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sldIdLst>
    <p:sldId id="257" r:id="rId2"/>
    <p:sldId id="278" r:id="rId3"/>
    <p:sldId id="292" r:id="rId4"/>
    <p:sldId id="288" r:id="rId5"/>
    <p:sldId id="290" r:id="rId6"/>
    <p:sldId id="291" r:id="rId7"/>
    <p:sldId id="289" r:id="rId8"/>
    <p:sldId id="293" r:id="rId9"/>
    <p:sldId id="28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94660"/>
  </p:normalViewPr>
  <p:slideViewPr>
    <p:cSldViewPr snapToGrid="0">
      <p:cViewPr varScale="1">
        <p:scale>
          <a:sx n="105" d="100"/>
          <a:sy n="105"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41AD32-1340-4715-AAA0-695721F2938B}"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9CD1B8D3-E7C6-4CCC-B142-BBBCA3AF2DF1}">
      <dgm:prSet/>
      <dgm:spPr/>
      <dgm:t>
        <a:bodyPr/>
        <a:lstStyle/>
        <a:p>
          <a:r>
            <a:rPr lang="en-US"/>
            <a:t>I chose the job role of a social worker.</a:t>
          </a:r>
        </a:p>
      </dgm:t>
    </dgm:pt>
    <dgm:pt modelId="{AED8622C-5829-442C-93D9-4A021557AE44}" type="parTrans" cxnId="{8E9A7742-3ED3-46FB-B673-10304931E058}">
      <dgm:prSet/>
      <dgm:spPr/>
      <dgm:t>
        <a:bodyPr/>
        <a:lstStyle/>
        <a:p>
          <a:endParaRPr lang="en-US"/>
        </a:p>
      </dgm:t>
    </dgm:pt>
    <dgm:pt modelId="{80C99EB0-8479-4D8E-94F5-1B5975D469D5}" type="sibTrans" cxnId="{8E9A7742-3ED3-46FB-B673-10304931E058}">
      <dgm:prSet/>
      <dgm:spPr/>
      <dgm:t>
        <a:bodyPr/>
        <a:lstStyle/>
        <a:p>
          <a:endParaRPr lang="en-US"/>
        </a:p>
      </dgm:t>
    </dgm:pt>
    <dgm:pt modelId="{C6447F08-ECC6-421C-8C7E-7DD014901A41}">
      <dgm:prSet/>
      <dgm:spPr/>
      <dgm:t>
        <a:bodyPr/>
        <a:lstStyle/>
        <a:p>
          <a:r>
            <a:rPr lang="en-US"/>
            <a:t>I chose it because I am interested in how people are affected by their social environments and how support systems can improve their wellbeing.</a:t>
          </a:r>
        </a:p>
      </dgm:t>
    </dgm:pt>
    <dgm:pt modelId="{D3787872-96D2-4BF8-9ECD-581E8C2C6EC9}" type="parTrans" cxnId="{3487F832-DB80-42A9-A60E-64509077184F}">
      <dgm:prSet/>
      <dgm:spPr/>
      <dgm:t>
        <a:bodyPr/>
        <a:lstStyle/>
        <a:p>
          <a:endParaRPr lang="en-US"/>
        </a:p>
      </dgm:t>
    </dgm:pt>
    <dgm:pt modelId="{43B0730B-C2BA-4124-BAA5-20281AB64996}" type="sibTrans" cxnId="{3487F832-DB80-42A9-A60E-64509077184F}">
      <dgm:prSet/>
      <dgm:spPr/>
      <dgm:t>
        <a:bodyPr/>
        <a:lstStyle/>
        <a:p>
          <a:endParaRPr lang="en-US"/>
        </a:p>
      </dgm:t>
    </dgm:pt>
    <dgm:pt modelId="{145F9312-9DE1-4B48-9B1C-B83707B4C45C}">
      <dgm:prSet/>
      <dgm:spPr/>
      <dgm:t>
        <a:bodyPr/>
        <a:lstStyle/>
        <a:p>
          <a:r>
            <a:rPr lang="en-US"/>
            <a:t>This job role will help me to explore areas like human behavior, social justice, and policy while developing practical skills to help others. I am particularly drawn on empowering individuals and creating positive change in communities.</a:t>
          </a:r>
        </a:p>
      </dgm:t>
    </dgm:pt>
    <dgm:pt modelId="{B5660298-4802-4762-9B51-5649B99DE6A6}" type="parTrans" cxnId="{C7E6DE06-88CF-4C94-9F98-C5AC7FCBD28B}">
      <dgm:prSet/>
      <dgm:spPr/>
      <dgm:t>
        <a:bodyPr/>
        <a:lstStyle/>
        <a:p>
          <a:endParaRPr lang="en-US"/>
        </a:p>
      </dgm:t>
    </dgm:pt>
    <dgm:pt modelId="{C515F69D-2B31-47EC-92CC-82F92EBABF8E}" type="sibTrans" cxnId="{C7E6DE06-88CF-4C94-9F98-C5AC7FCBD28B}">
      <dgm:prSet/>
      <dgm:spPr/>
      <dgm:t>
        <a:bodyPr/>
        <a:lstStyle/>
        <a:p>
          <a:endParaRPr lang="en-US"/>
        </a:p>
      </dgm:t>
    </dgm:pt>
    <dgm:pt modelId="{3E10C2A1-5D18-4D26-A3FC-15B8D4218E04}" type="pres">
      <dgm:prSet presAssocID="{3941AD32-1340-4715-AAA0-695721F2938B}" presName="Name0" presStyleCnt="0">
        <dgm:presLayoutVars>
          <dgm:dir/>
          <dgm:animLvl val="lvl"/>
          <dgm:resizeHandles val="exact"/>
        </dgm:presLayoutVars>
      </dgm:prSet>
      <dgm:spPr/>
    </dgm:pt>
    <dgm:pt modelId="{BB7937CD-DD18-4013-A5A3-085603E7D467}" type="pres">
      <dgm:prSet presAssocID="{145F9312-9DE1-4B48-9B1C-B83707B4C45C}" presName="boxAndChildren" presStyleCnt="0"/>
      <dgm:spPr/>
    </dgm:pt>
    <dgm:pt modelId="{1EF480D1-1A41-4166-AE83-B8D49981B09F}" type="pres">
      <dgm:prSet presAssocID="{145F9312-9DE1-4B48-9B1C-B83707B4C45C}" presName="parentTextBox" presStyleLbl="node1" presStyleIdx="0" presStyleCnt="3"/>
      <dgm:spPr/>
    </dgm:pt>
    <dgm:pt modelId="{DF71765F-4FBD-42B9-A1D0-7C3B0125EB19}" type="pres">
      <dgm:prSet presAssocID="{43B0730B-C2BA-4124-BAA5-20281AB64996}" presName="sp" presStyleCnt="0"/>
      <dgm:spPr/>
    </dgm:pt>
    <dgm:pt modelId="{00F35984-40DC-4E92-971D-DC702347A82E}" type="pres">
      <dgm:prSet presAssocID="{C6447F08-ECC6-421C-8C7E-7DD014901A41}" presName="arrowAndChildren" presStyleCnt="0"/>
      <dgm:spPr/>
    </dgm:pt>
    <dgm:pt modelId="{8B8E7995-91C6-407D-B663-9D1620093432}" type="pres">
      <dgm:prSet presAssocID="{C6447F08-ECC6-421C-8C7E-7DD014901A41}" presName="parentTextArrow" presStyleLbl="node1" presStyleIdx="1" presStyleCnt="3"/>
      <dgm:spPr/>
    </dgm:pt>
    <dgm:pt modelId="{79E2FD1F-C061-4E08-8F22-5A9A674E770E}" type="pres">
      <dgm:prSet presAssocID="{80C99EB0-8479-4D8E-94F5-1B5975D469D5}" presName="sp" presStyleCnt="0"/>
      <dgm:spPr/>
    </dgm:pt>
    <dgm:pt modelId="{4724EDB1-BE75-4DE1-A55E-09445FAEF47A}" type="pres">
      <dgm:prSet presAssocID="{9CD1B8D3-E7C6-4CCC-B142-BBBCA3AF2DF1}" presName="arrowAndChildren" presStyleCnt="0"/>
      <dgm:spPr/>
    </dgm:pt>
    <dgm:pt modelId="{5C432005-2769-401D-AE3F-0DC013F558A9}" type="pres">
      <dgm:prSet presAssocID="{9CD1B8D3-E7C6-4CCC-B142-BBBCA3AF2DF1}" presName="parentTextArrow" presStyleLbl="node1" presStyleIdx="2" presStyleCnt="3"/>
      <dgm:spPr/>
    </dgm:pt>
  </dgm:ptLst>
  <dgm:cxnLst>
    <dgm:cxn modelId="{861B2F04-5FFD-495B-843C-417B9230C438}" type="presOf" srcId="{C6447F08-ECC6-421C-8C7E-7DD014901A41}" destId="{8B8E7995-91C6-407D-B663-9D1620093432}" srcOrd="0" destOrd="0" presId="urn:microsoft.com/office/officeart/2005/8/layout/process4"/>
    <dgm:cxn modelId="{C7E6DE06-88CF-4C94-9F98-C5AC7FCBD28B}" srcId="{3941AD32-1340-4715-AAA0-695721F2938B}" destId="{145F9312-9DE1-4B48-9B1C-B83707B4C45C}" srcOrd="2" destOrd="0" parTransId="{B5660298-4802-4762-9B51-5649B99DE6A6}" sibTransId="{C515F69D-2B31-47EC-92CC-82F92EBABF8E}"/>
    <dgm:cxn modelId="{3487F832-DB80-42A9-A60E-64509077184F}" srcId="{3941AD32-1340-4715-AAA0-695721F2938B}" destId="{C6447F08-ECC6-421C-8C7E-7DD014901A41}" srcOrd="1" destOrd="0" parTransId="{D3787872-96D2-4BF8-9ECD-581E8C2C6EC9}" sibTransId="{43B0730B-C2BA-4124-BAA5-20281AB64996}"/>
    <dgm:cxn modelId="{8E9A7742-3ED3-46FB-B673-10304931E058}" srcId="{3941AD32-1340-4715-AAA0-695721F2938B}" destId="{9CD1B8D3-E7C6-4CCC-B142-BBBCA3AF2DF1}" srcOrd="0" destOrd="0" parTransId="{AED8622C-5829-442C-93D9-4A021557AE44}" sibTransId="{80C99EB0-8479-4D8E-94F5-1B5975D469D5}"/>
    <dgm:cxn modelId="{80033363-FF4C-4A8F-AA96-19C20E9EE060}" type="presOf" srcId="{9CD1B8D3-E7C6-4CCC-B142-BBBCA3AF2DF1}" destId="{5C432005-2769-401D-AE3F-0DC013F558A9}" srcOrd="0" destOrd="0" presId="urn:microsoft.com/office/officeart/2005/8/layout/process4"/>
    <dgm:cxn modelId="{05E24473-C595-4AFD-8132-2B9C77A5707E}" type="presOf" srcId="{145F9312-9DE1-4B48-9B1C-B83707B4C45C}" destId="{1EF480D1-1A41-4166-AE83-B8D49981B09F}" srcOrd="0" destOrd="0" presId="urn:microsoft.com/office/officeart/2005/8/layout/process4"/>
    <dgm:cxn modelId="{E12D29DD-A6D9-40A8-9A24-02EFFC2A7D85}" type="presOf" srcId="{3941AD32-1340-4715-AAA0-695721F2938B}" destId="{3E10C2A1-5D18-4D26-A3FC-15B8D4218E04}" srcOrd="0" destOrd="0" presId="urn:microsoft.com/office/officeart/2005/8/layout/process4"/>
    <dgm:cxn modelId="{96F1C604-F880-41DA-B78E-581FFFB70E55}" type="presParOf" srcId="{3E10C2A1-5D18-4D26-A3FC-15B8D4218E04}" destId="{BB7937CD-DD18-4013-A5A3-085603E7D467}" srcOrd="0" destOrd="0" presId="urn:microsoft.com/office/officeart/2005/8/layout/process4"/>
    <dgm:cxn modelId="{39789941-57BE-4D64-9918-4F446142C65B}" type="presParOf" srcId="{BB7937CD-DD18-4013-A5A3-085603E7D467}" destId="{1EF480D1-1A41-4166-AE83-B8D49981B09F}" srcOrd="0" destOrd="0" presId="urn:microsoft.com/office/officeart/2005/8/layout/process4"/>
    <dgm:cxn modelId="{7FB575FF-D113-422E-A3BE-302364223874}" type="presParOf" srcId="{3E10C2A1-5D18-4D26-A3FC-15B8D4218E04}" destId="{DF71765F-4FBD-42B9-A1D0-7C3B0125EB19}" srcOrd="1" destOrd="0" presId="urn:microsoft.com/office/officeart/2005/8/layout/process4"/>
    <dgm:cxn modelId="{4A27C741-187B-4605-933E-0765D26D4230}" type="presParOf" srcId="{3E10C2A1-5D18-4D26-A3FC-15B8D4218E04}" destId="{00F35984-40DC-4E92-971D-DC702347A82E}" srcOrd="2" destOrd="0" presId="urn:microsoft.com/office/officeart/2005/8/layout/process4"/>
    <dgm:cxn modelId="{595A7283-55C8-48E8-9888-A047B065F47F}" type="presParOf" srcId="{00F35984-40DC-4E92-971D-DC702347A82E}" destId="{8B8E7995-91C6-407D-B663-9D1620093432}" srcOrd="0" destOrd="0" presId="urn:microsoft.com/office/officeart/2005/8/layout/process4"/>
    <dgm:cxn modelId="{B3B9214D-9A8A-4F92-8D49-D5116A8F80FC}" type="presParOf" srcId="{3E10C2A1-5D18-4D26-A3FC-15B8D4218E04}" destId="{79E2FD1F-C061-4E08-8F22-5A9A674E770E}" srcOrd="3" destOrd="0" presId="urn:microsoft.com/office/officeart/2005/8/layout/process4"/>
    <dgm:cxn modelId="{078C1057-4E7E-4A63-A7CB-7475C372EC1E}" type="presParOf" srcId="{3E10C2A1-5D18-4D26-A3FC-15B8D4218E04}" destId="{4724EDB1-BE75-4DE1-A55E-09445FAEF47A}" srcOrd="4" destOrd="0" presId="urn:microsoft.com/office/officeart/2005/8/layout/process4"/>
    <dgm:cxn modelId="{0830CBDA-AE2C-4BBE-9E22-90056EA924EB}" type="presParOf" srcId="{4724EDB1-BE75-4DE1-A55E-09445FAEF47A}" destId="{5C432005-2769-401D-AE3F-0DC013F558A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F480D1-1A41-4166-AE83-B8D49981B09F}">
      <dsp:nvSpPr>
        <dsp:cNvPr id="0" name=""/>
        <dsp:cNvSpPr/>
      </dsp:nvSpPr>
      <dsp:spPr>
        <a:xfrm>
          <a:off x="0" y="3490581"/>
          <a:ext cx="5913437" cy="1145686"/>
        </a:xfrm>
        <a:prstGeom prst="rect">
          <a:avLst/>
        </a:prstGeom>
        <a:gradFill rotWithShape="0">
          <a:gsLst>
            <a:gs pos="0">
              <a:schemeClr val="accent2">
                <a:hueOff val="0"/>
                <a:satOff val="0"/>
                <a:lumOff val="0"/>
                <a:alphaOff val="0"/>
                <a:tint val="98000"/>
                <a:hueMod val="94000"/>
                <a:satMod val="130000"/>
                <a:lumMod val="128000"/>
              </a:schemeClr>
            </a:gs>
            <a:gs pos="100000">
              <a:schemeClr val="accent2">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This job role will help me to explore areas like human behavior, social justice, and policy while developing practical skills to help others. I am particularly drawn on empowering individuals and creating positive change in communities.</a:t>
          </a:r>
        </a:p>
      </dsp:txBody>
      <dsp:txXfrm>
        <a:off x="0" y="3490581"/>
        <a:ext cx="5913437" cy="1145686"/>
      </dsp:txXfrm>
    </dsp:sp>
    <dsp:sp modelId="{8B8E7995-91C6-407D-B663-9D1620093432}">
      <dsp:nvSpPr>
        <dsp:cNvPr id="0" name=""/>
        <dsp:cNvSpPr/>
      </dsp:nvSpPr>
      <dsp:spPr>
        <a:xfrm rot="10800000">
          <a:off x="0" y="1745700"/>
          <a:ext cx="5913437" cy="1762066"/>
        </a:xfrm>
        <a:prstGeom prst="upArrowCallout">
          <a:avLst/>
        </a:prstGeom>
        <a:gradFill rotWithShape="0">
          <a:gsLst>
            <a:gs pos="0">
              <a:schemeClr val="accent3">
                <a:hueOff val="0"/>
                <a:satOff val="0"/>
                <a:lumOff val="0"/>
                <a:alphaOff val="0"/>
                <a:tint val="98000"/>
                <a:hueMod val="94000"/>
                <a:satMod val="130000"/>
                <a:lumMod val="128000"/>
              </a:schemeClr>
            </a:gs>
            <a:gs pos="100000">
              <a:schemeClr val="accent3">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I chose it because I am interested in how people are affected by their social environments and how support systems can improve their wellbeing.</a:t>
          </a:r>
        </a:p>
      </dsp:txBody>
      <dsp:txXfrm rot="10800000">
        <a:off x="0" y="1745700"/>
        <a:ext cx="5913437" cy="1144938"/>
      </dsp:txXfrm>
    </dsp:sp>
    <dsp:sp modelId="{5C432005-2769-401D-AE3F-0DC013F558A9}">
      <dsp:nvSpPr>
        <dsp:cNvPr id="0" name=""/>
        <dsp:cNvSpPr/>
      </dsp:nvSpPr>
      <dsp:spPr>
        <a:xfrm rot="10800000">
          <a:off x="0" y="819"/>
          <a:ext cx="5913437" cy="1762066"/>
        </a:xfrm>
        <a:prstGeom prst="upArrowCallout">
          <a:avLst/>
        </a:prstGeom>
        <a:gradFill rotWithShape="0">
          <a:gsLst>
            <a:gs pos="0">
              <a:schemeClr val="accent4">
                <a:hueOff val="0"/>
                <a:satOff val="0"/>
                <a:lumOff val="0"/>
                <a:alphaOff val="0"/>
                <a:tint val="98000"/>
                <a:hueMod val="94000"/>
                <a:satMod val="130000"/>
                <a:lumMod val="128000"/>
              </a:schemeClr>
            </a:gs>
            <a:gs pos="100000">
              <a:schemeClr val="accent4">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I chose the job role of a social worker.</a:t>
          </a:r>
        </a:p>
      </dsp:txBody>
      <dsp:txXfrm rot="10800000">
        <a:off x="0" y="819"/>
        <a:ext cx="5913437" cy="114493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82768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16490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655685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221575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23/03/2026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670413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087790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23/03/2026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014379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95039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23/03/2026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244371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1094C089-3582-44F6-A52C-A0943213FCFA}" type="datetimeFigureOut">
              <a:rPr lang="en-GB" smtClean="0"/>
              <a:t>23/03/2026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288535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144427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4875859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48572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0242936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6676579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91884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23/03/2026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1620282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1094C089-3582-44F6-A52C-A0943213FCFA}" type="datetimeFigureOut">
              <a:rPr lang="en-GB" smtClean="0"/>
              <a:t>23/03/2026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385324960"/>
      </p:ext>
    </p:extLst>
  </p:cSld>
  <p:clrMap bg1="dk1" tx1="lt1" bg2="dk2" tx2="lt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pressbooks.library.vcu.edu/mswresearch/chapter/9-writing-your-research-question/"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tlatnd.wordpress.com/2014/07/23/5-collaborative-writing-tools/"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3105" name="Rectangle 3104">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5484031" y="1581912"/>
            <a:ext cx="5431621" cy="4206240"/>
          </a:xfrm>
        </p:spPr>
        <p:txBody>
          <a:bodyPr>
            <a:normAutofit/>
          </a:bodyPr>
          <a:lstStyle/>
          <a:p>
            <a:pPr>
              <a:lnSpc>
                <a:spcPct val="90000"/>
              </a:lnSpc>
            </a:pPr>
            <a:r>
              <a:rPr lang="en-GB" sz="1600" b="1" dirty="0">
                <a:solidFill>
                  <a:schemeClr val="tx1"/>
                </a:solidFill>
              </a:rPr>
              <a:t>ACADEMIC AND EMPLOYABILITY SKILLS</a:t>
            </a:r>
          </a:p>
          <a:p>
            <a:pPr>
              <a:lnSpc>
                <a:spcPct val="90000"/>
              </a:lnSpc>
            </a:pPr>
            <a:r>
              <a:rPr lang="en-GB" sz="1600" b="1" dirty="0">
                <a:solidFill>
                  <a:schemeClr val="tx1"/>
                </a:solidFill>
              </a:rPr>
              <a:t>Programme</a:t>
            </a:r>
            <a:r>
              <a:rPr lang="en-GB" sz="1600" dirty="0">
                <a:solidFill>
                  <a:schemeClr val="tx1"/>
                </a:solidFill>
              </a:rPr>
              <a:t>: Certificate of Higher Education in Health  and Social Care</a:t>
            </a:r>
          </a:p>
          <a:p>
            <a:pPr>
              <a:lnSpc>
                <a:spcPct val="90000"/>
              </a:lnSpc>
            </a:pPr>
            <a:r>
              <a:rPr lang="en-GB" sz="1600" b="1" dirty="0">
                <a:solidFill>
                  <a:schemeClr val="tx1"/>
                </a:solidFill>
              </a:rPr>
              <a:t>Module: </a:t>
            </a:r>
            <a:r>
              <a:rPr lang="en-GB" sz="1600" dirty="0">
                <a:solidFill>
                  <a:schemeClr val="tx1"/>
                </a:solidFill>
              </a:rPr>
              <a:t>LCHS4001</a:t>
            </a:r>
          </a:p>
          <a:p>
            <a:pPr>
              <a:lnSpc>
                <a:spcPct val="90000"/>
              </a:lnSpc>
            </a:pPr>
            <a:endParaRPr lang="en-GB" sz="1600" dirty="0">
              <a:solidFill>
                <a:schemeClr val="tx1"/>
              </a:solidFill>
            </a:endParaRPr>
          </a:p>
          <a:p>
            <a:pPr>
              <a:lnSpc>
                <a:spcPct val="90000"/>
              </a:lnSpc>
            </a:pPr>
            <a:r>
              <a:rPr lang="en-GB" sz="1600" b="1" dirty="0">
                <a:solidFill>
                  <a:schemeClr val="tx1"/>
                </a:solidFill>
              </a:rPr>
              <a:t>Student Name: </a:t>
            </a:r>
          </a:p>
          <a:p>
            <a:pPr>
              <a:lnSpc>
                <a:spcPct val="90000"/>
              </a:lnSpc>
            </a:pPr>
            <a:r>
              <a:rPr lang="en-GB" sz="1600" dirty="0">
                <a:solidFill>
                  <a:schemeClr val="tx1"/>
                </a:solidFill>
              </a:rPr>
              <a:t>Minchi Capio Chandler</a:t>
            </a:r>
          </a:p>
          <a:p>
            <a:pPr>
              <a:lnSpc>
                <a:spcPct val="90000"/>
              </a:lnSpc>
            </a:pPr>
            <a:r>
              <a:rPr lang="en-GB" sz="1600" dirty="0">
                <a:solidFill>
                  <a:schemeClr val="tx1"/>
                </a:solidFill>
              </a:rPr>
              <a:t>				</a:t>
            </a:r>
            <a:endParaRPr lang="en-GB" sz="1600" b="1" dirty="0">
              <a:solidFill>
                <a:schemeClr val="tx1"/>
              </a:solidFill>
            </a:endParaRPr>
          </a:p>
          <a:p>
            <a:pPr>
              <a:lnSpc>
                <a:spcPct val="90000"/>
              </a:lnSpc>
            </a:pPr>
            <a:r>
              <a:rPr lang="en-GB" sz="1600" b="1" dirty="0">
                <a:solidFill>
                  <a:schemeClr val="tx1"/>
                </a:solidFill>
              </a:rPr>
              <a:t>Lecturer name: </a:t>
            </a:r>
          </a:p>
          <a:p>
            <a:pPr>
              <a:lnSpc>
                <a:spcPct val="90000"/>
              </a:lnSpc>
            </a:pPr>
            <a:r>
              <a:rPr lang="en-GB" sz="1600" dirty="0">
                <a:solidFill>
                  <a:schemeClr val="tx1"/>
                </a:solidFill>
              </a:rPr>
              <a:t>Umma Sulieman</a:t>
            </a:r>
          </a:p>
          <a:p>
            <a:pPr>
              <a:lnSpc>
                <a:spcPct val="90000"/>
              </a:lnSpc>
            </a:pPr>
            <a:endParaRPr lang="en-GB" sz="500"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6633" y="2505808"/>
            <a:ext cx="4004489" cy="1521705"/>
          </a:xfrm>
          <a:prstGeom prst="rect">
            <a:avLst/>
          </a:prstGeom>
          <a:noFill/>
          <a:ln w="15875">
            <a:solidFill>
              <a:srgbClr val="FFFFFF">
                <a:alpha val="40000"/>
              </a:srgbClr>
            </a:solidFill>
          </a:ln>
          <a:effectLst>
            <a:innerShdw blurRad="57150" dist="38100" dir="14460000">
              <a:prstClr val="black">
                <a:alpha val="70000"/>
              </a:prstClr>
            </a:innerShdw>
          </a:effectLst>
          <a:extLst>
            <a:ext uri="{909E8E84-426E-40DD-AFC4-6F175D3DCCD1}">
              <a14:hiddenFill xmlns:a14="http://schemas.microsoft.com/office/drawing/2010/main">
                <a:solidFill>
                  <a:srgbClr val="FFFFFF"/>
                </a:solidFill>
              </a14:hiddenFill>
            </a:ext>
          </a:extLst>
        </p:spPr>
      </p:pic>
      <p:grpSp>
        <p:nvGrpSpPr>
          <p:cNvPr id="3106" name="Group 3105">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082" name="Straight Connector 308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07" name="Straight Connector 3106">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84" name="Straight Connector 308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08" name="Straight Connector 3107">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86" name="Straight Connector 308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1451579" y="2303047"/>
            <a:ext cx="3272093" cy="2674198"/>
          </a:xfrm>
        </p:spPr>
        <p:txBody>
          <a:bodyPr anchor="t">
            <a:normAutofit/>
          </a:bodyPr>
          <a:lstStyle/>
          <a:p>
            <a:r>
              <a:rPr lang="en-GB" sz="3000"/>
              <a:t>Introduction</a:t>
            </a:r>
          </a:p>
        </p:txBody>
      </p:sp>
      <p:graphicFrame>
        <p:nvGraphicFramePr>
          <p:cNvPr id="7" name="Content Placeholder 2">
            <a:extLst>
              <a:ext uri="{FF2B5EF4-FFF2-40B4-BE49-F238E27FC236}">
                <a16:creationId xmlns:a16="http://schemas.microsoft.com/office/drawing/2014/main" id="{94328D6F-1A73-80B5-B688-963EF926EFF7}"/>
              </a:ext>
            </a:extLst>
          </p:cNvPr>
          <p:cNvGraphicFramePr>
            <a:graphicFrameLocks noGrp="1"/>
          </p:cNvGraphicFramePr>
          <p:nvPr>
            <p:ph idx="1"/>
            <p:extLst>
              <p:ext uri="{D42A27DB-BD31-4B8C-83A1-F6EECF244321}">
                <p14:modId xmlns:p14="http://schemas.microsoft.com/office/powerpoint/2010/main" val="2854710502"/>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993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30A68F7-DA71-A5F4-0C7F-656FFD09F35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160" r="21763"/>
          <a:stretch>
            <a:fillRect/>
          </a:stretch>
        </p:blipFill>
        <p:spPr>
          <a:xfrm>
            <a:off x="427514" y="473047"/>
            <a:ext cx="6760971" cy="5383095"/>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3" name="Content Placeholder 2">
            <a:extLst>
              <a:ext uri="{FF2B5EF4-FFF2-40B4-BE49-F238E27FC236}">
                <a16:creationId xmlns:a16="http://schemas.microsoft.com/office/drawing/2014/main" id="{FB6CE564-72D4-338C-F58C-1C173AABD839}"/>
              </a:ext>
            </a:extLst>
          </p:cNvPr>
          <p:cNvSpPr>
            <a:spLocks noGrp="1"/>
          </p:cNvSpPr>
          <p:nvPr>
            <p:ph idx="1"/>
          </p:nvPr>
        </p:nvSpPr>
        <p:spPr>
          <a:xfrm>
            <a:off x="7545672" y="437744"/>
            <a:ext cx="3922428" cy="5418397"/>
          </a:xfrm>
        </p:spPr>
        <p:txBody>
          <a:bodyPr anchor="t">
            <a:normAutofit/>
          </a:bodyPr>
          <a:lstStyle/>
          <a:p>
            <a:pPr>
              <a:lnSpc>
                <a:spcPct val="90000"/>
              </a:lnSpc>
            </a:pPr>
            <a:endParaRPr lang="en-GB" sz="600" dirty="0"/>
          </a:p>
          <a:p>
            <a:pPr marL="0" indent="0">
              <a:lnSpc>
                <a:spcPct val="90000"/>
              </a:lnSpc>
              <a:buNone/>
            </a:pPr>
            <a:r>
              <a:rPr lang="en-GB" sz="1500" b="1" dirty="0">
                <a:solidFill>
                  <a:schemeClr val="tx1"/>
                </a:solidFill>
              </a:rPr>
              <a:t>CORE ROLES  </a:t>
            </a:r>
          </a:p>
          <a:p>
            <a:pPr>
              <a:lnSpc>
                <a:spcPct val="90000"/>
              </a:lnSpc>
            </a:pPr>
            <a:r>
              <a:rPr lang="en-GB" sz="1500" b="1" dirty="0">
                <a:solidFill>
                  <a:schemeClr val="tx1"/>
                </a:solidFill>
              </a:rPr>
              <a:t>Assessment of Client needs</a:t>
            </a:r>
          </a:p>
          <a:p>
            <a:pPr>
              <a:lnSpc>
                <a:spcPct val="90000"/>
              </a:lnSpc>
            </a:pPr>
            <a:r>
              <a:rPr lang="en-GB" sz="1500" b="1" dirty="0">
                <a:solidFill>
                  <a:schemeClr val="tx1"/>
                </a:solidFill>
              </a:rPr>
              <a:t>Care Planning and Intervention</a:t>
            </a:r>
          </a:p>
          <a:p>
            <a:pPr>
              <a:lnSpc>
                <a:spcPct val="90000"/>
              </a:lnSpc>
            </a:pPr>
            <a:r>
              <a:rPr lang="en-GB" sz="1500" b="1" dirty="0">
                <a:solidFill>
                  <a:schemeClr val="tx1"/>
                </a:solidFill>
              </a:rPr>
              <a:t>Advocacy</a:t>
            </a:r>
          </a:p>
          <a:p>
            <a:pPr>
              <a:lnSpc>
                <a:spcPct val="90000"/>
              </a:lnSpc>
            </a:pPr>
            <a:r>
              <a:rPr lang="en-GB" sz="1500" b="1" dirty="0">
                <a:solidFill>
                  <a:schemeClr val="tx1"/>
                </a:solidFill>
              </a:rPr>
              <a:t>Safeguarding and Protection</a:t>
            </a:r>
          </a:p>
          <a:p>
            <a:pPr>
              <a:lnSpc>
                <a:spcPct val="90000"/>
              </a:lnSpc>
            </a:pPr>
            <a:r>
              <a:rPr lang="en-GB" sz="1500" b="1" dirty="0">
                <a:solidFill>
                  <a:schemeClr val="tx1"/>
                </a:solidFill>
              </a:rPr>
              <a:t>Counselling and Emotional Support</a:t>
            </a:r>
          </a:p>
          <a:p>
            <a:pPr>
              <a:lnSpc>
                <a:spcPct val="90000"/>
              </a:lnSpc>
            </a:pPr>
            <a:r>
              <a:rPr lang="en-GB" sz="1500" b="1" dirty="0">
                <a:solidFill>
                  <a:schemeClr val="tx1"/>
                </a:solidFill>
              </a:rPr>
              <a:t>Crisis Intervention </a:t>
            </a:r>
          </a:p>
          <a:p>
            <a:pPr>
              <a:lnSpc>
                <a:spcPct val="90000"/>
              </a:lnSpc>
            </a:pPr>
            <a:endParaRPr lang="en-GB" sz="1500" b="1" dirty="0">
              <a:solidFill>
                <a:schemeClr val="tx1"/>
              </a:solidFill>
            </a:endParaRPr>
          </a:p>
          <a:p>
            <a:pPr marL="0" indent="0">
              <a:lnSpc>
                <a:spcPct val="90000"/>
              </a:lnSpc>
              <a:buNone/>
            </a:pPr>
            <a:r>
              <a:rPr lang="en-GB" sz="1500" b="1" dirty="0">
                <a:solidFill>
                  <a:schemeClr val="tx1"/>
                </a:solidFill>
              </a:rPr>
              <a:t>RESPONSIBILITIES</a:t>
            </a:r>
          </a:p>
          <a:p>
            <a:pPr>
              <a:lnSpc>
                <a:spcPct val="90000"/>
              </a:lnSpc>
            </a:pPr>
            <a:r>
              <a:rPr lang="en-GB" sz="1500" b="1" dirty="0">
                <a:solidFill>
                  <a:schemeClr val="tx1"/>
                </a:solidFill>
              </a:rPr>
              <a:t>Case Management</a:t>
            </a:r>
          </a:p>
          <a:p>
            <a:pPr>
              <a:lnSpc>
                <a:spcPct val="90000"/>
              </a:lnSpc>
            </a:pPr>
            <a:r>
              <a:rPr lang="en-GB" sz="1500" b="1" dirty="0">
                <a:solidFill>
                  <a:schemeClr val="tx1"/>
                </a:solidFill>
              </a:rPr>
              <a:t>Interdisciplinary Collaboration</a:t>
            </a:r>
          </a:p>
          <a:p>
            <a:pPr>
              <a:lnSpc>
                <a:spcPct val="90000"/>
              </a:lnSpc>
            </a:pPr>
            <a:r>
              <a:rPr lang="en-GB" sz="1500" b="1" dirty="0">
                <a:solidFill>
                  <a:schemeClr val="tx1"/>
                </a:solidFill>
              </a:rPr>
              <a:t>Resource Linkage and Referral</a:t>
            </a:r>
          </a:p>
          <a:p>
            <a:pPr>
              <a:lnSpc>
                <a:spcPct val="90000"/>
              </a:lnSpc>
            </a:pPr>
            <a:r>
              <a:rPr lang="en-GB" sz="1500" b="1" dirty="0">
                <a:solidFill>
                  <a:schemeClr val="tx1"/>
                </a:solidFill>
              </a:rPr>
              <a:t>Policy Implementation </a:t>
            </a:r>
          </a:p>
          <a:p>
            <a:pPr>
              <a:lnSpc>
                <a:spcPct val="90000"/>
              </a:lnSpc>
            </a:pPr>
            <a:r>
              <a:rPr lang="en-GB" sz="1500" b="1" dirty="0">
                <a:solidFill>
                  <a:schemeClr val="tx1"/>
                </a:solidFill>
              </a:rPr>
              <a:t>Community Development</a:t>
            </a:r>
          </a:p>
          <a:p>
            <a:pPr>
              <a:lnSpc>
                <a:spcPct val="90000"/>
              </a:lnSpc>
            </a:pPr>
            <a:r>
              <a:rPr lang="en-GB" sz="1500" b="1" dirty="0">
                <a:solidFill>
                  <a:schemeClr val="tx1"/>
                </a:solidFill>
              </a:rPr>
              <a:t>Research and Evaluation</a:t>
            </a:r>
          </a:p>
          <a:p>
            <a:pPr>
              <a:lnSpc>
                <a:spcPct val="90000"/>
              </a:lnSpc>
            </a:pPr>
            <a:r>
              <a:rPr lang="en-GB" sz="1500" b="1" dirty="0">
                <a:solidFill>
                  <a:schemeClr val="tx1"/>
                </a:solidFill>
              </a:rPr>
              <a:t>Ethical Practice</a:t>
            </a:r>
          </a:p>
        </p:txBody>
      </p:sp>
      <p:grpSp>
        <p:nvGrpSpPr>
          <p:cNvPr id="14" name="Group 13">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5" name="Straight Connector 14">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822300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F64D7-1CC1-F76A-8895-FD0D97CD9F1C}"/>
              </a:ext>
            </a:extLst>
          </p:cNvPr>
          <p:cNvSpPr>
            <a:spLocks noGrp="1"/>
          </p:cNvSpPr>
          <p:nvPr>
            <p:ph type="title"/>
          </p:nvPr>
        </p:nvSpPr>
        <p:spPr>
          <a:xfrm>
            <a:off x="882651" y="977028"/>
            <a:ext cx="3333410" cy="5237503"/>
          </a:xfrm>
        </p:spPr>
        <p:txBody>
          <a:bodyPr anchor="ctr">
            <a:normAutofit/>
          </a:bodyPr>
          <a:lstStyle/>
          <a:p>
            <a:r>
              <a:rPr lang="en-GB" dirty="0"/>
              <a:t>How I Started My Research</a:t>
            </a:r>
          </a:p>
        </p:txBody>
      </p:sp>
      <p:sp>
        <p:nvSpPr>
          <p:cNvPr id="34" name="Content Placeholder 2">
            <a:extLst>
              <a:ext uri="{FF2B5EF4-FFF2-40B4-BE49-F238E27FC236}">
                <a16:creationId xmlns:a16="http://schemas.microsoft.com/office/drawing/2014/main" id="{DB6CC1D3-4589-87E2-0F65-38DDE96F94F4}"/>
              </a:ext>
            </a:extLst>
          </p:cNvPr>
          <p:cNvSpPr>
            <a:spLocks noGrp="1"/>
          </p:cNvSpPr>
          <p:nvPr>
            <p:ph idx="1"/>
          </p:nvPr>
        </p:nvSpPr>
        <p:spPr>
          <a:xfrm>
            <a:off x="3776472" y="594360"/>
            <a:ext cx="6967728" cy="5884262"/>
          </a:xfrm>
        </p:spPr>
        <p:txBody>
          <a:bodyPr anchor="ctr">
            <a:noAutofit/>
          </a:bodyPr>
          <a:lstStyle/>
          <a:p>
            <a:pPr>
              <a:lnSpc>
                <a:spcPct val="110000"/>
              </a:lnSpc>
            </a:pPr>
            <a:endParaRPr lang="en-GB" sz="1200" b="1" dirty="0">
              <a:solidFill>
                <a:schemeClr val="tx1"/>
              </a:solidFill>
            </a:endParaRPr>
          </a:p>
          <a:p>
            <a:pPr>
              <a:lnSpc>
                <a:spcPct val="110000"/>
              </a:lnSpc>
            </a:pPr>
            <a:endParaRPr lang="en-GB" sz="1200" b="1" dirty="0">
              <a:solidFill>
                <a:schemeClr val="tx1"/>
              </a:solidFill>
            </a:endParaRPr>
          </a:p>
          <a:p>
            <a:pPr>
              <a:lnSpc>
                <a:spcPct val="110000"/>
              </a:lnSpc>
            </a:pPr>
            <a:endParaRPr lang="en-GB" sz="1200" b="1" dirty="0">
              <a:solidFill>
                <a:schemeClr val="tx1"/>
              </a:solidFill>
            </a:endParaRPr>
          </a:p>
          <a:p>
            <a:pPr>
              <a:lnSpc>
                <a:spcPct val="110000"/>
              </a:lnSpc>
            </a:pPr>
            <a:r>
              <a:rPr lang="en-GB" sz="1200" b="1" dirty="0">
                <a:solidFill>
                  <a:schemeClr val="tx1"/>
                </a:solidFill>
              </a:rPr>
              <a:t>I started my research by looking in </a:t>
            </a:r>
            <a:r>
              <a:rPr lang="en-GB" sz="1200" b="1" dirty="0" err="1">
                <a:solidFill>
                  <a:schemeClr val="tx1"/>
                </a:solidFill>
              </a:rPr>
              <a:t>googlescholar</a:t>
            </a:r>
            <a:r>
              <a:rPr lang="en-GB" sz="1200" b="1" dirty="0">
                <a:solidFill>
                  <a:schemeClr val="tx1"/>
                </a:solidFill>
              </a:rPr>
              <a:t>, gov.uk, NHS, LinkedIn.</a:t>
            </a:r>
          </a:p>
          <a:p>
            <a:pPr>
              <a:lnSpc>
                <a:spcPct val="110000"/>
              </a:lnSpc>
            </a:pPr>
            <a:r>
              <a:rPr lang="en-GB" sz="1200" b="1" dirty="0">
                <a:solidFill>
                  <a:schemeClr val="tx1"/>
                </a:solidFill>
              </a:rPr>
              <a:t>So far I have found that social work is a complex and impactful field that goes beyond simply helping individuals. It involves understanding the wider social economic, and environmental factors that affects people’s lives.</a:t>
            </a:r>
          </a:p>
          <a:p>
            <a:pPr>
              <a:lnSpc>
                <a:spcPct val="110000"/>
              </a:lnSpc>
            </a:pPr>
            <a:r>
              <a:rPr lang="en-GB" sz="1200" b="1" dirty="0">
                <a:solidFill>
                  <a:schemeClr val="tx1"/>
                </a:solidFill>
              </a:rPr>
              <a:t>Through my research, I have learned that issues such as inequality, mental health challenges, and lack of access to resources play a significant role in shaping individual experiences. I have also discovered the importance of communication, empathy and ethical decision making in supporting vulnerable individuals.</a:t>
            </a:r>
          </a:p>
          <a:p>
            <a:pPr>
              <a:lnSpc>
                <a:spcPct val="110000"/>
              </a:lnSpc>
            </a:pPr>
            <a:r>
              <a:rPr lang="en-GB" sz="1200" b="1" dirty="0">
                <a:solidFill>
                  <a:schemeClr val="tx1"/>
                </a:solidFill>
              </a:rPr>
              <a:t>Additionally, I have found that effective social work relies both theoretical knowledge and practical skills, as well as collaboration with other professionals to achieve best outcomes</a:t>
            </a:r>
          </a:p>
          <a:p>
            <a:pPr>
              <a:lnSpc>
                <a:spcPct val="110000"/>
              </a:lnSpc>
            </a:pPr>
            <a:r>
              <a:rPr lang="en-GB" sz="1200" b="1" dirty="0">
                <a:solidFill>
                  <a:schemeClr val="tx1"/>
                </a:solidFill>
              </a:rPr>
              <a:t>In social work, collaboration involves working with a range of professionals and organisations to provide effective support. This includes healthcare professionals such as doctors, nurses, and mental health specialists as well as teachers and educational staff when supporting children and families.</a:t>
            </a:r>
          </a:p>
          <a:p>
            <a:pPr>
              <a:lnSpc>
                <a:spcPct val="110000"/>
              </a:lnSpc>
            </a:pPr>
            <a:r>
              <a:rPr lang="en-GB" sz="1200" b="1" dirty="0">
                <a:solidFill>
                  <a:schemeClr val="tx1"/>
                </a:solidFill>
              </a:rPr>
              <a:t>Social workers also collaborate with law enforcement, housing services and government agencies to address issues such as safeguarding, homelessness, and access to resources. In addition, they work closely with charities and community organisations to provide wider support networks.</a:t>
            </a:r>
          </a:p>
          <a:p>
            <a:pPr>
              <a:lnSpc>
                <a:spcPct val="110000"/>
              </a:lnSpc>
            </a:pPr>
            <a:r>
              <a:rPr lang="en-GB" sz="1200" b="1" dirty="0">
                <a:solidFill>
                  <a:schemeClr val="tx1"/>
                </a:solidFill>
              </a:rPr>
              <a:t>Most importantly, collaboration also involves working directly with individuals, families and communities to ensure their needs are understood and their voices be heard.</a:t>
            </a:r>
          </a:p>
          <a:p>
            <a:pPr>
              <a:lnSpc>
                <a:spcPct val="110000"/>
              </a:lnSpc>
            </a:pPr>
            <a:endParaRPr lang="en-GB" sz="1200" dirty="0">
              <a:solidFill>
                <a:schemeClr val="bg1"/>
              </a:solidFill>
            </a:endParaRPr>
          </a:p>
          <a:p>
            <a:pPr>
              <a:lnSpc>
                <a:spcPct val="110000"/>
              </a:lnSpc>
            </a:pPr>
            <a:endParaRPr lang="en-GB" sz="1200" dirty="0">
              <a:solidFill>
                <a:schemeClr val="bg1"/>
              </a:solidFill>
            </a:endParaRPr>
          </a:p>
          <a:p>
            <a:pPr marL="0" indent="0">
              <a:lnSpc>
                <a:spcPct val="110000"/>
              </a:lnSpc>
              <a:buNone/>
            </a:pPr>
            <a:endParaRPr lang="en-GB" sz="1200" dirty="0">
              <a:solidFill>
                <a:schemeClr val="bg1"/>
              </a:solidFill>
            </a:endParaRPr>
          </a:p>
        </p:txBody>
      </p:sp>
    </p:spTree>
    <p:extLst>
      <p:ext uri="{BB962C8B-B14F-4D97-AF65-F5344CB8AC3E}">
        <p14:creationId xmlns:p14="http://schemas.microsoft.com/office/powerpoint/2010/main" val="3181173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1" name="Snip Diagonal Corner Rectangle 6">
            <a:extLst>
              <a:ext uri="{FF2B5EF4-FFF2-40B4-BE49-F238E27FC236}">
                <a16:creationId xmlns:a16="http://schemas.microsoft.com/office/drawing/2014/main" id="{AD2D45C7-2E37-44FD-AC77-116CD14B9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5" y="2"/>
            <a:ext cx="12191075" cy="6857998"/>
          </a:xfrm>
          <a:prstGeom prst="rect">
            <a:avLst/>
          </a:prstGeom>
          <a:ln>
            <a:noFill/>
          </a:ln>
        </p:spPr>
        <p:style>
          <a:lnRef idx="2">
            <a:schemeClr val="accent2"/>
          </a:lnRef>
          <a:fillRef idx="1002">
            <a:schemeClr val="dk2"/>
          </a:fillRef>
          <a:effectRef idx="0">
            <a:schemeClr val="accent2"/>
          </a:effectRef>
          <a:fontRef idx="minor">
            <a:schemeClr val="dk1"/>
          </a:fontRef>
        </p:style>
        <p:txBody>
          <a:bodyPr wrap="square" rtlCol="0" anchor="ctr">
            <a:noAutofit/>
          </a:bodyPr>
          <a:lstStyle/>
          <a:p>
            <a:pPr algn="ctr"/>
            <a:endParaRPr lang="en-US"/>
          </a:p>
        </p:txBody>
      </p:sp>
      <p:sp useBgFill="1">
        <p:nvSpPr>
          <p:cNvPr id="22" name="Snip Single Corner Rectangle 17">
            <a:extLst>
              <a:ext uri="{FF2B5EF4-FFF2-40B4-BE49-F238E27FC236}">
                <a16:creationId xmlns:a16="http://schemas.microsoft.com/office/drawing/2014/main" id="{1FF88480-2CF1-4C54-8CE3-2CA9CD9FF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4726E1-A68B-7788-215B-9DD55FC13284}"/>
              </a:ext>
            </a:extLst>
          </p:cNvPr>
          <p:cNvSpPr>
            <a:spLocks noGrp="1"/>
          </p:cNvSpPr>
          <p:nvPr>
            <p:ph type="title"/>
          </p:nvPr>
        </p:nvSpPr>
        <p:spPr>
          <a:xfrm>
            <a:off x="684212" y="0"/>
            <a:ext cx="8534400" cy="1926078"/>
          </a:xfrm>
        </p:spPr>
        <p:txBody>
          <a:bodyPr>
            <a:normAutofit/>
          </a:bodyPr>
          <a:lstStyle/>
          <a:p>
            <a:r>
              <a:rPr lang="en-GB" sz="3200" dirty="0">
                <a:solidFill>
                  <a:schemeClr val="tx2"/>
                </a:solidFill>
              </a:rPr>
              <a:t>Evaluate Source Using  CRAAP Test</a:t>
            </a:r>
          </a:p>
        </p:txBody>
      </p:sp>
      <p:sp>
        <p:nvSpPr>
          <p:cNvPr id="3" name="Content Placeholder 2">
            <a:extLst>
              <a:ext uri="{FF2B5EF4-FFF2-40B4-BE49-F238E27FC236}">
                <a16:creationId xmlns:a16="http://schemas.microsoft.com/office/drawing/2014/main" id="{ACA31026-5323-33A0-7C66-A9CB0D51780E}"/>
              </a:ext>
            </a:extLst>
          </p:cNvPr>
          <p:cNvSpPr>
            <a:spLocks noGrp="1"/>
          </p:cNvSpPr>
          <p:nvPr>
            <p:ph idx="1"/>
          </p:nvPr>
        </p:nvSpPr>
        <p:spPr>
          <a:xfrm>
            <a:off x="460476" y="1926079"/>
            <a:ext cx="8187413" cy="4542816"/>
          </a:xfrm>
        </p:spPr>
        <p:txBody>
          <a:bodyPr>
            <a:normAutofit lnSpcReduction="10000"/>
          </a:bodyPr>
          <a:lstStyle/>
          <a:p>
            <a:pPr marL="0" indent="0">
              <a:lnSpc>
                <a:spcPct val="90000"/>
              </a:lnSpc>
              <a:buNone/>
            </a:pPr>
            <a:r>
              <a:rPr lang="en-GB" sz="1200" b="1" dirty="0">
                <a:solidFill>
                  <a:schemeClr val="tx1"/>
                </a:solidFill>
              </a:rPr>
              <a:t>British Association of Social Workers (BASW). Code of Ethics for Social Work (Updated July 2021)</a:t>
            </a:r>
          </a:p>
          <a:p>
            <a:pPr marL="0" indent="0">
              <a:lnSpc>
                <a:spcPct val="90000"/>
              </a:lnSpc>
              <a:buNone/>
            </a:pPr>
            <a:r>
              <a:rPr lang="en-GB" sz="1200" b="1" dirty="0">
                <a:solidFill>
                  <a:schemeClr val="tx1"/>
                </a:solidFill>
              </a:rPr>
              <a:t>This is the ethical framework published online by the BASW, the professional body for social workers in the United Kingdom.</a:t>
            </a:r>
          </a:p>
          <a:p>
            <a:pPr marL="0" indent="0">
              <a:lnSpc>
                <a:spcPct val="90000"/>
              </a:lnSpc>
              <a:buNone/>
            </a:pPr>
            <a:endParaRPr lang="en-GB" sz="1200" b="1" dirty="0">
              <a:solidFill>
                <a:schemeClr val="tx1"/>
              </a:solidFill>
            </a:endParaRPr>
          </a:p>
          <a:p>
            <a:pPr marL="0" indent="0">
              <a:lnSpc>
                <a:spcPct val="90000"/>
              </a:lnSpc>
              <a:buNone/>
            </a:pPr>
            <a:r>
              <a:rPr lang="en-GB" sz="1200" b="1" dirty="0">
                <a:solidFill>
                  <a:schemeClr val="tx1"/>
                </a:solidFill>
              </a:rPr>
              <a:t>The source was revised in July 2021, meaning it reflects contemporary ethical standards in UK social work practice. Although it is not from the current year, the ethical principles remails relevant because they periodically reviewed and widely accepted in the field. </a:t>
            </a:r>
          </a:p>
          <a:p>
            <a:pPr marL="0" indent="0">
              <a:lnSpc>
                <a:spcPct val="90000"/>
              </a:lnSpc>
              <a:buNone/>
            </a:pPr>
            <a:r>
              <a:rPr lang="en-GB" sz="1200" b="1" dirty="0">
                <a:solidFill>
                  <a:schemeClr val="tx1"/>
                </a:solidFill>
              </a:rPr>
              <a:t>This source is directly relevant to Uk social work research because it outlines the core values, ethical principles, and professional guidance, expected of practicing social workers. </a:t>
            </a:r>
          </a:p>
          <a:p>
            <a:pPr marL="0" indent="0">
              <a:lnSpc>
                <a:spcPct val="90000"/>
              </a:lnSpc>
              <a:buNone/>
            </a:pPr>
            <a:r>
              <a:rPr lang="en-GB" sz="1200" b="1" dirty="0">
                <a:solidFill>
                  <a:schemeClr val="tx1"/>
                </a:solidFill>
              </a:rPr>
              <a:t>The BASW is the largest professional association for social workers in the UK, representing practitioners, students and educators. Its Code of Ethics is authored by expert committees and is widely recognised in academic and professional contexts. This makes the source highly authoritative. </a:t>
            </a:r>
          </a:p>
          <a:p>
            <a:pPr marL="0" indent="0">
              <a:lnSpc>
                <a:spcPct val="90000"/>
              </a:lnSpc>
              <a:buNone/>
            </a:pPr>
            <a:r>
              <a:rPr lang="en-GB" sz="1200" b="1" dirty="0">
                <a:solidFill>
                  <a:schemeClr val="tx1"/>
                </a:solidFill>
              </a:rPr>
              <a:t>The content is detailed, evidence-based and grounded in internationally accepted ethical principles (such as human rights and social justice. It is not opinion-based; rather it is a standard reference used by professionals and educators in the field.</a:t>
            </a:r>
          </a:p>
          <a:p>
            <a:pPr marL="0" indent="0">
              <a:lnSpc>
                <a:spcPct val="90000"/>
              </a:lnSpc>
              <a:buNone/>
            </a:pPr>
            <a:r>
              <a:rPr lang="en-GB" sz="1200" b="1" dirty="0">
                <a:solidFill>
                  <a:schemeClr val="tx1"/>
                </a:solidFill>
              </a:rPr>
              <a:t>The purpose of the code is educational and professional, designed to guide ethical practice and inform decision-making. It is not created for commercial gain or persuasion but to uphold the integrity and accountability of the social work profession.</a:t>
            </a:r>
          </a:p>
          <a:p>
            <a:pPr marL="0" indent="0">
              <a:lnSpc>
                <a:spcPct val="90000"/>
              </a:lnSpc>
              <a:buNone/>
            </a:pPr>
            <a:endParaRPr lang="en-GB" sz="1200" b="1" dirty="0">
              <a:solidFill>
                <a:schemeClr val="tx1"/>
              </a:solidFill>
            </a:endParaRPr>
          </a:p>
          <a:p>
            <a:pPr marL="0" indent="0">
              <a:lnSpc>
                <a:spcPct val="90000"/>
              </a:lnSpc>
              <a:buNone/>
            </a:pPr>
            <a:r>
              <a:rPr lang="en-GB" sz="1200" b="1" dirty="0">
                <a:solidFill>
                  <a:schemeClr val="tx1"/>
                </a:solidFill>
              </a:rPr>
              <a:t>The BASW Code of Ethics for Social Work is a credible, relevant, and academically appropriate source for research on ethics, values and professional  standards in social work in UK. It provides foundational context for understanding ethical practice and can be reliably cited in essays, assignment, and research projects.</a:t>
            </a:r>
          </a:p>
          <a:p>
            <a:pPr marL="0" indent="0">
              <a:lnSpc>
                <a:spcPct val="90000"/>
              </a:lnSpc>
              <a:buNone/>
            </a:pPr>
            <a:endParaRPr lang="en-GB" sz="800" dirty="0">
              <a:solidFill>
                <a:schemeClr val="tx1"/>
              </a:solidFill>
            </a:endParaRPr>
          </a:p>
        </p:txBody>
      </p:sp>
      <p:pic>
        <p:nvPicPr>
          <p:cNvPr id="5" name="Picture 4">
            <a:extLst>
              <a:ext uri="{FF2B5EF4-FFF2-40B4-BE49-F238E27FC236}">
                <a16:creationId xmlns:a16="http://schemas.microsoft.com/office/drawing/2014/main" id="{EDFF0ED3-C4BE-67D9-5248-CDA370A504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59513" y="1174582"/>
            <a:ext cx="3232220" cy="2254418"/>
          </a:xfrm>
          <a:prstGeom prst="rect">
            <a:avLst/>
          </a:prstGeom>
        </p:spPr>
      </p:pic>
      <p:sp>
        <p:nvSpPr>
          <p:cNvPr id="6" name="TextBox 5">
            <a:extLst>
              <a:ext uri="{FF2B5EF4-FFF2-40B4-BE49-F238E27FC236}">
                <a16:creationId xmlns:a16="http://schemas.microsoft.com/office/drawing/2014/main" id="{584446B5-14EE-01D0-3675-1E91822B203F}"/>
              </a:ext>
            </a:extLst>
          </p:cNvPr>
          <p:cNvSpPr txBox="1"/>
          <p:nvPr/>
        </p:nvSpPr>
        <p:spPr>
          <a:xfrm>
            <a:off x="8556338" y="3100658"/>
            <a:ext cx="1101356" cy="646331"/>
          </a:xfrm>
          <a:prstGeom prst="rect">
            <a:avLst/>
          </a:prstGeom>
          <a:noFill/>
        </p:spPr>
        <p:txBody>
          <a:bodyPr wrap="square" rtlCol="0">
            <a:spAutoFit/>
          </a:bodyPr>
          <a:lstStyle/>
          <a:p>
            <a:r>
              <a:rPr lang="en-GB" sz="900" dirty="0">
                <a:hlinkClick r:id="rId3" tooltip="https://ltlatnd.wordpress.com/2014/07/23/5-collaborative-writing-tools/"/>
              </a:rPr>
              <a:t>This Photo</a:t>
            </a:r>
            <a:r>
              <a:rPr lang="en-GB" sz="900" dirty="0"/>
              <a:t> by Unknown Author is licensed under </a:t>
            </a:r>
            <a:r>
              <a:rPr lang="en-GB" sz="900" dirty="0">
                <a:hlinkClick r:id="rId4" tooltip="https://creativecommons.org/licenses/by-nc-sa/3.0/"/>
              </a:rPr>
              <a:t>CC BY-SA-NC</a:t>
            </a:r>
            <a:endParaRPr lang="en-GB" sz="900" dirty="0"/>
          </a:p>
        </p:txBody>
      </p:sp>
    </p:spTree>
    <p:extLst>
      <p:ext uri="{BB962C8B-B14F-4D97-AF65-F5344CB8AC3E}">
        <p14:creationId xmlns:p14="http://schemas.microsoft.com/office/powerpoint/2010/main" val="424440784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4FACEB-205C-D859-70F4-DF828FF36CE0}"/>
              </a:ext>
            </a:extLst>
          </p:cNvPr>
          <p:cNvSpPr>
            <a:spLocks noGrp="1"/>
          </p:cNvSpPr>
          <p:nvPr>
            <p:ph type="title"/>
          </p:nvPr>
        </p:nvSpPr>
        <p:spPr>
          <a:xfrm>
            <a:off x="684212" y="685799"/>
            <a:ext cx="3747111" cy="4892040"/>
          </a:xfrm>
        </p:spPr>
        <p:txBody>
          <a:bodyPr>
            <a:normAutofit/>
          </a:bodyPr>
          <a:lstStyle/>
          <a:p>
            <a:pPr algn="r"/>
            <a:r>
              <a:rPr lang="en-GB" dirty="0"/>
              <a:t>Challenges  Faced During My Research</a:t>
            </a:r>
          </a:p>
        </p:txBody>
      </p:sp>
      <p:cxnSp>
        <p:nvCxnSpPr>
          <p:cNvPr id="10" name="Straight Connector 9">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1E58FD-76EA-7835-F077-D6908C94D3B7}"/>
              </a:ext>
            </a:extLst>
          </p:cNvPr>
          <p:cNvSpPr>
            <a:spLocks noGrp="1"/>
          </p:cNvSpPr>
          <p:nvPr>
            <p:ph idx="1"/>
          </p:nvPr>
        </p:nvSpPr>
        <p:spPr>
          <a:xfrm>
            <a:off x="4979962" y="685799"/>
            <a:ext cx="6288260" cy="4892040"/>
          </a:xfrm>
        </p:spPr>
        <p:txBody>
          <a:bodyPr>
            <a:normAutofit/>
          </a:bodyPr>
          <a:lstStyle/>
          <a:p>
            <a:pPr>
              <a:lnSpc>
                <a:spcPct val="90000"/>
              </a:lnSpc>
            </a:pPr>
            <a:endParaRPr lang="en-GB" sz="1400" dirty="0">
              <a:solidFill>
                <a:schemeClr val="tx1"/>
              </a:solidFill>
            </a:endParaRPr>
          </a:p>
          <a:p>
            <a:pPr>
              <a:lnSpc>
                <a:spcPct val="90000"/>
              </a:lnSpc>
            </a:pPr>
            <a:r>
              <a:rPr lang="en-GB" sz="1400" dirty="0">
                <a:solidFill>
                  <a:schemeClr val="tx1"/>
                </a:solidFill>
              </a:rPr>
              <a:t>During the  early stages of my research in social work, I faced several challenges, because my commitment was divided; I had initially considered choosing a job role of a dietician as I have deepest concern with the health of an individual that concerns with their lifestyle about food and their diet. knowing that health is wealth and it should be prioritised like how to start a business that needs capital to start and have a good profit they desired.</a:t>
            </a:r>
          </a:p>
          <a:p>
            <a:pPr marL="0" indent="0">
              <a:lnSpc>
                <a:spcPct val="90000"/>
              </a:lnSpc>
              <a:buNone/>
            </a:pPr>
            <a:r>
              <a:rPr lang="en-GB" sz="1400" dirty="0">
                <a:solidFill>
                  <a:schemeClr val="tx1"/>
                </a:solidFill>
              </a:rPr>
              <a:t>      Having a good health is your capital in every field you chose to do.         </a:t>
            </a:r>
          </a:p>
          <a:p>
            <a:pPr marL="0" indent="0">
              <a:lnSpc>
                <a:spcPct val="90000"/>
              </a:lnSpc>
              <a:buNone/>
            </a:pPr>
            <a:r>
              <a:rPr lang="en-GB" sz="1400" dirty="0">
                <a:solidFill>
                  <a:schemeClr val="tx1"/>
                </a:solidFill>
              </a:rPr>
              <a:t>1.       Difficulty narrowing the scope- </a:t>
            </a:r>
          </a:p>
          <a:p>
            <a:pPr marL="0" indent="0">
              <a:lnSpc>
                <a:spcPct val="90000"/>
              </a:lnSpc>
              <a:buNone/>
            </a:pPr>
            <a:r>
              <a:rPr lang="en-GB" sz="1400" dirty="0">
                <a:solidFill>
                  <a:schemeClr val="tx1"/>
                </a:solidFill>
              </a:rPr>
              <a:t>          I initially struggled to select a certain job role because my interest       </a:t>
            </a:r>
          </a:p>
          <a:p>
            <a:pPr marL="0" indent="0">
              <a:lnSpc>
                <a:spcPct val="90000"/>
              </a:lnSpc>
              <a:buNone/>
            </a:pPr>
            <a:r>
              <a:rPr lang="en-GB" sz="1400" dirty="0">
                <a:solidFill>
                  <a:schemeClr val="tx1"/>
                </a:solidFill>
              </a:rPr>
              <a:t>2.       Limited Engagement with sources-</a:t>
            </a:r>
          </a:p>
          <a:p>
            <a:pPr marL="0" indent="0">
              <a:lnSpc>
                <a:spcPct val="90000"/>
              </a:lnSpc>
              <a:buNone/>
            </a:pPr>
            <a:r>
              <a:rPr lang="en-GB" sz="1400" dirty="0">
                <a:solidFill>
                  <a:schemeClr val="tx1"/>
                </a:solidFill>
              </a:rPr>
              <a:t>           I found it challenging to critically </a:t>
            </a:r>
            <a:r>
              <a:rPr lang="en-GB" sz="1400" dirty="0" err="1">
                <a:solidFill>
                  <a:schemeClr val="tx1"/>
                </a:solidFill>
              </a:rPr>
              <a:t>analise</a:t>
            </a:r>
            <a:r>
              <a:rPr lang="en-GB" sz="1400" dirty="0">
                <a:solidFill>
                  <a:schemeClr val="tx1"/>
                </a:solidFill>
              </a:rPr>
              <a:t> and synthesize </a:t>
            </a:r>
          </a:p>
          <a:p>
            <a:pPr marL="0" indent="0">
              <a:lnSpc>
                <a:spcPct val="90000"/>
              </a:lnSpc>
              <a:buNone/>
            </a:pPr>
            <a:r>
              <a:rPr lang="en-GB" sz="1400" dirty="0">
                <a:solidFill>
                  <a:schemeClr val="tx1"/>
                </a:solidFill>
              </a:rPr>
              <a:t>           information due to fluctuating motivation.</a:t>
            </a:r>
          </a:p>
          <a:p>
            <a:pPr marL="0" indent="0">
              <a:lnSpc>
                <a:spcPct val="90000"/>
              </a:lnSpc>
              <a:buNone/>
            </a:pPr>
            <a:r>
              <a:rPr lang="en-GB" sz="1400" dirty="0">
                <a:solidFill>
                  <a:schemeClr val="tx1"/>
                </a:solidFill>
              </a:rPr>
              <a:t>3       . Time Management Issues</a:t>
            </a:r>
          </a:p>
          <a:p>
            <a:pPr marL="0" indent="0">
              <a:lnSpc>
                <a:spcPct val="90000"/>
              </a:lnSpc>
              <a:buNone/>
            </a:pPr>
            <a:r>
              <a:rPr lang="en-GB" sz="1400" dirty="0">
                <a:solidFill>
                  <a:schemeClr val="tx1"/>
                </a:solidFill>
              </a:rPr>
              <a:t>           Divided attention between exploring social work and  considering dietetics  slow the pace of my research</a:t>
            </a:r>
          </a:p>
          <a:p>
            <a:pPr marL="0" indent="0">
              <a:lnSpc>
                <a:spcPct val="90000"/>
              </a:lnSpc>
              <a:buNone/>
            </a:pPr>
            <a:endParaRPr lang="en-GB" sz="1000" dirty="0">
              <a:solidFill>
                <a:schemeClr val="tx1"/>
              </a:solidFill>
            </a:endParaRPr>
          </a:p>
          <a:p>
            <a:pPr marL="0" indent="0">
              <a:lnSpc>
                <a:spcPct val="90000"/>
              </a:lnSpc>
              <a:buNone/>
            </a:pPr>
            <a:endParaRPr lang="en-GB" sz="1000" dirty="0">
              <a:solidFill>
                <a:schemeClr val="tx1"/>
              </a:solidFill>
            </a:endParaRPr>
          </a:p>
        </p:txBody>
      </p:sp>
    </p:spTree>
    <p:extLst>
      <p:ext uri="{BB962C8B-B14F-4D97-AF65-F5344CB8AC3E}">
        <p14:creationId xmlns:p14="http://schemas.microsoft.com/office/powerpoint/2010/main" val="2301201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53685B-3D3C-B95F-D9B5-91D53ADA7953}"/>
              </a:ext>
            </a:extLst>
          </p:cNvPr>
          <p:cNvSpPr>
            <a:spLocks noGrp="1"/>
          </p:cNvSpPr>
          <p:nvPr>
            <p:ph type="title"/>
          </p:nvPr>
        </p:nvSpPr>
        <p:spPr>
          <a:xfrm>
            <a:off x="3978579" y="1088139"/>
            <a:ext cx="5627158" cy="740662"/>
          </a:xfrm>
        </p:spPr>
        <p:txBody>
          <a:bodyPr>
            <a:normAutofit/>
          </a:bodyPr>
          <a:lstStyle/>
          <a:p>
            <a:pPr algn="ctr"/>
            <a:r>
              <a:rPr lang="en-GB" dirty="0"/>
              <a:t>Next Steps</a:t>
            </a:r>
          </a:p>
        </p:txBody>
      </p:sp>
      <p:pic>
        <p:nvPicPr>
          <p:cNvPr id="5" name="Picture 4" descr="Magnifying glass showing decling performance">
            <a:extLst>
              <a:ext uri="{FF2B5EF4-FFF2-40B4-BE49-F238E27FC236}">
                <a16:creationId xmlns:a16="http://schemas.microsoft.com/office/drawing/2014/main" id="{300DB30F-C201-241E-0272-B85B4D90B799}"/>
              </a:ext>
            </a:extLst>
          </p:cNvPr>
          <p:cNvPicPr>
            <a:picLocks noChangeAspect="1"/>
          </p:cNvPicPr>
          <p:nvPr/>
        </p:nvPicPr>
        <p:blipFill>
          <a:blip r:embed="rId2"/>
          <a:srcRect l="17675" r="48239" b="-1"/>
          <a:stretch>
            <a:fillRect/>
          </a:stretch>
        </p:blipFill>
        <p:spPr>
          <a:xfrm>
            <a:off x="831" y="10"/>
            <a:ext cx="3502025" cy="6857990"/>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F425E2BC-9CA5-8A1F-5FAD-B1E45E81E34B}"/>
              </a:ext>
            </a:extLst>
          </p:cNvPr>
          <p:cNvSpPr>
            <a:spLocks noGrp="1"/>
          </p:cNvSpPr>
          <p:nvPr>
            <p:ph idx="1"/>
          </p:nvPr>
        </p:nvSpPr>
        <p:spPr>
          <a:xfrm>
            <a:off x="3721608" y="1975104"/>
            <a:ext cx="6789076" cy="3529584"/>
          </a:xfrm>
        </p:spPr>
        <p:txBody>
          <a:bodyPr>
            <a:normAutofit/>
          </a:bodyPr>
          <a:lstStyle/>
          <a:p>
            <a:pPr marL="0" indent="0">
              <a:lnSpc>
                <a:spcPct val="90000"/>
              </a:lnSpc>
              <a:buNone/>
            </a:pPr>
            <a:r>
              <a:rPr lang="en-GB" sz="1800" b="1" dirty="0">
                <a:solidFill>
                  <a:schemeClr val="tx1"/>
                </a:solidFill>
              </a:rPr>
              <a:t>The next steps in my research of job involves refining the job description to a specific area, such as mental health, child welfare or social justice interventions and identifying high quality UK-based sources, including government reports and publications by the British Associations of Social Workers. </a:t>
            </a:r>
          </a:p>
          <a:p>
            <a:pPr marL="0" indent="0">
              <a:lnSpc>
                <a:spcPct val="90000"/>
              </a:lnSpc>
              <a:buNone/>
            </a:pPr>
            <a:r>
              <a:rPr lang="en-GB" sz="1800" b="1" dirty="0">
                <a:solidFill>
                  <a:schemeClr val="tx1"/>
                </a:solidFill>
              </a:rPr>
              <a:t> I will also develop structured plan and steps for any job details and ensuring adherence to ethical standards and professional guidelines. I aim to synthesize this findings into a coherent academic report, critically reflecting on their implications for both theory and practice in social work.</a:t>
            </a:r>
          </a:p>
        </p:txBody>
      </p:sp>
      <p:grpSp>
        <p:nvGrpSpPr>
          <p:cNvPr id="11" name="Group 10">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275125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CC9B3-AA4F-77AD-5D6B-91D8C97C8959}"/>
              </a:ext>
            </a:extLst>
          </p:cNvPr>
          <p:cNvSpPr>
            <a:spLocks noGrp="1"/>
          </p:cNvSpPr>
          <p:nvPr>
            <p:ph type="title"/>
          </p:nvPr>
        </p:nvSpPr>
        <p:spPr>
          <a:xfrm>
            <a:off x="859536" y="265176"/>
            <a:ext cx="8823960" cy="969264"/>
          </a:xfrm>
        </p:spPr>
        <p:txBody>
          <a:bodyPr>
            <a:normAutofit fontScale="90000"/>
          </a:bodyPr>
          <a:lstStyle/>
          <a:p>
            <a:br>
              <a:rPr lang="en-GB" dirty="0"/>
            </a:br>
            <a:br>
              <a:rPr lang="en-GB" dirty="0"/>
            </a:br>
            <a:br>
              <a:rPr lang="en-GB" dirty="0"/>
            </a:br>
            <a:r>
              <a:rPr lang="en-GB" dirty="0"/>
              <a:t>outline for the next step</a:t>
            </a:r>
            <a:br>
              <a:rPr lang="en-GB" dirty="0"/>
            </a:br>
            <a:br>
              <a:rPr lang="en-GB" dirty="0"/>
            </a:br>
            <a:br>
              <a:rPr lang="en-GB" dirty="0"/>
            </a:br>
            <a:br>
              <a:rPr lang="en-GB" sz="1400" dirty="0"/>
            </a:br>
            <a:br>
              <a:rPr lang="en-GB" sz="1400" dirty="0"/>
            </a:br>
            <a:endParaRPr lang="en-GB" dirty="0"/>
          </a:p>
        </p:txBody>
      </p:sp>
    </p:spTree>
    <p:extLst>
      <p:ext uri="{BB962C8B-B14F-4D97-AF65-F5344CB8AC3E}">
        <p14:creationId xmlns:p14="http://schemas.microsoft.com/office/powerpoint/2010/main" val="21208890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684212" y="585216"/>
            <a:ext cx="8534400" cy="1234440"/>
          </a:xfrm>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877824" y="1819656"/>
            <a:ext cx="8340788" cy="4261104"/>
          </a:xfrm>
        </p:spPr>
        <p:txBody>
          <a:bodyPr>
            <a:normAutofit fontScale="55000" lnSpcReduction="20000"/>
          </a:bodyPr>
          <a:lstStyle/>
          <a:p>
            <a:r>
              <a:rPr lang="en-GB" dirty="0">
                <a:solidFill>
                  <a:schemeClr val="tx1"/>
                </a:solidFill>
              </a:rPr>
              <a:t>Modified Kuppuswamy socio economic scale updated for the year 2021 Sheikh Mohd Saleem, Shah Sumaya Jan</a:t>
            </a:r>
          </a:p>
          <a:p>
            <a:pPr marL="0" indent="0">
              <a:buNone/>
            </a:pPr>
            <a:r>
              <a:rPr lang="en-GB" dirty="0">
                <a:solidFill>
                  <a:schemeClr val="tx1"/>
                </a:solidFill>
              </a:rPr>
              <a:t>Indian J Forensic Community Med 8 (1). 1-3 2021</a:t>
            </a:r>
          </a:p>
          <a:p>
            <a:pPr marL="0" indent="0">
              <a:buNone/>
            </a:pPr>
            <a:endParaRPr lang="en-GB" dirty="0">
              <a:solidFill>
                <a:schemeClr val="tx1"/>
              </a:solidFill>
            </a:endParaRPr>
          </a:p>
          <a:p>
            <a:pPr marL="0" indent="0">
              <a:buNone/>
            </a:pPr>
            <a:r>
              <a:rPr lang="en-GB" dirty="0">
                <a:solidFill>
                  <a:schemeClr val="tx1"/>
                </a:solidFill>
              </a:rPr>
              <a:t>Interprofessional collaboration to improve professional practice and healthcare outcome. Scott Reeves et al. Cochrane Database Sys. Rev. 2017</a:t>
            </a:r>
          </a:p>
          <a:p>
            <a:pPr marL="0" indent="0">
              <a:buNone/>
            </a:pPr>
            <a:endParaRPr lang="en-GB" dirty="0">
              <a:solidFill>
                <a:schemeClr val="tx1"/>
              </a:solidFill>
            </a:endParaRPr>
          </a:p>
          <a:p>
            <a:pPr marL="0" indent="0">
              <a:buNone/>
            </a:pPr>
            <a:r>
              <a:rPr lang="en-GB" dirty="0">
                <a:solidFill>
                  <a:schemeClr val="tx1"/>
                </a:solidFill>
              </a:rPr>
              <a:t>Social Work England (SWE) The regulatory body for all social workers in England.</a:t>
            </a:r>
          </a:p>
          <a:p>
            <a:pPr marL="0" indent="0">
              <a:buNone/>
            </a:pPr>
            <a:endParaRPr lang="en-GB" dirty="0">
              <a:solidFill>
                <a:schemeClr val="tx1"/>
              </a:solidFill>
            </a:endParaRPr>
          </a:p>
          <a:p>
            <a:pPr marL="0" indent="0">
              <a:buNone/>
            </a:pPr>
            <a:r>
              <a:rPr lang="en-GB" dirty="0">
                <a:solidFill>
                  <a:schemeClr val="tx1"/>
                </a:solidFill>
              </a:rPr>
              <a:t>British Association of Social Workers (BASW) Professional </a:t>
            </a:r>
            <a:r>
              <a:rPr lang="en-GB" dirty="0" err="1">
                <a:solidFill>
                  <a:schemeClr val="tx1"/>
                </a:solidFill>
              </a:rPr>
              <a:t>Associaltion</a:t>
            </a:r>
            <a:r>
              <a:rPr lang="en-GB" dirty="0">
                <a:solidFill>
                  <a:schemeClr val="tx1"/>
                </a:solidFill>
              </a:rPr>
              <a:t> for Social Workers</a:t>
            </a:r>
          </a:p>
          <a:p>
            <a:pPr marL="0" indent="0">
              <a:buNone/>
            </a:pPr>
            <a:endParaRPr lang="en-GB" dirty="0">
              <a:solidFill>
                <a:schemeClr val="tx1"/>
              </a:solidFill>
            </a:endParaRPr>
          </a:p>
          <a:p>
            <a:pPr marL="0" indent="0">
              <a:buNone/>
            </a:pPr>
            <a:r>
              <a:rPr lang="en-GB" dirty="0">
                <a:solidFill>
                  <a:schemeClr val="tx1"/>
                </a:solidFill>
              </a:rPr>
              <a:t>Care Act 2014 defines the statutory duties of local authorities and their social workers.</a:t>
            </a:r>
          </a:p>
          <a:p>
            <a:pPr marL="0" indent="0">
              <a:buNone/>
            </a:pPr>
            <a:endParaRPr lang="en-GB" dirty="0">
              <a:solidFill>
                <a:schemeClr val="tx1"/>
              </a:solidFill>
            </a:endParaRPr>
          </a:p>
          <a:p>
            <a:pPr marL="0" indent="0">
              <a:buNone/>
            </a:pPr>
            <a:r>
              <a:rPr lang="en-GB" dirty="0">
                <a:solidFill>
                  <a:schemeClr val="tx1"/>
                </a:solidFill>
              </a:rPr>
              <a:t>Integrated Care systems (ICS) The framework for linking social workers to NHS health service</a:t>
            </a:r>
          </a:p>
          <a:p>
            <a:pPr marL="0" indent="0">
              <a:buNone/>
            </a:pPr>
            <a:endParaRPr lang="en-GB" dirty="0">
              <a:solidFill>
                <a:schemeClr val="tx1"/>
              </a:solidFill>
            </a:endParaRPr>
          </a:p>
          <a:p>
            <a:pPr marL="0" indent="0">
              <a:buNone/>
            </a:pPr>
            <a:r>
              <a:rPr lang="en-GB" dirty="0">
                <a:solidFill>
                  <a:schemeClr val="tx1"/>
                </a:solidFill>
              </a:rPr>
              <a:t>Social Work in NHS Hospitals; Opportunities and Challenges</a:t>
            </a:r>
          </a:p>
          <a:p>
            <a:pPr marL="0" indent="0">
              <a:buNone/>
            </a:pPr>
            <a:r>
              <a:rPr lang="en-GB" dirty="0">
                <a:solidFill>
                  <a:schemeClr val="tx1"/>
                </a:solidFill>
              </a:rPr>
              <a:t>C. Phillips, L Deacon,  D Burrows - 2024 – sure sunderland.ac.uk</a:t>
            </a:r>
          </a:p>
          <a:p>
            <a:pPr marL="0" indent="0">
              <a:buNone/>
            </a:pPr>
            <a:endParaRPr lang="en-GB" dirty="0">
              <a:solidFill>
                <a:schemeClr val="tx1"/>
              </a:solidFill>
            </a:endParaRPr>
          </a:p>
          <a:p>
            <a:pPr marL="0" indent="0">
              <a:buNone/>
            </a:pPr>
            <a:endParaRPr lang="en-GB" dirty="0">
              <a:solidFill>
                <a:srgbClr val="FF0000"/>
              </a:solidFill>
            </a:endParaRPr>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629</TotalTime>
  <Words>1137</Words>
  <Application>Microsoft Office PowerPoint</Application>
  <PresentationFormat>Widescreen</PresentationFormat>
  <Paragraphs>85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Century Gothic</vt:lpstr>
      <vt:lpstr>Wingdings 3</vt:lpstr>
      <vt:lpstr>Slice</vt:lpstr>
      <vt:lpstr>PowerPoint Presentation</vt:lpstr>
      <vt:lpstr>Introduction</vt:lpstr>
      <vt:lpstr>PowerPoint Presentation</vt:lpstr>
      <vt:lpstr>How I Started My Research</vt:lpstr>
      <vt:lpstr>Evaluate Source Using  CRAAP Test</vt:lpstr>
      <vt:lpstr>Challenges  Faced During My Research</vt:lpstr>
      <vt:lpstr>Next Steps</vt:lpstr>
      <vt:lpstr>   outline for the next step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Minchi Capio Chandler (2532181)</cp:lastModifiedBy>
  <cp:revision>26</cp:revision>
  <dcterms:created xsi:type="dcterms:W3CDTF">2025-07-04T16:22:41Z</dcterms:created>
  <dcterms:modified xsi:type="dcterms:W3CDTF">2026-03-23T23:51:32Z</dcterms:modified>
</cp:coreProperties>
</file>