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467" r:id="rId3"/>
    <p:sldId id="469" r:id="rId4"/>
    <p:sldId id="470" r:id="rId5"/>
    <p:sldId id="471" r:id="rId6"/>
    <p:sldId id="472" r:id="rId7"/>
    <p:sldId id="473" r:id="rId8"/>
    <p:sldId id="474" r:id="rId9"/>
    <p:sldId id="475" r:id="rId10"/>
    <p:sldId id="476" r:id="rId11"/>
    <p:sldId id="477" r:id="rId12"/>
    <p:sldId id="478" r:id="rId13"/>
    <p:sldId id="480" r:id="rId14"/>
    <p:sldId id="481" r:id="rId15"/>
    <p:sldId id="482" r:id="rId16"/>
    <p:sldId id="483" r:id="rId17"/>
    <p:sldId id="484" r:id="rId18"/>
    <p:sldId id="486" r:id="rId19"/>
    <p:sldId id="487" r:id="rId20"/>
    <p:sldId id="490" r:id="rId21"/>
    <p:sldId id="493" r:id="rId22"/>
    <p:sldId id="517" r:id="rId23"/>
    <p:sldId id="495" r:id="rId24"/>
    <p:sldId id="496" r:id="rId25"/>
    <p:sldId id="498" r:id="rId26"/>
    <p:sldId id="505" r:id="rId27"/>
    <p:sldId id="521" r:id="rId28"/>
    <p:sldId id="520" r:id="rId2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707" autoAdjust="0"/>
    <p:restoredTop sz="93272" autoAdjust="0"/>
  </p:normalViewPr>
  <p:slideViewPr>
    <p:cSldViewPr>
      <p:cViewPr varScale="1">
        <p:scale>
          <a:sx n="105" d="100"/>
          <a:sy n="105" d="100"/>
        </p:scale>
        <p:origin x="1064" y="19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5" Type="http://schemas.openxmlformats.org/officeDocument/2006/relationships/image" Target="../media/image15.png"/><Relationship Id="rId4"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png"/><Relationship Id="rId1" Type="http://schemas.openxmlformats.org/officeDocument/2006/relationships/image" Target="../media/image6.png"/><Relationship Id="rId4" Type="http://schemas.openxmlformats.org/officeDocument/2006/relationships/image" Target="../media/image8.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5" Type="http://schemas.openxmlformats.org/officeDocument/2006/relationships/image" Target="../media/image15.png"/><Relationship Id="rId4"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895018-E773-B44D-97E1-B109B45EB985}" type="doc">
      <dgm:prSet loTypeId="urn:microsoft.com/office/officeart/2008/layout/VerticalCurvedList" loCatId="" qsTypeId="urn:microsoft.com/office/officeart/2005/8/quickstyle/simple1" qsCatId="simple" csTypeId="urn:microsoft.com/office/officeart/2005/8/colors/accent6_4" csCatId="accent6" phldr="1"/>
      <dgm:spPr/>
      <dgm:t>
        <a:bodyPr/>
        <a:lstStyle/>
        <a:p>
          <a:endParaRPr lang="en-GB"/>
        </a:p>
      </dgm:t>
    </dgm:pt>
    <dgm:pt modelId="{B1430CD6-D097-5547-9614-55E42A258CE0}">
      <dgm:prSet phldrT="[Text]" custT="1"/>
      <dgm:spPr/>
      <dgm:t>
        <a:bodyPr/>
        <a:lstStyle/>
        <a:p>
          <a:r>
            <a:rPr lang="en-GB" sz="3200" dirty="0"/>
            <a:t>Business Angels </a:t>
          </a:r>
        </a:p>
      </dgm:t>
    </dgm:pt>
    <dgm:pt modelId="{6C55B56E-00B7-9A4C-90B2-940B2CBF12C9}" type="parTrans" cxnId="{5F598D28-A2E2-D44B-82F1-D80143E486C8}">
      <dgm:prSet/>
      <dgm:spPr/>
      <dgm:t>
        <a:bodyPr/>
        <a:lstStyle/>
        <a:p>
          <a:endParaRPr lang="en-GB"/>
        </a:p>
      </dgm:t>
    </dgm:pt>
    <dgm:pt modelId="{AED40611-10FE-D34B-A08B-A7B1E3757E75}" type="sibTrans" cxnId="{5F598D28-A2E2-D44B-82F1-D80143E486C8}">
      <dgm:prSet/>
      <dgm:spPr/>
      <dgm:t>
        <a:bodyPr/>
        <a:lstStyle/>
        <a:p>
          <a:endParaRPr lang="en-GB"/>
        </a:p>
      </dgm:t>
    </dgm:pt>
    <dgm:pt modelId="{3FC8DC68-1635-5C45-A142-8A883C101A88}">
      <dgm:prSet phldrT="[Text]" custT="1"/>
      <dgm:spPr/>
      <dgm:t>
        <a:bodyPr/>
        <a:lstStyle/>
        <a:p>
          <a:r>
            <a:rPr lang="en-GB" sz="2800" dirty="0"/>
            <a:t>Venture Capital</a:t>
          </a:r>
        </a:p>
      </dgm:t>
    </dgm:pt>
    <dgm:pt modelId="{0114354E-D85C-4C40-BB0A-97696E624D29}" type="parTrans" cxnId="{D09CC9BC-6A5E-8449-8F5D-2C5495070701}">
      <dgm:prSet/>
      <dgm:spPr/>
      <dgm:t>
        <a:bodyPr/>
        <a:lstStyle/>
        <a:p>
          <a:endParaRPr lang="en-GB"/>
        </a:p>
      </dgm:t>
    </dgm:pt>
    <dgm:pt modelId="{E0DDCBC8-F759-2C44-BA10-61A28E32A057}" type="sibTrans" cxnId="{D09CC9BC-6A5E-8449-8F5D-2C5495070701}">
      <dgm:prSet/>
      <dgm:spPr/>
      <dgm:t>
        <a:bodyPr/>
        <a:lstStyle/>
        <a:p>
          <a:endParaRPr lang="en-GB"/>
        </a:p>
      </dgm:t>
    </dgm:pt>
    <dgm:pt modelId="{FA81420F-91B3-3645-9289-70542529944F}">
      <dgm:prSet phldrT="[Text]" custT="1"/>
      <dgm:spPr/>
      <dgm:t>
        <a:bodyPr/>
        <a:lstStyle/>
        <a:p>
          <a:r>
            <a:rPr lang="en-GB" sz="2800" dirty="0"/>
            <a:t>Initial Public offering</a:t>
          </a:r>
        </a:p>
      </dgm:t>
    </dgm:pt>
    <dgm:pt modelId="{98FD3DAC-CF08-C54F-B2D9-31DA76553B1B}" type="parTrans" cxnId="{9B504C8A-96CF-414A-A450-C0C42C547B94}">
      <dgm:prSet/>
      <dgm:spPr/>
      <dgm:t>
        <a:bodyPr/>
        <a:lstStyle/>
        <a:p>
          <a:endParaRPr lang="en-GB"/>
        </a:p>
      </dgm:t>
    </dgm:pt>
    <dgm:pt modelId="{F69C0A72-B0B9-AD4E-A7F7-EA56161F8DBB}" type="sibTrans" cxnId="{9B504C8A-96CF-414A-A450-C0C42C547B94}">
      <dgm:prSet/>
      <dgm:spPr/>
      <dgm:t>
        <a:bodyPr/>
        <a:lstStyle/>
        <a:p>
          <a:endParaRPr lang="en-GB"/>
        </a:p>
      </dgm:t>
    </dgm:pt>
    <dgm:pt modelId="{5EEA0BCF-5B75-714E-B396-E152BFB51CC9}" type="pres">
      <dgm:prSet presAssocID="{4D895018-E773-B44D-97E1-B109B45EB985}" presName="Name0" presStyleCnt="0">
        <dgm:presLayoutVars>
          <dgm:chMax val="7"/>
          <dgm:chPref val="7"/>
          <dgm:dir/>
        </dgm:presLayoutVars>
      </dgm:prSet>
      <dgm:spPr/>
    </dgm:pt>
    <dgm:pt modelId="{0F8E6803-88AD-BE40-9516-A72546011CAE}" type="pres">
      <dgm:prSet presAssocID="{4D895018-E773-B44D-97E1-B109B45EB985}" presName="Name1" presStyleCnt="0"/>
      <dgm:spPr/>
    </dgm:pt>
    <dgm:pt modelId="{5F9A2AA7-048D-7B4A-9444-D966D6EF6045}" type="pres">
      <dgm:prSet presAssocID="{4D895018-E773-B44D-97E1-B109B45EB985}" presName="cycle" presStyleCnt="0"/>
      <dgm:spPr/>
    </dgm:pt>
    <dgm:pt modelId="{F695844A-161E-7D4E-B508-DAC9389AE624}" type="pres">
      <dgm:prSet presAssocID="{4D895018-E773-B44D-97E1-B109B45EB985}" presName="srcNode" presStyleLbl="node1" presStyleIdx="0" presStyleCnt="3"/>
      <dgm:spPr/>
    </dgm:pt>
    <dgm:pt modelId="{8FC687FA-A0FE-EC47-923D-8B64E1C8D3A8}" type="pres">
      <dgm:prSet presAssocID="{4D895018-E773-B44D-97E1-B109B45EB985}" presName="conn" presStyleLbl="parChTrans1D2" presStyleIdx="0" presStyleCnt="1"/>
      <dgm:spPr/>
    </dgm:pt>
    <dgm:pt modelId="{B2BAB90F-7EA3-244E-87E0-5950FAC9CB7D}" type="pres">
      <dgm:prSet presAssocID="{4D895018-E773-B44D-97E1-B109B45EB985}" presName="extraNode" presStyleLbl="node1" presStyleIdx="0" presStyleCnt="3"/>
      <dgm:spPr/>
    </dgm:pt>
    <dgm:pt modelId="{0431C9BD-09FD-F54F-99DC-C46D492CEC36}" type="pres">
      <dgm:prSet presAssocID="{4D895018-E773-B44D-97E1-B109B45EB985}" presName="dstNode" presStyleLbl="node1" presStyleIdx="0" presStyleCnt="3"/>
      <dgm:spPr/>
    </dgm:pt>
    <dgm:pt modelId="{86EA6677-335B-AA46-ABA5-5FC5E4CB6ED5}" type="pres">
      <dgm:prSet presAssocID="{B1430CD6-D097-5547-9614-55E42A258CE0}" presName="text_1" presStyleLbl="node1" presStyleIdx="0" presStyleCnt="3">
        <dgm:presLayoutVars>
          <dgm:bulletEnabled val="1"/>
        </dgm:presLayoutVars>
      </dgm:prSet>
      <dgm:spPr/>
    </dgm:pt>
    <dgm:pt modelId="{A6D7E324-E50D-404F-BC28-9F0258F7CF77}" type="pres">
      <dgm:prSet presAssocID="{B1430CD6-D097-5547-9614-55E42A258CE0}" presName="accent_1" presStyleCnt="0"/>
      <dgm:spPr/>
    </dgm:pt>
    <dgm:pt modelId="{6B4D82BD-5D7B-5A45-91FC-353F2E662067}" type="pres">
      <dgm:prSet presAssocID="{B1430CD6-D097-5547-9614-55E42A258CE0}" presName="accentRepeatNode" presStyleLbl="solidFgAcc1" presStyleIdx="0" presStyleCnt="3"/>
      <dgm:spPr/>
    </dgm:pt>
    <dgm:pt modelId="{AF1A8FA8-4462-D54B-85F5-BC3D3CB1B652}" type="pres">
      <dgm:prSet presAssocID="{3FC8DC68-1635-5C45-A142-8A883C101A88}" presName="text_2" presStyleLbl="node1" presStyleIdx="1" presStyleCnt="3">
        <dgm:presLayoutVars>
          <dgm:bulletEnabled val="1"/>
        </dgm:presLayoutVars>
      </dgm:prSet>
      <dgm:spPr/>
    </dgm:pt>
    <dgm:pt modelId="{580A9013-5D0A-204B-9273-949413F5A498}" type="pres">
      <dgm:prSet presAssocID="{3FC8DC68-1635-5C45-A142-8A883C101A88}" presName="accent_2" presStyleCnt="0"/>
      <dgm:spPr/>
    </dgm:pt>
    <dgm:pt modelId="{E64296DB-ED18-8E42-B4DD-BC359BDE3083}" type="pres">
      <dgm:prSet presAssocID="{3FC8DC68-1635-5C45-A142-8A883C101A88}" presName="accentRepeatNode" presStyleLbl="solidFgAcc1" presStyleIdx="1" presStyleCnt="3"/>
      <dgm:spPr/>
    </dgm:pt>
    <dgm:pt modelId="{1DA530B0-8392-9A45-9950-4B110FA2B42A}" type="pres">
      <dgm:prSet presAssocID="{FA81420F-91B3-3645-9289-70542529944F}" presName="text_3" presStyleLbl="node1" presStyleIdx="2" presStyleCnt="3">
        <dgm:presLayoutVars>
          <dgm:bulletEnabled val="1"/>
        </dgm:presLayoutVars>
      </dgm:prSet>
      <dgm:spPr/>
    </dgm:pt>
    <dgm:pt modelId="{388316D1-DBB6-5944-89AF-A49790C729AD}" type="pres">
      <dgm:prSet presAssocID="{FA81420F-91B3-3645-9289-70542529944F}" presName="accent_3" presStyleCnt="0"/>
      <dgm:spPr/>
    </dgm:pt>
    <dgm:pt modelId="{E9C7F490-2003-9C44-A965-9DC4A0631C79}" type="pres">
      <dgm:prSet presAssocID="{FA81420F-91B3-3645-9289-70542529944F}" presName="accentRepeatNode" presStyleLbl="solidFgAcc1" presStyleIdx="2" presStyleCnt="3"/>
      <dgm:spPr/>
    </dgm:pt>
  </dgm:ptLst>
  <dgm:cxnLst>
    <dgm:cxn modelId="{5F598D28-A2E2-D44B-82F1-D80143E486C8}" srcId="{4D895018-E773-B44D-97E1-B109B45EB985}" destId="{B1430CD6-D097-5547-9614-55E42A258CE0}" srcOrd="0" destOrd="0" parTransId="{6C55B56E-00B7-9A4C-90B2-940B2CBF12C9}" sibTransId="{AED40611-10FE-D34B-A08B-A7B1E3757E75}"/>
    <dgm:cxn modelId="{5915A937-71C1-E24E-A563-34F45F006BDD}" type="presOf" srcId="{3FC8DC68-1635-5C45-A142-8A883C101A88}" destId="{AF1A8FA8-4462-D54B-85F5-BC3D3CB1B652}" srcOrd="0" destOrd="0" presId="urn:microsoft.com/office/officeart/2008/layout/VerticalCurvedList"/>
    <dgm:cxn modelId="{E95CDB80-41DF-E643-8413-DB0668A0892B}" type="presOf" srcId="{B1430CD6-D097-5547-9614-55E42A258CE0}" destId="{86EA6677-335B-AA46-ABA5-5FC5E4CB6ED5}" srcOrd="0" destOrd="0" presId="urn:microsoft.com/office/officeart/2008/layout/VerticalCurvedList"/>
    <dgm:cxn modelId="{9B504C8A-96CF-414A-A450-C0C42C547B94}" srcId="{4D895018-E773-B44D-97E1-B109B45EB985}" destId="{FA81420F-91B3-3645-9289-70542529944F}" srcOrd="2" destOrd="0" parTransId="{98FD3DAC-CF08-C54F-B2D9-31DA76553B1B}" sibTransId="{F69C0A72-B0B9-AD4E-A7F7-EA56161F8DBB}"/>
    <dgm:cxn modelId="{4EC1E98F-27A1-B74E-85CC-F89DA0470596}" type="presOf" srcId="{4D895018-E773-B44D-97E1-B109B45EB985}" destId="{5EEA0BCF-5B75-714E-B396-E152BFB51CC9}" srcOrd="0" destOrd="0" presId="urn:microsoft.com/office/officeart/2008/layout/VerticalCurvedList"/>
    <dgm:cxn modelId="{D09CC9BC-6A5E-8449-8F5D-2C5495070701}" srcId="{4D895018-E773-B44D-97E1-B109B45EB985}" destId="{3FC8DC68-1635-5C45-A142-8A883C101A88}" srcOrd="1" destOrd="0" parTransId="{0114354E-D85C-4C40-BB0A-97696E624D29}" sibTransId="{E0DDCBC8-F759-2C44-BA10-61A28E32A057}"/>
    <dgm:cxn modelId="{9E077CCC-8B40-8E42-9D68-60DB506DCF21}" type="presOf" srcId="{FA81420F-91B3-3645-9289-70542529944F}" destId="{1DA530B0-8392-9A45-9950-4B110FA2B42A}" srcOrd="0" destOrd="0" presId="urn:microsoft.com/office/officeart/2008/layout/VerticalCurvedList"/>
    <dgm:cxn modelId="{EC3DFDD6-184C-A24A-8BCF-2E4E29C89117}" type="presOf" srcId="{AED40611-10FE-D34B-A08B-A7B1E3757E75}" destId="{8FC687FA-A0FE-EC47-923D-8B64E1C8D3A8}" srcOrd="0" destOrd="0" presId="urn:microsoft.com/office/officeart/2008/layout/VerticalCurvedList"/>
    <dgm:cxn modelId="{A3E9DB13-9067-6A4D-80BC-1A242C27A5C5}" type="presParOf" srcId="{5EEA0BCF-5B75-714E-B396-E152BFB51CC9}" destId="{0F8E6803-88AD-BE40-9516-A72546011CAE}" srcOrd="0" destOrd="0" presId="urn:microsoft.com/office/officeart/2008/layout/VerticalCurvedList"/>
    <dgm:cxn modelId="{BC9E47ED-D93E-6846-86C4-35ED2ADA2BEE}" type="presParOf" srcId="{0F8E6803-88AD-BE40-9516-A72546011CAE}" destId="{5F9A2AA7-048D-7B4A-9444-D966D6EF6045}" srcOrd="0" destOrd="0" presId="urn:microsoft.com/office/officeart/2008/layout/VerticalCurvedList"/>
    <dgm:cxn modelId="{9E6D44B5-8BB6-E441-989A-350813140CEF}" type="presParOf" srcId="{5F9A2AA7-048D-7B4A-9444-D966D6EF6045}" destId="{F695844A-161E-7D4E-B508-DAC9389AE624}" srcOrd="0" destOrd="0" presId="urn:microsoft.com/office/officeart/2008/layout/VerticalCurvedList"/>
    <dgm:cxn modelId="{DA2F1B88-A6B5-6145-9478-24FB61E6CD91}" type="presParOf" srcId="{5F9A2AA7-048D-7B4A-9444-D966D6EF6045}" destId="{8FC687FA-A0FE-EC47-923D-8B64E1C8D3A8}" srcOrd="1" destOrd="0" presId="urn:microsoft.com/office/officeart/2008/layout/VerticalCurvedList"/>
    <dgm:cxn modelId="{AC0862DB-0C98-BC4F-A376-03764CCAC01C}" type="presParOf" srcId="{5F9A2AA7-048D-7B4A-9444-D966D6EF6045}" destId="{B2BAB90F-7EA3-244E-87E0-5950FAC9CB7D}" srcOrd="2" destOrd="0" presId="urn:microsoft.com/office/officeart/2008/layout/VerticalCurvedList"/>
    <dgm:cxn modelId="{48030716-50F3-8D4D-92F2-2D38CBF95196}" type="presParOf" srcId="{5F9A2AA7-048D-7B4A-9444-D966D6EF6045}" destId="{0431C9BD-09FD-F54F-99DC-C46D492CEC36}" srcOrd="3" destOrd="0" presId="urn:microsoft.com/office/officeart/2008/layout/VerticalCurvedList"/>
    <dgm:cxn modelId="{3900D94C-2B5F-764E-A70F-99A00CA0148D}" type="presParOf" srcId="{0F8E6803-88AD-BE40-9516-A72546011CAE}" destId="{86EA6677-335B-AA46-ABA5-5FC5E4CB6ED5}" srcOrd="1" destOrd="0" presId="urn:microsoft.com/office/officeart/2008/layout/VerticalCurvedList"/>
    <dgm:cxn modelId="{CC16F1BC-7D89-D648-90AB-24288826EB2D}" type="presParOf" srcId="{0F8E6803-88AD-BE40-9516-A72546011CAE}" destId="{A6D7E324-E50D-404F-BC28-9F0258F7CF77}" srcOrd="2" destOrd="0" presId="urn:microsoft.com/office/officeart/2008/layout/VerticalCurvedList"/>
    <dgm:cxn modelId="{B97D9DC5-CF31-A540-A30C-6F581C8D2E20}" type="presParOf" srcId="{A6D7E324-E50D-404F-BC28-9F0258F7CF77}" destId="{6B4D82BD-5D7B-5A45-91FC-353F2E662067}" srcOrd="0" destOrd="0" presId="urn:microsoft.com/office/officeart/2008/layout/VerticalCurvedList"/>
    <dgm:cxn modelId="{586F815A-A5A3-9A4F-8BBC-2458B69D7CAD}" type="presParOf" srcId="{0F8E6803-88AD-BE40-9516-A72546011CAE}" destId="{AF1A8FA8-4462-D54B-85F5-BC3D3CB1B652}" srcOrd="3" destOrd="0" presId="urn:microsoft.com/office/officeart/2008/layout/VerticalCurvedList"/>
    <dgm:cxn modelId="{8E377364-4E0E-5847-B8D9-38049421F6B1}" type="presParOf" srcId="{0F8E6803-88AD-BE40-9516-A72546011CAE}" destId="{580A9013-5D0A-204B-9273-949413F5A498}" srcOrd="4" destOrd="0" presId="urn:microsoft.com/office/officeart/2008/layout/VerticalCurvedList"/>
    <dgm:cxn modelId="{227D80B2-3726-7943-8D6E-01D1D7C3819C}" type="presParOf" srcId="{580A9013-5D0A-204B-9273-949413F5A498}" destId="{E64296DB-ED18-8E42-B4DD-BC359BDE3083}" srcOrd="0" destOrd="0" presId="urn:microsoft.com/office/officeart/2008/layout/VerticalCurvedList"/>
    <dgm:cxn modelId="{D2F26957-CF39-6049-987E-2D0992F3D7F6}" type="presParOf" srcId="{0F8E6803-88AD-BE40-9516-A72546011CAE}" destId="{1DA530B0-8392-9A45-9950-4B110FA2B42A}" srcOrd="5" destOrd="0" presId="urn:microsoft.com/office/officeart/2008/layout/VerticalCurvedList"/>
    <dgm:cxn modelId="{B8A2FED2-96CF-994B-BACE-983295B7986B}" type="presParOf" srcId="{0F8E6803-88AD-BE40-9516-A72546011CAE}" destId="{388316D1-DBB6-5944-89AF-A49790C729AD}" srcOrd="6" destOrd="0" presId="urn:microsoft.com/office/officeart/2008/layout/VerticalCurvedList"/>
    <dgm:cxn modelId="{0D46547F-D479-2342-A53B-E1968411F50E}" type="presParOf" srcId="{388316D1-DBB6-5944-89AF-A49790C729AD}" destId="{E9C7F490-2003-9C44-A965-9DC4A0631C7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179724-17A5-244D-92EE-F5100FC9B208}" type="doc">
      <dgm:prSet loTypeId="urn:microsoft.com/office/officeart/2008/layout/CircularPictureCallout" loCatId="" qsTypeId="urn:microsoft.com/office/officeart/2005/8/quickstyle/simple1" qsCatId="simple" csTypeId="urn:microsoft.com/office/officeart/2005/8/colors/accent1_2" csCatId="accent1" phldr="1"/>
      <dgm:spPr/>
      <dgm:t>
        <a:bodyPr/>
        <a:lstStyle/>
        <a:p>
          <a:endParaRPr lang="en-GB"/>
        </a:p>
      </dgm:t>
    </dgm:pt>
    <dgm:pt modelId="{53616700-2287-454B-962E-8D2B6D14C2C9}">
      <dgm:prSet/>
      <dgm:spPr/>
      <dgm:t>
        <a:bodyPr/>
        <a:lstStyle/>
        <a:p>
          <a:endParaRPr lang="en-GB" dirty="0"/>
        </a:p>
      </dgm:t>
    </dgm:pt>
    <dgm:pt modelId="{B57E91B4-7DB2-1D4C-A3F0-F77DF3288BF4}" type="parTrans" cxnId="{455AE243-678D-664A-9762-A95656618ED5}">
      <dgm:prSet/>
      <dgm:spPr/>
      <dgm:t>
        <a:bodyPr/>
        <a:lstStyle/>
        <a:p>
          <a:endParaRPr lang="en-GB"/>
        </a:p>
      </dgm:t>
    </dgm:pt>
    <dgm:pt modelId="{7DB18096-4DA7-FB43-AF05-B8E276F251B9}" type="sibTrans" cxnId="{455AE243-678D-664A-9762-A95656618ED5}">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36000" r="-36000"/>
          </a:stretch>
        </a:blipFill>
      </dgm:spPr>
      <dgm:t>
        <a:bodyPr/>
        <a:lstStyle/>
        <a:p>
          <a:endParaRPr lang="en-GB"/>
        </a:p>
      </dgm:t>
    </dgm:pt>
    <dgm:pt modelId="{F41D19FF-33A5-3E41-B904-C9444A750828}">
      <dgm:prSet phldrT="[Text]"/>
      <dgm:spPr/>
      <dgm:t>
        <a:bodyPr/>
        <a:lstStyle/>
        <a:p>
          <a:endParaRPr lang="en-GB" dirty="0"/>
        </a:p>
      </dgm:t>
    </dgm:pt>
    <dgm:pt modelId="{BD58CA4B-4579-444D-9B9E-75AFF0D4202F}" type="parTrans" cxnId="{54E07C20-1C7E-2D46-8A7B-7579EC4FE21C}">
      <dgm:prSet/>
      <dgm:spPr/>
      <dgm:t>
        <a:bodyPr/>
        <a:lstStyle/>
        <a:p>
          <a:endParaRPr lang="en-GB"/>
        </a:p>
      </dgm:t>
    </dgm:pt>
    <dgm:pt modelId="{09A2232E-5852-BE4B-9629-490246DB4B12}" type="sibTrans" cxnId="{54E07C20-1C7E-2D46-8A7B-7579EC4FE21C}">
      <dgm:prSet/>
      <dgm:spPr>
        <a:blipFill>
          <a:blip xmlns:r="http://schemas.openxmlformats.org/officeDocument/2006/relationships" r:embed="rId2">
            <a:extLst>
              <a:ext uri="{28A0092B-C50C-407E-A947-70E740481C1C}">
                <a14:useLocalDpi xmlns:a14="http://schemas.microsoft.com/office/drawing/2010/main" val="0"/>
              </a:ext>
            </a:extLst>
          </a:blip>
          <a:srcRect/>
          <a:stretch>
            <a:fillRect l="-4000" r="-4000"/>
          </a:stretch>
        </a:blipFill>
      </dgm:spPr>
      <dgm:t>
        <a:bodyPr/>
        <a:lstStyle/>
        <a:p>
          <a:endParaRPr lang="en-GB"/>
        </a:p>
      </dgm:t>
    </dgm:pt>
    <dgm:pt modelId="{47A48621-16C9-DE44-8A97-44D0170318F7}">
      <dgm:prSet phldrT="[Text]"/>
      <dgm:spPr/>
      <dgm:t>
        <a:bodyPr/>
        <a:lstStyle/>
        <a:p>
          <a:endParaRPr lang="en-GB" dirty="0"/>
        </a:p>
      </dgm:t>
    </dgm:pt>
    <dgm:pt modelId="{DA757CF7-DADC-984E-98A0-A33C06B7DEF5}" type="parTrans" cxnId="{018EFFBE-E67C-5546-BE21-13AEC8D9F7CD}">
      <dgm:prSet/>
      <dgm:spPr/>
      <dgm:t>
        <a:bodyPr/>
        <a:lstStyle/>
        <a:p>
          <a:endParaRPr lang="en-GB"/>
        </a:p>
      </dgm:t>
    </dgm:pt>
    <dgm:pt modelId="{70328B18-4465-D344-BF93-6978F35EACAF}" type="sibTrans" cxnId="{018EFFBE-E67C-5546-BE21-13AEC8D9F7CD}">
      <dgm:prSet/>
      <dgm:spPr>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dgm:spPr>
      <dgm:t>
        <a:bodyPr/>
        <a:lstStyle/>
        <a:p>
          <a:endParaRPr lang="en-GB"/>
        </a:p>
      </dgm:t>
    </dgm:pt>
    <dgm:pt modelId="{085C27B9-AECD-F042-8455-E914F6B3397D}">
      <dgm:prSet phldrT="[Text]"/>
      <dgm:spPr/>
      <dgm:t>
        <a:bodyPr/>
        <a:lstStyle/>
        <a:p>
          <a:endParaRPr lang="en-GB" dirty="0"/>
        </a:p>
      </dgm:t>
    </dgm:pt>
    <dgm:pt modelId="{B4270617-C628-C341-9362-C3FDA6D0E3F7}" type="sibTrans" cxnId="{548A9BD2-A130-C745-B370-36052082EAFA}">
      <dgm:prSet/>
      <dgm:spPr>
        <a:blipFill>
          <a:blip xmlns:r="http://schemas.openxmlformats.org/officeDocument/2006/relationships" r:embed="rId4">
            <a:extLst>
              <a:ext uri="{28A0092B-C50C-407E-A947-70E740481C1C}">
                <a14:useLocalDpi xmlns:a14="http://schemas.microsoft.com/office/drawing/2010/main" val="0"/>
              </a:ext>
            </a:extLst>
          </a:blip>
          <a:srcRect/>
          <a:stretch>
            <a:fillRect l="-21000" r="-21000"/>
          </a:stretch>
        </a:blipFill>
      </dgm:spPr>
      <dgm:t>
        <a:bodyPr/>
        <a:lstStyle/>
        <a:p>
          <a:endParaRPr lang="en-GB"/>
        </a:p>
      </dgm:t>
    </dgm:pt>
    <dgm:pt modelId="{AD6C04BA-309C-9447-A1CE-25991B60E743}" type="parTrans" cxnId="{548A9BD2-A130-C745-B370-36052082EAFA}">
      <dgm:prSet/>
      <dgm:spPr/>
      <dgm:t>
        <a:bodyPr/>
        <a:lstStyle/>
        <a:p>
          <a:endParaRPr lang="en-GB"/>
        </a:p>
      </dgm:t>
    </dgm:pt>
    <dgm:pt modelId="{AAEE7440-0919-0042-8039-E0C53764ECAB}" type="pres">
      <dgm:prSet presAssocID="{50179724-17A5-244D-92EE-F5100FC9B208}" presName="Name0" presStyleCnt="0">
        <dgm:presLayoutVars>
          <dgm:chMax val="7"/>
          <dgm:chPref val="7"/>
          <dgm:dir/>
        </dgm:presLayoutVars>
      </dgm:prSet>
      <dgm:spPr/>
    </dgm:pt>
    <dgm:pt modelId="{501E6DAC-7E95-E642-9208-38D85500F48D}" type="pres">
      <dgm:prSet presAssocID="{50179724-17A5-244D-92EE-F5100FC9B208}" presName="Name1" presStyleCnt="0"/>
      <dgm:spPr/>
    </dgm:pt>
    <dgm:pt modelId="{2AF49148-0393-9C4E-87DD-F1FF3C7FF90E}" type="pres">
      <dgm:prSet presAssocID="{7DB18096-4DA7-FB43-AF05-B8E276F251B9}" presName="picture_1" presStyleCnt="0"/>
      <dgm:spPr/>
    </dgm:pt>
    <dgm:pt modelId="{1B8EA7E5-2D45-0642-8A53-55C4A9CEA0DD}" type="pres">
      <dgm:prSet presAssocID="{7DB18096-4DA7-FB43-AF05-B8E276F251B9}" presName="pictureRepeatNode" presStyleLbl="alignImgPlace1" presStyleIdx="0" presStyleCnt="4" custScaleX="104506" custScaleY="102767"/>
      <dgm:spPr/>
    </dgm:pt>
    <dgm:pt modelId="{E76529B9-2903-6042-BE41-49424C923095}" type="pres">
      <dgm:prSet presAssocID="{53616700-2287-454B-962E-8D2B6D14C2C9}" presName="text_1" presStyleLbl="node1" presStyleIdx="0" presStyleCnt="0">
        <dgm:presLayoutVars>
          <dgm:bulletEnabled val="1"/>
        </dgm:presLayoutVars>
      </dgm:prSet>
      <dgm:spPr/>
    </dgm:pt>
    <dgm:pt modelId="{A1B41CBC-AD2D-8544-A0BF-AA1367A2F6A8}" type="pres">
      <dgm:prSet presAssocID="{B4270617-C628-C341-9362-C3FDA6D0E3F7}" presName="picture_2" presStyleCnt="0"/>
      <dgm:spPr/>
    </dgm:pt>
    <dgm:pt modelId="{F0207FF8-5ACC-094A-B327-2C6C48360437}" type="pres">
      <dgm:prSet presAssocID="{B4270617-C628-C341-9362-C3FDA6D0E3F7}" presName="pictureRepeatNode" presStyleLbl="alignImgPlace1" presStyleIdx="1" presStyleCnt="4"/>
      <dgm:spPr/>
    </dgm:pt>
    <dgm:pt modelId="{0AA63119-3D91-FA4B-AA69-15D69E71A540}" type="pres">
      <dgm:prSet presAssocID="{085C27B9-AECD-F042-8455-E914F6B3397D}" presName="line_2" presStyleLbl="parChTrans1D1" presStyleIdx="0" presStyleCnt="3"/>
      <dgm:spPr/>
    </dgm:pt>
    <dgm:pt modelId="{9BEDCD31-7F78-2F47-859A-583B38AD9A8E}" type="pres">
      <dgm:prSet presAssocID="{085C27B9-AECD-F042-8455-E914F6B3397D}" presName="textparent_2" presStyleLbl="node1" presStyleIdx="0" presStyleCnt="0"/>
      <dgm:spPr/>
    </dgm:pt>
    <dgm:pt modelId="{6D7918F2-517E-314F-82A4-18440858F5B2}" type="pres">
      <dgm:prSet presAssocID="{085C27B9-AECD-F042-8455-E914F6B3397D}" presName="text_2" presStyleLbl="revTx" presStyleIdx="0" presStyleCnt="3">
        <dgm:presLayoutVars>
          <dgm:bulletEnabled val="1"/>
        </dgm:presLayoutVars>
      </dgm:prSet>
      <dgm:spPr/>
    </dgm:pt>
    <dgm:pt modelId="{B9B89248-6770-1C4E-ABD2-569CEE111C9A}" type="pres">
      <dgm:prSet presAssocID="{09A2232E-5852-BE4B-9629-490246DB4B12}" presName="picture_3" presStyleCnt="0"/>
      <dgm:spPr/>
    </dgm:pt>
    <dgm:pt modelId="{BFA0E4B9-5FEA-B845-BC1A-4E088B1BDD22}" type="pres">
      <dgm:prSet presAssocID="{09A2232E-5852-BE4B-9629-490246DB4B12}" presName="pictureRepeatNode" presStyleLbl="alignImgPlace1" presStyleIdx="2" presStyleCnt="4"/>
      <dgm:spPr/>
    </dgm:pt>
    <dgm:pt modelId="{3479609B-62BA-734A-9BA8-415B76C2F8E5}" type="pres">
      <dgm:prSet presAssocID="{F41D19FF-33A5-3E41-B904-C9444A750828}" presName="line_3" presStyleLbl="parChTrans1D1" presStyleIdx="1" presStyleCnt="3"/>
      <dgm:spPr/>
    </dgm:pt>
    <dgm:pt modelId="{2EC01791-B1D1-B94F-B854-23D207E0F1E4}" type="pres">
      <dgm:prSet presAssocID="{F41D19FF-33A5-3E41-B904-C9444A750828}" presName="textparent_3" presStyleLbl="node1" presStyleIdx="0" presStyleCnt="0"/>
      <dgm:spPr/>
    </dgm:pt>
    <dgm:pt modelId="{42827CEA-C0BA-5C4D-9EFC-8FE3335DC9BA}" type="pres">
      <dgm:prSet presAssocID="{F41D19FF-33A5-3E41-B904-C9444A750828}" presName="text_3" presStyleLbl="revTx" presStyleIdx="1" presStyleCnt="3">
        <dgm:presLayoutVars>
          <dgm:bulletEnabled val="1"/>
        </dgm:presLayoutVars>
      </dgm:prSet>
      <dgm:spPr/>
    </dgm:pt>
    <dgm:pt modelId="{F0A8D377-8F22-874B-9E02-A3FD5DF6FCCA}" type="pres">
      <dgm:prSet presAssocID="{70328B18-4465-D344-BF93-6978F35EACAF}" presName="picture_4" presStyleCnt="0"/>
      <dgm:spPr/>
    </dgm:pt>
    <dgm:pt modelId="{7887B000-C901-924E-BA0B-085B7886FCAC}" type="pres">
      <dgm:prSet presAssocID="{70328B18-4465-D344-BF93-6978F35EACAF}" presName="pictureRepeatNode" presStyleLbl="alignImgPlace1" presStyleIdx="3" presStyleCnt="4"/>
      <dgm:spPr/>
    </dgm:pt>
    <dgm:pt modelId="{953D797C-CD17-C24C-A6D7-1C65EFEDD53C}" type="pres">
      <dgm:prSet presAssocID="{47A48621-16C9-DE44-8A97-44D0170318F7}" presName="line_4" presStyleLbl="parChTrans1D1" presStyleIdx="2" presStyleCnt="3"/>
      <dgm:spPr/>
    </dgm:pt>
    <dgm:pt modelId="{B2802303-AED5-064E-8362-8908C9F00D65}" type="pres">
      <dgm:prSet presAssocID="{47A48621-16C9-DE44-8A97-44D0170318F7}" presName="textparent_4" presStyleLbl="node1" presStyleIdx="0" presStyleCnt="0"/>
      <dgm:spPr/>
    </dgm:pt>
    <dgm:pt modelId="{ED7262E3-52A8-E74D-82AB-02B3E9DA84DF}" type="pres">
      <dgm:prSet presAssocID="{47A48621-16C9-DE44-8A97-44D0170318F7}" presName="text_4" presStyleLbl="revTx" presStyleIdx="2" presStyleCnt="3">
        <dgm:presLayoutVars>
          <dgm:bulletEnabled val="1"/>
        </dgm:presLayoutVars>
      </dgm:prSet>
      <dgm:spPr/>
    </dgm:pt>
  </dgm:ptLst>
  <dgm:cxnLst>
    <dgm:cxn modelId="{54E07C20-1C7E-2D46-8A7B-7579EC4FE21C}" srcId="{50179724-17A5-244D-92EE-F5100FC9B208}" destId="{F41D19FF-33A5-3E41-B904-C9444A750828}" srcOrd="2" destOrd="0" parTransId="{BD58CA4B-4579-444D-9B9E-75AFF0D4202F}" sibTransId="{09A2232E-5852-BE4B-9629-490246DB4B12}"/>
    <dgm:cxn modelId="{724AEF29-2ADA-0C45-9713-77A799CC5BCA}" type="presOf" srcId="{085C27B9-AECD-F042-8455-E914F6B3397D}" destId="{6D7918F2-517E-314F-82A4-18440858F5B2}" srcOrd="0" destOrd="0" presId="urn:microsoft.com/office/officeart/2008/layout/CircularPictureCallout"/>
    <dgm:cxn modelId="{455AE243-678D-664A-9762-A95656618ED5}" srcId="{50179724-17A5-244D-92EE-F5100FC9B208}" destId="{53616700-2287-454B-962E-8D2B6D14C2C9}" srcOrd="0" destOrd="0" parTransId="{B57E91B4-7DB2-1D4C-A3F0-F77DF3288BF4}" sibTransId="{7DB18096-4DA7-FB43-AF05-B8E276F251B9}"/>
    <dgm:cxn modelId="{D4D4594A-70A3-DD4D-A761-FF2EE46A4F90}" type="presOf" srcId="{7DB18096-4DA7-FB43-AF05-B8E276F251B9}" destId="{1B8EA7E5-2D45-0642-8A53-55C4A9CEA0DD}" srcOrd="0" destOrd="0" presId="urn:microsoft.com/office/officeart/2008/layout/CircularPictureCallout"/>
    <dgm:cxn modelId="{2854F658-17B7-874F-B4D2-931A875F5067}" type="presOf" srcId="{F41D19FF-33A5-3E41-B904-C9444A750828}" destId="{42827CEA-C0BA-5C4D-9EFC-8FE3335DC9BA}" srcOrd="0" destOrd="0" presId="urn:microsoft.com/office/officeart/2008/layout/CircularPictureCallout"/>
    <dgm:cxn modelId="{44549D7D-0D40-1847-AB26-9889BCF3D0BE}" type="presOf" srcId="{53616700-2287-454B-962E-8D2B6D14C2C9}" destId="{E76529B9-2903-6042-BE41-49424C923095}" srcOrd="0" destOrd="0" presId="urn:microsoft.com/office/officeart/2008/layout/CircularPictureCallout"/>
    <dgm:cxn modelId="{1C50DC7E-5CD4-0B4F-9BAC-45336FF70064}" type="presOf" srcId="{09A2232E-5852-BE4B-9629-490246DB4B12}" destId="{BFA0E4B9-5FEA-B845-BC1A-4E088B1BDD22}" srcOrd="0" destOrd="0" presId="urn:microsoft.com/office/officeart/2008/layout/CircularPictureCallout"/>
    <dgm:cxn modelId="{FF84128C-A260-E841-BB91-8D4E9BD4E1BB}" type="presOf" srcId="{50179724-17A5-244D-92EE-F5100FC9B208}" destId="{AAEE7440-0919-0042-8039-E0C53764ECAB}" srcOrd="0" destOrd="0" presId="urn:microsoft.com/office/officeart/2008/layout/CircularPictureCallout"/>
    <dgm:cxn modelId="{02560BBA-B967-394C-9176-C01635187CC0}" type="presOf" srcId="{47A48621-16C9-DE44-8A97-44D0170318F7}" destId="{ED7262E3-52A8-E74D-82AB-02B3E9DA84DF}" srcOrd="0" destOrd="0" presId="urn:microsoft.com/office/officeart/2008/layout/CircularPictureCallout"/>
    <dgm:cxn modelId="{018EFFBE-E67C-5546-BE21-13AEC8D9F7CD}" srcId="{50179724-17A5-244D-92EE-F5100FC9B208}" destId="{47A48621-16C9-DE44-8A97-44D0170318F7}" srcOrd="3" destOrd="0" parTransId="{DA757CF7-DADC-984E-98A0-A33C06B7DEF5}" sibTransId="{70328B18-4465-D344-BF93-6978F35EACAF}"/>
    <dgm:cxn modelId="{548A9BD2-A130-C745-B370-36052082EAFA}" srcId="{50179724-17A5-244D-92EE-F5100FC9B208}" destId="{085C27B9-AECD-F042-8455-E914F6B3397D}" srcOrd="1" destOrd="0" parTransId="{AD6C04BA-309C-9447-A1CE-25991B60E743}" sibTransId="{B4270617-C628-C341-9362-C3FDA6D0E3F7}"/>
    <dgm:cxn modelId="{169D39E7-BE2E-C94B-B331-FFE52EBCDD33}" type="presOf" srcId="{B4270617-C628-C341-9362-C3FDA6D0E3F7}" destId="{F0207FF8-5ACC-094A-B327-2C6C48360437}" srcOrd="0" destOrd="0" presId="urn:microsoft.com/office/officeart/2008/layout/CircularPictureCallout"/>
    <dgm:cxn modelId="{951832EB-DFF1-DA4A-925A-72B6B23BCAD1}" type="presOf" srcId="{70328B18-4465-D344-BF93-6978F35EACAF}" destId="{7887B000-C901-924E-BA0B-085B7886FCAC}" srcOrd="0" destOrd="0" presId="urn:microsoft.com/office/officeart/2008/layout/CircularPictureCallout"/>
    <dgm:cxn modelId="{AAA59C63-9DBB-F246-BF01-E10B035C55D7}" type="presParOf" srcId="{AAEE7440-0919-0042-8039-E0C53764ECAB}" destId="{501E6DAC-7E95-E642-9208-38D85500F48D}" srcOrd="0" destOrd="0" presId="urn:microsoft.com/office/officeart/2008/layout/CircularPictureCallout"/>
    <dgm:cxn modelId="{C579118B-9E53-514B-A3F2-7DB9A1ABAF09}" type="presParOf" srcId="{501E6DAC-7E95-E642-9208-38D85500F48D}" destId="{2AF49148-0393-9C4E-87DD-F1FF3C7FF90E}" srcOrd="0" destOrd="0" presId="urn:microsoft.com/office/officeart/2008/layout/CircularPictureCallout"/>
    <dgm:cxn modelId="{5B275FCF-9650-6547-AE9C-6B80CAB121AD}" type="presParOf" srcId="{2AF49148-0393-9C4E-87DD-F1FF3C7FF90E}" destId="{1B8EA7E5-2D45-0642-8A53-55C4A9CEA0DD}" srcOrd="0" destOrd="0" presId="urn:microsoft.com/office/officeart/2008/layout/CircularPictureCallout"/>
    <dgm:cxn modelId="{78191287-4BC6-6F4D-AE42-F651E8F892B9}" type="presParOf" srcId="{501E6DAC-7E95-E642-9208-38D85500F48D}" destId="{E76529B9-2903-6042-BE41-49424C923095}" srcOrd="1" destOrd="0" presId="urn:microsoft.com/office/officeart/2008/layout/CircularPictureCallout"/>
    <dgm:cxn modelId="{9BE93651-3EC9-2B44-91C1-0A79108EE75B}" type="presParOf" srcId="{501E6DAC-7E95-E642-9208-38D85500F48D}" destId="{A1B41CBC-AD2D-8544-A0BF-AA1367A2F6A8}" srcOrd="2" destOrd="0" presId="urn:microsoft.com/office/officeart/2008/layout/CircularPictureCallout"/>
    <dgm:cxn modelId="{C2277DA9-6E2C-E547-A74D-8674B4B03A33}" type="presParOf" srcId="{A1B41CBC-AD2D-8544-A0BF-AA1367A2F6A8}" destId="{F0207FF8-5ACC-094A-B327-2C6C48360437}" srcOrd="0" destOrd="0" presId="urn:microsoft.com/office/officeart/2008/layout/CircularPictureCallout"/>
    <dgm:cxn modelId="{9638B1C6-D560-7E46-B56D-D9981E3D3775}" type="presParOf" srcId="{501E6DAC-7E95-E642-9208-38D85500F48D}" destId="{0AA63119-3D91-FA4B-AA69-15D69E71A540}" srcOrd="3" destOrd="0" presId="urn:microsoft.com/office/officeart/2008/layout/CircularPictureCallout"/>
    <dgm:cxn modelId="{0AC30653-3834-4641-95A4-736D5FDFCA53}" type="presParOf" srcId="{501E6DAC-7E95-E642-9208-38D85500F48D}" destId="{9BEDCD31-7F78-2F47-859A-583B38AD9A8E}" srcOrd="4" destOrd="0" presId="urn:microsoft.com/office/officeart/2008/layout/CircularPictureCallout"/>
    <dgm:cxn modelId="{27FE8D33-2FE1-5F42-A829-AA15A6937606}" type="presParOf" srcId="{9BEDCD31-7F78-2F47-859A-583B38AD9A8E}" destId="{6D7918F2-517E-314F-82A4-18440858F5B2}" srcOrd="0" destOrd="0" presId="urn:microsoft.com/office/officeart/2008/layout/CircularPictureCallout"/>
    <dgm:cxn modelId="{F868D616-BB29-6446-B29A-A74077E7D044}" type="presParOf" srcId="{501E6DAC-7E95-E642-9208-38D85500F48D}" destId="{B9B89248-6770-1C4E-ABD2-569CEE111C9A}" srcOrd="5" destOrd="0" presId="urn:microsoft.com/office/officeart/2008/layout/CircularPictureCallout"/>
    <dgm:cxn modelId="{61DFAA23-15E8-3149-A0E0-8F4E29C9CE8A}" type="presParOf" srcId="{B9B89248-6770-1C4E-ABD2-569CEE111C9A}" destId="{BFA0E4B9-5FEA-B845-BC1A-4E088B1BDD22}" srcOrd="0" destOrd="0" presId="urn:microsoft.com/office/officeart/2008/layout/CircularPictureCallout"/>
    <dgm:cxn modelId="{821D8FA1-5FE8-7C4C-8B70-F29BD461FCDA}" type="presParOf" srcId="{501E6DAC-7E95-E642-9208-38D85500F48D}" destId="{3479609B-62BA-734A-9BA8-415B76C2F8E5}" srcOrd="6" destOrd="0" presId="urn:microsoft.com/office/officeart/2008/layout/CircularPictureCallout"/>
    <dgm:cxn modelId="{A0F19B79-7CD2-F74F-8A11-26C6DA5FFED4}" type="presParOf" srcId="{501E6DAC-7E95-E642-9208-38D85500F48D}" destId="{2EC01791-B1D1-B94F-B854-23D207E0F1E4}" srcOrd="7" destOrd="0" presId="urn:microsoft.com/office/officeart/2008/layout/CircularPictureCallout"/>
    <dgm:cxn modelId="{2D328B88-9581-C347-9B73-95D69D91794C}" type="presParOf" srcId="{2EC01791-B1D1-B94F-B854-23D207E0F1E4}" destId="{42827CEA-C0BA-5C4D-9EFC-8FE3335DC9BA}" srcOrd="0" destOrd="0" presId="urn:microsoft.com/office/officeart/2008/layout/CircularPictureCallout"/>
    <dgm:cxn modelId="{7962BFA1-8B33-1A44-8604-C5BD045708E3}" type="presParOf" srcId="{501E6DAC-7E95-E642-9208-38D85500F48D}" destId="{F0A8D377-8F22-874B-9E02-A3FD5DF6FCCA}" srcOrd="8" destOrd="0" presId="urn:microsoft.com/office/officeart/2008/layout/CircularPictureCallout"/>
    <dgm:cxn modelId="{344A8C38-5BF2-BC44-A274-22185B86A1F8}" type="presParOf" srcId="{F0A8D377-8F22-874B-9E02-A3FD5DF6FCCA}" destId="{7887B000-C901-924E-BA0B-085B7886FCAC}" srcOrd="0" destOrd="0" presId="urn:microsoft.com/office/officeart/2008/layout/CircularPictureCallout"/>
    <dgm:cxn modelId="{B26495C3-FAF7-E349-82F2-F82E6F3C83B8}" type="presParOf" srcId="{501E6DAC-7E95-E642-9208-38D85500F48D}" destId="{953D797C-CD17-C24C-A6D7-1C65EFEDD53C}" srcOrd="9" destOrd="0" presId="urn:microsoft.com/office/officeart/2008/layout/CircularPictureCallout"/>
    <dgm:cxn modelId="{9723B9D3-EDF4-564A-8198-145780AF01EC}" type="presParOf" srcId="{501E6DAC-7E95-E642-9208-38D85500F48D}" destId="{B2802303-AED5-064E-8362-8908C9F00D65}" srcOrd="10" destOrd="0" presId="urn:microsoft.com/office/officeart/2008/layout/CircularPictureCallout"/>
    <dgm:cxn modelId="{5078ED35-29F6-D14D-9D32-2B314E3DFCD1}" type="presParOf" srcId="{B2802303-AED5-064E-8362-8908C9F00D65}" destId="{ED7262E3-52A8-E74D-82AB-02B3E9DA84DF}" srcOrd="0" destOrd="0" presId="urn:microsoft.com/office/officeart/2008/layout/CircularPictureCallou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8031B6-B45E-D846-8002-791A16F6B127}" type="doc">
      <dgm:prSet loTypeId="urn:microsoft.com/office/officeart/2008/layout/AccentedPicture" loCatId="" qsTypeId="urn:microsoft.com/office/officeart/2005/8/quickstyle/simple1" qsCatId="simple" csTypeId="urn:microsoft.com/office/officeart/2005/8/colors/accent1_2" csCatId="accent1" phldr="1"/>
      <dgm:spPr/>
      <dgm:t>
        <a:bodyPr/>
        <a:lstStyle/>
        <a:p>
          <a:endParaRPr lang="en-GB"/>
        </a:p>
      </dgm:t>
    </dgm:pt>
    <dgm:pt modelId="{B5ABF44F-57C7-0A42-AFED-5635FAA40EAE}">
      <dgm:prSet phldrT="[Text]"/>
      <dgm:spPr/>
      <dgm:t>
        <a:bodyPr/>
        <a:lstStyle/>
        <a:p>
          <a:r>
            <a:rPr lang="en-GB" dirty="0"/>
            <a:t>       </a:t>
          </a:r>
        </a:p>
      </dgm:t>
    </dgm:pt>
    <dgm:pt modelId="{FFFF0B24-6D85-4044-A7DC-3C020BDD8DC4}" type="parTrans" cxnId="{EE4ECD4B-0C2D-A249-B8D2-E6990D28FA5D}">
      <dgm:prSet/>
      <dgm:spPr/>
      <dgm:t>
        <a:bodyPr/>
        <a:lstStyle/>
        <a:p>
          <a:endParaRPr lang="en-GB"/>
        </a:p>
      </dgm:t>
    </dgm:pt>
    <dgm:pt modelId="{7E2DCFAE-9582-214F-B2B4-777F67E0E900}" type="sibTrans" cxnId="{EE4ECD4B-0C2D-A249-B8D2-E6990D28FA5D}">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14000" r="-14000"/>
          </a:stretch>
        </a:blipFill>
      </dgm:spPr>
      <dgm:t>
        <a:bodyPr/>
        <a:lstStyle/>
        <a:p>
          <a:endParaRPr lang="en-GB"/>
        </a:p>
      </dgm:t>
    </dgm:pt>
    <dgm:pt modelId="{EB7E384B-CE48-6446-9F9C-627AA6FEA6A4}">
      <dgm:prSet phldrT="[Text]"/>
      <dgm:spPr/>
      <dgm:t>
        <a:bodyPr/>
        <a:lstStyle/>
        <a:p>
          <a:r>
            <a:rPr lang="en-GB" dirty="0"/>
            <a:t>      </a:t>
          </a:r>
        </a:p>
      </dgm:t>
    </dgm:pt>
    <dgm:pt modelId="{4533B910-8C50-2448-8495-7F8AAC4F09C7}" type="parTrans" cxnId="{8D2F767F-9DE8-2544-B338-CD8ADA01F213}">
      <dgm:prSet/>
      <dgm:spPr/>
      <dgm:t>
        <a:bodyPr/>
        <a:lstStyle/>
        <a:p>
          <a:endParaRPr lang="en-GB"/>
        </a:p>
      </dgm:t>
    </dgm:pt>
    <dgm:pt modelId="{977DF4F3-75D6-274B-A59C-58AF5418FBE3}" type="sibTrans" cxnId="{8D2F767F-9DE8-2544-B338-CD8ADA01F213}">
      <dgm:prSet/>
      <dgm:spPr/>
      <dgm:t>
        <a:bodyPr/>
        <a:lstStyle/>
        <a:p>
          <a:endParaRPr lang="en-GB"/>
        </a:p>
      </dgm:t>
    </dgm:pt>
    <dgm:pt modelId="{0C52E710-74A1-DF40-9341-B7BF39F41E24}">
      <dgm:prSet phldrT="[Text]"/>
      <dgm:spPr/>
      <dgm:t>
        <a:bodyPr/>
        <a:lstStyle/>
        <a:p>
          <a:r>
            <a:rPr lang="en-GB" dirty="0"/>
            <a:t>   </a:t>
          </a:r>
        </a:p>
      </dgm:t>
    </dgm:pt>
    <dgm:pt modelId="{CA468587-A935-6449-8443-A25061A0DE07}" type="parTrans" cxnId="{18E353E2-9168-5947-9DC4-502750150668}">
      <dgm:prSet/>
      <dgm:spPr/>
      <dgm:t>
        <a:bodyPr/>
        <a:lstStyle/>
        <a:p>
          <a:endParaRPr lang="en-GB"/>
        </a:p>
      </dgm:t>
    </dgm:pt>
    <dgm:pt modelId="{55136E85-D7F0-E742-A37F-296E31ED199B}" type="sibTrans" cxnId="{18E353E2-9168-5947-9DC4-502750150668}">
      <dgm:prSet/>
      <dgm:spPr/>
      <dgm:t>
        <a:bodyPr/>
        <a:lstStyle/>
        <a:p>
          <a:endParaRPr lang="en-GB"/>
        </a:p>
      </dgm:t>
    </dgm:pt>
    <dgm:pt modelId="{2D6CB5CB-65C7-2742-B5F1-C5FFB2BD0CFD}">
      <dgm:prSet phldrT="[Text]"/>
      <dgm:spPr/>
      <dgm:t>
        <a:bodyPr/>
        <a:lstStyle/>
        <a:p>
          <a:r>
            <a:rPr lang="en-GB" dirty="0"/>
            <a:t>           </a:t>
          </a:r>
        </a:p>
      </dgm:t>
    </dgm:pt>
    <dgm:pt modelId="{642F3AB2-49C2-6E48-A4A8-B3A07177B071}" type="sibTrans" cxnId="{A72569D1-FDAB-AF48-83B2-751B2A5A2A69}">
      <dgm:prSet/>
      <dgm:spPr/>
      <dgm:t>
        <a:bodyPr/>
        <a:lstStyle/>
        <a:p>
          <a:endParaRPr lang="en-GB"/>
        </a:p>
      </dgm:t>
    </dgm:pt>
    <dgm:pt modelId="{6A683ABA-D012-8647-BD7C-E1770DEDE92E}" type="parTrans" cxnId="{A72569D1-FDAB-AF48-83B2-751B2A5A2A69}">
      <dgm:prSet/>
      <dgm:spPr/>
      <dgm:t>
        <a:bodyPr/>
        <a:lstStyle/>
        <a:p>
          <a:endParaRPr lang="en-GB"/>
        </a:p>
      </dgm:t>
    </dgm:pt>
    <dgm:pt modelId="{A4FF9447-690B-974F-BD0D-F2DB5B17689A}">
      <dgm:prSet/>
      <dgm:spPr/>
      <dgm:t>
        <a:bodyPr/>
        <a:lstStyle/>
        <a:p>
          <a:r>
            <a:rPr lang="en-GB" dirty="0"/>
            <a:t>     </a:t>
          </a:r>
        </a:p>
      </dgm:t>
    </dgm:pt>
    <dgm:pt modelId="{5FA2DE20-A503-D54E-8113-0501E296852D}" type="parTrans" cxnId="{9F3C5A46-FAB2-EE46-A8A9-C0594C2B46DD}">
      <dgm:prSet/>
      <dgm:spPr/>
      <dgm:t>
        <a:bodyPr/>
        <a:lstStyle/>
        <a:p>
          <a:endParaRPr lang="en-GB"/>
        </a:p>
      </dgm:t>
    </dgm:pt>
    <dgm:pt modelId="{D868CC36-2C9C-B44B-B570-8352ECB673D9}" type="sibTrans" cxnId="{9F3C5A46-FAB2-EE46-A8A9-C0594C2B46DD}">
      <dgm:prSet/>
      <dgm:spPr/>
      <dgm:t>
        <a:bodyPr/>
        <a:lstStyle/>
        <a:p>
          <a:endParaRPr lang="en-GB"/>
        </a:p>
      </dgm:t>
    </dgm:pt>
    <dgm:pt modelId="{47238342-DE3F-F74A-805D-311BE90C3970}" type="pres">
      <dgm:prSet presAssocID="{EE8031B6-B45E-D846-8002-791A16F6B127}" presName="Name0" presStyleCnt="0">
        <dgm:presLayoutVars>
          <dgm:dir/>
        </dgm:presLayoutVars>
      </dgm:prSet>
      <dgm:spPr/>
    </dgm:pt>
    <dgm:pt modelId="{FB99C699-4E32-AA4A-AB5E-03E8E5ACCB61}" type="pres">
      <dgm:prSet presAssocID="{7E2DCFAE-9582-214F-B2B4-777F67E0E900}" presName="picture_1" presStyleLbl="bgImgPlace1" presStyleIdx="0" presStyleCnt="1" custScaleX="117942" custLinFactNeighborX="-13386" custLinFactNeighborY="352"/>
      <dgm:spPr/>
    </dgm:pt>
    <dgm:pt modelId="{A005F6B0-FB77-BA42-B1AB-88576AF7E304}" type="pres">
      <dgm:prSet presAssocID="{B5ABF44F-57C7-0A42-AFED-5635FAA40EAE}" presName="text_1" presStyleLbl="node1" presStyleIdx="0" presStyleCnt="0">
        <dgm:presLayoutVars>
          <dgm:bulletEnabled val="1"/>
        </dgm:presLayoutVars>
      </dgm:prSet>
      <dgm:spPr/>
    </dgm:pt>
    <dgm:pt modelId="{27E91840-16A5-DA4B-9907-C3D435DE791E}" type="pres">
      <dgm:prSet presAssocID="{EE8031B6-B45E-D846-8002-791A16F6B127}" presName="linV" presStyleCnt="0"/>
      <dgm:spPr/>
    </dgm:pt>
    <dgm:pt modelId="{9B756974-1EF4-9248-A4BA-55476BA63B3A}" type="pres">
      <dgm:prSet presAssocID="{2D6CB5CB-65C7-2742-B5F1-C5FFB2BD0CFD}" presName="pair" presStyleCnt="0"/>
      <dgm:spPr/>
    </dgm:pt>
    <dgm:pt modelId="{7DB00368-02CA-6C4E-A65E-61CD12CC7AA2}" type="pres">
      <dgm:prSet presAssocID="{2D6CB5CB-65C7-2742-B5F1-C5FFB2BD0CFD}" presName="spaceH" presStyleLbl="node1" presStyleIdx="0" presStyleCnt="0"/>
      <dgm:spPr/>
    </dgm:pt>
    <dgm:pt modelId="{A7FA115D-5BD3-6B4B-B003-99E551741EEB}" type="pres">
      <dgm:prSet presAssocID="{2D6CB5CB-65C7-2742-B5F1-C5FFB2BD0CFD}" presName="desPictures" presStyleLbl="alignImgPlace1" presStyleIdx="0" presStyleCnt="4" custScaleX="171811" custScaleY="119680" custLinFactNeighborX="51689" custLinFactNeighborY="1549"/>
      <dgm:spPr>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dgm:spPr>
    </dgm:pt>
    <dgm:pt modelId="{B74ACA18-53AB-9B4A-9DA6-F3C32E1970C5}" type="pres">
      <dgm:prSet presAssocID="{2D6CB5CB-65C7-2742-B5F1-C5FFB2BD0CFD}" presName="desTextWrapper" presStyleCnt="0"/>
      <dgm:spPr/>
    </dgm:pt>
    <dgm:pt modelId="{5070A7FE-A4E7-144C-AED5-9D665C892C12}" type="pres">
      <dgm:prSet presAssocID="{2D6CB5CB-65C7-2742-B5F1-C5FFB2BD0CFD}" presName="desText" presStyleLbl="revTx" presStyleIdx="0" presStyleCnt="4" custLinFactX="126961" custLinFactNeighborX="200000" custLinFactNeighborY="15804">
        <dgm:presLayoutVars>
          <dgm:bulletEnabled val="1"/>
        </dgm:presLayoutVars>
      </dgm:prSet>
      <dgm:spPr/>
    </dgm:pt>
    <dgm:pt modelId="{BD042FDE-235C-5F4A-B437-3A1E77A000D8}" type="pres">
      <dgm:prSet presAssocID="{642F3AB2-49C2-6E48-A4A8-B3A07177B071}" presName="spaceV" presStyleCnt="0"/>
      <dgm:spPr/>
    </dgm:pt>
    <dgm:pt modelId="{27264D7A-3364-2546-8702-A4CB9ABFD284}" type="pres">
      <dgm:prSet presAssocID="{EB7E384B-CE48-6446-9F9C-627AA6FEA6A4}" presName="pair" presStyleCnt="0"/>
      <dgm:spPr/>
    </dgm:pt>
    <dgm:pt modelId="{603E219A-4618-8B45-BB41-B404A27F38B0}" type="pres">
      <dgm:prSet presAssocID="{EB7E384B-CE48-6446-9F9C-627AA6FEA6A4}" presName="spaceH" presStyleLbl="node1" presStyleIdx="0" presStyleCnt="0"/>
      <dgm:spPr/>
    </dgm:pt>
    <dgm:pt modelId="{DDFE1ABC-DB3E-F641-9D3A-A145B7BC7802}" type="pres">
      <dgm:prSet presAssocID="{EB7E384B-CE48-6446-9F9C-627AA6FEA6A4}" presName="desPictures" presStyleLbl="alignImgPlace1" presStyleIdx="1" presStyleCnt="4" custScaleX="133135" custLinFactNeighborX="45825" custLinFactNeighborY="-1442"/>
      <dgm:spPr>
        <a:blipFill>
          <a:blip xmlns:r="http://schemas.openxmlformats.org/officeDocument/2006/relationships" r:embed="rId3">
            <a:extLst>
              <a:ext uri="{28A0092B-C50C-407E-A947-70E740481C1C}">
                <a14:useLocalDpi xmlns:a14="http://schemas.microsoft.com/office/drawing/2010/main" val="0"/>
              </a:ext>
            </a:extLst>
          </a:blip>
          <a:srcRect/>
          <a:stretch>
            <a:fillRect l="-8000" r="-8000"/>
          </a:stretch>
        </a:blipFill>
      </dgm:spPr>
    </dgm:pt>
    <dgm:pt modelId="{24462748-92CA-FF46-BD28-A5CC8955B22E}" type="pres">
      <dgm:prSet presAssocID="{EB7E384B-CE48-6446-9F9C-627AA6FEA6A4}" presName="desTextWrapper" presStyleCnt="0"/>
      <dgm:spPr/>
    </dgm:pt>
    <dgm:pt modelId="{9538AF9C-61AC-8D40-AD68-C5C76DA44B3A}" type="pres">
      <dgm:prSet presAssocID="{EB7E384B-CE48-6446-9F9C-627AA6FEA6A4}" presName="desText" presStyleLbl="revTx" presStyleIdx="1" presStyleCnt="4">
        <dgm:presLayoutVars>
          <dgm:bulletEnabled val="1"/>
        </dgm:presLayoutVars>
      </dgm:prSet>
      <dgm:spPr/>
    </dgm:pt>
    <dgm:pt modelId="{34255E75-31CA-474C-B81B-AB8A0CE0421A}" type="pres">
      <dgm:prSet presAssocID="{977DF4F3-75D6-274B-A59C-58AF5418FBE3}" presName="spaceV" presStyleCnt="0"/>
      <dgm:spPr/>
    </dgm:pt>
    <dgm:pt modelId="{D67EEB87-F202-564E-A850-B1B12909DEDB}" type="pres">
      <dgm:prSet presAssocID="{0C52E710-74A1-DF40-9341-B7BF39F41E24}" presName="pair" presStyleCnt="0"/>
      <dgm:spPr/>
    </dgm:pt>
    <dgm:pt modelId="{B90AA969-C277-5443-9B83-040120B4CEB5}" type="pres">
      <dgm:prSet presAssocID="{0C52E710-74A1-DF40-9341-B7BF39F41E24}" presName="spaceH" presStyleLbl="node1" presStyleIdx="0" presStyleCnt="0"/>
      <dgm:spPr/>
    </dgm:pt>
    <dgm:pt modelId="{7DAB9B3A-16B7-024E-87C4-1EE886C538B3}" type="pres">
      <dgm:prSet presAssocID="{0C52E710-74A1-DF40-9341-B7BF39F41E24}" presName="desPictures" presStyleLbl="alignImgPlace1" presStyleIdx="2" presStyleCnt="4" custScaleX="121494" custScaleY="115129" custLinFactNeighborX="23877" custLinFactNeighborY="2700"/>
      <dgm:spPr>
        <a:blipFill>
          <a:blip xmlns:r="http://schemas.openxmlformats.org/officeDocument/2006/relationships" r:embed="rId4">
            <a:extLst>
              <a:ext uri="{28A0092B-C50C-407E-A947-70E740481C1C}">
                <a14:useLocalDpi xmlns:a14="http://schemas.microsoft.com/office/drawing/2010/main" val="0"/>
              </a:ext>
            </a:extLst>
          </a:blip>
          <a:srcRect/>
          <a:stretch>
            <a:fillRect l="-10000" r="-10000"/>
          </a:stretch>
        </a:blipFill>
      </dgm:spPr>
    </dgm:pt>
    <dgm:pt modelId="{DA19C380-8F00-0741-A5C4-3C165D737FAD}" type="pres">
      <dgm:prSet presAssocID="{0C52E710-74A1-DF40-9341-B7BF39F41E24}" presName="desTextWrapper" presStyleCnt="0"/>
      <dgm:spPr/>
    </dgm:pt>
    <dgm:pt modelId="{F8B187EB-1CDA-6F40-B629-E8050D2E0E66}" type="pres">
      <dgm:prSet presAssocID="{0C52E710-74A1-DF40-9341-B7BF39F41E24}" presName="desText" presStyleLbl="revTx" presStyleIdx="2" presStyleCnt="4">
        <dgm:presLayoutVars>
          <dgm:bulletEnabled val="1"/>
        </dgm:presLayoutVars>
      </dgm:prSet>
      <dgm:spPr/>
    </dgm:pt>
    <dgm:pt modelId="{8E24DCC3-5D2C-8246-BF50-BA23D014F095}" type="pres">
      <dgm:prSet presAssocID="{55136E85-D7F0-E742-A37F-296E31ED199B}" presName="spaceV" presStyleCnt="0"/>
      <dgm:spPr/>
    </dgm:pt>
    <dgm:pt modelId="{5E88458E-ACD7-C044-AC5E-0C6B97709E43}" type="pres">
      <dgm:prSet presAssocID="{A4FF9447-690B-974F-BD0D-F2DB5B17689A}" presName="pair" presStyleCnt="0"/>
      <dgm:spPr/>
    </dgm:pt>
    <dgm:pt modelId="{39E05224-6C40-6C4E-B602-85C782544C2B}" type="pres">
      <dgm:prSet presAssocID="{A4FF9447-690B-974F-BD0D-F2DB5B17689A}" presName="spaceH" presStyleLbl="node1" presStyleIdx="0" presStyleCnt="0"/>
      <dgm:spPr/>
    </dgm:pt>
    <dgm:pt modelId="{7937FE67-D1FA-1D49-BE38-04E32B7BBEE4}" type="pres">
      <dgm:prSet presAssocID="{A4FF9447-690B-974F-BD0D-F2DB5B17689A}" presName="desPictures" presStyleLbl="alignImgPlace1" presStyleIdx="3" presStyleCnt="4" custScaleX="128725" custLinFactNeighborX="13517" custLinFactNeighborY="2334"/>
      <dgm:spPr>
        <a:blipFill>
          <a:blip xmlns:r="http://schemas.openxmlformats.org/officeDocument/2006/relationships" r:embed="rId5"/>
          <a:srcRect/>
          <a:stretch>
            <a:fillRect l="-6000" r="-6000"/>
          </a:stretch>
        </a:blipFill>
      </dgm:spPr>
    </dgm:pt>
    <dgm:pt modelId="{B29A02C6-76C7-2448-8585-F6FF47C0D882}" type="pres">
      <dgm:prSet presAssocID="{A4FF9447-690B-974F-BD0D-F2DB5B17689A}" presName="desTextWrapper" presStyleCnt="0"/>
      <dgm:spPr/>
    </dgm:pt>
    <dgm:pt modelId="{08C454F1-5C75-3D44-9622-F558A06C74BD}" type="pres">
      <dgm:prSet presAssocID="{A4FF9447-690B-974F-BD0D-F2DB5B17689A}" presName="desText" presStyleLbl="revTx" presStyleIdx="3" presStyleCnt="4">
        <dgm:presLayoutVars>
          <dgm:bulletEnabled val="1"/>
        </dgm:presLayoutVars>
      </dgm:prSet>
      <dgm:spPr/>
    </dgm:pt>
    <dgm:pt modelId="{E98C4AE8-6DA4-2C4A-9235-9BFFE6339377}" type="pres">
      <dgm:prSet presAssocID="{EE8031B6-B45E-D846-8002-791A16F6B127}" presName="maxNode" presStyleCnt="0"/>
      <dgm:spPr/>
    </dgm:pt>
    <dgm:pt modelId="{D01A6623-3B97-3C4E-B11B-0DCC98905F7B}" type="pres">
      <dgm:prSet presAssocID="{EE8031B6-B45E-D846-8002-791A16F6B127}" presName="Name33" presStyleCnt="0"/>
      <dgm:spPr/>
    </dgm:pt>
  </dgm:ptLst>
  <dgm:cxnLst>
    <dgm:cxn modelId="{EFDD1E00-5BAB-AA46-8805-CDA75F284436}" type="presOf" srcId="{0C52E710-74A1-DF40-9341-B7BF39F41E24}" destId="{F8B187EB-1CDA-6F40-B629-E8050D2E0E66}" srcOrd="0" destOrd="0" presId="urn:microsoft.com/office/officeart/2008/layout/AccentedPicture"/>
    <dgm:cxn modelId="{32AF5119-129D-2B49-B93F-F430B509F4A2}" type="presOf" srcId="{7E2DCFAE-9582-214F-B2B4-777F67E0E900}" destId="{FB99C699-4E32-AA4A-AB5E-03E8E5ACCB61}" srcOrd="0" destOrd="0" presId="urn:microsoft.com/office/officeart/2008/layout/AccentedPicture"/>
    <dgm:cxn modelId="{9F3C5A46-FAB2-EE46-A8A9-C0594C2B46DD}" srcId="{EE8031B6-B45E-D846-8002-791A16F6B127}" destId="{A4FF9447-690B-974F-BD0D-F2DB5B17689A}" srcOrd="4" destOrd="0" parTransId="{5FA2DE20-A503-D54E-8113-0501E296852D}" sibTransId="{D868CC36-2C9C-B44B-B570-8352ECB673D9}"/>
    <dgm:cxn modelId="{EE4ECD4B-0C2D-A249-B8D2-E6990D28FA5D}" srcId="{EE8031B6-B45E-D846-8002-791A16F6B127}" destId="{B5ABF44F-57C7-0A42-AFED-5635FAA40EAE}" srcOrd="0" destOrd="0" parTransId="{FFFF0B24-6D85-4044-A7DC-3C020BDD8DC4}" sibTransId="{7E2DCFAE-9582-214F-B2B4-777F67E0E900}"/>
    <dgm:cxn modelId="{8D2F767F-9DE8-2544-B338-CD8ADA01F213}" srcId="{EE8031B6-B45E-D846-8002-791A16F6B127}" destId="{EB7E384B-CE48-6446-9F9C-627AA6FEA6A4}" srcOrd="2" destOrd="0" parTransId="{4533B910-8C50-2448-8495-7F8AAC4F09C7}" sibTransId="{977DF4F3-75D6-274B-A59C-58AF5418FBE3}"/>
    <dgm:cxn modelId="{94E1DF95-0BDB-2345-9DBB-C2BF59159D74}" type="presOf" srcId="{EE8031B6-B45E-D846-8002-791A16F6B127}" destId="{47238342-DE3F-F74A-805D-311BE90C3970}" srcOrd="0" destOrd="0" presId="urn:microsoft.com/office/officeart/2008/layout/AccentedPicture"/>
    <dgm:cxn modelId="{DDA8B9B0-F57E-0C4E-8DE0-87DC6711D5F5}" type="presOf" srcId="{A4FF9447-690B-974F-BD0D-F2DB5B17689A}" destId="{08C454F1-5C75-3D44-9622-F558A06C74BD}" srcOrd="0" destOrd="0" presId="urn:microsoft.com/office/officeart/2008/layout/AccentedPicture"/>
    <dgm:cxn modelId="{7F14E1CC-45D9-7A45-B8B6-19B1E4E3EEE2}" type="presOf" srcId="{2D6CB5CB-65C7-2742-B5F1-C5FFB2BD0CFD}" destId="{5070A7FE-A4E7-144C-AED5-9D665C892C12}" srcOrd="0" destOrd="0" presId="urn:microsoft.com/office/officeart/2008/layout/AccentedPicture"/>
    <dgm:cxn modelId="{A72569D1-FDAB-AF48-83B2-751B2A5A2A69}" srcId="{EE8031B6-B45E-D846-8002-791A16F6B127}" destId="{2D6CB5CB-65C7-2742-B5F1-C5FFB2BD0CFD}" srcOrd="1" destOrd="0" parTransId="{6A683ABA-D012-8647-BD7C-E1770DEDE92E}" sibTransId="{642F3AB2-49C2-6E48-A4A8-B3A07177B071}"/>
    <dgm:cxn modelId="{CCDFC0D4-5194-E740-8DD1-5CF57BA8FEB9}" type="presOf" srcId="{EB7E384B-CE48-6446-9F9C-627AA6FEA6A4}" destId="{9538AF9C-61AC-8D40-AD68-C5C76DA44B3A}" srcOrd="0" destOrd="0" presId="urn:microsoft.com/office/officeart/2008/layout/AccentedPicture"/>
    <dgm:cxn modelId="{18E353E2-9168-5947-9DC4-502750150668}" srcId="{EE8031B6-B45E-D846-8002-791A16F6B127}" destId="{0C52E710-74A1-DF40-9341-B7BF39F41E24}" srcOrd="3" destOrd="0" parTransId="{CA468587-A935-6449-8443-A25061A0DE07}" sibTransId="{55136E85-D7F0-E742-A37F-296E31ED199B}"/>
    <dgm:cxn modelId="{491F68EA-7D14-FF45-9FC2-2A1F51DA9B4A}" type="presOf" srcId="{B5ABF44F-57C7-0A42-AFED-5635FAA40EAE}" destId="{A005F6B0-FB77-BA42-B1AB-88576AF7E304}" srcOrd="0" destOrd="0" presId="urn:microsoft.com/office/officeart/2008/layout/AccentedPicture"/>
    <dgm:cxn modelId="{71C806F6-F72A-0140-ADCF-A3DA31666E84}" type="presParOf" srcId="{47238342-DE3F-F74A-805D-311BE90C3970}" destId="{FB99C699-4E32-AA4A-AB5E-03E8E5ACCB61}" srcOrd="0" destOrd="0" presId="urn:microsoft.com/office/officeart/2008/layout/AccentedPicture"/>
    <dgm:cxn modelId="{3569F993-583C-C347-ABF7-7AE15D3F999B}" type="presParOf" srcId="{47238342-DE3F-F74A-805D-311BE90C3970}" destId="{A005F6B0-FB77-BA42-B1AB-88576AF7E304}" srcOrd="1" destOrd="0" presId="urn:microsoft.com/office/officeart/2008/layout/AccentedPicture"/>
    <dgm:cxn modelId="{2D476F0E-9DF9-0943-B32A-3BF811B1B6FE}" type="presParOf" srcId="{47238342-DE3F-F74A-805D-311BE90C3970}" destId="{27E91840-16A5-DA4B-9907-C3D435DE791E}" srcOrd="2" destOrd="0" presId="urn:microsoft.com/office/officeart/2008/layout/AccentedPicture"/>
    <dgm:cxn modelId="{C380E074-04A0-4D47-929C-A8A2FD6D5C6E}" type="presParOf" srcId="{27E91840-16A5-DA4B-9907-C3D435DE791E}" destId="{9B756974-1EF4-9248-A4BA-55476BA63B3A}" srcOrd="0" destOrd="0" presId="urn:microsoft.com/office/officeart/2008/layout/AccentedPicture"/>
    <dgm:cxn modelId="{E9F95633-AFD2-4848-A9BC-86C7BDFDCC8C}" type="presParOf" srcId="{9B756974-1EF4-9248-A4BA-55476BA63B3A}" destId="{7DB00368-02CA-6C4E-A65E-61CD12CC7AA2}" srcOrd="0" destOrd="0" presId="urn:microsoft.com/office/officeart/2008/layout/AccentedPicture"/>
    <dgm:cxn modelId="{8140AF6B-0960-6F49-B924-4D765C1CEB62}" type="presParOf" srcId="{9B756974-1EF4-9248-A4BA-55476BA63B3A}" destId="{A7FA115D-5BD3-6B4B-B003-99E551741EEB}" srcOrd="1" destOrd="0" presId="urn:microsoft.com/office/officeart/2008/layout/AccentedPicture"/>
    <dgm:cxn modelId="{0FEDA2CE-61BC-1F4B-8EE0-2E1108F7BA49}" type="presParOf" srcId="{9B756974-1EF4-9248-A4BA-55476BA63B3A}" destId="{B74ACA18-53AB-9B4A-9DA6-F3C32E1970C5}" srcOrd="2" destOrd="0" presId="urn:microsoft.com/office/officeart/2008/layout/AccentedPicture"/>
    <dgm:cxn modelId="{B809771F-66C2-E04E-B1EA-A873584E1439}" type="presParOf" srcId="{B74ACA18-53AB-9B4A-9DA6-F3C32E1970C5}" destId="{5070A7FE-A4E7-144C-AED5-9D665C892C12}" srcOrd="0" destOrd="0" presId="urn:microsoft.com/office/officeart/2008/layout/AccentedPicture"/>
    <dgm:cxn modelId="{9F80D325-E197-D649-BC20-EF74E3809A5B}" type="presParOf" srcId="{27E91840-16A5-DA4B-9907-C3D435DE791E}" destId="{BD042FDE-235C-5F4A-B437-3A1E77A000D8}" srcOrd="1" destOrd="0" presId="urn:microsoft.com/office/officeart/2008/layout/AccentedPicture"/>
    <dgm:cxn modelId="{33FAA326-0DA4-D345-8F7A-0E191080F7A0}" type="presParOf" srcId="{27E91840-16A5-DA4B-9907-C3D435DE791E}" destId="{27264D7A-3364-2546-8702-A4CB9ABFD284}" srcOrd="2" destOrd="0" presId="urn:microsoft.com/office/officeart/2008/layout/AccentedPicture"/>
    <dgm:cxn modelId="{7BAA8BDC-8A21-6D43-A4B1-DFC5DD7ED98C}" type="presParOf" srcId="{27264D7A-3364-2546-8702-A4CB9ABFD284}" destId="{603E219A-4618-8B45-BB41-B404A27F38B0}" srcOrd="0" destOrd="0" presId="urn:microsoft.com/office/officeart/2008/layout/AccentedPicture"/>
    <dgm:cxn modelId="{C47F21E0-2B64-9E42-B591-B5C79259AACC}" type="presParOf" srcId="{27264D7A-3364-2546-8702-A4CB9ABFD284}" destId="{DDFE1ABC-DB3E-F641-9D3A-A145B7BC7802}" srcOrd="1" destOrd="0" presId="urn:microsoft.com/office/officeart/2008/layout/AccentedPicture"/>
    <dgm:cxn modelId="{59EE07E0-D431-E941-812C-E80B24D2EA53}" type="presParOf" srcId="{27264D7A-3364-2546-8702-A4CB9ABFD284}" destId="{24462748-92CA-FF46-BD28-A5CC8955B22E}" srcOrd="2" destOrd="0" presId="urn:microsoft.com/office/officeart/2008/layout/AccentedPicture"/>
    <dgm:cxn modelId="{607F4586-49AF-BD47-882C-6A9A80E32168}" type="presParOf" srcId="{24462748-92CA-FF46-BD28-A5CC8955B22E}" destId="{9538AF9C-61AC-8D40-AD68-C5C76DA44B3A}" srcOrd="0" destOrd="0" presId="urn:microsoft.com/office/officeart/2008/layout/AccentedPicture"/>
    <dgm:cxn modelId="{321BA335-C7CA-574C-84B5-89C4474D2F3A}" type="presParOf" srcId="{27E91840-16A5-DA4B-9907-C3D435DE791E}" destId="{34255E75-31CA-474C-B81B-AB8A0CE0421A}" srcOrd="3" destOrd="0" presId="urn:microsoft.com/office/officeart/2008/layout/AccentedPicture"/>
    <dgm:cxn modelId="{4EF77B95-F21D-F44E-A50D-E4F5F8C61C3F}" type="presParOf" srcId="{27E91840-16A5-DA4B-9907-C3D435DE791E}" destId="{D67EEB87-F202-564E-A850-B1B12909DEDB}" srcOrd="4" destOrd="0" presId="urn:microsoft.com/office/officeart/2008/layout/AccentedPicture"/>
    <dgm:cxn modelId="{A2876463-92EE-894B-A839-41E7A7806707}" type="presParOf" srcId="{D67EEB87-F202-564E-A850-B1B12909DEDB}" destId="{B90AA969-C277-5443-9B83-040120B4CEB5}" srcOrd="0" destOrd="0" presId="urn:microsoft.com/office/officeart/2008/layout/AccentedPicture"/>
    <dgm:cxn modelId="{2790D360-FCA8-8B43-8580-AA0CA0EE6108}" type="presParOf" srcId="{D67EEB87-F202-564E-A850-B1B12909DEDB}" destId="{7DAB9B3A-16B7-024E-87C4-1EE886C538B3}" srcOrd="1" destOrd="0" presId="urn:microsoft.com/office/officeart/2008/layout/AccentedPicture"/>
    <dgm:cxn modelId="{0E3BD33D-AB78-1148-9BAE-3F9D49ECD061}" type="presParOf" srcId="{D67EEB87-F202-564E-A850-B1B12909DEDB}" destId="{DA19C380-8F00-0741-A5C4-3C165D737FAD}" srcOrd="2" destOrd="0" presId="urn:microsoft.com/office/officeart/2008/layout/AccentedPicture"/>
    <dgm:cxn modelId="{E0CDFC9A-A95F-ED41-A2FC-9F1696E79225}" type="presParOf" srcId="{DA19C380-8F00-0741-A5C4-3C165D737FAD}" destId="{F8B187EB-1CDA-6F40-B629-E8050D2E0E66}" srcOrd="0" destOrd="0" presId="urn:microsoft.com/office/officeart/2008/layout/AccentedPicture"/>
    <dgm:cxn modelId="{A6DAFFD0-185C-974A-8E16-AE80270068A5}" type="presParOf" srcId="{27E91840-16A5-DA4B-9907-C3D435DE791E}" destId="{8E24DCC3-5D2C-8246-BF50-BA23D014F095}" srcOrd="5" destOrd="0" presId="urn:microsoft.com/office/officeart/2008/layout/AccentedPicture"/>
    <dgm:cxn modelId="{0866594D-A990-394B-9103-E9FAC14152BD}" type="presParOf" srcId="{27E91840-16A5-DA4B-9907-C3D435DE791E}" destId="{5E88458E-ACD7-C044-AC5E-0C6B97709E43}" srcOrd="6" destOrd="0" presId="urn:microsoft.com/office/officeart/2008/layout/AccentedPicture"/>
    <dgm:cxn modelId="{A0EAE465-8DB1-E44D-8B53-CF78837EE4A0}" type="presParOf" srcId="{5E88458E-ACD7-C044-AC5E-0C6B97709E43}" destId="{39E05224-6C40-6C4E-B602-85C782544C2B}" srcOrd="0" destOrd="0" presId="urn:microsoft.com/office/officeart/2008/layout/AccentedPicture"/>
    <dgm:cxn modelId="{03049507-7AD5-BE45-A918-593828A8034F}" type="presParOf" srcId="{5E88458E-ACD7-C044-AC5E-0C6B97709E43}" destId="{7937FE67-D1FA-1D49-BE38-04E32B7BBEE4}" srcOrd="1" destOrd="0" presId="urn:microsoft.com/office/officeart/2008/layout/AccentedPicture"/>
    <dgm:cxn modelId="{783EA145-C6FD-AF45-9BFB-FB54AC3095A4}" type="presParOf" srcId="{5E88458E-ACD7-C044-AC5E-0C6B97709E43}" destId="{B29A02C6-76C7-2448-8585-F6FF47C0D882}" srcOrd="2" destOrd="0" presId="urn:microsoft.com/office/officeart/2008/layout/AccentedPicture"/>
    <dgm:cxn modelId="{2A52945B-9516-8F4E-A5A2-A7FA7D9B46AF}" type="presParOf" srcId="{B29A02C6-76C7-2448-8585-F6FF47C0D882}" destId="{08C454F1-5C75-3D44-9622-F558A06C74BD}" srcOrd="0" destOrd="0" presId="urn:microsoft.com/office/officeart/2008/layout/AccentedPicture"/>
    <dgm:cxn modelId="{E38DB43E-C209-AE49-A579-DF28EFFDE199}" type="presParOf" srcId="{47238342-DE3F-F74A-805D-311BE90C3970}" destId="{E98C4AE8-6DA4-2C4A-9235-9BFFE6339377}" srcOrd="3" destOrd="0" presId="urn:microsoft.com/office/officeart/2008/layout/AccentedPicture"/>
    <dgm:cxn modelId="{5C218DB6-536D-7F40-B35E-4B4BD588D6C1}" type="presParOf" srcId="{E98C4AE8-6DA4-2C4A-9235-9BFFE6339377}" destId="{D01A6623-3B97-3C4E-B11B-0DCC98905F7B}" srcOrd="0" destOrd="0" presId="urn:microsoft.com/office/officeart/2008/layout/AccentedPictur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687FA-A0FE-EC47-923D-8B64E1C8D3A8}">
      <dsp:nvSpPr>
        <dsp:cNvPr id="0" name=""/>
        <dsp:cNvSpPr/>
      </dsp:nvSpPr>
      <dsp:spPr>
        <a:xfrm>
          <a:off x="-5128872" y="-785678"/>
          <a:ext cx="6107861" cy="6107861"/>
        </a:xfrm>
        <a:prstGeom prst="blockArc">
          <a:avLst>
            <a:gd name="adj1" fmla="val 18900000"/>
            <a:gd name="adj2" fmla="val 2700000"/>
            <a:gd name="adj3" fmla="val 354"/>
          </a:avLst>
        </a:prstGeom>
        <a:noFill/>
        <a:ln w="25400" cap="flat" cmpd="sng" algn="ctr">
          <a:solidFill>
            <a:schemeClr val="accent6">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EA6677-335B-AA46-ABA5-5FC5E4CB6ED5}">
      <dsp:nvSpPr>
        <dsp:cNvPr id="0" name=""/>
        <dsp:cNvSpPr/>
      </dsp:nvSpPr>
      <dsp:spPr>
        <a:xfrm>
          <a:off x="629666" y="453650"/>
          <a:ext cx="7332169" cy="907300"/>
        </a:xfrm>
        <a:prstGeom prst="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170"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Business Angels </a:t>
          </a:r>
        </a:p>
      </dsp:txBody>
      <dsp:txXfrm>
        <a:off x="629666" y="453650"/>
        <a:ext cx="7332169" cy="907300"/>
      </dsp:txXfrm>
    </dsp:sp>
    <dsp:sp modelId="{6B4D82BD-5D7B-5A45-91FC-353F2E662067}">
      <dsp:nvSpPr>
        <dsp:cNvPr id="0" name=""/>
        <dsp:cNvSpPr/>
      </dsp:nvSpPr>
      <dsp:spPr>
        <a:xfrm>
          <a:off x="62603" y="340237"/>
          <a:ext cx="1134126" cy="1134126"/>
        </a:xfrm>
        <a:prstGeom prst="ellipse">
          <a:avLst/>
        </a:prstGeom>
        <a:solidFill>
          <a:schemeClr val="lt1">
            <a:hueOff val="0"/>
            <a:satOff val="0"/>
            <a:lumOff val="0"/>
            <a:alphaOff val="0"/>
          </a:schemeClr>
        </a:solidFill>
        <a:ln w="25400" cap="flat" cmpd="sng" algn="ctr">
          <a:solidFill>
            <a:schemeClr val="accent6">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1A8FA8-4462-D54B-85F5-BC3D3CB1B652}">
      <dsp:nvSpPr>
        <dsp:cNvPr id="0" name=""/>
        <dsp:cNvSpPr/>
      </dsp:nvSpPr>
      <dsp:spPr>
        <a:xfrm>
          <a:off x="959470" y="1814601"/>
          <a:ext cx="7002365" cy="907300"/>
        </a:xfrm>
        <a:prstGeom prst="rect">
          <a:avLst/>
        </a:prstGeom>
        <a:solidFill>
          <a:schemeClr val="accent6">
            <a:shade val="50000"/>
            <a:hueOff val="-307797"/>
            <a:satOff val="20520"/>
            <a:lumOff val="267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170"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Venture Capital</a:t>
          </a:r>
        </a:p>
      </dsp:txBody>
      <dsp:txXfrm>
        <a:off x="959470" y="1814601"/>
        <a:ext cx="7002365" cy="907300"/>
      </dsp:txXfrm>
    </dsp:sp>
    <dsp:sp modelId="{E64296DB-ED18-8E42-B4DD-BC359BDE3083}">
      <dsp:nvSpPr>
        <dsp:cNvPr id="0" name=""/>
        <dsp:cNvSpPr/>
      </dsp:nvSpPr>
      <dsp:spPr>
        <a:xfrm>
          <a:off x="392407" y="1701189"/>
          <a:ext cx="1134126" cy="1134126"/>
        </a:xfrm>
        <a:prstGeom prst="ellipse">
          <a:avLst/>
        </a:prstGeom>
        <a:solidFill>
          <a:schemeClr val="lt1">
            <a:hueOff val="0"/>
            <a:satOff val="0"/>
            <a:lumOff val="0"/>
            <a:alphaOff val="0"/>
          </a:schemeClr>
        </a:solidFill>
        <a:ln w="25400" cap="flat" cmpd="sng" algn="ctr">
          <a:solidFill>
            <a:schemeClr val="accent6">
              <a:shade val="50000"/>
              <a:hueOff val="-307797"/>
              <a:satOff val="20520"/>
              <a:lumOff val="26790"/>
              <a:alphaOff val="0"/>
            </a:schemeClr>
          </a:solidFill>
          <a:prstDash val="solid"/>
        </a:ln>
        <a:effectLst/>
      </dsp:spPr>
      <dsp:style>
        <a:lnRef idx="2">
          <a:scrgbClr r="0" g="0" b="0"/>
        </a:lnRef>
        <a:fillRef idx="1">
          <a:scrgbClr r="0" g="0" b="0"/>
        </a:fillRef>
        <a:effectRef idx="0">
          <a:scrgbClr r="0" g="0" b="0"/>
        </a:effectRef>
        <a:fontRef idx="minor"/>
      </dsp:style>
    </dsp:sp>
    <dsp:sp modelId="{1DA530B0-8392-9A45-9950-4B110FA2B42A}">
      <dsp:nvSpPr>
        <dsp:cNvPr id="0" name=""/>
        <dsp:cNvSpPr/>
      </dsp:nvSpPr>
      <dsp:spPr>
        <a:xfrm>
          <a:off x="629666" y="3175552"/>
          <a:ext cx="7332169" cy="907300"/>
        </a:xfrm>
        <a:prstGeom prst="rect">
          <a:avLst/>
        </a:prstGeom>
        <a:solidFill>
          <a:schemeClr val="accent6">
            <a:shade val="50000"/>
            <a:hueOff val="-307797"/>
            <a:satOff val="20520"/>
            <a:lumOff val="267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170"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Initial Public offering</a:t>
          </a:r>
        </a:p>
      </dsp:txBody>
      <dsp:txXfrm>
        <a:off x="629666" y="3175552"/>
        <a:ext cx="7332169" cy="907300"/>
      </dsp:txXfrm>
    </dsp:sp>
    <dsp:sp modelId="{E9C7F490-2003-9C44-A965-9DC4A0631C79}">
      <dsp:nvSpPr>
        <dsp:cNvPr id="0" name=""/>
        <dsp:cNvSpPr/>
      </dsp:nvSpPr>
      <dsp:spPr>
        <a:xfrm>
          <a:off x="62603" y="3062140"/>
          <a:ext cx="1134126" cy="1134126"/>
        </a:xfrm>
        <a:prstGeom prst="ellipse">
          <a:avLst/>
        </a:prstGeom>
        <a:solidFill>
          <a:schemeClr val="lt1">
            <a:hueOff val="0"/>
            <a:satOff val="0"/>
            <a:lumOff val="0"/>
            <a:alphaOff val="0"/>
          </a:schemeClr>
        </a:solidFill>
        <a:ln w="25400" cap="flat" cmpd="sng" algn="ctr">
          <a:solidFill>
            <a:schemeClr val="accent6">
              <a:shade val="50000"/>
              <a:hueOff val="-307797"/>
              <a:satOff val="20520"/>
              <a:lumOff val="2679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D797C-CD17-C24C-A6D7-1C65EFEDD53C}">
      <dsp:nvSpPr>
        <dsp:cNvPr id="0" name=""/>
        <dsp:cNvSpPr/>
      </dsp:nvSpPr>
      <dsp:spPr>
        <a:xfrm>
          <a:off x="2449367" y="3605627"/>
          <a:ext cx="3687097"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479609B-62BA-734A-9BA8-415B76C2F8E5}">
      <dsp:nvSpPr>
        <dsp:cNvPr id="0" name=""/>
        <dsp:cNvSpPr/>
      </dsp:nvSpPr>
      <dsp:spPr>
        <a:xfrm>
          <a:off x="2449367" y="2320284"/>
          <a:ext cx="3158270"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AA63119-3D91-FA4B-AA69-15D69E71A540}">
      <dsp:nvSpPr>
        <dsp:cNvPr id="0" name=""/>
        <dsp:cNvSpPr/>
      </dsp:nvSpPr>
      <dsp:spPr>
        <a:xfrm>
          <a:off x="2449367" y="1034941"/>
          <a:ext cx="3687097"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8EA7E5-2D45-0642-8A53-55C4A9CEA0DD}">
      <dsp:nvSpPr>
        <dsp:cNvPr id="0" name=""/>
        <dsp:cNvSpPr/>
      </dsp:nvSpPr>
      <dsp:spPr>
        <a:xfrm>
          <a:off x="530424" y="433272"/>
          <a:ext cx="3837886" cy="377402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6000" r="-3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76529B9-2903-6042-BE41-49424C923095}">
      <dsp:nvSpPr>
        <dsp:cNvPr id="0" name=""/>
        <dsp:cNvSpPr/>
      </dsp:nvSpPr>
      <dsp:spPr>
        <a:xfrm>
          <a:off x="1274197" y="2434129"/>
          <a:ext cx="2350341" cy="121189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marL="0" lvl="0" indent="0" algn="ctr" defTabSz="2889250">
            <a:lnSpc>
              <a:spcPct val="90000"/>
            </a:lnSpc>
            <a:spcBef>
              <a:spcPct val="0"/>
            </a:spcBef>
            <a:spcAft>
              <a:spcPct val="35000"/>
            </a:spcAft>
            <a:buNone/>
          </a:pPr>
          <a:endParaRPr lang="en-GB" sz="6500" kern="1200" dirty="0"/>
        </a:p>
      </dsp:txBody>
      <dsp:txXfrm>
        <a:off x="1274197" y="2434129"/>
        <a:ext cx="2350341" cy="1211894"/>
      </dsp:txXfrm>
    </dsp:sp>
    <dsp:sp modelId="{F0207FF8-5ACC-094A-B327-2C6C48360437}">
      <dsp:nvSpPr>
        <dsp:cNvPr id="0" name=""/>
        <dsp:cNvSpPr/>
      </dsp:nvSpPr>
      <dsp:spPr>
        <a:xfrm>
          <a:off x="5585604" y="484080"/>
          <a:ext cx="1101722" cy="1101722"/>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1000" r="-2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7918F2-517E-314F-82A4-18440858F5B2}">
      <dsp:nvSpPr>
        <dsp:cNvPr id="0" name=""/>
        <dsp:cNvSpPr/>
      </dsp:nvSpPr>
      <dsp:spPr>
        <a:xfrm>
          <a:off x="6687326" y="484080"/>
          <a:ext cx="127065" cy="1101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0" rIns="247650" bIns="0" numCol="1" spcCol="1270" anchor="ctr" anchorCtr="0">
          <a:noAutofit/>
        </a:bodyPr>
        <a:lstStyle/>
        <a:p>
          <a:pPr marL="0" lvl="0" indent="0" algn="l" defTabSz="2889250">
            <a:lnSpc>
              <a:spcPct val="90000"/>
            </a:lnSpc>
            <a:spcBef>
              <a:spcPct val="0"/>
            </a:spcBef>
            <a:spcAft>
              <a:spcPct val="35000"/>
            </a:spcAft>
            <a:buNone/>
          </a:pPr>
          <a:endParaRPr lang="en-GB" sz="6500" kern="1200" dirty="0"/>
        </a:p>
      </dsp:txBody>
      <dsp:txXfrm>
        <a:off x="6687326" y="484080"/>
        <a:ext cx="127065" cy="1101722"/>
      </dsp:txXfrm>
    </dsp:sp>
    <dsp:sp modelId="{BFA0E4B9-5FEA-B845-BC1A-4E088B1BDD22}">
      <dsp:nvSpPr>
        <dsp:cNvPr id="0" name=""/>
        <dsp:cNvSpPr/>
      </dsp:nvSpPr>
      <dsp:spPr>
        <a:xfrm>
          <a:off x="5056777" y="1769423"/>
          <a:ext cx="1101722" cy="1101722"/>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4000" r="-4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2827CEA-C0BA-5C4D-9EFC-8FE3335DC9BA}">
      <dsp:nvSpPr>
        <dsp:cNvPr id="0" name=""/>
        <dsp:cNvSpPr/>
      </dsp:nvSpPr>
      <dsp:spPr>
        <a:xfrm>
          <a:off x="6158499" y="1769423"/>
          <a:ext cx="179947" cy="1101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0" rIns="247650" bIns="0" numCol="1" spcCol="1270" anchor="ctr" anchorCtr="0">
          <a:noAutofit/>
        </a:bodyPr>
        <a:lstStyle/>
        <a:p>
          <a:pPr marL="0" lvl="0" indent="0" algn="l" defTabSz="2889250">
            <a:lnSpc>
              <a:spcPct val="90000"/>
            </a:lnSpc>
            <a:spcBef>
              <a:spcPct val="0"/>
            </a:spcBef>
            <a:spcAft>
              <a:spcPct val="35000"/>
            </a:spcAft>
            <a:buNone/>
          </a:pPr>
          <a:endParaRPr lang="en-GB" sz="6500" kern="1200" dirty="0"/>
        </a:p>
      </dsp:txBody>
      <dsp:txXfrm>
        <a:off x="6158499" y="1769423"/>
        <a:ext cx="179947" cy="1101722"/>
      </dsp:txXfrm>
    </dsp:sp>
    <dsp:sp modelId="{7887B000-C901-924E-BA0B-085B7886FCAC}">
      <dsp:nvSpPr>
        <dsp:cNvPr id="0" name=""/>
        <dsp:cNvSpPr/>
      </dsp:nvSpPr>
      <dsp:spPr>
        <a:xfrm>
          <a:off x="5585604" y="3054766"/>
          <a:ext cx="1101722" cy="1101722"/>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0000" r="-10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7262E3-52A8-E74D-82AB-02B3E9DA84DF}">
      <dsp:nvSpPr>
        <dsp:cNvPr id="0" name=""/>
        <dsp:cNvSpPr/>
      </dsp:nvSpPr>
      <dsp:spPr>
        <a:xfrm>
          <a:off x="6687326" y="3054766"/>
          <a:ext cx="127065" cy="1101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0" rIns="247650" bIns="0" numCol="1" spcCol="1270" anchor="ctr" anchorCtr="0">
          <a:noAutofit/>
        </a:bodyPr>
        <a:lstStyle/>
        <a:p>
          <a:pPr marL="0" lvl="0" indent="0" algn="l" defTabSz="2889250">
            <a:lnSpc>
              <a:spcPct val="90000"/>
            </a:lnSpc>
            <a:spcBef>
              <a:spcPct val="0"/>
            </a:spcBef>
            <a:spcAft>
              <a:spcPct val="35000"/>
            </a:spcAft>
            <a:buNone/>
          </a:pPr>
          <a:endParaRPr lang="en-GB" sz="6500" kern="1200" dirty="0"/>
        </a:p>
      </dsp:txBody>
      <dsp:txXfrm>
        <a:off x="6687326" y="3054766"/>
        <a:ext cx="127065" cy="11017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9C699-4E32-AA4A-AB5E-03E8E5ACCB61}">
      <dsp:nvSpPr>
        <dsp:cNvPr id="0" name=""/>
        <dsp:cNvSpPr/>
      </dsp:nvSpPr>
      <dsp:spPr>
        <a:xfrm>
          <a:off x="1241251" y="246869"/>
          <a:ext cx="4236695" cy="4581869"/>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4000" r="-14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005F6B0-FB77-BA42-B1AB-88576AF7E304}">
      <dsp:nvSpPr>
        <dsp:cNvPr id="0" name=""/>
        <dsp:cNvSpPr/>
      </dsp:nvSpPr>
      <dsp:spPr>
        <a:xfrm>
          <a:off x="2188043" y="1880214"/>
          <a:ext cx="2765982" cy="2749121"/>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5100" tIns="165100" rIns="165100" bIns="165100" numCol="1" spcCol="1270" anchor="b" anchorCtr="0">
          <a:noAutofit/>
        </a:bodyPr>
        <a:lstStyle/>
        <a:p>
          <a:pPr marL="0" lvl="0" indent="0" algn="l" defTabSz="2889250">
            <a:lnSpc>
              <a:spcPct val="90000"/>
            </a:lnSpc>
            <a:spcBef>
              <a:spcPct val="0"/>
            </a:spcBef>
            <a:spcAft>
              <a:spcPct val="35000"/>
            </a:spcAft>
            <a:buNone/>
          </a:pPr>
          <a:r>
            <a:rPr lang="en-GB" sz="6500" kern="1200" dirty="0"/>
            <a:t>       </a:t>
          </a:r>
        </a:p>
      </dsp:txBody>
      <dsp:txXfrm>
        <a:off x="2188043" y="1880214"/>
        <a:ext cx="2765982" cy="2749121"/>
      </dsp:txXfrm>
    </dsp:sp>
    <dsp:sp modelId="{A7FA115D-5BD3-6B4B-B003-99E551741EEB}">
      <dsp:nvSpPr>
        <dsp:cNvPr id="0" name=""/>
        <dsp:cNvSpPr/>
      </dsp:nvSpPr>
      <dsp:spPr>
        <a:xfrm>
          <a:off x="5283934" y="17610"/>
          <a:ext cx="1770542" cy="1233323"/>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070A7FE-A4E7-144C-AED5-9D665C892C12}">
      <dsp:nvSpPr>
        <dsp:cNvPr id="0" name=""/>
        <dsp:cNvSpPr/>
      </dsp:nvSpPr>
      <dsp:spPr>
        <a:xfrm>
          <a:off x="7482591" y="265914"/>
          <a:ext cx="407018" cy="103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20" tIns="73660" rIns="147320" bIns="73660" numCol="1" spcCol="1270" anchor="ctr" anchorCtr="0">
          <a:noAutofit/>
        </a:bodyPr>
        <a:lstStyle/>
        <a:p>
          <a:pPr marL="0" lvl="0" indent="0" algn="l" defTabSz="2578100">
            <a:lnSpc>
              <a:spcPct val="90000"/>
            </a:lnSpc>
            <a:spcBef>
              <a:spcPct val="0"/>
            </a:spcBef>
            <a:spcAft>
              <a:spcPct val="35000"/>
            </a:spcAft>
            <a:buNone/>
          </a:pPr>
          <a:r>
            <a:rPr lang="en-GB" sz="5800" kern="1200" dirty="0"/>
            <a:t>           </a:t>
          </a:r>
        </a:p>
      </dsp:txBody>
      <dsp:txXfrm>
        <a:off x="7482591" y="265914"/>
        <a:ext cx="407018" cy="1030517"/>
      </dsp:txXfrm>
    </dsp:sp>
    <dsp:sp modelId="{DDFE1ABC-DB3E-F641-9D3A-A145B7BC7802}">
      <dsp:nvSpPr>
        <dsp:cNvPr id="0" name=""/>
        <dsp:cNvSpPr/>
      </dsp:nvSpPr>
      <dsp:spPr>
        <a:xfrm>
          <a:off x="5422786" y="1405604"/>
          <a:ext cx="1371979" cy="1030517"/>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8000" r="-8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38AF9C-61AC-8D40-AD68-C5C76DA44B3A}">
      <dsp:nvSpPr>
        <dsp:cNvPr id="0" name=""/>
        <dsp:cNvSpPr/>
      </dsp:nvSpPr>
      <dsp:spPr>
        <a:xfrm>
          <a:off x="6151800" y="1420464"/>
          <a:ext cx="407018" cy="103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20" tIns="73660" rIns="147320" bIns="73660" numCol="1" spcCol="1270" anchor="ctr" anchorCtr="0">
          <a:noAutofit/>
        </a:bodyPr>
        <a:lstStyle/>
        <a:p>
          <a:pPr marL="0" lvl="0" indent="0" algn="l" defTabSz="2578100">
            <a:lnSpc>
              <a:spcPct val="90000"/>
            </a:lnSpc>
            <a:spcBef>
              <a:spcPct val="0"/>
            </a:spcBef>
            <a:spcAft>
              <a:spcPct val="35000"/>
            </a:spcAft>
            <a:buNone/>
          </a:pPr>
          <a:r>
            <a:rPr lang="en-GB" sz="5800" kern="1200" dirty="0"/>
            <a:t>      </a:t>
          </a:r>
        </a:p>
      </dsp:txBody>
      <dsp:txXfrm>
        <a:off x="6151800" y="1420464"/>
        <a:ext cx="407018" cy="1030517"/>
      </dsp:txXfrm>
    </dsp:sp>
    <dsp:sp modelId="{7DAB9B3A-16B7-024E-87C4-1EE886C538B3}">
      <dsp:nvSpPr>
        <dsp:cNvPr id="0" name=""/>
        <dsp:cNvSpPr/>
      </dsp:nvSpPr>
      <dsp:spPr>
        <a:xfrm>
          <a:off x="5256589" y="2664300"/>
          <a:ext cx="1252017" cy="1186424"/>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0000" r="-10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B187EB-1CDA-6F40-B629-E8050D2E0E66}">
      <dsp:nvSpPr>
        <dsp:cNvPr id="0" name=""/>
        <dsp:cNvSpPr/>
      </dsp:nvSpPr>
      <dsp:spPr>
        <a:xfrm>
          <a:off x="6151800" y="2714429"/>
          <a:ext cx="407018" cy="103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20" tIns="73660" rIns="147320" bIns="73660" numCol="1" spcCol="1270" anchor="ctr" anchorCtr="0">
          <a:noAutofit/>
        </a:bodyPr>
        <a:lstStyle/>
        <a:p>
          <a:pPr marL="0" lvl="0" indent="0" algn="l" defTabSz="2578100">
            <a:lnSpc>
              <a:spcPct val="90000"/>
            </a:lnSpc>
            <a:spcBef>
              <a:spcPct val="0"/>
            </a:spcBef>
            <a:spcAft>
              <a:spcPct val="35000"/>
            </a:spcAft>
            <a:buNone/>
          </a:pPr>
          <a:r>
            <a:rPr lang="en-GB" sz="5800" kern="1200" dirty="0"/>
            <a:t>   </a:t>
          </a:r>
        </a:p>
      </dsp:txBody>
      <dsp:txXfrm>
        <a:off x="6151800" y="2714429"/>
        <a:ext cx="407018" cy="1030517"/>
      </dsp:txXfrm>
    </dsp:sp>
    <dsp:sp modelId="{7937FE67-D1FA-1D49-BE38-04E32B7BBEE4}">
      <dsp:nvSpPr>
        <dsp:cNvPr id="0" name=""/>
        <dsp:cNvSpPr/>
      </dsp:nvSpPr>
      <dsp:spPr>
        <a:xfrm>
          <a:off x="5112569" y="4010042"/>
          <a:ext cx="1326534" cy="1030517"/>
        </a:xfrm>
        <a:prstGeom prst="ellipse">
          <a:avLst/>
        </a:prstGeom>
        <a:blipFill>
          <a:blip xmlns:r="http://schemas.openxmlformats.org/officeDocument/2006/relationships" r:embed="rId5"/>
          <a:srcRect/>
          <a:stretch>
            <a:fillRect l="-6000" r="-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C454F1-5C75-3D44-9622-F558A06C74BD}">
      <dsp:nvSpPr>
        <dsp:cNvPr id="0" name=""/>
        <dsp:cNvSpPr/>
      </dsp:nvSpPr>
      <dsp:spPr>
        <a:xfrm>
          <a:off x="6151800" y="4008394"/>
          <a:ext cx="407018" cy="103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20" tIns="73660" rIns="147320" bIns="73660" numCol="1" spcCol="1270" anchor="ctr" anchorCtr="0">
          <a:noAutofit/>
        </a:bodyPr>
        <a:lstStyle/>
        <a:p>
          <a:pPr marL="0" lvl="0" indent="0" algn="l" defTabSz="2578100">
            <a:lnSpc>
              <a:spcPct val="90000"/>
            </a:lnSpc>
            <a:spcBef>
              <a:spcPct val="0"/>
            </a:spcBef>
            <a:spcAft>
              <a:spcPct val="35000"/>
            </a:spcAft>
            <a:buNone/>
          </a:pPr>
          <a:r>
            <a:rPr lang="en-GB" sz="5800" kern="1200" dirty="0"/>
            <a:t>     </a:t>
          </a:r>
        </a:p>
      </dsp:txBody>
      <dsp:txXfrm>
        <a:off x="6151800" y="4008394"/>
        <a:ext cx="407018" cy="1030517"/>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AccentedPicture">
  <dgm:title val=""/>
  <dgm:desc val=""/>
  <dgm:catLst>
    <dgm:cat type="picture" pri="1000"/>
    <dgm:cat type="pictureconvert" pri="1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varLst>
    <dgm:alg type="composite"/>
    <dgm:shape xmlns:r="http://schemas.openxmlformats.org/officeDocument/2006/relationships" r:blip="">
      <dgm:adjLst/>
    </dgm:shape>
    <dgm:choose name="Name1">
      <dgm:if name="Name2" axis="ch" ptType="node" func="cnt" op="lte" val="1">
        <dgm:constrLst>
          <dgm:constr type="h" for="ch" forName="picture_1" refType="h"/>
          <dgm:constr type="w" for="ch" forName="picture_1" refType="h" refFor="ch" refForName="picture_1" op="equ" fact="0.784"/>
          <dgm:constr type="l" for="ch" forName="picture_1"/>
          <dgm:constr type="t" for="ch" forName="picture_1"/>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
        </dgm:constrLst>
      </dgm:if>
      <dgm:if name="Name3" axis="ch" ptType="node" func="cnt" op="lte" val="5">
        <dgm:choose name="Name4">
          <dgm:if name="Name5"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6">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if>
      <dgm:else name="Name7">
        <dgm:choose name="Name8">
          <dgm:if name="Name9"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10">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else>
    </dgm:choose>
    <dgm:forEach name="Name11" axis="ch" ptType="sibTrans" hideLastTrans="0" cnt="1">
      <dgm:layoutNode name="picture_1" styleLbl="bgImgPlace1">
        <dgm:alg type="sp"/>
        <dgm:shape xmlns:r="http://schemas.openxmlformats.org/officeDocument/2006/relationships" type="roundRect" r:blip="" blipPhldr="1">
          <dgm:adjLst/>
        </dgm:shape>
        <dgm:presOf axis="self"/>
      </dgm:layoutNode>
    </dgm:forEach>
    <dgm:forEach name="Name12" axis="ch" ptType="node" cnt="1">
      <dgm:layoutNode name="text_1" styleLbl="node1">
        <dgm:varLst>
          <dgm:bulletEnabled val="1"/>
        </dgm:varLst>
        <dgm:choose name="Name13">
          <dgm:if name="Name14" func="var" arg="dir" op="equ" val="norm">
            <dgm:alg type="tx">
              <dgm:param type="txAnchorVert" val="b"/>
              <dgm:param type="parTxLTRAlign" val="l"/>
              <dgm:param type="shpTxLTRAlignCh" val="l"/>
              <dgm:param type="parTxRTLAlign" val="l"/>
              <dgm:param type="shpTxRTLAlignCh" val="l"/>
            </dgm:alg>
          </dgm:if>
          <dgm:else name="Name15">
            <dgm:alg type="tx">
              <dgm:param type="txAnchorVert" val="b"/>
              <dgm:param type="parTxLTRAlign" val="r"/>
              <dgm:param type="shpTxLTRAlignCh" val="r"/>
              <dgm:param type="parTxRTLAlign" val="r"/>
              <dgm:param type="shpTxRTLAlignCh" val="r"/>
            </dgm:alg>
          </dgm:else>
        </dgm:choose>
        <dgm:shape xmlns:r="http://schemas.openxmlformats.org/officeDocument/2006/relationships" type="rect" r:blip="" hideGeom="1">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choose name="Name16">
      <dgm:if name="Name17" axis="ch" ptType="node" func="cnt" op="gte" val="2">
        <dgm:layoutNode name="linV">
          <dgm:choose name="Name18">
            <dgm:if name="Name19" func="var" arg="dir" op="equ" val="norm">
              <dgm:alg type="lin">
                <dgm:param type="linDir" val="fromT"/>
                <dgm:param type="vertAlign" val="t"/>
                <dgm:param type="fallback" val="1D"/>
                <dgm:param type="horzAlign" val="l"/>
                <dgm:param type="nodeHorzAlign" val="l"/>
              </dgm:alg>
            </dgm:if>
            <dgm:else name="Name20">
              <dgm:alg type="lin">
                <dgm:param type="linDir" val="fromT"/>
                <dgm:param type="vertAlign" val="t"/>
                <dgm:param type="fallback" val="1D"/>
                <dgm:param type="horzAlign" val="r"/>
                <dgm:param type="nodeHorzAlign" val="r"/>
              </dgm:alg>
            </dgm:else>
          </dgm:choose>
          <dgm:shape xmlns:r="http://schemas.openxmlformats.org/officeDocument/2006/relationships" r:blip="">
            <dgm:adjLst/>
          </dgm:shape>
          <dgm:constrLst>
            <dgm:constr type="w" for="ch" forName="spaceV" val="1"/>
            <dgm:constr type="w" for="ch" forName="pair" refType="w" op="equ"/>
            <dgm:constr type="w" for="des" forName="desText" op="equ"/>
            <dgm:constr type="primFontSz" for="des" forName="desText" op="equ" val="65"/>
          </dgm:constrLst>
          <dgm:forEach name="Name21" axis="ch" ptType="node" st="2">
            <dgm:layoutNode name="pair">
              <dgm:alg type="composite"/>
              <dgm:shape xmlns:r="http://schemas.openxmlformats.org/officeDocument/2006/relationships" r:blip="">
                <dgm:adjLst/>
              </dgm:shape>
              <dgm:choose name="Name22">
                <dgm:if name="Name23" func="var" arg="dir" op="equ" val="norm">
                  <dgm:constrLst>
                    <dgm:constr type="userC"/>
                    <dgm:constr type="l" for="ch" forName="spaceH"/>
                    <dgm:constr type="r"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l" for="ch" forName="desTextWrapper" refType="r" refFor="ch" refForName="desPictures"/>
                    <dgm:constr type="ctrY" for="ch" forName="desTextWrapper" refType="w" fact="0.5"/>
                    <dgm:constr type="h" for="ch" forName="desTextWrapper" refType="h"/>
                    <dgm:constr type="h" for="des" forName="desText" refType="h"/>
                  </dgm:constrLst>
                </dgm:if>
                <dgm:else name="Name24">
                  <dgm:constrLst>
                    <dgm:constr type="userC"/>
                    <dgm:constr type="r" for="ch" forName="spaceH" refType="w"/>
                    <dgm:constr type="l"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r" for="ch" forName="desTextWrapper" refType="l" refFor="ch" refForName="desPictures"/>
                    <dgm:constr type="ctrY" for="ch" forName="desTextWrapper" refType="w" fact="0.5"/>
                    <dgm:constr type="h" for="ch" forName="desTextWrapper" refType="h"/>
                    <dgm:constr type="h" for="des" forName="desText" refType="h"/>
                  </dgm:constrLst>
                </dgm:else>
              </dgm:choose>
              <dgm:layoutNode name="spaceH">
                <dgm:alg type="sp"/>
                <dgm:shape xmlns:r="http://schemas.openxmlformats.org/officeDocument/2006/relationships" type="rect" r:blip="" hideGeom="1">
                  <dgm:adjLst/>
                </dgm:shape>
                <dgm:presOf/>
              </dgm:layoutNode>
              <dgm:layoutNode name="desPictures" styleLbl="alignImgPlace1">
                <dgm:alg type="sp"/>
                <dgm:shape xmlns:r="http://schemas.openxmlformats.org/officeDocument/2006/relationships" type="ellipse" r:blip="" blipPhldr="1">
                  <dgm:adjLst/>
                </dgm:shape>
                <dgm:presOf/>
              </dgm:layoutNode>
              <dgm:layoutNode name="desTextWrapper">
                <dgm:choose name="Name25">
                  <dgm:if name="Name26" func="var" arg="dir" op="equ" val="norm">
                    <dgm:alg type="lin">
                      <dgm:param type="horzAlign" val="l"/>
                    </dgm:alg>
                  </dgm:if>
                  <dgm:else name="Name27">
                    <dgm:alg type="lin">
                      <dgm:param type="horzAlign" val="r"/>
                    </dgm:alg>
                  </dgm:else>
                </dgm:choose>
                <dgm:layoutNode name="desText" styleLbl="revTx">
                  <dgm:varLst>
                    <dgm:bulletEnabled val="1"/>
                  </dgm:varLst>
                  <dgm:choose name="Name28">
                    <dgm:if name="Name29" func="var" arg="dir" op="equ" val="norm">
                      <dgm:alg type="tx">
                        <dgm:param type="parTxLTRAlign" val="l"/>
                        <dgm:param type="shpTxLTRAlignCh" val="l"/>
                        <dgm:param type="parTxRTLAlign" val="r"/>
                        <dgm:param type="shpTxRTLAlignCh" val="r"/>
                      </dgm:alg>
                    </dgm:if>
                    <dgm:else name="Name30">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2"/>
                    <dgm:constr type="rMarg" refType="primFontSz" fact="0.2"/>
                    <dgm:constr type="tMarg" refType="primFontSz" fact="0.1"/>
                    <dgm:constr type="bMarg" refType="primFontSz" fact="0.1"/>
                  </dgm:constrLst>
                  <dgm:ruleLst>
                    <dgm:rule type="w" val="NaN" fact="1" max="NaN"/>
                    <dgm:rule type="primFontSz" val="5" fact="NaN" max="NaN"/>
                  </dgm:ruleLst>
                </dgm:layoutNode>
              </dgm:layoutNode>
            </dgm:layoutNode>
            <dgm:forEach name="Name31" axis="followSib" ptType="sibTrans" cnt="1">
              <dgm:layoutNode name="spaceV">
                <dgm:alg type="sp"/>
                <dgm:shape xmlns:r="http://schemas.openxmlformats.org/officeDocument/2006/relationships" r:blip="">
                  <dgm:adjLst/>
                </dgm:shape>
                <dgm:presOf/>
              </dgm:layoutNode>
            </dgm:forEach>
          </dgm:forEach>
        </dgm:layoutNode>
      </dgm:if>
      <dgm:else name="Name32"/>
    </dgm:choose>
    <dgm:layoutNode name="maxNode">
      <dgm:alg type="lin"/>
      <dgm:shape xmlns:r="http://schemas.openxmlformats.org/officeDocument/2006/relationships" r:blip="">
        <dgm:adjLst/>
      </dgm:shape>
      <dgm:presOf/>
      <dgm:constrLst>
        <dgm:constr type="w" for="ch"/>
        <dgm:constr type="h" for="ch"/>
      </dgm:constrLst>
      <dgm:layoutNode name="Name33">
        <dgm:alg type="sp"/>
        <dgm:shape xmlns:r="http://schemas.openxmlformats.org/officeDocument/2006/relationships" r:blip="">
          <dgm:adjLst/>
        </dgm:shape>
        <dgm:presOf/>
      </dgm:layoutNod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6/14/21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9075729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6/14/21</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609600" y="215372"/>
            <a:ext cx="10972800" cy="1097280"/>
          </a:xfrm>
        </p:spPr>
        <p:txBody>
          <a:bodyPr/>
          <a:lstStyle/>
          <a:p>
            <a:r>
              <a:rPr lang="en-US" dirty="0"/>
              <a:t>Click to edit Master title style</a:t>
            </a:r>
          </a:p>
        </p:txBody>
      </p:sp>
      <p:sp>
        <p:nvSpPr>
          <p:cNvPr id="7" name="Content Placeholder 2"/>
          <p:cNvSpPr>
            <a:spLocks noGrp="1"/>
          </p:cNvSpPr>
          <p:nvPr>
            <p:ph idx="1"/>
          </p:nvPr>
        </p:nvSpPr>
        <p:spPr>
          <a:xfrm>
            <a:off x="609600" y="1600201"/>
            <a:ext cx="109728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609600" y="2667000"/>
            <a:ext cx="51816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5892800" y="2667000"/>
            <a:ext cx="56896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233745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6/14/21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147636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lseg.com/resources/media-centre/press-releases/london-stock-exchange-welcomes-just-eat-&#8211;-first-high-growth-segment-ipo" TargetMode="External"/><Relationship Id="rId2" Type="http://schemas.openxmlformats.org/officeDocument/2006/relationships/hyperlink" Target="https://www.british-business-bank.co.uk/wp-content/uploads/2020/06/British-Business-Bank-Small-Business-Equity-Tracker-2020-Report.pdf" TargetMode="External"/><Relationship Id="rId1" Type="http://schemas.openxmlformats.org/officeDocument/2006/relationships/slideLayout" Target="../slideLayouts/slideLayout2.xml"/><Relationship Id="rId4" Type="http://schemas.openxmlformats.org/officeDocument/2006/relationships/hyperlink" Target="https://www.crowdfunder.co.uk/guides/creating/giving-rew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2095472" y="1928803"/>
            <a:ext cx="8104984" cy="3357586"/>
          </a:xfrm>
        </p:spPr>
        <p:txBody>
          <a:bodyPr/>
          <a:lstStyle/>
          <a:p>
            <a:pPr eaLnBrk="1" hangingPunct="1"/>
            <a:r>
              <a:rPr lang="en-GB" altLang="en-US" sz="3600" b="1" dirty="0">
                <a:solidFill>
                  <a:schemeClr val="accent2"/>
                </a:solidFill>
              </a:rPr>
              <a:t>Entrepreneurship</a:t>
            </a:r>
          </a:p>
          <a:p>
            <a:pPr eaLnBrk="1" hangingPunct="1"/>
            <a:r>
              <a:rPr lang="en-GB" altLang="en-US">
                <a:solidFill>
                  <a:schemeClr val="accent2"/>
                </a:solidFill>
              </a:rPr>
              <a:t>Week 7</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Getting Financing or Funding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endParaRPr lang="en-US" sz="2000" dirty="0"/>
          </a:p>
        </p:txBody>
      </p:sp>
      <p:sp>
        <p:nvSpPr>
          <p:cNvPr id="7" name="Content Placeholder 6"/>
          <p:cNvSpPr>
            <a:spLocks noGrp="1"/>
          </p:cNvSpPr>
          <p:nvPr>
            <p:ph idx="1"/>
          </p:nvPr>
        </p:nvSpPr>
        <p:spPr/>
        <p:txBody>
          <a:bodyPr/>
          <a:lstStyle/>
          <a:p>
            <a:pPr marL="692150" indent="-692150">
              <a:buSzPct val="100000"/>
              <a:buNone/>
            </a:pPr>
            <a:r>
              <a:rPr lang="en-US" sz="2400" b="1" dirty="0"/>
              <a:t>1.1</a:t>
            </a:r>
            <a:r>
              <a:rPr lang="en-US" sz="2400" dirty="0"/>
              <a:t> Describe the importance of financing for entrepreneurial success.</a:t>
            </a:r>
          </a:p>
          <a:p>
            <a:pPr marL="692150" indent="-692150">
              <a:buSzPct val="100000"/>
              <a:buNone/>
            </a:pPr>
            <a:r>
              <a:rPr lang="en-US" sz="2400" b="1" dirty="0"/>
              <a:t>1.2</a:t>
            </a:r>
            <a:r>
              <a:rPr lang="en-US" sz="2400" dirty="0"/>
              <a:t> Explain why most entrepreneurial ventures need to raise money during their early life.</a:t>
            </a:r>
          </a:p>
          <a:p>
            <a:pPr marL="692150" indent="-692150">
              <a:buSzPct val="100000"/>
              <a:buNone/>
            </a:pPr>
            <a:r>
              <a:rPr lang="en-US" sz="2400" b="1" dirty="0"/>
              <a:t>1.3</a:t>
            </a:r>
            <a:r>
              <a:rPr lang="en-US" sz="2400" dirty="0"/>
              <a:t> Identify and describe the three sources of personal financing available to entrepreneurs.</a:t>
            </a:r>
          </a:p>
          <a:p>
            <a:pPr marL="692150" indent="-692150">
              <a:buSzPct val="100000"/>
              <a:buNone/>
            </a:pPr>
            <a:r>
              <a:rPr lang="en-US" sz="2400" b="1" dirty="0"/>
              <a:t>1.4</a:t>
            </a:r>
            <a:r>
              <a:rPr lang="en-US" sz="2400" dirty="0"/>
              <a:t> Identify and explain the three steps involved in properly preparing to raise debt or equity financing.</a:t>
            </a:r>
          </a:p>
          <a:p>
            <a:pPr marL="692150" indent="-692150">
              <a:buSzPct val="100000"/>
              <a:buNone/>
            </a:pPr>
            <a:r>
              <a:rPr lang="en-US" sz="2400" b="1" dirty="0"/>
              <a:t>1.5</a:t>
            </a:r>
            <a:r>
              <a:rPr lang="en-US" sz="2400" dirty="0"/>
              <a:t> Explain the three most important sources of equity funding that are available to the entrepreneurial firm.</a:t>
            </a:r>
          </a:p>
        </p:txBody>
      </p:sp>
    </p:spTree>
    <p:extLst>
      <p:ext uri="{BB962C8B-B14F-4D97-AF65-F5344CB8AC3E}">
        <p14:creationId xmlns:p14="http://schemas.microsoft.com/office/powerpoint/2010/main" val="2322579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The Importance of Getting Financing </a:t>
            </a:r>
            <a:br>
              <a:rPr lang="en-US" sz="3600" dirty="0"/>
            </a:br>
            <a:r>
              <a:rPr lang="en-US" sz="3600" dirty="0"/>
              <a:t>or Funding</a:t>
            </a:r>
          </a:p>
        </p:txBody>
      </p:sp>
      <p:sp>
        <p:nvSpPr>
          <p:cNvPr id="7" name="Content Placeholder 6"/>
          <p:cNvSpPr>
            <a:spLocks noGrp="1"/>
          </p:cNvSpPr>
          <p:nvPr>
            <p:ph idx="1"/>
          </p:nvPr>
        </p:nvSpPr>
        <p:spPr/>
        <p:txBody>
          <a:bodyPr/>
          <a:lstStyle/>
          <a:p>
            <a:pPr marL="256032" indent="-256032">
              <a:buSzPct val="100000"/>
            </a:pPr>
            <a:r>
              <a:rPr lang="en-US" sz="2400" dirty="0"/>
              <a:t>The Nature of the Funding and Financing Process</a:t>
            </a:r>
          </a:p>
          <a:p>
            <a:pPr marL="740664" lvl="1"/>
            <a:r>
              <a:rPr lang="en-US" sz="2400" dirty="0"/>
              <a:t>Few people deal with the process of raising investment capital until they need to raise capital for their own firm.</a:t>
            </a:r>
          </a:p>
          <a:p>
            <a:pPr lvl="2"/>
            <a:r>
              <a:rPr lang="en-US" dirty="0"/>
              <a:t>As a result, many entrepreneurs go about the task of raising capital haphazardly because they lack experience in this area.</a:t>
            </a:r>
          </a:p>
          <a:p>
            <a:pPr marL="256032" indent="-256032">
              <a:buSzPct val="100000"/>
            </a:pPr>
            <a:r>
              <a:rPr lang="en-US" sz="2400" dirty="0"/>
              <a:t>Why Most New Ventures Need Funding</a:t>
            </a:r>
          </a:p>
          <a:p>
            <a:pPr marL="740664" lvl="1"/>
            <a:r>
              <a:rPr lang="en-US" sz="2400" dirty="0"/>
              <a:t>There are three reasons most new ventures need to raise money during their early life.</a:t>
            </a:r>
          </a:p>
          <a:p>
            <a:pPr lvl="2"/>
            <a:r>
              <a:rPr lang="en-US" dirty="0"/>
              <a:t>The three reasons are shown on the following slide.</a:t>
            </a:r>
          </a:p>
        </p:txBody>
      </p:sp>
    </p:spTree>
    <p:extLst>
      <p:ext uri="{BB962C8B-B14F-4D97-AF65-F5344CB8AC3E}">
        <p14:creationId xmlns:p14="http://schemas.microsoft.com/office/powerpoint/2010/main" val="1899094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Why Most New Ventures </a:t>
            </a:r>
            <a:r>
              <a:rPr lang="en-US" sz="3600"/>
              <a:t>Need Financing </a:t>
            </a:r>
            <a:r>
              <a:rPr lang="en-US" sz="3600" dirty="0"/>
              <a:t>or Funding</a:t>
            </a:r>
          </a:p>
        </p:txBody>
      </p:sp>
      <p:sp>
        <p:nvSpPr>
          <p:cNvPr id="2" name="Content Placeholder 1"/>
          <p:cNvSpPr>
            <a:spLocks noGrp="1"/>
          </p:cNvSpPr>
          <p:nvPr>
            <p:ph idx="1"/>
          </p:nvPr>
        </p:nvSpPr>
        <p:spPr>
          <a:xfrm>
            <a:off x="1981200" y="1676400"/>
            <a:ext cx="8229600" cy="457200"/>
          </a:xfrm>
        </p:spPr>
        <p:txBody>
          <a:bodyPr/>
          <a:lstStyle/>
          <a:p>
            <a:pPr marL="0" indent="0" algn="ctr">
              <a:buNone/>
            </a:pPr>
            <a:r>
              <a:rPr lang="en-IN" sz="2200" b="1" dirty="0"/>
              <a:t>Figure 1.1 </a:t>
            </a:r>
            <a:r>
              <a:rPr lang="en-IN" sz="2200" dirty="0"/>
              <a:t>Three Reasons Start-Ups Need Funding</a:t>
            </a:r>
          </a:p>
        </p:txBody>
      </p:sp>
      <p:pic>
        <p:nvPicPr>
          <p:cNvPr id="8" name="Picture 7" descr="Three reasons start ups need funding. Reason 1, cash flow challenges. Inventory must be purchased, employees must be trained and paid, and advertising must be paid for before cash is generated from sales. Reason 2, capital investments. The cost of buying real estate, building facilities, and purchasing equipment typically exceeds a firm’s ability to provide funds for these needs on its own. Reason 3, lengthy product development cycles. Some products are under development for years before they generate earnings. The up-front costs often exceed a firm’s ability to fund these activities on its own."/>
          <p:cNvPicPr>
            <a:picLocks noChangeAspect="1" noChangeArrowheads="1"/>
          </p:cNvPicPr>
          <p:nvPr/>
        </p:nvPicPr>
        <p:blipFill>
          <a:blip r:embed="rId2" cstate="print"/>
          <a:srcRect/>
          <a:stretch>
            <a:fillRect/>
          </a:stretch>
        </p:blipFill>
        <p:spPr bwMode="auto">
          <a:xfrm>
            <a:off x="1981200" y="2362200"/>
            <a:ext cx="8070708" cy="3262886"/>
          </a:xfrm>
          <a:prstGeom prst="rect">
            <a:avLst/>
          </a:prstGeom>
          <a:noFill/>
          <a:ln w="9525">
            <a:noFill/>
            <a:miter lim="800000"/>
            <a:headEnd/>
            <a:tailEnd/>
          </a:ln>
        </p:spPr>
      </p:pic>
    </p:spTree>
    <p:extLst>
      <p:ext uri="{BB962C8B-B14F-4D97-AF65-F5344CB8AC3E}">
        <p14:creationId xmlns:p14="http://schemas.microsoft.com/office/powerpoint/2010/main" val="2379732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81200" y="215372"/>
            <a:ext cx="7391400" cy="1097280"/>
          </a:xfrm>
        </p:spPr>
        <p:txBody>
          <a:bodyPr/>
          <a:lstStyle/>
          <a:p>
            <a:r>
              <a:rPr lang="en-US" sz="3600" dirty="0"/>
              <a:t>Alternatives for Raising Money for a New Venture</a:t>
            </a:r>
          </a:p>
        </p:txBody>
      </p:sp>
      <p:sp>
        <p:nvSpPr>
          <p:cNvPr id="7" name="Content Placeholder 6"/>
          <p:cNvSpPr>
            <a:spLocks noGrp="1"/>
          </p:cNvSpPr>
          <p:nvPr>
            <p:ph idx="1"/>
          </p:nvPr>
        </p:nvSpPr>
        <p:spPr/>
        <p:txBody>
          <a:bodyPr/>
          <a:lstStyle/>
          <a:p>
            <a:pPr marL="256032" indent="-256032">
              <a:buSzPct val="100000"/>
            </a:pPr>
            <a:r>
              <a:rPr lang="en-US" sz="2400" dirty="0"/>
              <a:t>Personal Funds e.g. savings to get UK, Family and friends</a:t>
            </a:r>
          </a:p>
          <a:p>
            <a:pPr marL="256032" indent="-256032">
              <a:buSzPct val="100000"/>
            </a:pPr>
            <a:r>
              <a:rPr lang="en-US" sz="2400" dirty="0"/>
              <a:t>Debt Financing</a:t>
            </a:r>
          </a:p>
          <a:p>
            <a:pPr marL="256032" indent="-256032">
              <a:buSzPct val="100000"/>
            </a:pPr>
            <a:r>
              <a:rPr lang="en-US" sz="2400" dirty="0"/>
              <a:t>Equity Capital</a:t>
            </a:r>
          </a:p>
          <a:p>
            <a:pPr marL="256032" indent="-256032">
              <a:buSzPct val="100000"/>
            </a:pPr>
            <a:r>
              <a:rPr lang="en-US" sz="2400" dirty="0"/>
              <a:t>Creative Sources</a:t>
            </a:r>
          </a:p>
        </p:txBody>
      </p:sp>
    </p:spTree>
    <p:extLst>
      <p:ext uri="{BB962C8B-B14F-4D97-AF65-F5344CB8AC3E}">
        <p14:creationId xmlns:p14="http://schemas.microsoft.com/office/powerpoint/2010/main" val="1075728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Sources of Personal Financing </a:t>
            </a:r>
            <a:r>
              <a:rPr lang="en-US" sz="2000" dirty="0"/>
              <a:t>(1 of 2)</a:t>
            </a:r>
          </a:p>
        </p:txBody>
      </p:sp>
      <p:sp>
        <p:nvSpPr>
          <p:cNvPr id="7" name="Content Placeholder 6"/>
          <p:cNvSpPr>
            <a:spLocks noGrp="1"/>
          </p:cNvSpPr>
          <p:nvPr>
            <p:ph idx="1"/>
          </p:nvPr>
        </p:nvSpPr>
        <p:spPr>
          <a:xfrm>
            <a:off x="983432" y="1166018"/>
            <a:ext cx="10441160" cy="4525963"/>
          </a:xfrm>
        </p:spPr>
        <p:txBody>
          <a:bodyPr/>
          <a:lstStyle/>
          <a:p>
            <a:pPr marL="256032" indent="-256032">
              <a:buSzPct val="100000"/>
            </a:pPr>
            <a:r>
              <a:rPr lang="en-US" sz="2400" dirty="0"/>
              <a:t>Personal Funds</a:t>
            </a:r>
          </a:p>
          <a:p>
            <a:pPr marL="740664" lvl="1"/>
            <a:r>
              <a:rPr lang="en-US" sz="2400" dirty="0"/>
              <a:t>Most founders contribute personal funds, along with sweat equity, to their ventures.</a:t>
            </a:r>
          </a:p>
          <a:p>
            <a:pPr lvl="2"/>
            <a:r>
              <a:rPr lang="en-US" dirty="0"/>
              <a:t>Sweat equity represents the value of the time and effort that a founder puts into a new venture.</a:t>
            </a:r>
          </a:p>
          <a:p>
            <a:pPr marL="256032" indent="-256032">
              <a:buSzPct val="100000"/>
            </a:pPr>
            <a:r>
              <a:rPr lang="en-US" sz="2400" dirty="0"/>
              <a:t>Friends and Family</a:t>
            </a:r>
          </a:p>
          <a:p>
            <a:pPr marL="740664" lvl="1"/>
            <a:r>
              <a:rPr lang="en-US" sz="2400" dirty="0"/>
              <a:t>Friends and family are the second source of funds for many new ventures.</a:t>
            </a:r>
          </a:p>
        </p:txBody>
      </p:sp>
    </p:spTree>
    <p:extLst>
      <p:ext uri="{BB962C8B-B14F-4D97-AF65-F5344CB8AC3E}">
        <p14:creationId xmlns:p14="http://schemas.microsoft.com/office/powerpoint/2010/main" val="2281631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Sources of Personal Financing </a:t>
            </a:r>
            <a:r>
              <a:rPr lang="en-US" sz="2000" dirty="0"/>
              <a:t>(2 of 2)</a:t>
            </a:r>
          </a:p>
        </p:txBody>
      </p:sp>
      <p:sp>
        <p:nvSpPr>
          <p:cNvPr id="7" name="Content Placeholder 6"/>
          <p:cNvSpPr>
            <a:spLocks noGrp="1"/>
          </p:cNvSpPr>
          <p:nvPr>
            <p:ph idx="1"/>
          </p:nvPr>
        </p:nvSpPr>
        <p:spPr>
          <a:xfrm>
            <a:off x="839416" y="1600201"/>
            <a:ext cx="10801200" cy="3556991"/>
          </a:xfrm>
        </p:spPr>
        <p:txBody>
          <a:bodyPr/>
          <a:lstStyle/>
          <a:p>
            <a:pPr marL="256032" indent="-256032">
              <a:buSzPct val="100000"/>
            </a:pPr>
            <a:r>
              <a:rPr lang="en-US" sz="2400" dirty="0"/>
              <a:t>Bootstrapping</a:t>
            </a:r>
          </a:p>
          <a:p>
            <a:pPr marL="740664" lvl="1"/>
            <a:r>
              <a:rPr lang="en-US" sz="2400" dirty="0"/>
              <a:t>A third source of seed money for a new venture is referred to as bootstrapping.</a:t>
            </a:r>
          </a:p>
          <a:p>
            <a:pPr marL="740664" lvl="1"/>
            <a:r>
              <a:rPr lang="en-US" sz="2400" dirty="0"/>
              <a:t>Bootstrapping is finding ways to avoid the need for external financing or funding through creativity, ingenuity, thriftiness, cost cutting, or any means necessary.</a:t>
            </a:r>
          </a:p>
          <a:p>
            <a:pPr marL="740664" lvl="1"/>
            <a:r>
              <a:rPr lang="en-US" sz="2400" dirty="0"/>
              <a:t>Many entrepreneurs bootstrap out of necessity.</a:t>
            </a:r>
          </a:p>
        </p:txBody>
      </p:sp>
    </p:spTree>
    <p:extLst>
      <p:ext uri="{BB962C8B-B14F-4D97-AF65-F5344CB8AC3E}">
        <p14:creationId xmlns:p14="http://schemas.microsoft.com/office/powerpoint/2010/main" val="3871077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778098"/>
          </a:xfrm>
        </p:spPr>
        <p:txBody>
          <a:bodyPr/>
          <a:lstStyle/>
          <a:p>
            <a:r>
              <a:rPr lang="en-US" sz="3600" dirty="0"/>
              <a:t>Examples of Bootstrapping Methods </a:t>
            </a:r>
            <a:endParaRPr lang="en-US" sz="2000" dirty="0"/>
          </a:p>
        </p:txBody>
      </p:sp>
      <p:sp>
        <p:nvSpPr>
          <p:cNvPr id="7" name="Content Placeholder 6"/>
          <p:cNvSpPr>
            <a:spLocks noGrp="1"/>
          </p:cNvSpPr>
          <p:nvPr>
            <p:ph idx="1"/>
          </p:nvPr>
        </p:nvSpPr>
        <p:spPr>
          <a:xfrm>
            <a:off x="630379" y="1052736"/>
            <a:ext cx="10972800" cy="4392488"/>
          </a:xfrm>
        </p:spPr>
        <p:txBody>
          <a:bodyPr/>
          <a:lstStyle/>
          <a:p>
            <a:pPr marL="256032" indent="-256032">
              <a:spcBef>
                <a:spcPts val="1200"/>
              </a:spcBef>
              <a:buSzPct val="100000"/>
            </a:pPr>
            <a:r>
              <a:rPr lang="en-US" sz="2400" dirty="0"/>
              <a:t>Buy used instead of new equipment.</a:t>
            </a:r>
          </a:p>
          <a:p>
            <a:pPr marL="256032" indent="-256032">
              <a:spcBef>
                <a:spcPts val="1200"/>
              </a:spcBef>
              <a:buSzPct val="100000"/>
            </a:pPr>
            <a:r>
              <a:rPr lang="en-US" sz="2400" dirty="0"/>
              <a:t>Coordinate purchases with other businesses-</a:t>
            </a:r>
            <a:r>
              <a:rPr lang="en-US" sz="2400" dirty="0">
                <a:solidFill>
                  <a:srgbClr val="FF0000"/>
                </a:solidFill>
              </a:rPr>
              <a:t> joint venture or collaboration</a:t>
            </a:r>
          </a:p>
          <a:p>
            <a:pPr marL="256032" indent="-256032">
              <a:spcBef>
                <a:spcPts val="1200"/>
              </a:spcBef>
              <a:buSzPct val="100000"/>
            </a:pPr>
            <a:r>
              <a:rPr lang="en-US" sz="2400" dirty="0"/>
              <a:t>Lease equipment rather than buying.</a:t>
            </a:r>
          </a:p>
          <a:p>
            <a:pPr marL="256032" indent="-256032">
              <a:spcBef>
                <a:spcPts val="1200"/>
              </a:spcBef>
              <a:buSzPct val="100000"/>
            </a:pPr>
            <a:r>
              <a:rPr lang="en-US" sz="2400" dirty="0"/>
              <a:t>Obtain payments in advance from customers.</a:t>
            </a:r>
          </a:p>
          <a:p>
            <a:pPr marL="256032" indent="-256032">
              <a:spcBef>
                <a:spcPts val="1200"/>
              </a:spcBef>
              <a:buSzPct val="100000"/>
            </a:pPr>
            <a:r>
              <a:rPr lang="en-US" sz="2400" dirty="0"/>
              <a:t>Minimize personal expenses.</a:t>
            </a:r>
          </a:p>
          <a:p>
            <a:pPr marL="256032" indent="-256032">
              <a:spcBef>
                <a:spcPts val="1200"/>
              </a:spcBef>
              <a:buSzPct val="100000"/>
            </a:pPr>
            <a:r>
              <a:rPr lang="en-US" sz="2400" dirty="0"/>
              <a:t>Avoid unnecessary expenses, such as lavish office space or furniture. </a:t>
            </a:r>
            <a:r>
              <a:rPr lang="en-US" sz="2400" dirty="0">
                <a:solidFill>
                  <a:srgbClr val="FF0000"/>
                </a:solidFill>
              </a:rPr>
              <a:t>Faiza highlighted this</a:t>
            </a:r>
          </a:p>
          <a:p>
            <a:pPr marL="256032" indent="-256032">
              <a:spcBef>
                <a:spcPts val="1200"/>
              </a:spcBef>
              <a:buSzPct val="100000"/>
            </a:pPr>
            <a:r>
              <a:rPr lang="en-US" sz="2400" dirty="0"/>
              <a:t>Share office space or employees with other businesses. </a:t>
            </a:r>
            <a:r>
              <a:rPr lang="en-US" sz="2400" dirty="0">
                <a:solidFill>
                  <a:srgbClr val="FF0000"/>
                </a:solidFill>
              </a:rPr>
              <a:t>Wework</a:t>
            </a:r>
          </a:p>
          <a:p>
            <a:pPr marL="256032" indent="-256032">
              <a:spcBef>
                <a:spcPts val="1200"/>
              </a:spcBef>
              <a:buSzPct val="100000"/>
            </a:pPr>
            <a:r>
              <a:rPr lang="en-US" sz="2400" dirty="0"/>
              <a:t>Hire </a:t>
            </a:r>
            <a:r>
              <a:rPr lang="en-US" sz="2400" b="1" dirty="0">
                <a:solidFill>
                  <a:srgbClr val="FF0000"/>
                </a:solidFill>
              </a:rPr>
              <a:t>interns.</a:t>
            </a:r>
          </a:p>
          <a:p>
            <a:pPr marL="256032" indent="-256032">
              <a:spcBef>
                <a:spcPts val="1200"/>
              </a:spcBef>
              <a:buSzPct val="100000"/>
            </a:pPr>
            <a:endParaRPr lang="en-US" sz="2400" dirty="0"/>
          </a:p>
        </p:txBody>
      </p:sp>
    </p:spTree>
    <p:extLst>
      <p:ext uri="{BB962C8B-B14F-4D97-AF65-F5344CB8AC3E}">
        <p14:creationId xmlns:p14="http://schemas.microsoft.com/office/powerpoint/2010/main" val="251035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Preparing to Raise Debt or Equity Financing </a:t>
            </a:r>
            <a:r>
              <a:rPr lang="en-US" sz="2000" dirty="0"/>
              <a:t>(1 of 3)</a:t>
            </a:r>
          </a:p>
        </p:txBody>
      </p:sp>
      <p:sp>
        <p:nvSpPr>
          <p:cNvPr id="2" name="Content Placeholder 1"/>
          <p:cNvSpPr>
            <a:spLocks noGrp="1"/>
          </p:cNvSpPr>
          <p:nvPr>
            <p:ph idx="1"/>
          </p:nvPr>
        </p:nvSpPr>
        <p:spPr>
          <a:xfrm>
            <a:off x="1981200" y="1600201"/>
            <a:ext cx="8229600" cy="381000"/>
          </a:xfrm>
        </p:spPr>
        <p:txBody>
          <a:bodyPr/>
          <a:lstStyle/>
          <a:p>
            <a:pPr marL="0" indent="0">
              <a:buNone/>
            </a:pPr>
            <a:r>
              <a:rPr lang="en-IN" sz="2200" b="1" dirty="0"/>
              <a:t>Figure 1.3 </a:t>
            </a:r>
            <a:r>
              <a:rPr lang="en-IN" sz="2200" dirty="0"/>
              <a:t>Preparation for Debt or Equity Financing</a:t>
            </a:r>
          </a:p>
        </p:txBody>
      </p:sp>
      <p:pic>
        <p:nvPicPr>
          <p:cNvPr id="3" name="Picture 2" descr="Three steps for preparation for debt or equity financing are as follows. Step one, determine precisely how much money is needed. Step two, determine the most appropriate type of financing or funding. Step three, develop a strategy for engaging potential investors or banke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12080" y="2417248"/>
            <a:ext cx="7967840" cy="2002353"/>
          </a:xfrm>
          <a:prstGeom prst="rect">
            <a:avLst/>
          </a:prstGeom>
        </p:spPr>
      </p:pic>
    </p:spTree>
    <p:extLst>
      <p:ext uri="{BB962C8B-B14F-4D97-AF65-F5344CB8AC3E}">
        <p14:creationId xmlns:p14="http://schemas.microsoft.com/office/powerpoint/2010/main" val="3664514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Preparing to Raise Debt or Equity Financing </a:t>
            </a:r>
            <a:r>
              <a:rPr lang="en-US" sz="2000" dirty="0"/>
              <a:t>(2 of 3)</a:t>
            </a:r>
          </a:p>
        </p:txBody>
      </p:sp>
      <p:sp>
        <p:nvSpPr>
          <p:cNvPr id="8" name="Content Placeholder 7"/>
          <p:cNvSpPr>
            <a:spLocks noGrp="1"/>
          </p:cNvSpPr>
          <p:nvPr>
            <p:ph idx="1"/>
          </p:nvPr>
        </p:nvSpPr>
        <p:spPr>
          <a:xfrm>
            <a:off x="1981200" y="1600202"/>
            <a:ext cx="8229600" cy="457199"/>
          </a:xfrm>
        </p:spPr>
        <p:txBody>
          <a:bodyPr/>
          <a:lstStyle/>
          <a:p>
            <a:pPr marL="0" indent="0">
              <a:buNone/>
            </a:pPr>
            <a:r>
              <a:rPr lang="en-US" sz="2400" dirty="0"/>
              <a:t>Two Most Common Alternatives</a:t>
            </a:r>
          </a:p>
        </p:txBody>
      </p:sp>
      <p:sp>
        <p:nvSpPr>
          <p:cNvPr id="9" name="Content Placeholder 8"/>
          <p:cNvSpPr>
            <a:spLocks noGrp="1"/>
          </p:cNvSpPr>
          <p:nvPr>
            <p:ph idx="13"/>
          </p:nvPr>
        </p:nvSpPr>
        <p:spPr>
          <a:xfrm>
            <a:off x="1981200" y="2209800"/>
            <a:ext cx="4114800" cy="2057400"/>
          </a:xfrm>
        </p:spPr>
        <p:txBody>
          <a:bodyPr/>
          <a:lstStyle/>
          <a:p>
            <a:pPr>
              <a:buNone/>
            </a:pPr>
            <a:r>
              <a:rPr lang="en-US" sz="2400" b="1" dirty="0"/>
              <a:t>Equity Funding</a:t>
            </a:r>
          </a:p>
          <a:p>
            <a:r>
              <a:rPr lang="en-US" sz="2400" dirty="0"/>
              <a:t>Means exchanging partial ownership in a firm, usually in the form of stock, for funding.</a:t>
            </a:r>
          </a:p>
        </p:txBody>
      </p:sp>
      <p:sp>
        <p:nvSpPr>
          <p:cNvPr id="10" name="Content Placeholder 9"/>
          <p:cNvSpPr>
            <a:spLocks noGrp="1"/>
          </p:cNvSpPr>
          <p:nvPr>
            <p:ph type="body" sz="quarter" idx="14"/>
          </p:nvPr>
        </p:nvSpPr>
        <p:spPr>
          <a:xfrm>
            <a:off x="6477000" y="2209800"/>
            <a:ext cx="3733800" cy="2057400"/>
          </a:xfrm>
        </p:spPr>
        <p:txBody>
          <a:bodyPr/>
          <a:lstStyle/>
          <a:p>
            <a:pPr>
              <a:buNone/>
            </a:pPr>
            <a:r>
              <a:rPr lang="en-US" sz="2400" b="1" dirty="0"/>
              <a:t>Debt Financing</a:t>
            </a:r>
          </a:p>
          <a:p>
            <a:pPr>
              <a:buSzPct val="100000"/>
            </a:pPr>
            <a:r>
              <a:rPr lang="en-US" sz="2400" dirty="0"/>
              <a:t>Is getting a loan.</a:t>
            </a:r>
          </a:p>
        </p:txBody>
      </p:sp>
    </p:spTree>
    <p:extLst>
      <p:ext uri="{BB962C8B-B14F-4D97-AF65-F5344CB8AC3E}">
        <p14:creationId xmlns:p14="http://schemas.microsoft.com/office/powerpoint/2010/main" val="3914755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685799"/>
          </a:xfrm>
        </p:spPr>
        <p:txBody>
          <a:bodyPr/>
          <a:lstStyle/>
          <a:p>
            <a:r>
              <a:rPr lang="en-US" sz="3600" dirty="0"/>
              <a:t>Preparing to Raise Debt or Equity Financing </a:t>
            </a:r>
            <a:r>
              <a:rPr lang="en-US" sz="2000" dirty="0"/>
              <a:t>(3 of 3)</a:t>
            </a:r>
          </a:p>
        </p:txBody>
      </p:sp>
      <p:sp>
        <p:nvSpPr>
          <p:cNvPr id="7" name="Content Placeholder 6"/>
          <p:cNvSpPr>
            <a:spLocks noGrp="1"/>
          </p:cNvSpPr>
          <p:nvPr>
            <p:ph idx="1"/>
          </p:nvPr>
        </p:nvSpPr>
        <p:spPr>
          <a:xfrm>
            <a:off x="1981200" y="960437"/>
            <a:ext cx="8229600" cy="685799"/>
          </a:xfrm>
        </p:spPr>
        <p:txBody>
          <a:bodyPr/>
          <a:lstStyle/>
          <a:p>
            <a:pPr marL="0" indent="0">
              <a:buSzPct val="100000"/>
              <a:buNone/>
            </a:pPr>
            <a:r>
              <a:rPr lang="en-IN" sz="2000" b="1" dirty="0"/>
              <a:t>Table 1.2 </a:t>
            </a:r>
            <a:r>
              <a:rPr lang="en-US" sz="2000" dirty="0"/>
              <a:t>Matching an </a:t>
            </a:r>
            <a:r>
              <a:rPr lang="en-IN" sz="2000" dirty="0"/>
              <a:t>Entrepreneurial</a:t>
            </a:r>
            <a:r>
              <a:rPr lang="en-US" sz="2000" dirty="0"/>
              <a:t> Venture</a:t>
            </a:r>
            <a:r>
              <a:rPr lang="en-US" altLang="en-US" sz="2000" dirty="0"/>
              <a:t>’</a:t>
            </a:r>
            <a:r>
              <a:rPr lang="en-US" sz="2000" dirty="0"/>
              <a:t>s Characteristics with the Appropriate Form of Financing or Funding</a:t>
            </a:r>
          </a:p>
        </p:txBody>
      </p:sp>
      <p:graphicFrame>
        <p:nvGraphicFramePr>
          <p:cNvPr id="9" name="Table 6"/>
          <p:cNvGraphicFramePr>
            <a:graphicFrameLocks noGrp="1"/>
          </p:cNvGraphicFramePr>
          <p:nvPr>
            <p:ph idx="13"/>
            <p:extLst>
              <p:ext uri="{D42A27DB-BD31-4B8C-83A1-F6EECF244321}">
                <p14:modId xmlns:p14="http://schemas.microsoft.com/office/powerpoint/2010/main" val="588790976"/>
              </p:ext>
            </p:extLst>
          </p:nvPr>
        </p:nvGraphicFramePr>
        <p:xfrm>
          <a:off x="1965884" y="1674110"/>
          <a:ext cx="8229600" cy="4373684"/>
        </p:xfrm>
        <a:graphic>
          <a:graphicData uri="http://schemas.openxmlformats.org/drawingml/2006/table">
            <a:tbl>
              <a:tblPr firstRow="1" bandRow="1">
                <a:tableStyleId>{3B4B98B0-60AC-42C2-AFA5-B58CD77FA1E5}</a:tableStyleId>
              </a:tblPr>
              <a:tblGrid>
                <a:gridCol w="43434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tblGrid>
              <a:tr h="335084">
                <a:tc>
                  <a:txBody>
                    <a:bodyPr/>
                    <a:lstStyle/>
                    <a:p>
                      <a:r>
                        <a:rPr lang="en-US" sz="1300" dirty="0"/>
                        <a:t>Characteristics of the Venture</a:t>
                      </a:r>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300" dirty="0"/>
                        <a:t>Appropriate Source of</a:t>
                      </a:r>
                      <a:r>
                        <a:rPr lang="en-US" sz="1300" baseline="0" dirty="0"/>
                        <a:t> Financing or Funding</a:t>
                      </a:r>
                      <a:endParaRPr lang="en-US" sz="1300"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1009660">
                <a:tc>
                  <a:txBody>
                    <a:bodyPr/>
                    <a:lstStyle/>
                    <a:p>
                      <a:r>
                        <a:rPr lang="en-US" sz="1300" dirty="0"/>
                        <a:t>The business has</a:t>
                      </a:r>
                      <a:r>
                        <a:rPr lang="en-US" sz="1300" baseline="0" dirty="0"/>
                        <a:t> high risk with an uncertain return: examples are usually innovative startups (1-3 years)</a:t>
                      </a:r>
                    </a:p>
                    <a:p>
                      <a:r>
                        <a:rPr lang="en-US" sz="1300" dirty="0"/>
                        <a:t>          Weak cash flow </a:t>
                      </a:r>
                    </a:p>
                    <a:p>
                      <a:r>
                        <a:rPr lang="en-US" sz="1300" dirty="0"/>
                        <a:t>          High leverage</a:t>
                      </a:r>
                    </a:p>
                    <a:p>
                      <a:r>
                        <a:rPr lang="en-US" sz="1300" dirty="0"/>
                        <a:t>          Low-to-</a:t>
                      </a:r>
                      <a:r>
                        <a:rPr lang="en-US" sz="1300" baseline="0" dirty="0"/>
                        <a:t>moderate growth</a:t>
                      </a:r>
                    </a:p>
                    <a:p>
                      <a:r>
                        <a:rPr lang="en-US" sz="1300" baseline="0" dirty="0"/>
                        <a:t>          Unproven management</a:t>
                      </a:r>
                      <a:endParaRPr lang="en-US" sz="130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r>
                        <a:rPr lang="en-US" sz="1300" dirty="0"/>
                        <a:t>Personal funds</a:t>
                      </a:r>
                      <a:r>
                        <a:rPr lang="en-US" sz="1300" baseline="0" dirty="0"/>
                        <a:t>, friends, family, and other forms of bootstrapping</a:t>
                      </a:r>
                      <a:endParaRPr lang="en-US" sz="130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1379395">
                <a:tc>
                  <a:txBody>
                    <a:bodyPr/>
                    <a:lstStyle/>
                    <a:p>
                      <a:r>
                        <a:rPr lang="en-US" sz="1300" dirty="0"/>
                        <a:t>The business has</a:t>
                      </a:r>
                      <a:r>
                        <a:rPr lang="en-US" sz="1300" baseline="0" dirty="0"/>
                        <a:t> low risk with a more predictable return:</a:t>
                      </a:r>
                    </a:p>
                    <a:p>
                      <a:r>
                        <a:rPr lang="en-US" sz="1300" baseline="0" dirty="0"/>
                        <a:t>Examples are usually matured businesses 4 -7 years`</a:t>
                      </a:r>
                    </a:p>
                    <a:p>
                      <a:r>
                        <a:rPr lang="en-US" sz="1300" baseline="0" dirty="0"/>
                        <a:t>          Strong cash flow</a:t>
                      </a:r>
                    </a:p>
                    <a:p>
                      <a:r>
                        <a:rPr lang="en-US" sz="1300" baseline="0" dirty="0"/>
                        <a:t>          Low leverage</a:t>
                      </a:r>
                    </a:p>
                    <a:p>
                      <a:r>
                        <a:rPr lang="en-US" sz="1300" baseline="0" dirty="0"/>
                        <a:t>          Audited financials</a:t>
                      </a:r>
                    </a:p>
                    <a:p>
                      <a:r>
                        <a:rPr lang="en-US" sz="1300" baseline="0" dirty="0"/>
                        <a:t>          Good management</a:t>
                      </a:r>
                    </a:p>
                    <a:p>
                      <a:r>
                        <a:rPr lang="en-US" sz="1300" baseline="0" dirty="0"/>
                        <a:t>          Healthy balance sheet</a:t>
                      </a:r>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dirty="0"/>
                        <a:t>Debt</a:t>
                      </a:r>
                      <a:r>
                        <a:rPr lang="en-US" sz="1300" baseline="0" dirty="0"/>
                        <a:t> financing: Banks don’t like risk</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1009660">
                <a:tc>
                  <a:txBody>
                    <a:bodyPr/>
                    <a:lstStyle/>
                    <a:p>
                      <a:r>
                        <a:rPr lang="en-US" sz="1300" dirty="0"/>
                        <a:t>The business offers a high return: examples are </a:t>
                      </a:r>
                      <a:r>
                        <a:rPr lang="en-US" sz="1300" b="1" dirty="0"/>
                        <a:t>innovative</a:t>
                      </a:r>
                      <a:r>
                        <a:rPr lang="en-US" sz="1300" dirty="0"/>
                        <a:t> businesses in their growth phase (3 – 7 years)</a:t>
                      </a:r>
                    </a:p>
                    <a:p>
                      <a:r>
                        <a:rPr lang="en-US" sz="1300" dirty="0"/>
                        <a:t>          Unique</a:t>
                      </a:r>
                      <a:r>
                        <a:rPr lang="en-US" sz="1300" baseline="0" dirty="0"/>
                        <a:t> business idea</a:t>
                      </a:r>
                    </a:p>
                    <a:p>
                      <a:r>
                        <a:rPr lang="en-US" sz="1300" baseline="0" dirty="0"/>
                        <a:t>          High growth</a:t>
                      </a:r>
                    </a:p>
                    <a:p>
                      <a:r>
                        <a:rPr lang="en-US" sz="1300" baseline="0" dirty="0"/>
                        <a:t>          Niche market</a:t>
                      </a:r>
                    </a:p>
                    <a:p>
                      <a:r>
                        <a:rPr lang="en-US" sz="1300" baseline="0" dirty="0"/>
                        <a:t>          Proven management</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300" dirty="0"/>
                        <a:t>Equity</a:t>
                      </a:r>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513116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Preparing an Elevator Speech</a:t>
            </a:r>
            <a:endParaRPr lang="en-US" sz="2000" dirty="0"/>
          </a:p>
        </p:txBody>
      </p:sp>
      <p:sp>
        <p:nvSpPr>
          <p:cNvPr id="7" name="Content Placeholder 6"/>
          <p:cNvSpPr>
            <a:spLocks noGrp="1"/>
          </p:cNvSpPr>
          <p:nvPr>
            <p:ph idx="1"/>
          </p:nvPr>
        </p:nvSpPr>
        <p:spPr/>
        <p:txBody>
          <a:bodyPr/>
          <a:lstStyle/>
          <a:p>
            <a:pPr marL="256032" indent="-256032">
              <a:buSzPct val="100000"/>
              <a:buNone/>
            </a:pPr>
            <a:r>
              <a:rPr lang="en-US" sz="2400" b="1" dirty="0"/>
              <a:t>Purpose</a:t>
            </a:r>
          </a:p>
          <a:p>
            <a:pPr marL="256032" indent="-256032">
              <a:lnSpc>
                <a:spcPts val="3200"/>
              </a:lnSpc>
              <a:buSzPct val="100000"/>
              <a:buFontTx/>
              <a:buChar char="•"/>
            </a:pPr>
            <a:r>
              <a:rPr lang="en-US" sz="2400" dirty="0"/>
              <a:t>An elevator speech is a brief, carefully constructed statement that outlines the merits of a business opportunity.</a:t>
            </a:r>
          </a:p>
          <a:p>
            <a:pPr marL="256032" indent="-256032">
              <a:lnSpc>
                <a:spcPts val="3200"/>
              </a:lnSpc>
              <a:buSzPct val="100000"/>
              <a:buFontTx/>
              <a:buChar char="•"/>
            </a:pPr>
            <a:r>
              <a:rPr lang="en-US" sz="2400" dirty="0"/>
              <a:t>There are many occasions when a carefully constructed elevator speech might come in handy.</a:t>
            </a:r>
          </a:p>
          <a:p>
            <a:pPr marL="256032" indent="-256032">
              <a:lnSpc>
                <a:spcPts val="3200"/>
              </a:lnSpc>
              <a:buSzPct val="100000"/>
              <a:buFontTx/>
              <a:buChar char="•"/>
            </a:pPr>
            <a:r>
              <a:rPr lang="en-US" sz="2400" dirty="0"/>
              <a:t>Most elevator speeches are around 60 seconds long.</a:t>
            </a:r>
          </a:p>
        </p:txBody>
      </p:sp>
    </p:spTree>
    <p:extLst>
      <p:ext uri="{BB962C8B-B14F-4D97-AF65-F5344CB8AC3E}">
        <p14:creationId xmlns:p14="http://schemas.microsoft.com/office/powerpoint/2010/main" val="607847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200" dirty="0"/>
              <a:t>Sources of Equity Funding – </a:t>
            </a:r>
            <a:r>
              <a:rPr lang="en-US" sz="3200" dirty="0">
                <a:solidFill>
                  <a:srgbClr val="7030A0"/>
                </a:solidFill>
              </a:rPr>
              <a:t>Do you know what they mean?</a:t>
            </a:r>
          </a:p>
        </p:txBody>
      </p:sp>
      <p:graphicFrame>
        <p:nvGraphicFramePr>
          <p:cNvPr id="2" name="Diagram 1">
            <a:extLst>
              <a:ext uri="{FF2B5EF4-FFF2-40B4-BE49-F238E27FC236}">
                <a16:creationId xmlns:a16="http://schemas.microsoft.com/office/drawing/2014/main" id="{0A28362A-6E8A-9C4E-9961-85F6346F5F60}"/>
              </a:ext>
            </a:extLst>
          </p:cNvPr>
          <p:cNvGraphicFramePr/>
          <p:nvPr>
            <p:extLst>
              <p:ext uri="{D42A27DB-BD31-4B8C-83A1-F6EECF244321}">
                <p14:modId xmlns:p14="http://schemas.microsoft.com/office/powerpoint/2010/main" val="2998889676"/>
              </p:ext>
            </p:extLst>
          </p:nvPr>
        </p:nvGraphicFramePr>
        <p:xfrm>
          <a:off x="2135560" y="1196753"/>
          <a:ext cx="8024440" cy="4536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8400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dirty="0"/>
              <a:t>Business Angels (1 of 2)</a:t>
            </a:r>
          </a:p>
        </p:txBody>
      </p:sp>
      <p:sp>
        <p:nvSpPr>
          <p:cNvPr id="3" name="Content Placeholder 2"/>
          <p:cNvSpPr>
            <a:spLocks noGrp="1"/>
          </p:cNvSpPr>
          <p:nvPr>
            <p:ph sz="half" idx="1"/>
          </p:nvPr>
        </p:nvSpPr>
        <p:spPr>
          <a:xfrm>
            <a:off x="579647" y="1406887"/>
            <a:ext cx="6998568" cy="4182354"/>
          </a:xfrm>
        </p:spPr>
        <p:txBody>
          <a:bodyPr wrap="square" anchor="t">
            <a:noAutofit/>
          </a:bodyPr>
          <a:lstStyle/>
          <a:p>
            <a:pPr marL="256032" indent="-256032">
              <a:lnSpc>
                <a:spcPct val="90000"/>
              </a:lnSpc>
              <a:buSzPct val="100000"/>
            </a:pPr>
            <a:r>
              <a:rPr lang="en-US" sz="2000" dirty="0"/>
              <a:t>Are individuals who invest their personal capital directly in start-ups.</a:t>
            </a:r>
          </a:p>
          <a:p>
            <a:pPr marL="256032" indent="-256032">
              <a:lnSpc>
                <a:spcPct val="90000"/>
              </a:lnSpc>
              <a:buSzPct val="100000"/>
            </a:pPr>
            <a:endParaRPr lang="en-US" sz="2000" dirty="0"/>
          </a:p>
          <a:p>
            <a:pPr marL="256032" indent="-256032">
              <a:lnSpc>
                <a:spcPct val="90000"/>
              </a:lnSpc>
              <a:buSzPct val="100000"/>
            </a:pPr>
            <a:r>
              <a:rPr lang="en-US" sz="2000" dirty="0"/>
              <a:t>The prototypical business angel is about 50 years old, has high income and wealth, is well educated, has succeeded as an entrepreneur, and invests in companies that are in the region where he or she lives.</a:t>
            </a:r>
          </a:p>
          <a:p>
            <a:pPr marL="256032" indent="-256032">
              <a:lnSpc>
                <a:spcPct val="90000"/>
              </a:lnSpc>
              <a:buSzPct val="100000"/>
            </a:pPr>
            <a:endParaRPr lang="en-US" sz="2000" dirty="0"/>
          </a:p>
          <a:p>
            <a:pPr marL="256032" indent="-256032">
              <a:lnSpc>
                <a:spcPct val="90000"/>
              </a:lnSpc>
              <a:buSzPct val="100000"/>
            </a:pPr>
            <a:r>
              <a:rPr lang="en-US" sz="2000" dirty="0"/>
              <a:t>Angel investors generally invest between $10,000 and $500,000 in a single company and are looking for companies that have the potential to grow 30 to 40 percent per year before they are acquired or go public.</a:t>
            </a:r>
          </a:p>
          <a:p>
            <a:pPr marL="256032" indent="-256032">
              <a:lnSpc>
                <a:spcPct val="90000"/>
              </a:lnSpc>
              <a:buSzPct val="100000"/>
            </a:pPr>
            <a:r>
              <a:rPr lang="en-US" sz="2000" b="1" dirty="0"/>
              <a:t>Examples are the investors on Dragons Den, Peter Jones, Debra </a:t>
            </a:r>
            <a:r>
              <a:rPr lang="en-US" sz="2000" b="1" dirty="0" err="1"/>
              <a:t>Meaden</a:t>
            </a:r>
            <a:endParaRPr lang="en-US" sz="2000" b="1" dirty="0"/>
          </a:p>
        </p:txBody>
      </p:sp>
      <p:pic>
        <p:nvPicPr>
          <p:cNvPr id="4" name="Picture 3">
            <a:extLst>
              <a:ext uri="{FF2B5EF4-FFF2-40B4-BE49-F238E27FC236}">
                <a16:creationId xmlns:a16="http://schemas.microsoft.com/office/drawing/2014/main" id="{D0BDC533-ED92-DB48-AD8A-AAB3CB227A26}"/>
              </a:ext>
            </a:extLst>
          </p:cNvPr>
          <p:cNvPicPr>
            <a:picLocks noChangeAspect="1"/>
          </p:cNvPicPr>
          <p:nvPr/>
        </p:nvPicPr>
        <p:blipFill rotWithShape="1">
          <a:blip r:embed="rId2">
            <a:extLst>
              <a:ext uri="{28A0092B-C50C-407E-A947-70E740481C1C}">
                <a14:useLocalDpi xmlns:a14="http://schemas.microsoft.com/office/drawing/2010/main" val="0"/>
              </a:ext>
            </a:extLst>
          </a:blip>
          <a:srcRect l="8924" r="11093" b="-2"/>
          <a:stretch/>
        </p:blipFill>
        <p:spPr>
          <a:xfrm>
            <a:off x="7752184" y="2751831"/>
            <a:ext cx="3830216" cy="2837410"/>
          </a:xfrm>
          <a:prstGeom prst="rect">
            <a:avLst/>
          </a:prstGeom>
          <a:noFill/>
        </p:spPr>
      </p:pic>
      <p:sp>
        <p:nvSpPr>
          <p:cNvPr id="9" name="Date Placeholder 4">
            <a:extLst>
              <a:ext uri="{FF2B5EF4-FFF2-40B4-BE49-F238E27FC236}">
                <a16:creationId xmlns:a16="http://schemas.microsoft.com/office/drawing/2014/main" id="{2C0F09EC-B951-40F4-B5B6-E518A1C6472D}"/>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14/06/2021</a:t>
            </a:fld>
            <a:endParaRPr lang="en-GB" altLang="en-US"/>
          </a:p>
        </p:txBody>
      </p:sp>
      <p:sp>
        <p:nvSpPr>
          <p:cNvPr id="11" name="Slide Number Placeholder 5">
            <a:extLst>
              <a:ext uri="{FF2B5EF4-FFF2-40B4-BE49-F238E27FC236}">
                <a16:creationId xmlns:a16="http://schemas.microsoft.com/office/drawing/2014/main" id="{FEBEC855-D3E4-44CB-939B-9F61E1AD86F6}"/>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14</a:t>
            </a:fld>
            <a:endParaRPr lang="en-GB" altLang="en-US"/>
          </a:p>
        </p:txBody>
      </p:sp>
    </p:spTree>
    <p:extLst>
      <p:ext uri="{BB962C8B-B14F-4D97-AF65-F5344CB8AC3E}">
        <p14:creationId xmlns:p14="http://schemas.microsoft.com/office/powerpoint/2010/main" val="602011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490066"/>
          </a:xfrm>
        </p:spPr>
        <p:txBody>
          <a:bodyPr/>
          <a:lstStyle/>
          <a:p>
            <a:r>
              <a:rPr lang="en-US" sz="3600"/>
              <a:t>Business Angels </a:t>
            </a:r>
            <a:r>
              <a:rPr lang="en-US" sz="2000"/>
              <a:t>(2 of 2)</a:t>
            </a:r>
            <a:endParaRPr lang="en-US" sz="2000" dirty="0"/>
          </a:p>
        </p:txBody>
      </p:sp>
      <p:sp>
        <p:nvSpPr>
          <p:cNvPr id="3" name="Content Placeholder 2"/>
          <p:cNvSpPr>
            <a:spLocks noGrp="1"/>
          </p:cNvSpPr>
          <p:nvPr>
            <p:ph idx="1"/>
          </p:nvPr>
        </p:nvSpPr>
        <p:spPr>
          <a:xfrm>
            <a:off x="767408" y="908720"/>
            <a:ext cx="10972800" cy="3773015"/>
          </a:xfrm>
        </p:spPr>
        <p:txBody>
          <a:bodyPr/>
          <a:lstStyle/>
          <a:p>
            <a:pPr marL="256032" indent="-256032">
              <a:buSzPct val="100000"/>
            </a:pPr>
            <a:r>
              <a:rPr lang="en-US" sz="2400" dirty="0"/>
              <a:t>Many well-known companies, including Apple and Innocence Smoothies, received their initial investment from one or more angel investors.</a:t>
            </a:r>
          </a:p>
          <a:p>
            <a:pPr marL="256032" indent="-256032">
              <a:buSzPct val="100000"/>
            </a:pPr>
            <a:endParaRPr lang="en-US" sz="2400" dirty="0"/>
          </a:p>
          <a:p>
            <a:pPr marL="256032" indent="-256032">
              <a:buSzPct val="100000"/>
            </a:pPr>
            <a:r>
              <a:rPr lang="en-US" sz="2400" dirty="0"/>
              <a:t>The number of </a:t>
            </a:r>
            <a:r>
              <a:rPr lang="en-US" sz="2400" b="1" dirty="0"/>
              <a:t>angel investors in the UK is estimated to be 650 with investments increasing to £8.5 billion in 2019 from £4 billion in 2016 </a:t>
            </a:r>
            <a:r>
              <a:rPr lang="en-US" sz="2400" dirty="0"/>
              <a:t>(British business bank, 2020).</a:t>
            </a:r>
          </a:p>
          <a:p>
            <a:pPr marL="256032" indent="-256032">
              <a:buSzPct val="100000"/>
            </a:pPr>
            <a:endParaRPr lang="en-US" sz="2400" dirty="0"/>
          </a:p>
          <a:p>
            <a:pPr marL="256032" indent="-256032">
              <a:buSzPct val="100000"/>
            </a:pPr>
            <a:r>
              <a:rPr lang="en-US" sz="2400" dirty="0"/>
              <a:t>Many angels are motivated by more than financial returns: they enjoy the process of mentoring a new start-up.</a:t>
            </a:r>
          </a:p>
        </p:txBody>
      </p:sp>
      <p:sp>
        <p:nvSpPr>
          <p:cNvPr id="4" name="TextBox 3">
            <a:extLst>
              <a:ext uri="{FF2B5EF4-FFF2-40B4-BE49-F238E27FC236}">
                <a16:creationId xmlns:a16="http://schemas.microsoft.com/office/drawing/2014/main" id="{DD65B51D-AEF9-884D-A605-CE725698A717}"/>
              </a:ext>
            </a:extLst>
          </p:cNvPr>
          <p:cNvSpPr txBox="1"/>
          <p:nvPr/>
        </p:nvSpPr>
        <p:spPr>
          <a:xfrm>
            <a:off x="6389914" y="487680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36302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Venture Capital </a:t>
            </a:r>
            <a:endParaRPr lang="en-US" sz="2000" dirty="0"/>
          </a:p>
        </p:txBody>
      </p:sp>
      <p:sp>
        <p:nvSpPr>
          <p:cNvPr id="3" name="Content Placeholder 2"/>
          <p:cNvSpPr>
            <a:spLocks noGrp="1"/>
          </p:cNvSpPr>
          <p:nvPr>
            <p:ph idx="1"/>
          </p:nvPr>
        </p:nvSpPr>
        <p:spPr/>
        <p:txBody>
          <a:bodyPr/>
          <a:lstStyle/>
          <a:p>
            <a:pPr marL="256032" indent="-256032">
              <a:buSzPct val="100000"/>
            </a:pPr>
            <a:r>
              <a:rPr lang="en-US" sz="2400" dirty="0"/>
              <a:t>Venture capital is money that is invested by venture capital firms in start-ups and small businesses with exceptional growth potential.</a:t>
            </a:r>
          </a:p>
          <a:p>
            <a:pPr marL="256032" indent="-256032">
              <a:buSzPct val="100000"/>
            </a:pPr>
            <a:r>
              <a:rPr lang="en-US" sz="2400" dirty="0"/>
              <a:t>A distinct difference between angel investors and venture capital firms is that angels tend to invest earlier in the life of a company, whereas venture capitalists come in later.</a:t>
            </a:r>
          </a:p>
          <a:p>
            <a:pPr marL="256032" indent="-256032">
              <a:buSzPct val="100000"/>
            </a:pPr>
            <a:r>
              <a:rPr lang="en-US" sz="2400" dirty="0"/>
              <a:t>The majority of venture capital money goes to follow-on funding for businesses that were originally funding by angel investors, government programs, or by some other means.</a:t>
            </a:r>
          </a:p>
        </p:txBody>
      </p:sp>
    </p:spTree>
    <p:extLst>
      <p:ext uri="{BB962C8B-B14F-4D97-AF65-F5344CB8AC3E}">
        <p14:creationId xmlns:p14="http://schemas.microsoft.com/office/powerpoint/2010/main" val="3918760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Venture Capitalists invested in these businesses </a:t>
            </a:r>
            <a:r>
              <a:rPr lang="en-US" sz="2000" dirty="0"/>
              <a:t>(3 of 3)</a:t>
            </a:r>
          </a:p>
        </p:txBody>
      </p:sp>
      <p:graphicFrame>
        <p:nvGraphicFramePr>
          <p:cNvPr id="6" name="Diagram 5">
            <a:extLst>
              <a:ext uri="{FF2B5EF4-FFF2-40B4-BE49-F238E27FC236}">
                <a16:creationId xmlns:a16="http://schemas.microsoft.com/office/drawing/2014/main" id="{FBFDB680-25C7-8845-BD25-38DE8784709B}"/>
              </a:ext>
            </a:extLst>
          </p:cNvPr>
          <p:cNvGraphicFramePr/>
          <p:nvPr>
            <p:extLst>
              <p:ext uri="{D42A27DB-BD31-4B8C-83A1-F6EECF244321}">
                <p14:modId xmlns:p14="http://schemas.microsoft.com/office/powerpoint/2010/main" val="2650390534"/>
              </p:ext>
            </p:extLst>
          </p:nvPr>
        </p:nvGraphicFramePr>
        <p:xfrm>
          <a:off x="2135560" y="1164695"/>
          <a:ext cx="7344816" cy="46405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2603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a:t>Initial Public Offering </a:t>
            </a:r>
            <a:r>
              <a:rPr lang="en-US" sz="2000"/>
              <a:t>(1 of 2)</a:t>
            </a:r>
            <a:endParaRPr lang="en-US" sz="2000" dirty="0"/>
          </a:p>
        </p:txBody>
      </p:sp>
      <p:sp>
        <p:nvSpPr>
          <p:cNvPr id="3" name="Content Placeholder 2"/>
          <p:cNvSpPr>
            <a:spLocks noGrp="1"/>
          </p:cNvSpPr>
          <p:nvPr>
            <p:ph idx="1"/>
          </p:nvPr>
        </p:nvSpPr>
        <p:spPr/>
        <p:txBody>
          <a:bodyPr/>
          <a:lstStyle/>
          <a:p>
            <a:pPr marL="256032" lvl="1" indent="-256032">
              <a:spcBef>
                <a:spcPts val="1500"/>
              </a:spcBef>
              <a:buSzPct val="100000"/>
              <a:buFont typeface="Arial" panose="020B0604020202020204" pitchFamily="34" charset="0"/>
              <a:buChar char="•"/>
            </a:pPr>
            <a:r>
              <a:rPr lang="en-US" sz="2200" dirty="0"/>
              <a:t>An initial public offering (IPO) is a company</a:t>
            </a:r>
            <a:r>
              <a:rPr lang="en-US" altLang="en-US" sz="2200" dirty="0"/>
              <a:t>’</a:t>
            </a:r>
            <a:r>
              <a:rPr lang="en-US" sz="2200" dirty="0"/>
              <a:t>s first sale of stock to the public. When a company goes public, its stock is traded on one of the major stock exchanges.</a:t>
            </a:r>
          </a:p>
          <a:p>
            <a:pPr marL="256032" lvl="1" indent="-256032">
              <a:spcBef>
                <a:spcPts val="1500"/>
              </a:spcBef>
              <a:buSzPct val="100000"/>
              <a:buFont typeface="Arial" panose="020B0604020202020204" pitchFamily="34" charset="0"/>
              <a:buChar char="•"/>
            </a:pPr>
            <a:r>
              <a:rPr lang="en-US" sz="2200" dirty="0"/>
              <a:t>Most entrepreneurial firms that go public trade on the London stock exchange, which is weighted heavily toward technology, biotech, and small-company stocks.  </a:t>
            </a:r>
          </a:p>
          <a:p>
            <a:pPr marL="256032" lvl="1" indent="-256032">
              <a:spcBef>
                <a:spcPts val="1500"/>
              </a:spcBef>
              <a:buSzPct val="100000"/>
              <a:buFont typeface="Arial" panose="020B0604020202020204" pitchFamily="34" charset="0"/>
              <a:buChar char="•"/>
            </a:pPr>
            <a:r>
              <a:rPr lang="en-US" sz="2200" dirty="0"/>
              <a:t>An IPO is an important milestone for a firm. Typically, a firm is not able to go public until it has demonstrated that it is viable and has a bright future.</a:t>
            </a:r>
          </a:p>
        </p:txBody>
      </p:sp>
    </p:spTree>
    <p:extLst>
      <p:ext uri="{BB962C8B-B14F-4D97-AF65-F5344CB8AC3E}">
        <p14:creationId xmlns:p14="http://schemas.microsoft.com/office/powerpoint/2010/main" val="2006108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39762"/>
          </a:xfrm>
        </p:spPr>
        <p:txBody>
          <a:bodyPr wrap="square" anchor="ctr">
            <a:normAutofit fontScale="90000"/>
          </a:bodyPr>
          <a:lstStyle/>
          <a:p>
            <a:r>
              <a:rPr lang="en-US" sz="3600" dirty="0"/>
              <a:t>Initial Public Offering (2 of 2)</a:t>
            </a:r>
          </a:p>
        </p:txBody>
      </p:sp>
      <p:sp>
        <p:nvSpPr>
          <p:cNvPr id="4" name="Content Placeholder 3"/>
          <p:cNvSpPr>
            <a:spLocks noGrp="1"/>
          </p:cNvSpPr>
          <p:nvPr>
            <p:ph type="body" idx="1"/>
          </p:nvPr>
        </p:nvSpPr>
        <p:spPr>
          <a:xfrm>
            <a:off x="609598" y="986836"/>
            <a:ext cx="5386917" cy="309711"/>
          </a:xfrm>
        </p:spPr>
        <p:txBody>
          <a:bodyPr wrap="square" anchor="b">
            <a:normAutofit fontScale="92500" lnSpcReduction="20000"/>
          </a:bodyPr>
          <a:lstStyle/>
          <a:p>
            <a:pPr marL="0" indent="0">
              <a:lnSpc>
                <a:spcPct val="90000"/>
              </a:lnSpc>
              <a:buNone/>
            </a:pPr>
            <a:r>
              <a:rPr lang="en-US" sz="2000" dirty="0"/>
              <a:t>Reasons that Motivate Firms to Go Public:</a:t>
            </a:r>
          </a:p>
        </p:txBody>
      </p:sp>
      <p:sp>
        <p:nvSpPr>
          <p:cNvPr id="5" name="Content Placeholder 4"/>
          <p:cNvSpPr>
            <a:spLocks noGrp="1"/>
          </p:cNvSpPr>
          <p:nvPr>
            <p:ph sz="half" idx="2"/>
          </p:nvPr>
        </p:nvSpPr>
        <p:spPr>
          <a:xfrm>
            <a:off x="609599" y="1368983"/>
            <a:ext cx="5386917" cy="4220258"/>
          </a:xfrm>
        </p:spPr>
        <p:txBody>
          <a:bodyPr wrap="square" anchor="t">
            <a:normAutofit fontScale="92500" lnSpcReduction="10000"/>
          </a:bodyPr>
          <a:lstStyle/>
          <a:p>
            <a:pPr>
              <a:lnSpc>
                <a:spcPct val="90000"/>
              </a:lnSpc>
            </a:pPr>
            <a:r>
              <a:rPr lang="en-US" dirty="0"/>
              <a:t>Is a way to raise equity capital to fund current and future operations. Just Eat raised £360 million in 2014 from its IPO (LSE, 2014).</a:t>
            </a:r>
          </a:p>
          <a:p>
            <a:pPr>
              <a:lnSpc>
                <a:spcPct val="90000"/>
              </a:lnSpc>
            </a:pPr>
            <a:r>
              <a:rPr lang="en-US" dirty="0"/>
              <a:t>Raises a firm</a:t>
            </a:r>
            <a:r>
              <a:rPr lang="en-US" altLang="en-US" dirty="0"/>
              <a:t>’</a:t>
            </a:r>
            <a:r>
              <a:rPr lang="en-US" dirty="0"/>
              <a:t>s public profile, making it easier to attract high-quality customers and business partners.</a:t>
            </a:r>
          </a:p>
          <a:p>
            <a:pPr>
              <a:lnSpc>
                <a:spcPct val="90000"/>
              </a:lnSpc>
            </a:pPr>
            <a:r>
              <a:rPr lang="en-US" dirty="0"/>
              <a:t>Is a liquidity event that provides a means for a company</a:t>
            </a:r>
            <a:r>
              <a:rPr lang="en-US" altLang="en-US" dirty="0"/>
              <a:t>’</a:t>
            </a:r>
            <a:r>
              <a:rPr lang="en-US" dirty="0"/>
              <a:t>s investors to recoup their investments. e.g. previous business angels</a:t>
            </a:r>
          </a:p>
          <a:p>
            <a:pPr>
              <a:lnSpc>
                <a:spcPct val="90000"/>
              </a:lnSpc>
            </a:pPr>
            <a:r>
              <a:rPr lang="en-US" dirty="0"/>
              <a:t>Creates a form of currency that can be used to grow the company via acquisitions.</a:t>
            </a:r>
          </a:p>
          <a:p>
            <a:pPr>
              <a:lnSpc>
                <a:spcPct val="90000"/>
              </a:lnSpc>
            </a:pPr>
            <a:endParaRPr lang="en-US" dirty="0"/>
          </a:p>
          <a:p>
            <a:pPr>
              <a:lnSpc>
                <a:spcPct val="90000"/>
              </a:lnSpc>
            </a:pPr>
            <a:endParaRPr lang="en-US" sz="2000" dirty="0"/>
          </a:p>
        </p:txBody>
      </p:sp>
      <p:pic>
        <p:nvPicPr>
          <p:cNvPr id="6" name="Picture 5" descr="A picture containing text, person, indoor&#10;&#10;Description automatically generated">
            <a:extLst>
              <a:ext uri="{FF2B5EF4-FFF2-40B4-BE49-F238E27FC236}">
                <a16:creationId xmlns:a16="http://schemas.microsoft.com/office/drawing/2014/main" id="{821E9FBA-0435-5443-95FB-8C02BD76310C}"/>
              </a:ext>
            </a:extLst>
          </p:cNvPr>
          <p:cNvPicPr>
            <a:picLocks noChangeAspect="1"/>
          </p:cNvPicPr>
          <p:nvPr/>
        </p:nvPicPr>
        <p:blipFill rotWithShape="1">
          <a:blip r:embed="rId2">
            <a:extLst>
              <a:ext uri="{28A0092B-C50C-407E-A947-70E740481C1C}">
                <a14:useLocalDpi xmlns:a14="http://schemas.microsoft.com/office/drawing/2010/main" val="0"/>
              </a:ext>
            </a:extLst>
          </a:blip>
          <a:srcRect l="9551" r="16663" b="2"/>
          <a:stretch/>
        </p:blipFill>
        <p:spPr>
          <a:xfrm>
            <a:off x="6193368" y="1296548"/>
            <a:ext cx="5389033" cy="4292694"/>
          </a:xfrm>
          <a:prstGeom prst="rect">
            <a:avLst/>
          </a:prstGeom>
          <a:noFill/>
        </p:spPr>
      </p:pic>
      <p:sp>
        <p:nvSpPr>
          <p:cNvPr id="13" name="Date Placeholder 6">
            <a:extLst>
              <a:ext uri="{FF2B5EF4-FFF2-40B4-BE49-F238E27FC236}">
                <a16:creationId xmlns:a16="http://schemas.microsoft.com/office/drawing/2014/main" id="{C9ECD20E-8D44-4FA8-9DFE-D7CBA706BFD6}"/>
              </a:ext>
            </a:extLst>
          </p:cNvPr>
          <p:cNvSpPr>
            <a:spLocks noGrp="1"/>
          </p:cNvSpPr>
          <p:nvPr>
            <p:ph type="dt" sz="half" idx="10"/>
          </p:nvPr>
        </p:nvSpPr>
        <p:spPr>
          <a:xfrm>
            <a:off x="334433" y="6524626"/>
            <a:ext cx="1295400" cy="219075"/>
          </a:xfrm>
        </p:spPr>
        <p:txBody>
          <a:bodyPr/>
          <a:lstStyle/>
          <a:p>
            <a:pPr>
              <a:spcAft>
                <a:spcPts val="600"/>
              </a:spcAft>
              <a:defRPr/>
            </a:pPr>
            <a:fld id="{9453B735-BACA-4CF9-84E6-D7AD67CD6A41}" type="datetime1">
              <a:rPr lang="en-GB" altLang="en-US"/>
              <a:pPr>
                <a:spcAft>
                  <a:spcPts val="600"/>
                </a:spcAft>
                <a:defRPr/>
              </a:pPr>
              <a:t>14/06/2021</a:t>
            </a:fld>
            <a:endParaRPr lang="en-GB" altLang="en-US"/>
          </a:p>
        </p:txBody>
      </p:sp>
      <p:sp>
        <p:nvSpPr>
          <p:cNvPr id="15" name="Slide Number Placeholder 7">
            <a:extLst>
              <a:ext uri="{FF2B5EF4-FFF2-40B4-BE49-F238E27FC236}">
                <a16:creationId xmlns:a16="http://schemas.microsoft.com/office/drawing/2014/main" id="{1314CBAE-6CA3-4EC5-B181-B631235D092A}"/>
              </a:ext>
            </a:extLst>
          </p:cNvPr>
          <p:cNvSpPr>
            <a:spLocks noGrp="1"/>
          </p:cNvSpPr>
          <p:nvPr>
            <p:ph type="sldNum" sz="quarter" idx="11"/>
          </p:nvPr>
        </p:nvSpPr>
        <p:spPr>
          <a:xfrm>
            <a:off x="10608733" y="6381751"/>
            <a:ext cx="973667" cy="339725"/>
          </a:xfrm>
        </p:spPr>
        <p:txBody>
          <a:bodyPr/>
          <a:lstStyle/>
          <a:p>
            <a:pPr>
              <a:spcAft>
                <a:spcPts val="600"/>
              </a:spcAft>
              <a:defRPr/>
            </a:pPr>
            <a:fld id="{0669F83E-C611-4B90-8FAE-1379528B23C3}" type="slidenum">
              <a:rPr lang="en-GB" altLang="en-US"/>
              <a:pPr>
                <a:spcAft>
                  <a:spcPts val="600"/>
                </a:spcAft>
                <a:defRPr/>
              </a:pPr>
              <a:t>19</a:t>
            </a:fld>
            <a:endParaRPr lang="en-GB" altLang="en-US"/>
          </a:p>
        </p:txBody>
      </p:sp>
    </p:spTree>
    <p:extLst>
      <p:ext uri="{BB962C8B-B14F-4D97-AF65-F5344CB8AC3E}">
        <p14:creationId xmlns:p14="http://schemas.microsoft.com/office/powerpoint/2010/main" val="3555199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Debt financing - Commercial Banks</a:t>
            </a:r>
            <a:endParaRPr lang="en-US" sz="2000" dirty="0"/>
          </a:p>
        </p:txBody>
      </p:sp>
      <p:sp>
        <p:nvSpPr>
          <p:cNvPr id="3" name="Content Placeholder 2"/>
          <p:cNvSpPr>
            <a:spLocks noGrp="1"/>
          </p:cNvSpPr>
          <p:nvPr>
            <p:ph idx="1"/>
          </p:nvPr>
        </p:nvSpPr>
        <p:spPr>
          <a:xfrm>
            <a:off x="551384" y="1524001"/>
            <a:ext cx="10657184" cy="3777207"/>
          </a:xfrm>
        </p:spPr>
        <p:txBody>
          <a:bodyPr/>
          <a:lstStyle/>
          <a:p>
            <a:r>
              <a:rPr lang="en-US" sz="2400" dirty="0"/>
              <a:t>Historically, commercial banks have not been viewed as a practical source of financing for start-up firms.</a:t>
            </a:r>
          </a:p>
          <a:p>
            <a:pPr marL="740664" lvl="1"/>
            <a:r>
              <a:rPr lang="en-US" sz="2400" dirty="0"/>
              <a:t>This sentiment is not a knock against banks; it is just that banks are </a:t>
            </a:r>
            <a:r>
              <a:rPr lang="en-US" sz="2400" dirty="0">
                <a:solidFill>
                  <a:srgbClr val="FF0000"/>
                </a:solidFill>
              </a:rPr>
              <a:t>risk averse</a:t>
            </a:r>
            <a:r>
              <a:rPr lang="en-US" sz="2400" dirty="0"/>
              <a:t>, and financing start-ups is a risky business.</a:t>
            </a:r>
          </a:p>
          <a:p>
            <a:pPr lvl="2"/>
            <a:r>
              <a:rPr lang="en-US" dirty="0"/>
              <a:t>Banks are interested in firms that have a strong cash flow, low leverage, audited financials, good management, and a healthy balance sheet.</a:t>
            </a:r>
          </a:p>
          <a:p>
            <a:pPr lvl="2"/>
            <a:r>
              <a:rPr lang="en-US" dirty="0"/>
              <a:t>Although many new ventures have good management, few have the other characteristics, at least initially.</a:t>
            </a:r>
          </a:p>
        </p:txBody>
      </p:sp>
    </p:spTree>
    <p:extLst>
      <p:ext uri="{BB962C8B-B14F-4D97-AF65-F5344CB8AC3E}">
        <p14:creationId xmlns:p14="http://schemas.microsoft.com/office/powerpoint/2010/main" val="3569604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Other Sources of Debt Financing </a:t>
            </a:r>
            <a:r>
              <a:rPr lang="en-US" sz="2000" dirty="0"/>
              <a:t>(1 of 2)</a:t>
            </a:r>
          </a:p>
        </p:txBody>
      </p:sp>
      <p:sp>
        <p:nvSpPr>
          <p:cNvPr id="3" name="Content Placeholder 2"/>
          <p:cNvSpPr>
            <a:spLocks noGrp="1"/>
          </p:cNvSpPr>
          <p:nvPr>
            <p:ph idx="1"/>
          </p:nvPr>
        </p:nvSpPr>
        <p:spPr>
          <a:xfrm>
            <a:off x="1199456" y="1600201"/>
            <a:ext cx="10225136" cy="3773015"/>
          </a:xfrm>
        </p:spPr>
        <p:txBody>
          <a:bodyPr/>
          <a:lstStyle/>
          <a:p>
            <a:pPr marL="256032" indent="-256032">
              <a:buSzPct val="100000"/>
            </a:pPr>
            <a:r>
              <a:rPr lang="en-US" sz="2400" dirty="0"/>
              <a:t>Online Lenders</a:t>
            </a:r>
          </a:p>
          <a:p>
            <a:pPr lvl="1" indent="-256032">
              <a:buSzPct val="100000"/>
            </a:pPr>
            <a:r>
              <a:rPr lang="en-US" sz="2400" dirty="0"/>
              <a:t>There is a group of online lenders, including Think Business loans and Funding Xchange business loans  who provide loans to businesses.</a:t>
            </a:r>
          </a:p>
          <a:p>
            <a:pPr lvl="1" indent="-256032">
              <a:buSzPct val="100000"/>
            </a:pPr>
            <a:r>
              <a:rPr lang="en-US" sz="2400" dirty="0"/>
              <a:t>Depending on the company, loans are available from £2,000 to £2 million.  </a:t>
            </a:r>
          </a:p>
          <a:p>
            <a:pPr lvl="1" indent="-256032">
              <a:buSzPct val="100000"/>
            </a:pPr>
            <a:r>
              <a:rPr lang="en-US" sz="2400" dirty="0"/>
              <a:t>Interest rates are normally higher than charged by a commercial bank, so it is advisable to check the terms carefully.  </a:t>
            </a:r>
          </a:p>
        </p:txBody>
      </p:sp>
    </p:spTree>
    <p:extLst>
      <p:ext uri="{BB962C8B-B14F-4D97-AF65-F5344CB8AC3E}">
        <p14:creationId xmlns:p14="http://schemas.microsoft.com/office/powerpoint/2010/main" val="40719771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Other Sources of Debt Financing </a:t>
            </a:r>
            <a:r>
              <a:rPr lang="en-US" sz="2000" dirty="0"/>
              <a:t>(2 of 2)</a:t>
            </a:r>
          </a:p>
        </p:txBody>
      </p:sp>
      <p:sp>
        <p:nvSpPr>
          <p:cNvPr id="3" name="Content Placeholder 2"/>
          <p:cNvSpPr>
            <a:spLocks noGrp="1"/>
          </p:cNvSpPr>
          <p:nvPr>
            <p:ph idx="1"/>
          </p:nvPr>
        </p:nvSpPr>
        <p:spPr>
          <a:xfrm>
            <a:off x="839416" y="1600201"/>
            <a:ext cx="10297144" cy="3845023"/>
          </a:xfrm>
        </p:spPr>
        <p:txBody>
          <a:bodyPr/>
          <a:lstStyle/>
          <a:p>
            <a:pPr marL="256032" indent="-256032">
              <a:buSzPct val="100000"/>
            </a:pPr>
            <a:r>
              <a:rPr lang="en-US" sz="2400" dirty="0"/>
              <a:t>Vendor Credit</a:t>
            </a:r>
          </a:p>
          <a:p>
            <a:pPr marL="740664" lvl="1"/>
            <a:r>
              <a:rPr lang="en-US" sz="2400" dirty="0"/>
              <a:t>Also known as trade credit, is when a vendor extends credit to a business in order to allow the business to buy its products and/or services up front but defer payment until later. </a:t>
            </a:r>
            <a:r>
              <a:rPr lang="en-US" sz="2400" dirty="0">
                <a:solidFill>
                  <a:srgbClr val="FF0000"/>
                </a:solidFill>
              </a:rPr>
              <a:t>30 - 60 days term</a:t>
            </a:r>
          </a:p>
          <a:p>
            <a:pPr marL="256032" indent="-256032">
              <a:buSzPct val="100000"/>
            </a:pPr>
            <a:r>
              <a:rPr lang="en-US" sz="2400" dirty="0"/>
              <a:t>Factoring</a:t>
            </a:r>
          </a:p>
          <a:p>
            <a:pPr marL="740664" lvl="1"/>
            <a:r>
              <a:rPr lang="en-US" sz="2400" dirty="0"/>
              <a:t>Is a financial transaction whereby a business sells its accounts receivable to a third party, called a factor, at a discount in exchange for cash, e.g. </a:t>
            </a:r>
            <a:r>
              <a:rPr lang="en-US" sz="2400" dirty="0">
                <a:solidFill>
                  <a:srgbClr val="FF0000"/>
                </a:solidFill>
              </a:rPr>
              <a:t>O2 and Lloyds banks. 80 million – sell Lloyds for 72.5m</a:t>
            </a:r>
          </a:p>
        </p:txBody>
      </p:sp>
    </p:spTree>
    <p:extLst>
      <p:ext uri="{BB962C8B-B14F-4D97-AF65-F5344CB8AC3E}">
        <p14:creationId xmlns:p14="http://schemas.microsoft.com/office/powerpoint/2010/main" val="9890895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34082"/>
          </a:xfrm>
        </p:spPr>
        <p:txBody>
          <a:bodyPr/>
          <a:lstStyle/>
          <a:p>
            <a:r>
              <a:rPr lang="en-US" sz="3600" dirty="0"/>
              <a:t>Creative Sources of Financing or Funding</a:t>
            </a:r>
          </a:p>
        </p:txBody>
      </p:sp>
      <p:graphicFrame>
        <p:nvGraphicFramePr>
          <p:cNvPr id="4" name="Diagram 3">
            <a:extLst>
              <a:ext uri="{FF2B5EF4-FFF2-40B4-BE49-F238E27FC236}">
                <a16:creationId xmlns:a16="http://schemas.microsoft.com/office/drawing/2014/main" id="{A8D95A30-8223-DB4F-B6CA-66FEB3C5DCCB}"/>
              </a:ext>
            </a:extLst>
          </p:cNvPr>
          <p:cNvGraphicFramePr/>
          <p:nvPr>
            <p:extLst>
              <p:ext uri="{D42A27DB-BD31-4B8C-83A1-F6EECF244321}">
                <p14:modId xmlns:p14="http://schemas.microsoft.com/office/powerpoint/2010/main" val="3034007108"/>
              </p:ext>
            </p:extLst>
          </p:nvPr>
        </p:nvGraphicFramePr>
        <p:xfrm>
          <a:off x="1919536" y="908720"/>
          <a:ext cx="8280920"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401F8278-3C30-F447-9B96-E14948EBE081}"/>
              </a:ext>
            </a:extLst>
          </p:cNvPr>
          <p:cNvSpPr txBox="1"/>
          <p:nvPr/>
        </p:nvSpPr>
        <p:spPr>
          <a:xfrm>
            <a:off x="10232776" y="3645024"/>
            <a:ext cx="1787669" cy="369332"/>
          </a:xfrm>
          <a:prstGeom prst="rect">
            <a:avLst/>
          </a:prstGeom>
          <a:noFill/>
        </p:spPr>
        <p:txBody>
          <a:bodyPr wrap="none" rtlCol="0">
            <a:spAutoFit/>
          </a:bodyPr>
          <a:lstStyle/>
          <a:p>
            <a:r>
              <a:rPr lang="en-US" dirty="0"/>
              <a:t>Grant Vs Loans</a:t>
            </a:r>
          </a:p>
        </p:txBody>
      </p:sp>
    </p:spTree>
    <p:extLst>
      <p:ext uri="{BB962C8B-B14F-4D97-AF65-F5344CB8AC3E}">
        <p14:creationId xmlns:p14="http://schemas.microsoft.com/office/powerpoint/2010/main" val="35227476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2074"/>
          </a:xfrm>
        </p:spPr>
        <p:txBody>
          <a:bodyPr/>
          <a:lstStyle/>
          <a:p>
            <a:r>
              <a:rPr lang="en-US" sz="3200" dirty="0"/>
              <a:t>Crowdfunding</a:t>
            </a:r>
          </a:p>
        </p:txBody>
      </p:sp>
      <p:sp>
        <p:nvSpPr>
          <p:cNvPr id="3" name="Content Placeholder 2"/>
          <p:cNvSpPr>
            <a:spLocks noGrp="1"/>
          </p:cNvSpPr>
          <p:nvPr>
            <p:ph idx="1"/>
          </p:nvPr>
        </p:nvSpPr>
        <p:spPr>
          <a:xfrm>
            <a:off x="609600" y="853462"/>
            <a:ext cx="10972800" cy="4519754"/>
          </a:xfrm>
        </p:spPr>
        <p:txBody>
          <a:bodyPr/>
          <a:lstStyle/>
          <a:p>
            <a:pPr marL="256032" indent="-256032">
              <a:buSzPct val="100000"/>
            </a:pPr>
            <a:r>
              <a:rPr lang="en-US" sz="2400" dirty="0"/>
              <a:t>Crowdfunding is the practice of funding a project or new venture by raising monetary contributions from many people (the </a:t>
            </a:r>
            <a:r>
              <a:rPr lang="en-US" altLang="en-US" sz="2400" dirty="0"/>
              <a:t>“</a:t>
            </a:r>
            <a:r>
              <a:rPr lang="en-US" sz="2400" dirty="0"/>
              <a:t>crowd</a:t>
            </a:r>
            <a:r>
              <a:rPr lang="en-US" altLang="en-US" sz="2400" dirty="0"/>
              <a:t>”</a:t>
            </a:r>
            <a:r>
              <a:rPr lang="en-US" sz="2400" dirty="0"/>
              <a:t>) typically via the Internet.</a:t>
            </a:r>
          </a:p>
          <a:p>
            <a:pPr marL="256032" indent="-256032">
              <a:buSzPct val="100000"/>
            </a:pPr>
            <a:r>
              <a:rPr lang="en-US" sz="2400" dirty="0"/>
              <a:t>Two Types of Crowdfunding Programs</a:t>
            </a:r>
          </a:p>
          <a:p>
            <a:pPr marL="740664" lvl="1"/>
            <a:r>
              <a:rPr lang="en-US" sz="2400" b="1" dirty="0"/>
              <a:t>Rewards-based crowdfunding</a:t>
            </a:r>
            <a:r>
              <a:rPr lang="en-US" sz="2400" dirty="0"/>
              <a:t> allows entrepreneurs to raise money in exchange for some type of amenity or reward e.g. Kickstarter and Crowdfunder. </a:t>
            </a:r>
            <a:r>
              <a:rPr lang="en-US" sz="2400" dirty="0">
                <a:solidFill>
                  <a:srgbClr val="FF0000"/>
                </a:solidFill>
              </a:rPr>
              <a:t>Growhampton, a health-conscious café used Crowdfunder to raise some finance and offered some menu options as rewards.</a:t>
            </a:r>
          </a:p>
          <a:p>
            <a:pPr marL="740664" lvl="1"/>
            <a:r>
              <a:rPr lang="en-US" sz="2400" b="1" dirty="0"/>
              <a:t>Equity-based crowdfunding</a:t>
            </a:r>
            <a:r>
              <a:rPr lang="en-US" sz="2400" dirty="0"/>
              <a:t> helps businesses raise money by tapping individuals and investors who provide funding in exchange for equity in the business e.g. </a:t>
            </a:r>
            <a:r>
              <a:rPr lang="en-US" sz="2400" dirty="0" err="1"/>
              <a:t>Crowdcube</a:t>
            </a:r>
            <a:r>
              <a:rPr lang="en-US" sz="2400" dirty="0"/>
              <a:t> and </a:t>
            </a:r>
            <a:r>
              <a:rPr lang="en-US" sz="2400" dirty="0" err="1"/>
              <a:t>Seedrs</a:t>
            </a:r>
            <a:r>
              <a:rPr lang="en-US" sz="2400" dirty="0"/>
              <a:t>.</a:t>
            </a:r>
          </a:p>
          <a:p>
            <a:pPr marL="740664" lvl="1"/>
            <a:endParaRPr lang="en-US" sz="2400" dirty="0"/>
          </a:p>
        </p:txBody>
      </p:sp>
    </p:spTree>
    <p:extLst>
      <p:ext uri="{BB962C8B-B14F-4D97-AF65-F5344CB8AC3E}">
        <p14:creationId xmlns:p14="http://schemas.microsoft.com/office/powerpoint/2010/main" val="12014120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2074"/>
          </a:xfrm>
        </p:spPr>
        <p:txBody>
          <a:bodyPr/>
          <a:lstStyle/>
          <a:p>
            <a:r>
              <a:rPr lang="en-US" sz="3600" dirty="0"/>
              <a:t>Leasing</a:t>
            </a:r>
            <a:endParaRPr lang="en-US" sz="2000" dirty="0"/>
          </a:p>
        </p:txBody>
      </p:sp>
      <p:sp>
        <p:nvSpPr>
          <p:cNvPr id="3" name="Content Placeholder 2"/>
          <p:cNvSpPr>
            <a:spLocks noGrp="1"/>
          </p:cNvSpPr>
          <p:nvPr>
            <p:ph idx="1"/>
          </p:nvPr>
        </p:nvSpPr>
        <p:spPr>
          <a:xfrm>
            <a:off x="803412" y="866400"/>
            <a:ext cx="10585176" cy="4650831"/>
          </a:xfrm>
        </p:spPr>
        <p:txBody>
          <a:bodyPr/>
          <a:lstStyle/>
          <a:p>
            <a:pPr marL="256032" indent="-256032">
              <a:buSzPct val="100000"/>
            </a:pPr>
            <a:r>
              <a:rPr lang="en-US" sz="2400" dirty="0"/>
              <a:t>A lease is a written agreement in which the owner of a piece of property allows an individual or business to use the property for a specified period in exchange for payments.</a:t>
            </a:r>
          </a:p>
          <a:p>
            <a:pPr marL="256032" indent="-256032">
              <a:buSzPct val="100000"/>
            </a:pPr>
            <a:r>
              <a:rPr lang="en-US" sz="2400" dirty="0"/>
              <a:t>The major advantage of leasing is that it enables a company to acquire the use of assets with very little or no down payment.</a:t>
            </a:r>
          </a:p>
          <a:p>
            <a:pPr marL="256032" indent="-256032">
              <a:buSzPct val="100000"/>
            </a:pPr>
            <a:r>
              <a:rPr lang="en-US" sz="2400" dirty="0"/>
              <a:t>Leases for facilities and leases for equipment are the two most common types of leases that entrepreneurial ventures undertake.</a:t>
            </a:r>
          </a:p>
          <a:p>
            <a:pPr marL="256032" indent="-256032">
              <a:buSzPct val="100000"/>
            </a:pPr>
            <a:endParaRPr lang="en-US" sz="2400" dirty="0"/>
          </a:p>
          <a:p>
            <a:pPr marL="0" indent="0" algn="ctr">
              <a:buSzPct val="100000"/>
              <a:buNone/>
            </a:pPr>
            <a:r>
              <a:rPr lang="en-US" b="1" dirty="0"/>
              <a:t>Grants</a:t>
            </a:r>
          </a:p>
          <a:p>
            <a:pPr marL="0" indent="0">
              <a:buSzPct val="100000"/>
              <a:buNone/>
            </a:pPr>
            <a:r>
              <a:rPr lang="en-US" sz="2400" dirty="0"/>
              <a:t>Innovation UK is a grant awarding body funded by the government that supports innovative small businesses.</a:t>
            </a:r>
          </a:p>
        </p:txBody>
      </p:sp>
    </p:spTree>
    <p:extLst>
      <p:ext uri="{BB962C8B-B14F-4D97-AF65-F5344CB8AC3E}">
        <p14:creationId xmlns:p14="http://schemas.microsoft.com/office/powerpoint/2010/main" val="37236459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Strategic Partners </a:t>
            </a:r>
            <a:endParaRPr lang="en-US" sz="2000" dirty="0"/>
          </a:p>
        </p:txBody>
      </p:sp>
      <p:sp>
        <p:nvSpPr>
          <p:cNvPr id="3" name="Content Placeholder 2"/>
          <p:cNvSpPr>
            <a:spLocks noGrp="1"/>
          </p:cNvSpPr>
          <p:nvPr>
            <p:ph idx="1"/>
          </p:nvPr>
        </p:nvSpPr>
        <p:spPr/>
        <p:txBody>
          <a:bodyPr/>
          <a:lstStyle/>
          <a:p>
            <a:pPr marL="256032" lvl="1" indent="-256032">
              <a:spcBef>
                <a:spcPts val="1500"/>
              </a:spcBef>
              <a:buSzPct val="100000"/>
              <a:buFont typeface="Arial" panose="020B0604020202020204" pitchFamily="34" charset="0"/>
              <a:buChar char="•"/>
            </a:pPr>
            <a:r>
              <a:rPr lang="en-US" sz="2400" dirty="0"/>
              <a:t>Strategic partners are another source of capital for new ventures.</a:t>
            </a:r>
          </a:p>
          <a:p>
            <a:pPr marL="256032" lvl="1" indent="-256032">
              <a:spcBef>
                <a:spcPts val="1500"/>
              </a:spcBef>
              <a:buSzPct val="100000"/>
              <a:buFont typeface="Arial" panose="020B0604020202020204" pitchFamily="34" charset="0"/>
              <a:buChar char="•"/>
            </a:pPr>
            <a:r>
              <a:rPr lang="en-US" sz="2400" dirty="0"/>
              <a:t>Many partnerships are formed to share the costs of product or service development, to gain access to resources, or to facilitate speed to market.</a:t>
            </a:r>
          </a:p>
          <a:p>
            <a:pPr marL="256032" lvl="1" indent="-256032">
              <a:spcBef>
                <a:spcPts val="1500"/>
              </a:spcBef>
              <a:buSzPct val="100000"/>
              <a:buFont typeface="Arial" panose="020B0604020202020204" pitchFamily="34" charset="0"/>
              <a:buChar char="•"/>
            </a:pPr>
            <a:r>
              <a:rPr lang="en-US" sz="2400" dirty="0"/>
              <a:t>Strategic partnerships that capture these types of benefits can help new ventures lessen their need for funding or financing. </a:t>
            </a:r>
          </a:p>
        </p:txBody>
      </p:sp>
    </p:spTree>
    <p:extLst>
      <p:ext uri="{BB962C8B-B14F-4D97-AF65-F5344CB8AC3E}">
        <p14:creationId xmlns:p14="http://schemas.microsoft.com/office/powerpoint/2010/main" val="1730249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3EED9-043F-364E-A1DD-6EC159622566}"/>
              </a:ext>
            </a:extLst>
          </p:cNvPr>
          <p:cNvSpPr>
            <a:spLocks noGrp="1"/>
          </p:cNvSpPr>
          <p:nvPr>
            <p:ph type="title"/>
          </p:nvPr>
        </p:nvSpPr>
        <p:spPr/>
        <p:txBody>
          <a:bodyPr/>
          <a:lstStyle/>
          <a:p>
            <a:r>
              <a:rPr lang="en-US" dirty="0"/>
              <a:t>Seminar</a:t>
            </a:r>
          </a:p>
        </p:txBody>
      </p:sp>
      <p:sp>
        <p:nvSpPr>
          <p:cNvPr id="3" name="Content Placeholder 2">
            <a:extLst>
              <a:ext uri="{FF2B5EF4-FFF2-40B4-BE49-F238E27FC236}">
                <a16:creationId xmlns:a16="http://schemas.microsoft.com/office/drawing/2014/main" id="{B8476279-E820-2F41-8A74-2ABDB4A35581}"/>
              </a:ext>
            </a:extLst>
          </p:cNvPr>
          <p:cNvSpPr>
            <a:spLocks noGrp="1"/>
          </p:cNvSpPr>
          <p:nvPr>
            <p:ph idx="1"/>
          </p:nvPr>
        </p:nvSpPr>
        <p:spPr/>
        <p:txBody>
          <a:bodyPr/>
          <a:lstStyle/>
          <a:p>
            <a:pPr marL="0" indent="0">
              <a:buNone/>
            </a:pPr>
            <a:r>
              <a:rPr lang="en-US" dirty="0"/>
              <a:t>You can now attempt the seminars on Moodle:</a:t>
            </a:r>
          </a:p>
          <a:p>
            <a:pPr marL="0" indent="0">
              <a:buNone/>
            </a:pPr>
            <a:r>
              <a:rPr lang="en-US" dirty="0"/>
              <a:t>Seminar 1: Watch the Australian Shark Tank video and post replies to the questions that follow within the discussion board.</a:t>
            </a:r>
          </a:p>
          <a:p>
            <a:pPr marL="0" indent="0">
              <a:buNone/>
            </a:pPr>
            <a:r>
              <a:rPr lang="en-US" dirty="0"/>
              <a:t>Seminar 2: Download seminar document and read the scenario, answers would be discussed in class.</a:t>
            </a:r>
          </a:p>
        </p:txBody>
      </p:sp>
      <p:sp>
        <p:nvSpPr>
          <p:cNvPr id="4" name="Date Placeholder 3">
            <a:extLst>
              <a:ext uri="{FF2B5EF4-FFF2-40B4-BE49-F238E27FC236}">
                <a16:creationId xmlns:a16="http://schemas.microsoft.com/office/drawing/2014/main" id="{78CD85EA-4C3E-454C-BA63-52B6F732A348}"/>
              </a:ext>
            </a:extLst>
          </p:cNvPr>
          <p:cNvSpPr>
            <a:spLocks noGrp="1"/>
          </p:cNvSpPr>
          <p:nvPr>
            <p:ph type="dt" sz="half" idx="10"/>
          </p:nvPr>
        </p:nvSpPr>
        <p:spPr/>
        <p:txBody>
          <a:bodyPr/>
          <a:lstStyle/>
          <a:p>
            <a:pPr>
              <a:defRPr/>
            </a:pPr>
            <a:fld id="{2303D31F-598B-47EE-BA37-93F097A3D676}" type="datetime1">
              <a:rPr lang="en-GB" altLang="en-US" smtClean="0"/>
              <a:pPr>
                <a:defRPr/>
              </a:pPr>
              <a:t>14/06/2021</a:t>
            </a:fld>
            <a:endParaRPr lang="en-GB" altLang="en-US"/>
          </a:p>
        </p:txBody>
      </p:sp>
      <p:sp>
        <p:nvSpPr>
          <p:cNvPr id="5" name="Slide Number Placeholder 4">
            <a:extLst>
              <a:ext uri="{FF2B5EF4-FFF2-40B4-BE49-F238E27FC236}">
                <a16:creationId xmlns:a16="http://schemas.microsoft.com/office/drawing/2014/main" id="{C5791E5C-C384-824C-9A8F-765F52DCD925}"/>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5285671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43ECF-2C0D-C44A-B0D5-285FA50D09AD}"/>
              </a:ext>
            </a:extLst>
          </p:cNvPr>
          <p:cNvSpPr>
            <a:spLocks noGrp="1"/>
          </p:cNvSpPr>
          <p:nvPr>
            <p:ph type="title"/>
          </p:nvPr>
        </p:nvSpPr>
        <p:spPr>
          <a:xfrm>
            <a:off x="609600" y="274638"/>
            <a:ext cx="10972800" cy="562074"/>
          </a:xfrm>
        </p:spPr>
        <p:txBody>
          <a:bodyPr/>
          <a:lstStyle/>
          <a:p>
            <a:pPr algn="ctr"/>
            <a:r>
              <a:rPr lang="en-US" dirty="0"/>
              <a:t>Sources</a:t>
            </a:r>
          </a:p>
        </p:txBody>
      </p:sp>
      <p:sp>
        <p:nvSpPr>
          <p:cNvPr id="3" name="Content Placeholder 2">
            <a:extLst>
              <a:ext uri="{FF2B5EF4-FFF2-40B4-BE49-F238E27FC236}">
                <a16:creationId xmlns:a16="http://schemas.microsoft.com/office/drawing/2014/main" id="{FB30CBEC-48EB-9A4C-8E35-A939DD061F64}"/>
              </a:ext>
            </a:extLst>
          </p:cNvPr>
          <p:cNvSpPr>
            <a:spLocks noGrp="1"/>
          </p:cNvSpPr>
          <p:nvPr>
            <p:ph idx="1"/>
          </p:nvPr>
        </p:nvSpPr>
        <p:spPr>
          <a:xfrm>
            <a:off x="609600" y="905668"/>
            <a:ext cx="10972800" cy="4683571"/>
          </a:xfrm>
        </p:spPr>
        <p:txBody>
          <a:bodyPr/>
          <a:lstStyle/>
          <a:p>
            <a:r>
              <a:rPr lang="en-US" sz="2000" dirty="0"/>
              <a:t>Barringer, B., Ireland, D., (2019) Entrepreneurship: Successfully Launching New Ventures. Sixth edition; Global edition. Harlow, England: Pearson.</a:t>
            </a:r>
          </a:p>
          <a:p>
            <a:r>
              <a:rPr lang="en-US" sz="2000" dirty="0"/>
              <a:t>British Business Bank (2020) Small Business Equity Tracker 2020. Available at: </a:t>
            </a:r>
            <a:r>
              <a:rPr lang="en-US" sz="2000" dirty="0">
                <a:hlinkClick r:id="rId2"/>
              </a:rPr>
              <a:t>https://www.british-business-bank.co.uk/wp-content/uploads/2020/06/British-Business-Bank-Small-Business-Equity-Tracker-2020-Report.pdf</a:t>
            </a:r>
            <a:r>
              <a:rPr lang="en-US" sz="2000" dirty="0"/>
              <a:t> Accessed: 3</a:t>
            </a:r>
            <a:r>
              <a:rPr lang="en-US" sz="2000" baseline="30000" dirty="0"/>
              <a:t>rd</a:t>
            </a:r>
            <a:r>
              <a:rPr lang="en-US" sz="2000" dirty="0"/>
              <a:t> November 2020</a:t>
            </a:r>
          </a:p>
          <a:p>
            <a:r>
              <a:rPr lang="en-US" sz="2000" dirty="0"/>
              <a:t>Hisrich, R.D., Peters, M.P., Shepherd, D.A., (2020) Entrepreneurship. Eleventh edition, New York: McGraw-Hill </a:t>
            </a:r>
          </a:p>
          <a:p>
            <a:r>
              <a:rPr lang="en-US" sz="2000" dirty="0"/>
              <a:t>London Stock Exchange., (2014) LONDON STOCK EXCHANGE WELCOMES JUST EAT – FIRST HIGH GROWTH SEGMENT IPO. Available at: </a:t>
            </a:r>
            <a:r>
              <a:rPr lang="en-US" sz="2000" dirty="0">
                <a:hlinkClick r:id="rId3"/>
              </a:rPr>
              <a:t>https://www.lseg.com/resources/media-centre/press-releases/london-stock-exchange-welcomes-just-eat-–-first-high-growth-segment-ipo</a:t>
            </a:r>
            <a:r>
              <a:rPr lang="en-US" sz="2000" dirty="0"/>
              <a:t> Accessed: 6</a:t>
            </a:r>
            <a:r>
              <a:rPr lang="en-US" sz="2000" baseline="30000" dirty="0"/>
              <a:t>th</a:t>
            </a:r>
            <a:r>
              <a:rPr lang="en-US" sz="2000" dirty="0"/>
              <a:t> November 2020</a:t>
            </a:r>
          </a:p>
          <a:p>
            <a:r>
              <a:rPr lang="en-US" sz="2000" dirty="0"/>
              <a:t>Max (2020) Giving rewards. Available at: </a:t>
            </a:r>
            <a:r>
              <a:rPr lang="en-US" sz="2000" dirty="0">
                <a:hlinkClick r:id="rId4"/>
              </a:rPr>
              <a:t>https://www.crowdfunder.co.uk/guides/creating/giving-rewards</a:t>
            </a:r>
            <a:r>
              <a:rPr lang="en-US" sz="2000" dirty="0"/>
              <a:t> Accessed: 3</a:t>
            </a:r>
            <a:r>
              <a:rPr lang="en-US" sz="2000" baseline="30000" dirty="0"/>
              <a:t>rd</a:t>
            </a:r>
            <a:r>
              <a:rPr lang="en-US" sz="2000" dirty="0"/>
              <a:t> November 2020</a:t>
            </a:r>
          </a:p>
          <a:p>
            <a:pPr marL="0" indent="0">
              <a:buNone/>
            </a:pPr>
            <a:endParaRPr lang="en-US" sz="2000" dirty="0"/>
          </a:p>
          <a:p>
            <a:pPr marL="0" indent="0">
              <a:buNone/>
            </a:pPr>
            <a:br>
              <a:rPr lang="en-US" sz="2000" dirty="0"/>
            </a:br>
            <a:endParaRPr lang="en-US" sz="2000" dirty="0"/>
          </a:p>
          <a:p>
            <a:endParaRPr lang="en-US" dirty="0"/>
          </a:p>
        </p:txBody>
      </p:sp>
      <p:sp>
        <p:nvSpPr>
          <p:cNvPr id="4" name="Date Placeholder 3">
            <a:extLst>
              <a:ext uri="{FF2B5EF4-FFF2-40B4-BE49-F238E27FC236}">
                <a16:creationId xmlns:a16="http://schemas.microsoft.com/office/drawing/2014/main" id="{A601FEDD-8017-7948-BA1A-CFD4EA8755B1}"/>
              </a:ext>
            </a:extLst>
          </p:cNvPr>
          <p:cNvSpPr>
            <a:spLocks noGrp="1"/>
          </p:cNvSpPr>
          <p:nvPr>
            <p:ph type="dt" sz="half" idx="10"/>
          </p:nvPr>
        </p:nvSpPr>
        <p:spPr/>
        <p:txBody>
          <a:bodyPr/>
          <a:lstStyle/>
          <a:p>
            <a:pPr>
              <a:defRPr/>
            </a:pPr>
            <a:fld id="{2303D31F-598B-47EE-BA37-93F097A3D676}" type="datetime1">
              <a:rPr lang="en-GB" altLang="en-US" smtClean="0"/>
              <a:pPr>
                <a:defRPr/>
              </a:pPr>
              <a:t>14/06/2021</a:t>
            </a:fld>
            <a:endParaRPr lang="en-GB" altLang="en-US"/>
          </a:p>
        </p:txBody>
      </p:sp>
      <p:sp>
        <p:nvSpPr>
          <p:cNvPr id="5" name="Slide Number Placeholder 4">
            <a:extLst>
              <a:ext uri="{FF2B5EF4-FFF2-40B4-BE49-F238E27FC236}">
                <a16:creationId xmlns:a16="http://schemas.microsoft.com/office/drawing/2014/main" id="{9EDB4245-D4B4-6C43-8515-8867C5F4EC9B}"/>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40082543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7391</TotalTime>
  <Words>1972</Words>
  <Application>Microsoft Macintosh PowerPoint</Application>
  <PresentationFormat>Widescreen</PresentationFormat>
  <Paragraphs>174</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Myriad Pro</vt:lpstr>
      <vt:lpstr>Verdana</vt:lpstr>
      <vt:lpstr>20140311PresentationUWTSDTemplate</vt:lpstr>
      <vt:lpstr>LCBB5001</vt:lpstr>
      <vt:lpstr>Learning Objectives</vt:lpstr>
      <vt:lpstr>The Importance of Getting Financing  or Funding</vt:lpstr>
      <vt:lpstr>Why Most New Ventures Need Financing or Funding</vt:lpstr>
      <vt:lpstr>Alternatives for Raising Money for a New Venture</vt:lpstr>
      <vt:lpstr>Sources of Personal Financing (1 of 2)</vt:lpstr>
      <vt:lpstr>Sources of Personal Financing (2 of 2)</vt:lpstr>
      <vt:lpstr>Examples of Bootstrapping Methods </vt:lpstr>
      <vt:lpstr>Preparing to Raise Debt or Equity Financing (1 of 3)</vt:lpstr>
      <vt:lpstr>Preparing to Raise Debt or Equity Financing (2 of 3)</vt:lpstr>
      <vt:lpstr>Preparing to Raise Debt or Equity Financing (3 of 3)</vt:lpstr>
      <vt:lpstr>Preparing an Elevator Speech</vt:lpstr>
      <vt:lpstr>Sources of Equity Funding – Do you know what they mean?</vt:lpstr>
      <vt:lpstr>Business Angels (1 of 2)</vt:lpstr>
      <vt:lpstr>Business Angels (2 of 2)</vt:lpstr>
      <vt:lpstr>Venture Capital </vt:lpstr>
      <vt:lpstr>Venture Capitalists invested in these businesses (3 of 3)</vt:lpstr>
      <vt:lpstr>Initial Public Offering (1 of 2)</vt:lpstr>
      <vt:lpstr>Initial Public Offering (2 of 2)</vt:lpstr>
      <vt:lpstr>Debt financing - Commercial Banks</vt:lpstr>
      <vt:lpstr>Other Sources of Debt Financing (1 of 2)</vt:lpstr>
      <vt:lpstr>Other Sources of Debt Financing (2 of 2)</vt:lpstr>
      <vt:lpstr>Creative Sources of Financing or Funding</vt:lpstr>
      <vt:lpstr>Crowdfunding</vt:lpstr>
      <vt:lpstr>Leasing</vt:lpstr>
      <vt:lpstr>Strategic Partners </vt:lpstr>
      <vt:lpstr>Seminar</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dc:title>
  <dc:creator>Winifred Soribe</dc:creator>
  <cp:lastModifiedBy>Winifred Soribe</cp:lastModifiedBy>
  <cp:revision>20</cp:revision>
  <dcterms:created xsi:type="dcterms:W3CDTF">2020-11-04T17:39:28Z</dcterms:created>
  <dcterms:modified xsi:type="dcterms:W3CDTF">2021-06-14T12:19:07Z</dcterms:modified>
</cp:coreProperties>
</file>