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67" r:id="rId3"/>
    <p:sldId id="257" r:id="rId4"/>
    <p:sldId id="258" r:id="rId5"/>
    <p:sldId id="259" r:id="rId6"/>
    <p:sldId id="260" r:id="rId7"/>
    <p:sldId id="261" r:id="rId8"/>
    <p:sldId id="262" r:id="rId9"/>
    <p:sldId id="263" r:id="rId10"/>
    <p:sldId id="264" r:id="rId11"/>
    <p:sldId id="265"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4" d="100"/>
          <a:sy n="74" d="100"/>
        </p:scale>
        <p:origin x="5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7876942-BE09-4BD5-99A4-3A0E09896E7B}" type="datetimeFigureOut">
              <a:rPr lang="en-GB" smtClean="0"/>
              <a:t>12/12/2018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40ADE6-D860-4D26-8825-143C046F25EB}" type="slidenum">
              <a:rPr lang="en-GB" smtClean="0"/>
              <a:t>‹#›</a:t>
            </a:fld>
            <a:endParaRPr lang="en-GB"/>
          </a:p>
        </p:txBody>
      </p:sp>
    </p:spTree>
    <p:extLst>
      <p:ext uri="{BB962C8B-B14F-4D97-AF65-F5344CB8AC3E}">
        <p14:creationId xmlns:p14="http://schemas.microsoft.com/office/powerpoint/2010/main" val="5023858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7876942-BE09-4BD5-99A4-3A0E09896E7B}" type="datetimeFigureOut">
              <a:rPr lang="en-GB" smtClean="0"/>
              <a:t>12/12/2018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40ADE6-D860-4D26-8825-143C046F25EB}" type="slidenum">
              <a:rPr lang="en-GB" smtClean="0"/>
              <a:t>‹#›</a:t>
            </a:fld>
            <a:endParaRPr lang="en-GB"/>
          </a:p>
        </p:txBody>
      </p:sp>
    </p:spTree>
    <p:extLst>
      <p:ext uri="{BB962C8B-B14F-4D97-AF65-F5344CB8AC3E}">
        <p14:creationId xmlns:p14="http://schemas.microsoft.com/office/powerpoint/2010/main" val="8872468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7876942-BE09-4BD5-99A4-3A0E09896E7B}" type="datetimeFigureOut">
              <a:rPr lang="en-GB" smtClean="0"/>
              <a:t>12/12/2018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40ADE6-D860-4D26-8825-143C046F25EB}" type="slidenum">
              <a:rPr lang="en-GB" smtClean="0"/>
              <a:t>‹#›</a:t>
            </a:fld>
            <a:endParaRPr lang="en-GB"/>
          </a:p>
        </p:txBody>
      </p:sp>
    </p:spTree>
    <p:extLst>
      <p:ext uri="{BB962C8B-B14F-4D97-AF65-F5344CB8AC3E}">
        <p14:creationId xmlns:p14="http://schemas.microsoft.com/office/powerpoint/2010/main" val="36832916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7876942-BE09-4BD5-99A4-3A0E09896E7B}" type="datetimeFigureOut">
              <a:rPr lang="en-GB" smtClean="0"/>
              <a:t>12/12/2018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40ADE6-D860-4D26-8825-143C046F25EB}" type="slidenum">
              <a:rPr lang="en-GB" smtClean="0"/>
              <a:t>‹#›</a:t>
            </a:fld>
            <a:endParaRPr lang="en-GB"/>
          </a:p>
        </p:txBody>
      </p:sp>
    </p:spTree>
    <p:extLst>
      <p:ext uri="{BB962C8B-B14F-4D97-AF65-F5344CB8AC3E}">
        <p14:creationId xmlns:p14="http://schemas.microsoft.com/office/powerpoint/2010/main" val="4681333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7876942-BE09-4BD5-99A4-3A0E09896E7B}" type="datetimeFigureOut">
              <a:rPr lang="en-GB" smtClean="0"/>
              <a:t>12/12/2018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040ADE6-D860-4D26-8825-143C046F25EB}" type="slidenum">
              <a:rPr lang="en-GB" smtClean="0"/>
              <a:t>‹#›</a:t>
            </a:fld>
            <a:endParaRPr lang="en-GB"/>
          </a:p>
        </p:txBody>
      </p:sp>
    </p:spTree>
    <p:extLst>
      <p:ext uri="{BB962C8B-B14F-4D97-AF65-F5344CB8AC3E}">
        <p14:creationId xmlns:p14="http://schemas.microsoft.com/office/powerpoint/2010/main" val="30560831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7876942-BE09-4BD5-99A4-3A0E09896E7B}" type="datetimeFigureOut">
              <a:rPr lang="en-GB" smtClean="0"/>
              <a:t>12/12/2018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040ADE6-D860-4D26-8825-143C046F25EB}" type="slidenum">
              <a:rPr lang="en-GB" smtClean="0"/>
              <a:t>‹#›</a:t>
            </a:fld>
            <a:endParaRPr lang="en-GB"/>
          </a:p>
        </p:txBody>
      </p:sp>
    </p:spTree>
    <p:extLst>
      <p:ext uri="{BB962C8B-B14F-4D97-AF65-F5344CB8AC3E}">
        <p14:creationId xmlns:p14="http://schemas.microsoft.com/office/powerpoint/2010/main" val="3231968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7876942-BE09-4BD5-99A4-3A0E09896E7B}" type="datetimeFigureOut">
              <a:rPr lang="en-GB" smtClean="0"/>
              <a:t>12/12/2018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040ADE6-D860-4D26-8825-143C046F25EB}" type="slidenum">
              <a:rPr lang="en-GB" smtClean="0"/>
              <a:t>‹#›</a:t>
            </a:fld>
            <a:endParaRPr lang="en-GB"/>
          </a:p>
        </p:txBody>
      </p:sp>
    </p:spTree>
    <p:extLst>
      <p:ext uri="{BB962C8B-B14F-4D97-AF65-F5344CB8AC3E}">
        <p14:creationId xmlns:p14="http://schemas.microsoft.com/office/powerpoint/2010/main" val="25438259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7876942-BE09-4BD5-99A4-3A0E09896E7B}" type="datetimeFigureOut">
              <a:rPr lang="en-GB" smtClean="0"/>
              <a:t>12/12/2018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40ADE6-D860-4D26-8825-143C046F25EB}" type="slidenum">
              <a:rPr lang="en-GB" smtClean="0"/>
              <a:t>‹#›</a:t>
            </a:fld>
            <a:endParaRPr lang="en-GB"/>
          </a:p>
        </p:txBody>
      </p:sp>
    </p:spTree>
    <p:extLst>
      <p:ext uri="{BB962C8B-B14F-4D97-AF65-F5344CB8AC3E}">
        <p14:creationId xmlns:p14="http://schemas.microsoft.com/office/powerpoint/2010/main" val="2760204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7876942-BE09-4BD5-99A4-3A0E09896E7B}" type="datetimeFigureOut">
              <a:rPr lang="en-GB" smtClean="0"/>
              <a:t>12/12/2018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40ADE6-D860-4D26-8825-143C046F25EB}" type="slidenum">
              <a:rPr lang="en-GB" smtClean="0"/>
              <a:t>‹#›</a:t>
            </a:fld>
            <a:endParaRPr lang="en-GB"/>
          </a:p>
        </p:txBody>
      </p:sp>
    </p:spTree>
    <p:extLst>
      <p:ext uri="{BB962C8B-B14F-4D97-AF65-F5344CB8AC3E}">
        <p14:creationId xmlns:p14="http://schemas.microsoft.com/office/powerpoint/2010/main" val="17798481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7876942-BE09-4BD5-99A4-3A0E09896E7B}" type="datetimeFigureOut">
              <a:rPr lang="en-GB" smtClean="0"/>
              <a:t>12/12/2018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40ADE6-D860-4D26-8825-143C046F25EB}" type="slidenum">
              <a:rPr lang="en-GB" smtClean="0"/>
              <a:t>‹#›</a:t>
            </a:fld>
            <a:endParaRPr lang="en-GB"/>
          </a:p>
        </p:txBody>
      </p:sp>
    </p:spTree>
    <p:extLst>
      <p:ext uri="{BB962C8B-B14F-4D97-AF65-F5344CB8AC3E}">
        <p14:creationId xmlns:p14="http://schemas.microsoft.com/office/powerpoint/2010/main" val="13601374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7876942-BE09-4BD5-99A4-3A0E09896E7B}" type="datetimeFigureOut">
              <a:rPr lang="en-GB" smtClean="0"/>
              <a:t>12/12/2018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40ADE6-D860-4D26-8825-143C046F25EB}" type="slidenum">
              <a:rPr lang="en-GB" smtClean="0"/>
              <a:t>‹#›</a:t>
            </a:fld>
            <a:endParaRPr lang="en-GB"/>
          </a:p>
        </p:txBody>
      </p:sp>
    </p:spTree>
    <p:extLst>
      <p:ext uri="{BB962C8B-B14F-4D97-AF65-F5344CB8AC3E}">
        <p14:creationId xmlns:p14="http://schemas.microsoft.com/office/powerpoint/2010/main" val="26901456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7876942-BE09-4BD5-99A4-3A0E09896E7B}" type="datetimeFigureOut">
              <a:rPr lang="en-GB" smtClean="0"/>
              <a:t>12/12/2018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040ADE6-D860-4D26-8825-143C046F25EB}" type="slidenum">
              <a:rPr lang="en-GB" smtClean="0"/>
              <a:t>‹#›</a:t>
            </a:fld>
            <a:endParaRPr lang="en-GB"/>
          </a:p>
        </p:txBody>
      </p:sp>
    </p:spTree>
    <p:extLst>
      <p:ext uri="{BB962C8B-B14F-4D97-AF65-F5344CB8AC3E}">
        <p14:creationId xmlns:p14="http://schemas.microsoft.com/office/powerpoint/2010/main" val="3720093680"/>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pPr algn="l"/>
            <a:r>
              <a:rPr lang="en-GB" sz="2400" dirty="0" smtClean="0">
                <a:latin typeface="+mn-lt"/>
              </a:rPr>
              <a:t>                     Welcome Everyone in my presentation</a:t>
            </a:r>
            <a:endParaRPr lang="en-GB" sz="2400" dirty="0">
              <a:latin typeface="+mn-lt"/>
            </a:endParaRPr>
          </a:p>
        </p:txBody>
      </p:sp>
      <p:sp>
        <p:nvSpPr>
          <p:cNvPr id="3" name="Subtitle 2"/>
          <p:cNvSpPr>
            <a:spLocks noGrp="1"/>
          </p:cNvSpPr>
          <p:nvPr>
            <p:ph type="subTitle" idx="1"/>
          </p:nvPr>
        </p:nvSpPr>
        <p:spPr/>
        <p:txBody>
          <a:bodyPr>
            <a:normAutofit/>
          </a:bodyPr>
          <a:lstStyle/>
          <a:p>
            <a:pPr algn="l"/>
            <a:r>
              <a:rPr lang="en-GB" dirty="0" smtClean="0"/>
              <a:t>                     Name: Muhammad Rahman </a:t>
            </a:r>
          </a:p>
          <a:p>
            <a:pPr algn="l"/>
            <a:r>
              <a:rPr lang="en-GB" dirty="0"/>
              <a:t> </a:t>
            </a:r>
            <a:r>
              <a:rPr lang="en-GB" dirty="0" smtClean="0"/>
              <a:t>                     Student id: 1806800</a:t>
            </a:r>
          </a:p>
          <a:p>
            <a:pPr algn="l"/>
            <a:r>
              <a:rPr lang="en-GB" dirty="0"/>
              <a:t> </a:t>
            </a:r>
            <a:r>
              <a:rPr lang="en-GB" dirty="0" smtClean="0"/>
              <a:t>                    Module Name: Professional Career Development</a:t>
            </a:r>
            <a:endParaRPr lang="en-GB" dirty="0"/>
          </a:p>
        </p:txBody>
      </p:sp>
    </p:spTree>
    <p:extLst>
      <p:ext uri="{BB962C8B-B14F-4D97-AF65-F5344CB8AC3E}">
        <p14:creationId xmlns:p14="http://schemas.microsoft.com/office/powerpoint/2010/main" val="14042620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400" smtClean="0">
                <a:latin typeface="+mn-lt"/>
              </a:rPr>
              <a:t>Speaker’s Note</a:t>
            </a:r>
            <a:r>
              <a:rPr lang="en-GB" dirty="0">
                <a:latin typeface="+mn-lt"/>
              </a:rPr>
              <a:t>:</a:t>
            </a:r>
          </a:p>
        </p:txBody>
      </p:sp>
      <p:sp>
        <p:nvSpPr>
          <p:cNvPr id="3" name="Content Placeholder 2"/>
          <p:cNvSpPr>
            <a:spLocks noGrp="1"/>
          </p:cNvSpPr>
          <p:nvPr>
            <p:ph idx="1"/>
          </p:nvPr>
        </p:nvSpPr>
        <p:spPr/>
        <p:txBody>
          <a:bodyPr/>
          <a:lstStyle/>
          <a:p>
            <a:pPr marL="0" indent="0">
              <a:buNone/>
            </a:pPr>
            <a:r>
              <a:rPr lang="en-GB" dirty="0" smtClean="0"/>
              <a:t>CV and job application are very crucial in recruitment process. By CV an employee present themselves to the employer what they have to offer. By looking at the CV of an potential candidate an employer decides whether that candidates is capable for the job. </a:t>
            </a:r>
          </a:p>
          <a:p>
            <a:pPr marL="0" indent="0">
              <a:buNone/>
            </a:pPr>
            <a:r>
              <a:rPr lang="en-GB" dirty="0" smtClean="0"/>
              <a:t>On the other hand job application forms designed to assess potential employees. Employees can present them in a consistent way to the employer. By looking at the job application and CV the selected candidates are being called for the interview.</a:t>
            </a:r>
            <a:endParaRPr lang="en-GB" dirty="0"/>
          </a:p>
        </p:txBody>
      </p:sp>
    </p:spTree>
    <p:extLst>
      <p:ext uri="{BB962C8B-B14F-4D97-AF65-F5344CB8AC3E}">
        <p14:creationId xmlns:p14="http://schemas.microsoft.com/office/powerpoint/2010/main" val="12614818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latin typeface="+mn-lt"/>
              </a:rPr>
              <a:t>I would like to talk about CV, application form and covering letter:</a:t>
            </a:r>
            <a:endParaRPr lang="en-GB" sz="2400" dirty="0">
              <a:latin typeface="+mn-lt"/>
            </a:endParaRPr>
          </a:p>
        </p:txBody>
      </p:sp>
      <p:sp>
        <p:nvSpPr>
          <p:cNvPr id="3" name="Content Placeholder 2"/>
          <p:cNvSpPr>
            <a:spLocks noGrp="1"/>
          </p:cNvSpPr>
          <p:nvPr>
            <p:ph idx="1"/>
          </p:nvPr>
        </p:nvSpPr>
        <p:spPr/>
        <p:txBody>
          <a:bodyPr>
            <a:normAutofit/>
          </a:bodyPr>
          <a:lstStyle/>
          <a:p>
            <a:pPr marL="0" indent="0">
              <a:buNone/>
            </a:pPr>
            <a:r>
              <a:rPr lang="en-GB" sz="2400" dirty="0"/>
              <a:t>According to Chartered institute of personal development CIPD recruitment is the process of having the right person in the right place, at the right time. It is crucial for organizational performance. Recruitment is the crucial activity for organizational performance</a:t>
            </a:r>
            <a:endParaRPr lang="en-GB" sz="2400" dirty="0" smtClean="0"/>
          </a:p>
          <a:p>
            <a:pPr marL="0" indent="0">
              <a:buNone/>
            </a:pPr>
            <a:r>
              <a:rPr lang="en-GB" sz="2600" dirty="0" smtClean="0"/>
              <a:t>A recruitment process is a process by which an organization or company tries to find and hire new employees, this process is every where in the world of course each and every company in the world is different. What is good for one company may not be good for another company  that is  why the capacity to be self aware is a crucial component</a:t>
            </a:r>
            <a:r>
              <a:rPr lang="en-GB" sz="2600" dirty="0" smtClean="0"/>
              <a:t>.</a:t>
            </a:r>
            <a:endParaRPr lang="en-GB" sz="2600" dirty="0" smtClean="0"/>
          </a:p>
        </p:txBody>
      </p:sp>
    </p:spTree>
    <p:extLst>
      <p:ext uri="{BB962C8B-B14F-4D97-AF65-F5344CB8AC3E}">
        <p14:creationId xmlns:p14="http://schemas.microsoft.com/office/powerpoint/2010/main" val="39840419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buNone/>
            </a:pPr>
            <a:r>
              <a:rPr lang="en-GB" sz="2400" dirty="0" smtClean="0"/>
              <a:t>This process includes identifying the job vacancy, analysing the job requirements short listing and selecting the right candidate. So, to make the process effective and successful, company officials must have a proactive mind-set on retaining the best candidate available in the marketplace. </a:t>
            </a:r>
          </a:p>
          <a:p>
            <a:pPr marL="0" indent="0">
              <a:buNone/>
            </a:pPr>
            <a:r>
              <a:rPr lang="en-GB" sz="2400" dirty="0" smtClean="0"/>
              <a:t>CV, application form and covering letter are important aspects of recruitment process. </a:t>
            </a:r>
            <a:r>
              <a:rPr lang="en-GB" sz="2400" dirty="0"/>
              <a:t>According to CIPD there are two main formats in which paper or online application are likely to be received one is curriculum vitae (CV) or an application </a:t>
            </a:r>
            <a:r>
              <a:rPr lang="en-GB" sz="2400" dirty="0" smtClean="0"/>
              <a:t>form </a:t>
            </a:r>
            <a:r>
              <a:rPr lang="en-GB" sz="2400" dirty="0"/>
              <a:t>allows information to be presented in a consistent format, </a:t>
            </a:r>
            <a:r>
              <a:rPr lang="en-GB" sz="2400" dirty="0" smtClean="0"/>
              <a:t>therefore, </a:t>
            </a:r>
            <a:r>
              <a:rPr lang="en-GB" sz="2400" dirty="0"/>
              <a:t>make it easier to get information and judge the applicant </a:t>
            </a:r>
            <a:r>
              <a:rPr lang="en-GB" sz="2400" dirty="0" smtClean="0"/>
              <a:t>objectively</a:t>
            </a:r>
          </a:p>
          <a:p>
            <a:pPr marL="0" indent="0">
              <a:buNone/>
            </a:pPr>
            <a:endParaRPr lang="en-GB" sz="2400" dirty="0"/>
          </a:p>
        </p:txBody>
      </p:sp>
    </p:spTree>
    <p:extLst>
      <p:ext uri="{BB962C8B-B14F-4D97-AF65-F5344CB8AC3E}">
        <p14:creationId xmlns:p14="http://schemas.microsoft.com/office/powerpoint/2010/main" val="6039512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CV</a:t>
            </a:r>
            <a:endParaRPr lang="en-GB" dirty="0"/>
          </a:p>
        </p:txBody>
      </p:sp>
      <p:sp>
        <p:nvSpPr>
          <p:cNvPr id="3" name="Content Placeholder 2"/>
          <p:cNvSpPr>
            <a:spLocks noGrp="1"/>
          </p:cNvSpPr>
          <p:nvPr>
            <p:ph idx="1"/>
          </p:nvPr>
        </p:nvSpPr>
        <p:spPr/>
        <p:txBody>
          <a:bodyPr>
            <a:normAutofit/>
          </a:bodyPr>
          <a:lstStyle/>
          <a:p>
            <a:pPr marL="0" indent="0">
              <a:buNone/>
            </a:pPr>
            <a:endParaRPr lang="en-GB" sz="2400" dirty="0" smtClean="0"/>
          </a:p>
          <a:p>
            <a:pPr marL="0" indent="0">
              <a:buNone/>
            </a:pPr>
            <a:r>
              <a:rPr lang="en-GB" sz="2400" dirty="0" smtClean="0"/>
              <a:t>A CV is an important part of recruitment process. </a:t>
            </a:r>
            <a:r>
              <a:rPr lang="en-GB" sz="2400" dirty="0"/>
              <a:t>CV </a:t>
            </a:r>
            <a:r>
              <a:rPr lang="en-GB" sz="2400" dirty="0" smtClean="0"/>
              <a:t>gives </a:t>
            </a:r>
            <a:r>
              <a:rPr lang="en-GB" sz="2400" dirty="0"/>
              <a:t>candidate the opportunity to present in the way they want to present </a:t>
            </a:r>
            <a:r>
              <a:rPr lang="en-GB" sz="2400" dirty="0" smtClean="0"/>
              <a:t>themselves according to their willingness. According to Tixter, M. (1995) The CV is more than a summary of the training and professional experience of an individual, the CV is both a product of the habits and custom. According to Job application guideline (2005) as it true all over the world, writing a resume/CV is critical in controlling the image presented to prospective employers. A CV is a documented overview of job seeker’s skills education, employment and service. </a:t>
            </a:r>
          </a:p>
          <a:p>
            <a:pPr marL="0" indent="0">
              <a:buNone/>
            </a:pPr>
            <a:r>
              <a:rPr lang="en-GB" sz="2400" dirty="0" smtClean="0"/>
              <a:t> </a:t>
            </a:r>
            <a:endParaRPr lang="en-GB" sz="2400" dirty="0"/>
          </a:p>
        </p:txBody>
      </p:sp>
    </p:spTree>
    <p:extLst>
      <p:ext uri="{BB962C8B-B14F-4D97-AF65-F5344CB8AC3E}">
        <p14:creationId xmlns:p14="http://schemas.microsoft.com/office/powerpoint/2010/main" val="20533566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a:bodyPr>
          <a:lstStyle/>
          <a:p>
            <a:pPr marL="0" indent="0">
              <a:buNone/>
            </a:pPr>
            <a:r>
              <a:rPr lang="en-GB" sz="2400" dirty="0" smtClean="0"/>
              <a:t>An applicant gets one chance to make a first impression, so it is important to ensure that it is good one. If a CV is to stand out it must professionally presented and avoid errors. According </a:t>
            </a:r>
            <a:r>
              <a:rPr lang="en-GB" sz="2400" dirty="0" smtClean="0"/>
              <a:t>to African </a:t>
            </a:r>
            <a:r>
              <a:rPr lang="en-GB" sz="2400" dirty="0" smtClean="0"/>
              <a:t>application guideline (2005) the resume should be concise and to the point and irrelevant information should not be provided. </a:t>
            </a:r>
          </a:p>
          <a:p>
            <a:pPr marL="0" indent="0">
              <a:buNone/>
            </a:pPr>
            <a:r>
              <a:rPr lang="en-GB" sz="2400" dirty="0" smtClean="0"/>
              <a:t>To make sure CV is clear and concise and easy to read. </a:t>
            </a:r>
            <a:r>
              <a:rPr lang="en-GB" sz="2400" dirty="0"/>
              <a:t>I</a:t>
            </a:r>
            <a:r>
              <a:rPr lang="en-GB" sz="2400" dirty="0" smtClean="0"/>
              <a:t>t is always best to follow key rules:</a:t>
            </a:r>
          </a:p>
          <a:p>
            <a:r>
              <a:rPr lang="en-GB" sz="2400" dirty="0" smtClean="0"/>
              <a:t>Be logical</a:t>
            </a:r>
          </a:p>
          <a:p>
            <a:r>
              <a:rPr lang="en-GB" sz="2400" dirty="0" smtClean="0"/>
              <a:t>Keep it brief and relevant </a:t>
            </a:r>
          </a:p>
          <a:p>
            <a:r>
              <a:rPr lang="en-GB" sz="2400" dirty="0" smtClean="0"/>
              <a:t>Check spelling and grammar </a:t>
            </a:r>
          </a:p>
          <a:p>
            <a:r>
              <a:rPr lang="en-GB" sz="2400" dirty="0" smtClean="0"/>
              <a:t>Choose a professional format </a:t>
            </a:r>
          </a:p>
          <a:p>
            <a:r>
              <a:rPr lang="en-GB" sz="2400" dirty="0" smtClean="0"/>
              <a:t>Use headings and bullet points</a:t>
            </a:r>
          </a:p>
          <a:p>
            <a:r>
              <a:rPr lang="en-GB" sz="2400" dirty="0" smtClean="0"/>
              <a:t>Skill based CV </a:t>
            </a:r>
            <a:endParaRPr lang="en-GB" sz="2400" dirty="0"/>
          </a:p>
        </p:txBody>
      </p:sp>
    </p:spTree>
    <p:extLst>
      <p:ext uri="{BB962C8B-B14F-4D97-AF65-F5344CB8AC3E}">
        <p14:creationId xmlns:p14="http://schemas.microsoft.com/office/powerpoint/2010/main" val="22207070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buNone/>
            </a:pPr>
            <a:r>
              <a:rPr lang="en-GB" sz="2400" dirty="0" smtClean="0"/>
              <a:t>It is a written overview of your skills, education and work experience. There are few essential things that should be mentioned in the CV.</a:t>
            </a:r>
          </a:p>
          <a:p>
            <a:r>
              <a:rPr lang="en-GB" sz="2400" dirty="0" smtClean="0"/>
              <a:t>Job application guideline south Africa (2005) </a:t>
            </a:r>
            <a:r>
              <a:rPr lang="en-GB" sz="2400" dirty="0"/>
              <a:t>The information that needs to be included in a résumé/CV can be divided into four basic categories: Personal Details, Educational Details, Employment Record, and Addendum. In short, this is restricted to personal details (name, address, contact numbers, language skills, marital status, and date of birth), academic record, career chronology (time periods, job titles, job descriptions, and reasons for leaving), and personal interests and availability.</a:t>
            </a:r>
          </a:p>
          <a:p>
            <a:r>
              <a:rPr lang="en-GB" sz="2400" dirty="0" smtClean="0"/>
              <a:t>Our company is looking for highly competent individuals to join as a bus driver. As such you will be expected to behave well with passengers helping disable and elderly people and </a:t>
            </a:r>
            <a:r>
              <a:rPr lang="en-GB" sz="2400" dirty="0" smtClean="0"/>
              <a:t>demonstrate</a:t>
            </a:r>
            <a:r>
              <a:rPr lang="en-GB" sz="2400" dirty="0" smtClean="0"/>
              <a:t> </a:t>
            </a:r>
            <a:r>
              <a:rPr lang="en-GB" sz="2400" dirty="0" smtClean="0"/>
              <a:t>honesty. </a:t>
            </a:r>
            <a:endParaRPr lang="en-GB" sz="2400" dirty="0"/>
          </a:p>
        </p:txBody>
      </p:sp>
    </p:spTree>
    <p:extLst>
      <p:ext uri="{BB962C8B-B14F-4D97-AF65-F5344CB8AC3E}">
        <p14:creationId xmlns:p14="http://schemas.microsoft.com/office/powerpoint/2010/main" val="28483823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latin typeface="+mn-lt"/>
              </a:rPr>
              <a:t> </a:t>
            </a:r>
            <a:r>
              <a:rPr lang="en-GB" sz="2400" dirty="0" smtClean="0">
                <a:latin typeface="+mn-lt"/>
              </a:rPr>
              <a:t>                                   Job Application</a:t>
            </a:r>
            <a:endParaRPr lang="en-GB" sz="2400" dirty="0">
              <a:latin typeface="+mn-lt"/>
            </a:endParaRPr>
          </a:p>
        </p:txBody>
      </p:sp>
      <p:sp>
        <p:nvSpPr>
          <p:cNvPr id="3" name="Content Placeholder 2"/>
          <p:cNvSpPr>
            <a:spLocks noGrp="1"/>
          </p:cNvSpPr>
          <p:nvPr>
            <p:ph idx="1"/>
          </p:nvPr>
        </p:nvSpPr>
        <p:spPr/>
        <p:txBody>
          <a:bodyPr>
            <a:normAutofit fontScale="92500" lnSpcReduction="20000"/>
          </a:bodyPr>
          <a:lstStyle/>
          <a:p>
            <a:r>
              <a:rPr lang="en-GB" sz="2400" dirty="0" smtClean="0"/>
              <a:t>Job application is an application for a job or a form of employment. It is a primary step to the job seeker to introduce with the employer. An application form provides an easy method for examining the suitability of different candidates for the post on offer. Application form provides good opportunity for candidates to demonstrate their suitability for the post (</a:t>
            </a:r>
            <a:r>
              <a:rPr lang="en-GB" sz="2400" dirty="0"/>
              <a:t>Elearn Limited Staff Corporate Author, &amp; Pergamon Flexible Learning. (2005). </a:t>
            </a:r>
            <a:r>
              <a:rPr lang="en-GB" sz="2400" dirty="0" smtClean="0"/>
              <a:t>According to CIPD there are two types of formats for application, one is application written in paper and other is online application form. In online application form candidates present their information in a consistent format. </a:t>
            </a:r>
          </a:p>
          <a:p>
            <a:pPr marL="0" indent="0">
              <a:buNone/>
            </a:pPr>
            <a:r>
              <a:rPr lang="en-GB" sz="2400" dirty="0" smtClean="0"/>
              <a:t>Before filling up the application form, research who your application needs to be addressed. </a:t>
            </a:r>
            <a:r>
              <a:rPr lang="en-GB" sz="2400" dirty="0"/>
              <a:t>O</a:t>
            </a:r>
            <a:r>
              <a:rPr lang="en-GB" sz="2400" dirty="0" smtClean="0"/>
              <a:t>f course, you will get this information from job advertisement. As candidate you should look at the job description of the position note your skills and experience that match each requirements for the role. Education and experience should be described properly to demonstrate you have matched with job description and person specification.</a:t>
            </a:r>
          </a:p>
          <a:p>
            <a:pPr marL="0" indent="0">
              <a:buNone/>
            </a:pPr>
            <a:r>
              <a:rPr lang="en-GB" sz="2400" dirty="0" smtClean="0"/>
              <a:t>As an employee before filling up the application form proper attention and research should be done because the response the employee will provide that will create impression on employer and employer will assess the employee. </a:t>
            </a:r>
            <a:endParaRPr lang="en-GB" sz="2400" dirty="0"/>
          </a:p>
        </p:txBody>
      </p:sp>
    </p:spTree>
    <p:extLst>
      <p:ext uri="{BB962C8B-B14F-4D97-AF65-F5344CB8AC3E}">
        <p14:creationId xmlns:p14="http://schemas.microsoft.com/office/powerpoint/2010/main" val="5007824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buNone/>
            </a:pPr>
            <a:r>
              <a:rPr lang="en-GB" sz="2400" dirty="0" smtClean="0"/>
              <a:t>An application form should include information like:</a:t>
            </a:r>
          </a:p>
          <a:p>
            <a:r>
              <a:rPr lang="en-GB" sz="2400" dirty="0" smtClean="0"/>
              <a:t>Name, address, phone number, email address.</a:t>
            </a:r>
          </a:p>
          <a:p>
            <a:r>
              <a:rPr lang="en-GB" sz="2400" dirty="0" smtClean="0"/>
              <a:t>Educational background.</a:t>
            </a:r>
          </a:p>
          <a:p>
            <a:r>
              <a:rPr lang="en-GB" sz="2400" dirty="0" smtClean="0"/>
              <a:t>Work experience including the list of your employment history and short description of your duties and responsibilities.</a:t>
            </a:r>
          </a:p>
          <a:p>
            <a:r>
              <a:rPr lang="en-GB" sz="2400" dirty="0" smtClean="0"/>
              <a:t>Competency based question.</a:t>
            </a:r>
          </a:p>
          <a:p>
            <a:r>
              <a:rPr lang="en-GB" sz="2400" dirty="0" smtClean="0"/>
              <a:t>Personal statement mentioning arguments that you are the right person to offer the job</a:t>
            </a:r>
          </a:p>
          <a:p>
            <a:r>
              <a:rPr lang="en-GB" sz="2400" dirty="0" smtClean="0"/>
              <a:t>Finally never lie on your application form it is not only dishonest, but there can be more serious consequences (Spector,P.1997). </a:t>
            </a:r>
          </a:p>
          <a:p>
            <a:endParaRPr lang="en-GB" sz="2400" dirty="0" smtClean="0"/>
          </a:p>
          <a:p>
            <a:pPr marL="0" indent="0">
              <a:buNone/>
            </a:pPr>
            <a:endParaRPr lang="en-GB" sz="2400" dirty="0" smtClean="0"/>
          </a:p>
          <a:p>
            <a:endParaRPr lang="en-GB" sz="2400" dirty="0"/>
          </a:p>
        </p:txBody>
      </p:sp>
    </p:spTree>
    <p:extLst>
      <p:ext uri="{BB962C8B-B14F-4D97-AF65-F5344CB8AC3E}">
        <p14:creationId xmlns:p14="http://schemas.microsoft.com/office/powerpoint/2010/main" val="25724016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t>                  </a:t>
            </a:r>
            <a:r>
              <a:rPr lang="en-GB" sz="2400" dirty="0">
                <a:latin typeface="+mn-lt"/>
              </a:rPr>
              <a:t>C</a:t>
            </a:r>
            <a:r>
              <a:rPr lang="en-GB" sz="2400" dirty="0" smtClean="0">
                <a:latin typeface="+mn-lt"/>
              </a:rPr>
              <a:t>over letter</a:t>
            </a:r>
            <a:r>
              <a:rPr lang="en-GB" sz="2400" dirty="0" smtClean="0"/>
              <a:t>                         </a:t>
            </a:r>
            <a:endParaRPr lang="en-GB" sz="2400" dirty="0"/>
          </a:p>
        </p:txBody>
      </p:sp>
      <p:sp>
        <p:nvSpPr>
          <p:cNvPr id="3" name="Content Placeholder 2"/>
          <p:cNvSpPr>
            <a:spLocks noGrp="1"/>
          </p:cNvSpPr>
          <p:nvPr>
            <p:ph idx="1"/>
          </p:nvPr>
        </p:nvSpPr>
        <p:spPr/>
        <p:txBody>
          <a:bodyPr>
            <a:normAutofit/>
          </a:bodyPr>
          <a:lstStyle/>
          <a:p>
            <a:pPr marL="0" indent="0">
              <a:buNone/>
            </a:pPr>
            <a:r>
              <a:rPr lang="en-GB" sz="2400" dirty="0" smtClean="0"/>
              <a:t>Cover letter is a part of job application. </a:t>
            </a:r>
            <a:r>
              <a:rPr lang="en-GB" sz="2400" dirty="0"/>
              <a:t>I</a:t>
            </a:r>
            <a:r>
              <a:rPr lang="en-GB" sz="2400" dirty="0" smtClean="0"/>
              <a:t>t is a document sent alongside with CV while someone apply for the job. It gives you the opportunity to explain to your employer about your quality that you are the best candidate for the job. A good cover letter should include:</a:t>
            </a:r>
          </a:p>
          <a:p>
            <a:r>
              <a:rPr lang="en-GB" sz="2400" dirty="0" smtClean="0"/>
              <a:t>The hiring manager’s name </a:t>
            </a:r>
          </a:p>
          <a:p>
            <a:r>
              <a:rPr lang="en-GB" sz="2400" dirty="0" smtClean="0"/>
              <a:t>Where you found the information about job vacancy.</a:t>
            </a:r>
          </a:p>
          <a:p>
            <a:r>
              <a:rPr lang="en-GB" sz="2400" dirty="0" smtClean="0"/>
              <a:t>What you can do for the company. </a:t>
            </a:r>
          </a:p>
          <a:p>
            <a:r>
              <a:rPr lang="en-GB" sz="2400" dirty="0" smtClean="0"/>
              <a:t>Closing statement.</a:t>
            </a:r>
          </a:p>
          <a:p>
            <a:r>
              <a:rPr lang="en-GB" sz="2400" dirty="0" smtClean="0"/>
              <a:t>It should be short and concise.</a:t>
            </a:r>
          </a:p>
          <a:p>
            <a:pPr marL="0" indent="0">
              <a:buNone/>
            </a:pPr>
            <a:endParaRPr lang="en-GB" sz="2400" dirty="0"/>
          </a:p>
        </p:txBody>
      </p:sp>
    </p:spTree>
    <p:extLst>
      <p:ext uri="{BB962C8B-B14F-4D97-AF65-F5344CB8AC3E}">
        <p14:creationId xmlns:p14="http://schemas.microsoft.com/office/powerpoint/2010/main" val="40971991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400" dirty="0" smtClean="0"/>
              <a:t>To recruit the bus driver in our company we will prefer application </a:t>
            </a:r>
            <a:r>
              <a:rPr lang="en-GB" sz="2400" dirty="0" smtClean="0"/>
              <a:t>form because it will be difficult for our company to handle with too much information</a:t>
            </a:r>
            <a:r>
              <a:rPr lang="en-GB" sz="2400" dirty="0" smtClean="0"/>
              <a:t>. </a:t>
            </a:r>
            <a:r>
              <a:rPr lang="en-GB" sz="2400" dirty="0" smtClean="0"/>
              <a:t>In application form we will set some questions that are relevant to the </a:t>
            </a:r>
            <a:r>
              <a:rPr lang="en-GB" sz="2400" dirty="0" smtClean="0"/>
              <a:t>job. </a:t>
            </a:r>
            <a:r>
              <a:rPr lang="en-GB" sz="2400" dirty="0" smtClean="0"/>
              <a:t>On the other hand, in a CV people supply the same information about their job that is not important to us. By using the job application form, our company would choose the potential candidates. </a:t>
            </a:r>
            <a:r>
              <a:rPr lang="en-GB" sz="2400" dirty="0" smtClean="0"/>
              <a:t>In the application form there will be multiple choice types questions and one case study. We decide to ask our candidates open questions so we can judge our candidates properly and the desired skills we want to see </a:t>
            </a:r>
            <a:r>
              <a:rPr lang="en-GB" sz="2400" dirty="0" smtClean="0"/>
              <a:t>on our candidates like communication skill, customer orientation skill.</a:t>
            </a:r>
            <a:endParaRPr lang="en-GB" sz="2400" dirty="0" smtClean="0"/>
          </a:p>
        </p:txBody>
      </p:sp>
    </p:spTree>
    <p:extLst>
      <p:ext uri="{BB962C8B-B14F-4D97-AF65-F5344CB8AC3E}">
        <p14:creationId xmlns:p14="http://schemas.microsoft.com/office/powerpoint/2010/main" val="30143141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latin typeface="+mn-lt"/>
              </a:rPr>
              <a:t>List of references:</a:t>
            </a:r>
            <a:endParaRPr lang="en-GB" sz="2400" dirty="0">
              <a:latin typeface="+mn-lt"/>
            </a:endParaRPr>
          </a:p>
        </p:txBody>
      </p:sp>
      <p:sp>
        <p:nvSpPr>
          <p:cNvPr id="3" name="Content Placeholder 2"/>
          <p:cNvSpPr>
            <a:spLocks noGrp="1"/>
          </p:cNvSpPr>
          <p:nvPr>
            <p:ph idx="1"/>
          </p:nvPr>
        </p:nvSpPr>
        <p:spPr/>
        <p:txBody>
          <a:bodyPr>
            <a:noAutofit/>
          </a:bodyPr>
          <a:lstStyle/>
          <a:p>
            <a:r>
              <a:rPr lang="en-GB" sz="2400" dirty="0" smtClean="0"/>
              <a:t>CIPD (2018) </a:t>
            </a:r>
            <a:r>
              <a:rPr lang="en-GB" sz="2400" i="1" dirty="0" smtClean="0"/>
              <a:t>Recruitment an introduction.</a:t>
            </a:r>
            <a:r>
              <a:rPr lang="en-GB" sz="2400" dirty="0" smtClean="0"/>
              <a:t>(accessed online 26 November).</a:t>
            </a:r>
          </a:p>
          <a:p>
            <a:r>
              <a:rPr lang="en-GB" sz="2400" dirty="0" smtClean="0"/>
              <a:t>Elearn Limited Staff Corporate Author, &amp; Pergamon Flexible Learning. (2005). </a:t>
            </a:r>
            <a:r>
              <a:rPr lang="en-GB" sz="2400" i="1" dirty="0" smtClean="0"/>
              <a:t>Recruitment and selection</a:t>
            </a:r>
            <a:r>
              <a:rPr lang="en-GB" sz="2400" dirty="0" smtClean="0"/>
              <a:t> (Management extra ; v.9). Oxford ; Burlington, Mass. : [United Kingdom]: Elsevier ; eLearn : Pergamon Flexible Learning</a:t>
            </a:r>
          </a:p>
          <a:p>
            <a:r>
              <a:rPr lang="en-GB" sz="2400" i="1" dirty="0"/>
              <a:t>Job Application Guidelines</a:t>
            </a:r>
            <a:r>
              <a:rPr lang="en-GB" sz="2400" dirty="0"/>
              <a:t> (2005) </a:t>
            </a:r>
            <a:r>
              <a:rPr lang="en-GB" sz="2400" i="1" dirty="0"/>
              <a:t>South Africa Career Guide</a:t>
            </a:r>
            <a:r>
              <a:rPr lang="en-GB" sz="2400" dirty="0"/>
              <a:t>, pp. 113–123. Available at: https://ezproxy.uwtsd.ac.uk/login?url=https://search.ebscohost.com/login.aspx?direct=true&amp;db=bth&amp;AN=17989887&amp;site=ehost-live (Accessed: 26 November 2018</a:t>
            </a:r>
            <a:r>
              <a:rPr lang="en-GB" sz="2400" dirty="0" smtClean="0"/>
              <a:t>).</a:t>
            </a:r>
          </a:p>
          <a:p>
            <a:r>
              <a:rPr lang="en-GB" sz="2400" dirty="0" smtClean="0"/>
              <a:t>Spector,P.E (1997). Job Satisfaction: application, assessment, causes, and consequences (vol 3),sage publication.</a:t>
            </a:r>
            <a:endParaRPr lang="en-GB" sz="2400" dirty="0"/>
          </a:p>
          <a:p>
            <a:r>
              <a:rPr lang="en-GB" sz="2400" dirty="0"/>
              <a:t>TIXIER, M., 1995. Trends in International Business Thought and Literature: Resumes and Job Application Letters for West European Corporations. </a:t>
            </a:r>
            <a:r>
              <a:rPr lang="en-GB" sz="2400" i="1" dirty="0"/>
              <a:t>The International Executive (1986-1998), </a:t>
            </a:r>
            <a:r>
              <a:rPr lang="en-GB" sz="2400" b="1" dirty="0"/>
              <a:t>37</a:t>
            </a:r>
            <a:r>
              <a:rPr lang="en-GB" sz="2400" dirty="0"/>
              <a:t>(1), pp. 91</a:t>
            </a:r>
          </a:p>
        </p:txBody>
      </p:sp>
    </p:spTree>
    <p:extLst>
      <p:ext uri="{BB962C8B-B14F-4D97-AF65-F5344CB8AC3E}">
        <p14:creationId xmlns:p14="http://schemas.microsoft.com/office/powerpoint/2010/main" val="28449886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320</TotalTime>
  <Words>1142</Words>
  <Application>Microsoft Office PowerPoint</Application>
  <PresentationFormat>Widescreen</PresentationFormat>
  <Paragraphs>53</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                     Welcome Everyone in my presentation</vt:lpstr>
      <vt:lpstr>Speaker’s Note:</vt:lpstr>
      <vt:lpstr>I would like to talk about CV, application form and covering letter:</vt:lpstr>
      <vt:lpstr>PowerPoint Presentation</vt:lpstr>
      <vt:lpstr>CV</vt:lpstr>
      <vt:lpstr>PowerPoint Presentation</vt:lpstr>
      <vt:lpstr>PowerPoint Presentation</vt:lpstr>
      <vt:lpstr>                                    Job Application</vt:lpstr>
      <vt:lpstr>PowerPoint Presentation</vt:lpstr>
      <vt:lpstr>                  Cover letter                         </vt:lpstr>
      <vt:lpstr>PowerPoint Presentation</vt:lpstr>
      <vt:lpstr>List of references: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Everyone in my presentation</dc:title>
  <dc:creator>Motiur Rahman</dc:creator>
  <cp:lastModifiedBy>Motiur Rahman</cp:lastModifiedBy>
  <cp:revision>48</cp:revision>
  <dcterms:created xsi:type="dcterms:W3CDTF">2018-11-27T11:40:34Z</dcterms:created>
  <dcterms:modified xsi:type="dcterms:W3CDTF">2018-12-12T05:11:53Z</dcterms:modified>
</cp:coreProperties>
</file>