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197"/>
    <a:srgbClr val="EDEA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2966" autoAdjust="0"/>
  </p:normalViewPr>
  <p:slideViewPr>
    <p:cSldViewPr snapToGrid="0">
      <p:cViewPr>
        <p:scale>
          <a:sx n="100" d="100"/>
          <a:sy n="100" d="100"/>
        </p:scale>
        <p:origin x="-636" y="-7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92605-0071-937C-BEFD-E6948F98EC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6AD777-D950-539D-52CC-859145D42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595B12-3C06-8308-B4D9-318713801E2A}"/>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5" name="Footer Placeholder 4">
            <a:extLst>
              <a:ext uri="{FF2B5EF4-FFF2-40B4-BE49-F238E27FC236}">
                <a16:creationId xmlns:a16="http://schemas.microsoft.com/office/drawing/2014/main" id="{DFE674C6-8326-EFC0-8752-FD6B8FAD14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96B241-E71B-B032-E3F6-62B390A7EB55}"/>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2099538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207B-5260-0B3E-B464-19F10027DE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3A2E93-A26A-E3B4-8D0E-624CD78DFA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51BC6D-9717-C58A-4692-9912712CAAE4}"/>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5" name="Footer Placeholder 4">
            <a:extLst>
              <a:ext uri="{FF2B5EF4-FFF2-40B4-BE49-F238E27FC236}">
                <a16:creationId xmlns:a16="http://schemas.microsoft.com/office/drawing/2014/main" id="{9CC92E90-2C9F-83E2-DD54-F43F00AC01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2A170A-BD8C-7748-5DB4-E6AEB9553BAF}"/>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3066613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67580-A338-7DB0-4157-7E9AA758BE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662D5F-1C3F-9890-8F0F-FAF7C01F276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282E7E-11D9-41D1-1B88-D7DBF9ACD5F9}"/>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5" name="Footer Placeholder 4">
            <a:extLst>
              <a:ext uri="{FF2B5EF4-FFF2-40B4-BE49-F238E27FC236}">
                <a16:creationId xmlns:a16="http://schemas.microsoft.com/office/drawing/2014/main" id="{25257D1E-24DF-3B9D-B1A6-62DC61D1FC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B232B-F0AA-32F1-E008-673F1D52576A}"/>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2632642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90323-053D-3FED-2BBC-10816CFB9E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5ECB3A-2299-AE9B-6408-5FB50DBB52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4C764A-35E3-E7DD-EF2A-9EC8B84D5A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46BB82-3C8B-AB33-92CD-067FB2F5D264}"/>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6" name="Footer Placeholder 5">
            <a:extLst>
              <a:ext uri="{FF2B5EF4-FFF2-40B4-BE49-F238E27FC236}">
                <a16:creationId xmlns:a16="http://schemas.microsoft.com/office/drawing/2014/main" id="{7E538A0A-46CD-918A-07AA-FB66744FCE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10B6-23A0-29E3-F0C0-4C42F071A885}"/>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2637608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B78D8-F422-C9F2-1F2C-D87BA398D0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753046-C2B8-ECBE-5E17-E118CC6E5F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559D4D-95A7-41A5-3A35-11FA4FE357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8115CC-9E39-FD89-51D8-961FBC43E7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E6F4C-7489-DBCC-953C-F6F5A5B9FA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2F6417-84E9-B7D4-D88B-F3AEF0E574AD}"/>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8" name="Footer Placeholder 7">
            <a:extLst>
              <a:ext uri="{FF2B5EF4-FFF2-40B4-BE49-F238E27FC236}">
                <a16:creationId xmlns:a16="http://schemas.microsoft.com/office/drawing/2014/main" id="{09EBA34F-311F-7EC1-8C1C-8D2C7924E6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EF8F52-CD5A-C89B-1534-2D28F59C759A}"/>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1279943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D6BE4-9518-6BEE-104F-B6AB163341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5BC202-4025-1A95-FA72-3603C422B950}"/>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4" name="Footer Placeholder 3">
            <a:extLst>
              <a:ext uri="{FF2B5EF4-FFF2-40B4-BE49-F238E27FC236}">
                <a16:creationId xmlns:a16="http://schemas.microsoft.com/office/drawing/2014/main" id="{68683F8B-DF94-4387-E06E-103A98A1B40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5EB918-24C7-3607-77E4-C94A921BD786}"/>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1443056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EE7398-D739-1E07-6E0B-BD6F322C561E}"/>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3" name="Footer Placeholder 2">
            <a:extLst>
              <a:ext uri="{FF2B5EF4-FFF2-40B4-BE49-F238E27FC236}">
                <a16:creationId xmlns:a16="http://schemas.microsoft.com/office/drawing/2014/main" id="{74854546-1A2A-D0E7-1E30-7FB57C989E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9F79EC-E81B-0BE1-768A-475E31A316AE}"/>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308944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CA188-615C-E2D8-1670-0A9239F6DE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93E900-0F53-5F6B-C3FF-FD5B8007C7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3B2149-20AC-3783-0212-6B475B3CD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708F1D-5F25-5633-6BC5-DD68E48385F6}"/>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6" name="Footer Placeholder 5">
            <a:extLst>
              <a:ext uri="{FF2B5EF4-FFF2-40B4-BE49-F238E27FC236}">
                <a16:creationId xmlns:a16="http://schemas.microsoft.com/office/drawing/2014/main" id="{FF8F91E5-249A-E1AA-600F-494D4F46D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7AF4FF-5063-402F-0B0C-4463CE599AB2}"/>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1857933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25BB3-9347-3252-EABC-6F449CA227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EE0ED9-1718-7938-1E7F-60F8431D0E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930DF7-9D16-2E41-3CD2-AB14E4A1DD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AF3D69-FF0E-783E-BA8A-45D2A6F9C72C}"/>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6" name="Footer Placeholder 5">
            <a:extLst>
              <a:ext uri="{FF2B5EF4-FFF2-40B4-BE49-F238E27FC236}">
                <a16:creationId xmlns:a16="http://schemas.microsoft.com/office/drawing/2014/main" id="{ADDD0936-8539-3099-7E36-17EC2F6A8E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44ED57-C798-FE6A-8208-8B14CE9688B6}"/>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725146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26E77-9CF1-E502-682C-2E3477A2F7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39E777-E7A8-5219-D9B4-DC496A7F85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6E4BDC-D8BE-4ABD-80D3-24AEF14EC672}"/>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5" name="Footer Placeholder 4">
            <a:extLst>
              <a:ext uri="{FF2B5EF4-FFF2-40B4-BE49-F238E27FC236}">
                <a16:creationId xmlns:a16="http://schemas.microsoft.com/office/drawing/2014/main" id="{CFCCC854-3AD3-7FDC-9F81-3F9CE90B86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562BB9-3C15-2783-F9E9-7EA5B0950A54}"/>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2475787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FFB5C6-664D-4FEA-F9D9-FA39766565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DB4134-6084-550B-2BD6-7E539118E2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D28D5-8B7F-CC36-051F-39244DF75159}"/>
              </a:ext>
            </a:extLst>
          </p:cNvPr>
          <p:cNvSpPr>
            <a:spLocks noGrp="1"/>
          </p:cNvSpPr>
          <p:nvPr>
            <p:ph type="dt" sz="half" idx="10"/>
          </p:nvPr>
        </p:nvSpPr>
        <p:spPr/>
        <p:txBody>
          <a:bodyPr/>
          <a:lstStyle/>
          <a:p>
            <a:fld id="{A10F3760-443B-437D-8259-E99E66E5D0D9}" type="datetimeFigureOut">
              <a:rPr lang="en-GB" smtClean="0"/>
              <a:t>10/03/2026</a:t>
            </a:fld>
            <a:endParaRPr lang="en-GB"/>
          </a:p>
        </p:txBody>
      </p:sp>
      <p:sp>
        <p:nvSpPr>
          <p:cNvPr id="5" name="Footer Placeholder 4">
            <a:extLst>
              <a:ext uri="{FF2B5EF4-FFF2-40B4-BE49-F238E27FC236}">
                <a16:creationId xmlns:a16="http://schemas.microsoft.com/office/drawing/2014/main" id="{58017582-F59D-B67E-4959-F5B8E71662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16CCFA-96C2-E17D-338F-769AB572957D}"/>
              </a:ext>
            </a:extLst>
          </p:cNvPr>
          <p:cNvSpPr>
            <a:spLocks noGrp="1"/>
          </p:cNvSpPr>
          <p:nvPr>
            <p:ph type="sldNum" sz="quarter" idx="12"/>
          </p:nvPr>
        </p:nvSpPr>
        <p:spPr/>
        <p:txBody>
          <a:bodyPr/>
          <a:lstStyle/>
          <a:p>
            <a:fld id="{7DCAC248-B0D2-4C02-BD01-D173FF0F9B77}" type="slidenum">
              <a:rPr lang="en-GB" smtClean="0"/>
              <a:t>‹#›</a:t>
            </a:fld>
            <a:endParaRPr lang="en-GB"/>
          </a:p>
        </p:txBody>
      </p:sp>
    </p:spTree>
    <p:extLst>
      <p:ext uri="{BB962C8B-B14F-4D97-AF65-F5344CB8AC3E}">
        <p14:creationId xmlns:p14="http://schemas.microsoft.com/office/powerpoint/2010/main" val="3390329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4DC6E7-3DEB-1D2A-8B86-075889CB92B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A359F5-B999-0563-1362-29D593B729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709292-4EE2-2641-3E8D-26873EEE72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0F3760-443B-437D-8259-E99E66E5D0D9}" type="datetimeFigureOut">
              <a:rPr lang="en-GB" smtClean="0"/>
              <a:t>10/03/2026</a:t>
            </a:fld>
            <a:endParaRPr lang="en-GB"/>
          </a:p>
        </p:txBody>
      </p:sp>
      <p:sp>
        <p:nvSpPr>
          <p:cNvPr id="5" name="Footer Placeholder 4">
            <a:extLst>
              <a:ext uri="{FF2B5EF4-FFF2-40B4-BE49-F238E27FC236}">
                <a16:creationId xmlns:a16="http://schemas.microsoft.com/office/drawing/2014/main" id="{3C39576B-3906-7A56-6574-1055485352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658DD1E-9132-2F41-8EE2-17B1A37D6D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DCAC248-B0D2-4C02-BD01-D173FF0F9B77}" type="slidenum">
              <a:rPr lang="en-GB" smtClean="0"/>
              <a:t>‹#›</a:t>
            </a:fld>
            <a:endParaRPr lang="en-GB"/>
          </a:p>
        </p:txBody>
      </p:sp>
    </p:spTree>
    <p:extLst>
      <p:ext uri="{BB962C8B-B14F-4D97-AF65-F5344CB8AC3E}">
        <p14:creationId xmlns:p14="http://schemas.microsoft.com/office/powerpoint/2010/main" val="37618940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hyperlink" Target="https://www.jmir.org/2017/5/e172/" TargetMode="External"/><Relationship Id="rId2" Type="http://schemas.openxmlformats.org/officeDocument/2006/relationships/hyperlink" Target="https://www.tandfonline.com/doi/full/10.1080/08959420.2024.2422664" TargetMode="External"/><Relationship Id="rId1" Type="http://schemas.openxmlformats.org/officeDocument/2006/relationships/slideLayout" Target="../slideLayouts/slideLayout7.xml"/><Relationship Id="rId5" Type="http://schemas.openxmlformats.org/officeDocument/2006/relationships/hyperlink" Target="https://link.springer.com/article/10.1007/s10389-023-02121-x" TargetMode="External"/><Relationship Id="rId4" Type="http://schemas.openxmlformats.org/officeDocument/2006/relationships/hyperlink" Target="https://www.cambridge.org/core/journals/journal-of-social-policy/article/how-has-the-idea-of-prevention-been-conceptualised-and-progressed-in-adult-social-care-in-england/48F29F9B541ADBCEA43CE311542B916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1441E-C2C3-2CB7-7AB5-4E38FB85F80A}"/>
              </a:ext>
            </a:extLst>
          </p:cNvPr>
          <p:cNvSpPr>
            <a:spLocks noGrp="1"/>
          </p:cNvSpPr>
          <p:nvPr>
            <p:ph type="ctrTitle"/>
          </p:nvPr>
        </p:nvSpPr>
        <p:spPr>
          <a:xfrm>
            <a:off x="468087" y="1122362"/>
            <a:ext cx="11375570" cy="5202237"/>
          </a:xfrm>
        </p:spPr>
        <p:txBody>
          <a:bodyPr anchor="ctr">
            <a:normAutofit/>
          </a:bodyPr>
          <a:lstStyle/>
          <a:p>
            <a:r>
              <a:rPr lang="en-US" sz="5600" b="1" dirty="0"/>
              <a:t>BSc Health and Social Care</a:t>
            </a:r>
            <a:br>
              <a:rPr lang="en-US" sz="5600" b="0" dirty="0">
                <a:effectLst/>
              </a:rPr>
            </a:br>
            <a:r>
              <a:rPr lang="en-US" sz="5600" b="1" dirty="0"/>
              <a:t>Empowering the Older Person</a:t>
            </a:r>
            <a:br>
              <a:rPr lang="en-US" sz="5600" b="0" dirty="0">
                <a:effectLst/>
              </a:rPr>
            </a:br>
            <a:r>
              <a:rPr lang="en-US" sz="5600" b="1" dirty="0"/>
              <a:t>BMHP6027</a:t>
            </a:r>
            <a:br>
              <a:rPr lang="en-US" sz="5600" b="1" dirty="0"/>
            </a:br>
            <a:br>
              <a:rPr lang="en-US" sz="5600" b="1" dirty="0"/>
            </a:br>
            <a:r>
              <a:rPr lang="en-US" sz="5600" b="1" dirty="0"/>
              <a:t>Student name: Oana Livadaru</a:t>
            </a:r>
            <a:br>
              <a:rPr lang="en-US" sz="5600" b="1" dirty="0"/>
            </a:br>
            <a:r>
              <a:rPr lang="en-US" sz="5600" b="1" dirty="0"/>
              <a:t>Student nr :2316786</a:t>
            </a:r>
            <a:endParaRPr lang="en-GB" sz="5600" dirty="0"/>
          </a:p>
        </p:txBody>
      </p:sp>
      <p:sp>
        <p:nvSpPr>
          <p:cNvPr id="3" name="Subtitle 2">
            <a:extLst>
              <a:ext uri="{FF2B5EF4-FFF2-40B4-BE49-F238E27FC236}">
                <a16:creationId xmlns:a16="http://schemas.microsoft.com/office/drawing/2014/main" id="{780B63A1-344E-2C9E-6362-7167734FF66F}"/>
              </a:ext>
            </a:extLst>
          </p:cNvPr>
          <p:cNvSpPr>
            <a:spLocks noGrp="1"/>
          </p:cNvSpPr>
          <p:nvPr>
            <p:ph type="subTitle" idx="1"/>
          </p:nvPr>
        </p:nvSpPr>
        <p:spPr/>
        <p:txBody>
          <a:bodyPr anchor="ctr">
            <a:normAutofit/>
          </a:bodyPr>
          <a:lstStyle/>
          <a:p>
            <a:endParaRPr lang="en-IN" sz="1000" b="0" dirty="0">
              <a:effectLst/>
            </a:endParaRPr>
          </a:p>
          <a:p>
            <a:br>
              <a:rPr lang="en-IN" sz="1000" dirty="0"/>
            </a:br>
            <a:endParaRPr lang="en-GB" sz="1000" dirty="0"/>
          </a:p>
        </p:txBody>
      </p:sp>
    </p:spTree>
    <p:extLst>
      <p:ext uri="{BB962C8B-B14F-4D97-AF65-F5344CB8AC3E}">
        <p14:creationId xmlns:p14="http://schemas.microsoft.com/office/powerpoint/2010/main" val="1188679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FF2494-EA33-C258-7B0C-7C47EBB52073}"/>
              </a:ext>
            </a:extLst>
          </p:cNvPr>
          <p:cNvSpPr/>
          <p:nvPr/>
        </p:nvSpPr>
        <p:spPr>
          <a:xfrm>
            <a:off x="0" y="0"/>
            <a:ext cx="12192000" cy="6858000"/>
          </a:xfrm>
          <a:prstGeom prst="rect">
            <a:avLst/>
          </a:prstGeom>
          <a:solidFill>
            <a:srgbClr val="F3F19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45D49D1F-4D4F-1C53-EBAD-1C6AEDF67636}"/>
              </a:ext>
            </a:extLst>
          </p:cNvPr>
          <p:cNvSpPr/>
          <p:nvPr/>
        </p:nvSpPr>
        <p:spPr>
          <a:xfrm>
            <a:off x="1425677" y="49164"/>
            <a:ext cx="9419304" cy="550607"/>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Evaluating the Care and Support Needs of Older People</a:t>
            </a:r>
            <a:endParaRPr lang="en-GB" sz="2800" b="1" dirty="0">
              <a:solidFill>
                <a:schemeClr val="tx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3D851B32-3A09-656D-7F48-F0A18F948CD0}"/>
              </a:ext>
            </a:extLst>
          </p:cNvPr>
          <p:cNvSpPr/>
          <p:nvPr/>
        </p:nvSpPr>
        <p:spPr>
          <a:xfrm>
            <a:off x="8767" y="671300"/>
            <a:ext cx="5407742" cy="1740314"/>
          </a:xfrm>
          <a:prstGeom prst="rect">
            <a:avLst/>
          </a:prstGeom>
          <a:solidFill>
            <a:schemeClr val="accent2">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00" b="1" dirty="0">
                <a:solidFill>
                  <a:schemeClr val="tx1"/>
                </a:solidFill>
                <a:latin typeface="Times New Roman" panose="02020603050405020304" pitchFamily="18" charset="0"/>
                <a:cs typeface="Times New Roman" panose="02020603050405020304" pitchFamily="18" charset="0"/>
              </a:rPr>
              <a:t>Introduction</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The UK population is ageing at a high rate, with life expectancy growing and a higher number of adults aged 65 and above (</a:t>
            </a:r>
            <a:r>
              <a:rPr lang="en-GB" sz="600" dirty="0" err="1">
                <a:solidFill>
                  <a:schemeClr val="tx1"/>
                </a:solidFill>
                <a:latin typeface="Times New Roman" panose="02020603050405020304" pitchFamily="18" charset="0"/>
                <a:cs typeface="Times New Roman" panose="02020603050405020304" pitchFamily="18" charset="0"/>
              </a:rPr>
              <a:t>Ageuk</a:t>
            </a:r>
            <a:r>
              <a:rPr lang="en-GB" sz="600" dirty="0">
                <a:solidFill>
                  <a:schemeClr val="tx1"/>
                </a:solidFill>
                <a:latin typeface="Times New Roman" panose="02020603050405020304" pitchFamily="18" charset="0"/>
                <a:cs typeface="Times New Roman" panose="02020603050405020304" pitchFamily="18" charset="0"/>
              </a:rPr>
              <a:t>, 2025).  Even though longevity is considered to be a measure of transformation in medical and social conditions of living, it is also a huge burden to health and social care systems. The elderly are likely to face multimorbidity, frailty, reduced mobility, and social isolation, which can affect their functional capability and independence. According to Zhang and Wang (2025), healthy ageing is one of the functional abilities that can lead to well-being during old age. Empowerment is thus the act of assisting the aged to maintain choice, dignity and control in making decisions concerning their care. This poster critically analyses the care, empowerment and support needs of older people, investigates the efficacy of the present policies and interventions in the UK, investigates the issue of the need to maintain independence, and offers evidence-based suggestions on how the services can be improved.</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C5F5C96-BC94-0941-62CA-9728A69EE5BF}"/>
              </a:ext>
            </a:extLst>
          </p:cNvPr>
          <p:cNvSpPr/>
          <p:nvPr/>
        </p:nvSpPr>
        <p:spPr>
          <a:xfrm>
            <a:off x="9835" y="2330244"/>
            <a:ext cx="5407740" cy="1740315"/>
          </a:xfrm>
          <a:prstGeom prst="rect">
            <a:avLst/>
          </a:prstGeom>
          <a:solidFill>
            <a:schemeClr val="accent6">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00" b="1" dirty="0">
                <a:solidFill>
                  <a:schemeClr val="tx1"/>
                </a:solidFill>
                <a:latin typeface="Times New Roman" panose="02020603050405020304" pitchFamily="18" charset="0"/>
                <a:cs typeface="Times New Roman" panose="02020603050405020304" pitchFamily="18" charset="0"/>
              </a:rPr>
              <a:t>Care, Empowerment and Support Needs of Older People </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The care and support that older people require is multidimensional; in addition to medical care, it necessitates the ability to remain functional, independent and well. The term functional ability is the ability to carry out activities that one needs to carry out in everyday living, including mobility, self-care, communication and social participation (</a:t>
            </a:r>
            <a:r>
              <a:rPr lang="en-GB" sz="600" dirty="0" err="1">
                <a:solidFill>
                  <a:schemeClr val="tx1"/>
                </a:solidFill>
                <a:latin typeface="Times New Roman" panose="02020603050405020304" pitchFamily="18" charset="0"/>
                <a:cs typeface="Times New Roman" panose="02020603050405020304" pitchFamily="18" charset="0"/>
              </a:rPr>
              <a:t>Evexiatherapies</a:t>
            </a:r>
            <a:r>
              <a:rPr lang="en-GB" sz="600" dirty="0">
                <a:solidFill>
                  <a:schemeClr val="tx1"/>
                </a:solidFill>
                <a:latin typeface="Times New Roman" panose="02020603050405020304" pitchFamily="18" charset="0"/>
                <a:cs typeface="Times New Roman" panose="02020603050405020304" pitchFamily="18" charset="0"/>
              </a:rPr>
              <a:t>, 2025). As multimorbidity, frailty and cognitive impairment are on the rise, older adults in need of coordinated health and social care interventions to avert functional decline are on the rise. Prevention methods like reablement services, falls prevention programmes, and community-based rehabilitation have proved to be fruitful in the establishment of independence and the decrease in hospital admissions. Nevertheless, even when policy promises have been made under the Care Act 2014 to encourage wellbeing and postpone the necessity to enter long-term care, the provision of the service is often reactive, instead of preventative (</a:t>
            </a:r>
            <a:r>
              <a:rPr lang="en-GB" sz="600" dirty="0" err="1">
                <a:solidFill>
                  <a:schemeClr val="tx1"/>
                </a:solidFill>
                <a:latin typeface="Times New Roman" panose="02020603050405020304" pitchFamily="18" charset="0"/>
                <a:cs typeface="Times New Roman" panose="02020603050405020304" pitchFamily="18" charset="0"/>
              </a:rPr>
              <a:t>Ilpnetwork</a:t>
            </a:r>
            <a:r>
              <a:rPr lang="en-GB" sz="600" dirty="0">
                <a:solidFill>
                  <a:schemeClr val="tx1"/>
                </a:solidFill>
                <a:latin typeface="Times New Roman" panose="02020603050405020304" pitchFamily="18" charset="0"/>
                <a:cs typeface="Times New Roman" panose="02020603050405020304" pitchFamily="18" charset="0"/>
              </a:rPr>
              <a:t>,  2019). The absence of funds and the inability to get a sufficient number of employees to the local authorities complicates the realisation of the early intervention and results in crisis-driven responses, which undermine the empowerment in the long term.</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Besides physical health, empowerment involves the capacity to encourage autonomy, freedom of choice and effective social interaction. The principles of person-centred care imply respect for personal preferences and allowing older people to have control over the decisions that are made in their lives. The question of participation, security and dignity is modelled as the essential aspects of healthy ageing, emphasised by the World Health Organisation Active Ageing framework (Extranet, 2025). However, empowerment is a complicated practice. Precautionary measures in the context of safeguards can have the effect of curtailing autonomy inadvertently, and institutional routines in residential care facilities tend to curtail the autonomy of the subject. Moreover, social determinants like poverty, digital divide and poor housing are a critical limitation to independence, proving that empowerment cannot be implemented only in the form of healthcare delivery. Even though the policy rhetoric encourages autonomy and liberty, structural inequalities and services under-resourced remain a problem, leading to frequent failure in translating the principles into practice (</a:t>
            </a:r>
            <a:r>
              <a:rPr lang="en-GB" sz="600" dirty="0" err="1">
                <a:solidFill>
                  <a:schemeClr val="tx1"/>
                </a:solidFill>
                <a:latin typeface="Times New Roman" panose="02020603050405020304" pitchFamily="18" charset="0"/>
                <a:cs typeface="Times New Roman" panose="02020603050405020304" pitchFamily="18" charset="0"/>
              </a:rPr>
              <a:t>Eulacfoundation</a:t>
            </a:r>
            <a:r>
              <a:rPr lang="en-GB" sz="600" dirty="0">
                <a:solidFill>
                  <a:schemeClr val="tx1"/>
                </a:solidFill>
                <a:latin typeface="Times New Roman" panose="02020603050405020304" pitchFamily="18" charset="0"/>
                <a:cs typeface="Times New Roman" panose="02020603050405020304" pitchFamily="18" charset="0"/>
              </a:rPr>
              <a:t>, 2025).</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F2D51887-A663-3594-0E87-CC003DED1BFA}"/>
              </a:ext>
            </a:extLst>
          </p:cNvPr>
          <p:cNvSpPr/>
          <p:nvPr/>
        </p:nvSpPr>
        <p:spPr>
          <a:xfrm>
            <a:off x="7403687" y="648928"/>
            <a:ext cx="4778478" cy="3008671"/>
          </a:xfrm>
          <a:prstGeom prst="rect">
            <a:avLst/>
          </a:prstGeom>
          <a:solidFill>
            <a:schemeClr val="accent1">
              <a:lumMod val="60000"/>
              <a:lumOff val="40000"/>
            </a:schemeClr>
          </a:solidFill>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00" b="1" dirty="0">
                <a:solidFill>
                  <a:schemeClr val="tx1"/>
                </a:solidFill>
                <a:latin typeface="Times New Roman" panose="02020603050405020304" pitchFamily="18" charset="0"/>
                <a:cs typeface="Times New Roman" panose="02020603050405020304" pitchFamily="18" charset="0"/>
              </a:rPr>
              <a:t>Effectiveness and Benefit of Approaches and Interventions</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The existing UK strategies towards older people have been highly influenced by the policy structures that emphasise prevention, integration and person-centred care (Ageing, 2025). Care Act 2014 has introduced a statutory requirement to enhance wellbeing, personalisation, delayed need for formal care, whereas the National Health Service's long-term plan has focused on community-based support, anticipatory care and development of integrated care systems (ICS). Theoretically, these strategies are in line with the social model of ageing and the empowerment theory that promotes enabling autonomy as opposed to only emphasising disease management. Reablement services, social prescribing and multidisciplinary community teams are interventions that have shown to be effective in the reduction of hospital admissions and ageing in place (Rosewood-nursing, 2025). It has been indicated through evidence that short-term reablement is capable of enhancing functional performance and confidence, which supports the principle of independence. But, the difference in effectiveness is geographical and health and social care integration is inconsistent, which restricts the ability to have sustained effects.</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Technological interventions have also emerged as major interventions in enhancing independence. Telehealth, remote monitoring systems and assistive technology can be used to improve safety and self-management of long-term conditions (Hanlon </a:t>
            </a:r>
            <a:r>
              <a:rPr lang="en-GB" sz="600" i="1" dirty="0">
                <a:solidFill>
                  <a:schemeClr val="tx1"/>
                </a:solidFill>
                <a:latin typeface="Times New Roman" panose="02020603050405020304" pitchFamily="18" charset="0"/>
                <a:cs typeface="Times New Roman" panose="02020603050405020304" pitchFamily="18" charset="0"/>
              </a:rPr>
              <a:t>et al</a:t>
            </a:r>
            <a:r>
              <a:rPr lang="en-GB" sz="600" dirty="0">
                <a:solidFill>
                  <a:schemeClr val="tx1"/>
                </a:solidFill>
                <a:latin typeface="Times New Roman" panose="02020603050405020304" pitchFamily="18" charset="0"/>
                <a:cs typeface="Times New Roman" panose="02020603050405020304" pitchFamily="18" charset="0"/>
              </a:rPr>
              <a:t>., 2017). These interventions are in line with the active ageing theory in that they enable further engagement and independence. Digital consultations raised awareness of primary care and lowered the physical barriers to services during and following the COVID-19 pandemic. The advantages are, however, not evenly distributed. Low health literacy, digital exclusion, and privacy issues do not favour the fair application of technology-based solutions. Additionally, as policy rhetoric is focused on prevention, the chronic underinvestment in adult social care restricts the ability of the workforce and the ability of effective programmes to be extended (Tew </a:t>
            </a:r>
            <a:r>
              <a:rPr lang="en-GB" sz="600" i="1" dirty="0">
                <a:solidFill>
                  <a:schemeClr val="tx1"/>
                </a:solidFill>
                <a:latin typeface="Times New Roman" panose="02020603050405020304" pitchFamily="18" charset="0"/>
                <a:cs typeface="Times New Roman" panose="02020603050405020304" pitchFamily="18" charset="0"/>
              </a:rPr>
              <a:t>et al</a:t>
            </a:r>
            <a:r>
              <a:rPr lang="en-GB" sz="600" dirty="0">
                <a:solidFill>
                  <a:schemeClr val="tx1"/>
                </a:solidFill>
                <a:latin typeface="Times New Roman" panose="02020603050405020304" pitchFamily="18" charset="0"/>
                <a:cs typeface="Times New Roman" panose="02020603050405020304" pitchFamily="18" charset="0"/>
              </a:rPr>
              <a:t>., 2025). In general, even though UK policies are based on a progressive theoretical background and some interventions can be characterised by quantifiable results, the structural constraints in the resources and gaps in the implementation decrease their overall impact in empowering older people entirely.</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D08F33F7-A50A-F9F0-8350-946FE1A5C2FC}"/>
              </a:ext>
            </a:extLst>
          </p:cNvPr>
          <p:cNvSpPr/>
          <p:nvPr/>
        </p:nvSpPr>
        <p:spPr>
          <a:xfrm>
            <a:off x="9832" y="4119716"/>
            <a:ext cx="5407740" cy="2787441"/>
          </a:xfrm>
          <a:prstGeom prst="rect">
            <a:avLst/>
          </a:prstGeom>
          <a:solidFill>
            <a:schemeClr val="accent5">
              <a:lumMod val="60000"/>
              <a:lumOff val="40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00" b="1" dirty="0">
                <a:solidFill>
                  <a:schemeClr val="tx1"/>
                </a:solidFill>
                <a:latin typeface="Times New Roman" panose="02020603050405020304" pitchFamily="18" charset="0"/>
                <a:cs typeface="Times New Roman" panose="02020603050405020304" pitchFamily="18" charset="0"/>
              </a:rPr>
              <a:t>Challenges to Independence and Functional Ability</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b="1" dirty="0">
                <a:solidFill>
                  <a:schemeClr val="tx1"/>
                </a:solidFill>
                <a:latin typeface="Times New Roman" panose="02020603050405020304" pitchFamily="18" charset="0"/>
                <a:cs typeface="Times New Roman" panose="02020603050405020304" pitchFamily="18" charset="0"/>
              </a:rPr>
              <a:t>Health-Related Challenges: </a:t>
            </a:r>
            <a:r>
              <a:rPr lang="en-GB" sz="600" dirty="0">
                <a:solidFill>
                  <a:schemeClr val="tx1"/>
                </a:solidFill>
                <a:latin typeface="Times New Roman" panose="02020603050405020304" pitchFamily="18" charset="0"/>
                <a:cs typeface="Times New Roman" panose="02020603050405020304" pitchFamily="18" charset="0"/>
              </a:rPr>
              <a:t>Ageism is commonly associated with a large prevalence of chronic diseases such as heart illnesses, arthritis, diabetes and dementia. Multimorbidity and frailty significantly reduce mobility, balance and strength, putting them at risk of falls and hospitalisation (</a:t>
            </a:r>
            <a:r>
              <a:rPr lang="en-GB" sz="600" dirty="0" err="1">
                <a:solidFill>
                  <a:schemeClr val="tx1"/>
                </a:solidFill>
                <a:latin typeface="Times New Roman" panose="02020603050405020304" pitchFamily="18" charset="0"/>
                <a:cs typeface="Times New Roman" panose="02020603050405020304" pitchFamily="18" charset="0"/>
              </a:rPr>
              <a:t>Ncbi</a:t>
            </a:r>
            <a:r>
              <a:rPr lang="en-GB" sz="600" dirty="0">
                <a:solidFill>
                  <a:schemeClr val="tx1"/>
                </a:solidFill>
                <a:latin typeface="Times New Roman" panose="02020603050405020304" pitchFamily="18" charset="0"/>
                <a:cs typeface="Times New Roman" panose="02020603050405020304" pitchFamily="18" charset="0"/>
              </a:rPr>
              <a:t>, 2025). The Office for National Statistics reports that a considerable proportion of the adult population over 65 years old has long-term health issues that limit their daily activities. Although medical care can help control the symptoms, a lack of access to rehabilitation and community physiotherapy can delay the recovery and increase the functional loss. More than that, hospitalisations can result in deconditioning, decreasing confidence and self-sufficiency on discharge. This illustrates the inanity of a reactive approach to healthcare that focuses on treating rather than preventing acute problems on a community basis.</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b="1" dirty="0">
                <a:solidFill>
                  <a:schemeClr val="tx1"/>
                </a:solidFill>
                <a:latin typeface="Times New Roman" panose="02020603050405020304" pitchFamily="18" charset="0"/>
                <a:cs typeface="Times New Roman" panose="02020603050405020304" pitchFamily="18" charset="0"/>
              </a:rPr>
              <a:t>Barriers Socially and Economically: </a:t>
            </a:r>
            <a:r>
              <a:rPr lang="en-GB" sz="600" dirty="0">
                <a:solidFill>
                  <a:schemeClr val="tx1"/>
                </a:solidFill>
                <a:latin typeface="Times New Roman" panose="02020603050405020304" pitchFamily="18" charset="0"/>
                <a:cs typeface="Times New Roman" panose="02020603050405020304" pitchFamily="18" charset="0"/>
              </a:rPr>
              <a:t>The wider social determinants of health are very strong influences on independence. The economic instability, poor housing conditions and transport access limit the efficiency of the older generation to use services and remain part of the community (Brimblecombe</a:t>
            </a:r>
            <a:r>
              <a:rPr lang="en-GB" sz="600" i="1" dirty="0">
                <a:solidFill>
                  <a:schemeClr val="tx1"/>
                </a:solidFill>
                <a:latin typeface="Times New Roman" panose="02020603050405020304" pitchFamily="18" charset="0"/>
                <a:cs typeface="Times New Roman" panose="02020603050405020304" pitchFamily="18" charset="0"/>
              </a:rPr>
              <a:t> et al</a:t>
            </a:r>
            <a:r>
              <a:rPr lang="en-GB" sz="600" dirty="0">
                <a:solidFill>
                  <a:schemeClr val="tx1"/>
                </a:solidFill>
                <a:latin typeface="Times New Roman" panose="02020603050405020304" pitchFamily="18" charset="0"/>
                <a:cs typeface="Times New Roman" panose="02020603050405020304" pitchFamily="18" charset="0"/>
              </a:rPr>
              <a:t>., 2025). Reduction in funding of local authorities has curtailed access to social care assistance despite the well-being responsibility which has been introduced by the Care Act 2014. Without proper domiciliary care or support networks, the elderly may be challenged in their daily lives, such as cooking, washing and shopping. </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b="1" dirty="0">
                <a:solidFill>
                  <a:schemeClr val="tx1"/>
                </a:solidFill>
                <a:latin typeface="Times New Roman" panose="02020603050405020304" pitchFamily="18" charset="0"/>
                <a:cs typeface="Times New Roman" panose="02020603050405020304" pitchFamily="18" charset="0"/>
              </a:rPr>
              <a:t>Psychological and online Marginalization: </a:t>
            </a:r>
            <a:r>
              <a:rPr lang="en-GB" sz="600" dirty="0">
                <a:solidFill>
                  <a:schemeClr val="tx1"/>
                </a:solidFill>
                <a:latin typeface="Times New Roman" panose="02020603050405020304" pitchFamily="18" charset="0"/>
                <a:cs typeface="Times New Roman" panose="02020603050405020304" pitchFamily="18" charset="0"/>
              </a:rPr>
              <a:t>Social isolation and loneliness are significant aspects of the causes of mental health problems, which cause a predisposition to depression and cognitive dysfunction. It requires confidence and motivation to sustain the functional ability, but the latter can be compromised by the lack of social connection. Also, the fast process of digitalisation of medical services poses challenges to individuals who are not digital-savvy or have no access to the internet. Online GP appointments and online monitoring can enhance efficiency and, at the same time, leave vulnerable populations out (</a:t>
            </a:r>
            <a:r>
              <a:rPr lang="en-GB" sz="600" dirty="0" err="1">
                <a:solidFill>
                  <a:schemeClr val="tx1"/>
                </a:solidFill>
                <a:latin typeface="Times New Roman" panose="02020603050405020304" pitchFamily="18" charset="0"/>
                <a:cs typeface="Times New Roman" panose="02020603050405020304" pitchFamily="18" charset="0"/>
              </a:rPr>
              <a:t>Nuffieldtrust</a:t>
            </a:r>
            <a:r>
              <a:rPr lang="en-GB" sz="600" dirty="0">
                <a:solidFill>
                  <a:schemeClr val="tx1"/>
                </a:solidFill>
                <a:latin typeface="Times New Roman" panose="02020603050405020304" pitchFamily="18" charset="0"/>
                <a:cs typeface="Times New Roman" panose="02020603050405020304" pitchFamily="18" charset="0"/>
              </a:rPr>
              <a:t>, 2025). Ageism and low expectations by society can further marginalise the elders, and instead of empowering them, they will play up dependency. </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A9FC2612-9B92-4930-C3F4-AE34B1C0D45B}"/>
              </a:ext>
            </a:extLst>
          </p:cNvPr>
          <p:cNvSpPr/>
          <p:nvPr/>
        </p:nvSpPr>
        <p:spPr>
          <a:xfrm>
            <a:off x="7403687" y="3562441"/>
            <a:ext cx="4768646" cy="1956614"/>
          </a:xfrm>
          <a:prstGeom prst="rect">
            <a:avLst/>
          </a:prstGeom>
          <a:solidFill>
            <a:schemeClr val="tx2">
              <a:lumMod val="25000"/>
              <a:lumOff val="75000"/>
            </a:schemeClr>
          </a:solidFill>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00" b="1" dirty="0">
                <a:solidFill>
                  <a:schemeClr val="tx1"/>
                </a:solidFill>
                <a:latin typeface="Times New Roman" panose="02020603050405020304" pitchFamily="18" charset="0"/>
                <a:cs typeface="Times New Roman" panose="02020603050405020304" pitchFamily="18" charset="0"/>
              </a:rPr>
              <a:t>Recommendations for Improvement </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b="1" dirty="0">
                <a:solidFill>
                  <a:schemeClr val="tx1"/>
                </a:solidFill>
                <a:latin typeface="Times New Roman" panose="02020603050405020304" pitchFamily="18" charset="0"/>
                <a:cs typeface="Times New Roman" panose="02020603050405020304" pitchFamily="18" charset="0"/>
              </a:rPr>
              <a:t>Empower Preventive and Community-Based Services</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More emphasis should be put on preventive services to preserve the functional capacity and postpone dependency. The increasing rehabilitation programmes, falls prevention programs, and community rehabilitation will decrease the number of hospital admissions and encourage ageing in place. The multidisciplinary teams integrated in the National Health Service must focus on early intervention, as opposed to responding to a crisis (</a:t>
            </a:r>
            <a:r>
              <a:rPr lang="en-GB" sz="600" dirty="0" err="1">
                <a:solidFill>
                  <a:schemeClr val="tx1"/>
                </a:solidFill>
                <a:latin typeface="Times New Roman" panose="02020603050405020304" pitchFamily="18" charset="0"/>
                <a:cs typeface="Times New Roman" panose="02020603050405020304" pitchFamily="18" charset="0"/>
              </a:rPr>
              <a:t>Regencyhcs</a:t>
            </a:r>
            <a:r>
              <a:rPr lang="en-GB" sz="600" dirty="0">
                <a:solidFill>
                  <a:schemeClr val="tx1"/>
                </a:solidFill>
                <a:latin typeface="Times New Roman" panose="02020603050405020304" pitchFamily="18" charset="0"/>
                <a:cs typeface="Times New Roman" panose="02020603050405020304" pitchFamily="18" charset="0"/>
              </a:rPr>
              <a:t>, 2025). </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b="1" dirty="0">
                <a:solidFill>
                  <a:schemeClr val="tx1"/>
                </a:solidFill>
                <a:latin typeface="Times New Roman" panose="02020603050405020304" pitchFamily="18" charset="0"/>
                <a:cs typeface="Times New Roman" panose="02020603050405020304" pitchFamily="18" charset="0"/>
              </a:rPr>
              <a:t>Enhance Co-location between Social and Health Care</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Despite the promotion of the wellbeing and personalisation in the Care Act 2014, the service fragmentation is a hindrance. The continuity and the duplication would be improved with the strengthening of Integrated Care Systems based on shared electronic records and coordinated care planning (</a:t>
            </a:r>
            <a:r>
              <a:rPr lang="en-GB" sz="600" dirty="0" err="1">
                <a:solidFill>
                  <a:schemeClr val="tx1"/>
                </a:solidFill>
                <a:latin typeface="Times New Roman" panose="02020603050405020304" pitchFamily="18" charset="0"/>
                <a:cs typeface="Times New Roman" panose="02020603050405020304" pitchFamily="18" charset="0"/>
              </a:rPr>
              <a:t>Bristoluniversitypressdigital</a:t>
            </a:r>
            <a:r>
              <a:rPr lang="en-GB" sz="600" dirty="0">
                <a:solidFill>
                  <a:schemeClr val="tx1"/>
                </a:solidFill>
                <a:latin typeface="Times New Roman" panose="02020603050405020304" pitchFamily="18" charset="0"/>
                <a:cs typeface="Times New Roman" panose="02020603050405020304" pitchFamily="18" charset="0"/>
              </a:rPr>
              <a:t>, 2025). The most person-centred approach involves collaborative decision-making to involve older people and carers in care planning activities.</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b="1" dirty="0">
                <a:solidFill>
                  <a:schemeClr val="tx1"/>
                </a:solidFill>
                <a:latin typeface="Times New Roman" panose="02020603050405020304" pitchFamily="18" charset="0"/>
                <a:cs typeface="Times New Roman" panose="02020603050405020304" pitchFamily="18" charset="0"/>
              </a:rPr>
              <a:t>Digital Inclusion and Workforce Development</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In order to make technological innovation a good thing for everyone, the services should deal with digital exclusion by offering free digital literacy education and subsidised access to the internet. Hybrid models of care, where face-to-face and digital care are combined, can help to protect equity (</a:t>
            </a:r>
            <a:r>
              <a:rPr lang="en-GB" sz="600" dirty="0" err="1">
                <a:solidFill>
                  <a:schemeClr val="tx1"/>
                </a:solidFill>
                <a:latin typeface="Times New Roman" panose="02020603050405020304" pitchFamily="18" charset="0"/>
                <a:cs typeface="Times New Roman" panose="02020603050405020304" pitchFamily="18" charset="0"/>
              </a:rPr>
              <a:t>Visionflex</a:t>
            </a:r>
            <a:r>
              <a:rPr lang="en-GB" sz="600" dirty="0">
                <a:solidFill>
                  <a:schemeClr val="tx1"/>
                </a:solidFill>
                <a:latin typeface="Times New Roman" panose="02020603050405020304" pitchFamily="18" charset="0"/>
                <a:cs typeface="Times New Roman" panose="02020603050405020304" pitchFamily="18" charset="0"/>
              </a:rPr>
              <a:t>, 2022). Moreover, the calibre and uniformity of person-centred care will be improved by investing in gerontology training and workforce retention that will assist in empowering dignity, autonomy and empowerment in the long-term.</a:t>
            </a:r>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E478F6DE-86A6-4E4D-C9EA-CF0BDC18E465}"/>
              </a:ext>
            </a:extLst>
          </p:cNvPr>
          <p:cNvSpPr/>
          <p:nvPr/>
        </p:nvSpPr>
        <p:spPr>
          <a:xfrm>
            <a:off x="7403687" y="5519057"/>
            <a:ext cx="4778478" cy="1338942"/>
          </a:xfrm>
          <a:prstGeom prst="rect">
            <a:avLst/>
          </a:prstGeom>
          <a:solidFill>
            <a:schemeClr val="accent2"/>
          </a:solidFill>
          <a:effectLst>
            <a:outerShdw blurRad="50800" dist="38100" dir="8100000" algn="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00" b="1" dirty="0">
                <a:solidFill>
                  <a:schemeClr val="tx1"/>
                </a:solidFill>
                <a:latin typeface="Times New Roman" panose="02020603050405020304" pitchFamily="18" charset="0"/>
                <a:cs typeface="Times New Roman" panose="02020603050405020304" pitchFamily="18" charset="0"/>
              </a:rPr>
              <a:t>Conclusion</a:t>
            </a:r>
            <a:endParaRPr lang="en-IN" sz="600" dirty="0">
              <a:solidFill>
                <a:schemeClr val="tx1"/>
              </a:solidFill>
              <a:latin typeface="Times New Roman" panose="02020603050405020304" pitchFamily="18" charset="0"/>
              <a:cs typeface="Times New Roman" panose="02020603050405020304" pitchFamily="18" charset="0"/>
            </a:endParaRPr>
          </a:p>
          <a:p>
            <a:r>
              <a:rPr lang="en-GB" sz="600" dirty="0">
                <a:solidFill>
                  <a:schemeClr val="tx1"/>
                </a:solidFill>
                <a:latin typeface="Times New Roman" panose="02020603050405020304" pitchFamily="18" charset="0"/>
                <a:cs typeface="Times New Roman" panose="02020603050405020304" pitchFamily="18" charset="0"/>
              </a:rPr>
              <a:t>In conclusion, the social, psychological, and physical health of the elderly are multidimensional and multifaceted and entail support and care needs. Structural inequality, economic restrictions, and online isolation remain barriers to empowerment, despite UK policies, such as the Care Act 2014 and activities within the National Health Service, promoting autonomy and individualised care. A preventive, inclusive, and combined strategy is needed to complement the broader determinants of health in society. Finally, the process of empowerment of older people helps not only in the provision of services but also in the establishment of environments that support sanctity, independence, and active engagement in late life.</a:t>
            </a:r>
            <a:endParaRPr lang="en-IN" sz="600" dirty="0">
              <a:solidFill>
                <a:schemeClr val="tx1"/>
              </a:solidFill>
              <a:latin typeface="Times New Roman" panose="02020603050405020304" pitchFamily="18" charset="0"/>
              <a:cs typeface="Times New Roman" panose="02020603050405020304" pitchFamily="18" charset="0"/>
            </a:endParaRPr>
          </a:p>
        </p:txBody>
      </p:sp>
      <p:pic>
        <p:nvPicPr>
          <p:cNvPr id="1026" name="Picture 2" descr="How to Select the Best Homecare Provider for Your Loved One">
            <a:extLst>
              <a:ext uri="{FF2B5EF4-FFF2-40B4-BE49-F238E27FC236}">
                <a16:creationId xmlns:a16="http://schemas.microsoft.com/office/drawing/2014/main" id="{376A3D93-B54F-A236-F8A7-86E342A03F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6509" y="601772"/>
            <a:ext cx="1956616" cy="13932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re for Elderly - KEFI">
            <a:extLst>
              <a:ext uri="{FF2B5EF4-FFF2-40B4-BE49-F238E27FC236}">
                <a16:creationId xmlns:a16="http://schemas.microsoft.com/office/drawing/2014/main" id="{4C6069F9-67A4-CBCD-51B4-03C561DF2E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6908" y="2308372"/>
            <a:ext cx="1946779" cy="12049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miling Elderly Care: Over 16,129 Royalty-Free Licensable Stock  Illustrations &amp; Drawings | Shutterstock">
            <a:extLst>
              <a:ext uri="{FF2B5EF4-FFF2-40B4-BE49-F238E27FC236}">
                <a16:creationId xmlns:a16="http://schemas.microsoft.com/office/drawing/2014/main" id="{57256317-2CAD-6D29-155C-B5FE8E2219C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a:fillRect/>
          </a:stretch>
        </p:blipFill>
        <p:spPr bwMode="auto">
          <a:xfrm>
            <a:off x="5426345" y="3729886"/>
            <a:ext cx="1946780" cy="139325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lder Care: Top 10 Tips to Care of Elderly Person | Arogin Care Home">
            <a:extLst>
              <a:ext uri="{FF2B5EF4-FFF2-40B4-BE49-F238E27FC236}">
                <a16:creationId xmlns:a16="http://schemas.microsoft.com/office/drawing/2014/main" id="{303141C5-E9B4-0985-75C3-215CA25E81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27404" y="5353706"/>
            <a:ext cx="1946779" cy="1338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6475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8C8877-3C33-2FBC-B55E-C8DB3A982223}"/>
              </a:ext>
            </a:extLst>
          </p:cNvPr>
          <p:cNvSpPr txBox="1"/>
          <p:nvPr/>
        </p:nvSpPr>
        <p:spPr>
          <a:xfrm>
            <a:off x="486136" y="925975"/>
            <a:ext cx="11259549" cy="5678478"/>
          </a:xfrm>
          <a:prstGeom prst="rect">
            <a:avLst/>
          </a:prstGeom>
          <a:noFill/>
        </p:spPr>
        <p:txBody>
          <a:bodyPr wrap="square">
            <a:spAutoFit/>
          </a:bodyPr>
          <a:lstStyle/>
          <a:p>
            <a:r>
              <a:rPr lang="en-GB" sz="1100" b="1" dirty="0">
                <a:solidFill>
                  <a:schemeClr val="tx1"/>
                </a:solidFill>
                <a:latin typeface="Times New Roman" panose="02020603050405020304" pitchFamily="18" charset="0"/>
                <a:cs typeface="Times New Roman" panose="02020603050405020304" pitchFamily="18" charset="0"/>
              </a:rPr>
              <a:t>References List</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a:solidFill>
                  <a:schemeClr val="tx1"/>
                </a:solidFill>
                <a:latin typeface="Times New Roman" panose="02020603050405020304" pitchFamily="18" charset="0"/>
                <a:cs typeface="Times New Roman" panose="02020603050405020304" pitchFamily="18" charset="0"/>
              </a:rPr>
              <a:t>Ageing, (2025) </a:t>
            </a:r>
            <a:r>
              <a:rPr lang="en-GB" sz="1100" i="1" dirty="0">
                <a:solidFill>
                  <a:schemeClr val="tx1"/>
                </a:solidFill>
                <a:latin typeface="Times New Roman" panose="02020603050405020304" pitchFamily="18" charset="0"/>
                <a:cs typeface="Times New Roman" panose="02020603050405020304" pitchFamily="18" charset="0"/>
              </a:rPr>
              <a:t>Oxford Institute of Population Ageing</a:t>
            </a:r>
            <a:r>
              <a:rPr lang="en-GB" sz="1100" dirty="0">
                <a:solidFill>
                  <a:schemeClr val="tx1"/>
                </a:solidFill>
                <a:latin typeface="Times New Roman" panose="02020603050405020304" pitchFamily="18" charset="0"/>
                <a:cs typeface="Times New Roman" panose="02020603050405020304" pitchFamily="18" charset="0"/>
              </a:rPr>
              <a:t>. Available at: https://www.ageing.ox.ac.uk/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Ageuk</a:t>
            </a:r>
            <a:r>
              <a:rPr lang="en-GB" sz="1100" dirty="0">
                <a:solidFill>
                  <a:schemeClr val="tx1"/>
                </a:solidFill>
                <a:latin typeface="Times New Roman" panose="02020603050405020304" pitchFamily="18" charset="0"/>
                <a:cs typeface="Times New Roman" panose="02020603050405020304" pitchFamily="18" charset="0"/>
              </a:rPr>
              <a:t>, (2025) </a:t>
            </a:r>
            <a:r>
              <a:rPr lang="en-GB" sz="1100" i="1" dirty="0">
                <a:solidFill>
                  <a:schemeClr val="tx1"/>
                </a:solidFill>
                <a:latin typeface="Times New Roman" panose="02020603050405020304" pitchFamily="18" charset="0"/>
                <a:cs typeface="Times New Roman" panose="02020603050405020304" pitchFamily="18" charset="0"/>
              </a:rPr>
              <a:t>Age UK</a:t>
            </a:r>
            <a:r>
              <a:rPr lang="en-GB" sz="1100" dirty="0">
                <a:solidFill>
                  <a:schemeClr val="tx1"/>
                </a:solidFill>
                <a:latin typeface="Times New Roman" panose="02020603050405020304" pitchFamily="18" charset="0"/>
                <a:cs typeface="Times New Roman" panose="02020603050405020304" pitchFamily="18" charset="0"/>
              </a:rPr>
              <a:t>. Available at: https://www.ageuk.org.uk/latest-press/articles/older-people-are-bearing-the-brunt-of-a-rundown-health-and-care-system/#:~:text=latest%20Doctor’s%20strike-,Older%20people%20are%20bearing%20the%20brunt%20of%20a%20rundown%20Health,struggling%20Health%20and%20Care%20system.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a:solidFill>
                  <a:schemeClr val="tx1"/>
                </a:solidFill>
                <a:latin typeface="Times New Roman" panose="02020603050405020304" pitchFamily="18" charset="0"/>
                <a:cs typeface="Times New Roman" panose="02020603050405020304" pitchFamily="18" charset="0"/>
              </a:rPr>
              <a:t>Brimblecombe, N., Stevens, M., Rajagopalan, J., Hu, B., Cartagena Farias, J. and Pharoah, D., (2025). What is the Relationship Between Older People's Housing Characteristics and Their Care Needs?. </a:t>
            </a:r>
            <a:r>
              <a:rPr lang="en-GB" sz="1100" i="1" dirty="0">
                <a:solidFill>
                  <a:schemeClr val="tx1"/>
                </a:solidFill>
                <a:latin typeface="Times New Roman" panose="02020603050405020304" pitchFamily="18" charset="0"/>
                <a:cs typeface="Times New Roman" panose="02020603050405020304" pitchFamily="18" charset="0"/>
              </a:rPr>
              <a:t>Journal of Aging &amp; Social Policy</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37</a:t>
            </a:r>
            <a:r>
              <a:rPr lang="en-GB" sz="1100" dirty="0">
                <a:solidFill>
                  <a:schemeClr val="tx1"/>
                </a:solidFill>
                <a:latin typeface="Times New Roman" panose="02020603050405020304" pitchFamily="18" charset="0"/>
                <a:cs typeface="Times New Roman" panose="02020603050405020304" pitchFamily="18" charset="0"/>
              </a:rPr>
              <a:t>(6), pp.1216-1233.</a:t>
            </a:r>
            <a:r>
              <a:rPr lang="en-GB" sz="1100" dirty="0">
                <a:solidFill>
                  <a:schemeClr val="tx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https://www.tandfonline.com/doi/full/10.1080/08959420.2024.2422664</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Bristoluniversitypressdigital</a:t>
            </a:r>
            <a:r>
              <a:rPr lang="en-GB" sz="1100" dirty="0">
                <a:solidFill>
                  <a:schemeClr val="tx1"/>
                </a:solidFill>
                <a:latin typeface="Times New Roman" panose="02020603050405020304" pitchFamily="18" charset="0"/>
                <a:cs typeface="Times New Roman" panose="02020603050405020304" pitchFamily="18" charset="0"/>
              </a:rPr>
              <a:t>, (2025) </a:t>
            </a:r>
            <a:r>
              <a:rPr lang="en-GB" sz="1100" i="1" dirty="0">
                <a:solidFill>
                  <a:schemeClr val="tx1"/>
                </a:solidFill>
                <a:latin typeface="Times New Roman" panose="02020603050405020304" pitchFamily="18" charset="0"/>
                <a:cs typeface="Times New Roman" panose="02020603050405020304" pitchFamily="18" charset="0"/>
              </a:rPr>
              <a:t>Implementing </a:t>
            </a:r>
            <a:r>
              <a:rPr lang="en-GB" sz="1100" i="1" dirty="0" err="1">
                <a:solidFill>
                  <a:schemeClr val="tx1"/>
                </a:solidFill>
                <a:latin typeface="Times New Roman" panose="02020603050405020304" pitchFamily="18" charset="0"/>
                <a:cs typeface="Times New Roman" panose="02020603050405020304" pitchFamily="18" charset="0"/>
              </a:rPr>
              <a:t>england’s</a:t>
            </a:r>
            <a:r>
              <a:rPr lang="en-GB" sz="1100" i="1" dirty="0">
                <a:solidFill>
                  <a:schemeClr val="tx1"/>
                </a:solidFill>
                <a:latin typeface="Times New Roman" panose="02020603050405020304" pitchFamily="18" charset="0"/>
                <a:cs typeface="Times New Roman" panose="02020603050405020304" pitchFamily="18" charset="0"/>
              </a:rPr>
              <a:t> CARE act 2014: Was the Act a success and when will we know? in: International Journal of Care and Caring Volume 8 issue 1 (2024)</a:t>
            </a:r>
            <a:r>
              <a:rPr lang="en-GB" sz="1100" dirty="0">
                <a:solidFill>
                  <a:schemeClr val="tx1"/>
                </a:solidFill>
                <a:latin typeface="Times New Roman" panose="02020603050405020304" pitchFamily="18" charset="0"/>
                <a:cs typeface="Times New Roman" panose="02020603050405020304" pitchFamily="18" charset="0"/>
              </a:rPr>
              <a:t>. Available at: https://bristoluniversitypressdigital.com/view/journals/ijcc/8/1/article-p47.xml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Eulacfoundation</a:t>
            </a:r>
            <a:r>
              <a:rPr lang="en-GB" sz="1100" dirty="0">
                <a:solidFill>
                  <a:schemeClr val="tx1"/>
                </a:solidFill>
                <a:latin typeface="Times New Roman" panose="02020603050405020304" pitchFamily="18" charset="0"/>
                <a:cs typeface="Times New Roman" panose="02020603050405020304" pitchFamily="18" charset="0"/>
              </a:rPr>
              <a:t>, (2025) </a:t>
            </a:r>
            <a:r>
              <a:rPr lang="en-GB" sz="1100" i="1" dirty="0">
                <a:solidFill>
                  <a:schemeClr val="tx1"/>
                </a:solidFill>
                <a:latin typeface="Times New Roman" panose="02020603050405020304" pitchFamily="18" charset="0"/>
                <a:cs typeface="Times New Roman" panose="02020603050405020304" pitchFamily="18" charset="0"/>
              </a:rPr>
              <a:t>Managing inequality without transforming it: Structural limits of social policies and their weak contribution to sustainable development in Latin America | EU-Lac Foundation</a:t>
            </a:r>
            <a:r>
              <a:rPr lang="en-GB" sz="1100" dirty="0">
                <a:solidFill>
                  <a:schemeClr val="tx1"/>
                </a:solidFill>
                <a:latin typeface="Times New Roman" panose="02020603050405020304" pitchFamily="18" charset="0"/>
                <a:cs typeface="Times New Roman" panose="02020603050405020304" pitchFamily="18" charset="0"/>
              </a:rPr>
              <a:t>. Available at: https://.org/</a:t>
            </a:r>
            <a:r>
              <a:rPr lang="en-GB" sz="1100" dirty="0" err="1">
                <a:solidFill>
                  <a:schemeClr val="tx1"/>
                </a:solidFill>
                <a:latin typeface="Times New Roman" panose="02020603050405020304" pitchFamily="18" charset="0"/>
                <a:cs typeface="Times New Roman" panose="02020603050405020304" pitchFamily="18" charset="0"/>
              </a:rPr>
              <a:t>en</a:t>
            </a:r>
            <a:r>
              <a:rPr lang="en-GB" sz="1100" dirty="0">
                <a:solidFill>
                  <a:schemeClr val="tx1"/>
                </a:solidFill>
                <a:latin typeface="Times New Roman" panose="02020603050405020304" pitchFamily="18" charset="0"/>
                <a:cs typeface="Times New Roman" panose="02020603050405020304" pitchFamily="18" charset="0"/>
              </a:rPr>
              <a:t>/managing-inequality-without-transforming-it-structural-limits-social-policies-and-their-weak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Evexiatherapies</a:t>
            </a:r>
            <a:r>
              <a:rPr lang="en-GB" sz="1100" dirty="0">
                <a:solidFill>
                  <a:schemeClr val="tx1"/>
                </a:solidFill>
                <a:latin typeface="Times New Roman" panose="02020603050405020304" pitchFamily="18" charset="0"/>
                <a:cs typeface="Times New Roman" panose="02020603050405020304" pitchFamily="18" charset="0"/>
              </a:rPr>
              <a:t>, (2025) </a:t>
            </a:r>
            <a:r>
              <a:rPr lang="en-GB" sz="1100" i="1" dirty="0" err="1">
                <a:solidFill>
                  <a:schemeClr val="tx1"/>
                </a:solidFill>
                <a:latin typeface="Times New Roman" panose="02020603050405020304" pitchFamily="18" charset="0"/>
                <a:cs typeface="Times New Roman" panose="02020603050405020304" pitchFamily="18" charset="0"/>
              </a:rPr>
              <a:t>Evexia</a:t>
            </a:r>
            <a:r>
              <a:rPr lang="en-GB" sz="1100" i="1" dirty="0">
                <a:solidFill>
                  <a:schemeClr val="tx1"/>
                </a:solidFill>
                <a:latin typeface="Times New Roman" panose="02020603050405020304" pitchFamily="18" charset="0"/>
                <a:cs typeface="Times New Roman" panose="02020603050405020304" pitchFamily="18" charset="0"/>
              </a:rPr>
              <a:t> Fitness &amp; Therapies</a:t>
            </a:r>
            <a:r>
              <a:rPr lang="en-GB" sz="1100" dirty="0">
                <a:solidFill>
                  <a:schemeClr val="tx1"/>
                </a:solidFill>
                <a:latin typeface="Times New Roman" panose="02020603050405020304" pitchFamily="18" charset="0"/>
                <a:cs typeface="Times New Roman" panose="02020603050405020304" pitchFamily="18" charset="0"/>
              </a:rPr>
              <a:t>. Available at: https://www.evexiatherapies.com.au/functional-activities-daily-living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a:solidFill>
                  <a:schemeClr val="tx1"/>
                </a:solidFill>
                <a:latin typeface="Times New Roman" panose="02020603050405020304" pitchFamily="18" charset="0"/>
                <a:cs typeface="Times New Roman" panose="02020603050405020304" pitchFamily="18" charset="0"/>
              </a:rPr>
              <a:t>Extranet, (2025) </a:t>
            </a:r>
            <a:r>
              <a:rPr lang="en-GB" sz="1100" i="1" dirty="0">
                <a:solidFill>
                  <a:schemeClr val="tx1"/>
                </a:solidFill>
                <a:latin typeface="Times New Roman" panose="02020603050405020304" pitchFamily="18" charset="0"/>
                <a:cs typeface="Times New Roman" panose="02020603050405020304" pitchFamily="18" charset="0"/>
              </a:rPr>
              <a:t>Active ageing - extranet systems</a:t>
            </a:r>
            <a:r>
              <a:rPr lang="en-GB" sz="1100" dirty="0">
                <a:solidFill>
                  <a:schemeClr val="tx1"/>
                </a:solidFill>
                <a:latin typeface="Times New Roman" panose="02020603050405020304" pitchFamily="18" charset="0"/>
                <a:cs typeface="Times New Roman" panose="02020603050405020304" pitchFamily="18" charset="0"/>
              </a:rPr>
              <a:t>. Available at: https://extranet.who.int/agefriendlyworld/wp-content/uploads/2014/06/WHO-Active-Ageing-Framework.pdf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a:solidFill>
                  <a:schemeClr val="tx1"/>
                </a:solidFill>
                <a:latin typeface="Times New Roman" panose="02020603050405020304" pitchFamily="18" charset="0"/>
                <a:cs typeface="Times New Roman" panose="02020603050405020304" pitchFamily="18" charset="0"/>
              </a:rPr>
              <a:t>Hanlon, P., Daines, L., Campbell, C., McKinstry, B., Weller, D. and Pinnock, H., (2017). Telehealth interventions to support self-management of long-term conditions: a systematic metareview of diabetes, heart failure, asthma, chronic obstructive pulmonary disease, and cancer. </a:t>
            </a:r>
            <a:r>
              <a:rPr lang="en-GB" sz="1100" i="1" dirty="0">
                <a:solidFill>
                  <a:schemeClr val="tx1"/>
                </a:solidFill>
                <a:latin typeface="Times New Roman" panose="02020603050405020304" pitchFamily="18" charset="0"/>
                <a:cs typeface="Times New Roman" panose="02020603050405020304" pitchFamily="18" charset="0"/>
              </a:rPr>
              <a:t>Journal of medical Internet research</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19</a:t>
            </a:r>
            <a:r>
              <a:rPr lang="en-GB" sz="1100" dirty="0">
                <a:solidFill>
                  <a:schemeClr val="tx1"/>
                </a:solidFill>
                <a:latin typeface="Times New Roman" panose="02020603050405020304" pitchFamily="18" charset="0"/>
                <a:cs typeface="Times New Roman" panose="02020603050405020304" pitchFamily="18" charset="0"/>
              </a:rPr>
              <a:t>(5), p.e172.</a:t>
            </a:r>
            <a:r>
              <a:rPr lang="en-GB" sz="1100" dirty="0">
                <a:solidFill>
                  <a:schemeClr val="tx1"/>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https://www.jmir.org/2017/5/e172/</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Ilpnetwork</a:t>
            </a:r>
            <a:r>
              <a:rPr lang="en-GB" sz="1100" dirty="0">
                <a:solidFill>
                  <a:schemeClr val="tx1"/>
                </a:solidFill>
                <a:latin typeface="Times New Roman" panose="02020603050405020304" pitchFamily="18" charset="0"/>
                <a:cs typeface="Times New Roman" panose="02020603050405020304" pitchFamily="18" charset="0"/>
              </a:rPr>
              <a:t>, (2019) </a:t>
            </a:r>
            <a:r>
              <a:rPr lang="en-GB" sz="1100" i="1" dirty="0">
                <a:solidFill>
                  <a:schemeClr val="tx1"/>
                </a:solidFill>
                <a:latin typeface="Times New Roman" panose="02020603050405020304" pitchFamily="18" charset="0"/>
                <a:cs typeface="Times New Roman" panose="02020603050405020304" pitchFamily="18" charset="0"/>
              </a:rPr>
              <a:t>Evaluating social care prevention in </a:t>
            </a:r>
            <a:r>
              <a:rPr lang="en-GB" sz="1100" i="1" dirty="0" err="1">
                <a:solidFill>
                  <a:schemeClr val="tx1"/>
                </a:solidFill>
                <a:latin typeface="Times New Roman" panose="02020603050405020304" pitchFamily="18" charset="0"/>
                <a:cs typeface="Times New Roman" panose="02020603050405020304" pitchFamily="18" charset="0"/>
              </a:rPr>
              <a:t>england</a:t>
            </a:r>
            <a:r>
              <a:rPr lang="en-GB" sz="1100" i="1" dirty="0">
                <a:solidFill>
                  <a:schemeClr val="tx1"/>
                </a:solidFill>
                <a:latin typeface="Times New Roman" panose="02020603050405020304" pitchFamily="18" charset="0"/>
                <a:cs typeface="Times New Roman" panose="02020603050405020304" pitchFamily="18" charset="0"/>
              </a:rPr>
              <a:t>: Challenges and opportunities</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Journal of Long-Term Care</a:t>
            </a:r>
            <a:r>
              <a:rPr lang="en-GB" sz="1100" dirty="0">
                <a:solidFill>
                  <a:schemeClr val="tx1"/>
                </a:solidFill>
                <a:latin typeface="Times New Roman" panose="02020603050405020304" pitchFamily="18" charset="0"/>
                <a:cs typeface="Times New Roman" panose="02020603050405020304" pitchFamily="18" charset="0"/>
              </a:rPr>
              <a:t>. Available at: https://journal.ilpnetwork.org/articles/10.31389/jltc.32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Ncbi</a:t>
            </a:r>
            <a:r>
              <a:rPr lang="en-GB" sz="1100" dirty="0">
                <a:solidFill>
                  <a:schemeClr val="tx1"/>
                </a:solidFill>
                <a:latin typeface="Times New Roman" panose="02020603050405020304" pitchFamily="18" charset="0"/>
                <a:cs typeface="Times New Roman" panose="02020603050405020304" pitchFamily="18" charset="0"/>
              </a:rPr>
              <a:t>, (2025) </a:t>
            </a:r>
            <a:r>
              <a:rPr lang="en-GB" sz="1100" i="1" dirty="0">
                <a:solidFill>
                  <a:schemeClr val="tx1"/>
                </a:solidFill>
                <a:latin typeface="Times New Roman" panose="02020603050405020304" pitchFamily="18" charset="0"/>
                <a:cs typeface="Times New Roman" panose="02020603050405020304" pitchFamily="18" charset="0"/>
              </a:rPr>
              <a:t>The association between physical multimorbidity and fall-related injury among adults aged ≥ 50 years from low- and middle-income countries</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European journal of ageing</a:t>
            </a:r>
            <a:r>
              <a:rPr lang="en-GB" sz="1100" dirty="0">
                <a:solidFill>
                  <a:schemeClr val="tx1"/>
                </a:solidFill>
                <a:latin typeface="Times New Roman" panose="02020603050405020304" pitchFamily="18" charset="0"/>
                <a:cs typeface="Times New Roman" panose="02020603050405020304" pitchFamily="18" charset="0"/>
              </a:rPr>
              <a:t>. Available at: https://pmc.ncbi.nlm.nih.gov/articles/PMC11923311/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Nuffieldtrust</a:t>
            </a:r>
            <a:r>
              <a:rPr lang="en-GB" sz="1100" dirty="0">
                <a:solidFill>
                  <a:schemeClr val="tx1"/>
                </a:solidFill>
                <a:latin typeface="Times New Roman" panose="02020603050405020304" pitchFamily="18" charset="0"/>
                <a:cs typeface="Times New Roman" panose="02020603050405020304" pitchFamily="18" charset="0"/>
              </a:rPr>
              <a:t>, (2025) </a:t>
            </a:r>
            <a:r>
              <a:rPr lang="en-GB" sz="1100" i="1" dirty="0">
                <a:solidFill>
                  <a:schemeClr val="tx1"/>
                </a:solidFill>
                <a:latin typeface="Times New Roman" panose="02020603050405020304" pitchFamily="18" charset="0"/>
                <a:cs typeface="Times New Roman" panose="02020603050405020304" pitchFamily="18" charset="0"/>
              </a:rPr>
              <a:t>Nuffield Trust</a:t>
            </a:r>
            <a:r>
              <a:rPr lang="en-GB" sz="1100" dirty="0">
                <a:solidFill>
                  <a:schemeClr val="tx1"/>
                </a:solidFill>
                <a:latin typeface="Times New Roman" panose="02020603050405020304" pitchFamily="18" charset="0"/>
                <a:cs typeface="Times New Roman" panose="02020603050405020304" pitchFamily="18" charset="0"/>
              </a:rPr>
              <a:t>. Available at: https://www.nuffieldtrust.org.uk/resource/getting-the-best-out-of-the-new-world-of-remote-and-digital-general-practice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Regencyhcs</a:t>
            </a:r>
            <a:r>
              <a:rPr lang="en-GB" sz="1100" dirty="0">
                <a:solidFill>
                  <a:schemeClr val="tx1"/>
                </a:solidFill>
                <a:latin typeface="Times New Roman" panose="02020603050405020304" pitchFamily="18" charset="0"/>
                <a:cs typeface="Times New Roman" panose="02020603050405020304" pitchFamily="18" charset="0"/>
              </a:rPr>
              <a:t>, (2025) </a:t>
            </a:r>
            <a:r>
              <a:rPr lang="en-GB" sz="1100" i="1" dirty="0">
                <a:solidFill>
                  <a:schemeClr val="tx1"/>
                </a:solidFill>
                <a:latin typeface="Times New Roman" panose="02020603050405020304" pitchFamily="18" charset="0"/>
                <a:cs typeface="Times New Roman" panose="02020603050405020304" pitchFamily="18" charset="0"/>
              </a:rPr>
              <a:t>Home</a:t>
            </a:r>
            <a:r>
              <a:rPr lang="en-GB" sz="1100" dirty="0">
                <a:solidFill>
                  <a:schemeClr val="tx1"/>
                </a:solidFill>
                <a:latin typeface="Times New Roman" panose="02020603050405020304" pitchFamily="18" charset="0"/>
                <a:cs typeface="Times New Roman" panose="02020603050405020304" pitchFamily="18" charset="0"/>
              </a:rPr>
              <a:t>. Available at: https://www.regencyhcs.com/blog/understanding-the-importance-of-early-intervention-in-senior-care#:~:text=The%20Essence%20of%20Early%20Intervention%20in%20Senior,to%20make%20informed%20plans%20for%20the%20future.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a:solidFill>
                  <a:schemeClr val="tx1"/>
                </a:solidFill>
                <a:latin typeface="Times New Roman" panose="02020603050405020304" pitchFamily="18" charset="0"/>
                <a:cs typeface="Times New Roman" panose="02020603050405020304" pitchFamily="18" charset="0"/>
              </a:rPr>
              <a:t>Rosewood-nursing, (2025) </a:t>
            </a:r>
            <a:r>
              <a:rPr lang="en-GB" sz="1100" i="1" dirty="0">
                <a:solidFill>
                  <a:schemeClr val="tx1"/>
                </a:solidFill>
                <a:latin typeface="Times New Roman" panose="02020603050405020304" pitchFamily="18" charset="0"/>
                <a:cs typeface="Times New Roman" panose="02020603050405020304" pitchFamily="18" charset="0"/>
              </a:rPr>
              <a:t>Rosewood Rehabilitation and Nursing - The Name in Healthcare</a:t>
            </a:r>
            <a:r>
              <a:rPr lang="en-GB" sz="1100" dirty="0">
                <a:solidFill>
                  <a:schemeClr val="tx1"/>
                </a:solidFill>
                <a:latin typeface="Times New Roman" panose="02020603050405020304" pitchFamily="18" charset="0"/>
                <a:cs typeface="Times New Roman" panose="02020603050405020304" pitchFamily="18" charset="0"/>
              </a:rPr>
              <a:t>. Available at: https://www.rosewood-nursing.com/post/the-benefits-of-multidisciplinary-teams-in-short-term-rehabilitation#:~:text=Moreover%2C%20effective%20multidisciplinary%20teams%20can%20increase%20efficiency,complex%2C%20long%2Dterm%20conditions%20that%20require%20integrated%20care.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a:solidFill>
                  <a:schemeClr val="tx1"/>
                </a:solidFill>
                <a:latin typeface="Times New Roman" panose="02020603050405020304" pitchFamily="18" charset="0"/>
                <a:cs typeface="Times New Roman" panose="02020603050405020304" pitchFamily="18" charset="0"/>
              </a:rPr>
              <a:t>Tew, J., Duggal, S. and Carr, S., (2025). How has the idea of prevention been conceptualised and progressed in adult social care in England?. </a:t>
            </a:r>
            <a:r>
              <a:rPr lang="en-GB" sz="1100" i="1" dirty="0">
                <a:solidFill>
                  <a:schemeClr val="tx1"/>
                </a:solidFill>
                <a:latin typeface="Times New Roman" panose="02020603050405020304" pitchFamily="18" charset="0"/>
                <a:cs typeface="Times New Roman" panose="02020603050405020304" pitchFamily="18" charset="0"/>
              </a:rPr>
              <a:t>Journal of Social Policy</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54</a:t>
            </a:r>
            <a:r>
              <a:rPr lang="en-GB" sz="1100" dirty="0">
                <a:solidFill>
                  <a:schemeClr val="tx1"/>
                </a:solidFill>
                <a:latin typeface="Times New Roman" panose="02020603050405020304" pitchFamily="18" charset="0"/>
                <a:cs typeface="Times New Roman" panose="02020603050405020304" pitchFamily="18" charset="0"/>
              </a:rPr>
              <a:t>(2), pp.429-447.</a:t>
            </a:r>
            <a:r>
              <a:rPr lang="en-GB" sz="1100" dirty="0">
                <a:solidFill>
                  <a:schemeClr val="tx1"/>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https://www.cambridge.org/core/journals/journal-of-social-policy/article/how-has-the-idea-of-prevention-been-conceptualised-and-progressed-in-adult-social-care-in-england/48F29F9B541ADBCEA43CE311542B916B</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err="1">
                <a:solidFill>
                  <a:schemeClr val="tx1"/>
                </a:solidFill>
                <a:latin typeface="Times New Roman" panose="02020603050405020304" pitchFamily="18" charset="0"/>
                <a:cs typeface="Times New Roman" panose="02020603050405020304" pitchFamily="18" charset="0"/>
              </a:rPr>
              <a:t>Visionflex</a:t>
            </a:r>
            <a:r>
              <a:rPr lang="en-GB" sz="1100" dirty="0">
                <a:solidFill>
                  <a:schemeClr val="tx1"/>
                </a:solidFill>
                <a:latin typeface="Times New Roman" panose="02020603050405020304" pitchFamily="18" charset="0"/>
                <a:cs typeface="Times New Roman" panose="02020603050405020304" pitchFamily="18" charset="0"/>
              </a:rPr>
              <a:t>, (2022) </a:t>
            </a:r>
            <a:r>
              <a:rPr lang="en-GB" sz="1100" i="1" dirty="0">
                <a:solidFill>
                  <a:schemeClr val="tx1"/>
                </a:solidFill>
                <a:latin typeface="Times New Roman" panose="02020603050405020304" pitchFamily="18" charset="0"/>
                <a:cs typeface="Times New Roman" panose="02020603050405020304" pitchFamily="18" charset="0"/>
              </a:rPr>
              <a:t>What is a hybrid model of healthcare?</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err="1">
                <a:solidFill>
                  <a:schemeClr val="tx1"/>
                </a:solidFill>
                <a:latin typeface="Times New Roman" panose="02020603050405020304" pitchFamily="18" charset="0"/>
                <a:cs typeface="Times New Roman" panose="02020603050405020304" pitchFamily="18" charset="0"/>
              </a:rPr>
              <a:t>Visionflex</a:t>
            </a:r>
            <a:r>
              <a:rPr lang="en-GB" sz="1100" dirty="0">
                <a:solidFill>
                  <a:schemeClr val="tx1"/>
                </a:solidFill>
                <a:latin typeface="Times New Roman" panose="02020603050405020304" pitchFamily="18" charset="0"/>
                <a:cs typeface="Times New Roman" panose="02020603050405020304" pitchFamily="18" charset="0"/>
              </a:rPr>
              <a:t>. Available at: https://www.visionflex.com/what-is-a-hybrid-model-of-care/#:~:text=Whether%20a%20GP%20practises%20family,professional%20by%20the%20patient’s%20side. (Accessed: 02 March 2026). </a:t>
            </a:r>
            <a:endParaRPr lang="en-IN" sz="1100" dirty="0">
              <a:solidFill>
                <a:schemeClr val="tx1"/>
              </a:solidFill>
              <a:latin typeface="Times New Roman" panose="02020603050405020304" pitchFamily="18" charset="0"/>
              <a:cs typeface="Times New Roman" panose="02020603050405020304" pitchFamily="18" charset="0"/>
            </a:endParaRPr>
          </a:p>
          <a:p>
            <a:r>
              <a:rPr lang="en-GB" sz="1100" dirty="0">
                <a:solidFill>
                  <a:schemeClr val="tx1"/>
                </a:solidFill>
                <a:latin typeface="Times New Roman" panose="02020603050405020304" pitchFamily="18" charset="0"/>
                <a:cs typeface="Times New Roman" panose="02020603050405020304" pitchFamily="18" charset="0"/>
              </a:rPr>
              <a:t>Zhang, W. and Wang, A.P., (2025). Functional ability of older adults based on the world health organization framework of healthy ageing: a scoping review. </a:t>
            </a:r>
            <a:r>
              <a:rPr lang="en-GB" sz="1100" i="1" dirty="0">
                <a:solidFill>
                  <a:schemeClr val="tx1"/>
                </a:solidFill>
                <a:latin typeface="Times New Roman" panose="02020603050405020304" pitchFamily="18" charset="0"/>
                <a:cs typeface="Times New Roman" panose="02020603050405020304" pitchFamily="18" charset="0"/>
              </a:rPr>
              <a:t>Journal of Public Health</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33</a:t>
            </a:r>
            <a:r>
              <a:rPr lang="en-GB" sz="1100" dirty="0">
                <a:solidFill>
                  <a:schemeClr val="tx1"/>
                </a:solidFill>
                <a:latin typeface="Times New Roman" panose="02020603050405020304" pitchFamily="18" charset="0"/>
                <a:cs typeface="Times New Roman" panose="02020603050405020304" pitchFamily="18" charset="0"/>
              </a:rPr>
              <a:t>(7), pp.1513-1531.</a:t>
            </a:r>
            <a:r>
              <a:rPr lang="en-GB" sz="1100" dirty="0">
                <a:solidFill>
                  <a:schemeClr val="tx1"/>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https://link.springer.com/article/10.1007/s10389-023-02121-x</a:t>
            </a:r>
            <a:endParaRPr lang="en-IN" sz="11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9414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TotalTime>
  <Words>2640</Words>
  <Application>Microsoft Office PowerPoint</Application>
  <PresentationFormat>Widescreen</PresentationFormat>
  <Paragraphs>42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Times New Roman</vt:lpstr>
      <vt:lpstr>Office Theme</vt:lpstr>
      <vt:lpstr>BSc Health and Social Care Empowering the Older Person BMHP6027  Student name: Oana Livadaru Student nr :2316786</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oana livadaru</cp:lastModifiedBy>
  <cp:revision>3</cp:revision>
  <dcterms:created xsi:type="dcterms:W3CDTF">2026-03-02T10:55:25Z</dcterms:created>
  <dcterms:modified xsi:type="dcterms:W3CDTF">2026-03-10T09:28:48Z</dcterms:modified>
</cp:coreProperties>
</file>