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5" r:id="rId20"/>
    <p:sldId id="276" r:id="rId21"/>
    <p:sldId id="274" r:id="rId22"/>
    <p:sldId id="278" r:id="rId23"/>
    <p:sldId id="279" r:id="rId24"/>
    <p:sldId id="280" r:id="rId25"/>
    <p:sldId id="277" r:id="rId26"/>
    <p:sldId id="281" r:id="rId27"/>
    <p:sldId id="282" r:id="rId28"/>
    <p:sldId id="283" r:id="rId29"/>
    <p:sldId id="284" r:id="rId30"/>
    <p:sldId id="285" r:id="rId31"/>
    <p:sldId id="286" r:id="rId32"/>
    <p:sldId id="287" r:id="rId33"/>
    <p:sldId id="288" r:id="rId34"/>
    <p:sldId id="290" r:id="rId35"/>
    <p:sldId id="291" r:id="rId36"/>
    <p:sldId id="293" r:id="rId37"/>
    <p:sldId id="294" r:id="rId38"/>
    <p:sldId id="296" r:id="rId39"/>
    <p:sldId id="295" r:id="rId40"/>
    <p:sldId id="298" r:id="rId41"/>
    <p:sldId id="29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CB88E-2E14-0CF6-0E28-7D6B2C640A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C325C36-5FDF-C8E3-4D83-4F8926CC3F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967C412-8974-61E0-D59A-036320809E39}"/>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5" name="Footer Placeholder 4">
            <a:extLst>
              <a:ext uri="{FF2B5EF4-FFF2-40B4-BE49-F238E27FC236}">
                <a16:creationId xmlns:a16="http://schemas.microsoft.com/office/drawing/2014/main" id="{A20D1F86-00B9-F11E-DCEF-A74C2163F7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E9F8B3-5F4C-535D-FB87-4D5CFD84FE35}"/>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2614464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FA0CF-92B4-4CAA-CBB8-41D8ECEE8A0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0C17429-5844-4D4A-5694-B610B84EC9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691144-2D61-78F2-95F4-FD2BAAB57F11}"/>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5" name="Footer Placeholder 4">
            <a:extLst>
              <a:ext uri="{FF2B5EF4-FFF2-40B4-BE49-F238E27FC236}">
                <a16:creationId xmlns:a16="http://schemas.microsoft.com/office/drawing/2014/main" id="{F7DD97AE-06CE-C4BF-361C-19244E487F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69A0AB-8709-1FC6-1EE0-8870257CDA1D}"/>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503793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2AE6F-FFBB-EDF6-1EEC-4C1F07A857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6938D17-78F6-DD97-EEF4-9ACFBF87E8B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27756B8-1CF8-F859-F326-BDBB1E4D8342}"/>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5" name="Footer Placeholder 4">
            <a:extLst>
              <a:ext uri="{FF2B5EF4-FFF2-40B4-BE49-F238E27FC236}">
                <a16:creationId xmlns:a16="http://schemas.microsoft.com/office/drawing/2014/main" id="{D9CE3477-B4D9-6BA5-3614-E69B65F840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1DA463-D20E-7D44-000C-326F93C41252}"/>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1894505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1DFE-90D5-82B5-A7A2-76229BBD35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3B6E3F1-6C53-E97D-F44C-11B4469187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6072DDE-1A94-23DE-3CB4-BF02C214A0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BD58781-9664-7CAC-1E90-88DD7DBED8F4}"/>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6" name="Footer Placeholder 5">
            <a:extLst>
              <a:ext uri="{FF2B5EF4-FFF2-40B4-BE49-F238E27FC236}">
                <a16:creationId xmlns:a16="http://schemas.microsoft.com/office/drawing/2014/main" id="{55242322-C339-BECC-38F4-7CC4436CD5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7D23B2-CAE6-6F04-5678-1A43C76E9979}"/>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2326198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2E7C-0FB1-A741-7508-80BB0743C21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B378DDA-89F6-609B-A188-5171510BB4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8E1471-6ED6-950D-0852-23605FF9E52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57EEAE-96D0-F6FC-9B2C-4AD83422B4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9E14F3-31D6-2A37-3E81-D68DB50550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8763B63-EFDC-AB77-DF7C-A9D8A57ECF59}"/>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8" name="Footer Placeholder 7">
            <a:extLst>
              <a:ext uri="{FF2B5EF4-FFF2-40B4-BE49-F238E27FC236}">
                <a16:creationId xmlns:a16="http://schemas.microsoft.com/office/drawing/2014/main" id="{37F4EE28-99D6-007C-A72D-1AF9C914EC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C0DDEF-7209-3FDF-A11D-76F1C03BB386}"/>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1037481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CE02F-3918-3E9D-9927-FEA6A6FA86D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0BD2817-B6F0-B369-7461-E5BF0AD7F782}"/>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4" name="Footer Placeholder 3">
            <a:extLst>
              <a:ext uri="{FF2B5EF4-FFF2-40B4-BE49-F238E27FC236}">
                <a16:creationId xmlns:a16="http://schemas.microsoft.com/office/drawing/2014/main" id="{E61F09C9-9A9E-D042-E90D-8323131572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311402-EEF2-7737-7D10-3E7342319320}"/>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4010323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319225-5109-8F2F-3025-58E21E5BCD5F}"/>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3" name="Footer Placeholder 2">
            <a:extLst>
              <a:ext uri="{FF2B5EF4-FFF2-40B4-BE49-F238E27FC236}">
                <a16:creationId xmlns:a16="http://schemas.microsoft.com/office/drawing/2014/main" id="{D68E7FB5-EE29-2855-F745-F5D50A9388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3F9B36-1C4F-23A9-D9E0-7FEF49037E46}"/>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755560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8DAF6-EFD6-561F-7DB3-795E473B9D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F98C1B9-95B7-FB67-6BFC-367460798F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94B0AF1-60DA-C4EF-67C0-9655B77951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BB2479-E906-E3EE-0E53-3CEA2A63D66E}"/>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6" name="Footer Placeholder 5">
            <a:extLst>
              <a:ext uri="{FF2B5EF4-FFF2-40B4-BE49-F238E27FC236}">
                <a16:creationId xmlns:a16="http://schemas.microsoft.com/office/drawing/2014/main" id="{3E1EE8A0-0D11-6148-4AFF-02E56C9B61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B6AC4-9ED7-8261-55D5-ECF164B3D04A}"/>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3309085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7193-C23A-43E0-6788-B2F8211207D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D808B88-2AC2-86A6-BDD9-17038AB5D5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48C68B-9351-CE33-5720-64D20B8A0A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FBD487-4952-2489-52A5-BC47DB0676C1}"/>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6" name="Footer Placeholder 5">
            <a:extLst>
              <a:ext uri="{FF2B5EF4-FFF2-40B4-BE49-F238E27FC236}">
                <a16:creationId xmlns:a16="http://schemas.microsoft.com/office/drawing/2014/main" id="{9172E3DD-6BB1-7561-FFA7-FB0AF6DF10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0D1864-8F63-DC05-14C9-7BE68C2B4DF4}"/>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1146949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7D489-0BC6-BE55-C125-29ED05DEA4B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EE56693-FE07-20ED-83B5-603728EA95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ADDAF8-FD73-DF98-09A0-CD2D11A004FB}"/>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5" name="Footer Placeholder 4">
            <a:extLst>
              <a:ext uri="{FF2B5EF4-FFF2-40B4-BE49-F238E27FC236}">
                <a16:creationId xmlns:a16="http://schemas.microsoft.com/office/drawing/2014/main" id="{DCFB36CD-9D96-451D-02C8-31D0FA20CA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9858F-1910-E1D2-42CB-0B2EA1D6D5AE}"/>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2945394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50F1F9-13C9-E182-185B-18F42A82D3E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94C9CAB-3853-A69E-29C5-1018DB4831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F697CE-7B84-542E-5C9C-A96FA5666960}"/>
              </a:ext>
            </a:extLst>
          </p:cNvPr>
          <p:cNvSpPr>
            <a:spLocks noGrp="1"/>
          </p:cNvSpPr>
          <p:nvPr>
            <p:ph type="dt" sz="half" idx="10"/>
          </p:nvPr>
        </p:nvSpPr>
        <p:spPr/>
        <p:txBody>
          <a:bodyPr/>
          <a:lstStyle/>
          <a:p>
            <a:fld id="{1C375AB8-A07C-4537-91C4-4B41C96B369A}" type="datetimeFigureOut">
              <a:rPr lang="en-GB" smtClean="0"/>
              <a:t>09/02/2024</a:t>
            </a:fld>
            <a:endParaRPr lang="en-GB"/>
          </a:p>
        </p:txBody>
      </p:sp>
      <p:sp>
        <p:nvSpPr>
          <p:cNvPr id="5" name="Footer Placeholder 4">
            <a:extLst>
              <a:ext uri="{FF2B5EF4-FFF2-40B4-BE49-F238E27FC236}">
                <a16:creationId xmlns:a16="http://schemas.microsoft.com/office/drawing/2014/main" id="{3125D270-4010-B9D9-36B8-A78A915F18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6702BF-3340-4C89-8F13-B135D08C534E}"/>
              </a:ext>
            </a:extLst>
          </p:cNvPr>
          <p:cNvSpPr>
            <a:spLocks noGrp="1"/>
          </p:cNvSpPr>
          <p:nvPr>
            <p:ph type="sldNum" sz="quarter" idx="12"/>
          </p:nvPr>
        </p:nvSpPr>
        <p:spPr/>
        <p:txBody>
          <a:bodyPr/>
          <a:lstStyle/>
          <a:p>
            <a:fld id="{51744BAA-05D4-4222-AB48-26661C3D94DE}" type="slidenum">
              <a:rPr lang="en-GB" smtClean="0"/>
              <a:t>‹#›</a:t>
            </a:fld>
            <a:endParaRPr lang="en-GB"/>
          </a:p>
        </p:txBody>
      </p:sp>
    </p:spTree>
    <p:extLst>
      <p:ext uri="{BB962C8B-B14F-4D97-AF65-F5344CB8AC3E}">
        <p14:creationId xmlns:p14="http://schemas.microsoft.com/office/powerpoint/2010/main" val="3792273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B8D597-2EE5-A3E5-4808-96741FAAC0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C2D906F-BD0D-AF2C-DDE8-3815BB7FD9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447244-689A-1DFB-3877-4DFA8E2DB2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C375AB8-A07C-4537-91C4-4B41C96B369A}" type="datetimeFigureOut">
              <a:rPr lang="en-GB" smtClean="0"/>
              <a:t>09/02/2024</a:t>
            </a:fld>
            <a:endParaRPr lang="en-GB"/>
          </a:p>
        </p:txBody>
      </p:sp>
      <p:sp>
        <p:nvSpPr>
          <p:cNvPr id="5" name="Footer Placeholder 4">
            <a:extLst>
              <a:ext uri="{FF2B5EF4-FFF2-40B4-BE49-F238E27FC236}">
                <a16:creationId xmlns:a16="http://schemas.microsoft.com/office/drawing/2014/main" id="{A81AA3C4-1831-0A13-9EC2-B58581D99E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94243A-79C5-0CE3-3FDE-FC49F9EC7D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744BAA-05D4-4222-AB48-26661C3D94DE}" type="slidenum">
              <a:rPr lang="en-GB" smtClean="0"/>
              <a:t>‹#›</a:t>
            </a:fld>
            <a:endParaRPr lang="en-GB"/>
          </a:p>
        </p:txBody>
      </p:sp>
    </p:spTree>
    <p:extLst>
      <p:ext uri="{BB962C8B-B14F-4D97-AF65-F5344CB8AC3E}">
        <p14:creationId xmlns:p14="http://schemas.microsoft.com/office/powerpoint/2010/main" val="1650537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C482E-7456-0E13-6CF7-97E3F6E9E6CB}"/>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87835AF6-D3E8-674B-3B2E-5E306F6759D5}"/>
              </a:ext>
            </a:extLst>
          </p:cNvPr>
          <p:cNvSpPr>
            <a:spLocks noGrp="1"/>
          </p:cNvSpPr>
          <p:nvPr>
            <p:ph type="subTitle" idx="1"/>
          </p:nvPr>
        </p:nvSpPr>
        <p:spPr/>
        <p:txBody>
          <a:bodyPr/>
          <a:lstStyle/>
          <a:p>
            <a:r>
              <a:rPr lang="en-GB" sz="4000" dirty="0"/>
              <a:t>Lecture 7: The Living Constitution</a:t>
            </a:r>
          </a:p>
          <a:p>
            <a:endParaRPr lang="en-GB" dirty="0"/>
          </a:p>
        </p:txBody>
      </p:sp>
    </p:spTree>
    <p:extLst>
      <p:ext uri="{BB962C8B-B14F-4D97-AF65-F5344CB8AC3E}">
        <p14:creationId xmlns:p14="http://schemas.microsoft.com/office/powerpoint/2010/main" val="2500772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DAA19-64EA-5D4F-5A63-FC915F847C3E}"/>
              </a:ext>
            </a:extLst>
          </p:cNvPr>
          <p:cNvSpPr>
            <a:spLocks noGrp="1"/>
          </p:cNvSpPr>
          <p:nvPr>
            <p:ph type="title"/>
          </p:nvPr>
        </p:nvSpPr>
        <p:spPr/>
        <p:txBody>
          <a:bodyPr/>
          <a:lstStyle/>
          <a:p>
            <a:pPr algn="ctr"/>
            <a:r>
              <a:rPr lang="en-GB" dirty="0"/>
              <a:t>A Living Constitution</a:t>
            </a:r>
          </a:p>
        </p:txBody>
      </p:sp>
      <p:sp>
        <p:nvSpPr>
          <p:cNvPr id="3" name="Content Placeholder 2">
            <a:extLst>
              <a:ext uri="{FF2B5EF4-FFF2-40B4-BE49-F238E27FC236}">
                <a16:creationId xmlns:a16="http://schemas.microsoft.com/office/drawing/2014/main" id="{9531AF25-FC62-721B-0079-579F8CFBF868}"/>
              </a:ext>
            </a:extLst>
          </p:cNvPr>
          <p:cNvSpPr>
            <a:spLocks noGrp="1"/>
          </p:cNvSpPr>
          <p:nvPr>
            <p:ph idx="1"/>
          </p:nvPr>
        </p:nvSpPr>
        <p:spPr/>
        <p:txBody>
          <a:bodyPr>
            <a:normAutofit/>
          </a:bodyPr>
          <a:lstStyle/>
          <a:p>
            <a:r>
              <a:rPr lang="en-GB" dirty="0"/>
              <a:t>Words and phrases of the constitution do not change</a:t>
            </a:r>
          </a:p>
          <a:p>
            <a:r>
              <a:rPr lang="en-GB" dirty="0"/>
              <a:t>A permanent, fundamental law, the “Supreme law of the land”</a:t>
            </a:r>
          </a:p>
          <a:p>
            <a:r>
              <a:rPr lang="en-GB" dirty="0"/>
              <a:t>Designed not to shift in meaning with each generation</a:t>
            </a:r>
          </a:p>
        </p:txBody>
      </p:sp>
    </p:spTree>
    <p:extLst>
      <p:ext uri="{BB962C8B-B14F-4D97-AF65-F5344CB8AC3E}">
        <p14:creationId xmlns:p14="http://schemas.microsoft.com/office/powerpoint/2010/main" val="1072769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587BA-C3B9-2400-12FD-FABB8BDFA064}"/>
              </a:ext>
            </a:extLst>
          </p:cNvPr>
          <p:cNvSpPr>
            <a:spLocks noGrp="1"/>
          </p:cNvSpPr>
          <p:nvPr>
            <p:ph type="title"/>
          </p:nvPr>
        </p:nvSpPr>
        <p:spPr/>
        <p:txBody>
          <a:bodyPr/>
          <a:lstStyle/>
          <a:p>
            <a:pPr algn="ctr"/>
            <a:r>
              <a:rPr lang="en-GB" dirty="0"/>
              <a:t>A Living Constitution</a:t>
            </a:r>
          </a:p>
        </p:txBody>
      </p:sp>
      <p:sp>
        <p:nvSpPr>
          <p:cNvPr id="3" name="Content Placeholder 2">
            <a:extLst>
              <a:ext uri="{FF2B5EF4-FFF2-40B4-BE49-F238E27FC236}">
                <a16:creationId xmlns:a16="http://schemas.microsoft.com/office/drawing/2014/main" id="{CA00BDEA-0C87-3D24-2955-F703A814795A}"/>
              </a:ext>
            </a:extLst>
          </p:cNvPr>
          <p:cNvSpPr>
            <a:spLocks noGrp="1"/>
          </p:cNvSpPr>
          <p:nvPr>
            <p:ph idx="1"/>
          </p:nvPr>
        </p:nvSpPr>
        <p:spPr/>
        <p:txBody>
          <a:bodyPr>
            <a:noAutofit/>
          </a:bodyPr>
          <a:lstStyle/>
          <a:p>
            <a:r>
              <a:rPr lang="en-GB" sz="2000" kern="100" dirty="0">
                <a:latin typeface="Aptos" panose="020B0004020202020204" pitchFamily="34" charset="0"/>
                <a:ea typeface="Aptos" panose="020B0004020202020204" pitchFamily="34" charset="0"/>
                <a:cs typeface="Times New Roman" panose="02020603050405020304" pitchFamily="18" charset="0"/>
              </a:rPr>
              <a:t>O</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ne that evolves, changes over time, and adapts to new circumstances without being formally amended.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US Constitution is the oldest, continuous, written national constitution the world has known.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It is a living document in that it has a rich history of practice and interpretation that has in many ways taken on a “life” of its own.</a:t>
            </a:r>
          </a:p>
          <a:p>
            <a:r>
              <a:rPr lang="en-GB" sz="2000" kern="100" dirty="0">
                <a:latin typeface="Aptos" panose="020B0004020202020204" pitchFamily="34" charset="0"/>
                <a:ea typeface="Aptos" panose="020B0004020202020204" pitchFamily="34" charset="0"/>
                <a:cs typeface="Times New Roman" panose="02020603050405020304" pitchFamily="18" charset="0"/>
              </a:rPr>
              <a:t>I</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nterpreted in a way that would take into account the changing context of the times. </a:t>
            </a:r>
          </a:p>
          <a:p>
            <a:r>
              <a:rPr lang="en-GB" sz="2000" kern="100" dirty="0">
                <a:latin typeface="Aptos" panose="020B0004020202020204" pitchFamily="34" charset="0"/>
                <a:ea typeface="Aptos" panose="020B0004020202020204" pitchFamily="34" charset="0"/>
                <a:cs typeface="Times New Roman" panose="02020603050405020304" pitchFamily="18" charset="0"/>
              </a:rPr>
              <a:t>F</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or over 230 years, the Constitution has proven that in can in fact adapt and remain relevant to changing times while at the same time staying remarkably stable and consistent.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living Constitution, based on tradition, precedent, and adaptability, has allowed the document to stay relatively unchanged through the legal amendment process while allowing room for flexibility and interpretation by the judicial branch. </a:t>
            </a:r>
          </a:p>
          <a:p>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3881686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B6DF-8683-1025-798B-E0D4E8C4AE61}"/>
              </a:ext>
            </a:extLst>
          </p:cNvPr>
          <p:cNvSpPr>
            <a:spLocks noGrp="1"/>
          </p:cNvSpPr>
          <p:nvPr>
            <p:ph type="title"/>
          </p:nvPr>
        </p:nvSpPr>
        <p:spPr/>
        <p:txBody>
          <a:bodyPr/>
          <a:lstStyle/>
          <a:p>
            <a:pPr algn="ctr"/>
            <a:r>
              <a:rPr lang="en-GB" dirty="0"/>
              <a:t>Key Considerations in </a:t>
            </a:r>
            <a:br>
              <a:rPr lang="en-GB" dirty="0"/>
            </a:br>
            <a:r>
              <a:rPr lang="en-GB" dirty="0"/>
              <a:t>the Interpretation of the Constitution</a:t>
            </a:r>
          </a:p>
        </p:txBody>
      </p:sp>
      <p:sp>
        <p:nvSpPr>
          <p:cNvPr id="3" name="Content Placeholder 2">
            <a:extLst>
              <a:ext uri="{FF2B5EF4-FFF2-40B4-BE49-F238E27FC236}">
                <a16:creationId xmlns:a16="http://schemas.microsoft.com/office/drawing/2014/main" id="{10FEDFDC-9372-A5C9-936E-C7F91A7C5503}"/>
              </a:ext>
            </a:extLst>
          </p:cNvPr>
          <p:cNvSpPr>
            <a:spLocks noGrp="1"/>
          </p:cNvSpPr>
          <p:nvPr>
            <p:ph idx="1"/>
          </p:nvPr>
        </p:nvSpPr>
        <p:spPr/>
        <p:txBody>
          <a:bodyPr>
            <a:normAutofit/>
          </a:bodyPr>
          <a:lstStyle/>
          <a:p>
            <a:pPr marL="342900" indent="-342900">
              <a:buAutoNum type="arabicParenR"/>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meaning of the Constitution’s words and phrases. </a:t>
            </a:r>
          </a:p>
          <a:p>
            <a:r>
              <a:rPr lang="en-GB" sz="2000" kern="100" dirty="0">
                <a:latin typeface="Aptos" panose="020B0004020202020204" pitchFamily="34" charset="0"/>
                <a:ea typeface="Aptos" panose="020B0004020202020204" pitchFamily="34" charset="0"/>
                <a:cs typeface="Times New Roman" panose="02020603050405020304" pitchFamily="18" charset="0"/>
              </a:rPr>
              <a:t>The debate over “Original meaning” vs Living Constitution: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Is it the original intentions and meanings of the words that count, as intended by the framers of the Constitution, or does the meaning of the Constitution evolve and adapt to changing circumstances over time?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If the Constitution is to be interpreted solely based on original meaning, then its meaning should be constant until an amendment is adopted to make changes. Such an approach lends permanence and stability to the original words of the Constitution.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If the Constitution is interpreted as a living constitution, then a certain degree of flexibility allows for interpretation within the context of the times. However, it also increases the risk of fundamentally changing its original purpose based on popular thinking of the times or corrupt politicians, putting rights of the people already enshrined at risk. </a:t>
            </a:r>
          </a:p>
          <a:p>
            <a:pPr marL="0" indent="0">
              <a:buNone/>
            </a:pPr>
            <a:endParaRPr lang="en-GB" dirty="0"/>
          </a:p>
        </p:txBody>
      </p:sp>
    </p:spTree>
    <p:extLst>
      <p:ext uri="{BB962C8B-B14F-4D97-AF65-F5344CB8AC3E}">
        <p14:creationId xmlns:p14="http://schemas.microsoft.com/office/powerpoint/2010/main" val="1406445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D2140-1E3E-00E8-EC3D-C0C06CAEBC7C}"/>
              </a:ext>
            </a:extLst>
          </p:cNvPr>
          <p:cNvSpPr>
            <a:spLocks noGrp="1"/>
          </p:cNvSpPr>
          <p:nvPr>
            <p:ph type="title"/>
          </p:nvPr>
        </p:nvSpPr>
        <p:spPr/>
        <p:txBody>
          <a:bodyPr/>
          <a:lstStyle/>
          <a:p>
            <a:pPr algn="ctr"/>
            <a:r>
              <a:rPr lang="en-GB" dirty="0"/>
              <a:t>Key Considerations in </a:t>
            </a:r>
            <a:br>
              <a:rPr lang="en-GB" dirty="0"/>
            </a:br>
            <a:r>
              <a:rPr lang="en-GB" dirty="0"/>
              <a:t>the Interpretation of the Constitution</a:t>
            </a:r>
          </a:p>
        </p:txBody>
      </p:sp>
      <p:sp>
        <p:nvSpPr>
          <p:cNvPr id="3" name="Content Placeholder 2">
            <a:extLst>
              <a:ext uri="{FF2B5EF4-FFF2-40B4-BE49-F238E27FC236}">
                <a16:creationId xmlns:a16="http://schemas.microsoft.com/office/drawing/2014/main" id="{361D1A9A-E0E7-6E26-0B2A-EE288A152E48}"/>
              </a:ext>
            </a:extLst>
          </p:cNvPr>
          <p:cNvSpPr>
            <a:spLocks noGrp="1"/>
          </p:cNvSpPr>
          <p:nvPr>
            <p:ph idx="1"/>
          </p:nvPr>
        </p:nvSpPr>
        <p:spPr/>
        <p:txBody>
          <a:bodyPr/>
          <a:lstStyle/>
          <a:p>
            <a:pPr marL="0" indent="0">
              <a:buNone/>
            </a:pPr>
            <a:r>
              <a:rPr lang="en-GB" sz="2400" dirty="0"/>
              <a:t>2)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intentions, purposes, or expectations of the framers of the Constitution.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debate here is between the “objective meaning” of the words based on the English language, or the “original intention” of the framers. In other words, it is a debate between what the framers said and what they may have possibly meant.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For example, the 14</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Amendment was meant to be the amendment to abolish slavery and racial discrimination by the government. However, the language of the amendment is much broader- stipulating that states may not deny any “person” the “equal protection of the laws.” So the amendment’s language covers a much broader scope than simply the issue of race. </a:t>
            </a:r>
          </a:p>
          <a:p>
            <a:pPr marL="0" indent="0">
              <a:buNone/>
            </a:pPr>
            <a:endParaRPr lang="en-GB" dirty="0"/>
          </a:p>
        </p:txBody>
      </p:sp>
    </p:spTree>
    <p:extLst>
      <p:ext uri="{BB962C8B-B14F-4D97-AF65-F5344CB8AC3E}">
        <p14:creationId xmlns:p14="http://schemas.microsoft.com/office/powerpoint/2010/main" val="1131177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2B37-2AF6-1AAC-C069-C8CBAABC0DE7}"/>
              </a:ext>
            </a:extLst>
          </p:cNvPr>
          <p:cNvSpPr>
            <a:spLocks noGrp="1"/>
          </p:cNvSpPr>
          <p:nvPr>
            <p:ph type="title"/>
          </p:nvPr>
        </p:nvSpPr>
        <p:spPr/>
        <p:txBody>
          <a:bodyPr/>
          <a:lstStyle/>
          <a:p>
            <a:pPr algn="ctr"/>
            <a:r>
              <a:rPr lang="en-GB" dirty="0"/>
              <a:t>Key Considerations in </a:t>
            </a:r>
            <a:br>
              <a:rPr lang="en-GB" dirty="0"/>
            </a:br>
            <a:r>
              <a:rPr lang="en-GB" dirty="0"/>
              <a:t>the Interpretation of the Constitution</a:t>
            </a:r>
          </a:p>
        </p:txBody>
      </p:sp>
      <p:sp>
        <p:nvSpPr>
          <p:cNvPr id="3" name="Content Placeholder 2">
            <a:extLst>
              <a:ext uri="{FF2B5EF4-FFF2-40B4-BE49-F238E27FC236}">
                <a16:creationId xmlns:a16="http://schemas.microsoft.com/office/drawing/2014/main" id="{2EB1DE7A-A197-74AB-1850-E43886C26A3E}"/>
              </a:ext>
            </a:extLst>
          </p:cNvPr>
          <p:cNvSpPr>
            <a:spLocks noGrp="1"/>
          </p:cNvSpPr>
          <p:nvPr>
            <p:ph idx="1"/>
          </p:nvPr>
        </p:nvSpPr>
        <p:spPr/>
        <p:txBody>
          <a:bodyPr/>
          <a:lstStyle/>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3)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implications that may arise from the structure or nature of the document as a whole. </a:t>
            </a:r>
          </a:p>
          <a:p>
            <a:r>
              <a:rPr lang="en-GB" sz="2400" kern="100" dirty="0">
                <a:latin typeface="Aptos" panose="020B0004020202020204" pitchFamily="34" charset="0"/>
                <a:ea typeface="Aptos" panose="020B0004020202020204" pitchFamily="34" charset="0"/>
                <a:cs typeface="Times New Roman" panose="02020603050405020304" pitchFamily="18" charset="0"/>
              </a:rPr>
              <a:t>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he relationship and meaning created by the provisions and how they are structured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In other words, the meaning as derived from their placement in the context of the document.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method of interpretation is broadly accepted and utilized, although naturally subject to debate. </a:t>
            </a:r>
          </a:p>
          <a:p>
            <a:pPr marL="0" indent="0">
              <a:buNone/>
            </a:pPr>
            <a:endParaRPr lang="en-GB" dirty="0"/>
          </a:p>
        </p:txBody>
      </p:sp>
    </p:spTree>
    <p:extLst>
      <p:ext uri="{BB962C8B-B14F-4D97-AF65-F5344CB8AC3E}">
        <p14:creationId xmlns:p14="http://schemas.microsoft.com/office/powerpoint/2010/main" val="2514491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058F7-AB34-84C5-CDAA-BF7DBF67A981}"/>
              </a:ext>
            </a:extLst>
          </p:cNvPr>
          <p:cNvSpPr>
            <a:spLocks noGrp="1"/>
          </p:cNvSpPr>
          <p:nvPr>
            <p:ph type="title"/>
          </p:nvPr>
        </p:nvSpPr>
        <p:spPr/>
        <p:txBody>
          <a:bodyPr/>
          <a:lstStyle/>
          <a:p>
            <a:pPr algn="ctr"/>
            <a:r>
              <a:rPr lang="en-GB" dirty="0"/>
              <a:t>Key Considerations in </a:t>
            </a:r>
            <a:br>
              <a:rPr lang="en-GB" dirty="0"/>
            </a:br>
            <a:r>
              <a:rPr lang="en-GB" dirty="0"/>
              <a:t>the Interpretation of the Constitution</a:t>
            </a:r>
          </a:p>
        </p:txBody>
      </p:sp>
      <p:sp>
        <p:nvSpPr>
          <p:cNvPr id="3" name="Content Placeholder 2">
            <a:extLst>
              <a:ext uri="{FF2B5EF4-FFF2-40B4-BE49-F238E27FC236}">
                <a16:creationId xmlns:a16="http://schemas.microsoft.com/office/drawing/2014/main" id="{EA7C744E-3AC0-F1CB-9B3D-BCCB301DA0FB}"/>
              </a:ext>
            </a:extLst>
          </p:cNvPr>
          <p:cNvSpPr>
            <a:spLocks noGrp="1"/>
          </p:cNvSpPr>
          <p:nvPr>
            <p:ph idx="1"/>
          </p:nvPr>
        </p:nvSpPr>
        <p:spPr/>
        <p:txBody>
          <a:bodyPr/>
          <a:lstStyle/>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4)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precedent of constitutional interpretation.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role of prior judicial interpretation or prior executive or congressional practice.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Does precedent determine the meaning of the Constitution if certain matters have been dealt with in a consistent way in the past? What happens if later generations were to disagree with previously set precedents?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Where the text of the Constitution is clear, it should take precedence.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Again, this is a matter subject to much debate. </a:t>
            </a:r>
          </a:p>
          <a:p>
            <a:pPr marL="0" indent="0">
              <a:buNone/>
            </a:pPr>
            <a:endParaRPr lang="en-GB" dirty="0"/>
          </a:p>
        </p:txBody>
      </p:sp>
    </p:spTree>
    <p:extLst>
      <p:ext uri="{BB962C8B-B14F-4D97-AF65-F5344CB8AC3E}">
        <p14:creationId xmlns:p14="http://schemas.microsoft.com/office/powerpoint/2010/main" val="46758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0ADA2-B3EE-E676-29C2-1FF0F536E3B0}"/>
              </a:ext>
            </a:extLst>
          </p:cNvPr>
          <p:cNvSpPr>
            <a:spLocks noGrp="1"/>
          </p:cNvSpPr>
          <p:nvPr>
            <p:ph type="title"/>
          </p:nvPr>
        </p:nvSpPr>
        <p:spPr/>
        <p:txBody>
          <a:bodyPr/>
          <a:lstStyle/>
          <a:p>
            <a:pPr algn="ctr"/>
            <a:r>
              <a:rPr lang="en-GB" dirty="0"/>
              <a:t>Key Considerations in </a:t>
            </a:r>
            <a:br>
              <a:rPr lang="en-GB" dirty="0"/>
            </a:br>
            <a:r>
              <a:rPr lang="en-GB" dirty="0"/>
              <a:t>the Interpretation of the Constitution</a:t>
            </a:r>
          </a:p>
        </p:txBody>
      </p:sp>
      <p:sp>
        <p:nvSpPr>
          <p:cNvPr id="3" name="Content Placeholder 2">
            <a:extLst>
              <a:ext uri="{FF2B5EF4-FFF2-40B4-BE49-F238E27FC236}">
                <a16:creationId xmlns:a16="http://schemas.microsoft.com/office/drawing/2014/main" id="{D6198613-4C32-926E-9F48-51F615F182E1}"/>
              </a:ext>
            </a:extLst>
          </p:cNvPr>
          <p:cNvSpPr>
            <a:spLocks noGrp="1"/>
          </p:cNvSpPr>
          <p:nvPr>
            <p:ph idx="1"/>
          </p:nvPr>
        </p:nvSpPr>
        <p:spPr/>
        <p:txBody>
          <a:bodyPr/>
          <a:lstStyle/>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5) 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he role of changing generations and their view of justice and good policy.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Should the views of different generations have an effect on the interpretation of the Constitution? </a:t>
            </a:r>
          </a:p>
          <a:p>
            <a:r>
              <a:rPr lang="en-GB" sz="2400" kern="100" dirty="0">
                <a:latin typeface="Aptos" panose="020B0004020202020204" pitchFamily="34" charset="0"/>
                <a:ea typeface="Aptos" panose="020B0004020202020204" pitchFamily="34" charset="0"/>
                <a:cs typeface="Times New Roman" panose="02020603050405020304" pitchFamily="18" charset="0"/>
              </a:rPr>
              <a:t>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he Constitution by deliberate design leaves many choices to democratic self-government.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However, it also stipulates clear provisions, and these provisions should not be altered on the whims of changing times.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Once again, this is something that is subject to much debate.</a:t>
            </a:r>
          </a:p>
          <a:p>
            <a:endParaRPr lang="en-GB" dirty="0"/>
          </a:p>
        </p:txBody>
      </p:sp>
    </p:spTree>
    <p:extLst>
      <p:ext uri="{BB962C8B-B14F-4D97-AF65-F5344CB8AC3E}">
        <p14:creationId xmlns:p14="http://schemas.microsoft.com/office/powerpoint/2010/main" val="983163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8DCC9-45B9-EC60-DA7B-05ED827834CC}"/>
              </a:ext>
            </a:extLst>
          </p:cNvPr>
          <p:cNvSpPr>
            <a:spLocks noGrp="1"/>
          </p:cNvSpPr>
          <p:nvPr>
            <p:ph type="title"/>
          </p:nvPr>
        </p:nvSpPr>
        <p:spPr/>
        <p:txBody>
          <a:bodyPr/>
          <a:lstStyle/>
          <a:p>
            <a:pPr algn="ctr"/>
            <a:r>
              <a:rPr lang="en-GB" dirty="0"/>
              <a:t>Key Considerations in </a:t>
            </a:r>
            <a:br>
              <a:rPr lang="en-GB" dirty="0"/>
            </a:br>
            <a:r>
              <a:rPr lang="en-GB" dirty="0"/>
              <a:t>the Interpretation of the Constitution</a:t>
            </a:r>
          </a:p>
        </p:txBody>
      </p:sp>
      <p:sp>
        <p:nvSpPr>
          <p:cNvPr id="3" name="Content Placeholder 2">
            <a:extLst>
              <a:ext uri="{FF2B5EF4-FFF2-40B4-BE49-F238E27FC236}">
                <a16:creationId xmlns:a16="http://schemas.microsoft.com/office/drawing/2014/main" id="{568DF824-A0C2-DC69-F397-117D06C94A40}"/>
              </a:ext>
            </a:extLst>
          </p:cNvPr>
          <p:cNvSpPr>
            <a:spLocks noGrp="1"/>
          </p:cNvSpPr>
          <p:nvPr>
            <p:ph idx="1"/>
          </p:nvPr>
        </p:nvSpPr>
        <p:spPr/>
        <p:txBody>
          <a:bodyPr/>
          <a:lstStyle/>
          <a:p>
            <a:pPr marL="0" indent="0" algn="ctr">
              <a:buNone/>
            </a:pPr>
            <a:r>
              <a:rPr lang="en-GB" kern="100" dirty="0">
                <a:latin typeface="Aptos" panose="020B0004020202020204" pitchFamily="34" charset="0"/>
                <a:ea typeface="Aptos" panose="020B0004020202020204" pitchFamily="34" charset="0"/>
                <a:cs typeface="Times New Roman" panose="02020603050405020304" pitchFamily="18" charset="0"/>
              </a:rPr>
              <a:t>T</a:t>
            </a:r>
            <a:r>
              <a:rPr lang="en-GB" kern="100" dirty="0">
                <a:effectLst/>
                <a:latin typeface="Aptos" panose="020B0004020202020204" pitchFamily="34" charset="0"/>
                <a:ea typeface="Aptos" panose="020B0004020202020204" pitchFamily="34" charset="0"/>
                <a:cs typeface="Times New Roman" panose="02020603050405020304" pitchFamily="18" charset="0"/>
              </a:rPr>
              <a:t>he interpretation of the constitution has elicited a diverse range of views and opinions. That flexibility as well as consistency grounded in a core foundation is what has led to the endurance of the Constitution as the Supreme Law of the Land. </a:t>
            </a:r>
          </a:p>
          <a:p>
            <a:pPr marL="0" indent="0">
              <a:buNone/>
            </a:pPr>
            <a:endParaRPr lang="en-GB" dirty="0"/>
          </a:p>
        </p:txBody>
      </p:sp>
    </p:spTree>
    <p:extLst>
      <p:ext uri="{BB962C8B-B14F-4D97-AF65-F5344CB8AC3E}">
        <p14:creationId xmlns:p14="http://schemas.microsoft.com/office/powerpoint/2010/main" val="3267601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99B6-2FAB-4FE7-5C0F-85ABD68DE637}"/>
              </a:ext>
            </a:extLst>
          </p:cNvPr>
          <p:cNvSpPr>
            <a:spLocks noGrp="1"/>
          </p:cNvSpPr>
          <p:nvPr>
            <p:ph type="title"/>
          </p:nvPr>
        </p:nvSpPr>
        <p:spPr/>
        <p:txBody>
          <a:bodyPr>
            <a:normAutofit fontScale="90000"/>
          </a:bodyPr>
          <a:lstStyle/>
          <a:p>
            <a:pPr algn="ct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r>
              <a:rPr lang="en-GB" sz="4400" kern="100" dirty="0">
                <a:effectLst/>
                <a:latin typeface="Aptos" panose="020B0004020202020204" pitchFamily="34" charset="0"/>
                <a:ea typeface="Aptos" panose="020B0004020202020204" pitchFamily="34" charset="0"/>
                <a:cs typeface="Times New Roman" panose="02020603050405020304" pitchFamily="18" charset="0"/>
              </a:rPr>
              <a:t>Issues that have generated debate over the years: </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D1D9073-6640-B23F-B6AB-96B9A613C54E}"/>
              </a:ext>
            </a:extLst>
          </p:cNvPr>
          <p:cNvSpPr>
            <a:spLocks noGrp="1"/>
          </p:cNvSpPr>
          <p:nvPr>
            <p:ph idx="1"/>
          </p:nvPr>
        </p:nvSpPr>
        <p:spPr/>
        <p:txBody>
          <a:bodyPr>
            <a:normAutofit lnSpcReduction="10000"/>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Does the power to regulate commerce among the states include a “necessary and proper” power to pass any and all laws Congress considers important for regulating the economy of the nation? How far may such power reach into activities that occur within one state? (Questions in 1930s and 40s re the New Deal)</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May Congress pass civil rights laws prohibiting discrimination, pursuant to its power to regulate “commerce”? (Civil rights movement of 1960s)</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May Congress enact criminal laws, laws prohibiting gun possession near schools, or environmental protection laws, on the theory that they are “necessary and proper” for regulating interstate commerce? (1970s, 1980s, 1990s)</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May Congress pass laws to “bail out” industries, have the national government take over some companies, or adopt a national health insurance plan requiring all individuals to purchase health insurance? (Early 21</a:t>
            </a:r>
            <a:r>
              <a:rPr lang="en-GB" sz="200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century, health care policy such as Obamacare) </a:t>
            </a:r>
          </a:p>
          <a:p>
            <a:endParaRPr lang="en-GB" dirty="0"/>
          </a:p>
        </p:txBody>
      </p:sp>
    </p:spTree>
    <p:extLst>
      <p:ext uri="{BB962C8B-B14F-4D97-AF65-F5344CB8AC3E}">
        <p14:creationId xmlns:p14="http://schemas.microsoft.com/office/powerpoint/2010/main" val="839172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EB9E2-C8A8-0B7C-D61C-DE7193F3BD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F2E974-D6B4-A104-E4A6-92F4156C4DA1}"/>
              </a:ext>
            </a:extLst>
          </p:cNvPr>
          <p:cNvSpPr>
            <a:spLocks noGrp="1"/>
          </p:cNvSpPr>
          <p:nvPr>
            <p:ph idx="1"/>
          </p:nvPr>
        </p:nvSpPr>
        <p:spPr/>
        <p:txBody>
          <a:bodyPr/>
          <a:lstStyle/>
          <a:p>
            <a:pPr marL="0" marR="0" algn="ct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Such debates can be said to have originated from the dual nature of the Constitution as providing powers to Congress that are limited and enumerated, while at the same time broad and sweeping. </a:t>
            </a:r>
          </a:p>
          <a:p>
            <a:pPr marL="0" marR="0" indent="0" algn="ctr">
              <a:lnSpc>
                <a:spcPct val="107000"/>
              </a:lnSpc>
              <a:spcBef>
                <a:spcPts val="0"/>
              </a:spcBef>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first few decades of the Constitution’s existence gave rise to formative controversies, from George Washington’s administration to the Civil War beginning in 1860. We will be taking a look at some of these defining controversies that have shaped the way the Constitution is understood today. </a:t>
            </a:r>
          </a:p>
          <a:p>
            <a:endParaRPr lang="en-GB" dirty="0"/>
          </a:p>
        </p:txBody>
      </p:sp>
    </p:spTree>
    <p:extLst>
      <p:ext uri="{BB962C8B-B14F-4D97-AF65-F5344CB8AC3E}">
        <p14:creationId xmlns:p14="http://schemas.microsoft.com/office/powerpoint/2010/main" val="3108534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53471-D186-7BB6-2B42-5E56A794C2C5}"/>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81A4EF13-BFA8-6549-801D-37DA5C47269D}"/>
              </a:ext>
            </a:extLst>
          </p:cNvPr>
          <p:cNvSpPr>
            <a:spLocks noGrp="1"/>
          </p:cNvSpPr>
          <p:nvPr>
            <p:ph idx="1"/>
          </p:nvPr>
        </p:nvSpPr>
        <p:spPr/>
        <p:txBody>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During George Washington’s first term, one of the biggest questions and issues was the scope of the national government’s legislative power under Article I’s Commerce Clause, as well as the Necessary and Proper Clause. There was a need to create a national “Bank of the United States,” and the question was: </a:t>
            </a:r>
          </a:p>
          <a:p>
            <a:pPr marL="0" indent="0" algn="ctr">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Does the Constitution provide the national government with sufficient powers to do so? </a:t>
            </a:r>
          </a:p>
          <a:p>
            <a:endParaRPr lang="en-GB" dirty="0"/>
          </a:p>
        </p:txBody>
      </p:sp>
    </p:spTree>
    <p:extLst>
      <p:ext uri="{BB962C8B-B14F-4D97-AF65-F5344CB8AC3E}">
        <p14:creationId xmlns:p14="http://schemas.microsoft.com/office/powerpoint/2010/main" val="1881622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53471-D186-7BB6-2B42-5E56A794C2C5}"/>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81A4EF13-BFA8-6549-801D-37DA5C47269D}"/>
              </a:ext>
            </a:extLst>
          </p:cNvPr>
          <p:cNvSpPr>
            <a:spLocks noGrp="1"/>
          </p:cNvSpPr>
          <p:nvPr>
            <p:ph idx="1"/>
          </p:nvPr>
        </p:nvSpPr>
        <p:spPr/>
        <p:txBody>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Alexander Hamilton became the driving force between the controversy. He was President Washington’s Secretary of the Treasury and principal adviser.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Hamilton was tasked with establishing a more unified national financial system to better integrate the union.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He proposed that the national government assume responsibility for the war debts of the states and establish a system for paying off and eliminating that debt: </a:t>
            </a:r>
          </a:p>
          <a:p>
            <a:pPr marL="0" marR="0" indent="0">
              <a:lnSpc>
                <a:spcPct val="107000"/>
              </a:lnSpc>
              <a:spcBef>
                <a:spcPts val="0"/>
              </a:spcBef>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	-S</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ecure the nation’s public credit and legitimacy </a:t>
            </a:r>
          </a:p>
          <a:p>
            <a:pPr marL="0" marR="0" indent="0">
              <a:lnSpc>
                <a:spcPct val="107000"/>
              </a:lnSpc>
              <a:spcBef>
                <a:spcPts val="0"/>
              </a:spcBef>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	-Unify</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the nation under the authority of the central government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national bank would also assist in carrying out the financial activities of the United States, including payment of debts and collection of taxes. </a:t>
            </a:r>
          </a:p>
          <a:p>
            <a:endParaRPr lang="en-GB" dirty="0"/>
          </a:p>
        </p:txBody>
      </p:sp>
    </p:spTree>
    <p:extLst>
      <p:ext uri="{BB962C8B-B14F-4D97-AF65-F5344CB8AC3E}">
        <p14:creationId xmlns:p14="http://schemas.microsoft.com/office/powerpoint/2010/main" val="2801201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59BED-A623-8B1F-7B6C-84D12F81EA09}"/>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BA3B8739-A925-244F-5773-E6C05C3FA859}"/>
              </a:ext>
            </a:extLst>
          </p:cNvPr>
          <p:cNvSpPr>
            <a:spLocks noGrp="1"/>
          </p:cNvSpPr>
          <p:nvPr>
            <p:ph idx="1"/>
          </p:nvPr>
        </p:nvSpPr>
        <p:spPr/>
        <p:txBody>
          <a:bodyPr>
            <a:normAutofit/>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Payment of Revolutionary War debts was already covered in the Constitution Article I Section 8, to impose taxes “to pay the Debts and provide for the common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Defense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and general Welfare of the United States.”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However, the creation of a national bank was more problematic because the Constitution did not directly empower Congress to charter a national bank.</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James Madison, Thomas Jefferson (Secretary of State), and Edmund Randolph (Attorney General) were among the founding fathers who opposed Hamilton’s proposal, believing that it exceeded the powers of the national government. </a:t>
            </a:r>
          </a:p>
        </p:txBody>
      </p:sp>
    </p:spTree>
    <p:extLst>
      <p:ext uri="{BB962C8B-B14F-4D97-AF65-F5344CB8AC3E}">
        <p14:creationId xmlns:p14="http://schemas.microsoft.com/office/powerpoint/2010/main" val="906750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5C7F-2F3B-C849-3FD8-214239C9BDAC}"/>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3C978D2D-FE81-AE3A-B4A5-E2AB59C14380}"/>
              </a:ext>
            </a:extLst>
          </p:cNvPr>
          <p:cNvSpPr>
            <a:spLocks noGrp="1"/>
          </p:cNvSpPr>
          <p:nvPr>
            <p:ph idx="1"/>
          </p:nvPr>
        </p:nvSpPr>
        <p:spPr/>
        <p:txBody>
          <a:bodyPr>
            <a:normAutofit lnSpcReduction="10000"/>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Jefferson stated in an opinion to President Washington:</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“It has been urged that a bank will give great facility or convenience in the collection of 	taxes. Suppose this were true: yet the Constitution allows only the means which are 	“necessary,” not those which are merely “convenient” for effecting the enumerated 	powers. If such a latitude of construction be allowed to this phrase as to give any non-	enumerated power, it will go to everyone, for there is not one which ingenuity may not 	torture into a convenience in some instance or other, to some one of so long a list of 	enumerated powers. It would swallow up all the delegated powers, reduce the whole 	to one power, as before observed. Therefore it was that the Constitution restrained 	them to the necessary means, that is to say, to those means without which the rant of 	power would nugatory.”  </a:t>
            </a:r>
          </a:p>
          <a:p>
            <a:pPr marL="0"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Jefferson’s statement would henceforth endure as the “narrow construction” view of Congress’s legislative powers.</a:t>
            </a:r>
          </a:p>
          <a:p>
            <a:endParaRPr lang="en-GB" dirty="0"/>
          </a:p>
        </p:txBody>
      </p:sp>
    </p:spTree>
    <p:extLst>
      <p:ext uri="{BB962C8B-B14F-4D97-AF65-F5344CB8AC3E}">
        <p14:creationId xmlns:p14="http://schemas.microsoft.com/office/powerpoint/2010/main" val="2155547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5C7F-2F3B-C849-3FD8-214239C9BDAC}"/>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3C978D2D-FE81-AE3A-B4A5-E2AB59C14380}"/>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Hamilton’s response was the classic formulation of the “broad construction” view of Congress’s powers:</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“Principles of construction like those espoused by the Secretary of State and Attorney 	General would be fatal to the just and indispensable authority of the United States. 	[Every grant of sovereign power to government necessarily includes the power] to 	employ all the means requisite and fairly applicable to the attainment of the ends of 	such power, and which are not precluded by restrictions and exceptions specified in 	the Constitution.”</a:t>
            </a:r>
          </a:p>
          <a:p>
            <a:pPr marL="0" indent="0">
              <a:buNone/>
            </a:pPr>
            <a:endParaRPr lang="en-GB" dirty="0"/>
          </a:p>
        </p:txBody>
      </p:sp>
    </p:spTree>
    <p:extLst>
      <p:ext uri="{BB962C8B-B14F-4D97-AF65-F5344CB8AC3E}">
        <p14:creationId xmlns:p14="http://schemas.microsoft.com/office/powerpoint/2010/main" val="2073820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5C7F-2F3B-C849-3FD8-214239C9BDAC}"/>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3C978D2D-FE81-AE3A-B4A5-E2AB59C14380}"/>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Hamilton added with regards to Jefferson’s narrow view of the Necessary and Proper Clause:</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“There are few measures of any government which would stand so severe a test. To 	insist upon it would be to make the criterion of the exercise of any implied power, a 	case of extreme necessity; which is rather a rule to justify the overleaping of the 	bounds of constitutional authority, than to govern the ordinary exercise of it.” </a:t>
            </a:r>
          </a:p>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Additionally, it was</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“contrary to this sound maxim of construction, namely, that the powers contained in a 	constitution of government, especially those which concern the general 	administration of the affairs of  a country, its finances, trade, defence, etc., ought to be 	construed liberally in advancement of the public good.”</a:t>
            </a:r>
          </a:p>
          <a:p>
            <a:pPr marL="0" indent="0">
              <a:buNone/>
            </a:pPr>
            <a:endParaRPr lang="en-GB" dirty="0"/>
          </a:p>
        </p:txBody>
      </p:sp>
    </p:spTree>
    <p:extLst>
      <p:ext uri="{BB962C8B-B14F-4D97-AF65-F5344CB8AC3E}">
        <p14:creationId xmlns:p14="http://schemas.microsoft.com/office/powerpoint/2010/main" val="2845243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5C7F-2F3B-C849-3FD8-214239C9BDAC}"/>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3C978D2D-FE81-AE3A-B4A5-E2AB59C14380}"/>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Hamilton also denied the suggestion that a broader interpretation of the Necessary and Proper Clause would mean the national government was “sovereign in all respects.” Rather, “it is sovereign to a certain extent; that is, to the extent of the objects of its specified powers.” He then set forth what has become a classic formulation of the scope of Congress’s legislative powers: </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“If the end be clearly comprehended within any of the specified powers, and if the 	measure have an obvious relation to that end, and is not forbidden by any particular 	provision of the Constitution, it may safely be deemed to come within the compass of 	the national authority.”</a:t>
            </a:r>
          </a:p>
          <a:p>
            <a:pPr marL="0" indent="0">
              <a:buNone/>
            </a:pPr>
            <a:endParaRPr lang="en-GB" dirty="0"/>
          </a:p>
        </p:txBody>
      </p:sp>
    </p:spTree>
    <p:extLst>
      <p:ext uri="{BB962C8B-B14F-4D97-AF65-F5344CB8AC3E}">
        <p14:creationId xmlns:p14="http://schemas.microsoft.com/office/powerpoint/2010/main" val="18745236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5C7F-2F3B-C849-3FD8-214239C9BDAC}"/>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3C978D2D-FE81-AE3A-B4A5-E2AB59C14380}"/>
              </a:ext>
            </a:extLst>
          </p:cNvPr>
          <p:cNvSpPr>
            <a:spLocks noGrp="1"/>
          </p:cNvSpPr>
          <p:nvPr>
            <p:ph idx="1"/>
          </p:nvPr>
        </p:nvSpPr>
        <p:spPr/>
        <p:txBody>
          <a:bodyPr>
            <a:normAutofit/>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Ultimately, Hamilton’s arguments won Washington over, and the President signed the bill creating the Bank of the United States. He was convinced by Hamilton’s argument that the Necessary and Proper Clause permitted Congress a broad range of choice to decide on the means for accomplishing goals that clearly fell within all the other specified powers of the government.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precedent set by Hamilton’s opinion and President Washington’s decision had enduring influence for decades to come. Although he had opposed the idea earlier, James Madison as the fourth President also signed a bill into law for a new Bank of the United States. During the administration of the next President after Madison, James Monroe, the Supreme Court also affirmed Hamilton’s view of national powers and the constitutionality of the Bank. </a:t>
            </a:r>
          </a:p>
          <a:p>
            <a:pPr marL="0" indent="0">
              <a:buNone/>
            </a:pPr>
            <a:endParaRPr lang="en-GB" dirty="0"/>
          </a:p>
        </p:txBody>
      </p:sp>
    </p:spTree>
    <p:extLst>
      <p:ext uri="{BB962C8B-B14F-4D97-AF65-F5344CB8AC3E}">
        <p14:creationId xmlns:p14="http://schemas.microsoft.com/office/powerpoint/2010/main" val="32228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5C7F-2F3B-C849-3FD8-214239C9BDAC}"/>
              </a:ext>
            </a:extLst>
          </p:cNvPr>
          <p:cNvSpPr>
            <a:spLocks noGrp="1"/>
          </p:cNvSpPr>
          <p:nvPr>
            <p:ph type="title"/>
          </p:nvPr>
        </p:nvSpPr>
        <p:spPr/>
        <p:txBody>
          <a:bodyPr/>
          <a:lstStyle/>
          <a:p>
            <a:pPr algn="ctr"/>
            <a:r>
              <a:rPr lang="en-GB" dirty="0"/>
              <a:t>The Bank of the United States</a:t>
            </a:r>
          </a:p>
        </p:txBody>
      </p:sp>
      <p:sp>
        <p:nvSpPr>
          <p:cNvPr id="3" name="Content Placeholder 2">
            <a:extLst>
              <a:ext uri="{FF2B5EF4-FFF2-40B4-BE49-F238E27FC236}">
                <a16:creationId xmlns:a16="http://schemas.microsoft.com/office/drawing/2014/main" id="{3C978D2D-FE81-AE3A-B4A5-E2AB59C14380}"/>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Bank would open branches in ten states, but it was vastly unpopular in the states due to mismanagement, ineptitude, favouritism, and corruption. State after state sought to oust it from their borders. Some states like Indiana and Illinois forbade the establishment of any branches of banks not chartered by the state. Others sought to levy taxes on out-of-state banks doing business in the state. In 1819, the Pennsylvania legislature proposed a constitutional amendment to prohibit Congress from chartering a bank outside of the District of Columbia. Congress itself debated a motion to repeal the Bank’s charter.  </a:t>
            </a:r>
          </a:p>
          <a:p>
            <a:pPr marL="0" indent="0">
              <a:buNone/>
            </a:pPr>
            <a:endParaRPr lang="en-GB" dirty="0"/>
          </a:p>
        </p:txBody>
      </p:sp>
    </p:spTree>
    <p:extLst>
      <p:ext uri="{BB962C8B-B14F-4D97-AF65-F5344CB8AC3E}">
        <p14:creationId xmlns:p14="http://schemas.microsoft.com/office/powerpoint/2010/main" val="3120481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DCC7-BF11-0C71-4175-79B89C78119D}"/>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McCulloch v. Maryland</a:t>
            </a:r>
            <a:endParaRPr lang="en-GB" dirty="0"/>
          </a:p>
        </p:txBody>
      </p:sp>
      <p:sp>
        <p:nvSpPr>
          <p:cNvPr id="3" name="Content Placeholder 2">
            <a:extLst>
              <a:ext uri="{FF2B5EF4-FFF2-40B4-BE49-F238E27FC236}">
                <a16:creationId xmlns:a16="http://schemas.microsoft.com/office/drawing/2014/main" id="{675D1AA8-1721-70B3-0FB1-96B7844D1244}"/>
              </a:ext>
            </a:extLst>
          </p:cNvPr>
          <p:cNvSpPr>
            <a:spLocks noGrp="1"/>
          </p:cNvSpPr>
          <p:nvPr>
            <p:ph idx="1"/>
          </p:nvPr>
        </p:nvSpPr>
        <p:spPr/>
        <p:txBody>
          <a:bodyPr>
            <a:normAutofit fontScale="92500" lnSpcReduction="10000"/>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case of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McCulloch v. Maryland</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decided in 1819, resulted from the attempt of the state of Maryland to impose a tax on the operations of the Bank.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Maryland had issued a stamp tax on currency issued by any bank chartered outside the state. James McCullough, who was cashier of the Baltimore branch of the Bank (and who was embezzling funds from the branch), refused to pay the tax. When he was tried and found guilty, McCullough appealed to the Supreme Court.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Court’s decision was written by Chief Justice John Marshall, who concluded that individual states’ actions could not be permitted to interfere with the lawful operations of the national government.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Court upheld the constitutionality of the Bank’s charter. Marshall then held that the Maryland tax was unconstitutional. Since the Bank was lawful, Maryland was not permitted to tax the Bank. A state could not legitimately destroy what Congress had legitimately created. </a:t>
            </a:r>
          </a:p>
          <a:p>
            <a:r>
              <a:rPr lang="en-GB" sz="2000" i="1" kern="100" dirty="0">
                <a:effectLst/>
                <a:latin typeface="Aptos" panose="020B0004020202020204" pitchFamily="34" charset="0"/>
                <a:ea typeface="Aptos" panose="020B0004020202020204" pitchFamily="34" charset="0"/>
                <a:cs typeface="Times New Roman" panose="02020603050405020304" pitchFamily="18" charset="0"/>
              </a:rPr>
              <a:t>McCulloch v. Maryland</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was an important decision for its broad interpretation of the national government’s powers, and for the “supremacy” of federal laws over state laws or actions that conflict with legitimate national authority. </a:t>
            </a:r>
          </a:p>
          <a:p>
            <a:pPr marL="0" indent="0">
              <a:buNone/>
            </a:pPr>
            <a:endParaRPr lang="en-GB" dirty="0"/>
          </a:p>
        </p:txBody>
      </p:sp>
    </p:spTree>
    <p:extLst>
      <p:ext uri="{BB962C8B-B14F-4D97-AF65-F5344CB8AC3E}">
        <p14:creationId xmlns:p14="http://schemas.microsoft.com/office/powerpoint/2010/main" val="3186687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DCC7-BF11-0C71-4175-79B89C78119D}"/>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McCulloch v. Maryland</a:t>
            </a:r>
            <a:endParaRPr lang="en-GB" dirty="0"/>
          </a:p>
        </p:txBody>
      </p:sp>
      <p:sp>
        <p:nvSpPr>
          <p:cNvPr id="3" name="Content Placeholder 2">
            <a:extLst>
              <a:ext uri="{FF2B5EF4-FFF2-40B4-BE49-F238E27FC236}">
                <a16:creationId xmlns:a16="http://schemas.microsoft.com/office/drawing/2014/main" id="{675D1AA8-1721-70B3-0FB1-96B7844D1244}"/>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Still, in 1832, President Andrew Jackson, who opposed the Bank’s political power and financial influence, vetoed the bill to recharter the Bank.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Jackson argued that the judgment of prior presidents, Congresses, and even the Supreme Court was not binding on his actions and decisions as President.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Each branch had independent power to interpret the Constitution, and no branch was bound by the view of the others.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This is consistent with the separation of powers principle as elaborated upon by Madison in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The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Federalist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No. 49, that none of the branches “can pretend to an exclusive or superior right” to settle constitutional differences of opinion among them.</a:t>
            </a:r>
          </a:p>
          <a:p>
            <a:pPr marL="0" indent="0">
              <a:buNone/>
            </a:pPr>
            <a:endParaRPr lang="en-GB" sz="3200" dirty="0"/>
          </a:p>
        </p:txBody>
      </p:sp>
    </p:spTree>
    <p:extLst>
      <p:ext uri="{BB962C8B-B14F-4D97-AF65-F5344CB8AC3E}">
        <p14:creationId xmlns:p14="http://schemas.microsoft.com/office/powerpoint/2010/main" val="38780939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DCC7-BF11-0C71-4175-79B89C78119D}"/>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McCulloch v. Maryland</a:t>
            </a:r>
            <a:endParaRPr lang="en-GB" dirty="0"/>
          </a:p>
        </p:txBody>
      </p:sp>
      <p:sp>
        <p:nvSpPr>
          <p:cNvPr id="3" name="Content Placeholder 2">
            <a:extLst>
              <a:ext uri="{FF2B5EF4-FFF2-40B4-BE49-F238E27FC236}">
                <a16:creationId xmlns:a16="http://schemas.microsoft.com/office/drawing/2014/main" id="{675D1AA8-1721-70B3-0FB1-96B7844D1244}"/>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the words of Andrew Jackson:</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“The opinion of the judges has no more authority over Congress than the opinion of 	Congress has over the judges, and on that point the President is independent of both. 	The authority of the Supreme Court must not, therefore, be permitted to control the 	Congress or the Executive when acting in their legislative capacities, but to have only 	such influence as the force of their reasoning may deserve.” </a:t>
            </a:r>
          </a:p>
          <a:p>
            <a:pPr marL="0" indent="0">
              <a:buNone/>
            </a:pPr>
            <a:endParaRPr lang="en-GB" sz="3600" dirty="0"/>
          </a:p>
        </p:txBody>
      </p:sp>
    </p:spTree>
    <p:extLst>
      <p:ext uri="{BB962C8B-B14F-4D97-AF65-F5344CB8AC3E}">
        <p14:creationId xmlns:p14="http://schemas.microsoft.com/office/powerpoint/2010/main" val="6198264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DCC7-BF11-0C71-4175-79B89C78119D}"/>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McCulloch v. Maryland</a:t>
            </a:r>
            <a:endParaRPr lang="en-GB" dirty="0"/>
          </a:p>
        </p:txBody>
      </p:sp>
      <p:sp>
        <p:nvSpPr>
          <p:cNvPr id="3" name="Content Placeholder 2">
            <a:extLst>
              <a:ext uri="{FF2B5EF4-FFF2-40B4-BE49-F238E27FC236}">
                <a16:creationId xmlns:a16="http://schemas.microsoft.com/office/drawing/2014/main" id="{675D1AA8-1721-70B3-0FB1-96B7844D1244}"/>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Jackson’s veto put an end to the Bank of the United States after 50 years of debate.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For another 80 years until the creation of the Federal Reserve in the 20</a:t>
            </a:r>
            <a:r>
              <a:rPr lang="en-GB" sz="20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century, America would lack a national bank.</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Nevertheless, Hamilton’s opinion, as well as the Supreme Court’s decision in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McCulloch v. Maryland</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would remain an important precedent for informing the scope of the national government’s powers.</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Jackson’s veto message would endure as a forceful statement that All three branches of the national government rightfully possess the power of constitutional interpretation, each within its own sphere, and that each is independent in the exercise of that power.</a:t>
            </a:r>
          </a:p>
          <a:p>
            <a:pPr marL="0" indent="0">
              <a:buNone/>
            </a:pPr>
            <a:endParaRPr lang="en-GB" sz="4000" dirty="0"/>
          </a:p>
        </p:txBody>
      </p:sp>
    </p:spTree>
    <p:extLst>
      <p:ext uri="{BB962C8B-B14F-4D97-AF65-F5344CB8AC3E}">
        <p14:creationId xmlns:p14="http://schemas.microsoft.com/office/powerpoint/2010/main" val="45711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2239-48C2-F526-D185-FFC20850167F}"/>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Marbury v. Madison </a:t>
            </a:r>
            <a:endParaRPr lang="en-GB" dirty="0"/>
          </a:p>
        </p:txBody>
      </p:sp>
      <p:sp>
        <p:nvSpPr>
          <p:cNvPr id="3" name="Content Placeholder 2">
            <a:extLst>
              <a:ext uri="{FF2B5EF4-FFF2-40B4-BE49-F238E27FC236}">
                <a16:creationId xmlns:a16="http://schemas.microsoft.com/office/drawing/2014/main" id="{5BD84012-8C99-FC17-7E68-8E14EF896865}"/>
              </a:ext>
            </a:extLst>
          </p:cNvPr>
          <p:cNvSpPr>
            <a:spLocks noGrp="1"/>
          </p:cNvSpPr>
          <p:nvPr>
            <p:ph idx="1"/>
          </p:nvPr>
        </p:nvSpPr>
        <p:spPr/>
        <p:txBody>
          <a:bodyPr>
            <a:noAutofit/>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Judiciary Act of 1789 was a federal act that established lower federal courts in accordance with Article III of the Constitution.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It created federal District Courts and a Circuit Court, which would hear the appeals of the District Courts and therefore would become the Court of Appeals.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Under the act, the District Courts had jurisdiction over </a:t>
            </a:r>
          </a:p>
          <a:p>
            <a:pPr marL="457200" lvl="1" indent="0">
              <a:buNone/>
            </a:pPr>
            <a:r>
              <a:rPr lang="en-GB" sz="2000" kern="100" dirty="0">
                <a:latin typeface="Aptos" panose="020B0004020202020204" pitchFamily="34"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serious federal crimes </a:t>
            </a:r>
          </a:p>
          <a:p>
            <a:pPr marL="457200" lvl="1"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-civil cases over $500 involving multiple jurisdictions or where the United States was a 	party</a:t>
            </a:r>
          </a:p>
          <a:p>
            <a:pPr marL="457200" lvl="1" indent="0">
              <a:buNone/>
            </a:pPr>
            <a:r>
              <a:rPr lang="en-GB" sz="2000" kern="100" dirty="0">
                <a:latin typeface="Aptos" panose="020B0004020202020204" pitchFamily="34"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admiralty cases which concerned maritime law governing navigation and shipping</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Act also created the office of the US Attorney General, and the US Attorney and US Marshal for each of the federal district offices.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It also stipulated that the Supreme Court would consist of a chief justice and five associated justices. </a:t>
            </a:r>
          </a:p>
          <a:p>
            <a:endParaRPr lang="en-GB" sz="2000" dirty="0"/>
          </a:p>
        </p:txBody>
      </p:sp>
    </p:spTree>
    <p:extLst>
      <p:ext uri="{BB962C8B-B14F-4D97-AF65-F5344CB8AC3E}">
        <p14:creationId xmlns:p14="http://schemas.microsoft.com/office/powerpoint/2010/main" val="14326764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2239-48C2-F526-D185-FFC20850167F}"/>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Marbury v. Madison </a:t>
            </a:r>
            <a:endParaRPr lang="en-GB" dirty="0"/>
          </a:p>
        </p:txBody>
      </p:sp>
      <p:sp>
        <p:nvSpPr>
          <p:cNvPr id="3" name="Content Placeholder 2">
            <a:extLst>
              <a:ext uri="{FF2B5EF4-FFF2-40B4-BE49-F238E27FC236}">
                <a16:creationId xmlns:a16="http://schemas.microsoft.com/office/drawing/2014/main" id="{5BD84012-8C99-FC17-7E68-8E14EF896865}"/>
              </a:ext>
            </a:extLst>
          </p:cNvPr>
          <p:cNvSpPr>
            <a:spLocks noGrp="1"/>
          </p:cNvSpPr>
          <p:nvPr>
            <p:ph idx="1"/>
          </p:nvPr>
        </p:nvSpPr>
        <p:spPr/>
        <p:txBody>
          <a:bodyPr>
            <a:noAutofit/>
          </a:bodyPr>
          <a:lstStyle/>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After the election of 1800, in February 1801, the lame-duck Congress passed laws creating new judgeships- a revision of the Judiciary Act of 1789 created sixteen new circuit courts with separate judgeships for each, as well as a number of marshals, attorneys, and clerks.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President Adams then proceeded to nominate new judges to these posts- all Federalists- confirmed hours before Jefferson and the Republicans were to take over.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Jefferson regarded the appointments made as immoral and illegal, and he was determined to do whatever it took to have them removed.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Republicans took a number of steps to undo these “Midnight Judges,” including passing a new law abolishing the new judgeships.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They also sought to impeach other Federalist judges, including a justice of the Supreme Court, Samuel Chase, who narrowly survived impeachment trial in 1805.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actions against a Federalist-dominated judiciary by the Republicans became an early test of judicial independence.  </a:t>
            </a:r>
          </a:p>
          <a:p>
            <a:endParaRPr lang="en-GB" sz="2000" dirty="0"/>
          </a:p>
        </p:txBody>
      </p:sp>
    </p:spTree>
    <p:extLst>
      <p:ext uri="{BB962C8B-B14F-4D97-AF65-F5344CB8AC3E}">
        <p14:creationId xmlns:p14="http://schemas.microsoft.com/office/powerpoint/2010/main" val="35284580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2239-48C2-F526-D185-FFC20850167F}"/>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Marbury v. Madison </a:t>
            </a:r>
            <a:endParaRPr lang="en-GB" dirty="0"/>
          </a:p>
        </p:txBody>
      </p:sp>
      <p:sp>
        <p:nvSpPr>
          <p:cNvPr id="3" name="Content Placeholder 2">
            <a:extLst>
              <a:ext uri="{FF2B5EF4-FFF2-40B4-BE49-F238E27FC236}">
                <a16:creationId xmlns:a16="http://schemas.microsoft.com/office/drawing/2014/main" id="{5BD84012-8C99-FC17-7E68-8E14EF896865}"/>
              </a:ext>
            </a:extLst>
          </p:cNvPr>
          <p:cNvSpPr>
            <a:spLocks noGrp="1"/>
          </p:cNvSpPr>
          <p:nvPr>
            <p:ph idx="1"/>
          </p:nvPr>
        </p:nvSpPr>
        <p:spPr/>
        <p:txBody>
          <a:bodyPr>
            <a:noAutofit/>
          </a:bodyPr>
          <a:lstStyle/>
          <a:p>
            <a:pPr>
              <a:lnSpc>
                <a:spcPct val="107000"/>
              </a:lnSpc>
              <a:spcBef>
                <a:spcPts val="0"/>
              </a:spcBef>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The case of </a:t>
            </a:r>
            <a:r>
              <a:rPr lang="en-GB" sz="2000" i="1" dirty="0">
                <a:effectLst/>
                <a:latin typeface="Aptos" panose="020B0004020202020204" pitchFamily="34" charset="0"/>
                <a:ea typeface="Aptos" panose="020B0004020202020204" pitchFamily="34" charset="0"/>
                <a:cs typeface="Times New Roman" panose="02020603050405020304" pitchFamily="18" charset="0"/>
              </a:rPr>
              <a:t>Marbury v. Madison</a:t>
            </a:r>
            <a:r>
              <a:rPr lang="en-GB" sz="2000" dirty="0">
                <a:effectLst/>
                <a:latin typeface="Aptos" panose="020B0004020202020204" pitchFamily="34" charset="0"/>
                <a:ea typeface="Aptos" panose="020B0004020202020204" pitchFamily="34" charset="0"/>
                <a:cs typeface="Times New Roman" panose="02020603050405020304" pitchFamily="18" charset="0"/>
              </a:rPr>
              <a:t> decided in 1803 concerned one of Adams’s last minute judicial appointments. William Marbury was appointed and confirmed to be a justice of the peace for the District of Columbia just hours before Jefferson took office. </a:t>
            </a:r>
          </a:p>
          <a:p>
            <a:pPr>
              <a:lnSpc>
                <a:spcPct val="107000"/>
              </a:lnSpc>
              <a:spcBef>
                <a:spcPts val="0"/>
              </a:spcBef>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Departing Secretary of State John Marshall failed to deliver commissions to the four justices of the peace appointed for the District of Columbia. Marbury then sued Jefferson’s new Secretary of State, James Madison, to compel him to deliver the commissions to the four justices- directly in the Supreme Court. </a:t>
            </a:r>
            <a:endParaRPr lang="en-GB" sz="20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Chief Justice John Marshall decided the case against Marbury, citing that the Supreme Court did not have jurisdiction to issue the order to Madison. </a:t>
            </a:r>
          </a:p>
          <a:p>
            <a:pPr>
              <a:lnSpc>
                <a:spcPct val="107000"/>
              </a:lnSpc>
              <a:spcBef>
                <a:spcPts val="0"/>
              </a:spcBef>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Even though the Judiciary Act of 1789 gave the Supreme Court original jurisdiction in such cases, Marshall ruled that the provision was unconstitutional. </a:t>
            </a:r>
            <a:endParaRPr lang="en-GB" sz="2400" dirty="0"/>
          </a:p>
        </p:txBody>
      </p:sp>
    </p:spTree>
    <p:extLst>
      <p:ext uri="{BB962C8B-B14F-4D97-AF65-F5344CB8AC3E}">
        <p14:creationId xmlns:p14="http://schemas.microsoft.com/office/powerpoint/2010/main" val="38592096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2239-48C2-F526-D185-FFC20850167F}"/>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Marbury v. Madison </a:t>
            </a:r>
            <a:endParaRPr lang="en-GB" dirty="0"/>
          </a:p>
        </p:txBody>
      </p:sp>
      <p:sp>
        <p:nvSpPr>
          <p:cNvPr id="3" name="Content Placeholder 2">
            <a:extLst>
              <a:ext uri="{FF2B5EF4-FFF2-40B4-BE49-F238E27FC236}">
                <a16:creationId xmlns:a16="http://schemas.microsoft.com/office/drawing/2014/main" id="{5BD84012-8C99-FC17-7E68-8E14EF896865}"/>
              </a:ext>
            </a:extLst>
          </p:cNvPr>
          <p:cNvSpPr>
            <a:spLocks noGrp="1"/>
          </p:cNvSpPr>
          <p:nvPr>
            <p:ph idx="1"/>
          </p:nvPr>
        </p:nvSpPr>
        <p:spPr/>
        <p:txBody>
          <a:bodyPr>
            <a:noAutofit/>
          </a:bodyPr>
          <a:lstStyle/>
          <a:p>
            <a:pPr>
              <a:lnSpc>
                <a:spcPct val="107000"/>
              </a:lnSpc>
              <a:spcBef>
                <a:spcPts val="0"/>
              </a:spcBef>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Article III of the Constitution lists the kind of cases in which the Supreme Court was to have original jurisdiction. </a:t>
            </a:r>
          </a:p>
          <a:p>
            <a:pPr>
              <a:lnSpc>
                <a:spcPct val="107000"/>
              </a:lnSpc>
              <a:spcBef>
                <a:spcPts val="0"/>
              </a:spcBef>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These included cases affecting “Ambassadors, other public Ministers and Consuls, and those in which a State shall be Party.” In all other cases, “the Court shall have appellate Jurisdiction…with such Exceptions, and under such Regulations as the Congress shall make.” </a:t>
            </a:r>
          </a:p>
          <a:p>
            <a:pPr>
              <a:lnSpc>
                <a:spcPct val="107000"/>
              </a:lnSpc>
              <a:spcBef>
                <a:spcPts val="0"/>
              </a:spcBef>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The exceptions clause was ambiguous- whether it meant Congress could alter the cases that had original jurisdiction or whether it meant Congress could deprive the Supreme Court of appellate jurisdiction was not clear. Marshall interpreted it as the latter. </a:t>
            </a:r>
          </a:p>
          <a:p>
            <a:pPr>
              <a:lnSpc>
                <a:spcPct val="107000"/>
              </a:lnSpc>
              <a:spcBef>
                <a:spcPts val="0"/>
              </a:spcBef>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The idea of judicial review- that the Supreme Court has the ability to declare an act of the legislative or executive a violation of the Constitution- had already been laid out in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The Federalist</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No. 78 by Alexander Hamilton. </a:t>
            </a:r>
          </a:p>
          <a:p>
            <a:pPr>
              <a:lnSpc>
                <a:spcPct val="107000"/>
              </a:lnSpc>
              <a:spcBef>
                <a:spcPts val="0"/>
              </a:spcBef>
              <a:spcAft>
                <a:spcPts val="800"/>
              </a:spcAft>
            </a:pPr>
            <a:r>
              <a:rPr lang="en-GB" sz="1700" i="1" kern="100" dirty="0">
                <a:effectLst/>
                <a:latin typeface="Aptos" panose="020B0004020202020204" pitchFamily="34" charset="0"/>
                <a:ea typeface="Aptos" panose="020B0004020202020204" pitchFamily="34" charset="0"/>
                <a:cs typeface="Times New Roman" panose="02020603050405020304" pitchFamily="18" charset="0"/>
              </a:rPr>
              <a:t>Marbury v. Madison</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nonetheless is the first major case in which the Supreme Court employed the doctrine of constitutional supremacy and judicial review to strike down an Act of Congress as unconstitutional. </a:t>
            </a:r>
          </a:p>
        </p:txBody>
      </p:sp>
    </p:spTree>
    <p:extLst>
      <p:ext uri="{BB962C8B-B14F-4D97-AF65-F5344CB8AC3E}">
        <p14:creationId xmlns:p14="http://schemas.microsoft.com/office/powerpoint/2010/main" val="41360248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2239-48C2-F526-D185-FFC20850167F}"/>
              </a:ext>
            </a:extLst>
          </p:cNvPr>
          <p:cNvSpPr>
            <a:spLocks noGrp="1"/>
          </p:cNvSpPr>
          <p:nvPr>
            <p:ph type="title"/>
          </p:nvPr>
        </p:nvSpPr>
        <p:spPr/>
        <p:txBody>
          <a:bodyPr>
            <a:normAutofit/>
          </a:bodyPr>
          <a:lstStyle/>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Marbury v. Madison </a:t>
            </a:r>
            <a:endParaRPr lang="en-GB" dirty="0"/>
          </a:p>
        </p:txBody>
      </p:sp>
      <p:sp>
        <p:nvSpPr>
          <p:cNvPr id="3" name="Content Placeholder 2">
            <a:extLst>
              <a:ext uri="{FF2B5EF4-FFF2-40B4-BE49-F238E27FC236}">
                <a16:creationId xmlns:a16="http://schemas.microsoft.com/office/drawing/2014/main" id="{5BD84012-8C99-FC17-7E68-8E14EF896865}"/>
              </a:ext>
            </a:extLst>
          </p:cNvPr>
          <p:cNvSpPr>
            <a:spLocks noGrp="1"/>
          </p:cNvSpPr>
          <p:nvPr>
            <p:ph idx="1"/>
          </p:nvPr>
        </p:nvSpPr>
        <p:spPr/>
        <p:txBody>
          <a:bodyPr>
            <a:noAutofit/>
          </a:bodyPr>
          <a:lstStyle/>
          <a:p>
            <a:pPr marL="0" marR="0">
              <a:lnSpc>
                <a:spcPct val="107000"/>
              </a:lnSpc>
              <a:spcBef>
                <a:spcPts val="0"/>
              </a:spcBef>
              <a:spcAft>
                <a:spcPts val="800"/>
              </a:spcAft>
            </a:pP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Marbury v. Madison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involved a technical glitch in a law that gave the Supreme Court improper jurisdiction to hear the lawsuit without it first being filed in a lower court. </a:t>
            </a:r>
          </a:p>
          <a:p>
            <a:pPr marL="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Court found the statute unconstitutional and therefore ruled to dismiss the lawsuit because the Supreme Court did not have the jurisdiction to hear it. </a:t>
            </a:r>
          </a:p>
          <a:p>
            <a:pPr marL="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Marbury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decision was ironically written by Chief Justice John Marshall, the outgoing Secretary of State who had failed to deliver Marbury’s commission. Under present ethical standards, Marshall should have recused himself from the case. </a:t>
            </a:r>
          </a:p>
          <a:p>
            <a:pPr marL="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case essentially is one where the Supreme Court employed judicial review to strike down a relatively unimportant technical provision of a statute on jurisdiction. </a:t>
            </a:r>
          </a:p>
          <a:p>
            <a:pPr marL="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court denied itself power to issue an order to President Jefferson’s administration- an order unlikely to have been obeyed by the new administration - dodging the issue to preserve the Court’s authority.</a:t>
            </a:r>
          </a:p>
          <a:p>
            <a:pPr marL="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Hence, Marbury never did get his commission or his judgeship, and he returned to his law practice. </a:t>
            </a:r>
          </a:p>
        </p:txBody>
      </p:sp>
    </p:spTree>
    <p:extLst>
      <p:ext uri="{BB962C8B-B14F-4D97-AF65-F5344CB8AC3E}">
        <p14:creationId xmlns:p14="http://schemas.microsoft.com/office/powerpoint/2010/main" val="2487885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3F5B7-B843-91F6-1702-7A87C17DD881}"/>
              </a:ext>
            </a:extLst>
          </p:cNvPr>
          <p:cNvSpPr>
            <a:spLocks noGrp="1"/>
          </p:cNvSpPr>
          <p:nvPr>
            <p:ph type="title"/>
          </p:nvPr>
        </p:nvSpPr>
        <p:spPr/>
        <p:txBody>
          <a:bodyPr/>
          <a:lstStyle/>
          <a:p>
            <a:pPr algn="ctr"/>
            <a:r>
              <a:rPr lang="en-GB" dirty="0"/>
              <a:t>The Louisiana Purchase</a:t>
            </a:r>
          </a:p>
        </p:txBody>
      </p:sp>
      <p:sp>
        <p:nvSpPr>
          <p:cNvPr id="3" name="Content Placeholder 2">
            <a:extLst>
              <a:ext uri="{FF2B5EF4-FFF2-40B4-BE49-F238E27FC236}">
                <a16:creationId xmlns:a16="http://schemas.microsoft.com/office/drawing/2014/main" id="{586353AB-3F13-D937-951B-B7A2E77F3055}"/>
              </a:ext>
            </a:extLst>
          </p:cNvPr>
          <p:cNvSpPr>
            <a:spLocks noGrp="1"/>
          </p:cNvSpPr>
          <p:nvPr>
            <p:ph idx="1"/>
          </p:nvPr>
        </p:nvSpPr>
        <p:spPr/>
        <p:txBody>
          <a:bodyPr/>
          <a:lstStyle/>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biggest constitutional event of 1803 was the Louisiana Purchase and the constitutionality of territorial expansion. President Jefferson purchased Louisiana from France at $15 million, or 0.03 cents per acre. The purchase greatly increased the size of the United States and included present-day states of Louisiana, Arkansas, Oklahoma, Missouri, Iowa, Kansas, Nebraska, Minnesota, North Dakota, South Dakota, Colorado, Wyoming, and Montana. </a:t>
            </a:r>
          </a:p>
          <a:p>
            <a:pPr marL="0" indent="0">
              <a:buNone/>
            </a:pPr>
            <a:endParaRPr lang="en-GB" dirty="0"/>
          </a:p>
        </p:txBody>
      </p:sp>
    </p:spTree>
    <p:extLst>
      <p:ext uri="{BB962C8B-B14F-4D97-AF65-F5344CB8AC3E}">
        <p14:creationId xmlns:p14="http://schemas.microsoft.com/office/powerpoint/2010/main" val="1996155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3F5B7-B843-91F6-1702-7A87C17DD881}"/>
              </a:ext>
            </a:extLst>
          </p:cNvPr>
          <p:cNvSpPr>
            <a:spLocks noGrp="1"/>
          </p:cNvSpPr>
          <p:nvPr>
            <p:ph type="title"/>
          </p:nvPr>
        </p:nvSpPr>
        <p:spPr/>
        <p:txBody>
          <a:bodyPr/>
          <a:lstStyle/>
          <a:p>
            <a:pPr algn="ctr"/>
            <a:r>
              <a:rPr lang="en-GB" dirty="0"/>
              <a:t>The Louisiana Purchase</a:t>
            </a:r>
          </a:p>
        </p:txBody>
      </p:sp>
      <p:sp>
        <p:nvSpPr>
          <p:cNvPr id="3" name="Content Placeholder 2">
            <a:extLst>
              <a:ext uri="{FF2B5EF4-FFF2-40B4-BE49-F238E27FC236}">
                <a16:creationId xmlns:a16="http://schemas.microsoft.com/office/drawing/2014/main" id="{586353AB-3F13-D937-951B-B7A2E77F3055}"/>
              </a:ext>
            </a:extLst>
          </p:cNvPr>
          <p:cNvSpPr>
            <a:spLocks noGrp="1"/>
          </p:cNvSpPr>
          <p:nvPr>
            <p:ph idx="1"/>
          </p:nvPr>
        </p:nvSpPr>
        <p:spPr/>
        <p:txBody>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Jefferson had questions about the constitutionality of the purchase, and first drafted an amendment to the Constitution to authorize the purchase. However, the time it would take for an amendment to pass seemed to be counterproductive for the purpose.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He was then convinced by Thomas Paine’s argument that “[t]he cession ma[d]e no alteration in the Constitution,” and that “it only extend[ed] the principles of it over a larger territory, and this certainly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wa</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]s within the morality of the Constitution.”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purchase was made by a treaty between France and the United States, negotiated by the President and approved by two-thirds of the Senate.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Nothing in the Constitution forbids the United States from acquiring new territory. </a:t>
            </a:r>
          </a:p>
          <a:p>
            <a:pPr marL="0" indent="0">
              <a:buNone/>
            </a:pPr>
            <a:endParaRPr lang="en-GB" dirty="0"/>
          </a:p>
        </p:txBody>
      </p:sp>
    </p:spTree>
    <p:extLst>
      <p:ext uri="{BB962C8B-B14F-4D97-AF65-F5344CB8AC3E}">
        <p14:creationId xmlns:p14="http://schemas.microsoft.com/office/powerpoint/2010/main" val="3320164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3F5B7-B843-91F6-1702-7A87C17DD881}"/>
              </a:ext>
            </a:extLst>
          </p:cNvPr>
          <p:cNvSpPr>
            <a:spLocks noGrp="1"/>
          </p:cNvSpPr>
          <p:nvPr>
            <p:ph type="title"/>
          </p:nvPr>
        </p:nvSpPr>
        <p:spPr/>
        <p:txBody>
          <a:bodyPr/>
          <a:lstStyle/>
          <a:p>
            <a:pPr algn="ctr"/>
            <a:r>
              <a:rPr lang="en-GB" dirty="0"/>
              <a:t>The Louisiana Purchase</a:t>
            </a:r>
          </a:p>
        </p:txBody>
      </p:sp>
      <p:sp>
        <p:nvSpPr>
          <p:cNvPr id="3" name="Content Placeholder 2">
            <a:extLst>
              <a:ext uri="{FF2B5EF4-FFF2-40B4-BE49-F238E27FC236}">
                <a16:creationId xmlns:a16="http://schemas.microsoft.com/office/drawing/2014/main" id="{586353AB-3F13-D937-951B-B7A2E77F3055}"/>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Nevertheless, the purchase was of enormous constitutional importance:</a:t>
            </a:r>
          </a:p>
          <a:p>
            <a:pPr lvl="1">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It doubled the physical size of the nation, expanding the Constitution’s reach</a:t>
            </a:r>
            <a:endParaRPr lang="en-GB" sz="2000" kern="100" dirty="0">
              <a:latin typeface="Aptos" panose="020B0004020202020204" pitchFamily="34" charset="0"/>
              <a:ea typeface="Aptos" panose="020B0004020202020204" pitchFamily="34" charset="0"/>
              <a:cs typeface="Times New Roman" panose="02020603050405020304" pitchFamily="18" charset="0"/>
            </a:endParaRPr>
          </a:p>
          <a:p>
            <a:pPr lvl="1">
              <a:lnSpc>
                <a:spcPct val="107000"/>
              </a:lnSpc>
              <a:spcBef>
                <a:spcPts val="0"/>
              </a:spcBef>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It c</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reated new areas for Congress to govern under the Territory Clause of Article IV</a:t>
            </a:r>
          </a:p>
          <a:p>
            <a:pPr lvl="1">
              <a:lnSpc>
                <a:spcPct val="107000"/>
              </a:lnSpc>
              <a:spcBef>
                <a:spcPts val="0"/>
              </a:spcBef>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It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enlarged the geographical area from which new states could be created and admitted into the Union</a:t>
            </a:r>
          </a:p>
          <a:p>
            <a:pPr lvl="1">
              <a:lnSpc>
                <a:spcPct val="107000"/>
              </a:lnSpc>
              <a:spcBef>
                <a:spcPts val="0"/>
              </a:spcBef>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It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created a new area where slavery and slave-power representation could potentially be expanded</a:t>
            </a:r>
            <a:endParaRPr lang="en-GB" sz="2000" dirty="0"/>
          </a:p>
        </p:txBody>
      </p:sp>
    </p:spTree>
    <p:extLst>
      <p:ext uri="{BB962C8B-B14F-4D97-AF65-F5344CB8AC3E}">
        <p14:creationId xmlns:p14="http://schemas.microsoft.com/office/powerpoint/2010/main" val="11603342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3F5B7-B843-91F6-1702-7A87C17DD881}"/>
              </a:ext>
            </a:extLst>
          </p:cNvPr>
          <p:cNvSpPr>
            <a:spLocks noGrp="1"/>
          </p:cNvSpPr>
          <p:nvPr>
            <p:ph type="title"/>
          </p:nvPr>
        </p:nvSpPr>
        <p:spPr/>
        <p:txBody>
          <a:bodyPr/>
          <a:lstStyle/>
          <a:p>
            <a:pPr algn="ctr"/>
            <a:r>
              <a:rPr lang="en-GB" dirty="0"/>
              <a:t>The Louisiana Purchase</a:t>
            </a:r>
          </a:p>
        </p:txBody>
      </p:sp>
      <p:sp>
        <p:nvSpPr>
          <p:cNvPr id="3" name="Content Placeholder 2">
            <a:extLst>
              <a:ext uri="{FF2B5EF4-FFF2-40B4-BE49-F238E27FC236}">
                <a16:creationId xmlns:a16="http://schemas.microsoft.com/office/drawing/2014/main" id="{586353AB-3F13-D937-951B-B7A2E77F3055}"/>
              </a:ext>
            </a:extLst>
          </p:cNvPr>
          <p:cNvSpPr>
            <a:spLocks noGrp="1"/>
          </p:cNvSpPr>
          <p:nvPr>
            <p:ph idx="1"/>
          </p:nvPr>
        </p:nvSpPr>
        <p:spPr/>
        <p:txBody>
          <a:bodyPr>
            <a:normAutofit/>
          </a:bodyPr>
          <a:lstStyle/>
          <a:p>
            <a:pPr marL="514350" indent="-28575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Slavery in the new territory was not banned in the same way it was from the Northwest Territory. Northern states were concerned that should the territory be incorporated into the Union, it would give rise to more slaveholding states that would only increase their representation in Congress and further amplify their power in the national government. </a:t>
            </a:r>
          </a:p>
          <a:p>
            <a:pPr marL="514350" indent="-28575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Secession sentiments began to simmer in the North as New Englanders (Connecticut, Rhode Island, Massachusetts, New Hampshire) feared the rule of “slaveocracy.” </a:t>
            </a:r>
          </a:p>
          <a:p>
            <a:pPr marL="514350" indent="-28575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An attempted secession plot petered out when Aaron Burr lost the race for governorship of New York, a state that was deemed necessary by the New Englanders for their potential union to succeed. </a:t>
            </a:r>
          </a:p>
          <a:p>
            <a:pPr marL="514350" indent="-28575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effort had little public support, further demonstrated by the fact that a Republican would win the race for New York governor, Republicans would win the two houses of legislature in Massachusetts, and Jefferson would be re-elected handily.  </a:t>
            </a:r>
          </a:p>
        </p:txBody>
      </p:sp>
    </p:spTree>
    <p:extLst>
      <p:ext uri="{BB962C8B-B14F-4D97-AF65-F5344CB8AC3E}">
        <p14:creationId xmlns:p14="http://schemas.microsoft.com/office/powerpoint/2010/main" val="18450908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C16C-3C69-92F6-E083-76279489743F}"/>
              </a:ext>
            </a:extLst>
          </p:cNvPr>
          <p:cNvSpPr>
            <a:spLocks noGrp="1"/>
          </p:cNvSpPr>
          <p:nvPr>
            <p:ph type="title"/>
          </p:nvPr>
        </p:nvSpPr>
        <p:spPr/>
        <p:txBody>
          <a:bodyPr/>
          <a:lstStyle/>
          <a:p>
            <a:pPr algn="ctr"/>
            <a:r>
              <a:rPr lang="en-GB" dirty="0"/>
              <a:t>The Nullification Crisis</a:t>
            </a:r>
          </a:p>
        </p:txBody>
      </p:sp>
      <p:sp>
        <p:nvSpPr>
          <p:cNvPr id="3" name="Content Placeholder 2">
            <a:extLst>
              <a:ext uri="{FF2B5EF4-FFF2-40B4-BE49-F238E27FC236}">
                <a16:creationId xmlns:a16="http://schemas.microsoft.com/office/drawing/2014/main" id="{08CEDEB6-CD84-F6F7-3193-91F27A90AEC6}"/>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nullification crisis of the 1820s and 1830s under President Andrew Jackson was a precursor to the tensions and conflict that eventually erupted into the Civil War.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triggering event was South Carolina’s opposition to a tariff that it believed was harmful to its interests.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Until the 1820s, South Carolina had been a pro-nationalist state, a strong supporter of the national government.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A tariff enacted in 1824 was designed to protect the American manufacturing industry, in particular in the Northeastern states, from cheaper goods imported from Britain, especially iron products, wool, cotton textiles, and agricultural goods.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South, however, it caused a severe economic downturn due to their having to pay more for imports from Europe as well as making it difficult for the British to import cotton from the South.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While the cost of imports remained constant, the wholesale price of cotton plummeted.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In 1828, when the Tariff of Abominations was passed, setting a 38% tax on some imported goods and a 45% tax on select imported raw materials, demands for nullification of the taxes reached peak levels. </a:t>
            </a:r>
          </a:p>
          <a:p>
            <a:pPr marL="0" indent="0">
              <a:buNone/>
            </a:pPr>
            <a:endParaRPr lang="en-GB" dirty="0"/>
          </a:p>
        </p:txBody>
      </p:sp>
    </p:spTree>
    <p:extLst>
      <p:ext uri="{BB962C8B-B14F-4D97-AF65-F5344CB8AC3E}">
        <p14:creationId xmlns:p14="http://schemas.microsoft.com/office/powerpoint/2010/main" val="579237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C16C-3C69-92F6-E083-76279489743F}"/>
              </a:ext>
            </a:extLst>
          </p:cNvPr>
          <p:cNvSpPr>
            <a:spLocks noGrp="1"/>
          </p:cNvSpPr>
          <p:nvPr>
            <p:ph type="title"/>
          </p:nvPr>
        </p:nvSpPr>
        <p:spPr/>
        <p:txBody>
          <a:bodyPr/>
          <a:lstStyle/>
          <a:p>
            <a:pPr algn="ctr"/>
            <a:r>
              <a:rPr lang="en-GB" dirty="0"/>
              <a:t>The Nullification Crisis</a:t>
            </a:r>
          </a:p>
        </p:txBody>
      </p:sp>
      <p:sp>
        <p:nvSpPr>
          <p:cNvPr id="3" name="Content Placeholder 2">
            <a:extLst>
              <a:ext uri="{FF2B5EF4-FFF2-40B4-BE49-F238E27FC236}">
                <a16:creationId xmlns:a16="http://schemas.microsoft.com/office/drawing/2014/main" id="{08CEDEB6-CD84-F6F7-3193-91F27A90AEC6}"/>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John Calhoun, a nationalist who had served as John Adams’s vice-president and was the vice-president of Andrew Jackson at the time the Tariff was passed, was also a leading figure in South Carolina.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Caught between his ambitions at the national level and his desire to maintain his power base in his home state, he sought to prevent more radical calls for secession by drafting a document on behalf of a South Carolinian legislative committee, listing the grievances and plans for protest against the Tariff.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resultant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South Carolina Exposition and Protest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became the authoritative defence for the doctrine of nullification. </a:t>
            </a:r>
          </a:p>
          <a:p>
            <a:pPr marL="0" indent="0">
              <a:buNone/>
            </a:pPr>
            <a:endParaRPr lang="en-GB" sz="3200" dirty="0"/>
          </a:p>
        </p:txBody>
      </p:sp>
    </p:spTree>
    <p:extLst>
      <p:ext uri="{BB962C8B-B14F-4D97-AF65-F5344CB8AC3E}">
        <p14:creationId xmlns:p14="http://schemas.microsoft.com/office/powerpoint/2010/main" val="3996761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C16C-3C69-92F6-E083-76279489743F}"/>
              </a:ext>
            </a:extLst>
          </p:cNvPr>
          <p:cNvSpPr>
            <a:spLocks noGrp="1"/>
          </p:cNvSpPr>
          <p:nvPr>
            <p:ph type="title"/>
          </p:nvPr>
        </p:nvSpPr>
        <p:spPr/>
        <p:txBody>
          <a:bodyPr/>
          <a:lstStyle/>
          <a:p>
            <a:pPr algn="ctr"/>
            <a:r>
              <a:rPr lang="en-GB" dirty="0"/>
              <a:t>The Nullification Crisis</a:t>
            </a:r>
          </a:p>
        </p:txBody>
      </p:sp>
      <p:sp>
        <p:nvSpPr>
          <p:cNvPr id="3" name="Content Placeholder 2">
            <a:extLst>
              <a:ext uri="{FF2B5EF4-FFF2-40B4-BE49-F238E27FC236}">
                <a16:creationId xmlns:a16="http://schemas.microsoft.com/office/drawing/2014/main" id="{08CEDEB6-CD84-F6F7-3193-91F27A90AEC6}"/>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the exposition, Calhoun argued that the Constitution granted Congress taxing power for the purpose of raising revenue to spend for the general welfare and common defence, not for promoting the interests of a select group, in this case manufacturers in the North.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He argued that protective tariffs were “unconstitutional, unequal, and oppressive,” and made Southerners “the serfs of the system.”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He argued that the Constitution was a “compact” among sovereign states, and that all powers not delegated or enumerated in the Constitution were reserved to the states and to the people. Should the national government exceed its powers, the states had the right and duty to protect their citizens.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 state could therefore “nullify” acts of the national government, which could only be overruled by three-fourths of the states. Calhoun did not recommend nullification immediately but rather hoped for a repeal of the 1828 tariff. </a:t>
            </a:r>
            <a:endParaRPr lang="en-GB" sz="3600" dirty="0"/>
          </a:p>
        </p:txBody>
      </p:sp>
    </p:spTree>
    <p:extLst>
      <p:ext uri="{BB962C8B-B14F-4D97-AF65-F5344CB8AC3E}">
        <p14:creationId xmlns:p14="http://schemas.microsoft.com/office/powerpoint/2010/main" val="236415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C16C-3C69-92F6-E083-76279489743F}"/>
              </a:ext>
            </a:extLst>
          </p:cNvPr>
          <p:cNvSpPr>
            <a:spLocks noGrp="1"/>
          </p:cNvSpPr>
          <p:nvPr>
            <p:ph type="title"/>
          </p:nvPr>
        </p:nvSpPr>
        <p:spPr/>
        <p:txBody>
          <a:bodyPr/>
          <a:lstStyle/>
          <a:p>
            <a:pPr algn="ctr"/>
            <a:r>
              <a:rPr lang="en-GB" dirty="0"/>
              <a:t>The Nullification Crisis</a:t>
            </a:r>
          </a:p>
        </p:txBody>
      </p:sp>
      <p:sp>
        <p:nvSpPr>
          <p:cNvPr id="3" name="Content Placeholder 2">
            <a:extLst>
              <a:ext uri="{FF2B5EF4-FFF2-40B4-BE49-F238E27FC236}">
                <a16:creationId xmlns:a16="http://schemas.microsoft.com/office/drawing/2014/main" id="{08CEDEB6-CD84-F6F7-3193-91F27A90AEC6}"/>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1832, Congress yet again revised the tariff in favour of manufacturing and commercial interests.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At this point, Governor James Hamilton called for the election of delegates to a special nullifying convention.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convention adopted the Ordinance of Nullification in November 1832, declaring the tariffs of 1828 and 1832 unconstitutional, null, and void. </a:t>
            </a:r>
          </a:p>
          <a:p>
            <a:pPr marL="457200" lvl="1"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-It forbade the collection of the tariffs in the state and required all civil and military officers of the state to enforce the ordinance. </a:t>
            </a:r>
          </a:p>
          <a:p>
            <a:pPr marL="457200" lvl="1"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-It also declared that should the federal government attempt to coerce the state into collecting the tariffs, the bonds of union between South Carolina and the other states would be dissolved. </a:t>
            </a:r>
          </a:p>
        </p:txBody>
      </p:sp>
    </p:spTree>
    <p:extLst>
      <p:ext uri="{BB962C8B-B14F-4D97-AF65-F5344CB8AC3E}">
        <p14:creationId xmlns:p14="http://schemas.microsoft.com/office/powerpoint/2010/main" val="18761414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C16C-3C69-92F6-E083-76279489743F}"/>
              </a:ext>
            </a:extLst>
          </p:cNvPr>
          <p:cNvSpPr>
            <a:spLocks noGrp="1"/>
          </p:cNvSpPr>
          <p:nvPr>
            <p:ph type="title"/>
          </p:nvPr>
        </p:nvSpPr>
        <p:spPr/>
        <p:txBody>
          <a:bodyPr/>
          <a:lstStyle/>
          <a:p>
            <a:pPr algn="ctr"/>
            <a:r>
              <a:rPr lang="en-GB" dirty="0"/>
              <a:t>The Nullification Crisis</a:t>
            </a:r>
          </a:p>
        </p:txBody>
      </p:sp>
      <p:sp>
        <p:nvSpPr>
          <p:cNvPr id="3" name="Content Placeholder 2">
            <a:extLst>
              <a:ext uri="{FF2B5EF4-FFF2-40B4-BE49-F238E27FC236}">
                <a16:creationId xmlns:a16="http://schemas.microsoft.com/office/drawing/2014/main" id="{08CEDEB6-CD84-F6F7-3193-91F27A90AEC6}"/>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On 10 December 1832, Andrew Jackson denounced the nullifiers. He argued against this claimed power, saying it was “incompatible with the existence of the Union,” and “appeal[ed] to South Carolinians to reject the designing leaders who had brought them to the brink of treason.” The Constitution formed was “a government, not a league.”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response, South Carolina’s legislature defiantly enacted the ordinance.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Congress then passed the Force Bill, authorizing the use of the army to collect revenues and empowering Jackson to close any port at his discretion. </a:t>
            </a:r>
          </a:p>
        </p:txBody>
      </p:sp>
    </p:spTree>
    <p:extLst>
      <p:ext uri="{BB962C8B-B14F-4D97-AF65-F5344CB8AC3E}">
        <p14:creationId xmlns:p14="http://schemas.microsoft.com/office/powerpoint/2010/main" val="17162158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C16C-3C69-92F6-E083-76279489743F}"/>
              </a:ext>
            </a:extLst>
          </p:cNvPr>
          <p:cNvSpPr>
            <a:spLocks noGrp="1"/>
          </p:cNvSpPr>
          <p:nvPr>
            <p:ph type="title"/>
          </p:nvPr>
        </p:nvSpPr>
        <p:spPr/>
        <p:txBody>
          <a:bodyPr/>
          <a:lstStyle/>
          <a:p>
            <a:pPr algn="ctr"/>
            <a:r>
              <a:rPr lang="en-GB" dirty="0"/>
              <a:t>The Nullification Crisis</a:t>
            </a:r>
          </a:p>
        </p:txBody>
      </p:sp>
      <p:sp>
        <p:nvSpPr>
          <p:cNvPr id="3" name="Content Placeholder 2">
            <a:extLst>
              <a:ext uri="{FF2B5EF4-FFF2-40B4-BE49-F238E27FC236}">
                <a16:creationId xmlns:a16="http://schemas.microsoft.com/office/drawing/2014/main" id="{08CEDEB6-CD84-F6F7-3193-91F27A90AEC6}"/>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Henry Clay, who was Senator of Kentucky at the time, introduced a compromise tariff that would reduce duties incrementally down to 20%.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Both the Force Bill and the bill on the compromise tariff were passed on 1 March 1833.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As a result, the crisis was resolved- South Carolina accepted the compromise tariff and rescinded its nullification of the 1824 and 1828 tariffs. They also proceeded to nullify the Force Bill.</a:t>
            </a:r>
          </a:p>
        </p:txBody>
      </p:sp>
    </p:spTree>
    <p:extLst>
      <p:ext uri="{BB962C8B-B14F-4D97-AF65-F5344CB8AC3E}">
        <p14:creationId xmlns:p14="http://schemas.microsoft.com/office/powerpoint/2010/main" val="573062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C16C-3C69-92F6-E083-76279489743F}"/>
              </a:ext>
            </a:extLst>
          </p:cNvPr>
          <p:cNvSpPr>
            <a:spLocks noGrp="1"/>
          </p:cNvSpPr>
          <p:nvPr>
            <p:ph type="title"/>
          </p:nvPr>
        </p:nvSpPr>
        <p:spPr/>
        <p:txBody>
          <a:bodyPr/>
          <a:lstStyle/>
          <a:p>
            <a:pPr algn="ctr"/>
            <a:r>
              <a:rPr lang="en-GB" dirty="0"/>
              <a:t>The Nullification Crisis</a:t>
            </a:r>
          </a:p>
        </p:txBody>
      </p:sp>
      <p:sp>
        <p:nvSpPr>
          <p:cNvPr id="3" name="Content Placeholder 2">
            <a:extLst>
              <a:ext uri="{FF2B5EF4-FFF2-40B4-BE49-F238E27FC236}">
                <a16:creationId xmlns:a16="http://schemas.microsoft.com/office/drawing/2014/main" id="{08CEDEB6-CD84-F6F7-3193-91F27A90AEC6}"/>
              </a:ext>
            </a:extLst>
          </p:cNvPr>
          <p:cNvSpPr>
            <a:spLocks noGrp="1"/>
          </p:cNvSpPr>
          <p:nvPr>
            <p:ph idx="1"/>
          </p:nvPr>
        </p:nvSpPr>
        <p:spPr/>
        <p:txBody>
          <a:bodyPr>
            <a:normAutofit/>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Jackson was not a federalist by principle- he actually defended states’ rights in general, writing that the national government “was not to be maintained or our Union preserved by the invasions of the rights and powers of the several States.”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However, the point of his response to the nullification crisis was that even though it was proper for states to resist unconstitutional acts of the national government, it did not mean the separate states were sovereign, or that they were free secede to from the Union.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As Abraham Lincoln would later elaborate, no state had a right to insist on a position that the Union as a whole must accept.  The Constitution unified the states into one nation. </a:t>
            </a:r>
          </a:p>
        </p:txBody>
      </p:sp>
    </p:spTree>
    <p:extLst>
      <p:ext uri="{BB962C8B-B14F-4D97-AF65-F5344CB8AC3E}">
        <p14:creationId xmlns:p14="http://schemas.microsoft.com/office/powerpoint/2010/main" val="26081344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1DE11-67AB-644A-9B06-A2AD6EF206F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4B90678-BED4-6324-385F-733352365554}"/>
              </a:ext>
            </a:extLst>
          </p:cNvPr>
          <p:cNvSpPr>
            <a:spLocks noGrp="1"/>
          </p:cNvSpPr>
          <p:nvPr>
            <p:ph idx="1"/>
          </p:nvPr>
        </p:nvSpPr>
        <p:spPr/>
        <p:txBody>
          <a:bodyPr>
            <a:normAutofit/>
          </a:bodyPr>
          <a:lstStyle/>
          <a:p>
            <a:pPr marL="0" indent="0" algn="ctr">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With the growing divide over slavery, ideas of nullification and secession were only growing rather than subsiding. The conflict over slavery would be the biggest constitutional controversy of the first seventy years of the Union. </a:t>
            </a:r>
            <a:endParaRPr lang="en-GB" sz="3600" dirty="0"/>
          </a:p>
        </p:txBody>
      </p:sp>
    </p:spTree>
    <p:extLst>
      <p:ext uri="{BB962C8B-B14F-4D97-AF65-F5344CB8AC3E}">
        <p14:creationId xmlns:p14="http://schemas.microsoft.com/office/powerpoint/2010/main" val="38666244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1059</TotalTime>
  <Words>5062</Words>
  <Application>Microsoft Office PowerPoint</Application>
  <PresentationFormat>Widescreen</PresentationFormat>
  <Paragraphs>191</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Aptos</vt:lpstr>
      <vt:lpstr>Aptos Display</vt:lpstr>
      <vt:lpstr>Arial</vt:lpstr>
      <vt:lpstr>Office Theme</vt:lpstr>
      <vt:lpstr>Understanding Democracy</vt:lpstr>
      <vt:lpstr>A Living Constitution</vt:lpstr>
      <vt:lpstr>A Living Constitution</vt:lpstr>
      <vt:lpstr>Key Considerations in  the Interpretation of the Constitution</vt:lpstr>
      <vt:lpstr>Key Considerations in  the Interpretation of the Constitution</vt:lpstr>
      <vt:lpstr>Key Considerations in  the Interpretation of the Constitution</vt:lpstr>
      <vt:lpstr>Key Considerations in  the Interpretation of the Constitution</vt:lpstr>
      <vt:lpstr>Key Considerations in  the Interpretation of the Constitution</vt:lpstr>
      <vt:lpstr>Key Considerations in  the Interpretation of the Constitution</vt:lpstr>
      <vt:lpstr> Issues that have generated debate over the years:  </vt:lpstr>
      <vt:lpstr>PowerPoint Presentation</vt:lpstr>
      <vt:lpstr>The Bank of the United States</vt:lpstr>
      <vt:lpstr>The Bank of the United States</vt:lpstr>
      <vt:lpstr>The Bank of the United States</vt:lpstr>
      <vt:lpstr>The Bank of the United States</vt:lpstr>
      <vt:lpstr>The Bank of the United States</vt:lpstr>
      <vt:lpstr>The Bank of the United States</vt:lpstr>
      <vt:lpstr>The Bank of the United States</vt:lpstr>
      <vt:lpstr>The Bank of the United States</vt:lpstr>
      <vt:lpstr>The Bank of the United States</vt:lpstr>
      <vt:lpstr>McCulloch v. Maryland</vt:lpstr>
      <vt:lpstr>McCulloch v. Maryland</vt:lpstr>
      <vt:lpstr>McCulloch v. Maryland</vt:lpstr>
      <vt:lpstr>McCulloch v. Maryland</vt:lpstr>
      <vt:lpstr>Marbury v. Madison </vt:lpstr>
      <vt:lpstr>Marbury v. Madison </vt:lpstr>
      <vt:lpstr>Marbury v. Madison </vt:lpstr>
      <vt:lpstr>Marbury v. Madison </vt:lpstr>
      <vt:lpstr>Marbury v. Madison </vt:lpstr>
      <vt:lpstr>The Louisiana Purchase</vt:lpstr>
      <vt:lpstr>The Louisiana Purchase</vt:lpstr>
      <vt:lpstr>The Louisiana Purchase</vt:lpstr>
      <vt:lpstr>The Louisiana Purchase</vt:lpstr>
      <vt:lpstr>The Nullification Crisis</vt:lpstr>
      <vt:lpstr>The Nullification Crisis</vt:lpstr>
      <vt:lpstr>The Nullification Crisis</vt:lpstr>
      <vt:lpstr>The Nullification Crisis</vt:lpstr>
      <vt:lpstr>The Nullification Crisis</vt:lpstr>
      <vt:lpstr>The Nullification Crisis</vt:lpstr>
      <vt:lpstr>The Nullification Crisis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65</cp:revision>
  <dcterms:created xsi:type="dcterms:W3CDTF">2024-01-29T22:59:19Z</dcterms:created>
  <dcterms:modified xsi:type="dcterms:W3CDTF">2024-02-10T05:42:34Z</dcterms:modified>
</cp:coreProperties>
</file>