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68" r:id="rId2"/>
    <p:sldId id="258" r:id="rId3"/>
    <p:sldId id="257" r:id="rId4"/>
    <p:sldId id="256" r:id="rId5"/>
    <p:sldId id="259" r:id="rId6"/>
    <p:sldId id="265" r:id="rId7"/>
    <p:sldId id="266" r:id="rId8"/>
    <p:sldId id="267" r:id="rId9"/>
    <p:sldId id="273" r:id="rId10"/>
    <p:sldId id="274" r:id="rId11"/>
    <p:sldId id="272" r:id="rId12"/>
    <p:sldId id="263" r:id="rId13"/>
    <p:sldId id="260" r:id="rId14"/>
    <p:sldId id="261" r:id="rId15"/>
    <p:sldId id="262" r:id="rId16"/>
    <p:sldId id="264" r:id="rId17"/>
  </p:sldIdLst>
  <p:sldSz cx="12192000" cy="6858000"/>
  <p:notesSz cx="7010400" cy="92964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fs lau" initials="fl" lastIdx="1" clrIdx="0">
    <p:extLst>
      <p:ext uri="{19B8F6BF-5375-455C-9EA6-DF929625EA0E}">
        <p15:presenceInfo xmlns:p15="http://schemas.microsoft.com/office/powerpoint/2012/main" userId="4fa932c227552e8b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4F65564B-1F9B-47F2-AD7F-1C4D3E504D0C}" type="datetimeFigureOut">
              <a:rPr lang="en-US" smtClean="0"/>
              <a:t>6/12/2021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E9C91173-6745-4C89-B9C4-767DD7F5C043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922867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5564B-1F9B-47F2-AD7F-1C4D3E504D0C}" type="datetimeFigureOut">
              <a:rPr lang="en-US" smtClean="0"/>
              <a:t>6/12/2021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C91173-6745-4C89-B9C4-767DD7F5C0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0422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5564B-1F9B-47F2-AD7F-1C4D3E504D0C}" type="datetimeFigureOut">
              <a:rPr lang="en-US" smtClean="0"/>
              <a:t>6/12/2021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C91173-6745-4C89-B9C4-767DD7F5C043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8552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5564B-1F9B-47F2-AD7F-1C4D3E504D0C}" type="datetimeFigureOut">
              <a:rPr lang="en-US" smtClean="0"/>
              <a:t>6/12/2021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C91173-6745-4C89-B9C4-767DD7F5C0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10477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5564B-1F9B-47F2-AD7F-1C4D3E504D0C}" type="datetimeFigureOut">
              <a:rPr lang="en-US" smtClean="0"/>
              <a:t>6/12/2021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C91173-6745-4C89-B9C4-767DD7F5C043}" type="slidenum">
              <a:rPr lang="en-US" smtClean="0"/>
              <a:t>‹#›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340596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5564B-1F9B-47F2-AD7F-1C4D3E504D0C}" type="datetimeFigureOut">
              <a:rPr lang="en-US" smtClean="0"/>
              <a:t>6/12/2021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C91173-6745-4C89-B9C4-767DD7F5C043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85261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5564B-1F9B-47F2-AD7F-1C4D3E504D0C}" type="datetimeFigureOut">
              <a:rPr lang="en-US" smtClean="0"/>
              <a:t>6/12/2021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C91173-6745-4C89-B9C4-767DD7F5C0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06114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5564B-1F9B-47F2-AD7F-1C4D3E504D0C}" type="datetimeFigureOut">
              <a:rPr lang="en-US" smtClean="0"/>
              <a:t>6/12/2021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C91173-6745-4C89-B9C4-767DD7F5C043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38491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5564B-1F9B-47F2-AD7F-1C4D3E504D0C}" type="datetimeFigureOut">
              <a:rPr lang="en-US" smtClean="0"/>
              <a:t>6/12/2021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C91173-6745-4C89-B9C4-767DD7F5C0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63437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5564B-1F9B-47F2-AD7F-1C4D3E504D0C}" type="datetimeFigureOut">
              <a:rPr lang="en-US" smtClean="0"/>
              <a:t>6/12/2021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C91173-6745-4C89-B9C4-767DD7F5C0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34624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5564B-1F9B-47F2-AD7F-1C4D3E504D0C}" type="datetimeFigureOut">
              <a:rPr lang="en-US" smtClean="0"/>
              <a:t>6/12/2021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C91173-6745-4C89-B9C4-767DD7F5C043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93793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5564B-1F9B-47F2-AD7F-1C4D3E504D0C}" type="datetimeFigureOut">
              <a:rPr lang="en-US" smtClean="0"/>
              <a:t>6/12/2021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C91173-6745-4C89-B9C4-767DD7F5C043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5047860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5564B-1F9B-47F2-AD7F-1C4D3E504D0C}" type="datetimeFigureOut">
              <a:rPr lang="en-US" smtClean="0"/>
              <a:t>6/12/2021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C91173-6745-4C89-B9C4-767DD7F5C0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99820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5564B-1F9B-47F2-AD7F-1C4D3E504D0C}" type="datetimeFigureOut">
              <a:rPr lang="en-US" smtClean="0"/>
              <a:t>6/12/2021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C91173-6745-4C89-B9C4-767DD7F5C043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07390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5564B-1F9B-47F2-AD7F-1C4D3E504D0C}" type="datetimeFigureOut">
              <a:rPr lang="en-US" smtClean="0"/>
              <a:t>6/12/2021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C91173-6745-4C89-B9C4-767DD7F5C043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07308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5564B-1F9B-47F2-AD7F-1C4D3E504D0C}" type="datetimeFigureOut">
              <a:rPr lang="en-US" smtClean="0"/>
              <a:t>6/12/2021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C91173-6745-4C89-B9C4-767DD7F5C043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697659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5564B-1F9B-47F2-AD7F-1C4D3E504D0C}" type="datetimeFigureOut">
              <a:rPr lang="en-US" smtClean="0"/>
              <a:t>6/12/2021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C91173-6745-4C89-B9C4-767DD7F5C043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29852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4F65564B-1F9B-47F2-AD7F-1C4D3E504D0C}" type="datetimeFigureOut">
              <a:rPr lang="en-US" smtClean="0"/>
              <a:t>6/12/2021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E9C91173-6745-4C89-B9C4-767DD7F5C0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6669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7554FD-022D-410C-9660-0E17CF318C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/>
          <a:lstStyle/>
          <a:p>
            <a:pPr marL="0" marR="0">
              <a:spcBef>
                <a:spcPts val="0"/>
              </a:spcBef>
              <a:spcAft>
                <a:spcPts val="0"/>
              </a:spcAft>
            </a:pPr>
            <a:br>
              <a:rPr lang="en-MY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br>
              <a:rPr lang="en-MY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br>
              <a:rPr lang="en-MY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br>
              <a:rPr lang="en-MY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br>
              <a:rPr lang="en-MY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br>
              <a:rPr lang="en-MY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br>
              <a:rPr lang="en-MY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br>
              <a:rPr lang="en-MY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br>
              <a:rPr lang="en-MY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br>
              <a:rPr lang="en-MY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br>
              <a:rPr lang="en-MY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br>
              <a:rPr lang="en-MY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br>
              <a:rPr lang="en-MY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br>
              <a:rPr lang="en-MY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r>
              <a:rPr lang="en-MY" sz="24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SICH 3005_MAHAN </a:t>
            </a:r>
            <a:br>
              <a:rPr lang="en-US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r>
              <a:rPr lang="en-MY" sz="24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An introduction to Classical Chinese Literature</a:t>
            </a:r>
            <a:br>
              <a:rPr lang="en-US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r>
              <a:rPr lang="en-MY" sz="24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Assessment 1 (Chinese)</a:t>
            </a:r>
            <a:br>
              <a:rPr lang="en-US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endParaRPr lang="en-US" sz="2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E49AC79-43B9-455A-81FD-633A0497AA1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 : Ang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Eng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Khong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 : 2017011</a:t>
            </a:r>
          </a:p>
        </p:txBody>
      </p:sp>
    </p:spTree>
    <p:extLst>
      <p:ext uri="{BB962C8B-B14F-4D97-AF65-F5344CB8AC3E}">
        <p14:creationId xmlns:p14="http://schemas.microsoft.com/office/powerpoint/2010/main" val="32164686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FD96EB-9986-4DC4-82E8-173C5D2B08BF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318437" y="982663"/>
            <a:ext cx="9601200" cy="1303337"/>
          </a:xfrm>
        </p:spPr>
        <p:txBody>
          <a:bodyPr>
            <a:noAutofit/>
          </a:bodyPr>
          <a:lstStyle/>
          <a:p>
            <a:pPr algn="ctr"/>
            <a:r>
              <a:rPr lang="zh-CN" altLang="en-US" sz="9600" dirty="0">
                <a:latin typeface="KaiTi" panose="02010609060101010101" pitchFamily="49" charset="-122"/>
                <a:ea typeface="KaiTi" panose="02010609060101010101" pitchFamily="49" charset="-122"/>
              </a:rPr>
              <a:t>道德經</a:t>
            </a:r>
            <a:endParaRPr lang="en-US" sz="96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713E48A-4F54-411C-9EDE-1EB0BC3384B5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8568" y="2536198"/>
            <a:ext cx="2409825" cy="3317875"/>
          </a:xfrm>
        </p:spPr>
      </p:pic>
    </p:spTree>
    <p:extLst>
      <p:ext uri="{BB962C8B-B14F-4D97-AF65-F5344CB8AC3E}">
        <p14:creationId xmlns:p14="http://schemas.microsoft.com/office/powerpoint/2010/main" val="39702327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A63D9D7-DEC0-4F00-AD46-0D66F400F600}"/>
              </a:ext>
            </a:extLst>
          </p:cNvPr>
          <p:cNvSpPr txBox="1"/>
          <p:nvPr/>
        </p:nvSpPr>
        <p:spPr>
          <a:xfrm>
            <a:off x="1325218" y="2227230"/>
            <a:ext cx="10124661" cy="36215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6072" marR="0" indent="-576072" algn="just"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春秋時期思想家老子的著作</a:t>
            </a:r>
            <a:endParaRPr lang="en-US" altLang="zh-CN" sz="2800" dirty="0">
              <a:effectLst/>
              <a:latin typeface="KaiTi" panose="02010609060101010101" pitchFamily="49" charset="-122"/>
              <a:ea typeface="KaiTi" panose="02010609060101010101" pitchFamily="49" charset="-122"/>
              <a:cs typeface="Arial" panose="020B0604020202020204" pitchFamily="34" charset="0"/>
            </a:endParaRPr>
          </a:p>
          <a:p>
            <a:pPr marL="576072" marR="0" indent="-576072" algn="just"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老子</a:t>
            </a:r>
            <a:r>
              <a:rPr lang="zh-CN" alt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，姓李，</a:t>
            </a: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名耳，字聃，是道家學說的創始人</a:t>
            </a:r>
            <a:endParaRPr lang="en-US" sz="2800" dirty="0">
              <a:effectLst/>
              <a:latin typeface="KaiTi" panose="02010609060101010101" pitchFamily="49" charset="-122"/>
              <a:ea typeface="KaiTi" panose="02010609060101010101" pitchFamily="49" charset="-122"/>
              <a:cs typeface="Times New Roman" panose="02020603050405020304" pitchFamily="18" charset="0"/>
            </a:endParaRPr>
          </a:p>
          <a:p>
            <a:pPr marL="576072" marR="0" indent="-576072" algn="just"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分上下兩篇</a:t>
            </a:r>
            <a:r>
              <a:rPr lang="zh-CN" alt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，</a:t>
            </a: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共五千余言，一共八十一章</a:t>
            </a:r>
            <a:endParaRPr lang="en-US" altLang="zh-CN" sz="2800" dirty="0">
              <a:effectLst/>
              <a:latin typeface="KaiTi" panose="02010609060101010101" pitchFamily="49" charset="-122"/>
              <a:ea typeface="KaiTi" panose="02010609060101010101" pitchFamily="49" charset="-122"/>
              <a:cs typeface="Arial" panose="020B0604020202020204" pitchFamily="34" charset="0"/>
            </a:endParaRPr>
          </a:p>
          <a:p>
            <a:pPr marL="576072" marR="0" indent="-576072" algn="just"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上篇爲</a:t>
            </a:r>
            <a:r>
              <a:rPr 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'</a:t>
            </a: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道經</a:t>
            </a:r>
            <a:r>
              <a:rPr 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'</a:t>
            </a: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，第一章到第三十七章</a:t>
            </a:r>
            <a:endParaRPr lang="en-US" altLang="zh-CN" sz="2800" dirty="0">
              <a:effectLst/>
              <a:latin typeface="KaiTi" panose="02010609060101010101" pitchFamily="49" charset="-122"/>
              <a:ea typeface="KaiTi" panose="02010609060101010101" pitchFamily="49" charset="-122"/>
              <a:cs typeface="Arial" panose="020B0604020202020204" pitchFamily="34" charset="0"/>
            </a:endParaRPr>
          </a:p>
          <a:p>
            <a:pPr marL="576072" marR="0" indent="-576072" algn="just"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下篇爲</a:t>
            </a:r>
            <a:r>
              <a:rPr 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'</a:t>
            </a: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德經</a:t>
            </a:r>
            <a:r>
              <a:rPr 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'</a:t>
            </a: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，第三十八章到第八十一章</a:t>
            </a:r>
            <a:endParaRPr lang="en-US" sz="2800" dirty="0">
              <a:effectLst/>
              <a:latin typeface="KaiTi" panose="02010609060101010101" pitchFamily="49" charset="-122"/>
              <a:ea typeface="KaiTi" panose="02010609060101010101" pitchFamily="49" charset="-122"/>
              <a:cs typeface="Times New Roman" panose="02020603050405020304" pitchFamily="18" charset="0"/>
            </a:endParaRPr>
          </a:p>
          <a:p>
            <a:pPr marL="576072" marR="0" indent="-576072" algn="just"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老子思想精髓，強調人與大自然</a:t>
            </a:r>
            <a:r>
              <a:rPr lang="zh-CN" alt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要</a:t>
            </a: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和諧，尊重自然規律，是中國傳統文化的重要部分之一</a:t>
            </a:r>
            <a:endParaRPr lang="en-US" sz="1800" dirty="0">
              <a:effectLst/>
              <a:latin typeface="KaiTi" panose="02010609060101010101" pitchFamily="49" charset="-122"/>
              <a:ea typeface="KaiTi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7B15AEA-3D7B-4A5D-904C-95B82A7FFDC3}"/>
              </a:ext>
            </a:extLst>
          </p:cNvPr>
          <p:cNvSpPr txBox="1"/>
          <p:nvPr/>
        </p:nvSpPr>
        <p:spPr>
          <a:xfrm>
            <a:off x="4664765" y="111318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5C2D396-6B50-49B8-8053-5A5E32E95315}"/>
              </a:ext>
            </a:extLst>
          </p:cNvPr>
          <p:cNvSpPr txBox="1"/>
          <p:nvPr/>
        </p:nvSpPr>
        <p:spPr>
          <a:xfrm>
            <a:off x="1563757" y="1192696"/>
            <a:ext cx="930302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sz="4000" u="sng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道德經</a:t>
            </a:r>
            <a:endParaRPr lang="en-US" sz="4000" u="sng" dirty="0"/>
          </a:p>
        </p:txBody>
      </p:sp>
    </p:spTree>
    <p:extLst>
      <p:ext uri="{BB962C8B-B14F-4D97-AF65-F5344CB8AC3E}">
        <p14:creationId xmlns:p14="http://schemas.microsoft.com/office/powerpoint/2010/main" val="32855774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AD93B76C-E9AE-4781-B945-B8542244ED29}"/>
              </a:ext>
            </a:extLst>
          </p:cNvPr>
          <p:cNvSpPr/>
          <p:nvPr/>
        </p:nvSpPr>
        <p:spPr>
          <a:xfrm>
            <a:off x="944603" y="3125356"/>
            <a:ext cx="1099930" cy="58309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800" dirty="0"/>
              <a:t>篤行</a:t>
            </a:r>
            <a:endParaRPr lang="en-US" sz="280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DC91B8E-9A06-47D1-A2F1-1609AB9F8A9F}"/>
              </a:ext>
            </a:extLst>
          </p:cNvPr>
          <p:cNvSpPr/>
          <p:nvPr/>
        </p:nvSpPr>
        <p:spPr>
          <a:xfrm>
            <a:off x="2683566" y="5398413"/>
            <a:ext cx="1099930" cy="58309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800" dirty="0"/>
              <a:t>接物</a:t>
            </a:r>
            <a:endParaRPr lang="en-US" altLang="zh-CN" sz="280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7A1F276-B3BB-4A3D-B6DA-5A21F077C091}"/>
              </a:ext>
            </a:extLst>
          </p:cNvPr>
          <p:cNvSpPr/>
          <p:nvPr/>
        </p:nvSpPr>
        <p:spPr>
          <a:xfrm>
            <a:off x="2676940" y="4012019"/>
            <a:ext cx="1099930" cy="58309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800" dirty="0"/>
              <a:t>待人</a:t>
            </a:r>
            <a:endParaRPr lang="en-US" sz="280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471EAAF-9D2D-4754-A571-4D94552DA76D}"/>
              </a:ext>
            </a:extLst>
          </p:cNvPr>
          <p:cNvSpPr/>
          <p:nvPr/>
        </p:nvSpPr>
        <p:spPr>
          <a:xfrm>
            <a:off x="2683565" y="2573849"/>
            <a:ext cx="1099930" cy="58309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800" dirty="0"/>
              <a:t>處事</a:t>
            </a:r>
            <a:endParaRPr lang="en-US" sz="280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615CBC0-3B36-42D4-80C7-FD0817F5392E}"/>
              </a:ext>
            </a:extLst>
          </p:cNvPr>
          <p:cNvSpPr/>
          <p:nvPr/>
        </p:nvSpPr>
        <p:spPr>
          <a:xfrm>
            <a:off x="2663688" y="968333"/>
            <a:ext cx="1099930" cy="58309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800" dirty="0"/>
              <a:t>修身</a:t>
            </a:r>
            <a:endParaRPr lang="en-US" sz="28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776B199-7AE0-48EA-81F8-87CE4266AA1A}"/>
              </a:ext>
            </a:extLst>
          </p:cNvPr>
          <p:cNvSpPr/>
          <p:nvPr/>
        </p:nvSpPr>
        <p:spPr>
          <a:xfrm>
            <a:off x="4656752" y="716540"/>
            <a:ext cx="6329300" cy="132429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聖人去葚，去奢</a:t>
            </a:r>
            <a:r>
              <a:rPr kumimoji="0" lang="en-US" altLang="zh-CN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,</a:t>
            </a:r>
            <a:r>
              <a:rPr kumimoji="0" lang="zh-CN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去泰</a:t>
            </a:r>
            <a:endParaRPr kumimoji="0" lang="en-US" altLang="zh-CN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  <a:p>
            <a:r>
              <a:rPr lang="zh-CN" altLang="en-US" sz="2000" dirty="0">
                <a:latin typeface="KaiTi" panose="02010609060101010101" pitchFamily="49" charset="-122"/>
                <a:ea typeface="KaiTi" panose="02010609060101010101" pitchFamily="49" charset="-122"/>
              </a:rPr>
              <a:t>自知者明</a:t>
            </a:r>
            <a:endParaRPr lang="en-US" altLang="zh-CN" sz="2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altLang="en-US" sz="2000" dirty="0">
                <a:latin typeface="KaiTi" panose="02010609060101010101" pitchFamily="49" charset="-122"/>
                <a:ea typeface="KaiTi" panose="02010609060101010101" pitchFamily="49" charset="-122"/>
              </a:rPr>
              <a:t>爲腹不爲目</a:t>
            </a:r>
            <a:endParaRPr lang="en-US" altLang="zh-CN" sz="2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sz="20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寵爲上，辱爲下，得之若驚，失之若驚，是謂寵辱若驚</a:t>
            </a:r>
            <a:endParaRPr lang="en-US" sz="2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D2BB796-09D5-4EA8-B26B-BD2ADFE80B34}"/>
              </a:ext>
            </a:extLst>
          </p:cNvPr>
          <p:cNvSpPr/>
          <p:nvPr/>
        </p:nvSpPr>
        <p:spPr>
          <a:xfrm>
            <a:off x="4626086" y="2213113"/>
            <a:ext cx="6359966" cy="147145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zh-CN" altLang="en-US" sz="20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聖人之道，爲而不</a:t>
            </a:r>
            <a:r>
              <a:rPr lang="zh-CN" sz="20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爭</a:t>
            </a:r>
            <a:endParaRPr lang="en-US" altLang="zh-CN" sz="2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altLang="en-US" sz="2000" dirty="0">
                <a:latin typeface="KaiTi" panose="02010609060101010101" pitchFamily="49" charset="-122"/>
                <a:ea typeface="KaiTi" panose="02010609060101010101" pitchFamily="49" charset="-122"/>
              </a:rPr>
              <a:t>聖人無爲，故無敗</a:t>
            </a:r>
            <a:endParaRPr lang="en-US" altLang="zh-CN" sz="2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sz="20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不敢爲天下先</a:t>
            </a:r>
            <a:endParaRPr lang="en-US" altLang="zh-CN" sz="2000" dirty="0">
              <a:effectLst/>
              <a:latin typeface="KaiTi" panose="02010609060101010101" pitchFamily="49" charset="-122"/>
              <a:ea typeface="KaiTi" panose="02010609060101010101" pitchFamily="49" charset="-122"/>
              <a:cs typeface="Microsoft YaHei" panose="020B0503020204020204" pitchFamily="34" charset="-122"/>
            </a:endParaRPr>
          </a:p>
          <a:p>
            <a:r>
              <a:rPr lang="zh-CN" altLang="en-US" sz="20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功遂身退，天之道也</a:t>
            </a:r>
            <a:endParaRPr lang="en-US" sz="2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5646D4-88FD-4A39-92BF-6DC1062355EF}"/>
              </a:ext>
            </a:extLst>
          </p:cNvPr>
          <p:cNvSpPr/>
          <p:nvPr/>
        </p:nvSpPr>
        <p:spPr>
          <a:xfrm>
            <a:off x="4624698" y="3844055"/>
            <a:ext cx="6348101" cy="10469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altLang="zh-CN" sz="2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altLang="en-US" sz="2000" dirty="0">
                <a:latin typeface="KaiTi" panose="02010609060101010101" pitchFamily="49" charset="-122"/>
                <a:ea typeface="KaiTi" panose="02010609060101010101" pitchFamily="49" charset="-122"/>
              </a:rPr>
              <a:t>上善若水</a:t>
            </a:r>
            <a:endParaRPr lang="en-US" altLang="zh-CN" sz="2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sz="20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金玉滿堂，富貴而驕，自遣其咎</a:t>
            </a:r>
            <a:endParaRPr lang="en-US" altLang="zh-CN" sz="2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sz="20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大小多少，</a:t>
            </a:r>
            <a:r>
              <a:rPr lang="zh-CN" altLang="en-US" sz="2000" dirty="0">
                <a:latin typeface="KaiTi" panose="02010609060101010101" pitchFamily="49" charset="-122"/>
                <a:ea typeface="KaiTi" panose="02010609060101010101" pitchFamily="49" charset="-122"/>
              </a:rPr>
              <a:t>以德報怨</a:t>
            </a:r>
            <a:endParaRPr lang="en-US" altLang="zh-CN" sz="2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endParaRPr lang="en-US" sz="2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12259E-60C9-4B63-9CAD-EDAB11AF48FF}"/>
              </a:ext>
            </a:extLst>
          </p:cNvPr>
          <p:cNvSpPr/>
          <p:nvPr/>
        </p:nvSpPr>
        <p:spPr>
          <a:xfrm>
            <a:off x="4623312" y="5089913"/>
            <a:ext cx="6322984" cy="10469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altLang="zh-CN" sz="2000" dirty="0">
              <a:effectLst/>
              <a:latin typeface="KaiTi" panose="02010609060101010101" pitchFamily="49" charset="-122"/>
              <a:ea typeface="KaiTi" panose="02010609060101010101" pitchFamily="49" charset="-122"/>
              <a:cs typeface="Microsoft YaHei" panose="020B0503020204020204" pitchFamily="34" charset="-122"/>
            </a:endParaRPr>
          </a:p>
          <a:p>
            <a:r>
              <a:rPr lang="zh-CN" sz="20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人法地，地法天</a:t>
            </a:r>
            <a:r>
              <a:rPr lang="zh-CN" altLang="en-US" sz="20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，天法道，</a:t>
            </a:r>
            <a:r>
              <a:rPr kumimoji="0" lang="zh-CN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道法自然</a:t>
            </a:r>
            <a:endParaRPr kumimoji="0" lang="en-US" altLang="zh-CN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  <a:p>
            <a:r>
              <a:rPr lang="zh-CN" sz="20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知常曰</a:t>
            </a:r>
            <a:r>
              <a:rPr lang="zh-CN" altLang="en-US" sz="2000" dirty="0"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明</a:t>
            </a:r>
            <a:r>
              <a:rPr lang="zh-CN" sz="20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，不知常，妄作凶</a:t>
            </a:r>
            <a:endParaRPr lang="en-US" altLang="zh-CN" sz="2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altLang="en-US" sz="2000" dirty="0">
                <a:latin typeface="KaiTi" panose="02010609060101010101" pitchFamily="49" charset="-122"/>
                <a:ea typeface="KaiTi" panose="02010609060101010101" pitchFamily="49" charset="-122"/>
              </a:rPr>
              <a:t>唯道是從</a:t>
            </a:r>
            <a:endParaRPr lang="en-US" altLang="zh-CN" sz="2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endParaRPr lang="en-US" sz="24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cxnSp>
        <p:nvCxnSpPr>
          <p:cNvPr id="14" name="Connector: Elbow 13">
            <a:extLst>
              <a:ext uri="{FF2B5EF4-FFF2-40B4-BE49-F238E27FC236}">
                <a16:creationId xmlns:a16="http://schemas.microsoft.com/office/drawing/2014/main" id="{BEC70D04-00F1-46FD-BC9B-DA506948890E}"/>
              </a:ext>
            </a:extLst>
          </p:cNvPr>
          <p:cNvCxnSpPr>
            <a:cxnSpLocks/>
            <a:stCxn id="9" idx="1"/>
          </p:cNvCxnSpPr>
          <p:nvPr/>
        </p:nvCxnSpPr>
        <p:spPr>
          <a:xfrm rot="10800000" flipV="1">
            <a:off x="2381250" y="1259880"/>
            <a:ext cx="282438" cy="1597619"/>
          </a:xfrm>
          <a:prstGeom prst="bentConnector2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Connector: Elbow 16">
            <a:extLst>
              <a:ext uri="{FF2B5EF4-FFF2-40B4-BE49-F238E27FC236}">
                <a16:creationId xmlns:a16="http://schemas.microsoft.com/office/drawing/2014/main" id="{BCCC0D13-5AC6-48A1-9DCE-28962AD7BB9B}"/>
              </a:ext>
            </a:extLst>
          </p:cNvPr>
          <p:cNvCxnSpPr>
            <a:stCxn id="8" idx="1"/>
          </p:cNvCxnSpPr>
          <p:nvPr/>
        </p:nvCxnSpPr>
        <p:spPr>
          <a:xfrm rot="10800000" flipV="1">
            <a:off x="2381251" y="2865396"/>
            <a:ext cx="302315" cy="1478003"/>
          </a:xfrm>
          <a:prstGeom prst="bentConnector2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Connector: Elbow 18">
            <a:extLst>
              <a:ext uri="{FF2B5EF4-FFF2-40B4-BE49-F238E27FC236}">
                <a16:creationId xmlns:a16="http://schemas.microsoft.com/office/drawing/2014/main" id="{EA613053-0963-44EB-B47D-B38EEA74FD21}"/>
              </a:ext>
            </a:extLst>
          </p:cNvPr>
          <p:cNvCxnSpPr>
            <a:cxnSpLocks/>
          </p:cNvCxnSpPr>
          <p:nvPr/>
        </p:nvCxnSpPr>
        <p:spPr>
          <a:xfrm rot="10800000" flipV="1">
            <a:off x="2381250" y="4317634"/>
            <a:ext cx="295690" cy="1373333"/>
          </a:xfrm>
          <a:prstGeom prst="bentConnector2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F0317261-5EB2-47FD-B08E-2736A6E00CF8}"/>
              </a:ext>
            </a:extLst>
          </p:cNvPr>
          <p:cNvCxnSpPr>
            <a:cxnSpLocks/>
            <a:endCxn id="6" idx="1"/>
          </p:cNvCxnSpPr>
          <p:nvPr/>
        </p:nvCxnSpPr>
        <p:spPr>
          <a:xfrm>
            <a:off x="2391508" y="5689961"/>
            <a:ext cx="292058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3ADC44A9-234D-4D34-8AB2-9BB6A73B74A8}"/>
              </a:ext>
            </a:extLst>
          </p:cNvPr>
          <p:cNvCxnSpPr>
            <a:stCxn id="5" idx="3"/>
          </p:cNvCxnSpPr>
          <p:nvPr/>
        </p:nvCxnSpPr>
        <p:spPr>
          <a:xfrm>
            <a:off x="2044533" y="3416904"/>
            <a:ext cx="354110" cy="2157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284083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B9D0261-DCC1-4243-8B6C-ADF3C3836C2B}"/>
              </a:ext>
            </a:extLst>
          </p:cNvPr>
          <p:cNvSpPr txBox="1"/>
          <p:nvPr/>
        </p:nvSpPr>
        <p:spPr>
          <a:xfrm>
            <a:off x="914400" y="821635"/>
            <a:ext cx="10455965" cy="42370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4000" u="sng" dirty="0">
                <a:ea typeface="KaiTi" panose="02010609060101010101" pitchFamily="49" charset="-122"/>
              </a:rPr>
              <a:t>修身</a:t>
            </a:r>
            <a:endParaRPr lang="en-US" altLang="zh-CN" sz="4000" u="sng" dirty="0">
              <a:ea typeface="KaiTi" panose="02010609060101010101" pitchFamily="49" charset="-122"/>
            </a:endParaRPr>
          </a:p>
          <a:p>
            <a:pPr marL="576072" indent="-576072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zh-CN" alt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老子</a:t>
            </a: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重尚自然之道，清净無爲</a:t>
            </a:r>
            <a:endParaRPr lang="en-US" altLang="zh-CN" sz="28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576072" indent="-576072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聖人去葚，去奢，去泰</a:t>
            </a:r>
            <a:r>
              <a:rPr lang="zh-CN" alt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（</a:t>
            </a:r>
            <a:r>
              <a:rPr lang="zh-CN" altLang="en-US" sz="2800" dirty="0">
                <a:latin typeface="KaiTi" panose="02010609060101010101" pitchFamily="49" charset="-122"/>
                <a:ea typeface="KaiTi" panose="02010609060101010101" pitchFamily="49" charset="-122"/>
              </a:rPr>
              <a:t>第二十九章）</a:t>
            </a:r>
            <a:endParaRPr lang="en-US" altLang="zh-CN" sz="28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576072" indent="-576072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自知者明</a:t>
            </a:r>
            <a:r>
              <a:rPr lang="en-US" alt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 </a:t>
            </a:r>
            <a:r>
              <a:rPr lang="zh-CN" alt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（第三十三章</a:t>
            </a:r>
            <a:r>
              <a:rPr lang="en-US" alt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)</a:t>
            </a:r>
          </a:p>
          <a:p>
            <a:pPr marL="576072" indent="-576072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zh-CN" alt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聖人</a:t>
            </a: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爲腹不爲目</a:t>
            </a:r>
            <a:r>
              <a:rPr lang="en-US" alt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 (</a:t>
            </a:r>
            <a:r>
              <a:rPr lang="zh-CN" alt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第十二章）</a:t>
            </a:r>
            <a:endParaRPr lang="en-US" altLang="zh-CN" sz="28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576072" indent="-576072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寵爲上，辱爲下，得之若驚，失之若驚，是謂寵辱若驚</a:t>
            </a:r>
            <a:r>
              <a:rPr lang="zh-CN" altLang="en-US" sz="2800" dirty="0"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（第十三章）</a:t>
            </a:r>
            <a:endParaRPr lang="en-US" sz="28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1914873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A539300-BF72-4365-B448-0C5F8CFE1388}"/>
              </a:ext>
            </a:extLst>
          </p:cNvPr>
          <p:cNvSpPr txBox="1"/>
          <p:nvPr/>
        </p:nvSpPr>
        <p:spPr>
          <a:xfrm>
            <a:off x="755374" y="728870"/>
            <a:ext cx="10734261" cy="50244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altLang="en-US" sz="4000" u="sng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Times New Roman" panose="02020603050405020304" pitchFamily="18" charset="0"/>
              </a:rPr>
              <a:t>處事</a:t>
            </a:r>
            <a:endParaRPr lang="en-US" altLang="zh-CN" sz="4000" u="sng" dirty="0">
              <a:effectLst/>
              <a:latin typeface="KaiTi" panose="02010609060101010101" pitchFamily="49" charset="-122"/>
              <a:ea typeface="KaiTi" panose="02010609060101010101" pitchFamily="49" charset="-122"/>
              <a:cs typeface="Times New Roman" panose="02020603050405020304" pitchFamily="18" charset="0"/>
            </a:endParaRPr>
          </a:p>
          <a:p>
            <a:pPr marL="571500" marR="0" indent="-571500" algn="just"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zh-CN" alt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老子主張不</a:t>
            </a: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爭</a:t>
            </a:r>
            <a:r>
              <a:rPr lang="zh-CN" alt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，功成身退</a:t>
            </a:r>
            <a:endParaRPr lang="en-US" altLang="zh-CN" sz="2800" dirty="0">
              <a:effectLst/>
              <a:latin typeface="KaiTi" panose="02010609060101010101" pitchFamily="49" charset="-122"/>
              <a:ea typeface="KaiTi" panose="02010609060101010101" pitchFamily="49" charset="-122"/>
              <a:cs typeface="Microsoft YaHei" panose="020B0503020204020204" pitchFamily="34" charset="-122"/>
            </a:endParaRPr>
          </a:p>
          <a:p>
            <a:pPr marL="571500" indent="-57150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凡事要適可而此</a:t>
            </a:r>
            <a:r>
              <a:rPr lang="zh-CN" altLang="en-US" sz="2800" dirty="0"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，不能太過自我，</a:t>
            </a: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不强求</a:t>
            </a:r>
            <a:r>
              <a:rPr lang="zh-CN" alt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，不</a:t>
            </a:r>
            <a:r>
              <a:rPr lang="zh-CN" altLang="en-US" sz="2800" dirty="0"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貪戀</a:t>
            </a:r>
            <a:endParaRPr lang="en-US" altLang="zh-CN" sz="2800" dirty="0">
              <a:latin typeface="KaiTi" panose="02010609060101010101" pitchFamily="49" charset="-122"/>
              <a:ea typeface="KaiTi" panose="02010609060101010101" pitchFamily="49" charset="-122"/>
              <a:cs typeface="Microsoft YaHei" panose="020B0503020204020204" pitchFamily="34" charset="-122"/>
            </a:endParaRPr>
          </a:p>
          <a:p>
            <a:pPr marL="571500" indent="-57150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zh-CN" alt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聖人之道，爲而不</a:t>
            </a: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爭</a:t>
            </a:r>
            <a:r>
              <a:rPr lang="zh-CN" alt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（第八</a:t>
            </a:r>
            <a:r>
              <a:rPr lang="zh-CN" altLang="en-US" sz="2800" dirty="0">
                <a:latin typeface="KaiTi" panose="02010609060101010101" pitchFamily="49" charset="-122"/>
                <a:ea typeface="KaiTi" panose="02010609060101010101" pitchFamily="49" charset="-122"/>
              </a:rPr>
              <a:t>十一章）</a:t>
            </a:r>
            <a:endParaRPr lang="en-US" altLang="zh-CN" sz="28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571500" marR="0" indent="-571500" algn="just"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zh-CN" altLang="en-US" sz="2800" dirty="0">
                <a:latin typeface="KaiTi" panose="02010609060101010101" pitchFamily="49" charset="-122"/>
                <a:ea typeface="KaiTi" panose="02010609060101010101" pitchFamily="49" charset="-122"/>
              </a:rPr>
              <a:t>聖人無爲，故無敗（第二十九章）</a:t>
            </a:r>
            <a:endParaRPr lang="en-US" altLang="zh-CN" sz="28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571500" marR="0" indent="-571500" algn="just"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不敢爲天下先</a:t>
            </a:r>
            <a:r>
              <a:rPr lang="zh-CN" alt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（第六十七章）</a:t>
            </a:r>
            <a:endParaRPr lang="en-US" altLang="zh-CN" sz="2800" dirty="0">
              <a:effectLst/>
              <a:latin typeface="KaiTi" panose="02010609060101010101" pitchFamily="49" charset="-122"/>
              <a:ea typeface="KaiTi" panose="02010609060101010101" pitchFamily="49" charset="-122"/>
              <a:cs typeface="Microsoft YaHei" panose="020B0503020204020204" pitchFamily="34" charset="-122"/>
            </a:endParaRPr>
          </a:p>
          <a:p>
            <a:pPr marL="571500" marR="0" indent="-571500" algn="just"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zh-CN" alt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功遂身退，天之道也 （第九章）</a:t>
            </a:r>
            <a:endParaRPr lang="en-US" altLang="zh-CN" sz="28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571500" marR="0" indent="-57150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altLang="zh-CN" sz="28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571500" marR="0" indent="-57150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sz="2800" dirty="0">
              <a:effectLst/>
              <a:latin typeface="KaiTi" panose="02010609060101010101" pitchFamily="49" charset="-122"/>
              <a:ea typeface="KaiTi" panose="02010609060101010101" pitchFamily="49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11592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1837B0E-0432-4DBC-9386-718A53722B1C}"/>
              </a:ext>
            </a:extLst>
          </p:cNvPr>
          <p:cNvSpPr txBox="1"/>
          <p:nvPr/>
        </p:nvSpPr>
        <p:spPr>
          <a:xfrm>
            <a:off x="808383" y="728870"/>
            <a:ext cx="10681252" cy="33938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altLang="en-US" sz="4000" u="sng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Times New Roman" panose="02020603050405020304" pitchFamily="18" charset="0"/>
              </a:rPr>
              <a:t>待人</a:t>
            </a:r>
            <a:endParaRPr lang="en-US" altLang="zh-CN" sz="4000" u="sng" dirty="0">
              <a:effectLst/>
              <a:latin typeface="KaiTi" panose="02010609060101010101" pitchFamily="49" charset="-122"/>
              <a:ea typeface="KaiTi" panose="02010609060101010101" pitchFamily="49" charset="-122"/>
              <a:cs typeface="Times New Roman" panose="02020603050405020304" pitchFamily="18" charset="0"/>
            </a:endParaRPr>
          </a:p>
          <a:p>
            <a:pPr marL="571500" marR="0" indent="-57150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zh-CN" alt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老子主張無爲不爭，爲人處世謙虛，圓中有方</a:t>
            </a:r>
            <a:endParaRPr lang="en-US" altLang="zh-CN" sz="2800" dirty="0">
              <a:effectLst/>
              <a:latin typeface="KaiTi" panose="02010609060101010101" pitchFamily="49" charset="-122"/>
              <a:ea typeface="KaiTi" panose="02010609060101010101" pitchFamily="49" charset="-122"/>
              <a:cs typeface="Microsoft YaHei" panose="020B0503020204020204" pitchFamily="34" charset="-122"/>
            </a:endParaRPr>
          </a:p>
          <a:p>
            <a:pPr marL="571500" marR="0" indent="-57150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上善若水</a:t>
            </a:r>
            <a:r>
              <a:rPr lang="zh-CN" alt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（第八章）</a:t>
            </a:r>
            <a:endParaRPr lang="en-US" altLang="zh-CN" sz="2800" dirty="0">
              <a:effectLst/>
              <a:latin typeface="KaiTi" panose="02010609060101010101" pitchFamily="49" charset="-122"/>
              <a:ea typeface="KaiTi" panose="02010609060101010101" pitchFamily="49" charset="-122"/>
              <a:cs typeface="Microsoft YaHei" panose="020B0503020204020204" pitchFamily="34" charset="-122"/>
            </a:endParaRPr>
          </a:p>
          <a:p>
            <a:pPr marL="571500" indent="-57150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金玉滿堂，</a:t>
            </a:r>
            <a:r>
              <a:rPr lang="zh-CN" alt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莫之能守，</a:t>
            </a: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富貴而驕，自遣其咎</a:t>
            </a:r>
            <a:r>
              <a:rPr lang="zh-CN" alt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（第九章）</a:t>
            </a:r>
            <a:endParaRPr lang="en-US" altLang="zh-CN" sz="2800" dirty="0">
              <a:effectLst/>
              <a:latin typeface="KaiTi" panose="02010609060101010101" pitchFamily="49" charset="-122"/>
              <a:ea typeface="KaiTi" panose="02010609060101010101" pitchFamily="49" charset="-122"/>
              <a:cs typeface="Microsoft YaHei" panose="020B0503020204020204" pitchFamily="34" charset="-122"/>
            </a:endParaRPr>
          </a:p>
          <a:p>
            <a:pPr marL="571500" indent="-57150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大小多少，報怨以德</a:t>
            </a:r>
            <a:r>
              <a:rPr lang="zh-CN" alt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（第六十三章）</a:t>
            </a:r>
            <a:endParaRPr lang="en-US" altLang="zh-CN" sz="2800" dirty="0">
              <a:effectLst/>
              <a:latin typeface="KaiTi" panose="02010609060101010101" pitchFamily="49" charset="-122"/>
              <a:ea typeface="KaiTi" panose="02010609060101010101" pitchFamily="49" charset="-122"/>
              <a:cs typeface="Times New Roman" panose="02020603050405020304" pitchFamily="18" charset="0"/>
            </a:endParaRPr>
          </a:p>
          <a:p>
            <a:pPr marL="571500" marR="0" indent="-57150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sz="2800" dirty="0">
              <a:effectLst/>
              <a:latin typeface="KaiTi" panose="02010609060101010101" pitchFamily="49" charset="-122"/>
              <a:ea typeface="KaiTi" panose="02010609060101010101" pitchFamily="49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34098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9933689-4C29-43CD-8B6A-3CA72EA77639}"/>
              </a:ext>
            </a:extLst>
          </p:cNvPr>
          <p:cNvSpPr txBox="1"/>
          <p:nvPr/>
        </p:nvSpPr>
        <p:spPr>
          <a:xfrm>
            <a:off x="649356" y="755375"/>
            <a:ext cx="10774017" cy="51506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altLang="en-US" sz="4000" u="sng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Times New Roman" panose="02020603050405020304" pitchFamily="18" charset="0"/>
              </a:rPr>
              <a:t>接物</a:t>
            </a:r>
            <a:endParaRPr lang="en-US" altLang="zh-CN" sz="4000" u="sng" dirty="0">
              <a:effectLst/>
              <a:latin typeface="KaiTi" panose="02010609060101010101" pitchFamily="49" charset="-122"/>
              <a:ea typeface="KaiTi" panose="02010609060101010101" pitchFamily="49" charset="-122"/>
              <a:cs typeface="Times New Roman" panose="02020603050405020304" pitchFamily="18" charset="0"/>
            </a:endParaRPr>
          </a:p>
          <a:p>
            <a:pPr marL="571500" marR="0" indent="-571500" algn="just"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zh-CN" alt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Times New Roman" panose="02020603050405020304" pitchFamily="18" charset="0"/>
              </a:rPr>
              <a:t>老子主張</a:t>
            </a:r>
            <a:r>
              <a:rPr lang="zh-CN" alt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道法</a:t>
            </a: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自然</a:t>
            </a:r>
            <a:r>
              <a:rPr lang="zh-CN" alt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，</a:t>
            </a: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萬事</a:t>
            </a:r>
            <a:r>
              <a:rPr lang="zh-CN" alt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要順勢而爲</a:t>
            </a:r>
            <a:endParaRPr lang="en-US" altLang="zh-CN" sz="2800" dirty="0">
              <a:effectLst/>
              <a:latin typeface="KaiTi" panose="02010609060101010101" pitchFamily="49" charset="-122"/>
              <a:ea typeface="KaiTi" panose="02010609060101010101" pitchFamily="49" charset="-122"/>
              <a:cs typeface="Microsoft YaHei" panose="020B0503020204020204" pitchFamily="34" charset="-122"/>
            </a:endParaRPr>
          </a:p>
          <a:p>
            <a:pPr marL="571500" indent="-57150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人法地，地法天</a:t>
            </a:r>
            <a:r>
              <a:rPr lang="zh-CN" alt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，天法道，</a:t>
            </a: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道法自然</a:t>
            </a:r>
            <a:r>
              <a:rPr lang="zh-CN" altLang="en-US" sz="2800" dirty="0"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（</a:t>
            </a:r>
            <a:r>
              <a:rPr lang="zh-CN" alt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第二十五章）</a:t>
            </a:r>
            <a:endParaRPr lang="en-US" altLang="zh-CN" sz="2800" dirty="0">
              <a:effectLst/>
              <a:latin typeface="KaiTi" panose="02010609060101010101" pitchFamily="49" charset="-122"/>
              <a:ea typeface="KaiTi" panose="02010609060101010101" pitchFamily="49" charset="-122"/>
              <a:cs typeface="Microsoft YaHei" panose="020B0503020204020204" pitchFamily="34" charset="-122"/>
            </a:endParaRPr>
          </a:p>
          <a:p>
            <a:pPr marL="571500" marR="0" indent="-571500" algn="just"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知常曰</a:t>
            </a:r>
            <a:r>
              <a:rPr lang="zh-CN" altLang="en-US" sz="2800" dirty="0"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明</a:t>
            </a: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，不知常，妄作凶</a:t>
            </a:r>
            <a:r>
              <a:rPr lang="zh-CN" alt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（第十六章）</a:t>
            </a:r>
            <a:endParaRPr lang="en-US" altLang="zh-CN" sz="2800" dirty="0">
              <a:effectLst/>
              <a:latin typeface="KaiTi" panose="02010609060101010101" pitchFamily="49" charset="-122"/>
              <a:ea typeface="KaiTi" panose="02010609060101010101" pitchFamily="49" charset="-122"/>
              <a:cs typeface="Microsoft YaHei" panose="020B0503020204020204" pitchFamily="34" charset="-122"/>
            </a:endParaRPr>
          </a:p>
          <a:p>
            <a:pPr marL="571500" marR="0" indent="-571500" algn="just"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zh-CN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唯道是從</a:t>
            </a:r>
            <a:r>
              <a:rPr lang="zh-CN" altLang="en-US" sz="2800" dirty="0"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（</a:t>
            </a:r>
            <a:r>
              <a:rPr lang="zh-CN" altLang="en-US" sz="28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第二十一章）</a:t>
            </a:r>
            <a:endParaRPr lang="en-US" altLang="zh-CN" sz="2800" dirty="0">
              <a:effectLst/>
              <a:latin typeface="KaiTi" panose="02010609060101010101" pitchFamily="49" charset="-122"/>
              <a:ea typeface="KaiTi" panose="02010609060101010101" pitchFamily="49" charset="-122"/>
              <a:cs typeface="Microsoft YaHei" panose="020B0503020204020204" pitchFamily="34" charset="-122"/>
            </a:endParaRPr>
          </a:p>
          <a:p>
            <a:pPr marL="571500" marR="0" indent="-57150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altLang="zh-CN" sz="2800" dirty="0">
              <a:effectLst/>
              <a:latin typeface="KaiTi" panose="02010609060101010101" pitchFamily="49" charset="-122"/>
              <a:ea typeface="KaiTi" panose="02010609060101010101" pitchFamily="49" charset="-122"/>
              <a:cs typeface="Times New Roman" panose="02020603050405020304" pitchFamily="18" charset="0"/>
            </a:endParaRPr>
          </a:p>
          <a:p>
            <a:pPr marL="457200" marR="0" indent="-45720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altLang="zh-CN" sz="2800" dirty="0">
              <a:effectLst/>
              <a:latin typeface="KaiTi" panose="02010609060101010101" pitchFamily="49" charset="-122"/>
              <a:ea typeface="KaiTi" panose="02010609060101010101" pitchFamily="49" charset="-122"/>
              <a:cs typeface="Times New Roman" panose="02020603050405020304" pitchFamily="18" charset="0"/>
            </a:endParaRPr>
          </a:p>
          <a:p>
            <a:pPr marL="571500" marR="0" indent="-57150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altLang="zh-CN" sz="3200" dirty="0">
              <a:effectLst/>
              <a:latin typeface="KaiTi" panose="02010609060101010101" pitchFamily="49" charset="-122"/>
              <a:ea typeface="KaiTi" panose="02010609060101010101" pitchFamily="49" charset="-122"/>
              <a:cs typeface="Times New Roman" panose="02020603050405020304" pitchFamily="18" charset="0"/>
            </a:endParaRPr>
          </a:p>
          <a:p>
            <a:pPr marL="571500" marR="0" indent="-57150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sz="2800" dirty="0">
              <a:effectLst/>
              <a:latin typeface="KaiTi" panose="02010609060101010101" pitchFamily="49" charset="-122"/>
              <a:ea typeface="KaiTi" panose="02010609060101010101" pitchFamily="49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98449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10B84E8-E53B-4F0A-B27F-32F400766775}"/>
              </a:ext>
            </a:extLst>
          </p:cNvPr>
          <p:cNvSpPr txBox="1"/>
          <p:nvPr/>
        </p:nvSpPr>
        <p:spPr>
          <a:xfrm>
            <a:off x="689115" y="901149"/>
            <a:ext cx="10548729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u="sng" dirty="0">
                <a:latin typeface="KaiTi" panose="02010609060101010101" pitchFamily="49" charset="-122"/>
                <a:ea typeface="KaiTi" panose="02010609060101010101" pitchFamily="49" charset="-122"/>
                <a:cs typeface="Times New Roman" panose="02020603050405020304" pitchFamily="18" charset="0"/>
              </a:rPr>
              <a:t>總結</a:t>
            </a:r>
            <a:endParaRPr lang="en-US" altLang="zh-CN" sz="4000" u="sng" dirty="0">
              <a:latin typeface="KaiTi" panose="02010609060101010101" pitchFamily="49" charset="-122"/>
              <a:ea typeface="KaiTi" panose="02010609060101010101" pitchFamily="49" charset="-122"/>
              <a:cs typeface="Times New Roman" panose="020206030504050203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zh-CN" altLang="en-US" sz="2800" dirty="0">
                <a:latin typeface="KaiTi" panose="02010609060101010101" pitchFamily="49" charset="-122"/>
                <a:ea typeface="KaiTi" panose="02010609060101010101" pitchFamily="49" charset="-122"/>
                <a:cs typeface="Times New Roman" panose="02020603050405020304" pitchFamily="18" charset="0"/>
              </a:rPr>
              <a:t>人生於天地之間，衹有研習大自然的規律，洞徹世間的道理，才能盡人事，完成自我的修爲，并走向修身的大道</a:t>
            </a:r>
            <a:endParaRPr lang="en-US" altLang="zh-CN" sz="2800" dirty="0">
              <a:latin typeface="KaiTi" panose="02010609060101010101" pitchFamily="49" charset="-122"/>
              <a:ea typeface="KaiTi" panose="02010609060101010101" pitchFamily="49" charset="-122"/>
              <a:cs typeface="Times New Roman" panose="02020603050405020304" pitchFamily="18" charset="0"/>
            </a:endParaRPr>
          </a:p>
          <a:p>
            <a:pPr algn="ctr"/>
            <a:endParaRPr lang="en-US" sz="4000" dirty="0">
              <a:latin typeface="KaiTi" panose="02010609060101010101" pitchFamily="49" charset="-122"/>
              <a:ea typeface="KaiTi" panose="02010609060101010101" pitchFamily="49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10230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FAACF41-A45F-4D2A-8F9F-BEA2A2C17DAB}"/>
              </a:ext>
            </a:extLst>
          </p:cNvPr>
          <p:cNvSpPr txBox="1"/>
          <p:nvPr/>
        </p:nvSpPr>
        <p:spPr>
          <a:xfrm>
            <a:off x="662608" y="755373"/>
            <a:ext cx="1046921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0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</a:t>
            </a:r>
          </a:p>
          <a:p>
            <a:pPr algn="ctr"/>
            <a:endParaRPr lang="en-US" altLang="zh-CN" sz="4000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indent="-742950">
              <a:buFont typeface="+mj-lt"/>
              <a:buAutoNum type="arabicPeriod"/>
            </a:pPr>
            <a:r>
              <a:rPr lang="zh-CN" altLang="en-US" sz="2800" dirty="0">
                <a:latin typeface="KaiTi" panose="02010609060101010101" pitchFamily="49" charset="-122"/>
                <a:ea typeface="KaiTi" panose="02010609060101010101" pitchFamily="49" charset="-122"/>
                <a:cs typeface="Times New Roman" panose="02020603050405020304" pitchFamily="18" charset="0"/>
              </a:rPr>
              <a:t>慧鈺 ：</a:t>
            </a:r>
            <a:r>
              <a:rPr lang="en-US" altLang="zh-CN" sz="2800" dirty="0">
                <a:latin typeface="KaiTi" panose="02010609060101010101" pitchFamily="49" charset="-122"/>
                <a:ea typeface="KaiTi" panose="02010609060101010101" pitchFamily="49" charset="-122"/>
                <a:cs typeface="Times New Roman" panose="02020603050405020304" pitchFamily="18" charset="0"/>
              </a:rPr>
              <a:t>《</a:t>
            </a:r>
            <a:r>
              <a:rPr lang="zh-CN" altLang="en-US" sz="2800" dirty="0">
                <a:latin typeface="KaiTi" panose="02010609060101010101" pitchFamily="49" charset="-122"/>
                <a:ea typeface="KaiTi" panose="02010609060101010101" pitchFamily="49" charset="-122"/>
                <a:cs typeface="Times New Roman" panose="02020603050405020304" pitchFamily="18" charset="0"/>
              </a:rPr>
              <a:t>自然無爲的老莊哲學</a:t>
            </a:r>
            <a:r>
              <a:rPr lang="en-US" altLang="zh-CN" sz="2800" dirty="0">
                <a:latin typeface="KaiTi" panose="02010609060101010101" pitchFamily="49" charset="-122"/>
                <a:ea typeface="KaiTi" panose="02010609060101010101" pitchFamily="49" charset="-122"/>
                <a:cs typeface="Times New Roman" panose="02020603050405020304" pitchFamily="18" charset="0"/>
              </a:rPr>
              <a:t>》</a:t>
            </a:r>
            <a:r>
              <a:rPr lang="zh-CN" altLang="en-US" sz="2800" dirty="0">
                <a:latin typeface="KaiTi" panose="02010609060101010101" pitchFamily="49" charset="-122"/>
                <a:ea typeface="KaiTi" panose="02010609060101010101" pitchFamily="49" charset="-122"/>
                <a:cs typeface="Times New Roman" panose="02020603050405020304" pitchFamily="18" charset="0"/>
              </a:rPr>
              <a:t>（</a:t>
            </a:r>
            <a:r>
              <a:rPr lang="zh-TW" sz="2800" dirty="0">
                <a:effectLst/>
                <a:ea typeface="KaiTi" panose="02010609060101010101" pitchFamily="49" charset="-122"/>
                <a:cs typeface="DFKai-SB" panose="03000509000000000000" pitchFamily="65" charset="-120"/>
              </a:rPr>
              <a:t>臺灣：台灣</a:t>
            </a:r>
            <a:r>
              <a:rPr lang="zh-CN" altLang="en-US" sz="2800" dirty="0">
                <a:effectLst/>
                <a:ea typeface="KaiTi" panose="02010609060101010101" pitchFamily="49" charset="-122"/>
                <a:cs typeface="DFKai-SB" panose="03000509000000000000" pitchFamily="65" charset="-120"/>
              </a:rPr>
              <a:t>菁品文化事業有限公司</a:t>
            </a:r>
            <a:r>
              <a:rPr lang="zh-TW" sz="2800" dirty="0">
                <a:effectLst/>
                <a:ea typeface="KaiTi" panose="02010609060101010101" pitchFamily="49" charset="-122"/>
                <a:cs typeface="DFKai-SB" panose="03000509000000000000" pitchFamily="65" charset="-120"/>
              </a:rPr>
              <a:t>，</a:t>
            </a:r>
            <a:r>
              <a:rPr lang="en-US" altLang="zh-CN" sz="2800" dirty="0">
                <a:effectLst/>
                <a:ea typeface="KaiTi" panose="02010609060101010101" pitchFamily="49" charset="-122"/>
                <a:cs typeface="DFKai-SB" panose="03000509000000000000" pitchFamily="65" charset="-120"/>
              </a:rPr>
              <a:t>2019</a:t>
            </a:r>
            <a:r>
              <a:rPr lang="zh-TW" sz="2800" dirty="0">
                <a:effectLst/>
                <a:ea typeface="KaiTi" panose="02010609060101010101" pitchFamily="49" charset="-122"/>
                <a:cs typeface="DFKai-SB" panose="03000509000000000000" pitchFamily="65" charset="-120"/>
              </a:rPr>
              <a:t>年）</a:t>
            </a:r>
            <a:endParaRPr lang="en-US" altLang="zh-TW" sz="2800" dirty="0">
              <a:effectLst/>
              <a:ea typeface="KaiTi" panose="02010609060101010101" pitchFamily="49" charset="-122"/>
              <a:cs typeface="DFKai-SB" panose="03000509000000000000" pitchFamily="65" charset="-120"/>
            </a:endParaRPr>
          </a:p>
          <a:p>
            <a:pPr marL="742950" indent="-742950">
              <a:buFont typeface="+mj-lt"/>
              <a:buAutoNum type="arabicPeriod"/>
            </a:pPr>
            <a:r>
              <a:rPr lang="en-MY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Pamela Ball, The Essence of Tao (London: Arcturus Holdings Limited 2017) </a:t>
            </a:r>
            <a:endParaRPr lang="en-US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02479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C8323A7-7B12-47BE-9F9F-44E2F3035E6D}"/>
              </a:ext>
            </a:extLst>
          </p:cNvPr>
          <p:cNvSpPr txBox="1"/>
          <p:nvPr/>
        </p:nvSpPr>
        <p:spPr>
          <a:xfrm>
            <a:off x="3180522" y="2425147"/>
            <a:ext cx="624177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END</a:t>
            </a:r>
          </a:p>
        </p:txBody>
      </p:sp>
    </p:spTree>
    <p:extLst>
      <p:ext uri="{BB962C8B-B14F-4D97-AF65-F5344CB8AC3E}">
        <p14:creationId xmlns:p14="http://schemas.microsoft.com/office/powerpoint/2010/main" val="27050931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CE1DDE5-1AA7-4347-8569-782170066114}"/>
              </a:ext>
            </a:extLst>
          </p:cNvPr>
          <p:cNvSpPr txBox="1"/>
          <p:nvPr/>
        </p:nvSpPr>
        <p:spPr>
          <a:xfrm>
            <a:off x="609600" y="609600"/>
            <a:ext cx="10991850" cy="55317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altLang="zh-CN" sz="2200" dirty="0">
                <a:latin typeface="KaiTi" panose="02010609060101010101" pitchFamily="49" charset="-122"/>
                <a:ea typeface="DengXian" panose="02010600030101010101" pitchFamily="2" charset="-122"/>
                <a:cs typeface="Arial" panose="020B0604020202020204" pitchFamily="34" charset="0"/>
              </a:rPr>
              <a:t>《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道德經</a:t>
            </a:r>
            <a:r>
              <a:rPr lang="en-US" alt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》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是春秋時期思想家老子的著作，老子性李，名耳，字聃，是道家學說的創始人。</a:t>
            </a:r>
            <a:endParaRPr lang="en-US" sz="2200" dirty="0">
              <a:effectLst/>
              <a:latin typeface="KaiTi" panose="02010609060101010101" pitchFamily="49" charset="-122"/>
              <a:ea typeface="KaiTi" panose="02010609060101010101" pitchFamily="49" charset="-122"/>
              <a:cs typeface="Times New Roman" panose="02020603050405020304" pitchFamily="18" charset="0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altLang="zh-CN" sz="2200" dirty="0"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《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道德經</a:t>
            </a:r>
            <a:r>
              <a:rPr lang="en-US" alt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》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共五千余言，一共八十一章，分上下兩篇。上篇爲</a:t>
            </a:r>
            <a:r>
              <a:rPr 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'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道經</a:t>
            </a:r>
            <a:r>
              <a:rPr 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'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，第一章到第三十七章。下篇爲</a:t>
            </a:r>
            <a:r>
              <a:rPr 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'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德經</a:t>
            </a:r>
            <a:r>
              <a:rPr 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'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，第三十八章到第八十一章。</a:t>
            </a:r>
            <a:endParaRPr lang="en-US" sz="2200" dirty="0">
              <a:effectLst/>
              <a:latin typeface="KaiTi" panose="02010609060101010101" pitchFamily="49" charset="-122"/>
              <a:ea typeface="KaiTi" panose="02010609060101010101" pitchFamily="49" charset="-122"/>
              <a:cs typeface="Times New Roman" panose="02020603050405020304" pitchFamily="18" charset="0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altLang="zh-CN" sz="2200" dirty="0"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《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道德經</a:t>
            </a:r>
            <a:r>
              <a:rPr lang="en-US" alt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》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是老子思想精髓，強調人與大自然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要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和諧，尊重自然規律，是中國傳統文化的重要部分之一。</a:t>
            </a:r>
            <a:endParaRPr lang="en-US" sz="2200" dirty="0">
              <a:effectLst/>
              <a:latin typeface="KaiTi" panose="02010609060101010101" pitchFamily="49" charset="-122"/>
              <a:ea typeface="KaiTi" panose="02010609060101010101" pitchFamily="49" charset="-122"/>
              <a:cs typeface="Times New Roman" panose="02020603050405020304" pitchFamily="18" charset="0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生活中，道無處不在。學習</a:t>
            </a:r>
            <a:r>
              <a:rPr lang="en-US" altLang="zh-CN" sz="2200" dirty="0"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《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道德經</a:t>
            </a:r>
            <a:r>
              <a:rPr lang="en-US" alt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》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重要的是自然法則和規律。在現實生活中遵循自然規律，順應這些天地間宇宙的法則，自然會得到上天的護佑。所謂“天道無親，常與善人。”反之如果你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逆天而行，必會受到不自然的懲罰。所謂順之者昌，逆之者亡。尚書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又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説到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“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做善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，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降之百祥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；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做不善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，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降之百殃。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”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這是老祖宗的教誨，天人合一。這個天是什麽？所有的自然現象，都是跟人心相應的，它不是分開的。</a:t>
            </a:r>
            <a:endParaRPr lang="en-US" sz="2200" dirty="0">
              <a:effectLst/>
              <a:latin typeface="KaiTi" panose="02010609060101010101" pitchFamily="49" charset="-122"/>
              <a:ea typeface="KaiTi" panose="02010609060101010101" pitchFamily="49" charset="-122"/>
              <a:cs typeface="Times New Roman" panose="02020603050405020304" pitchFamily="18" charset="0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學了</a:t>
            </a:r>
            <a:r>
              <a:rPr lang="en-US" alt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《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道德經</a:t>
            </a:r>
            <a:r>
              <a:rPr lang="en-US" alt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》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，末學在此把老子的智慧去實踐，去力行，并落實在生活，工作，點點滴滴當中。今天末學要在四個方面分享學習心得。第一是修身；第二是自己處理事情的能力；第三是待人，也就是以人相交往；第四是接物，對萬事萬物所持有的態度。</a:t>
            </a:r>
            <a:endParaRPr lang="en-US" sz="2200" dirty="0">
              <a:effectLst/>
              <a:latin typeface="KaiTi" panose="02010609060101010101" pitchFamily="49" charset="-122"/>
              <a:ea typeface="KaiTi" panose="02010609060101010101" pitchFamily="49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10426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BF3358F-172D-400E-97E4-56EF5E523551}"/>
              </a:ext>
            </a:extLst>
          </p:cNvPr>
          <p:cNvSpPr txBox="1"/>
          <p:nvPr/>
        </p:nvSpPr>
        <p:spPr>
          <a:xfrm>
            <a:off x="647700" y="628650"/>
            <a:ext cx="10915650" cy="52239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首先在修身裏，老子重尚自然之道，清净無爲。由於我們追名逐利，難免陷入太深不能自拔。老子說“聖人去葚，去奢，去泰。”意思是要我們去掉極端，奢侈，過分的行爲，要安分受己。修身最重要打破自欺一關，并且要自知和看清自己的優點和缺點。那麽我們就可以做到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“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自知者明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”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，在修身的道路上才能有所成就。由於人的欲望太多，老子也告誡我們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“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爲腹不爲目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”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，要清心寡欲，衹要我們吃得飽穿得暖就行不要太沉迷名和利。</a:t>
            </a:r>
            <a:endParaRPr lang="en-US" sz="2200" dirty="0">
              <a:effectLst/>
              <a:latin typeface="KaiTi" panose="02010609060101010101" pitchFamily="49" charset="-122"/>
              <a:ea typeface="KaiTi" panose="02010609060101010101" pitchFamily="49" charset="-122"/>
              <a:cs typeface="Times New Roman" panose="02020603050405020304" pitchFamily="18" charset="0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老子説“寵爲上，辱爲下，得之若驚，失之若驚，是謂寵辱驚。”意思是說得寵和受辱會使一個人驚恐不安，内心不能平靜患得患失。老子所說的寵辱，是指人們對待外界外物的態度，衹要你把外界看淡了，那麽我們的内心就不受干擾了。衹要我們把心態做好，境遇到好的時候不要看不起別人，遭遇不好和受人侮辱的時候也不要自暴自棄。那麽我們活得很坦然，所謂“君子坦蕩蕩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。”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同時也要做到豈能盡如人意，但求無虧于心，所謂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“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仰不愧于天，俯不作于人。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”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范仲淹說“不以物喜，不以己悲。”這也是一種寵辱不驚的狀態。如果要讓自己内心得到真正的平靜，那麽就要把外在的事物看的淡，理得心安，心安才能快樂。</a:t>
            </a:r>
            <a:endParaRPr lang="en-US" sz="2200" dirty="0">
              <a:effectLst/>
              <a:latin typeface="KaiTi" panose="02010609060101010101" pitchFamily="49" charset="-122"/>
              <a:ea typeface="KaiTi" panose="02010609060101010101" pitchFamily="49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926444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55DC4F4-43DD-495D-B2D4-CED67E8C0964}"/>
              </a:ext>
            </a:extLst>
          </p:cNvPr>
          <p:cNvSpPr txBox="1"/>
          <p:nvPr/>
        </p:nvSpPr>
        <p:spPr>
          <a:xfrm>
            <a:off x="628650" y="609600"/>
            <a:ext cx="10972800" cy="36506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在處事方面，老子主張不爭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，功成身退。老子說：“聖人之道，爲而不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爭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。”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所以我們要做到無爲不爭，凡事要適可而此，凡是不强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求。</a:t>
            </a:r>
            <a:endParaRPr lang="en-US" altLang="zh-CN" sz="2400" dirty="0">
              <a:effectLst/>
              <a:latin typeface="KaiTi" panose="02010609060101010101" pitchFamily="49" charset="-122"/>
              <a:ea typeface="KaiTi" panose="02010609060101010101" pitchFamily="49" charset="-122"/>
              <a:cs typeface="Microsoft YaHei" panose="020B0503020204020204" pitchFamily="34" charset="-122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生活中我們總是把自己看得太重，喜歡把名聞利養加之與自身，過分在意別人的眼光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。老子說：“</a:t>
            </a:r>
            <a:r>
              <a:rPr lang="zh-CN" altLang="en-US" sz="2400" dirty="0">
                <a:latin typeface="KaiTi" panose="02010609060101010101" pitchFamily="49" charset="-122"/>
                <a:ea typeface="KaiTi" panose="02010609060101010101" pitchFamily="49" charset="-122"/>
              </a:rPr>
              <a:t>聖人無爲，故無敗”，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告訴我們要適可而此去爲人處事，萬事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順勢，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不要太强求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， 不要妄爲，才不會失敗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。</a:t>
            </a:r>
            <a:endParaRPr lang="en-US" sz="2200" dirty="0">
              <a:effectLst/>
              <a:latin typeface="KaiTi" panose="02010609060101010101" pitchFamily="49" charset="-122"/>
              <a:ea typeface="KaiTi" panose="02010609060101010101" pitchFamily="49" charset="-122"/>
              <a:cs typeface="Times New Roman" panose="02020603050405020304" pitchFamily="18" charset="0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老子又說“不敢爲天下先，要懂得和氣和謙讓，凡是要以大衆爲重，要包容不跟人家爭，以和爲貴。”</a:t>
            </a:r>
            <a:endParaRPr lang="en-US" altLang="zh-CN" sz="2200" dirty="0">
              <a:effectLst/>
              <a:latin typeface="KaiTi" panose="02010609060101010101" pitchFamily="49" charset="-122"/>
              <a:ea typeface="KaiTi" panose="02010609060101010101" pitchFamily="49" charset="-122"/>
              <a:cs typeface="Microsoft YaHei" panose="020B0503020204020204" pitchFamily="34" charset="-122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老子說：“功遂身退，天之道也”，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主張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功成身退，建功而不居功自傲，</a:t>
            </a:r>
            <a:r>
              <a:rPr lang="zh-CN" altLang="en-US" sz="2200" dirty="0"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不能太過自我也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不</a:t>
            </a:r>
            <a:r>
              <a:rPr lang="zh-CN" altLang="en-US" sz="2200" dirty="0"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貪戀。</a:t>
            </a:r>
            <a:endParaRPr lang="en-US" altLang="zh-CN" sz="2200" dirty="0">
              <a:effectLst/>
              <a:latin typeface="KaiTi" panose="02010609060101010101" pitchFamily="49" charset="-122"/>
              <a:ea typeface="KaiTi" panose="02010609060101010101" pitchFamily="49" charset="-122"/>
              <a:cs typeface="Microsoft YaHei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6813440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240FDDB-84DA-49A6-AB77-6440523515AC}"/>
              </a:ext>
            </a:extLst>
          </p:cNvPr>
          <p:cNvSpPr txBox="1"/>
          <p:nvPr/>
        </p:nvSpPr>
        <p:spPr>
          <a:xfrm rot="10800000" flipH="1" flipV="1">
            <a:off x="596349" y="716359"/>
            <a:ext cx="10814770" cy="43054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接下來待人。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老子主張無爲不爭，爲人</a:t>
            </a:r>
            <a:r>
              <a:rPr lang="zh-CN" altLang="en-US" sz="220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處世謙虛，圓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中有方</a:t>
            </a:r>
            <a:r>
              <a:rPr lang="zh-CN" altLang="en-US" sz="2200" dirty="0"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。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人以人相處當中難免會出現發生一些摩擦，爭吵，誤會等事件。老子說德者“上善若水</a:t>
            </a:r>
            <a:r>
              <a:rPr lang="en-US" alt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”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。意思是最善的人如水一樣，水善將使萬物得益，而不與之相爭。所以說有德行的人在爲人處事不會太死板，要像水一般懂得圓融變通，在不同的人之間和諧互動，把矛盾和糾紛帶走，留下良好的人際關係。</a:t>
            </a:r>
            <a:endParaRPr lang="en-US" altLang="zh-CN" sz="2200" dirty="0">
              <a:effectLst/>
              <a:latin typeface="KaiTi" panose="02010609060101010101" pitchFamily="49" charset="-122"/>
              <a:ea typeface="KaiTi" panose="02010609060101010101" pitchFamily="49" charset="-122"/>
              <a:cs typeface="Microsoft YaHei" panose="020B0503020204020204" pitchFamily="34" charset="-122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老子告訴我們要放下心中的欲望，不要太驕傲和攀比之心。老子説“金玉滿堂</a:t>
            </a:r>
            <a:r>
              <a:rPr lang="zh-CN" altLang="en-US" sz="2200" dirty="0"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，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莫之能守，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富貴而驕，自遣其咎。”意思是說金玉滿家中，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無法能守，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富貴加上驕傲就會招惹大家的妒忌，仇視，近而遭到禍患。所謂</a:t>
            </a:r>
            <a:r>
              <a:rPr lang="zh-CN" altLang="en-US" sz="2200" dirty="0"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“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禍福無門，惟人自召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”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。</a:t>
            </a:r>
            <a:endParaRPr lang="en-US" sz="2200" dirty="0">
              <a:effectLst/>
              <a:latin typeface="KaiTi" panose="02010609060101010101" pitchFamily="49" charset="-122"/>
              <a:ea typeface="KaiTi" panose="02010609060101010101" pitchFamily="49" charset="-122"/>
              <a:cs typeface="Times New Roman" panose="02020603050405020304" pitchFamily="18" charset="0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老子又説“大小多少，報怨以德</a:t>
            </a:r>
            <a:r>
              <a:rPr lang="en-US" alt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”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。意思是説我們要把大事化小，不要把事情搞得太複雜。同時要德行擴開心量，看淡別人對自己的抱怨，并以真誠心感化對方，包容心來善待對自己有仇怨的人。</a:t>
            </a:r>
            <a:endParaRPr lang="en-US" altLang="zh-CN" sz="2200" dirty="0">
              <a:effectLst/>
              <a:latin typeface="KaiTi" panose="02010609060101010101" pitchFamily="49" charset="-122"/>
              <a:ea typeface="KaiTi" panose="02010609060101010101" pitchFamily="49" charset="-122"/>
              <a:cs typeface="Microsoft YaHei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362520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96E8E86-0D32-4ABB-A175-EF906DC39E30}"/>
              </a:ext>
            </a:extLst>
          </p:cNvPr>
          <p:cNvSpPr txBox="1"/>
          <p:nvPr/>
        </p:nvSpPr>
        <p:spPr>
          <a:xfrm>
            <a:off x="609600" y="628650"/>
            <a:ext cx="10972800" cy="38774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在接物方面，我們對以天地萬物都是懷著一顆慈悲爲懷和感恩的心。所以我們都是敬天敬地敬萬物，甚至以豐收的時候都要敬這些河川，都是它們才讓我們有今天的豐收。</a:t>
            </a:r>
            <a:endParaRPr lang="en-US" sz="2200" dirty="0">
              <a:effectLst/>
              <a:latin typeface="KaiTi" panose="02010609060101010101" pitchFamily="49" charset="-122"/>
              <a:ea typeface="KaiTi" panose="02010609060101010101" pitchFamily="49" charset="-122"/>
              <a:cs typeface="Times New Roman" panose="02020603050405020304" pitchFamily="18" charset="0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三才者，天地人。老祖宗的教誨要我們明白做人的道理，這樣才能夠萬物順焉。老子説“人法地，地法天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，天法道”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，人應該效法天地的無私化育萬物的胸懷，來把這個慈愛對待人，一切萬物大自然。親親而仁民，仁民而愛物，那麽萬物順焉，人倫正焉。</a:t>
            </a:r>
            <a:endParaRPr lang="en-US" sz="2200" dirty="0">
              <a:effectLst/>
              <a:latin typeface="KaiTi" panose="02010609060101010101" pitchFamily="49" charset="-122"/>
              <a:ea typeface="KaiTi" panose="02010609060101010101" pitchFamily="49" charset="-122"/>
              <a:cs typeface="Times New Roman" panose="02020603050405020304" pitchFamily="18" charset="0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今天的食安的問題就是求新求變的結果。老子說“知常曰</a:t>
            </a:r>
            <a:r>
              <a:rPr lang="zh-CN" altLang="en-US" sz="2200" dirty="0"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明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，不知常，妄作凶。”這個常是常道要符合自然。凡是在耕種，畜養，食物生產過程都要符合自然規律，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上天有好生之德，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輕舉妄動就會有凶禍。生活中由於受到經濟的作用下，求新求快求變并於不正常的方式來完成其生產過程。老子告誡我們無論做什麽事情都要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“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唯道是從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”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，合乎自然，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“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道法自然</a:t>
            </a:r>
            <a:r>
              <a:rPr lang="zh-CN" altLang="en-US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”</a:t>
            </a:r>
            <a:r>
              <a:rPr lang="zh-CN" sz="22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crosoft YaHei" panose="020B0503020204020204" pitchFamily="34" charset="-122"/>
              </a:rPr>
              <a:t>這樣才能夠解決食安的問題。</a:t>
            </a:r>
            <a:endParaRPr lang="en-US" sz="2200" dirty="0">
              <a:effectLst/>
              <a:latin typeface="KaiTi" panose="02010609060101010101" pitchFamily="49" charset="-122"/>
              <a:ea typeface="KaiTi" panose="02010609060101010101" pitchFamily="49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504988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1810</TotalTime>
  <Words>2599</Words>
  <Application>Microsoft Office PowerPoint</Application>
  <PresentationFormat>Widescreen</PresentationFormat>
  <Paragraphs>81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KaiTi</vt:lpstr>
      <vt:lpstr>Arial</vt:lpstr>
      <vt:lpstr>Calibri</vt:lpstr>
      <vt:lpstr>Garamond</vt:lpstr>
      <vt:lpstr>Times New Roman</vt:lpstr>
      <vt:lpstr>Organic</vt:lpstr>
      <vt:lpstr>              SICH 3005_MAHAN  An introduction to Classical Chinese Literature Assessment 1 (Chinese) </vt:lpstr>
      <vt:lpstr>道德經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道德經</dc:title>
  <dc:creator>fs lau</dc:creator>
  <cp:lastModifiedBy>fs lau</cp:lastModifiedBy>
  <cp:revision>90</cp:revision>
  <cp:lastPrinted>2021-06-09T09:47:59Z</cp:lastPrinted>
  <dcterms:created xsi:type="dcterms:W3CDTF">2021-05-31T09:17:19Z</dcterms:created>
  <dcterms:modified xsi:type="dcterms:W3CDTF">2021-06-12T15:31:04Z</dcterms:modified>
</cp:coreProperties>
</file>