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9"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4" autoAdjust="0"/>
    <p:restoredTop sz="94660"/>
  </p:normalViewPr>
  <p:slideViewPr>
    <p:cSldViewPr snapToGrid="0">
      <p:cViewPr varScale="1">
        <p:scale>
          <a:sx n="105" d="100"/>
          <a:sy n="105" d="100"/>
        </p:scale>
        <p:origin x="834"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viewProps" Target="viewProp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presProps" Target="presProps.xml" /><Relationship Id="rId2" Type="http://schemas.openxmlformats.org/officeDocument/2006/relationships/slide" Target="slides/slide1.xml" /><Relationship Id="rId16" Type="http://schemas.openxmlformats.org/officeDocument/2006/relationships/notesMaster" Target="notesMasters/notesMaster1.xml" /><Relationship Id="rId20" Type="http://schemas.openxmlformats.org/officeDocument/2006/relationships/tableStyles" Target="tableStyle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slide" Target="slides/slide14.xml" /><Relationship Id="rId10" Type="http://schemas.openxmlformats.org/officeDocument/2006/relationships/slide" Target="slides/slide9.xml" /><Relationship Id="rId19" Type="http://schemas.openxmlformats.org/officeDocument/2006/relationships/theme" Target="theme/theme1.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s>
</file>

<file path=ppt/diagrams/_rels/data1.xml.rels><?xml version="1.0" encoding="UTF-8" standalone="yes"?>
<Relationships xmlns="http://schemas.openxmlformats.org/package/2006/relationships"><Relationship Id="rId8" Type="http://schemas.openxmlformats.org/officeDocument/2006/relationships/image" Target="../media/image21.svg" /><Relationship Id="rId3" Type="http://schemas.openxmlformats.org/officeDocument/2006/relationships/image" Target="../media/image16.png" /><Relationship Id="rId7" Type="http://schemas.openxmlformats.org/officeDocument/2006/relationships/image" Target="../media/image20.png" /><Relationship Id="rId2" Type="http://schemas.openxmlformats.org/officeDocument/2006/relationships/image" Target="../media/image15.svg" /><Relationship Id="rId1" Type="http://schemas.openxmlformats.org/officeDocument/2006/relationships/image" Target="../media/image14.png" /><Relationship Id="rId6" Type="http://schemas.openxmlformats.org/officeDocument/2006/relationships/image" Target="../media/image19.svg" /><Relationship Id="rId5" Type="http://schemas.openxmlformats.org/officeDocument/2006/relationships/image" Target="../media/image18.png" /><Relationship Id="rId4" Type="http://schemas.openxmlformats.org/officeDocument/2006/relationships/image" Target="../media/image17.svg" /></Relationships>
</file>

<file path=ppt/diagrams/_rels/data4.xml.rels><?xml version="1.0" encoding="UTF-8" standalone="yes"?>
<Relationships xmlns="http://schemas.openxmlformats.org/package/2006/relationships"><Relationship Id="rId8" Type="http://schemas.openxmlformats.org/officeDocument/2006/relationships/image" Target="../media/image29.svg" /><Relationship Id="rId3" Type="http://schemas.openxmlformats.org/officeDocument/2006/relationships/image" Target="../media/image24.png" /><Relationship Id="rId7" Type="http://schemas.openxmlformats.org/officeDocument/2006/relationships/image" Target="../media/image28.png" /><Relationship Id="rId2" Type="http://schemas.openxmlformats.org/officeDocument/2006/relationships/image" Target="../media/image23.svg" /><Relationship Id="rId1" Type="http://schemas.openxmlformats.org/officeDocument/2006/relationships/image" Target="../media/image22.png" /><Relationship Id="rId6" Type="http://schemas.openxmlformats.org/officeDocument/2006/relationships/image" Target="../media/image27.svg" /><Relationship Id="rId5" Type="http://schemas.openxmlformats.org/officeDocument/2006/relationships/image" Target="../media/image26.png" /><Relationship Id="rId4" Type="http://schemas.openxmlformats.org/officeDocument/2006/relationships/image" Target="../media/image25.svg" /></Relationships>
</file>

<file path=ppt/diagrams/_rels/data5.xml.rels><?xml version="1.0" encoding="UTF-8" standalone="yes"?>
<Relationships xmlns="http://schemas.openxmlformats.org/package/2006/relationships"><Relationship Id="rId8" Type="http://schemas.openxmlformats.org/officeDocument/2006/relationships/image" Target="../media/image35.svg" /><Relationship Id="rId3" Type="http://schemas.openxmlformats.org/officeDocument/2006/relationships/image" Target="../media/image32.png" /><Relationship Id="rId7" Type="http://schemas.openxmlformats.org/officeDocument/2006/relationships/image" Target="../media/image34.png" /><Relationship Id="rId2" Type="http://schemas.openxmlformats.org/officeDocument/2006/relationships/image" Target="../media/image31.svg" /><Relationship Id="rId1" Type="http://schemas.openxmlformats.org/officeDocument/2006/relationships/image" Target="../media/image30.png" /><Relationship Id="rId6" Type="http://schemas.openxmlformats.org/officeDocument/2006/relationships/image" Target="../media/image23.svg" /><Relationship Id="rId5" Type="http://schemas.openxmlformats.org/officeDocument/2006/relationships/image" Target="../media/image22.png" /><Relationship Id="rId10" Type="http://schemas.openxmlformats.org/officeDocument/2006/relationships/image" Target="../media/image37.svg" /><Relationship Id="rId4" Type="http://schemas.openxmlformats.org/officeDocument/2006/relationships/image" Target="../media/image33.svg" /><Relationship Id="rId9" Type="http://schemas.openxmlformats.org/officeDocument/2006/relationships/image" Target="../media/image36.png" /></Relationships>
</file>

<file path=ppt/diagrams/_rels/drawing1.xml.rels><?xml version="1.0" encoding="UTF-8" standalone="yes"?>
<Relationships xmlns="http://schemas.openxmlformats.org/package/2006/relationships"><Relationship Id="rId8" Type="http://schemas.openxmlformats.org/officeDocument/2006/relationships/image" Target="../media/image21.svg" /><Relationship Id="rId3" Type="http://schemas.openxmlformats.org/officeDocument/2006/relationships/image" Target="../media/image16.png" /><Relationship Id="rId7" Type="http://schemas.openxmlformats.org/officeDocument/2006/relationships/image" Target="../media/image20.png" /><Relationship Id="rId2" Type="http://schemas.openxmlformats.org/officeDocument/2006/relationships/image" Target="../media/image15.svg" /><Relationship Id="rId1" Type="http://schemas.openxmlformats.org/officeDocument/2006/relationships/image" Target="../media/image14.png" /><Relationship Id="rId6" Type="http://schemas.openxmlformats.org/officeDocument/2006/relationships/image" Target="../media/image19.svg" /><Relationship Id="rId5" Type="http://schemas.openxmlformats.org/officeDocument/2006/relationships/image" Target="../media/image18.png" /><Relationship Id="rId4" Type="http://schemas.openxmlformats.org/officeDocument/2006/relationships/image" Target="../media/image17.svg" /></Relationships>
</file>

<file path=ppt/diagrams/_rels/drawing3.xml.rels><?xml version="1.0" encoding="UTF-8" standalone="yes"?>
<Relationships xmlns="http://schemas.openxmlformats.org/package/2006/relationships"><Relationship Id="rId1" Type="http://schemas.openxmlformats.org/officeDocument/2006/relationships/image" Target="../media/image1.jpeg" /></Relationships>
</file>

<file path=ppt/diagrams/_rels/drawing4.xml.rels><?xml version="1.0" encoding="UTF-8" standalone="yes"?>
<Relationships xmlns="http://schemas.openxmlformats.org/package/2006/relationships"><Relationship Id="rId8" Type="http://schemas.openxmlformats.org/officeDocument/2006/relationships/image" Target="../media/image29.svg" /><Relationship Id="rId3" Type="http://schemas.openxmlformats.org/officeDocument/2006/relationships/image" Target="../media/image24.png" /><Relationship Id="rId7" Type="http://schemas.openxmlformats.org/officeDocument/2006/relationships/image" Target="../media/image28.png" /><Relationship Id="rId2" Type="http://schemas.openxmlformats.org/officeDocument/2006/relationships/image" Target="../media/image23.svg" /><Relationship Id="rId1" Type="http://schemas.openxmlformats.org/officeDocument/2006/relationships/image" Target="../media/image22.png" /><Relationship Id="rId6" Type="http://schemas.openxmlformats.org/officeDocument/2006/relationships/image" Target="../media/image27.svg" /><Relationship Id="rId5" Type="http://schemas.openxmlformats.org/officeDocument/2006/relationships/image" Target="../media/image26.png" /><Relationship Id="rId4" Type="http://schemas.openxmlformats.org/officeDocument/2006/relationships/image" Target="../media/image25.svg" /></Relationships>
</file>

<file path=ppt/diagrams/_rels/drawing5.xml.rels><?xml version="1.0" encoding="UTF-8" standalone="yes"?>
<Relationships xmlns="http://schemas.openxmlformats.org/package/2006/relationships"><Relationship Id="rId8" Type="http://schemas.openxmlformats.org/officeDocument/2006/relationships/image" Target="../media/image35.svg" /><Relationship Id="rId3" Type="http://schemas.openxmlformats.org/officeDocument/2006/relationships/image" Target="../media/image32.png" /><Relationship Id="rId7" Type="http://schemas.openxmlformats.org/officeDocument/2006/relationships/image" Target="../media/image34.png" /><Relationship Id="rId2" Type="http://schemas.openxmlformats.org/officeDocument/2006/relationships/image" Target="../media/image31.svg" /><Relationship Id="rId1" Type="http://schemas.openxmlformats.org/officeDocument/2006/relationships/image" Target="../media/image30.png" /><Relationship Id="rId6" Type="http://schemas.openxmlformats.org/officeDocument/2006/relationships/image" Target="../media/image23.svg" /><Relationship Id="rId5" Type="http://schemas.openxmlformats.org/officeDocument/2006/relationships/image" Target="../media/image22.png" /><Relationship Id="rId10" Type="http://schemas.openxmlformats.org/officeDocument/2006/relationships/image" Target="../media/image37.svg" /><Relationship Id="rId4" Type="http://schemas.openxmlformats.org/officeDocument/2006/relationships/image" Target="../media/image33.svg" /><Relationship Id="rId9" Type="http://schemas.openxmlformats.org/officeDocument/2006/relationships/image" Target="../media/image36.png" /></Relationships>
</file>

<file path=ppt/diagrams/colors1.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114D1433-16CB-43F8-9D33-E4C6251F7DDC}" type="doc">
      <dgm:prSet loTypeId="urn:microsoft.com/office/officeart/2018/5/layout/IconLeaf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C24D4A56-9839-4261-9A33-E532E7AA7B45}">
      <dgm:prSet/>
      <dgm:spPr/>
      <dgm:t>
        <a:bodyPr/>
        <a:lstStyle/>
        <a:p>
          <a:pPr>
            <a:defRPr cap="all"/>
          </a:pPr>
          <a:r>
            <a:rPr lang="en-US"/>
            <a:t>Keeping the teams motivated and re-emphasizing the correct behaviour.</a:t>
          </a:r>
        </a:p>
      </dgm:t>
    </dgm:pt>
    <dgm:pt modelId="{7B59B5EE-13BE-49B0-B6CB-97CF4F561D65}" type="parTrans" cxnId="{0D664F46-F05F-4EAB-8141-718432D8DAC5}">
      <dgm:prSet/>
      <dgm:spPr/>
      <dgm:t>
        <a:bodyPr/>
        <a:lstStyle/>
        <a:p>
          <a:endParaRPr lang="en-US"/>
        </a:p>
      </dgm:t>
    </dgm:pt>
    <dgm:pt modelId="{50EA52EE-3620-437F-A28F-DBCC41F3E11E}" type="sibTrans" cxnId="{0D664F46-F05F-4EAB-8141-718432D8DAC5}">
      <dgm:prSet/>
      <dgm:spPr/>
      <dgm:t>
        <a:bodyPr/>
        <a:lstStyle/>
        <a:p>
          <a:endParaRPr lang="en-US"/>
        </a:p>
      </dgm:t>
    </dgm:pt>
    <dgm:pt modelId="{63C92FCF-B932-47FA-84AA-D164B1CAABA0}">
      <dgm:prSet/>
      <dgm:spPr/>
      <dgm:t>
        <a:bodyPr/>
        <a:lstStyle/>
        <a:p>
          <a:pPr>
            <a:defRPr cap="all"/>
          </a:pPr>
          <a:r>
            <a:rPr lang="en-US"/>
            <a:t>Google's Peer Bonus Program is a cutting-edge reward and recognition program that considers Peer-to-Peer recognition and appreciation issues an ultimate priority.</a:t>
          </a:r>
        </a:p>
      </dgm:t>
    </dgm:pt>
    <dgm:pt modelId="{085717BF-3462-4C4C-8A46-9412542DE36B}" type="parTrans" cxnId="{CA692360-1332-46DD-A755-C01DFA172DC4}">
      <dgm:prSet/>
      <dgm:spPr/>
      <dgm:t>
        <a:bodyPr/>
        <a:lstStyle/>
        <a:p>
          <a:endParaRPr lang="en-US"/>
        </a:p>
      </dgm:t>
    </dgm:pt>
    <dgm:pt modelId="{1F8920D2-DE9A-46FD-B1DB-37034A0772E1}" type="sibTrans" cxnId="{CA692360-1332-46DD-A755-C01DFA172DC4}">
      <dgm:prSet/>
      <dgm:spPr/>
      <dgm:t>
        <a:bodyPr/>
        <a:lstStyle/>
        <a:p>
          <a:endParaRPr lang="en-US"/>
        </a:p>
      </dgm:t>
    </dgm:pt>
    <dgm:pt modelId="{C6201D4E-29A0-4001-8272-C5B461B91458}">
      <dgm:prSet/>
      <dgm:spPr/>
      <dgm:t>
        <a:bodyPr/>
        <a:lstStyle/>
        <a:p>
          <a:pPr>
            <a:defRPr cap="all"/>
          </a:pPr>
          <a:r>
            <a:rPr lang="en-US"/>
            <a:t>Peer Bonus Plan would be strongly supported by recognition and reward among the employees as time goes on and people have the chance to point out the strengths of their colleagues. </a:t>
          </a:r>
        </a:p>
      </dgm:t>
    </dgm:pt>
    <dgm:pt modelId="{754CF923-0E14-428D-AD06-B603093790D5}" type="parTrans" cxnId="{AD1A5038-4F37-483A-ABE1-57EBF34A96C1}">
      <dgm:prSet/>
      <dgm:spPr/>
      <dgm:t>
        <a:bodyPr/>
        <a:lstStyle/>
        <a:p>
          <a:endParaRPr lang="en-US"/>
        </a:p>
      </dgm:t>
    </dgm:pt>
    <dgm:pt modelId="{77D80A1F-EFC8-4B3A-B24A-E22E604C4280}" type="sibTrans" cxnId="{AD1A5038-4F37-483A-ABE1-57EBF34A96C1}">
      <dgm:prSet/>
      <dgm:spPr/>
      <dgm:t>
        <a:bodyPr/>
        <a:lstStyle/>
        <a:p>
          <a:endParaRPr lang="en-US"/>
        </a:p>
      </dgm:t>
    </dgm:pt>
    <dgm:pt modelId="{E96A16CA-94D4-4441-819E-A761BF55F9E8}">
      <dgm:prSet/>
      <dgm:spPr/>
      <dgm:t>
        <a:bodyPr/>
        <a:lstStyle/>
        <a:p>
          <a:pPr>
            <a:defRPr cap="all"/>
          </a:pPr>
          <a:r>
            <a:rPr lang="en-US"/>
            <a:t>Through the Peer Bonus Program, the employees' morale is kept high, and they can see how their individual or team contribution matters in securing the institution's goals. </a:t>
          </a:r>
        </a:p>
      </dgm:t>
    </dgm:pt>
    <dgm:pt modelId="{B04DCD82-A06F-4CA5-A1BC-B77EB8128916}" type="parTrans" cxnId="{9CF363CD-E83E-44D1-AEB0-F37ED8273B05}">
      <dgm:prSet/>
      <dgm:spPr/>
      <dgm:t>
        <a:bodyPr/>
        <a:lstStyle/>
        <a:p>
          <a:endParaRPr lang="en-US"/>
        </a:p>
      </dgm:t>
    </dgm:pt>
    <dgm:pt modelId="{9B50F045-0806-49A9-83A1-CDAFE23F1E00}" type="sibTrans" cxnId="{9CF363CD-E83E-44D1-AEB0-F37ED8273B05}">
      <dgm:prSet/>
      <dgm:spPr/>
      <dgm:t>
        <a:bodyPr/>
        <a:lstStyle/>
        <a:p>
          <a:endParaRPr lang="en-US"/>
        </a:p>
      </dgm:t>
    </dgm:pt>
    <dgm:pt modelId="{98FA10E1-6274-42D4-BD73-86EFD2FA3088}" type="pres">
      <dgm:prSet presAssocID="{114D1433-16CB-43F8-9D33-E4C6251F7DDC}" presName="root" presStyleCnt="0">
        <dgm:presLayoutVars>
          <dgm:dir/>
          <dgm:resizeHandles val="exact"/>
        </dgm:presLayoutVars>
      </dgm:prSet>
      <dgm:spPr/>
    </dgm:pt>
    <dgm:pt modelId="{1FB5983E-9BFD-468F-B3AA-1BCAF2B283C8}" type="pres">
      <dgm:prSet presAssocID="{C24D4A56-9839-4261-9A33-E532E7AA7B45}" presName="compNode" presStyleCnt="0"/>
      <dgm:spPr/>
    </dgm:pt>
    <dgm:pt modelId="{D0812B14-0A82-4630-ABCF-2C84E4B55351}" type="pres">
      <dgm:prSet presAssocID="{C24D4A56-9839-4261-9A33-E532E7AA7B45}" presName="iconBgRect" presStyleLbl="bgShp" presStyleIdx="0" presStyleCnt="4"/>
      <dgm:spPr>
        <a:prstGeom prst="round2DiagRect">
          <a:avLst>
            <a:gd name="adj1" fmla="val 29727"/>
            <a:gd name="adj2" fmla="val 0"/>
          </a:avLst>
        </a:prstGeom>
      </dgm:spPr>
    </dgm:pt>
    <dgm:pt modelId="{D0487AE1-1A2F-4E6E-9908-6A8F2DEE7CC0}" type="pres">
      <dgm:prSet presAssocID="{C24D4A56-9839-4261-9A33-E532E7AA7B4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of People"/>
        </a:ext>
      </dgm:extLst>
    </dgm:pt>
    <dgm:pt modelId="{783DF77B-6B98-43CA-9F8E-23D2EFAE0B48}" type="pres">
      <dgm:prSet presAssocID="{C24D4A56-9839-4261-9A33-E532E7AA7B45}" presName="spaceRect" presStyleCnt="0"/>
      <dgm:spPr/>
    </dgm:pt>
    <dgm:pt modelId="{1C4EAE8E-B7DC-4EEA-A6E6-17E2511EB86B}" type="pres">
      <dgm:prSet presAssocID="{C24D4A56-9839-4261-9A33-E532E7AA7B45}" presName="textRect" presStyleLbl="revTx" presStyleIdx="0" presStyleCnt="4">
        <dgm:presLayoutVars>
          <dgm:chMax val="1"/>
          <dgm:chPref val="1"/>
        </dgm:presLayoutVars>
      </dgm:prSet>
      <dgm:spPr/>
    </dgm:pt>
    <dgm:pt modelId="{F4DBFE75-96D4-41D2-BFE2-E3FE49FD43B5}" type="pres">
      <dgm:prSet presAssocID="{50EA52EE-3620-437F-A28F-DBCC41F3E11E}" presName="sibTrans" presStyleCnt="0"/>
      <dgm:spPr/>
    </dgm:pt>
    <dgm:pt modelId="{8179DF4F-7EED-43CE-A5C5-09A6540F8320}" type="pres">
      <dgm:prSet presAssocID="{63C92FCF-B932-47FA-84AA-D164B1CAABA0}" presName="compNode" presStyleCnt="0"/>
      <dgm:spPr/>
    </dgm:pt>
    <dgm:pt modelId="{7C8429DD-EA7C-4925-B3B7-A789A99B169C}" type="pres">
      <dgm:prSet presAssocID="{63C92FCF-B932-47FA-84AA-D164B1CAABA0}" presName="iconBgRect" presStyleLbl="bgShp" presStyleIdx="1" presStyleCnt="4"/>
      <dgm:spPr>
        <a:prstGeom prst="round2DiagRect">
          <a:avLst>
            <a:gd name="adj1" fmla="val 29727"/>
            <a:gd name="adj2" fmla="val 0"/>
          </a:avLst>
        </a:prstGeom>
      </dgm:spPr>
    </dgm:pt>
    <dgm:pt modelId="{6C045DB4-1CCD-4E75-A86E-F3BBB4F855C9}" type="pres">
      <dgm:prSet presAssocID="{63C92FCF-B932-47FA-84AA-D164B1CAABA0}"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llar"/>
        </a:ext>
      </dgm:extLst>
    </dgm:pt>
    <dgm:pt modelId="{A05EA439-C072-4EE7-B030-25D835BAB3FE}" type="pres">
      <dgm:prSet presAssocID="{63C92FCF-B932-47FA-84AA-D164B1CAABA0}" presName="spaceRect" presStyleCnt="0"/>
      <dgm:spPr/>
    </dgm:pt>
    <dgm:pt modelId="{3D25787B-D8B9-4A91-B0AD-BCA23EC18799}" type="pres">
      <dgm:prSet presAssocID="{63C92FCF-B932-47FA-84AA-D164B1CAABA0}" presName="textRect" presStyleLbl="revTx" presStyleIdx="1" presStyleCnt="4">
        <dgm:presLayoutVars>
          <dgm:chMax val="1"/>
          <dgm:chPref val="1"/>
        </dgm:presLayoutVars>
      </dgm:prSet>
      <dgm:spPr/>
    </dgm:pt>
    <dgm:pt modelId="{AC13E45B-97A9-4F5A-B698-1D150CDA29B6}" type="pres">
      <dgm:prSet presAssocID="{1F8920D2-DE9A-46FD-B1DB-37034A0772E1}" presName="sibTrans" presStyleCnt="0"/>
      <dgm:spPr/>
    </dgm:pt>
    <dgm:pt modelId="{B10D6018-6922-47CA-A198-E35C8B0518AE}" type="pres">
      <dgm:prSet presAssocID="{C6201D4E-29A0-4001-8272-C5B461B91458}" presName="compNode" presStyleCnt="0"/>
      <dgm:spPr/>
    </dgm:pt>
    <dgm:pt modelId="{7309C618-A49A-4551-B413-2B9F6A56725A}" type="pres">
      <dgm:prSet presAssocID="{C6201D4E-29A0-4001-8272-C5B461B91458}" presName="iconBgRect" presStyleLbl="bgShp" presStyleIdx="2" presStyleCnt="4"/>
      <dgm:spPr>
        <a:prstGeom prst="round2DiagRect">
          <a:avLst>
            <a:gd name="adj1" fmla="val 29727"/>
            <a:gd name="adj2" fmla="val 0"/>
          </a:avLst>
        </a:prstGeom>
      </dgm:spPr>
    </dgm:pt>
    <dgm:pt modelId="{C7882DD8-A207-4007-BB62-6EFB3B2F8BB0}" type="pres">
      <dgm:prSet presAssocID="{C6201D4E-29A0-4001-8272-C5B461B91458}"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siness Growth"/>
        </a:ext>
      </dgm:extLst>
    </dgm:pt>
    <dgm:pt modelId="{66810773-F103-4FF5-861E-99DA6B640941}" type="pres">
      <dgm:prSet presAssocID="{C6201D4E-29A0-4001-8272-C5B461B91458}" presName="spaceRect" presStyleCnt="0"/>
      <dgm:spPr/>
    </dgm:pt>
    <dgm:pt modelId="{887B8CB5-E264-4BDD-9261-3C7C6A07853C}" type="pres">
      <dgm:prSet presAssocID="{C6201D4E-29A0-4001-8272-C5B461B91458}" presName="textRect" presStyleLbl="revTx" presStyleIdx="2" presStyleCnt="4">
        <dgm:presLayoutVars>
          <dgm:chMax val="1"/>
          <dgm:chPref val="1"/>
        </dgm:presLayoutVars>
      </dgm:prSet>
      <dgm:spPr/>
    </dgm:pt>
    <dgm:pt modelId="{3208C447-1061-41FF-8D3C-762F1EAC20DE}" type="pres">
      <dgm:prSet presAssocID="{77D80A1F-EFC8-4B3A-B24A-E22E604C4280}" presName="sibTrans" presStyleCnt="0"/>
      <dgm:spPr/>
    </dgm:pt>
    <dgm:pt modelId="{F414DBED-5DAD-4C65-A3D7-FA79F34A0850}" type="pres">
      <dgm:prSet presAssocID="{E96A16CA-94D4-4441-819E-A761BF55F9E8}" presName="compNode" presStyleCnt="0"/>
      <dgm:spPr/>
    </dgm:pt>
    <dgm:pt modelId="{798DB7D4-6A20-4EB0-8AF6-AF5FAF2B90BB}" type="pres">
      <dgm:prSet presAssocID="{E96A16CA-94D4-4441-819E-A761BF55F9E8}" presName="iconBgRect" presStyleLbl="bgShp" presStyleIdx="3" presStyleCnt="4"/>
      <dgm:spPr>
        <a:prstGeom prst="round2DiagRect">
          <a:avLst>
            <a:gd name="adj1" fmla="val 29727"/>
            <a:gd name="adj2" fmla="val 0"/>
          </a:avLst>
        </a:prstGeom>
      </dgm:spPr>
    </dgm:pt>
    <dgm:pt modelId="{3C2E94E5-9AA6-4C05-B5CF-A6991F0EFA73}" type="pres">
      <dgm:prSet presAssocID="{E96A16CA-94D4-4441-819E-A761BF55F9E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roup Success"/>
        </a:ext>
      </dgm:extLst>
    </dgm:pt>
    <dgm:pt modelId="{46FEA9CF-A145-4BA7-A169-23AA082E67F6}" type="pres">
      <dgm:prSet presAssocID="{E96A16CA-94D4-4441-819E-A761BF55F9E8}" presName="spaceRect" presStyleCnt="0"/>
      <dgm:spPr/>
    </dgm:pt>
    <dgm:pt modelId="{CC3F345D-2CA6-4DEF-A360-35690F4FE7A5}" type="pres">
      <dgm:prSet presAssocID="{E96A16CA-94D4-4441-819E-A761BF55F9E8}" presName="textRect" presStyleLbl="revTx" presStyleIdx="3" presStyleCnt="4">
        <dgm:presLayoutVars>
          <dgm:chMax val="1"/>
          <dgm:chPref val="1"/>
        </dgm:presLayoutVars>
      </dgm:prSet>
      <dgm:spPr/>
    </dgm:pt>
  </dgm:ptLst>
  <dgm:cxnLst>
    <dgm:cxn modelId="{FA6CFB2D-9299-4EFD-AFEE-366ACC5F0A9E}" type="presOf" srcId="{C24D4A56-9839-4261-9A33-E532E7AA7B45}" destId="{1C4EAE8E-B7DC-4EEA-A6E6-17E2511EB86B}" srcOrd="0" destOrd="0" presId="urn:microsoft.com/office/officeart/2018/5/layout/IconLeafLabelList"/>
    <dgm:cxn modelId="{AD1A5038-4F37-483A-ABE1-57EBF34A96C1}" srcId="{114D1433-16CB-43F8-9D33-E4C6251F7DDC}" destId="{C6201D4E-29A0-4001-8272-C5B461B91458}" srcOrd="2" destOrd="0" parTransId="{754CF923-0E14-428D-AD06-B603093790D5}" sibTransId="{77D80A1F-EFC8-4B3A-B24A-E22E604C4280}"/>
    <dgm:cxn modelId="{CA692360-1332-46DD-A755-C01DFA172DC4}" srcId="{114D1433-16CB-43F8-9D33-E4C6251F7DDC}" destId="{63C92FCF-B932-47FA-84AA-D164B1CAABA0}" srcOrd="1" destOrd="0" parTransId="{085717BF-3462-4C4C-8A46-9412542DE36B}" sibTransId="{1F8920D2-DE9A-46FD-B1DB-37034A0772E1}"/>
    <dgm:cxn modelId="{0D664F46-F05F-4EAB-8141-718432D8DAC5}" srcId="{114D1433-16CB-43F8-9D33-E4C6251F7DDC}" destId="{C24D4A56-9839-4261-9A33-E532E7AA7B45}" srcOrd="0" destOrd="0" parTransId="{7B59B5EE-13BE-49B0-B6CB-97CF4F561D65}" sibTransId="{50EA52EE-3620-437F-A28F-DBCC41F3E11E}"/>
    <dgm:cxn modelId="{F1800771-1864-4710-9139-7C40EACAF941}" type="presOf" srcId="{E96A16CA-94D4-4441-819E-A761BF55F9E8}" destId="{CC3F345D-2CA6-4DEF-A360-35690F4FE7A5}" srcOrd="0" destOrd="0" presId="urn:microsoft.com/office/officeart/2018/5/layout/IconLeafLabelList"/>
    <dgm:cxn modelId="{05FDD653-8917-41D3-A6B7-1CB2D2FCF018}" type="presOf" srcId="{63C92FCF-B932-47FA-84AA-D164B1CAABA0}" destId="{3D25787B-D8B9-4A91-B0AD-BCA23EC18799}" srcOrd="0" destOrd="0" presId="urn:microsoft.com/office/officeart/2018/5/layout/IconLeafLabelList"/>
    <dgm:cxn modelId="{48BCA69E-CE70-44A2-9D08-8E2DCB6FFF0C}" type="presOf" srcId="{C6201D4E-29A0-4001-8272-C5B461B91458}" destId="{887B8CB5-E264-4BDD-9261-3C7C6A07853C}" srcOrd="0" destOrd="0" presId="urn:microsoft.com/office/officeart/2018/5/layout/IconLeafLabelList"/>
    <dgm:cxn modelId="{9CF363CD-E83E-44D1-AEB0-F37ED8273B05}" srcId="{114D1433-16CB-43F8-9D33-E4C6251F7DDC}" destId="{E96A16CA-94D4-4441-819E-A761BF55F9E8}" srcOrd="3" destOrd="0" parTransId="{B04DCD82-A06F-4CA5-A1BC-B77EB8128916}" sibTransId="{9B50F045-0806-49A9-83A1-CDAFE23F1E00}"/>
    <dgm:cxn modelId="{06CD12DA-D093-4C69-8D9D-424CCCC719BD}" type="presOf" srcId="{114D1433-16CB-43F8-9D33-E4C6251F7DDC}" destId="{98FA10E1-6274-42D4-BD73-86EFD2FA3088}" srcOrd="0" destOrd="0" presId="urn:microsoft.com/office/officeart/2018/5/layout/IconLeafLabelList"/>
    <dgm:cxn modelId="{1AD5F667-1D62-4C5D-9870-BB19BF750B3F}" type="presParOf" srcId="{98FA10E1-6274-42D4-BD73-86EFD2FA3088}" destId="{1FB5983E-9BFD-468F-B3AA-1BCAF2B283C8}" srcOrd="0" destOrd="0" presId="urn:microsoft.com/office/officeart/2018/5/layout/IconLeafLabelList"/>
    <dgm:cxn modelId="{959612EB-7241-4C4D-8BD4-8E1102FDD72C}" type="presParOf" srcId="{1FB5983E-9BFD-468F-B3AA-1BCAF2B283C8}" destId="{D0812B14-0A82-4630-ABCF-2C84E4B55351}" srcOrd="0" destOrd="0" presId="urn:microsoft.com/office/officeart/2018/5/layout/IconLeafLabelList"/>
    <dgm:cxn modelId="{10D8073F-93DD-413E-BEE2-AF1613E64533}" type="presParOf" srcId="{1FB5983E-9BFD-468F-B3AA-1BCAF2B283C8}" destId="{D0487AE1-1A2F-4E6E-9908-6A8F2DEE7CC0}" srcOrd="1" destOrd="0" presId="urn:microsoft.com/office/officeart/2018/5/layout/IconLeafLabelList"/>
    <dgm:cxn modelId="{0C0785EF-2CF5-4ABF-8010-1A8DE2DE66E0}" type="presParOf" srcId="{1FB5983E-9BFD-468F-B3AA-1BCAF2B283C8}" destId="{783DF77B-6B98-43CA-9F8E-23D2EFAE0B48}" srcOrd="2" destOrd="0" presId="urn:microsoft.com/office/officeart/2018/5/layout/IconLeafLabelList"/>
    <dgm:cxn modelId="{1CF793BB-BC9F-4586-AB3A-84B9E9694DCA}" type="presParOf" srcId="{1FB5983E-9BFD-468F-B3AA-1BCAF2B283C8}" destId="{1C4EAE8E-B7DC-4EEA-A6E6-17E2511EB86B}" srcOrd="3" destOrd="0" presId="urn:microsoft.com/office/officeart/2018/5/layout/IconLeafLabelList"/>
    <dgm:cxn modelId="{A86C2E26-5A22-4F88-8570-88AD6EE2D087}" type="presParOf" srcId="{98FA10E1-6274-42D4-BD73-86EFD2FA3088}" destId="{F4DBFE75-96D4-41D2-BFE2-E3FE49FD43B5}" srcOrd="1" destOrd="0" presId="urn:microsoft.com/office/officeart/2018/5/layout/IconLeafLabelList"/>
    <dgm:cxn modelId="{3FA7E17F-9F15-4973-A67D-AA0292BD2184}" type="presParOf" srcId="{98FA10E1-6274-42D4-BD73-86EFD2FA3088}" destId="{8179DF4F-7EED-43CE-A5C5-09A6540F8320}" srcOrd="2" destOrd="0" presId="urn:microsoft.com/office/officeart/2018/5/layout/IconLeafLabelList"/>
    <dgm:cxn modelId="{F6961F89-073B-4BCA-BADC-F8BA294D913E}" type="presParOf" srcId="{8179DF4F-7EED-43CE-A5C5-09A6540F8320}" destId="{7C8429DD-EA7C-4925-B3B7-A789A99B169C}" srcOrd="0" destOrd="0" presId="urn:microsoft.com/office/officeart/2018/5/layout/IconLeafLabelList"/>
    <dgm:cxn modelId="{298C1069-ED5C-425B-94DA-3F7948A69F32}" type="presParOf" srcId="{8179DF4F-7EED-43CE-A5C5-09A6540F8320}" destId="{6C045DB4-1CCD-4E75-A86E-F3BBB4F855C9}" srcOrd="1" destOrd="0" presId="urn:microsoft.com/office/officeart/2018/5/layout/IconLeafLabelList"/>
    <dgm:cxn modelId="{BA0EFB40-2EAF-4A35-9455-F5B580DFE10A}" type="presParOf" srcId="{8179DF4F-7EED-43CE-A5C5-09A6540F8320}" destId="{A05EA439-C072-4EE7-B030-25D835BAB3FE}" srcOrd="2" destOrd="0" presId="urn:microsoft.com/office/officeart/2018/5/layout/IconLeafLabelList"/>
    <dgm:cxn modelId="{B6500892-244C-4C41-AD12-37B2B0792F67}" type="presParOf" srcId="{8179DF4F-7EED-43CE-A5C5-09A6540F8320}" destId="{3D25787B-D8B9-4A91-B0AD-BCA23EC18799}" srcOrd="3" destOrd="0" presId="urn:microsoft.com/office/officeart/2018/5/layout/IconLeafLabelList"/>
    <dgm:cxn modelId="{2EF0B770-8D59-45A0-A62A-3D321BFE9F86}" type="presParOf" srcId="{98FA10E1-6274-42D4-BD73-86EFD2FA3088}" destId="{AC13E45B-97A9-4F5A-B698-1D150CDA29B6}" srcOrd="3" destOrd="0" presId="urn:microsoft.com/office/officeart/2018/5/layout/IconLeafLabelList"/>
    <dgm:cxn modelId="{FE8E2816-0875-4DDF-89DF-44AE494CBC6E}" type="presParOf" srcId="{98FA10E1-6274-42D4-BD73-86EFD2FA3088}" destId="{B10D6018-6922-47CA-A198-E35C8B0518AE}" srcOrd="4" destOrd="0" presId="urn:microsoft.com/office/officeart/2018/5/layout/IconLeafLabelList"/>
    <dgm:cxn modelId="{B0F48534-816D-4F4A-8DDC-7D6AA3A114A9}" type="presParOf" srcId="{B10D6018-6922-47CA-A198-E35C8B0518AE}" destId="{7309C618-A49A-4551-B413-2B9F6A56725A}" srcOrd="0" destOrd="0" presId="urn:microsoft.com/office/officeart/2018/5/layout/IconLeafLabelList"/>
    <dgm:cxn modelId="{62FBBC0E-A51F-4BF7-8534-BE3D00109483}" type="presParOf" srcId="{B10D6018-6922-47CA-A198-E35C8B0518AE}" destId="{C7882DD8-A207-4007-BB62-6EFB3B2F8BB0}" srcOrd="1" destOrd="0" presId="urn:microsoft.com/office/officeart/2018/5/layout/IconLeafLabelList"/>
    <dgm:cxn modelId="{BA83D2C4-ABB3-4A82-9C0C-1B30F41C36DE}" type="presParOf" srcId="{B10D6018-6922-47CA-A198-E35C8B0518AE}" destId="{66810773-F103-4FF5-861E-99DA6B640941}" srcOrd="2" destOrd="0" presId="urn:microsoft.com/office/officeart/2018/5/layout/IconLeafLabelList"/>
    <dgm:cxn modelId="{FD539B61-AF42-4A44-BC52-16A1E593B5F0}" type="presParOf" srcId="{B10D6018-6922-47CA-A198-E35C8B0518AE}" destId="{887B8CB5-E264-4BDD-9261-3C7C6A07853C}" srcOrd="3" destOrd="0" presId="urn:microsoft.com/office/officeart/2018/5/layout/IconLeafLabelList"/>
    <dgm:cxn modelId="{8357E41D-7732-4BB3-9E21-C93C956314B1}" type="presParOf" srcId="{98FA10E1-6274-42D4-BD73-86EFD2FA3088}" destId="{3208C447-1061-41FF-8D3C-762F1EAC20DE}" srcOrd="5" destOrd="0" presId="urn:microsoft.com/office/officeart/2018/5/layout/IconLeafLabelList"/>
    <dgm:cxn modelId="{4B9840DA-9733-452E-8A4B-DB38C4C86648}" type="presParOf" srcId="{98FA10E1-6274-42D4-BD73-86EFD2FA3088}" destId="{F414DBED-5DAD-4C65-A3D7-FA79F34A0850}" srcOrd="6" destOrd="0" presId="urn:microsoft.com/office/officeart/2018/5/layout/IconLeafLabelList"/>
    <dgm:cxn modelId="{9656C431-75E5-4F16-AFCC-05C2026579D7}" type="presParOf" srcId="{F414DBED-5DAD-4C65-A3D7-FA79F34A0850}" destId="{798DB7D4-6A20-4EB0-8AF6-AF5FAF2B90BB}" srcOrd="0" destOrd="0" presId="urn:microsoft.com/office/officeart/2018/5/layout/IconLeafLabelList"/>
    <dgm:cxn modelId="{C0AE6DB1-6ECB-4644-B11D-750B877ACA90}" type="presParOf" srcId="{F414DBED-5DAD-4C65-A3D7-FA79F34A0850}" destId="{3C2E94E5-9AA6-4C05-B5CF-A6991F0EFA73}" srcOrd="1" destOrd="0" presId="urn:microsoft.com/office/officeart/2018/5/layout/IconLeafLabelList"/>
    <dgm:cxn modelId="{4E773B26-2FAB-4CCB-8AAF-404F8359B39C}" type="presParOf" srcId="{F414DBED-5DAD-4C65-A3D7-FA79F34A0850}" destId="{46FEA9CF-A145-4BA7-A169-23AA082E67F6}" srcOrd="2" destOrd="0" presId="urn:microsoft.com/office/officeart/2018/5/layout/IconLeafLabelList"/>
    <dgm:cxn modelId="{C05186D7-93E6-4D31-9B5A-0A49A49F5BF7}" type="presParOf" srcId="{F414DBED-5DAD-4C65-A3D7-FA79F34A0850}" destId="{CC3F345D-2CA6-4DEF-A360-35690F4FE7A5}" srcOrd="3" destOrd="0" presId="urn:microsoft.com/office/officeart/2018/5/layout/IconLeaf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07149A9-896B-4704-B10B-61682727C425}" type="doc">
      <dgm:prSet loTypeId="urn:microsoft.com/office/officeart/2005/8/layout/process1" loCatId="process" qsTypeId="urn:microsoft.com/office/officeart/2005/8/quickstyle/simple1" qsCatId="simple" csTypeId="urn:microsoft.com/office/officeart/2005/8/colors/colorful5" csCatId="colorful"/>
      <dgm:spPr/>
      <dgm:t>
        <a:bodyPr/>
        <a:lstStyle/>
        <a:p>
          <a:endParaRPr lang="en-US"/>
        </a:p>
      </dgm:t>
    </dgm:pt>
    <dgm:pt modelId="{93C5A3E2-1D26-4CE1-91AB-4B9923764395}">
      <dgm:prSet/>
      <dgm:spPr/>
      <dgm:t>
        <a:bodyPr/>
        <a:lstStyle/>
        <a:p>
          <a:r>
            <a:rPr lang="en-US"/>
            <a:t>Critical skills for a new manager being promoted </a:t>
          </a:r>
        </a:p>
      </dgm:t>
    </dgm:pt>
    <dgm:pt modelId="{16AFDC24-9581-40E9-A030-2913916425CC}" type="parTrans" cxnId="{0D532F7C-84D8-47FA-915E-FCC54672C220}">
      <dgm:prSet/>
      <dgm:spPr/>
      <dgm:t>
        <a:bodyPr/>
        <a:lstStyle/>
        <a:p>
          <a:endParaRPr lang="en-US"/>
        </a:p>
      </dgm:t>
    </dgm:pt>
    <dgm:pt modelId="{8ADC9112-BF62-423A-B4E3-34A966B31C82}" type="sibTrans" cxnId="{0D532F7C-84D8-47FA-915E-FCC54672C220}">
      <dgm:prSet/>
      <dgm:spPr/>
      <dgm:t>
        <a:bodyPr/>
        <a:lstStyle/>
        <a:p>
          <a:endParaRPr lang="en-US"/>
        </a:p>
      </dgm:t>
    </dgm:pt>
    <dgm:pt modelId="{7021A03D-CC1A-4A92-8AC3-6AD936437AA4}">
      <dgm:prSet/>
      <dgm:spPr/>
      <dgm:t>
        <a:bodyPr/>
        <a:lstStyle/>
        <a:p>
          <a:r>
            <a:rPr lang="en-US"/>
            <a:t>Leaders of teams should ensure that any misunderstanding is dealt with through open dialogue and listening actively without letting it escalate.</a:t>
          </a:r>
        </a:p>
      </dgm:t>
    </dgm:pt>
    <dgm:pt modelId="{D1571A07-58F9-4984-B8D6-29413BF7B2E5}" type="parTrans" cxnId="{E8A4F3E4-EFA9-4990-8D95-14ACF464FAF1}">
      <dgm:prSet/>
      <dgm:spPr/>
      <dgm:t>
        <a:bodyPr/>
        <a:lstStyle/>
        <a:p>
          <a:endParaRPr lang="en-US"/>
        </a:p>
      </dgm:t>
    </dgm:pt>
    <dgm:pt modelId="{C9EF9CB3-B057-4E13-8FFD-CB7840C51914}" type="sibTrans" cxnId="{E8A4F3E4-EFA9-4990-8D95-14ACF464FAF1}">
      <dgm:prSet/>
      <dgm:spPr/>
      <dgm:t>
        <a:bodyPr/>
        <a:lstStyle/>
        <a:p>
          <a:endParaRPr lang="en-US"/>
        </a:p>
      </dgm:t>
    </dgm:pt>
    <dgm:pt modelId="{92AE4D4F-27F2-43E4-A401-78A59ED691AA}">
      <dgm:prSet/>
      <dgm:spPr/>
      <dgm:t>
        <a:bodyPr/>
        <a:lstStyle/>
        <a:p>
          <a:r>
            <a:rPr lang="en-US"/>
            <a:t>Delegation empowers the team members, develops their skills, and enables the leaders to concentrate on strategic priorities.</a:t>
          </a:r>
        </a:p>
      </dgm:t>
    </dgm:pt>
    <dgm:pt modelId="{0FC1C0F2-59C9-4FC1-A5BB-415F741A1BB2}" type="parTrans" cxnId="{960C4701-6E6D-484A-91AB-A91B249F68E6}">
      <dgm:prSet/>
      <dgm:spPr/>
      <dgm:t>
        <a:bodyPr/>
        <a:lstStyle/>
        <a:p>
          <a:endParaRPr lang="en-US"/>
        </a:p>
      </dgm:t>
    </dgm:pt>
    <dgm:pt modelId="{AE335519-7D3F-4C53-9091-4F5221461DCF}" type="sibTrans" cxnId="{960C4701-6E6D-484A-91AB-A91B249F68E6}">
      <dgm:prSet/>
      <dgm:spPr/>
      <dgm:t>
        <a:bodyPr/>
        <a:lstStyle/>
        <a:p>
          <a:endParaRPr lang="en-US"/>
        </a:p>
      </dgm:t>
    </dgm:pt>
    <dgm:pt modelId="{E71F14C5-31B9-4FF0-BAA6-1A288ED15BC0}">
      <dgm:prSet/>
      <dgm:spPr/>
      <dgm:t>
        <a:bodyPr/>
        <a:lstStyle/>
        <a:p>
          <a:r>
            <a:rPr lang="en-US"/>
            <a:t>Amazon's leadership principles value that differences in point of view are a resource, and disagreements are settled through conveniently available data-driven discussions that, in turn, develop an environment for conflict resolution and cooperation. </a:t>
          </a:r>
        </a:p>
      </dgm:t>
    </dgm:pt>
    <dgm:pt modelId="{2624B8B4-E43D-41C4-B893-7D166282D1D6}" type="parTrans" cxnId="{7D39C4EF-726E-4A36-AF77-1484E22D05A8}">
      <dgm:prSet/>
      <dgm:spPr/>
      <dgm:t>
        <a:bodyPr/>
        <a:lstStyle/>
        <a:p>
          <a:endParaRPr lang="en-US"/>
        </a:p>
      </dgm:t>
    </dgm:pt>
    <dgm:pt modelId="{5DEE533B-EC11-444E-8CCB-84A72AF1A07A}" type="sibTrans" cxnId="{7D39C4EF-726E-4A36-AF77-1484E22D05A8}">
      <dgm:prSet/>
      <dgm:spPr/>
      <dgm:t>
        <a:bodyPr/>
        <a:lstStyle/>
        <a:p>
          <a:endParaRPr lang="en-US"/>
        </a:p>
      </dgm:t>
    </dgm:pt>
    <dgm:pt modelId="{BD13429B-EB68-4EBF-ADD3-72E440C63A86}" type="pres">
      <dgm:prSet presAssocID="{A07149A9-896B-4704-B10B-61682727C425}" presName="Name0" presStyleCnt="0">
        <dgm:presLayoutVars>
          <dgm:dir/>
          <dgm:resizeHandles val="exact"/>
        </dgm:presLayoutVars>
      </dgm:prSet>
      <dgm:spPr/>
    </dgm:pt>
    <dgm:pt modelId="{76D2F209-D482-4B56-AC0A-6746DF5CACB7}" type="pres">
      <dgm:prSet presAssocID="{93C5A3E2-1D26-4CE1-91AB-4B9923764395}" presName="node" presStyleLbl="node1" presStyleIdx="0" presStyleCnt="4">
        <dgm:presLayoutVars>
          <dgm:bulletEnabled val="1"/>
        </dgm:presLayoutVars>
      </dgm:prSet>
      <dgm:spPr/>
    </dgm:pt>
    <dgm:pt modelId="{D33B2A51-3CFA-4DF3-ADB0-DCB973F6AC5E}" type="pres">
      <dgm:prSet presAssocID="{8ADC9112-BF62-423A-B4E3-34A966B31C82}" presName="sibTrans" presStyleLbl="sibTrans2D1" presStyleIdx="0" presStyleCnt="3"/>
      <dgm:spPr/>
    </dgm:pt>
    <dgm:pt modelId="{C65B67CA-DA24-4A7D-97FF-E6118881D170}" type="pres">
      <dgm:prSet presAssocID="{8ADC9112-BF62-423A-B4E3-34A966B31C82}" presName="connectorText" presStyleLbl="sibTrans2D1" presStyleIdx="0" presStyleCnt="3"/>
      <dgm:spPr/>
    </dgm:pt>
    <dgm:pt modelId="{2A7602B2-2DDB-4374-8C80-B34F7C0EB394}" type="pres">
      <dgm:prSet presAssocID="{7021A03D-CC1A-4A92-8AC3-6AD936437AA4}" presName="node" presStyleLbl="node1" presStyleIdx="1" presStyleCnt="4">
        <dgm:presLayoutVars>
          <dgm:bulletEnabled val="1"/>
        </dgm:presLayoutVars>
      </dgm:prSet>
      <dgm:spPr/>
    </dgm:pt>
    <dgm:pt modelId="{C5F32C4E-5818-436E-89CE-53175A5C5E6B}" type="pres">
      <dgm:prSet presAssocID="{C9EF9CB3-B057-4E13-8FFD-CB7840C51914}" presName="sibTrans" presStyleLbl="sibTrans2D1" presStyleIdx="1" presStyleCnt="3"/>
      <dgm:spPr/>
    </dgm:pt>
    <dgm:pt modelId="{59E74BF4-CD92-4E5C-B13A-059CA2645306}" type="pres">
      <dgm:prSet presAssocID="{C9EF9CB3-B057-4E13-8FFD-CB7840C51914}" presName="connectorText" presStyleLbl="sibTrans2D1" presStyleIdx="1" presStyleCnt="3"/>
      <dgm:spPr/>
    </dgm:pt>
    <dgm:pt modelId="{86587531-A8F3-4FBE-8401-CA8CB0208E34}" type="pres">
      <dgm:prSet presAssocID="{92AE4D4F-27F2-43E4-A401-78A59ED691AA}" presName="node" presStyleLbl="node1" presStyleIdx="2" presStyleCnt="4">
        <dgm:presLayoutVars>
          <dgm:bulletEnabled val="1"/>
        </dgm:presLayoutVars>
      </dgm:prSet>
      <dgm:spPr/>
    </dgm:pt>
    <dgm:pt modelId="{32DF1228-33BA-497A-BE66-3F44141384D1}" type="pres">
      <dgm:prSet presAssocID="{AE335519-7D3F-4C53-9091-4F5221461DCF}" presName="sibTrans" presStyleLbl="sibTrans2D1" presStyleIdx="2" presStyleCnt="3"/>
      <dgm:spPr/>
    </dgm:pt>
    <dgm:pt modelId="{BD87B6E2-2270-468F-A01F-4B8BDF2DD534}" type="pres">
      <dgm:prSet presAssocID="{AE335519-7D3F-4C53-9091-4F5221461DCF}" presName="connectorText" presStyleLbl="sibTrans2D1" presStyleIdx="2" presStyleCnt="3"/>
      <dgm:spPr/>
    </dgm:pt>
    <dgm:pt modelId="{295219FE-1464-4041-A151-8FB734BBA190}" type="pres">
      <dgm:prSet presAssocID="{E71F14C5-31B9-4FF0-BAA6-1A288ED15BC0}" presName="node" presStyleLbl="node1" presStyleIdx="3" presStyleCnt="4">
        <dgm:presLayoutVars>
          <dgm:bulletEnabled val="1"/>
        </dgm:presLayoutVars>
      </dgm:prSet>
      <dgm:spPr/>
    </dgm:pt>
  </dgm:ptLst>
  <dgm:cxnLst>
    <dgm:cxn modelId="{960C4701-6E6D-484A-91AB-A91B249F68E6}" srcId="{A07149A9-896B-4704-B10B-61682727C425}" destId="{92AE4D4F-27F2-43E4-A401-78A59ED691AA}" srcOrd="2" destOrd="0" parTransId="{0FC1C0F2-59C9-4FC1-A5BB-415F741A1BB2}" sibTransId="{AE335519-7D3F-4C53-9091-4F5221461DCF}"/>
    <dgm:cxn modelId="{64BCC62A-C398-4E1E-9E92-4EEADB1BFB4F}" type="presOf" srcId="{7021A03D-CC1A-4A92-8AC3-6AD936437AA4}" destId="{2A7602B2-2DDB-4374-8C80-B34F7C0EB394}" srcOrd="0" destOrd="0" presId="urn:microsoft.com/office/officeart/2005/8/layout/process1"/>
    <dgm:cxn modelId="{DAFCF02B-7739-4381-B8C2-EB6D5038BF2E}" type="presOf" srcId="{AE335519-7D3F-4C53-9091-4F5221461DCF}" destId="{32DF1228-33BA-497A-BE66-3F44141384D1}" srcOrd="0" destOrd="0" presId="urn:microsoft.com/office/officeart/2005/8/layout/process1"/>
    <dgm:cxn modelId="{A96E703C-94CC-4D21-B6BD-E0D147616541}" type="presOf" srcId="{8ADC9112-BF62-423A-B4E3-34A966B31C82}" destId="{D33B2A51-3CFA-4DF3-ADB0-DCB973F6AC5E}" srcOrd="0" destOrd="0" presId="urn:microsoft.com/office/officeart/2005/8/layout/process1"/>
    <dgm:cxn modelId="{39170743-10F9-44DC-950D-4BDAEDCBED79}" type="presOf" srcId="{C9EF9CB3-B057-4E13-8FFD-CB7840C51914}" destId="{C5F32C4E-5818-436E-89CE-53175A5C5E6B}" srcOrd="0" destOrd="0" presId="urn:microsoft.com/office/officeart/2005/8/layout/process1"/>
    <dgm:cxn modelId="{C88B1A44-AA43-468C-8B60-B9B2CB57C8FD}" type="presOf" srcId="{C9EF9CB3-B057-4E13-8FFD-CB7840C51914}" destId="{59E74BF4-CD92-4E5C-B13A-059CA2645306}" srcOrd="1" destOrd="0" presId="urn:microsoft.com/office/officeart/2005/8/layout/process1"/>
    <dgm:cxn modelId="{66DB7B45-FD5A-4AC5-A2A5-B9C5E420076D}" type="presOf" srcId="{E71F14C5-31B9-4FF0-BAA6-1A288ED15BC0}" destId="{295219FE-1464-4041-A151-8FB734BBA190}" srcOrd="0" destOrd="0" presId="urn:microsoft.com/office/officeart/2005/8/layout/process1"/>
    <dgm:cxn modelId="{29D7BD4F-B502-4D5A-8041-C58CF9F8CF8C}" type="presOf" srcId="{AE335519-7D3F-4C53-9091-4F5221461DCF}" destId="{BD87B6E2-2270-468F-A01F-4B8BDF2DD534}" srcOrd="1" destOrd="0" presId="urn:microsoft.com/office/officeart/2005/8/layout/process1"/>
    <dgm:cxn modelId="{0D532F7C-84D8-47FA-915E-FCC54672C220}" srcId="{A07149A9-896B-4704-B10B-61682727C425}" destId="{93C5A3E2-1D26-4CE1-91AB-4B9923764395}" srcOrd="0" destOrd="0" parTransId="{16AFDC24-9581-40E9-A030-2913916425CC}" sibTransId="{8ADC9112-BF62-423A-B4E3-34A966B31C82}"/>
    <dgm:cxn modelId="{71CCB587-C553-4C7A-8538-6080BEFAA89F}" type="presOf" srcId="{92AE4D4F-27F2-43E4-A401-78A59ED691AA}" destId="{86587531-A8F3-4FBE-8401-CA8CB0208E34}" srcOrd="0" destOrd="0" presId="urn:microsoft.com/office/officeart/2005/8/layout/process1"/>
    <dgm:cxn modelId="{18A999B4-5EDB-450B-B826-A203BEDCAB72}" type="presOf" srcId="{93C5A3E2-1D26-4CE1-91AB-4B9923764395}" destId="{76D2F209-D482-4B56-AC0A-6746DF5CACB7}" srcOrd="0" destOrd="0" presId="urn:microsoft.com/office/officeart/2005/8/layout/process1"/>
    <dgm:cxn modelId="{E8A4F3E4-EFA9-4990-8D95-14ACF464FAF1}" srcId="{A07149A9-896B-4704-B10B-61682727C425}" destId="{7021A03D-CC1A-4A92-8AC3-6AD936437AA4}" srcOrd="1" destOrd="0" parTransId="{D1571A07-58F9-4984-B8D6-29413BF7B2E5}" sibTransId="{C9EF9CB3-B057-4E13-8FFD-CB7840C51914}"/>
    <dgm:cxn modelId="{9E3472E6-35B6-4FAF-B09C-6AFFEA05BD39}" type="presOf" srcId="{A07149A9-896B-4704-B10B-61682727C425}" destId="{BD13429B-EB68-4EBF-ADD3-72E440C63A86}" srcOrd="0" destOrd="0" presId="urn:microsoft.com/office/officeart/2005/8/layout/process1"/>
    <dgm:cxn modelId="{7D39C4EF-726E-4A36-AF77-1484E22D05A8}" srcId="{A07149A9-896B-4704-B10B-61682727C425}" destId="{E71F14C5-31B9-4FF0-BAA6-1A288ED15BC0}" srcOrd="3" destOrd="0" parTransId="{2624B8B4-E43D-41C4-B893-7D166282D1D6}" sibTransId="{5DEE533B-EC11-444E-8CCB-84A72AF1A07A}"/>
    <dgm:cxn modelId="{669D45F7-8C5F-4286-8BA3-DD52880D6B56}" type="presOf" srcId="{8ADC9112-BF62-423A-B4E3-34A966B31C82}" destId="{C65B67CA-DA24-4A7D-97FF-E6118881D170}" srcOrd="1" destOrd="0" presId="urn:microsoft.com/office/officeart/2005/8/layout/process1"/>
    <dgm:cxn modelId="{0BEE9C8A-25C1-4C02-8ECD-2C30865CD053}" type="presParOf" srcId="{BD13429B-EB68-4EBF-ADD3-72E440C63A86}" destId="{76D2F209-D482-4B56-AC0A-6746DF5CACB7}" srcOrd="0" destOrd="0" presId="urn:microsoft.com/office/officeart/2005/8/layout/process1"/>
    <dgm:cxn modelId="{765EF6F5-96FF-4D17-9787-EB1E15D3630C}" type="presParOf" srcId="{BD13429B-EB68-4EBF-ADD3-72E440C63A86}" destId="{D33B2A51-3CFA-4DF3-ADB0-DCB973F6AC5E}" srcOrd="1" destOrd="0" presId="urn:microsoft.com/office/officeart/2005/8/layout/process1"/>
    <dgm:cxn modelId="{FF3750FE-9800-4816-9023-9FD21BDCBD4A}" type="presParOf" srcId="{D33B2A51-3CFA-4DF3-ADB0-DCB973F6AC5E}" destId="{C65B67CA-DA24-4A7D-97FF-E6118881D170}" srcOrd="0" destOrd="0" presId="urn:microsoft.com/office/officeart/2005/8/layout/process1"/>
    <dgm:cxn modelId="{0149C64B-EA17-4940-BFA5-3CFE7BBA4697}" type="presParOf" srcId="{BD13429B-EB68-4EBF-ADD3-72E440C63A86}" destId="{2A7602B2-2DDB-4374-8C80-B34F7C0EB394}" srcOrd="2" destOrd="0" presId="urn:microsoft.com/office/officeart/2005/8/layout/process1"/>
    <dgm:cxn modelId="{A77F8982-B159-48F3-ABF8-A59938DBBC68}" type="presParOf" srcId="{BD13429B-EB68-4EBF-ADD3-72E440C63A86}" destId="{C5F32C4E-5818-436E-89CE-53175A5C5E6B}" srcOrd="3" destOrd="0" presId="urn:microsoft.com/office/officeart/2005/8/layout/process1"/>
    <dgm:cxn modelId="{33BD9837-76A6-40BA-A4C1-90EE269AECAB}" type="presParOf" srcId="{C5F32C4E-5818-436E-89CE-53175A5C5E6B}" destId="{59E74BF4-CD92-4E5C-B13A-059CA2645306}" srcOrd="0" destOrd="0" presId="urn:microsoft.com/office/officeart/2005/8/layout/process1"/>
    <dgm:cxn modelId="{07459F58-F356-4A1C-AF7C-4924995E44FA}" type="presParOf" srcId="{BD13429B-EB68-4EBF-ADD3-72E440C63A86}" destId="{86587531-A8F3-4FBE-8401-CA8CB0208E34}" srcOrd="4" destOrd="0" presId="urn:microsoft.com/office/officeart/2005/8/layout/process1"/>
    <dgm:cxn modelId="{9C2C5AB5-E495-4661-BF04-DFD5CBC37D01}" type="presParOf" srcId="{BD13429B-EB68-4EBF-ADD3-72E440C63A86}" destId="{32DF1228-33BA-497A-BE66-3F44141384D1}" srcOrd="5" destOrd="0" presId="urn:microsoft.com/office/officeart/2005/8/layout/process1"/>
    <dgm:cxn modelId="{92CD12F7-A469-4749-ADC0-6338984F873C}" type="presParOf" srcId="{32DF1228-33BA-497A-BE66-3F44141384D1}" destId="{BD87B6E2-2270-468F-A01F-4B8BDF2DD534}" srcOrd="0" destOrd="0" presId="urn:microsoft.com/office/officeart/2005/8/layout/process1"/>
    <dgm:cxn modelId="{9B65FEEB-3BB0-4689-A7E4-7D422D3D58CA}" type="presParOf" srcId="{BD13429B-EB68-4EBF-ADD3-72E440C63A86}" destId="{295219FE-1464-4041-A151-8FB734BBA190}" srcOrd="6" destOrd="0" presId="urn:microsoft.com/office/officeart/2005/8/layout/process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080C67B-0A4F-4057-B78E-314F32006608}"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13B74D00-49B0-4865-B584-0EB3D36FDFE1}">
      <dgm:prSet/>
      <dgm:spPr/>
      <dgm:t>
        <a:bodyPr/>
        <a:lstStyle/>
        <a:p>
          <a:r>
            <a:rPr lang="en-US"/>
            <a:t>Diversity in the workforce </a:t>
          </a:r>
        </a:p>
      </dgm:t>
    </dgm:pt>
    <dgm:pt modelId="{52CCF77E-9876-4925-84F2-580CBBF93B3C}" type="parTrans" cxnId="{7BE89549-D5FB-41EB-A865-6F6C9411E46E}">
      <dgm:prSet/>
      <dgm:spPr/>
      <dgm:t>
        <a:bodyPr/>
        <a:lstStyle/>
        <a:p>
          <a:endParaRPr lang="en-US"/>
        </a:p>
      </dgm:t>
    </dgm:pt>
    <dgm:pt modelId="{83AD4542-00F9-4A5B-9774-88AE32828B30}" type="sibTrans" cxnId="{7BE89549-D5FB-41EB-A865-6F6C9411E46E}">
      <dgm:prSet/>
      <dgm:spPr/>
      <dgm:t>
        <a:bodyPr/>
        <a:lstStyle/>
        <a:p>
          <a:endParaRPr lang="en-US"/>
        </a:p>
      </dgm:t>
    </dgm:pt>
    <dgm:pt modelId="{5C62CD65-3343-4ECC-BF52-DBD5146659C9}">
      <dgm:prSet/>
      <dgm:spPr/>
      <dgm:t>
        <a:bodyPr/>
        <a:lstStyle/>
        <a:p>
          <a:r>
            <a:rPr lang="en-US"/>
            <a:t>Open communication</a:t>
          </a:r>
        </a:p>
      </dgm:t>
    </dgm:pt>
    <dgm:pt modelId="{2331DDB6-D116-4195-9093-71F2C09FA870}" type="parTrans" cxnId="{D0733625-C613-4F40-83B8-90A783B11881}">
      <dgm:prSet/>
      <dgm:spPr/>
      <dgm:t>
        <a:bodyPr/>
        <a:lstStyle/>
        <a:p>
          <a:endParaRPr lang="en-US"/>
        </a:p>
      </dgm:t>
    </dgm:pt>
    <dgm:pt modelId="{D0B209EB-0DA1-4B17-A5EA-879B47DEFBE4}" type="sibTrans" cxnId="{D0733625-C613-4F40-83B8-90A783B11881}">
      <dgm:prSet/>
      <dgm:spPr/>
      <dgm:t>
        <a:bodyPr/>
        <a:lstStyle/>
        <a:p>
          <a:endParaRPr lang="en-US"/>
        </a:p>
      </dgm:t>
    </dgm:pt>
    <dgm:pt modelId="{227F2969-E9F0-427E-9C3E-5BDF856457AC}">
      <dgm:prSet/>
      <dgm:spPr/>
      <dgm:t>
        <a:bodyPr/>
        <a:lstStyle/>
        <a:p>
          <a:r>
            <a:rPr lang="en-US"/>
            <a:t>Collaboration</a:t>
          </a:r>
        </a:p>
      </dgm:t>
    </dgm:pt>
    <dgm:pt modelId="{838C7570-AD0A-4020-8995-7AC109C6FA0B}" type="parTrans" cxnId="{1EEE9405-7FAE-46E1-86D4-91ED4B6D7060}">
      <dgm:prSet/>
      <dgm:spPr/>
      <dgm:t>
        <a:bodyPr/>
        <a:lstStyle/>
        <a:p>
          <a:endParaRPr lang="en-US"/>
        </a:p>
      </dgm:t>
    </dgm:pt>
    <dgm:pt modelId="{9C1F5358-EDC4-473A-BA02-8DC554A8554A}" type="sibTrans" cxnId="{1EEE9405-7FAE-46E1-86D4-91ED4B6D7060}">
      <dgm:prSet/>
      <dgm:spPr/>
      <dgm:t>
        <a:bodyPr/>
        <a:lstStyle/>
        <a:p>
          <a:endParaRPr lang="en-US"/>
        </a:p>
      </dgm:t>
    </dgm:pt>
    <dgm:pt modelId="{5538227B-C4C5-488C-9D67-6313E6D39DBD}">
      <dgm:prSet/>
      <dgm:spPr/>
      <dgm:t>
        <a:bodyPr/>
        <a:lstStyle/>
        <a:p>
          <a:r>
            <a:rPr lang="en-US"/>
            <a:t>Sense of accountability in Team </a:t>
          </a:r>
        </a:p>
      </dgm:t>
    </dgm:pt>
    <dgm:pt modelId="{EDDF1179-19A0-4770-A723-0107593E3BD9}" type="parTrans" cxnId="{CC823B96-5CB8-44E8-8043-57EBDB1D24B1}">
      <dgm:prSet/>
      <dgm:spPr/>
      <dgm:t>
        <a:bodyPr/>
        <a:lstStyle/>
        <a:p>
          <a:endParaRPr lang="en-US"/>
        </a:p>
      </dgm:t>
    </dgm:pt>
    <dgm:pt modelId="{66D74ED4-C1A1-486F-BCE4-319070A13E6E}" type="sibTrans" cxnId="{CC823B96-5CB8-44E8-8043-57EBDB1D24B1}">
      <dgm:prSet/>
      <dgm:spPr/>
      <dgm:t>
        <a:bodyPr/>
        <a:lstStyle/>
        <a:p>
          <a:endParaRPr lang="en-US"/>
        </a:p>
      </dgm:t>
    </dgm:pt>
    <dgm:pt modelId="{1E721609-578A-4AA3-B306-B0EDA86EB646}">
      <dgm:prSet/>
      <dgm:spPr/>
      <dgm:t>
        <a:bodyPr/>
        <a:lstStyle/>
        <a:p>
          <a:r>
            <a:rPr lang="en-US"/>
            <a:t>Agile in ever-changing work environments  </a:t>
          </a:r>
        </a:p>
      </dgm:t>
    </dgm:pt>
    <dgm:pt modelId="{F1BC5E24-5A22-4992-99DD-6EFF5E4647B8}" type="parTrans" cxnId="{2A2D1AE6-BA8A-43C4-8B34-26EE991B47DD}">
      <dgm:prSet/>
      <dgm:spPr/>
      <dgm:t>
        <a:bodyPr/>
        <a:lstStyle/>
        <a:p>
          <a:endParaRPr lang="en-US"/>
        </a:p>
      </dgm:t>
    </dgm:pt>
    <dgm:pt modelId="{71D53ED1-8FFA-4E9E-B36E-67F73F5C82B3}" type="sibTrans" cxnId="{2A2D1AE6-BA8A-43C4-8B34-26EE991B47DD}">
      <dgm:prSet/>
      <dgm:spPr/>
      <dgm:t>
        <a:bodyPr/>
        <a:lstStyle/>
        <a:p>
          <a:endParaRPr lang="en-US"/>
        </a:p>
      </dgm:t>
    </dgm:pt>
    <dgm:pt modelId="{07C1D5A0-C05E-4A19-BC62-1C39AB9DF389}" type="pres">
      <dgm:prSet presAssocID="{9080C67B-0A4F-4057-B78E-314F32006608}" presName="linear" presStyleCnt="0">
        <dgm:presLayoutVars>
          <dgm:animLvl val="lvl"/>
          <dgm:resizeHandles val="exact"/>
        </dgm:presLayoutVars>
      </dgm:prSet>
      <dgm:spPr/>
    </dgm:pt>
    <dgm:pt modelId="{C5A4D6E7-45ED-4627-9D13-77850722EEA4}" type="pres">
      <dgm:prSet presAssocID="{13B74D00-49B0-4865-B584-0EB3D36FDFE1}" presName="parentText" presStyleLbl="node1" presStyleIdx="0" presStyleCnt="5">
        <dgm:presLayoutVars>
          <dgm:chMax val="0"/>
          <dgm:bulletEnabled val="1"/>
        </dgm:presLayoutVars>
      </dgm:prSet>
      <dgm:spPr/>
    </dgm:pt>
    <dgm:pt modelId="{892167B0-0DD2-4CEB-9B83-B11AF799E510}" type="pres">
      <dgm:prSet presAssocID="{83AD4542-00F9-4A5B-9774-88AE32828B30}" presName="spacer" presStyleCnt="0"/>
      <dgm:spPr/>
    </dgm:pt>
    <dgm:pt modelId="{B924621E-1C97-4926-8C08-5DBE2F692AFE}" type="pres">
      <dgm:prSet presAssocID="{5C62CD65-3343-4ECC-BF52-DBD5146659C9}" presName="parentText" presStyleLbl="node1" presStyleIdx="1" presStyleCnt="5">
        <dgm:presLayoutVars>
          <dgm:chMax val="0"/>
          <dgm:bulletEnabled val="1"/>
        </dgm:presLayoutVars>
      </dgm:prSet>
      <dgm:spPr/>
    </dgm:pt>
    <dgm:pt modelId="{988746E5-0BCA-4CDC-9A21-D3C1BB80AA23}" type="pres">
      <dgm:prSet presAssocID="{D0B209EB-0DA1-4B17-A5EA-879B47DEFBE4}" presName="spacer" presStyleCnt="0"/>
      <dgm:spPr/>
    </dgm:pt>
    <dgm:pt modelId="{08E72990-4757-483B-B6E1-3B9B5D12B4D8}" type="pres">
      <dgm:prSet presAssocID="{227F2969-E9F0-427E-9C3E-5BDF856457AC}" presName="parentText" presStyleLbl="node1" presStyleIdx="2" presStyleCnt="5">
        <dgm:presLayoutVars>
          <dgm:chMax val="0"/>
          <dgm:bulletEnabled val="1"/>
        </dgm:presLayoutVars>
      </dgm:prSet>
      <dgm:spPr/>
    </dgm:pt>
    <dgm:pt modelId="{507296D0-9C3A-4AEE-A6F7-F44559AE4307}" type="pres">
      <dgm:prSet presAssocID="{9C1F5358-EDC4-473A-BA02-8DC554A8554A}" presName="spacer" presStyleCnt="0"/>
      <dgm:spPr/>
    </dgm:pt>
    <dgm:pt modelId="{3CAA93EE-24C2-4011-93A9-5023EA2BEF6A}" type="pres">
      <dgm:prSet presAssocID="{5538227B-C4C5-488C-9D67-6313E6D39DBD}" presName="parentText" presStyleLbl="node1" presStyleIdx="3" presStyleCnt="5">
        <dgm:presLayoutVars>
          <dgm:chMax val="0"/>
          <dgm:bulletEnabled val="1"/>
        </dgm:presLayoutVars>
      </dgm:prSet>
      <dgm:spPr/>
    </dgm:pt>
    <dgm:pt modelId="{8CB7AF28-9122-4277-8474-7B7E2BB7E2DC}" type="pres">
      <dgm:prSet presAssocID="{66D74ED4-C1A1-486F-BCE4-319070A13E6E}" presName="spacer" presStyleCnt="0"/>
      <dgm:spPr/>
    </dgm:pt>
    <dgm:pt modelId="{95489A24-627A-4A4A-A40B-9629B49D95C7}" type="pres">
      <dgm:prSet presAssocID="{1E721609-578A-4AA3-B306-B0EDA86EB646}" presName="parentText" presStyleLbl="node1" presStyleIdx="4" presStyleCnt="5">
        <dgm:presLayoutVars>
          <dgm:chMax val="0"/>
          <dgm:bulletEnabled val="1"/>
        </dgm:presLayoutVars>
      </dgm:prSet>
      <dgm:spPr/>
    </dgm:pt>
  </dgm:ptLst>
  <dgm:cxnLst>
    <dgm:cxn modelId="{1EEE9405-7FAE-46E1-86D4-91ED4B6D7060}" srcId="{9080C67B-0A4F-4057-B78E-314F32006608}" destId="{227F2969-E9F0-427E-9C3E-5BDF856457AC}" srcOrd="2" destOrd="0" parTransId="{838C7570-AD0A-4020-8995-7AC109C6FA0B}" sibTransId="{9C1F5358-EDC4-473A-BA02-8DC554A8554A}"/>
    <dgm:cxn modelId="{DC78A41C-1870-4F12-B581-A4F925EBD146}" type="presOf" srcId="{13B74D00-49B0-4865-B584-0EB3D36FDFE1}" destId="{C5A4D6E7-45ED-4627-9D13-77850722EEA4}" srcOrd="0" destOrd="0" presId="urn:microsoft.com/office/officeart/2005/8/layout/vList2"/>
    <dgm:cxn modelId="{D0733625-C613-4F40-83B8-90A783B11881}" srcId="{9080C67B-0A4F-4057-B78E-314F32006608}" destId="{5C62CD65-3343-4ECC-BF52-DBD5146659C9}" srcOrd="1" destOrd="0" parTransId="{2331DDB6-D116-4195-9093-71F2C09FA870}" sibTransId="{D0B209EB-0DA1-4B17-A5EA-879B47DEFBE4}"/>
    <dgm:cxn modelId="{E0BFA938-4484-4979-959B-ABCA3C7754E8}" type="presOf" srcId="{9080C67B-0A4F-4057-B78E-314F32006608}" destId="{07C1D5A0-C05E-4A19-BC62-1C39AB9DF389}" srcOrd="0" destOrd="0" presId="urn:microsoft.com/office/officeart/2005/8/layout/vList2"/>
    <dgm:cxn modelId="{7BE89549-D5FB-41EB-A865-6F6C9411E46E}" srcId="{9080C67B-0A4F-4057-B78E-314F32006608}" destId="{13B74D00-49B0-4865-B584-0EB3D36FDFE1}" srcOrd="0" destOrd="0" parTransId="{52CCF77E-9876-4925-84F2-580CBBF93B3C}" sibTransId="{83AD4542-00F9-4A5B-9774-88AE32828B30}"/>
    <dgm:cxn modelId="{15F7D575-EEB1-4C09-89F4-18A36134499C}" type="presOf" srcId="{5538227B-C4C5-488C-9D67-6313E6D39DBD}" destId="{3CAA93EE-24C2-4011-93A9-5023EA2BEF6A}" srcOrd="0" destOrd="0" presId="urn:microsoft.com/office/officeart/2005/8/layout/vList2"/>
    <dgm:cxn modelId="{E9693F7D-264F-4B89-98CB-C2256DF6C757}" type="presOf" srcId="{227F2969-E9F0-427E-9C3E-5BDF856457AC}" destId="{08E72990-4757-483B-B6E1-3B9B5D12B4D8}" srcOrd="0" destOrd="0" presId="urn:microsoft.com/office/officeart/2005/8/layout/vList2"/>
    <dgm:cxn modelId="{CC823B96-5CB8-44E8-8043-57EBDB1D24B1}" srcId="{9080C67B-0A4F-4057-B78E-314F32006608}" destId="{5538227B-C4C5-488C-9D67-6313E6D39DBD}" srcOrd="3" destOrd="0" parTransId="{EDDF1179-19A0-4770-A723-0107593E3BD9}" sibTransId="{66D74ED4-C1A1-486F-BCE4-319070A13E6E}"/>
    <dgm:cxn modelId="{2A45F9BA-34C4-4C4E-8425-A05795655B38}" type="presOf" srcId="{5C62CD65-3343-4ECC-BF52-DBD5146659C9}" destId="{B924621E-1C97-4926-8C08-5DBE2F692AFE}" srcOrd="0" destOrd="0" presId="urn:microsoft.com/office/officeart/2005/8/layout/vList2"/>
    <dgm:cxn modelId="{21A0C7CD-0E3D-4BA1-BEE2-D2FFE3078A67}" type="presOf" srcId="{1E721609-578A-4AA3-B306-B0EDA86EB646}" destId="{95489A24-627A-4A4A-A40B-9629B49D95C7}" srcOrd="0" destOrd="0" presId="urn:microsoft.com/office/officeart/2005/8/layout/vList2"/>
    <dgm:cxn modelId="{2A2D1AE6-BA8A-43C4-8B34-26EE991B47DD}" srcId="{9080C67B-0A4F-4057-B78E-314F32006608}" destId="{1E721609-578A-4AA3-B306-B0EDA86EB646}" srcOrd="4" destOrd="0" parTransId="{F1BC5E24-5A22-4992-99DD-6EFF5E4647B8}" sibTransId="{71D53ED1-8FFA-4E9E-B36E-67F73F5C82B3}"/>
    <dgm:cxn modelId="{7B647722-1228-4F47-9D0A-89FEE494EA6D}" type="presParOf" srcId="{07C1D5A0-C05E-4A19-BC62-1C39AB9DF389}" destId="{C5A4D6E7-45ED-4627-9D13-77850722EEA4}" srcOrd="0" destOrd="0" presId="urn:microsoft.com/office/officeart/2005/8/layout/vList2"/>
    <dgm:cxn modelId="{0550B137-93A3-42B2-82A1-C5BF6264E7E9}" type="presParOf" srcId="{07C1D5A0-C05E-4A19-BC62-1C39AB9DF389}" destId="{892167B0-0DD2-4CEB-9B83-B11AF799E510}" srcOrd="1" destOrd="0" presId="urn:microsoft.com/office/officeart/2005/8/layout/vList2"/>
    <dgm:cxn modelId="{2CD93248-427A-4F98-A298-ED8480FAEFEE}" type="presParOf" srcId="{07C1D5A0-C05E-4A19-BC62-1C39AB9DF389}" destId="{B924621E-1C97-4926-8C08-5DBE2F692AFE}" srcOrd="2" destOrd="0" presId="urn:microsoft.com/office/officeart/2005/8/layout/vList2"/>
    <dgm:cxn modelId="{B5E32092-33F1-49AA-85F0-755E48EBEA9A}" type="presParOf" srcId="{07C1D5A0-C05E-4A19-BC62-1C39AB9DF389}" destId="{988746E5-0BCA-4CDC-9A21-D3C1BB80AA23}" srcOrd="3" destOrd="0" presId="urn:microsoft.com/office/officeart/2005/8/layout/vList2"/>
    <dgm:cxn modelId="{48927895-4B3C-47EB-A3C0-6C072834F49F}" type="presParOf" srcId="{07C1D5A0-C05E-4A19-BC62-1C39AB9DF389}" destId="{08E72990-4757-483B-B6E1-3B9B5D12B4D8}" srcOrd="4" destOrd="0" presId="urn:microsoft.com/office/officeart/2005/8/layout/vList2"/>
    <dgm:cxn modelId="{16E09A55-7A6A-48C5-BC2D-26C12BDB81EB}" type="presParOf" srcId="{07C1D5A0-C05E-4A19-BC62-1C39AB9DF389}" destId="{507296D0-9C3A-4AEE-A6F7-F44559AE4307}" srcOrd="5" destOrd="0" presId="urn:microsoft.com/office/officeart/2005/8/layout/vList2"/>
    <dgm:cxn modelId="{1BFE7ACB-741B-469A-B90B-C214B4186023}" type="presParOf" srcId="{07C1D5A0-C05E-4A19-BC62-1C39AB9DF389}" destId="{3CAA93EE-24C2-4011-93A9-5023EA2BEF6A}" srcOrd="6" destOrd="0" presId="urn:microsoft.com/office/officeart/2005/8/layout/vList2"/>
    <dgm:cxn modelId="{EBEF2564-EBFA-462E-8CDD-B2941CDD6743}" type="presParOf" srcId="{07C1D5A0-C05E-4A19-BC62-1C39AB9DF389}" destId="{8CB7AF28-9122-4277-8474-7B7E2BB7E2DC}" srcOrd="7" destOrd="0" presId="urn:microsoft.com/office/officeart/2005/8/layout/vList2"/>
    <dgm:cxn modelId="{39D3EA79-9491-4A0A-B481-6245C299B3D9}" type="presParOf" srcId="{07C1D5A0-C05E-4A19-BC62-1C39AB9DF389}" destId="{95489A24-627A-4A4A-A40B-9629B49D95C7}" srcOrd="8"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212EDDB-C3E9-46C9-AA63-B20AAEF129F8}"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406C3B4E-1577-4AB1-9761-821CFECEAF92}">
      <dgm:prSet/>
      <dgm:spPr/>
      <dgm:t>
        <a:bodyPr/>
        <a:lstStyle/>
        <a:p>
          <a:pPr>
            <a:defRPr cap="all"/>
          </a:pPr>
          <a:r>
            <a:rPr lang="en-US"/>
            <a:t>Communication challenges</a:t>
          </a:r>
        </a:p>
      </dgm:t>
    </dgm:pt>
    <dgm:pt modelId="{A2619670-EEA8-49A3-B27B-4AAC2D781B3C}" type="parTrans" cxnId="{E6F20E3F-292B-4F1D-9625-180F573ACF0A}">
      <dgm:prSet/>
      <dgm:spPr/>
      <dgm:t>
        <a:bodyPr/>
        <a:lstStyle/>
        <a:p>
          <a:endParaRPr lang="en-US"/>
        </a:p>
      </dgm:t>
    </dgm:pt>
    <dgm:pt modelId="{22C7A814-CB91-40EA-8202-F3B56476826A}" type="sibTrans" cxnId="{E6F20E3F-292B-4F1D-9625-180F573ACF0A}">
      <dgm:prSet/>
      <dgm:spPr/>
      <dgm:t>
        <a:bodyPr/>
        <a:lstStyle/>
        <a:p>
          <a:endParaRPr lang="en-US"/>
        </a:p>
      </dgm:t>
    </dgm:pt>
    <dgm:pt modelId="{17D10EF9-178E-4D76-81F5-AF84CA8426E5}">
      <dgm:prSet/>
      <dgm:spPr/>
      <dgm:t>
        <a:bodyPr/>
        <a:lstStyle/>
        <a:p>
          <a:pPr>
            <a:defRPr cap="all"/>
          </a:pPr>
          <a:r>
            <a:rPr lang="en-US"/>
            <a:t>Constant connectivity and digital distractions</a:t>
          </a:r>
        </a:p>
      </dgm:t>
    </dgm:pt>
    <dgm:pt modelId="{F1309447-C951-4D8E-851A-DBB5864487CD}" type="parTrans" cxnId="{23CA2E27-56F8-439E-A3C1-E5D80778746A}">
      <dgm:prSet/>
      <dgm:spPr/>
      <dgm:t>
        <a:bodyPr/>
        <a:lstStyle/>
        <a:p>
          <a:endParaRPr lang="en-US"/>
        </a:p>
      </dgm:t>
    </dgm:pt>
    <dgm:pt modelId="{11642997-2286-44A2-9B58-DA8978CFD3F8}" type="sibTrans" cxnId="{23CA2E27-56F8-439E-A3C1-E5D80778746A}">
      <dgm:prSet/>
      <dgm:spPr/>
      <dgm:t>
        <a:bodyPr/>
        <a:lstStyle/>
        <a:p>
          <a:endParaRPr lang="en-US"/>
        </a:p>
      </dgm:t>
    </dgm:pt>
    <dgm:pt modelId="{8EA4E53B-C64C-4011-9205-535D80C092A6}">
      <dgm:prSet/>
      <dgm:spPr/>
      <dgm:t>
        <a:bodyPr/>
        <a:lstStyle/>
        <a:p>
          <a:pPr>
            <a:defRPr cap="all"/>
          </a:pPr>
          <a:r>
            <a:rPr lang="en-US"/>
            <a:t>Burnout and reduced productivity </a:t>
          </a:r>
        </a:p>
      </dgm:t>
    </dgm:pt>
    <dgm:pt modelId="{26C4244D-674A-4440-85B0-86F7604923FC}" type="parTrans" cxnId="{6DB78E2A-629D-4793-9B11-D596892AD82A}">
      <dgm:prSet/>
      <dgm:spPr/>
      <dgm:t>
        <a:bodyPr/>
        <a:lstStyle/>
        <a:p>
          <a:endParaRPr lang="en-US"/>
        </a:p>
      </dgm:t>
    </dgm:pt>
    <dgm:pt modelId="{77477AEF-2167-428F-8A92-80BEE427D1A4}" type="sibTrans" cxnId="{6DB78E2A-629D-4793-9B11-D596892AD82A}">
      <dgm:prSet/>
      <dgm:spPr/>
      <dgm:t>
        <a:bodyPr/>
        <a:lstStyle/>
        <a:p>
          <a:endParaRPr lang="en-US"/>
        </a:p>
      </dgm:t>
    </dgm:pt>
    <dgm:pt modelId="{30766122-51FF-4958-8739-1A5A7056A15C}">
      <dgm:prSet/>
      <dgm:spPr/>
      <dgm:t>
        <a:bodyPr/>
        <a:lstStyle/>
        <a:p>
          <a:pPr>
            <a:defRPr cap="all"/>
          </a:pPr>
          <a:r>
            <a:rPr lang="en-US"/>
            <a:t>Such conflicts should be responded to as soon as possible and constructively </a:t>
          </a:r>
        </a:p>
      </dgm:t>
    </dgm:pt>
    <dgm:pt modelId="{9E569002-85A8-4B94-8896-EEB9D13A5B93}" type="parTrans" cxnId="{B0EE0315-5EFF-4778-A26F-8C3971654734}">
      <dgm:prSet/>
      <dgm:spPr/>
      <dgm:t>
        <a:bodyPr/>
        <a:lstStyle/>
        <a:p>
          <a:endParaRPr lang="en-US"/>
        </a:p>
      </dgm:t>
    </dgm:pt>
    <dgm:pt modelId="{38B202F7-AEDC-46FD-A793-31ED9E13A371}" type="sibTrans" cxnId="{B0EE0315-5EFF-4778-A26F-8C3971654734}">
      <dgm:prSet/>
      <dgm:spPr/>
      <dgm:t>
        <a:bodyPr/>
        <a:lstStyle/>
        <a:p>
          <a:endParaRPr lang="en-US"/>
        </a:p>
      </dgm:t>
    </dgm:pt>
    <dgm:pt modelId="{F6F05EC2-E879-4863-BB86-C61E9A5B032B}" type="pres">
      <dgm:prSet presAssocID="{1212EDDB-C3E9-46C9-AA63-B20AAEF129F8}" presName="root" presStyleCnt="0">
        <dgm:presLayoutVars>
          <dgm:dir/>
          <dgm:resizeHandles val="exact"/>
        </dgm:presLayoutVars>
      </dgm:prSet>
      <dgm:spPr/>
    </dgm:pt>
    <dgm:pt modelId="{5A180474-C11A-4B4F-87D1-F74DF7B0D412}" type="pres">
      <dgm:prSet presAssocID="{406C3B4E-1577-4AB1-9761-821CFECEAF92}" presName="compNode" presStyleCnt="0"/>
      <dgm:spPr/>
    </dgm:pt>
    <dgm:pt modelId="{D726144C-655C-443E-B7E5-ADC2BE6F024F}" type="pres">
      <dgm:prSet presAssocID="{406C3B4E-1577-4AB1-9761-821CFECEAF92}" presName="iconBgRect" presStyleLbl="bgShp" presStyleIdx="0" presStyleCnt="4"/>
      <dgm:spPr/>
    </dgm:pt>
    <dgm:pt modelId="{26B641D7-0539-4167-80CE-5357E9722589}" type="pres">
      <dgm:prSet presAssocID="{406C3B4E-1577-4AB1-9761-821CFECEAF92}"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a:ext>
      </dgm:extLst>
    </dgm:pt>
    <dgm:pt modelId="{03053706-0F79-4241-A1E4-08DB4C599456}" type="pres">
      <dgm:prSet presAssocID="{406C3B4E-1577-4AB1-9761-821CFECEAF92}" presName="spaceRect" presStyleCnt="0"/>
      <dgm:spPr/>
    </dgm:pt>
    <dgm:pt modelId="{16E2246F-9988-482F-AE3E-6FFBF7FC3A58}" type="pres">
      <dgm:prSet presAssocID="{406C3B4E-1577-4AB1-9761-821CFECEAF92}" presName="textRect" presStyleLbl="revTx" presStyleIdx="0" presStyleCnt="4">
        <dgm:presLayoutVars>
          <dgm:chMax val="1"/>
          <dgm:chPref val="1"/>
        </dgm:presLayoutVars>
      </dgm:prSet>
      <dgm:spPr/>
    </dgm:pt>
    <dgm:pt modelId="{DFB4AD10-BDBF-4087-89A2-70F4946A639A}" type="pres">
      <dgm:prSet presAssocID="{22C7A814-CB91-40EA-8202-F3B56476826A}" presName="sibTrans" presStyleCnt="0"/>
      <dgm:spPr/>
    </dgm:pt>
    <dgm:pt modelId="{9A7E7F10-57F0-4F29-880F-31A5002D0159}" type="pres">
      <dgm:prSet presAssocID="{17D10EF9-178E-4D76-81F5-AF84CA8426E5}" presName="compNode" presStyleCnt="0"/>
      <dgm:spPr/>
    </dgm:pt>
    <dgm:pt modelId="{89EF24D0-5700-4591-9FE6-FCCC8FE847C4}" type="pres">
      <dgm:prSet presAssocID="{17D10EF9-178E-4D76-81F5-AF84CA8426E5}" presName="iconBgRect" presStyleLbl="bgShp" presStyleIdx="1" presStyleCnt="4"/>
      <dgm:spPr/>
    </dgm:pt>
    <dgm:pt modelId="{DB321F89-A248-49D0-A166-605D2C3B6DDA}" type="pres">
      <dgm:prSet presAssocID="{17D10EF9-178E-4D76-81F5-AF84CA8426E5}"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mart Phone"/>
        </a:ext>
      </dgm:extLst>
    </dgm:pt>
    <dgm:pt modelId="{ECB0BE6A-2F04-4690-8C9B-AC74364ABF42}" type="pres">
      <dgm:prSet presAssocID="{17D10EF9-178E-4D76-81F5-AF84CA8426E5}" presName="spaceRect" presStyleCnt="0"/>
      <dgm:spPr/>
    </dgm:pt>
    <dgm:pt modelId="{D4E73F41-3FF2-48A9-85FE-B6B533424824}" type="pres">
      <dgm:prSet presAssocID="{17D10EF9-178E-4D76-81F5-AF84CA8426E5}" presName="textRect" presStyleLbl="revTx" presStyleIdx="1" presStyleCnt="4">
        <dgm:presLayoutVars>
          <dgm:chMax val="1"/>
          <dgm:chPref val="1"/>
        </dgm:presLayoutVars>
      </dgm:prSet>
      <dgm:spPr/>
    </dgm:pt>
    <dgm:pt modelId="{2A23C118-E1FE-4C1B-B967-ABC32AE6A3D3}" type="pres">
      <dgm:prSet presAssocID="{11642997-2286-44A2-9B58-DA8978CFD3F8}" presName="sibTrans" presStyleCnt="0"/>
      <dgm:spPr/>
    </dgm:pt>
    <dgm:pt modelId="{5B194D4F-0C2E-4AB3-93F6-B69A7E1C3B85}" type="pres">
      <dgm:prSet presAssocID="{8EA4E53B-C64C-4011-9205-535D80C092A6}" presName="compNode" presStyleCnt="0"/>
      <dgm:spPr/>
    </dgm:pt>
    <dgm:pt modelId="{8EAD49DE-AB74-412C-829D-8FB22F3ACAC1}" type="pres">
      <dgm:prSet presAssocID="{8EA4E53B-C64C-4011-9205-535D80C092A6}" presName="iconBgRect" presStyleLbl="bgShp" presStyleIdx="2" presStyleCnt="4"/>
      <dgm:spPr/>
    </dgm:pt>
    <dgm:pt modelId="{ED2B1AFE-DCD5-486E-9528-835D3B8BD9D6}" type="pres">
      <dgm:prSet presAssocID="{8EA4E53B-C64C-4011-9205-535D80C092A6}"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wnward trend"/>
        </a:ext>
      </dgm:extLst>
    </dgm:pt>
    <dgm:pt modelId="{E9625EB5-ED4E-4783-A730-7A83F180F508}" type="pres">
      <dgm:prSet presAssocID="{8EA4E53B-C64C-4011-9205-535D80C092A6}" presName="spaceRect" presStyleCnt="0"/>
      <dgm:spPr/>
    </dgm:pt>
    <dgm:pt modelId="{5B7C4ECA-EBFD-478A-B1A2-B8542F60EA61}" type="pres">
      <dgm:prSet presAssocID="{8EA4E53B-C64C-4011-9205-535D80C092A6}" presName="textRect" presStyleLbl="revTx" presStyleIdx="2" presStyleCnt="4">
        <dgm:presLayoutVars>
          <dgm:chMax val="1"/>
          <dgm:chPref val="1"/>
        </dgm:presLayoutVars>
      </dgm:prSet>
      <dgm:spPr/>
    </dgm:pt>
    <dgm:pt modelId="{BD20BEC5-7796-456D-8C78-7B0E2021EB19}" type="pres">
      <dgm:prSet presAssocID="{77477AEF-2167-428F-8A92-80BEE427D1A4}" presName="sibTrans" presStyleCnt="0"/>
      <dgm:spPr/>
    </dgm:pt>
    <dgm:pt modelId="{C26E774A-DBD5-4296-B5BB-2EFDE24271DF}" type="pres">
      <dgm:prSet presAssocID="{30766122-51FF-4958-8739-1A5A7056A15C}" presName="compNode" presStyleCnt="0"/>
      <dgm:spPr/>
    </dgm:pt>
    <dgm:pt modelId="{8A98BA73-1DFD-4D38-A44B-1D5A937B02A1}" type="pres">
      <dgm:prSet presAssocID="{30766122-51FF-4958-8739-1A5A7056A15C}" presName="iconBgRect" presStyleLbl="bgShp" presStyleIdx="3" presStyleCnt="4"/>
      <dgm:spPr/>
    </dgm:pt>
    <dgm:pt modelId="{1C1E8794-7BE8-4EE5-AA4D-DA692806B7E6}" type="pres">
      <dgm:prSet presAssocID="{30766122-51FF-4958-8739-1A5A7056A15C}"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Irritant"/>
        </a:ext>
      </dgm:extLst>
    </dgm:pt>
    <dgm:pt modelId="{90FC42B4-1B5A-4A58-BD4A-300D9CD402E7}" type="pres">
      <dgm:prSet presAssocID="{30766122-51FF-4958-8739-1A5A7056A15C}" presName="spaceRect" presStyleCnt="0"/>
      <dgm:spPr/>
    </dgm:pt>
    <dgm:pt modelId="{BBA18E8A-43A6-47BB-81A6-7CE8FEBEA9BF}" type="pres">
      <dgm:prSet presAssocID="{30766122-51FF-4958-8739-1A5A7056A15C}" presName="textRect" presStyleLbl="revTx" presStyleIdx="3" presStyleCnt="4">
        <dgm:presLayoutVars>
          <dgm:chMax val="1"/>
          <dgm:chPref val="1"/>
        </dgm:presLayoutVars>
      </dgm:prSet>
      <dgm:spPr/>
    </dgm:pt>
  </dgm:ptLst>
  <dgm:cxnLst>
    <dgm:cxn modelId="{B0EE0315-5EFF-4778-A26F-8C3971654734}" srcId="{1212EDDB-C3E9-46C9-AA63-B20AAEF129F8}" destId="{30766122-51FF-4958-8739-1A5A7056A15C}" srcOrd="3" destOrd="0" parTransId="{9E569002-85A8-4B94-8896-EEB9D13A5B93}" sibTransId="{38B202F7-AEDC-46FD-A793-31ED9E13A371}"/>
    <dgm:cxn modelId="{23CA2E27-56F8-439E-A3C1-E5D80778746A}" srcId="{1212EDDB-C3E9-46C9-AA63-B20AAEF129F8}" destId="{17D10EF9-178E-4D76-81F5-AF84CA8426E5}" srcOrd="1" destOrd="0" parTransId="{F1309447-C951-4D8E-851A-DBB5864487CD}" sibTransId="{11642997-2286-44A2-9B58-DA8978CFD3F8}"/>
    <dgm:cxn modelId="{8812DA28-7143-461B-A6E4-6B064208FF02}" type="presOf" srcId="{1212EDDB-C3E9-46C9-AA63-B20AAEF129F8}" destId="{F6F05EC2-E879-4863-BB86-C61E9A5B032B}" srcOrd="0" destOrd="0" presId="urn:microsoft.com/office/officeart/2018/5/layout/IconCircleLabelList"/>
    <dgm:cxn modelId="{6DB78E2A-629D-4793-9B11-D596892AD82A}" srcId="{1212EDDB-C3E9-46C9-AA63-B20AAEF129F8}" destId="{8EA4E53B-C64C-4011-9205-535D80C092A6}" srcOrd="2" destOrd="0" parTransId="{26C4244D-674A-4440-85B0-86F7604923FC}" sibTransId="{77477AEF-2167-428F-8A92-80BEE427D1A4}"/>
    <dgm:cxn modelId="{E6F20E3F-292B-4F1D-9625-180F573ACF0A}" srcId="{1212EDDB-C3E9-46C9-AA63-B20AAEF129F8}" destId="{406C3B4E-1577-4AB1-9761-821CFECEAF92}" srcOrd="0" destOrd="0" parTransId="{A2619670-EEA8-49A3-B27B-4AAC2D781B3C}" sibTransId="{22C7A814-CB91-40EA-8202-F3B56476826A}"/>
    <dgm:cxn modelId="{F43B5093-1F96-410C-AC38-450769CB6925}" type="presOf" srcId="{17D10EF9-178E-4D76-81F5-AF84CA8426E5}" destId="{D4E73F41-3FF2-48A9-85FE-B6B533424824}" srcOrd="0" destOrd="0" presId="urn:microsoft.com/office/officeart/2018/5/layout/IconCircleLabelList"/>
    <dgm:cxn modelId="{9D1BAD99-BF13-48BA-AA94-07D31A936AC9}" type="presOf" srcId="{8EA4E53B-C64C-4011-9205-535D80C092A6}" destId="{5B7C4ECA-EBFD-478A-B1A2-B8542F60EA61}" srcOrd="0" destOrd="0" presId="urn:microsoft.com/office/officeart/2018/5/layout/IconCircleLabelList"/>
    <dgm:cxn modelId="{2A0DC5B2-E182-4B50-B73F-5285AE572415}" type="presOf" srcId="{30766122-51FF-4958-8739-1A5A7056A15C}" destId="{BBA18E8A-43A6-47BB-81A6-7CE8FEBEA9BF}" srcOrd="0" destOrd="0" presId="urn:microsoft.com/office/officeart/2018/5/layout/IconCircleLabelList"/>
    <dgm:cxn modelId="{A9E894B8-C478-4C66-9477-E6D8CB89E74D}" type="presOf" srcId="{406C3B4E-1577-4AB1-9761-821CFECEAF92}" destId="{16E2246F-9988-482F-AE3E-6FFBF7FC3A58}" srcOrd="0" destOrd="0" presId="urn:microsoft.com/office/officeart/2018/5/layout/IconCircleLabelList"/>
    <dgm:cxn modelId="{18CA61B5-29F8-486E-A894-9E11370B1B55}" type="presParOf" srcId="{F6F05EC2-E879-4863-BB86-C61E9A5B032B}" destId="{5A180474-C11A-4B4F-87D1-F74DF7B0D412}" srcOrd="0" destOrd="0" presId="urn:microsoft.com/office/officeart/2018/5/layout/IconCircleLabelList"/>
    <dgm:cxn modelId="{4B815A5A-AA11-4102-9E74-D12F6494C9B0}" type="presParOf" srcId="{5A180474-C11A-4B4F-87D1-F74DF7B0D412}" destId="{D726144C-655C-443E-B7E5-ADC2BE6F024F}" srcOrd="0" destOrd="0" presId="urn:microsoft.com/office/officeart/2018/5/layout/IconCircleLabelList"/>
    <dgm:cxn modelId="{2EB436E5-4C43-4BD6-9C6B-EDACF9D9387D}" type="presParOf" srcId="{5A180474-C11A-4B4F-87D1-F74DF7B0D412}" destId="{26B641D7-0539-4167-80CE-5357E9722589}" srcOrd="1" destOrd="0" presId="urn:microsoft.com/office/officeart/2018/5/layout/IconCircleLabelList"/>
    <dgm:cxn modelId="{A4369004-B3CF-494B-95CF-AAACCA8C375A}" type="presParOf" srcId="{5A180474-C11A-4B4F-87D1-F74DF7B0D412}" destId="{03053706-0F79-4241-A1E4-08DB4C599456}" srcOrd="2" destOrd="0" presId="urn:microsoft.com/office/officeart/2018/5/layout/IconCircleLabelList"/>
    <dgm:cxn modelId="{3E3F9CFC-6143-4AA7-A74E-3F5F74497A43}" type="presParOf" srcId="{5A180474-C11A-4B4F-87D1-F74DF7B0D412}" destId="{16E2246F-9988-482F-AE3E-6FFBF7FC3A58}" srcOrd="3" destOrd="0" presId="urn:microsoft.com/office/officeart/2018/5/layout/IconCircleLabelList"/>
    <dgm:cxn modelId="{52198AFE-FE83-4585-BD97-174A068F5039}" type="presParOf" srcId="{F6F05EC2-E879-4863-BB86-C61E9A5B032B}" destId="{DFB4AD10-BDBF-4087-89A2-70F4946A639A}" srcOrd="1" destOrd="0" presId="urn:microsoft.com/office/officeart/2018/5/layout/IconCircleLabelList"/>
    <dgm:cxn modelId="{CEF64EDA-B98C-4C5B-9E76-F4A6B1EE4612}" type="presParOf" srcId="{F6F05EC2-E879-4863-BB86-C61E9A5B032B}" destId="{9A7E7F10-57F0-4F29-880F-31A5002D0159}" srcOrd="2" destOrd="0" presId="urn:microsoft.com/office/officeart/2018/5/layout/IconCircleLabelList"/>
    <dgm:cxn modelId="{D40286B1-E54D-4E39-A84E-51A83A057BE4}" type="presParOf" srcId="{9A7E7F10-57F0-4F29-880F-31A5002D0159}" destId="{89EF24D0-5700-4591-9FE6-FCCC8FE847C4}" srcOrd="0" destOrd="0" presId="urn:microsoft.com/office/officeart/2018/5/layout/IconCircleLabelList"/>
    <dgm:cxn modelId="{5E354AC7-D7B2-4978-8424-8AD51DD29663}" type="presParOf" srcId="{9A7E7F10-57F0-4F29-880F-31A5002D0159}" destId="{DB321F89-A248-49D0-A166-605D2C3B6DDA}" srcOrd="1" destOrd="0" presId="urn:microsoft.com/office/officeart/2018/5/layout/IconCircleLabelList"/>
    <dgm:cxn modelId="{E73DC585-4AF2-4F86-8F5B-D5A312B16FCA}" type="presParOf" srcId="{9A7E7F10-57F0-4F29-880F-31A5002D0159}" destId="{ECB0BE6A-2F04-4690-8C9B-AC74364ABF42}" srcOrd="2" destOrd="0" presId="urn:microsoft.com/office/officeart/2018/5/layout/IconCircleLabelList"/>
    <dgm:cxn modelId="{D1A25D51-4197-4F24-A5F4-4B9AC966C06F}" type="presParOf" srcId="{9A7E7F10-57F0-4F29-880F-31A5002D0159}" destId="{D4E73F41-3FF2-48A9-85FE-B6B533424824}" srcOrd="3" destOrd="0" presId="urn:microsoft.com/office/officeart/2018/5/layout/IconCircleLabelList"/>
    <dgm:cxn modelId="{4BB59449-3C01-4486-8C08-C601EBD22243}" type="presParOf" srcId="{F6F05EC2-E879-4863-BB86-C61E9A5B032B}" destId="{2A23C118-E1FE-4C1B-B967-ABC32AE6A3D3}" srcOrd="3" destOrd="0" presId="urn:microsoft.com/office/officeart/2018/5/layout/IconCircleLabelList"/>
    <dgm:cxn modelId="{5E8F9FFA-C588-4E83-A265-5FF1AE3181CE}" type="presParOf" srcId="{F6F05EC2-E879-4863-BB86-C61E9A5B032B}" destId="{5B194D4F-0C2E-4AB3-93F6-B69A7E1C3B85}" srcOrd="4" destOrd="0" presId="urn:microsoft.com/office/officeart/2018/5/layout/IconCircleLabelList"/>
    <dgm:cxn modelId="{AFEF5A2E-991E-4E2F-A8BB-D7BB053775AD}" type="presParOf" srcId="{5B194D4F-0C2E-4AB3-93F6-B69A7E1C3B85}" destId="{8EAD49DE-AB74-412C-829D-8FB22F3ACAC1}" srcOrd="0" destOrd="0" presId="urn:microsoft.com/office/officeart/2018/5/layout/IconCircleLabelList"/>
    <dgm:cxn modelId="{751856AB-C554-4D27-B090-E332B564E4FB}" type="presParOf" srcId="{5B194D4F-0C2E-4AB3-93F6-B69A7E1C3B85}" destId="{ED2B1AFE-DCD5-486E-9528-835D3B8BD9D6}" srcOrd="1" destOrd="0" presId="urn:microsoft.com/office/officeart/2018/5/layout/IconCircleLabelList"/>
    <dgm:cxn modelId="{E0BC6003-B6A1-4A08-B28B-C9CFDA4D7371}" type="presParOf" srcId="{5B194D4F-0C2E-4AB3-93F6-B69A7E1C3B85}" destId="{E9625EB5-ED4E-4783-A730-7A83F180F508}" srcOrd="2" destOrd="0" presId="urn:microsoft.com/office/officeart/2018/5/layout/IconCircleLabelList"/>
    <dgm:cxn modelId="{24DB8918-95A7-47E8-938A-2FBEAEF1944A}" type="presParOf" srcId="{5B194D4F-0C2E-4AB3-93F6-B69A7E1C3B85}" destId="{5B7C4ECA-EBFD-478A-B1A2-B8542F60EA61}" srcOrd="3" destOrd="0" presId="urn:microsoft.com/office/officeart/2018/5/layout/IconCircleLabelList"/>
    <dgm:cxn modelId="{66CB680A-1C2F-4AE5-B8BA-5C90CA646FBE}" type="presParOf" srcId="{F6F05EC2-E879-4863-BB86-C61E9A5B032B}" destId="{BD20BEC5-7796-456D-8C78-7B0E2021EB19}" srcOrd="5" destOrd="0" presId="urn:microsoft.com/office/officeart/2018/5/layout/IconCircleLabelList"/>
    <dgm:cxn modelId="{5994616A-111F-4A3E-9201-5732C186A164}" type="presParOf" srcId="{F6F05EC2-E879-4863-BB86-C61E9A5B032B}" destId="{C26E774A-DBD5-4296-B5BB-2EFDE24271DF}" srcOrd="6" destOrd="0" presId="urn:microsoft.com/office/officeart/2018/5/layout/IconCircleLabelList"/>
    <dgm:cxn modelId="{394FEB6B-1143-4AD3-BA39-1BDEF7BB2112}" type="presParOf" srcId="{C26E774A-DBD5-4296-B5BB-2EFDE24271DF}" destId="{8A98BA73-1DFD-4D38-A44B-1D5A937B02A1}" srcOrd="0" destOrd="0" presId="urn:microsoft.com/office/officeart/2018/5/layout/IconCircleLabelList"/>
    <dgm:cxn modelId="{B9BCEE32-16D6-49D6-AEF6-35E0AE1D5F39}" type="presParOf" srcId="{C26E774A-DBD5-4296-B5BB-2EFDE24271DF}" destId="{1C1E8794-7BE8-4EE5-AA4D-DA692806B7E6}" srcOrd="1" destOrd="0" presId="urn:microsoft.com/office/officeart/2018/5/layout/IconCircleLabelList"/>
    <dgm:cxn modelId="{0CD0732C-C4D5-426E-AC3F-E7EACF679588}" type="presParOf" srcId="{C26E774A-DBD5-4296-B5BB-2EFDE24271DF}" destId="{90FC42B4-1B5A-4A58-BD4A-300D9CD402E7}" srcOrd="2" destOrd="0" presId="urn:microsoft.com/office/officeart/2018/5/layout/IconCircleLabelList"/>
    <dgm:cxn modelId="{AA5CB9F0-C330-4BE8-84C4-EB0ED9044CB5}" type="presParOf" srcId="{C26E774A-DBD5-4296-B5BB-2EFDE24271DF}" destId="{BBA18E8A-43A6-47BB-81A6-7CE8FEBEA9BF}" srcOrd="3" destOrd="0" presId="urn:microsoft.com/office/officeart/2018/5/layout/IconCircle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3110AF6-9B90-42AE-9888-1C36D5D4041B}"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085AC4F0-774A-4D70-AA75-361E57DCE022}">
      <dgm:prSet/>
      <dgm:spPr/>
      <dgm:t>
        <a:bodyPr/>
        <a:lstStyle/>
        <a:p>
          <a:r>
            <a:rPr lang="en-US"/>
            <a:t>Collaboration tools and platforms and training to make all team members proficient</a:t>
          </a:r>
        </a:p>
      </dgm:t>
    </dgm:pt>
    <dgm:pt modelId="{9EBC0A6A-5902-43AA-AEF0-8A1710FBDCFA}" type="parTrans" cxnId="{57DF26B2-F33F-4A9D-A958-0B011263E061}">
      <dgm:prSet/>
      <dgm:spPr/>
      <dgm:t>
        <a:bodyPr/>
        <a:lstStyle/>
        <a:p>
          <a:endParaRPr lang="en-US"/>
        </a:p>
      </dgm:t>
    </dgm:pt>
    <dgm:pt modelId="{182F508D-FC32-40DA-8E1E-7A2B1736301E}" type="sibTrans" cxnId="{57DF26B2-F33F-4A9D-A958-0B011263E061}">
      <dgm:prSet/>
      <dgm:spPr/>
      <dgm:t>
        <a:bodyPr/>
        <a:lstStyle/>
        <a:p>
          <a:endParaRPr lang="en-US"/>
        </a:p>
      </dgm:t>
    </dgm:pt>
    <dgm:pt modelId="{4B93387B-3751-4C52-99BC-5B9CB70E3EAF}">
      <dgm:prSet/>
      <dgm:spPr/>
      <dgm:t>
        <a:bodyPr/>
        <a:lstStyle/>
        <a:p>
          <a:r>
            <a:rPr lang="en-US"/>
            <a:t>Establish a system to mentor fellow team members into a cultural competency understanding and respecting diverse cultural differences towards each other</a:t>
          </a:r>
        </a:p>
      </dgm:t>
    </dgm:pt>
    <dgm:pt modelId="{244AD323-16A8-4B82-A09D-52AA40F27798}" type="parTrans" cxnId="{DFB13B72-6849-4CE9-9739-3A6F43F089F8}">
      <dgm:prSet/>
      <dgm:spPr/>
      <dgm:t>
        <a:bodyPr/>
        <a:lstStyle/>
        <a:p>
          <a:endParaRPr lang="en-US"/>
        </a:p>
      </dgm:t>
    </dgm:pt>
    <dgm:pt modelId="{5EB16DE2-9F4E-462B-9855-F66BBCBC79C4}" type="sibTrans" cxnId="{DFB13B72-6849-4CE9-9739-3A6F43F089F8}">
      <dgm:prSet/>
      <dgm:spPr/>
      <dgm:t>
        <a:bodyPr/>
        <a:lstStyle/>
        <a:p>
          <a:endParaRPr lang="en-US"/>
        </a:p>
      </dgm:t>
    </dgm:pt>
    <dgm:pt modelId="{AAF9F38C-5C4A-4CC5-8062-5E2C1FD58221}">
      <dgm:prSet/>
      <dgm:spPr/>
      <dgm:t>
        <a:bodyPr/>
        <a:lstStyle/>
        <a:p>
          <a:r>
            <a:rPr lang="en-US"/>
            <a:t>Engage in open discussions and respect for cultural nuances</a:t>
          </a:r>
        </a:p>
      </dgm:t>
    </dgm:pt>
    <dgm:pt modelId="{48AEF5BC-5CEE-43AE-8B7D-B865207243E1}" type="parTrans" cxnId="{DCAB89CB-8EDF-426C-856B-1BD7BCB817A8}">
      <dgm:prSet/>
      <dgm:spPr/>
      <dgm:t>
        <a:bodyPr/>
        <a:lstStyle/>
        <a:p>
          <a:endParaRPr lang="en-US"/>
        </a:p>
      </dgm:t>
    </dgm:pt>
    <dgm:pt modelId="{2A7B6E73-429B-473F-A25E-A28908DED062}" type="sibTrans" cxnId="{DCAB89CB-8EDF-426C-856B-1BD7BCB817A8}">
      <dgm:prSet/>
      <dgm:spPr/>
      <dgm:t>
        <a:bodyPr/>
        <a:lstStyle/>
        <a:p>
          <a:endParaRPr lang="en-US"/>
        </a:p>
      </dgm:t>
    </dgm:pt>
    <dgm:pt modelId="{716A75FB-F202-4CE3-AFBF-DCD3C781BC57}">
      <dgm:prSet/>
      <dgm:spPr/>
      <dgm:t>
        <a:bodyPr/>
        <a:lstStyle/>
        <a:p>
          <a:r>
            <a:rPr lang="en-US"/>
            <a:t>Implement flexible work policies </a:t>
          </a:r>
        </a:p>
      </dgm:t>
    </dgm:pt>
    <dgm:pt modelId="{2892C2F8-FD43-4468-B20A-B3E23368F3ED}" type="parTrans" cxnId="{04200DF5-700F-4770-B324-DE81CD0F3EDB}">
      <dgm:prSet/>
      <dgm:spPr/>
      <dgm:t>
        <a:bodyPr/>
        <a:lstStyle/>
        <a:p>
          <a:endParaRPr lang="en-US"/>
        </a:p>
      </dgm:t>
    </dgm:pt>
    <dgm:pt modelId="{8A436A35-586F-4878-9C18-BD4889ADF3D0}" type="sibTrans" cxnId="{04200DF5-700F-4770-B324-DE81CD0F3EDB}">
      <dgm:prSet/>
      <dgm:spPr/>
      <dgm:t>
        <a:bodyPr/>
        <a:lstStyle/>
        <a:p>
          <a:endParaRPr lang="en-US"/>
        </a:p>
      </dgm:t>
    </dgm:pt>
    <dgm:pt modelId="{89A0028A-F33E-4C37-8D5E-6CF7013688DD}">
      <dgm:prSet/>
      <dgm:spPr/>
      <dgm:t>
        <a:bodyPr/>
        <a:lstStyle/>
        <a:p>
          <a:r>
            <a:rPr lang="en-US"/>
            <a:t>Set norms for digital interaction that limit distractions and enhance a productive partnership </a:t>
          </a:r>
        </a:p>
      </dgm:t>
    </dgm:pt>
    <dgm:pt modelId="{A358ADF4-7ECF-4929-815A-FA0B547D6DF3}" type="parTrans" cxnId="{04FB3590-74AE-4DD4-9290-FD2E2E0174D5}">
      <dgm:prSet/>
      <dgm:spPr/>
      <dgm:t>
        <a:bodyPr/>
        <a:lstStyle/>
        <a:p>
          <a:endParaRPr lang="en-US"/>
        </a:p>
      </dgm:t>
    </dgm:pt>
    <dgm:pt modelId="{29EF1B06-7002-4387-87B5-CE56CD00C89E}" type="sibTrans" cxnId="{04FB3590-74AE-4DD4-9290-FD2E2E0174D5}">
      <dgm:prSet/>
      <dgm:spPr/>
      <dgm:t>
        <a:bodyPr/>
        <a:lstStyle/>
        <a:p>
          <a:endParaRPr lang="en-US"/>
        </a:p>
      </dgm:t>
    </dgm:pt>
    <dgm:pt modelId="{D77CADC3-BC07-48AF-B351-9812EA2E5672}" type="pres">
      <dgm:prSet presAssocID="{13110AF6-9B90-42AE-9888-1C36D5D4041B}" presName="root" presStyleCnt="0">
        <dgm:presLayoutVars>
          <dgm:dir/>
          <dgm:resizeHandles val="exact"/>
        </dgm:presLayoutVars>
      </dgm:prSet>
      <dgm:spPr/>
    </dgm:pt>
    <dgm:pt modelId="{32C141E2-CE25-42CC-8E76-6E4AD727D8F4}" type="pres">
      <dgm:prSet presAssocID="{085AC4F0-774A-4D70-AA75-361E57DCE022}" presName="compNode" presStyleCnt="0"/>
      <dgm:spPr/>
    </dgm:pt>
    <dgm:pt modelId="{0DC7C150-9819-498D-9880-351E7D2D50D5}" type="pres">
      <dgm:prSet presAssocID="{085AC4F0-774A-4D70-AA75-361E57DCE022}" presName="bgRect" presStyleLbl="bgShp" presStyleIdx="0" presStyleCnt="5"/>
      <dgm:spPr/>
    </dgm:pt>
    <dgm:pt modelId="{51A19AC7-43E4-43D7-8578-CB016CCC16D8}" type="pres">
      <dgm:prSet presAssocID="{085AC4F0-774A-4D70-AA75-361E57DCE022}"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s"/>
        </a:ext>
      </dgm:extLst>
    </dgm:pt>
    <dgm:pt modelId="{5118019F-E335-41E5-9ED8-F37CA7C42273}" type="pres">
      <dgm:prSet presAssocID="{085AC4F0-774A-4D70-AA75-361E57DCE022}" presName="spaceRect" presStyleCnt="0"/>
      <dgm:spPr/>
    </dgm:pt>
    <dgm:pt modelId="{A1BBDB34-1A4B-410E-8362-974AB5905DA1}" type="pres">
      <dgm:prSet presAssocID="{085AC4F0-774A-4D70-AA75-361E57DCE022}" presName="parTx" presStyleLbl="revTx" presStyleIdx="0" presStyleCnt="5">
        <dgm:presLayoutVars>
          <dgm:chMax val="0"/>
          <dgm:chPref val="0"/>
        </dgm:presLayoutVars>
      </dgm:prSet>
      <dgm:spPr/>
    </dgm:pt>
    <dgm:pt modelId="{21A6E9DF-F891-426D-8469-754079AC2C58}" type="pres">
      <dgm:prSet presAssocID="{182F508D-FC32-40DA-8E1E-7A2B1736301E}" presName="sibTrans" presStyleCnt="0"/>
      <dgm:spPr/>
    </dgm:pt>
    <dgm:pt modelId="{0453D559-B9A5-4906-836C-89A074B6A0A4}" type="pres">
      <dgm:prSet presAssocID="{4B93387B-3751-4C52-99BC-5B9CB70E3EAF}" presName="compNode" presStyleCnt="0"/>
      <dgm:spPr/>
    </dgm:pt>
    <dgm:pt modelId="{5DB98D1D-1397-493E-9D5E-8DF13D43C82F}" type="pres">
      <dgm:prSet presAssocID="{4B93387B-3751-4C52-99BC-5B9CB70E3EAF}" presName="bgRect" presStyleLbl="bgShp" presStyleIdx="1" presStyleCnt="5"/>
      <dgm:spPr/>
    </dgm:pt>
    <dgm:pt modelId="{8A6AE145-E03A-4BA0-8672-3E3AA25694A9}" type="pres">
      <dgm:prSet presAssocID="{4B93387B-3751-4C52-99BC-5B9CB70E3EAF}"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a:ext>
      </dgm:extLst>
    </dgm:pt>
    <dgm:pt modelId="{F7216693-8B0F-45FC-AE3E-FA628BFE3815}" type="pres">
      <dgm:prSet presAssocID="{4B93387B-3751-4C52-99BC-5B9CB70E3EAF}" presName="spaceRect" presStyleCnt="0"/>
      <dgm:spPr/>
    </dgm:pt>
    <dgm:pt modelId="{36EDDFBE-4D1F-433A-A136-F1CA6EF5A9C3}" type="pres">
      <dgm:prSet presAssocID="{4B93387B-3751-4C52-99BC-5B9CB70E3EAF}" presName="parTx" presStyleLbl="revTx" presStyleIdx="1" presStyleCnt="5">
        <dgm:presLayoutVars>
          <dgm:chMax val="0"/>
          <dgm:chPref val="0"/>
        </dgm:presLayoutVars>
      </dgm:prSet>
      <dgm:spPr/>
    </dgm:pt>
    <dgm:pt modelId="{64DA8C8A-A3B1-465A-AC39-27D8DC10B3E7}" type="pres">
      <dgm:prSet presAssocID="{5EB16DE2-9F4E-462B-9855-F66BBCBC79C4}" presName="sibTrans" presStyleCnt="0"/>
      <dgm:spPr/>
    </dgm:pt>
    <dgm:pt modelId="{BF6A691E-3E16-4A95-AA76-EA40FB7743B5}" type="pres">
      <dgm:prSet presAssocID="{AAF9F38C-5C4A-4CC5-8062-5E2C1FD58221}" presName="compNode" presStyleCnt="0"/>
      <dgm:spPr/>
    </dgm:pt>
    <dgm:pt modelId="{3A026AA0-2C44-4B5A-8A6E-CDF892C771D5}" type="pres">
      <dgm:prSet presAssocID="{AAF9F38C-5C4A-4CC5-8062-5E2C1FD58221}" presName="bgRect" presStyleLbl="bgShp" presStyleIdx="2" presStyleCnt="5"/>
      <dgm:spPr/>
    </dgm:pt>
    <dgm:pt modelId="{57B705A0-CA0E-4FE4-B9B5-B63D4669F754}" type="pres">
      <dgm:prSet presAssocID="{AAF9F38C-5C4A-4CC5-8062-5E2C1FD58221}"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at"/>
        </a:ext>
      </dgm:extLst>
    </dgm:pt>
    <dgm:pt modelId="{C173A561-9F1B-40AF-B8C0-7481FEFE3B0C}" type="pres">
      <dgm:prSet presAssocID="{AAF9F38C-5C4A-4CC5-8062-5E2C1FD58221}" presName="spaceRect" presStyleCnt="0"/>
      <dgm:spPr/>
    </dgm:pt>
    <dgm:pt modelId="{7ABCE1C5-8866-4726-A517-680F97D267CD}" type="pres">
      <dgm:prSet presAssocID="{AAF9F38C-5C4A-4CC5-8062-5E2C1FD58221}" presName="parTx" presStyleLbl="revTx" presStyleIdx="2" presStyleCnt="5">
        <dgm:presLayoutVars>
          <dgm:chMax val="0"/>
          <dgm:chPref val="0"/>
        </dgm:presLayoutVars>
      </dgm:prSet>
      <dgm:spPr/>
    </dgm:pt>
    <dgm:pt modelId="{E218D903-3E3E-4634-B737-95230E5B177B}" type="pres">
      <dgm:prSet presAssocID="{2A7B6E73-429B-473F-A25E-A28908DED062}" presName="sibTrans" presStyleCnt="0"/>
      <dgm:spPr/>
    </dgm:pt>
    <dgm:pt modelId="{4CC26C6E-83BB-4AD7-8D4A-C686C3DD9F1D}" type="pres">
      <dgm:prSet presAssocID="{716A75FB-F202-4CE3-AFBF-DCD3C781BC57}" presName="compNode" presStyleCnt="0"/>
      <dgm:spPr/>
    </dgm:pt>
    <dgm:pt modelId="{802B4772-54D2-4FEF-969A-A830773F33F6}" type="pres">
      <dgm:prSet presAssocID="{716A75FB-F202-4CE3-AFBF-DCD3C781BC57}" presName="bgRect" presStyleLbl="bgShp" presStyleIdx="3" presStyleCnt="5"/>
      <dgm:spPr/>
    </dgm:pt>
    <dgm:pt modelId="{84B31685-9351-4AB4-8E93-B89AA5662D02}" type="pres">
      <dgm:prSet presAssocID="{716A75FB-F202-4CE3-AFBF-DCD3C781BC57}"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ick"/>
        </a:ext>
      </dgm:extLst>
    </dgm:pt>
    <dgm:pt modelId="{97A53E52-AE29-483A-8D4E-BC24AD6513E4}" type="pres">
      <dgm:prSet presAssocID="{716A75FB-F202-4CE3-AFBF-DCD3C781BC57}" presName="spaceRect" presStyleCnt="0"/>
      <dgm:spPr/>
    </dgm:pt>
    <dgm:pt modelId="{0D43BCE0-158C-4A55-ACFF-BFBB298EC674}" type="pres">
      <dgm:prSet presAssocID="{716A75FB-F202-4CE3-AFBF-DCD3C781BC57}" presName="parTx" presStyleLbl="revTx" presStyleIdx="3" presStyleCnt="5">
        <dgm:presLayoutVars>
          <dgm:chMax val="0"/>
          <dgm:chPref val="0"/>
        </dgm:presLayoutVars>
      </dgm:prSet>
      <dgm:spPr/>
    </dgm:pt>
    <dgm:pt modelId="{DFDC7154-5F52-484F-B0D4-3EC5D270CC40}" type="pres">
      <dgm:prSet presAssocID="{8A436A35-586F-4878-9C18-BD4889ADF3D0}" presName="sibTrans" presStyleCnt="0"/>
      <dgm:spPr/>
    </dgm:pt>
    <dgm:pt modelId="{B7F78A68-B08E-431A-9F23-B8B332C64B59}" type="pres">
      <dgm:prSet presAssocID="{89A0028A-F33E-4C37-8D5E-6CF7013688DD}" presName="compNode" presStyleCnt="0"/>
      <dgm:spPr/>
    </dgm:pt>
    <dgm:pt modelId="{1E1FC1AF-17FE-42F8-8152-A5FDDE7A84B6}" type="pres">
      <dgm:prSet presAssocID="{89A0028A-F33E-4C37-8D5E-6CF7013688DD}" presName="bgRect" presStyleLbl="bgShp" presStyleIdx="4" presStyleCnt="5"/>
      <dgm:spPr/>
    </dgm:pt>
    <dgm:pt modelId="{C4F3084B-6798-45FB-BD56-10F892D0AD73}" type="pres">
      <dgm:prSet presAssocID="{89A0028A-F33E-4C37-8D5E-6CF7013688DD}"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andshake"/>
        </a:ext>
      </dgm:extLst>
    </dgm:pt>
    <dgm:pt modelId="{65216B63-1123-4CA1-B029-C22F65D753AF}" type="pres">
      <dgm:prSet presAssocID="{89A0028A-F33E-4C37-8D5E-6CF7013688DD}" presName="spaceRect" presStyleCnt="0"/>
      <dgm:spPr/>
    </dgm:pt>
    <dgm:pt modelId="{8EA583AB-0C29-48E1-9AED-1363B2171B03}" type="pres">
      <dgm:prSet presAssocID="{89A0028A-F33E-4C37-8D5E-6CF7013688DD}" presName="parTx" presStyleLbl="revTx" presStyleIdx="4" presStyleCnt="5">
        <dgm:presLayoutVars>
          <dgm:chMax val="0"/>
          <dgm:chPref val="0"/>
        </dgm:presLayoutVars>
      </dgm:prSet>
      <dgm:spPr/>
    </dgm:pt>
  </dgm:ptLst>
  <dgm:cxnLst>
    <dgm:cxn modelId="{F559700A-9AEB-4291-B194-F2C2BA784736}" type="presOf" srcId="{716A75FB-F202-4CE3-AFBF-DCD3C781BC57}" destId="{0D43BCE0-158C-4A55-ACFF-BFBB298EC674}" srcOrd="0" destOrd="0" presId="urn:microsoft.com/office/officeart/2018/2/layout/IconVerticalSolidList"/>
    <dgm:cxn modelId="{FADD4971-CF33-42B9-8197-605C37CE9DF1}" type="presOf" srcId="{13110AF6-9B90-42AE-9888-1C36D5D4041B}" destId="{D77CADC3-BC07-48AF-B351-9812EA2E5672}" srcOrd="0" destOrd="0" presId="urn:microsoft.com/office/officeart/2018/2/layout/IconVerticalSolidList"/>
    <dgm:cxn modelId="{DFB13B72-6849-4CE9-9739-3A6F43F089F8}" srcId="{13110AF6-9B90-42AE-9888-1C36D5D4041B}" destId="{4B93387B-3751-4C52-99BC-5B9CB70E3EAF}" srcOrd="1" destOrd="0" parTransId="{244AD323-16A8-4B82-A09D-52AA40F27798}" sibTransId="{5EB16DE2-9F4E-462B-9855-F66BBCBC79C4}"/>
    <dgm:cxn modelId="{1DFD0F7C-13C1-4283-A98A-3CD37146DFC1}" type="presOf" srcId="{89A0028A-F33E-4C37-8D5E-6CF7013688DD}" destId="{8EA583AB-0C29-48E1-9AED-1363B2171B03}" srcOrd="0" destOrd="0" presId="urn:microsoft.com/office/officeart/2018/2/layout/IconVerticalSolidList"/>
    <dgm:cxn modelId="{04FB3590-74AE-4DD4-9290-FD2E2E0174D5}" srcId="{13110AF6-9B90-42AE-9888-1C36D5D4041B}" destId="{89A0028A-F33E-4C37-8D5E-6CF7013688DD}" srcOrd="4" destOrd="0" parTransId="{A358ADF4-7ECF-4929-815A-FA0B547D6DF3}" sibTransId="{29EF1B06-7002-4387-87B5-CE56CD00C89E}"/>
    <dgm:cxn modelId="{4648739B-8109-4219-859D-F26484B6D6D3}" type="presOf" srcId="{AAF9F38C-5C4A-4CC5-8062-5E2C1FD58221}" destId="{7ABCE1C5-8866-4726-A517-680F97D267CD}" srcOrd="0" destOrd="0" presId="urn:microsoft.com/office/officeart/2018/2/layout/IconVerticalSolidList"/>
    <dgm:cxn modelId="{57DF26B2-F33F-4A9D-A958-0B011263E061}" srcId="{13110AF6-9B90-42AE-9888-1C36D5D4041B}" destId="{085AC4F0-774A-4D70-AA75-361E57DCE022}" srcOrd="0" destOrd="0" parTransId="{9EBC0A6A-5902-43AA-AEF0-8A1710FBDCFA}" sibTransId="{182F508D-FC32-40DA-8E1E-7A2B1736301E}"/>
    <dgm:cxn modelId="{DCAB89CB-8EDF-426C-856B-1BD7BCB817A8}" srcId="{13110AF6-9B90-42AE-9888-1C36D5D4041B}" destId="{AAF9F38C-5C4A-4CC5-8062-5E2C1FD58221}" srcOrd="2" destOrd="0" parTransId="{48AEF5BC-5CEE-43AE-8B7D-B865207243E1}" sibTransId="{2A7B6E73-429B-473F-A25E-A28908DED062}"/>
    <dgm:cxn modelId="{FE80E5CD-2D63-4AF2-B56D-C8A7465448DD}" type="presOf" srcId="{4B93387B-3751-4C52-99BC-5B9CB70E3EAF}" destId="{36EDDFBE-4D1F-433A-A136-F1CA6EF5A9C3}" srcOrd="0" destOrd="0" presId="urn:microsoft.com/office/officeart/2018/2/layout/IconVerticalSolidList"/>
    <dgm:cxn modelId="{678C43D1-3243-417A-85A2-296F40F02F5F}" type="presOf" srcId="{085AC4F0-774A-4D70-AA75-361E57DCE022}" destId="{A1BBDB34-1A4B-410E-8362-974AB5905DA1}" srcOrd="0" destOrd="0" presId="urn:microsoft.com/office/officeart/2018/2/layout/IconVerticalSolidList"/>
    <dgm:cxn modelId="{04200DF5-700F-4770-B324-DE81CD0F3EDB}" srcId="{13110AF6-9B90-42AE-9888-1C36D5D4041B}" destId="{716A75FB-F202-4CE3-AFBF-DCD3C781BC57}" srcOrd="3" destOrd="0" parTransId="{2892C2F8-FD43-4468-B20A-B3E23368F3ED}" sibTransId="{8A436A35-586F-4878-9C18-BD4889ADF3D0}"/>
    <dgm:cxn modelId="{A2B21ED0-3F2B-4E53-975F-2D4DB3616B7A}" type="presParOf" srcId="{D77CADC3-BC07-48AF-B351-9812EA2E5672}" destId="{32C141E2-CE25-42CC-8E76-6E4AD727D8F4}" srcOrd="0" destOrd="0" presId="urn:microsoft.com/office/officeart/2018/2/layout/IconVerticalSolidList"/>
    <dgm:cxn modelId="{D597F797-91B1-4B6D-92D7-A6A67108660E}" type="presParOf" srcId="{32C141E2-CE25-42CC-8E76-6E4AD727D8F4}" destId="{0DC7C150-9819-498D-9880-351E7D2D50D5}" srcOrd="0" destOrd="0" presId="urn:microsoft.com/office/officeart/2018/2/layout/IconVerticalSolidList"/>
    <dgm:cxn modelId="{A8D13073-36E2-4F79-BC36-7321162DCA9E}" type="presParOf" srcId="{32C141E2-CE25-42CC-8E76-6E4AD727D8F4}" destId="{51A19AC7-43E4-43D7-8578-CB016CCC16D8}" srcOrd="1" destOrd="0" presId="urn:microsoft.com/office/officeart/2018/2/layout/IconVerticalSolidList"/>
    <dgm:cxn modelId="{05D713ED-9B40-4593-AB53-546DC423BE36}" type="presParOf" srcId="{32C141E2-CE25-42CC-8E76-6E4AD727D8F4}" destId="{5118019F-E335-41E5-9ED8-F37CA7C42273}" srcOrd="2" destOrd="0" presId="urn:microsoft.com/office/officeart/2018/2/layout/IconVerticalSolidList"/>
    <dgm:cxn modelId="{E1F86EF0-D3C6-46B4-A173-B4272B8F1C44}" type="presParOf" srcId="{32C141E2-CE25-42CC-8E76-6E4AD727D8F4}" destId="{A1BBDB34-1A4B-410E-8362-974AB5905DA1}" srcOrd="3" destOrd="0" presId="urn:microsoft.com/office/officeart/2018/2/layout/IconVerticalSolidList"/>
    <dgm:cxn modelId="{EAD45534-333D-41E1-80DA-28DD906372C6}" type="presParOf" srcId="{D77CADC3-BC07-48AF-B351-9812EA2E5672}" destId="{21A6E9DF-F891-426D-8469-754079AC2C58}" srcOrd="1" destOrd="0" presId="urn:microsoft.com/office/officeart/2018/2/layout/IconVerticalSolidList"/>
    <dgm:cxn modelId="{4DFB77FC-0673-4B37-B55C-9A04347826DB}" type="presParOf" srcId="{D77CADC3-BC07-48AF-B351-9812EA2E5672}" destId="{0453D559-B9A5-4906-836C-89A074B6A0A4}" srcOrd="2" destOrd="0" presId="urn:microsoft.com/office/officeart/2018/2/layout/IconVerticalSolidList"/>
    <dgm:cxn modelId="{FC2F0512-9FE1-426E-8C0D-919904142492}" type="presParOf" srcId="{0453D559-B9A5-4906-836C-89A074B6A0A4}" destId="{5DB98D1D-1397-493E-9D5E-8DF13D43C82F}" srcOrd="0" destOrd="0" presId="urn:microsoft.com/office/officeart/2018/2/layout/IconVerticalSolidList"/>
    <dgm:cxn modelId="{812BAFF8-8CD6-46A9-B51C-9A099EF21B36}" type="presParOf" srcId="{0453D559-B9A5-4906-836C-89A074B6A0A4}" destId="{8A6AE145-E03A-4BA0-8672-3E3AA25694A9}" srcOrd="1" destOrd="0" presId="urn:microsoft.com/office/officeart/2018/2/layout/IconVerticalSolidList"/>
    <dgm:cxn modelId="{4708CCF7-FDE4-4DD6-9C3B-B5379290B024}" type="presParOf" srcId="{0453D559-B9A5-4906-836C-89A074B6A0A4}" destId="{F7216693-8B0F-45FC-AE3E-FA628BFE3815}" srcOrd="2" destOrd="0" presId="urn:microsoft.com/office/officeart/2018/2/layout/IconVerticalSolidList"/>
    <dgm:cxn modelId="{113DE791-28B6-4743-A89C-B6BE66221D71}" type="presParOf" srcId="{0453D559-B9A5-4906-836C-89A074B6A0A4}" destId="{36EDDFBE-4D1F-433A-A136-F1CA6EF5A9C3}" srcOrd="3" destOrd="0" presId="urn:microsoft.com/office/officeart/2018/2/layout/IconVerticalSolidList"/>
    <dgm:cxn modelId="{762AA9DB-D744-4BC7-AF3A-6D12616CFC17}" type="presParOf" srcId="{D77CADC3-BC07-48AF-B351-9812EA2E5672}" destId="{64DA8C8A-A3B1-465A-AC39-27D8DC10B3E7}" srcOrd="3" destOrd="0" presId="urn:microsoft.com/office/officeart/2018/2/layout/IconVerticalSolidList"/>
    <dgm:cxn modelId="{444360AA-FECF-47EB-8F9B-DB4E7523A519}" type="presParOf" srcId="{D77CADC3-BC07-48AF-B351-9812EA2E5672}" destId="{BF6A691E-3E16-4A95-AA76-EA40FB7743B5}" srcOrd="4" destOrd="0" presId="urn:microsoft.com/office/officeart/2018/2/layout/IconVerticalSolidList"/>
    <dgm:cxn modelId="{EDE6FDB2-44C8-4FFD-B5A5-4399D92FE14D}" type="presParOf" srcId="{BF6A691E-3E16-4A95-AA76-EA40FB7743B5}" destId="{3A026AA0-2C44-4B5A-8A6E-CDF892C771D5}" srcOrd="0" destOrd="0" presId="urn:microsoft.com/office/officeart/2018/2/layout/IconVerticalSolidList"/>
    <dgm:cxn modelId="{C5FFF27C-0AF5-4273-8A5A-CE934BCC8CC7}" type="presParOf" srcId="{BF6A691E-3E16-4A95-AA76-EA40FB7743B5}" destId="{57B705A0-CA0E-4FE4-B9B5-B63D4669F754}" srcOrd="1" destOrd="0" presId="urn:microsoft.com/office/officeart/2018/2/layout/IconVerticalSolidList"/>
    <dgm:cxn modelId="{9BB72848-7D4C-4181-B5EB-9638AD183A1A}" type="presParOf" srcId="{BF6A691E-3E16-4A95-AA76-EA40FB7743B5}" destId="{C173A561-9F1B-40AF-B8C0-7481FEFE3B0C}" srcOrd="2" destOrd="0" presId="urn:microsoft.com/office/officeart/2018/2/layout/IconVerticalSolidList"/>
    <dgm:cxn modelId="{555ECF0C-790D-4086-9780-F7E159F6D257}" type="presParOf" srcId="{BF6A691E-3E16-4A95-AA76-EA40FB7743B5}" destId="{7ABCE1C5-8866-4726-A517-680F97D267CD}" srcOrd="3" destOrd="0" presId="urn:microsoft.com/office/officeart/2018/2/layout/IconVerticalSolidList"/>
    <dgm:cxn modelId="{EC21944D-35F9-4790-9EBF-3D2BC16A09A4}" type="presParOf" srcId="{D77CADC3-BC07-48AF-B351-9812EA2E5672}" destId="{E218D903-3E3E-4634-B737-95230E5B177B}" srcOrd="5" destOrd="0" presId="urn:microsoft.com/office/officeart/2018/2/layout/IconVerticalSolidList"/>
    <dgm:cxn modelId="{6A951E86-D7ED-4007-8FD6-429A4730A3FC}" type="presParOf" srcId="{D77CADC3-BC07-48AF-B351-9812EA2E5672}" destId="{4CC26C6E-83BB-4AD7-8D4A-C686C3DD9F1D}" srcOrd="6" destOrd="0" presId="urn:microsoft.com/office/officeart/2018/2/layout/IconVerticalSolidList"/>
    <dgm:cxn modelId="{4A14C9C1-4521-4123-9B38-0D9550E0269F}" type="presParOf" srcId="{4CC26C6E-83BB-4AD7-8D4A-C686C3DD9F1D}" destId="{802B4772-54D2-4FEF-969A-A830773F33F6}" srcOrd="0" destOrd="0" presId="urn:microsoft.com/office/officeart/2018/2/layout/IconVerticalSolidList"/>
    <dgm:cxn modelId="{25E1057C-624F-4345-804F-CB0C4EF24F20}" type="presParOf" srcId="{4CC26C6E-83BB-4AD7-8D4A-C686C3DD9F1D}" destId="{84B31685-9351-4AB4-8E93-B89AA5662D02}" srcOrd="1" destOrd="0" presId="urn:microsoft.com/office/officeart/2018/2/layout/IconVerticalSolidList"/>
    <dgm:cxn modelId="{0F325495-1CF3-41B6-840C-764FD918F0E6}" type="presParOf" srcId="{4CC26C6E-83BB-4AD7-8D4A-C686C3DD9F1D}" destId="{97A53E52-AE29-483A-8D4E-BC24AD6513E4}" srcOrd="2" destOrd="0" presId="urn:microsoft.com/office/officeart/2018/2/layout/IconVerticalSolidList"/>
    <dgm:cxn modelId="{238052BA-F8D5-4BDB-BAF6-C7F42289377F}" type="presParOf" srcId="{4CC26C6E-83BB-4AD7-8D4A-C686C3DD9F1D}" destId="{0D43BCE0-158C-4A55-ACFF-BFBB298EC674}" srcOrd="3" destOrd="0" presId="urn:microsoft.com/office/officeart/2018/2/layout/IconVerticalSolidList"/>
    <dgm:cxn modelId="{C979591A-6226-488E-8BFC-608D2ABB68DF}" type="presParOf" srcId="{D77CADC3-BC07-48AF-B351-9812EA2E5672}" destId="{DFDC7154-5F52-484F-B0D4-3EC5D270CC40}" srcOrd="7" destOrd="0" presId="urn:microsoft.com/office/officeart/2018/2/layout/IconVerticalSolidList"/>
    <dgm:cxn modelId="{43903569-78AF-4264-A085-27190B25DFA8}" type="presParOf" srcId="{D77CADC3-BC07-48AF-B351-9812EA2E5672}" destId="{B7F78A68-B08E-431A-9F23-B8B332C64B59}" srcOrd="8" destOrd="0" presId="urn:microsoft.com/office/officeart/2018/2/layout/IconVerticalSolidList"/>
    <dgm:cxn modelId="{BE464C0D-51CA-44BF-A865-505C21B2E0A2}" type="presParOf" srcId="{B7F78A68-B08E-431A-9F23-B8B332C64B59}" destId="{1E1FC1AF-17FE-42F8-8152-A5FDDE7A84B6}" srcOrd="0" destOrd="0" presId="urn:microsoft.com/office/officeart/2018/2/layout/IconVerticalSolidList"/>
    <dgm:cxn modelId="{A16E973C-032A-4633-B8C1-BEE0BA1B22B1}" type="presParOf" srcId="{B7F78A68-B08E-431A-9F23-B8B332C64B59}" destId="{C4F3084B-6798-45FB-BD56-10F892D0AD73}" srcOrd="1" destOrd="0" presId="urn:microsoft.com/office/officeart/2018/2/layout/IconVerticalSolidList"/>
    <dgm:cxn modelId="{C18A8479-362A-4DDB-A6E6-20F13F699A1A}" type="presParOf" srcId="{B7F78A68-B08E-431A-9F23-B8B332C64B59}" destId="{65216B63-1123-4CA1-B029-C22F65D753AF}" srcOrd="2" destOrd="0" presId="urn:microsoft.com/office/officeart/2018/2/layout/IconVerticalSolidList"/>
    <dgm:cxn modelId="{6CA7C0A4-81B9-4647-8A54-484407C30217}" type="presParOf" srcId="{B7F78A68-B08E-431A-9F23-B8B332C64B59}" destId="{8EA583AB-0C29-48E1-9AED-1363B2171B03}"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812B14-0A82-4630-ABCF-2C84E4B55351}">
      <dsp:nvSpPr>
        <dsp:cNvPr id="0" name=""/>
        <dsp:cNvSpPr/>
      </dsp:nvSpPr>
      <dsp:spPr>
        <a:xfrm>
          <a:off x="1239006" y="436"/>
          <a:ext cx="1050820" cy="1050820"/>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0487AE1-1A2F-4E6E-9908-6A8F2DEE7CC0}">
      <dsp:nvSpPr>
        <dsp:cNvPr id="0" name=""/>
        <dsp:cNvSpPr/>
      </dsp:nvSpPr>
      <dsp:spPr>
        <a:xfrm>
          <a:off x="1462952" y="224381"/>
          <a:ext cx="602929" cy="60292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C4EAE8E-B7DC-4EEA-A6E6-17E2511EB86B}">
      <dsp:nvSpPr>
        <dsp:cNvPr id="0" name=""/>
        <dsp:cNvSpPr/>
      </dsp:nvSpPr>
      <dsp:spPr>
        <a:xfrm>
          <a:off x="903088" y="1378561"/>
          <a:ext cx="1722656" cy="14958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Keeping the teams motivated and re-emphasizing the correct behaviour.</a:t>
          </a:r>
        </a:p>
      </dsp:txBody>
      <dsp:txXfrm>
        <a:off x="903088" y="1378561"/>
        <a:ext cx="1722656" cy="1495884"/>
      </dsp:txXfrm>
    </dsp:sp>
    <dsp:sp modelId="{7C8429DD-EA7C-4925-B3B7-A789A99B169C}">
      <dsp:nvSpPr>
        <dsp:cNvPr id="0" name=""/>
        <dsp:cNvSpPr/>
      </dsp:nvSpPr>
      <dsp:spPr>
        <a:xfrm>
          <a:off x="3263127" y="436"/>
          <a:ext cx="1050820" cy="1050820"/>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C045DB4-1CCD-4E75-A86E-F3BBB4F855C9}">
      <dsp:nvSpPr>
        <dsp:cNvPr id="0" name=""/>
        <dsp:cNvSpPr/>
      </dsp:nvSpPr>
      <dsp:spPr>
        <a:xfrm>
          <a:off x="3487073" y="224381"/>
          <a:ext cx="602929" cy="60292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D25787B-D8B9-4A91-B0AD-BCA23EC18799}">
      <dsp:nvSpPr>
        <dsp:cNvPr id="0" name=""/>
        <dsp:cNvSpPr/>
      </dsp:nvSpPr>
      <dsp:spPr>
        <a:xfrm>
          <a:off x="2927209" y="1378561"/>
          <a:ext cx="1722656" cy="14958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Google's Peer Bonus Program is a cutting-edge reward and recognition program that considers Peer-to-Peer recognition and appreciation issues an ultimate priority.</a:t>
          </a:r>
        </a:p>
      </dsp:txBody>
      <dsp:txXfrm>
        <a:off x="2927209" y="1378561"/>
        <a:ext cx="1722656" cy="1495884"/>
      </dsp:txXfrm>
    </dsp:sp>
    <dsp:sp modelId="{7309C618-A49A-4551-B413-2B9F6A56725A}">
      <dsp:nvSpPr>
        <dsp:cNvPr id="0" name=""/>
        <dsp:cNvSpPr/>
      </dsp:nvSpPr>
      <dsp:spPr>
        <a:xfrm>
          <a:off x="5287248" y="436"/>
          <a:ext cx="1050820" cy="1050820"/>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7882DD8-A207-4007-BB62-6EFB3B2F8BB0}">
      <dsp:nvSpPr>
        <dsp:cNvPr id="0" name=""/>
        <dsp:cNvSpPr/>
      </dsp:nvSpPr>
      <dsp:spPr>
        <a:xfrm>
          <a:off x="5511194" y="224381"/>
          <a:ext cx="602929" cy="60292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87B8CB5-E264-4BDD-9261-3C7C6A07853C}">
      <dsp:nvSpPr>
        <dsp:cNvPr id="0" name=""/>
        <dsp:cNvSpPr/>
      </dsp:nvSpPr>
      <dsp:spPr>
        <a:xfrm>
          <a:off x="4951330" y="1378561"/>
          <a:ext cx="1722656" cy="14958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Peer Bonus Plan would be strongly supported by recognition and reward among the employees as time goes on and people have the chance to point out the strengths of their colleagues. </a:t>
          </a:r>
        </a:p>
      </dsp:txBody>
      <dsp:txXfrm>
        <a:off x="4951330" y="1378561"/>
        <a:ext cx="1722656" cy="1495884"/>
      </dsp:txXfrm>
    </dsp:sp>
    <dsp:sp modelId="{798DB7D4-6A20-4EB0-8AF6-AF5FAF2B90BB}">
      <dsp:nvSpPr>
        <dsp:cNvPr id="0" name=""/>
        <dsp:cNvSpPr/>
      </dsp:nvSpPr>
      <dsp:spPr>
        <a:xfrm>
          <a:off x="7311369" y="436"/>
          <a:ext cx="1050820" cy="1050820"/>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2E94E5-9AA6-4C05-B5CF-A6991F0EFA73}">
      <dsp:nvSpPr>
        <dsp:cNvPr id="0" name=""/>
        <dsp:cNvSpPr/>
      </dsp:nvSpPr>
      <dsp:spPr>
        <a:xfrm>
          <a:off x="7535315" y="224381"/>
          <a:ext cx="602929" cy="60292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C3F345D-2CA6-4DEF-A360-35690F4FE7A5}">
      <dsp:nvSpPr>
        <dsp:cNvPr id="0" name=""/>
        <dsp:cNvSpPr/>
      </dsp:nvSpPr>
      <dsp:spPr>
        <a:xfrm>
          <a:off x="6975452" y="1378561"/>
          <a:ext cx="1722656" cy="14958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Through the Peer Bonus Program, the employees' morale is kept high, and they can see how their individual or team contribution matters in securing the institution's goals. </a:t>
          </a:r>
        </a:p>
      </dsp:txBody>
      <dsp:txXfrm>
        <a:off x="6975452" y="1378561"/>
        <a:ext cx="1722656" cy="149588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D2F209-D482-4B56-AC0A-6746DF5CACB7}">
      <dsp:nvSpPr>
        <dsp:cNvPr id="0" name=""/>
        <dsp:cNvSpPr/>
      </dsp:nvSpPr>
      <dsp:spPr>
        <a:xfrm>
          <a:off x="4219" y="241139"/>
          <a:ext cx="1844761" cy="2392604"/>
        </a:xfrm>
        <a:prstGeom prst="roundRect">
          <a:avLst>
            <a:gd name="adj" fmla="val 10000"/>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Critical skills for a new manager being promoted </a:t>
          </a:r>
        </a:p>
      </dsp:txBody>
      <dsp:txXfrm>
        <a:off x="58250" y="295170"/>
        <a:ext cx="1736699" cy="2284542"/>
      </dsp:txXfrm>
    </dsp:sp>
    <dsp:sp modelId="{D33B2A51-3CFA-4DF3-ADB0-DCB973F6AC5E}">
      <dsp:nvSpPr>
        <dsp:cNvPr id="0" name=""/>
        <dsp:cNvSpPr/>
      </dsp:nvSpPr>
      <dsp:spPr>
        <a:xfrm>
          <a:off x="2033456" y="1208691"/>
          <a:ext cx="391089" cy="457500"/>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2033456" y="1300191"/>
        <a:ext cx="273762" cy="274500"/>
      </dsp:txXfrm>
    </dsp:sp>
    <dsp:sp modelId="{2A7602B2-2DDB-4374-8C80-B34F7C0EB394}">
      <dsp:nvSpPr>
        <dsp:cNvPr id="0" name=""/>
        <dsp:cNvSpPr/>
      </dsp:nvSpPr>
      <dsp:spPr>
        <a:xfrm>
          <a:off x="2586885" y="241139"/>
          <a:ext cx="1844761" cy="2392604"/>
        </a:xfrm>
        <a:prstGeom prst="roundRect">
          <a:avLst>
            <a:gd name="adj" fmla="val 10000"/>
          </a:avLst>
        </a:prstGeom>
        <a:solidFill>
          <a:schemeClr val="accent5">
            <a:hueOff val="331055"/>
            <a:satOff val="192"/>
            <a:lumOff val="189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Leaders of teams should ensure that any misunderstanding is dealt with through open dialogue and listening actively without letting it escalate.</a:t>
          </a:r>
        </a:p>
      </dsp:txBody>
      <dsp:txXfrm>
        <a:off x="2640916" y="295170"/>
        <a:ext cx="1736699" cy="2284542"/>
      </dsp:txXfrm>
    </dsp:sp>
    <dsp:sp modelId="{C5F32C4E-5818-436E-89CE-53175A5C5E6B}">
      <dsp:nvSpPr>
        <dsp:cNvPr id="0" name=""/>
        <dsp:cNvSpPr/>
      </dsp:nvSpPr>
      <dsp:spPr>
        <a:xfrm>
          <a:off x="4616122" y="1208691"/>
          <a:ext cx="391089" cy="457500"/>
        </a:xfrm>
        <a:prstGeom prst="rightArrow">
          <a:avLst>
            <a:gd name="adj1" fmla="val 60000"/>
            <a:gd name="adj2" fmla="val 50000"/>
          </a:avLst>
        </a:prstGeom>
        <a:solidFill>
          <a:schemeClr val="accent5">
            <a:hueOff val="496582"/>
            <a:satOff val="288"/>
            <a:lumOff val="284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4616122" y="1300191"/>
        <a:ext cx="273762" cy="274500"/>
      </dsp:txXfrm>
    </dsp:sp>
    <dsp:sp modelId="{86587531-A8F3-4FBE-8401-CA8CB0208E34}">
      <dsp:nvSpPr>
        <dsp:cNvPr id="0" name=""/>
        <dsp:cNvSpPr/>
      </dsp:nvSpPr>
      <dsp:spPr>
        <a:xfrm>
          <a:off x="5169550" y="241139"/>
          <a:ext cx="1844761" cy="2392604"/>
        </a:xfrm>
        <a:prstGeom prst="roundRect">
          <a:avLst>
            <a:gd name="adj" fmla="val 10000"/>
          </a:avLst>
        </a:prstGeom>
        <a:solidFill>
          <a:schemeClr val="accent5">
            <a:hueOff val="662110"/>
            <a:satOff val="384"/>
            <a:lumOff val="379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Delegation empowers the team members, develops their skills, and enables the leaders to concentrate on strategic priorities.</a:t>
          </a:r>
        </a:p>
      </dsp:txBody>
      <dsp:txXfrm>
        <a:off x="5223581" y="295170"/>
        <a:ext cx="1736699" cy="2284542"/>
      </dsp:txXfrm>
    </dsp:sp>
    <dsp:sp modelId="{32DF1228-33BA-497A-BE66-3F44141384D1}">
      <dsp:nvSpPr>
        <dsp:cNvPr id="0" name=""/>
        <dsp:cNvSpPr/>
      </dsp:nvSpPr>
      <dsp:spPr>
        <a:xfrm>
          <a:off x="7198788" y="1208691"/>
          <a:ext cx="391089" cy="457500"/>
        </a:xfrm>
        <a:prstGeom prst="rightArrow">
          <a:avLst>
            <a:gd name="adj1" fmla="val 60000"/>
            <a:gd name="adj2" fmla="val 50000"/>
          </a:avLst>
        </a:prstGeom>
        <a:solidFill>
          <a:schemeClr val="accent5">
            <a:hueOff val="993165"/>
            <a:satOff val="576"/>
            <a:lumOff val="568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7198788" y="1300191"/>
        <a:ext cx="273762" cy="274500"/>
      </dsp:txXfrm>
    </dsp:sp>
    <dsp:sp modelId="{295219FE-1464-4041-A151-8FB734BBA190}">
      <dsp:nvSpPr>
        <dsp:cNvPr id="0" name=""/>
        <dsp:cNvSpPr/>
      </dsp:nvSpPr>
      <dsp:spPr>
        <a:xfrm>
          <a:off x="7752216" y="241139"/>
          <a:ext cx="1844761" cy="2392604"/>
        </a:xfrm>
        <a:prstGeom prst="roundRect">
          <a:avLst>
            <a:gd name="adj" fmla="val 10000"/>
          </a:avLst>
        </a:prstGeom>
        <a:solidFill>
          <a:schemeClr val="accent5">
            <a:hueOff val="993165"/>
            <a:satOff val="576"/>
            <a:lumOff val="5686"/>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Amazon's leadership principles value that differences in point of view are a resource, and disagreements are settled through conveniently available data-driven discussions that, in turn, develop an environment for conflict resolution and cooperation. </a:t>
          </a:r>
        </a:p>
      </dsp:txBody>
      <dsp:txXfrm>
        <a:off x="7806247" y="295170"/>
        <a:ext cx="1736699" cy="228454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A4D6E7-45ED-4627-9D13-77850722EEA4}">
      <dsp:nvSpPr>
        <dsp:cNvPr id="0" name=""/>
        <dsp:cNvSpPr/>
      </dsp:nvSpPr>
      <dsp:spPr>
        <a:xfrm>
          <a:off x="0" y="889308"/>
          <a:ext cx="5914209" cy="631800"/>
        </a:xfrm>
        <a:prstGeom prst="roundRect">
          <a:avLst/>
        </a:prstGeom>
        <a:blipFill>
          <a:blip xmlns:r="http://schemas.openxmlformats.org/officeDocument/2006/relationships" r:embed="rId1">
            <a:duotone>
              <a:schemeClr val="accent2">
                <a:hueOff val="0"/>
                <a:satOff val="0"/>
                <a:lumOff val="0"/>
                <a:alphaOff val="0"/>
                <a:shade val="74000"/>
                <a:satMod val="130000"/>
                <a:lumMod val="90000"/>
              </a:schemeClr>
              <a:schemeClr val="accent2">
                <a:hueOff val="0"/>
                <a:satOff val="0"/>
                <a:lumOff val="0"/>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Diversity in the workforce </a:t>
          </a:r>
        </a:p>
      </dsp:txBody>
      <dsp:txXfrm>
        <a:off x="30842" y="920150"/>
        <a:ext cx="5852525" cy="570116"/>
      </dsp:txXfrm>
    </dsp:sp>
    <dsp:sp modelId="{B924621E-1C97-4926-8C08-5DBE2F692AFE}">
      <dsp:nvSpPr>
        <dsp:cNvPr id="0" name=""/>
        <dsp:cNvSpPr/>
      </dsp:nvSpPr>
      <dsp:spPr>
        <a:xfrm>
          <a:off x="0" y="1598868"/>
          <a:ext cx="5914209" cy="631800"/>
        </a:xfrm>
        <a:prstGeom prst="roundRect">
          <a:avLst/>
        </a:prstGeom>
        <a:blipFill>
          <a:blip xmlns:r="http://schemas.openxmlformats.org/officeDocument/2006/relationships" r:embed="rId1">
            <a:duotone>
              <a:schemeClr val="accent2">
                <a:hueOff val="840789"/>
                <a:satOff val="-893"/>
                <a:lumOff val="686"/>
                <a:alphaOff val="0"/>
                <a:shade val="74000"/>
                <a:satMod val="130000"/>
                <a:lumMod val="90000"/>
              </a:schemeClr>
              <a:schemeClr val="accent2">
                <a:hueOff val="840789"/>
                <a:satOff val="-893"/>
                <a:lumOff val="686"/>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Open communication</a:t>
          </a:r>
        </a:p>
      </dsp:txBody>
      <dsp:txXfrm>
        <a:off x="30842" y="1629710"/>
        <a:ext cx="5852525" cy="570116"/>
      </dsp:txXfrm>
    </dsp:sp>
    <dsp:sp modelId="{08E72990-4757-483B-B6E1-3B9B5D12B4D8}">
      <dsp:nvSpPr>
        <dsp:cNvPr id="0" name=""/>
        <dsp:cNvSpPr/>
      </dsp:nvSpPr>
      <dsp:spPr>
        <a:xfrm>
          <a:off x="0" y="2308428"/>
          <a:ext cx="5914209" cy="631800"/>
        </a:xfrm>
        <a:prstGeom prst="roundRect">
          <a:avLst/>
        </a:prstGeom>
        <a:blipFill>
          <a:blip xmlns:r="http://schemas.openxmlformats.org/officeDocument/2006/relationships" r:embed="rId1">
            <a:duotone>
              <a:schemeClr val="accent2">
                <a:hueOff val="1681577"/>
                <a:satOff val="-1786"/>
                <a:lumOff val="1372"/>
                <a:alphaOff val="0"/>
                <a:shade val="74000"/>
                <a:satMod val="130000"/>
                <a:lumMod val="90000"/>
              </a:schemeClr>
              <a:schemeClr val="accent2">
                <a:hueOff val="1681577"/>
                <a:satOff val="-1786"/>
                <a:lumOff val="1372"/>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Collaboration</a:t>
          </a:r>
        </a:p>
      </dsp:txBody>
      <dsp:txXfrm>
        <a:off x="30842" y="2339270"/>
        <a:ext cx="5852525" cy="570116"/>
      </dsp:txXfrm>
    </dsp:sp>
    <dsp:sp modelId="{3CAA93EE-24C2-4011-93A9-5023EA2BEF6A}">
      <dsp:nvSpPr>
        <dsp:cNvPr id="0" name=""/>
        <dsp:cNvSpPr/>
      </dsp:nvSpPr>
      <dsp:spPr>
        <a:xfrm>
          <a:off x="0" y="3017988"/>
          <a:ext cx="5914209" cy="631800"/>
        </a:xfrm>
        <a:prstGeom prst="roundRect">
          <a:avLst/>
        </a:prstGeom>
        <a:blipFill>
          <a:blip xmlns:r="http://schemas.openxmlformats.org/officeDocument/2006/relationships" r:embed="rId1">
            <a:duotone>
              <a:schemeClr val="accent2">
                <a:hueOff val="2522366"/>
                <a:satOff val="-2679"/>
                <a:lumOff val="2059"/>
                <a:alphaOff val="0"/>
                <a:shade val="74000"/>
                <a:satMod val="130000"/>
                <a:lumMod val="90000"/>
              </a:schemeClr>
              <a:schemeClr val="accent2">
                <a:hueOff val="2522366"/>
                <a:satOff val="-2679"/>
                <a:lumOff val="2059"/>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Sense of accountability in Team </a:t>
          </a:r>
        </a:p>
      </dsp:txBody>
      <dsp:txXfrm>
        <a:off x="30842" y="3048830"/>
        <a:ext cx="5852525" cy="570116"/>
      </dsp:txXfrm>
    </dsp:sp>
    <dsp:sp modelId="{95489A24-627A-4A4A-A40B-9629B49D95C7}">
      <dsp:nvSpPr>
        <dsp:cNvPr id="0" name=""/>
        <dsp:cNvSpPr/>
      </dsp:nvSpPr>
      <dsp:spPr>
        <a:xfrm>
          <a:off x="0" y="3727548"/>
          <a:ext cx="5914209" cy="631800"/>
        </a:xfrm>
        <a:prstGeom prst="roundRect">
          <a:avLst/>
        </a:prstGeom>
        <a:blipFill>
          <a:blip xmlns:r="http://schemas.openxmlformats.org/officeDocument/2006/relationships" r:embed="rId1">
            <a:duotone>
              <a:schemeClr val="accent2">
                <a:hueOff val="3363155"/>
                <a:satOff val="-3572"/>
                <a:lumOff val="2745"/>
                <a:alphaOff val="0"/>
                <a:shade val="74000"/>
                <a:satMod val="130000"/>
                <a:lumMod val="90000"/>
              </a:schemeClr>
              <a:schemeClr val="accent2">
                <a:hueOff val="3363155"/>
                <a:satOff val="-3572"/>
                <a:lumOff val="2745"/>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Agile in ever-changing work environments  </a:t>
          </a:r>
        </a:p>
      </dsp:txBody>
      <dsp:txXfrm>
        <a:off x="30842" y="3758390"/>
        <a:ext cx="5852525" cy="57011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26144C-655C-443E-B7E5-ADC2BE6F024F}">
      <dsp:nvSpPr>
        <dsp:cNvPr id="0" name=""/>
        <dsp:cNvSpPr/>
      </dsp:nvSpPr>
      <dsp:spPr>
        <a:xfrm>
          <a:off x="575068" y="259926"/>
          <a:ext cx="1246710" cy="124671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6B641D7-0539-4167-80CE-5357E9722589}">
      <dsp:nvSpPr>
        <dsp:cNvPr id="0" name=""/>
        <dsp:cNvSpPr/>
      </dsp:nvSpPr>
      <dsp:spPr>
        <a:xfrm>
          <a:off x="840760" y="525618"/>
          <a:ext cx="715325" cy="71532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6E2246F-9988-482F-AE3E-6FFBF7FC3A58}">
      <dsp:nvSpPr>
        <dsp:cNvPr id="0" name=""/>
        <dsp:cNvSpPr/>
      </dsp:nvSpPr>
      <dsp:spPr>
        <a:xfrm>
          <a:off x="176529" y="1894956"/>
          <a:ext cx="204378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US" sz="1300" kern="1200"/>
            <a:t>Communication challenges</a:t>
          </a:r>
        </a:p>
      </dsp:txBody>
      <dsp:txXfrm>
        <a:off x="176529" y="1894956"/>
        <a:ext cx="2043787" cy="720000"/>
      </dsp:txXfrm>
    </dsp:sp>
    <dsp:sp modelId="{89EF24D0-5700-4591-9FE6-FCCC8FE847C4}">
      <dsp:nvSpPr>
        <dsp:cNvPr id="0" name=""/>
        <dsp:cNvSpPr/>
      </dsp:nvSpPr>
      <dsp:spPr>
        <a:xfrm>
          <a:off x="2976518" y="259926"/>
          <a:ext cx="1246710" cy="124671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321F89-A248-49D0-A166-605D2C3B6DDA}">
      <dsp:nvSpPr>
        <dsp:cNvPr id="0" name=""/>
        <dsp:cNvSpPr/>
      </dsp:nvSpPr>
      <dsp:spPr>
        <a:xfrm>
          <a:off x="3242210" y="525618"/>
          <a:ext cx="715325" cy="71532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4E73F41-3FF2-48A9-85FE-B6B533424824}">
      <dsp:nvSpPr>
        <dsp:cNvPr id="0" name=""/>
        <dsp:cNvSpPr/>
      </dsp:nvSpPr>
      <dsp:spPr>
        <a:xfrm>
          <a:off x="2577979" y="1894956"/>
          <a:ext cx="204378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US" sz="1300" kern="1200"/>
            <a:t>Constant connectivity and digital distractions</a:t>
          </a:r>
        </a:p>
      </dsp:txBody>
      <dsp:txXfrm>
        <a:off x="2577979" y="1894956"/>
        <a:ext cx="2043787" cy="720000"/>
      </dsp:txXfrm>
    </dsp:sp>
    <dsp:sp modelId="{8EAD49DE-AB74-412C-829D-8FB22F3ACAC1}">
      <dsp:nvSpPr>
        <dsp:cNvPr id="0" name=""/>
        <dsp:cNvSpPr/>
      </dsp:nvSpPr>
      <dsp:spPr>
        <a:xfrm>
          <a:off x="5377968" y="259926"/>
          <a:ext cx="1246710" cy="124671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D2B1AFE-DCD5-486E-9528-835D3B8BD9D6}">
      <dsp:nvSpPr>
        <dsp:cNvPr id="0" name=""/>
        <dsp:cNvSpPr/>
      </dsp:nvSpPr>
      <dsp:spPr>
        <a:xfrm>
          <a:off x="5643660" y="525618"/>
          <a:ext cx="715325" cy="71532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B7C4ECA-EBFD-478A-B1A2-B8542F60EA61}">
      <dsp:nvSpPr>
        <dsp:cNvPr id="0" name=""/>
        <dsp:cNvSpPr/>
      </dsp:nvSpPr>
      <dsp:spPr>
        <a:xfrm>
          <a:off x="4979429" y="1894956"/>
          <a:ext cx="204378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US" sz="1300" kern="1200"/>
            <a:t>Burnout and reduced productivity </a:t>
          </a:r>
        </a:p>
      </dsp:txBody>
      <dsp:txXfrm>
        <a:off x="4979429" y="1894956"/>
        <a:ext cx="2043787" cy="720000"/>
      </dsp:txXfrm>
    </dsp:sp>
    <dsp:sp modelId="{8A98BA73-1DFD-4D38-A44B-1D5A937B02A1}">
      <dsp:nvSpPr>
        <dsp:cNvPr id="0" name=""/>
        <dsp:cNvSpPr/>
      </dsp:nvSpPr>
      <dsp:spPr>
        <a:xfrm>
          <a:off x="7779418" y="259926"/>
          <a:ext cx="1246710" cy="1246710"/>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C1E8794-7BE8-4EE5-AA4D-DA692806B7E6}">
      <dsp:nvSpPr>
        <dsp:cNvPr id="0" name=""/>
        <dsp:cNvSpPr/>
      </dsp:nvSpPr>
      <dsp:spPr>
        <a:xfrm>
          <a:off x="8045111" y="525618"/>
          <a:ext cx="715325" cy="71532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BA18E8A-43A6-47BB-81A6-7CE8FEBEA9BF}">
      <dsp:nvSpPr>
        <dsp:cNvPr id="0" name=""/>
        <dsp:cNvSpPr/>
      </dsp:nvSpPr>
      <dsp:spPr>
        <a:xfrm>
          <a:off x="7380880" y="1894956"/>
          <a:ext cx="204378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US" sz="1300" kern="1200"/>
            <a:t>Such conflicts should be responded to as soon as possible and constructively </a:t>
          </a:r>
        </a:p>
      </dsp:txBody>
      <dsp:txXfrm>
        <a:off x="7380880" y="1894956"/>
        <a:ext cx="2043787" cy="720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C7C150-9819-498D-9880-351E7D2D50D5}">
      <dsp:nvSpPr>
        <dsp:cNvPr id="0" name=""/>
        <dsp:cNvSpPr/>
      </dsp:nvSpPr>
      <dsp:spPr>
        <a:xfrm>
          <a:off x="0" y="4100"/>
          <a:ext cx="5914209" cy="87340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A19AC7-43E4-43D7-8578-CB016CCC16D8}">
      <dsp:nvSpPr>
        <dsp:cNvPr id="0" name=""/>
        <dsp:cNvSpPr/>
      </dsp:nvSpPr>
      <dsp:spPr>
        <a:xfrm>
          <a:off x="264206" y="200617"/>
          <a:ext cx="480375" cy="48037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1BBDB34-1A4B-410E-8362-974AB5905DA1}">
      <dsp:nvSpPr>
        <dsp:cNvPr id="0" name=""/>
        <dsp:cNvSpPr/>
      </dsp:nvSpPr>
      <dsp:spPr>
        <a:xfrm>
          <a:off x="1008787" y="4100"/>
          <a:ext cx="4905421" cy="8734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36" tIns="92436" rIns="92436" bIns="92436" numCol="1" spcCol="1270" anchor="ctr" anchorCtr="0">
          <a:noAutofit/>
        </a:bodyPr>
        <a:lstStyle/>
        <a:p>
          <a:pPr marL="0" lvl="0" indent="0" algn="l" defTabSz="755650">
            <a:lnSpc>
              <a:spcPct val="90000"/>
            </a:lnSpc>
            <a:spcBef>
              <a:spcPct val="0"/>
            </a:spcBef>
            <a:spcAft>
              <a:spcPct val="35000"/>
            </a:spcAft>
            <a:buNone/>
          </a:pPr>
          <a:r>
            <a:rPr lang="en-US" sz="1700" kern="1200"/>
            <a:t>Collaboration tools and platforms and training to make all team members proficient</a:t>
          </a:r>
        </a:p>
      </dsp:txBody>
      <dsp:txXfrm>
        <a:off x="1008787" y="4100"/>
        <a:ext cx="4905421" cy="873409"/>
      </dsp:txXfrm>
    </dsp:sp>
    <dsp:sp modelId="{5DB98D1D-1397-493E-9D5E-8DF13D43C82F}">
      <dsp:nvSpPr>
        <dsp:cNvPr id="0" name=""/>
        <dsp:cNvSpPr/>
      </dsp:nvSpPr>
      <dsp:spPr>
        <a:xfrm>
          <a:off x="0" y="1095862"/>
          <a:ext cx="5914209" cy="87340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A6AE145-E03A-4BA0-8672-3E3AA25694A9}">
      <dsp:nvSpPr>
        <dsp:cNvPr id="0" name=""/>
        <dsp:cNvSpPr/>
      </dsp:nvSpPr>
      <dsp:spPr>
        <a:xfrm>
          <a:off x="264206" y="1292379"/>
          <a:ext cx="480375" cy="48037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6EDDFBE-4D1F-433A-A136-F1CA6EF5A9C3}">
      <dsp:nvSpPr>
        <dsp:cNvPr id="0" name=""/>
        <dsp:cNvSpPr/>
      </dsp:nvSpPr>
      <dsp:spPr>
        <a:xfrm>
          <a:off x="1008787" y="1095862"/>
          <a:ext cx="4905421" cy="8734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36" tIns="92436" rIns="92436" bIns="92436" numCol="1" spcCol="1270" anchor="ctr" anchorCtr="0">
          <a:noAutofit/>
        </a:bodyPr>
        <a:lstStyle/>
        <a:p>
          <a:pPr marL="0" lvl="0" indent="0" algn="l" defTabSz="755650">
            <a:lnSpc>
              <a:spcPct val="90000"/>
            </a:lnSpc>
            <a:spcBef>
              <a:spcPct val="0"/>
            </a:spcBef>
            <a:spcAft>
              <a:spcPct val="35000"/>
            </a:spcAft>
            <a:buNone/>
          </a:pPr>
          <a:r>
            <a:rPr lang="en-US" sz="1700" kern="1200"/>
            <a:t>Establish a system to mentor fellow team members into a cultural competency understanding and respecting diverse cultural differences towards each other</a:t>
          </a:r>
        </a:p>
      </dsp:txBody>
      <dsp:txXfrm>
        <a:off x="1008787" y="1095862"/>
        <a:ext cx="4905421" cy="873409"/>
      </dsp:txXfrm>
    </dsp:sp>
    <dsp:sp modelId="{3A026AA0-2C44-4B5A-8A6E-CDF892C771D5}">
      <dsp:nvSpPr>
        <dsp:cNvPr id="0" name=""/>
        <dsp:cNvSpPr/>
      </dsp:nvSpPr>
      <dsp:spPr>
        <a:xfrm>
          <a:off x="0" y="2187623"/>
          <a:ext cx="5914209" cy="87340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7B705A0-CA0E-4FE4-B9B5-B63D4669F754}">
      <dsp:nvSpPr>
        <dsp:cNvPr id="0" name=""/>
        <dsp:cNvSpPr/>
      </dsp:nvSpPr>
      <dsp:spPr>
        <a:xfrm>
          <a:off x="264206" y="2384140"/>
          <a:ext cx="480375" cy="48037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ABCE1C5-8866-4726-A517-680F97D267CD}">
      <dsp:nvSpPr>
        <dsp:cNvPr id="0" name=""/>
        <dsp:cNvSpPr/>
      </dsp:nvSpPr>
      <dsp:spPr>
        <a:xfrm>
          <a:off x="1008787" y="2187623"/>
          <a:ext cx="4905421" cy="8734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36" tIns="92436" rIns="92436" bIns="92436" numCol="1" spcCol="1270" anchor="ctr" anchorCtr="0">
          <a:noAutofit/>
        </a:bodyPr>
        <a:lstStyle/>
        <a:p>
          <a:pPr marL="0" lvl="0" indent="0" algn="l" defTabSz="755650">
            <a:lnSpc>
              <a:spcPct val="90000"/>
            </a:lnSpc>
            <a:spcBef>
              <a:spcPct val="0"/>
            </a:spcBef>
            <a:spcAft>
              <a:spcPct val="35000"/>
            </a:spcAft>
            <a:buNone/>
          </a:pPr>
          <a:r>
            <a:rPr lang="en-US" sz="1700" kern="1200"/>
            <a:t>Engage in open discussions and respect for cultural nuances</a:t>
          </a:r>
        </a:p>
      </dsp:txBody>
      <dsp:txXfrm>
        <a:off x="1008787" y="2187623"/>
        <a:ext cx="4905421" cy="873409"/>
      </dsp:txXfrm>
    </dsp:sp>
    <dsp:sp modelId="{802B4772-54D2-4FEF-969A-A830773F33F6}">
      <dsp:nvSpPr>
        <dsp:cNvPr id="0" name=""/>
        <dsp:cNvSpPr/>
      </dsp:nvSpPr>
      <dsp:spPr>
        <a:xfrm>
          <a:off x="0" y="3279385"/>
          <a:ext cx="5914209" cy="873409"/>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4B31685-9351-4AB4-8E93-B89AA5662D02}">
      <dsp:nvSpPr>
        <dsp:cNvPr id="0" name=""/>
        <dsp:cNvSpPr/>
      </dsp:nvSpPr>
      <dsp:spPr>
        <a:xfrm>
          <a:off x="264206" y="3475902"/>
          <a:ext cx="480375" cy="48037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D43BCE0-158C-4A55-ACFF-BFBB298EC674}">
      <dsp:nvSpPr>
        <dsp:cNvPr id="0" name=""/>
        <dsp:cNvSpPr/>
      </dsp:nvSpPr>
      <dsp:spPr>
        <a:xfrm>
          <a:off x="1008787" y="3279385"/>
          <a:ext cx="4905421" cy="8734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36" tIns="92436" rIns="92436" bIns="92436" numCol="1" spcCol="1270" anchor="ctr" anchorCtr="0">
          <a:noAutofit/>
        </a:bodyPr>
        <a:lstStyle/>
        <a:p>
          <a:pPr marL="0" lvl="0" indent="0" algn="l" defTabSz="755650">
            <a:lnSpc>
              <a:spcPct val="90000"/>
            </a:lnSpc>
            <a:spcBef>
              <a:spcPct val="0"/>
            </a:spcBef>
            <a:spcAft>
              <a:spcPct val="35000"/>
            </a:spcAft>
            <a:buNone/>
          </a:pPr>
          <a:r>
            <a:rPr lang="en-US" sz="1700" kern="1200"/>
            <a:t>Implement flexible work policies </a:t>
          </a:r>
        </a:p>
      </dsp:txBody>
      <dsp:txXfrm>
        <a:off x="1008787" y="3279385"/>
        <a:ext cx="4905421" cy="873409"/>
      </dsp:txXfrm>
    </dsp:sp>
    <dsp:sp modelId="{1E1FC1AF-17FE-42F8-8152-A5FDDE7A84B6}">
      <dsp:nvSpPr>
        <dsp:cNvPr id="0" name=""/>
        <dsp:cNvSpPr/>
      </dsp:nvSpPr>
      <dsp:spPr>
        <a:xfrm>
          <a:off x="0" y="4371147"/>
          <a:ext cx="5914209" cy="873409"/>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4F3084B-6798-45FB-BD56-10F892D0AD73}">
      <dsp:nvSpPr>
        <dsp:cNvPr id="0" name=""/>
        <dsp:cNvSpPr/>
      </dsp:nvSpPr>
      <dsp:spPr>
        <a:xfrm>
          <a:off x="264206" y="4567664"/>
          <a:ext cx="480375" cy="48037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EA583AB-0C29-48E1-9AED-1363B2171B03}">
      <dsp:nvSpPr>
        <dsp:cNvPr id="0" name=""/>
        <dsp:cNvSpPr/>
      </dsp:nvSpPr>
      <dsp:spPr>
        <a:xfrm>
          <a:off x="1008787" y="4371147"/>
          <a:ext cx="4905421" cy="8734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36" tIns="92436" rIns="92436" bIns="92436" numCol="1" spcCol="1270" anchor="ctr" anchorCtr="0">
          <a:noAutofit/>
        </a:bodyPr>
        <a:lstStyle/>
        <a:p>
          <a:pPr marL="0" lvl="0" indent="0" algn="l" defTabSz="755650">
            <a:lnSpc>
              <a:spcPct val="90000"/>
            </a:lnSpc>
            <a:spcBef>
              <a:spcPct val="0"/>
            </a:spcBef>
            <a:spcAft>
              <a:spcPct val="35000"/>
            </a:spcAft>
            <a:buNone/>
          </a:pPr>
          <a:r>
            <a:rPr lang="en-US" sz="1700" kern="1200"/>
            <a:t>Set norms for digital interaction that limit distractions and enhance a productive partnership </a:t>
          </a:r>
        </a:p>
      </dsp:txBody>
      <dsp:txXfrm>
        <a:off x="1008787" y="4371147"/>
        <a:ext cx="4905421" cy="873409"/>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F6E4659-F882-43A5-B717-7B7259F631EC}" type="datetimeFigureOut">
              <a:rPr lang="en-US" smtClean="0"/>
              <a:t>3/8/2024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00059A5-AF35-4718-A335-D49D3F96210D}" type="slidenum">
              <a:rPr lang="en-US" smtClean="0"/>
              <a:t>‹#›</a:t>
            </a:fld>
            <a:endParaRPr lang="en-US"/>
          </a:p>
        </p:txBody>
      </p:sp>
    </p:spTree>
    <p:extLst>
      <p:ext uri="{BB962C8B-B14F-4D97-AF65-F5344CB8AC3E}">
        <p14:creationId xmlns:p14="http://schemas.microsoft.com/office/powerpoint/2010/main" val="4272771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With the current emerging shapes of remote and hybrid workplaces in which the workplace culture has become a priority, the role of teamwork and leadership in the patriarchal of high performance is more critical than ever imagined (</a:t>
            </a:r>
            <a:r>
              <a:rPr lang="en-US" sz="1200" kern="1200" dirty="0" err="1">
                <a:solidFill>
                  <a:schemeClr val="tx1"/>
                </a:solidFill>
                <a:effectLst/>
                <a:latin typeface="+mn-lt"/>
                <a:ea typeface="+mn-ea"/>
                <a:cs typeface="+mn-cs"/>
              </a:rPr>
              <a:t>Oteshova</a:t>
            </a:r>
            <a:r>
              <a:rPr lang="en-US" sz="1200" kern="1200" dirty="0">
                <a:solidFill>
                  <a:schemeClr val="tx1"/>
                </a:solidFill>
                <a:effectLst/>
                <a:latin typeface="+mn-lt"/>
                <a:ea typeface="+mn-ea"/>
                <a:cs typeface="+mn-cs"/>
              </a:rPr>
              <a:t> et al., 2021). Our presentation intends to look into some teamwork principles of group development and team role modelling by Belbin to help newly elected managers form efficient teams and monitor the teams' performance virtually and physically.</a:t>
            </a:r>
          </a:p>
          <a:p>
            <a:r>
              <a:rPr lang="en-US" sz="1200" kern="1200" dirty="0">
                <a:solidFill>
                  <a:schemeClr val="tx1"/>
                </a:solidFill>
                <a:effectLst/>
                <a:latin typeface="+mn-lt"/>
                <a:ea typeface="+mn-ea"/>
                <a:cs typeface="+mn-cs"/>
              </a:rPr>
              <a:t>Formation of top-notch teams and performance monitoring in the new-age work area involves blending efficient team theory models, leading top-notch teams and performance monitoring in the new-age work area involves combining efficient team theory models, leadership strategies, and hands-on applications in practice strategies, and hands-on applications in practical. By applying models like Tuckman's stages and Belbin's Team Role Theory alongside present-day examples and best practices, new managers will learn how to manage team members working remotely and outside the office, collaborate virtually, and be effective as new team leaders. Remember that great teamwork does not confine itself to reaching the goals; it stretches to the empowerment of the individuals, the stimulation of creativity, and the creation of a reliable culture and the utmost respect.</a:t>
            </a:r>
          </a:p>
        </p:txBody>
      </p:sp>
      <p:sp>
        <p:nvSpPr>
          <p:cNvPr id="4" name="Slide Number Placeholder 3"/>
          <p:cNvSpPr>
            <a:spLocks noGrp="1"/>
          </p:cNvSpPr>
          <p:nvPr>
            <p:ph type="sldNum" sz="quarter" idx="5"/>
          </p:nvPr>
        </p:nvSpPr>
        <p:spPr/>
        <p:txBody>
          <a:bodyPr/>
          <a:lstStyle/>
          <a:p>
            <a:fld id="{900059A5-AF35-4718-A335-D49D3F96210D}" type="slidenum">
              <a:rPr lang="en-US" smtClean="0"/>
              <a:t>2</a:t>
            </a:fld>
            <a:endParaRPr lang="en-US"/>
          </a:p>
        </p:txBody>
      </p:sp>
    </p:spTree>
    <p:extLst>
      <p:ext uri="{BB962C8B-B14F-4D97-AF65-F5344CB8AC3E}">
        <p14:creationId xmlns:p14="http://schemas.microsoft.com/office/powerpoint/2010/main" val="41428214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It is crucial to notice the difference between teams and groups first so as not to get involved in any confusion. On the one hand, team members are a cooperative work environment where the individuals work independently towards a common goal; on the other hand, this is teamwork where the individuals are linked closely and work as a unit to achieve the common goal (Khan and </a:t>
            </a:r>
            <a:r>
              <a:rPr lang="en-US" sz="1200" kern="1200" dirty="0" err="1">
                <a:solidFill>
                  <a:schemeClr val="tx1"/>
                </a:solidFill>
                <a:effectLst/>
                <a:latin typeface="+mn-lt"/>
                <a:ea typeface="+mn-ea"/>
                <a:cs typeface="+mn-cs"/>
              </a:rPr>
              <a:t>Wajidi</a:t>
            </a:r>
            <a:r>
              <a:rPr lang="en-US" sz="1200" kern="1200" dirty="0">
                <a:solidFill>
                  <a:schemeClr val="tx1"/>
                </a:solidFill>
                <a:effectLst/>
                <a:latin typeface="+mn-lt"/>
                <a:ea typeface="+mn-ea"/>
                <a:cs typeface="+mn-cs"/>
              </a:rPr>
              <a:t>, 2019). Such examples may be demonstrated in a sales department where a group of individual salespeople may work independently. In contrast, a sales team may collaborate on strategies, share leads, and lend support to themselves to meet the group targets.</a:t>
            </a:r>
          </a:p>
          <a:p>
            <a:r>
              <a:rPr lang="en-US" sz="1200" kern="1200" dirty="0">
                <a:solidFill>
                  <a:schemeClr val="tx1"/>
                </a:solidFill>
                <a:effectLst/>
                <a:latin typeface="+mn-lt"/>
                <a:ea typeface="+mn-ea"/>
                <a:cs typeface="+mn-cs"/>
              </a:rPr>
              <a:t>Members of the development team in a tech startup commonly work as a team with coordination and collaboration among team members to deliver a final module, representing the group dynamic (</a:t>
            </a:r>
            <a:r>
              <a:rPr lang="en-US" sz="1200" kern="1200" dirty="0" err="1">
                <a:solidFill>
                  <a:schemeClr val="tx1"/>
                </a:solidFill>
                <a:effectLst/>
                <a:latin typeface="+mn-lt"/>
                <a:ea typeface="+mn-ea"/>
                <a:cs typeface="+mn-cs"/>
              </a:rPr>
              <a:t>Beninghof</a:t>
            </a:r>
            <a:r>
              <a:rPr lang="en-US" sz="1200" kern="1200" dirty="0">
                <a:solidFill>
                  <a:schemeClr val="tx1"/>
                </a:solidFill>
                <a:effectLst/>
                <a:latin typeface="+mn-lt"/>
                <a:ea typeface="+mn-ea"/>
                <a:cs typeface="+mn-cs"/>
              </a:rPr>
              <a:t>, 2020). Nonetheless, the product team members work together, implying that they utilise various platforms, including GitHub and Slack, to integrate their work professionally. In turn, they produce a cohesive team effort whose goal is to satisfy product launching and updating needs.</a:t>
            </a:r>
          </a:p>
          <a:p>
            <a:endParaRPr lang="en-US" dirty="0"/>
          </a:p>
        </p:txBody>
      </p:sp>
      <p:sp>
        <p:nvSpPr>
          <p:cNvPr id="4" name="Slide Number Placeholder 3"/>
          <p:cNvSpPr>
            <a:spLocks noGrp="1"/>
          </p:cNvSpPr>
          <p:nvPr>
            <p:ph type="sldNum" sz="quarter" idx="5"/>
          </p:nvPr>
        </p:nvSpPr>
        <p:spPr/>
        <p:txBody>
          <a:bodyPr/>
          <a:lstStyle/>
          <a:p>
            <a:fld id="{900059A5-AF35-4718-A335-D49D3F96210D}" type="slidenum">
              <a:rPr lang="en-US" smtClean="0"/>
              <a:t>3</a:t>
            </a:fld>
            <a:endParaRPr lang="en-US"/>
          </a:p>
        </p:txBody>
      </p:sp>
    </p:spTree>
    <p:extLst>
      <p:ext uri="{BB962C8B-B14F-4D97-AF65-F5344CB8AC3E}">
        <p14:creationId xmlns:p14="http://schemas.microsoft.com/office/powerpoint/2010/main" val="33684633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Successful teams have some distinguishing features, such as transparency for their goals, free exchange of ideas, strong trust among members, broad skills, and individual responsibility. A contemporary example suitable here would be Amazon and its efficient workforce. Teamwork helps to bring about advantages such as creativity and productivity among employees, and it also gives the employees a high level of satisfaction. Amazon's effective teams align with the company's big goals and vision. Everyone in a team plays a part in the larger mission of customer obsession and innovation (</a:t>
            </a:r>
            <a:r>
              <a:rPr lang="en-US" sz="1200" kern="1200" dirty="0" err="1">
                <a:solidFill>
                  <a:schemeClr val="tx1"/>
                </a:solidFill>
                <a:effectLst/>
                <a:latin typeface="+mn-lt"/>
                <a:ea typeface="+mn-ea"/>
                <a:cs typeface="+mn-cs"/>
              </a:rPr>
              <a:t>Nasifoglu</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Elidemir</a:t>
            </a:r>
            <a:r>
              <a:rPr lang="en-US" sz="1200" kern="1200" dirty="0">
                <a:solidFill>
                  <a:schemeClr val="tx1"/>
                </a:solidFill>
                <a:effectLst/>
                <a:latin typeface="+mn-lt"/>
                <a:ea typeface="+mn-ea"/>
                <a:cs typeface="+mn-cs"/>
              </a:rPr>
              <a:t> et al., 2020). Therefore, it emphasises a diversity of skills, experiences, and perspectives held by the team members, who are experts in their respective domains. Such diversity helps these teams approach a challenge from various angles and reach innovative solutions. Strong teams develop an open communication channel where members can easily share ideas, give feedback, and raise concerns. Amazon has a unique culture where workers are supposed to "disagree and commit." All decisions are arrived at by a team. Amazon team members own their work from the word go and are accountable first to themselves and then to others (Stone, 2022). The culture is built on high standards and constant improvement, and people set out to achieve excellence in whatever they undertake. Effective teams in fast-paced, dynamic environments like Amazon are agile, flexible, and resistant to change. They see problems as opportunities to grow and innovate, constantly improving and changing to meet customer and business needs.</a:t>
            </a:r>
          </a:p>
        </p:txBody>
      </p:sp>
      <p:sp>
        <p:nvSpPr>
          <p:cNvPr id="4" name="Slide Number Placeholder 3"/>
          <p:cNvSpPr>
            <a:spLocks noGrp="1"/>
          </p:cNvSpPr>
          <p:nvPr>
            <p:ph type="sldNum" sz="quarter" idx="5"/>
          </p:nvPr>
        </p:nvSpPr>
        <p:spPr/>
        <p:txBody>
          <a:bodyPr/>
          <a:lstStyle/>
          <a:p>
            <a:fld id="{900059A5-AF35-4718-A335-D49D3F96210D}" type="slidenum">
              <a:rPr lang="en-US" smtClean="0"/>
              <a:t>4</a:t>
            </a:fld>
            <a:endParaRPr lang="en-US"/>
          </a:p>
        </p:txBody>
      </p:sp>
    </p:spTree>
    <p:extLst>
      <p:ext uri="{BB962C8B-B14F-4D97-AF65-F5344CB8AC3E}">
        <p14:creationId xmlns:p14="http://schemas.microsoft.com/office/powerpoint/2010/main" val="15075919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efficient teams of Amazon use their different thoughts and abilities while stimulating innovation. Such teams pioneer a culture of experimenting and risk tolerance, new ideas, products, and services that delight customers and disrupt markets. Clearly defined goals, clear communication, and an accountability culture all lead to high productivity in teams at Amazon. Members of such teams work as though there are no barriers, hence achieving in time and streamlining the processes in question, therefore, productivity (</a:t>
            </a:r>
            <a:r>
              <a:rPr lang="en-US" sz="1200" kern="1200" dirty="0" err="1">
                <a:solidFill>
                  <a:schemeClr val="tx1"/>
                </a:solidFill>
                <a:effectLst/>
                <a:latin typeface="+mn-lt"/>
                <a:ea typeface="+mn-ea"/>
                <a:cs typeface="+mn-cs"/>
              </a:rPr>
              <a:t>Pathiranage</a:t>
            </a:r>
            <a:r>
              <a:rPr lang="en-US" sz="1200" kern="1200" dirty="0">
                <a:solidFill>
                  <a:schemeClr val="tx1"/>
                </a:solidFill>
                <a:effectLst/>
                <a:latin typeface="+mn-lt"/>
                <a:ea typeface="+mn-ea"/>
                <a:cs typeface="+mn-cs"/>
              </a:rPr>
              <a:t> et al., 2020). Amazon understands that the more employees are engaged in their work, the more the business will succeed. An organisation can achieve increased job satisfaction and retention levels with effective teams in professional growth, independence, and doing something meaningful. An effective team at Amazon enables healthy conflict and open dialogue that encourages different perspectives. Team members are empowered to challenge assumptions, consider alternatives and risks, and bring solid and strategic results. At Amazon, effective teams are single-minded about delivering value for customers. Companies in charge are aligned with these customer values and preferences to create products and experiences that exceed expectations so that long-term loyalty can be crafted (Buchanan and </a:t>
            </a:r>
            <a:r>
              <a:rPr lang="en-US" sz="1200" kern="1200" dirty="0" err="1">
                <a:solidFill>
                  <a:schemeClr val="tx1"/>
                </a:solidFill>
                <a:effectLst/>
                <a:latin typeface="+mn-lt"/>
                <a:ea typeface="+mn-ea"/>
                <a:cs typeface="+mn-cs"/>
              </a:rPr>
              <a:t>Badham</a:t>
            </a:r>
            <a:r>
              <a:rPr lang="en-US" sz="1200" kern="1200" dirty="0">
                <a:solidFill>
                  <a:schemeClr val="tx1"/>
                </a:solidFill>
                <a:effectLst/>
                <a:latin typeface="+mn-lt"/>
                <a:ea typeface="+mn-ea"/>
                <a:cs typeface="+mn-cs"/>
              </a:rPr>
              <a:t>, 2020).</a:t>
            </a:r>
          </a:p>
        </p:txBody>
      </p:sp>
      <p:sp>
        <p:nvSpPr>
          <p:cNvPr id="4" name="Slide Number Placeholder 3"/>
          <p:cNvSpPr>
            <a:spLocks noGrp="1"/>
          </p:cNvSpPr>
          <p:nvPr>
            <p:ph type="sldNum" sz="quarter" idx="5"/>
          </p:nvPr>
        </p:nvSpPr>
        <p:spPr/>
        <p:txBody>
          <a:bodyPr/>
          <a:lstStyle/>
          <a:p>
            <a:fld id="{900059A5-AF35-4718-A335-D49D3F96210D}" type="slidenum">
              <a:rPr lang="en-US" smtClean="0"/>
              <a:t>5</a:t>
            </a:fld>
            <a:endParaRPr lang="en-US"/>
          </a:p>
        </p:txBody>
      </p:sp>
    </p:spTree>
    <p:extLst>
      <p:ext uri="{BB962C8B-B14F-4D97-AF65-F5344CB8AC3E}">
        <p14:creationId xmlns:p14="http://schemas.microsoft.com/office/powerpoint/2010/main" val="9082167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Tuckman's stages, namely, forming, storming, norming, performing, and adjourning, represent a model or roadmap explaining the dynamics of a team. In the forming stage of team building, a new team first overcomes initial uncertainty and caution and then the feelings of inappropriateness to the task and conflicts (Goldman and Taylor, 2023). Effective leadership and communication direct the team to set norms and roles (norming stage) and, as a natural development, reach a high level of performance (performing stage). An example from our organisation explains that when our marketing team started remote working, there were problems in communication and role clarity (forming and storming stages). However, the team managed to bring the performance to a high level as they met regularly through the virtual world, practical goal setting, and role clarification (Miller, 2022).</a:t>
            </a:r>
          </a:p>
        </p:txBody>
      </p:sp>
      <p:sp>
        <p:nvSpPr>
          <p:cNvPr id="4" name="Slide Number Placeholder 3"/>
          <p:cNvSpPr>
            <a:spLocks noGrp="1"/>
          </p:cNvSpPr>
          <p:nvPr>
            <p:ph type="sldNum" sz="quarter" idx="5"/>
          </p:nvPr>
        </p:nvSpPr>
        <p:spPr/>
        <p:txBody>
          <a:bodyPr/>
          <a:lstStyle/>
          <a:p>
            <a:fld id="{900059A5-AF35-4718-A335-D49D3F96210D}" type="slidenum">
              <a:rPr lang="en-US" smtClean="0"/>
              <a:t>6</a:t>
            </a:fld>
            <a:endParaRPr lang="en-US"/>
          </a:p>
        </p:txBody>
      </p:sp>
    </p:spTree>
    <p:extLst>
      <p:ext uri="{BB962C8B-B14F-4D97-AF65-F5344CB8AC3E}">
        <p14:creationId xmlns:p14="http://schemas.microsoft.com/office/powerpoint/2010/main" val="25701371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Belbin classified nine roles of the team: shaper, implementer, coordinator, and completer finisher, which show unique strengths toward the team. The team-role composition ensures that the collaboration and allotment of tasks happen effectively. For example, a team with diversified Belbin roles assures an equilibrium between creativity, organisation, and execution (Gander et al., 2020). Using Belbin's theory enabled to form teams of individuals with complementary skills in our customer service department, enhancing problem-solving ability and customer satisfaction.</a:t>
            </a:r>
          </a:p>
          <a:p>
            <a:endParaRPr lang="en-US" dirty="0"/>
          </a:p>
        </p:txBody>
      </p:sp>
      <p:sp>
        <p:nvSpPr>
          <p:cNvPr id="4" name="Slide Number Placeholder 3"/>
          <p:cNvSpPr>
            <a:spLocks noGrp="1"/>
          </p:cNvSpPr>
          <p:nvPr>
            <p:ph type="sldNum" sz="quarter" idx="5"/>
          </p:nvPr>
        </p:nvSpPr>
        <p:spPr/>
        <p:txBody>
          <a:bodyPr/>
          <a:lstStyle/>
          <a:p>
            <a:fld id="{900059A5-AF35-4718-A335-D49D3F96210D}" type="slidenum">
              <a:rPr lang="en-US" smtClean="0"/>
              <a:t>7</a:t>
            </a:fld>
            <a:endParaRPr lang="en-US"/>
          </a:p>
        </p:txBody>
      </p:sp>
    </p:spTree>
    <p:extLst>
      <p:ext uri="{BB962C8B-B14F-4D97-AF65-F5344CB8AC3E}">
        <p14:creationId xmlns:p14="http://schemas.microsoft.com/office/powerpoint/2010/main" val="28385262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Leadership theories are needed to monitor and improve performance in a team. Transformational leadership, which focuses on inspiration, intellectual stimulation, and individualised consideration, was associated with a team's effectiveness (Khan et al., 2022). In a virtual context, leaders can use technology to track progress, provide feedback, and foster a sense of community. </a:t>
            </a:r>
          </a:p>
          <a:p>
            <a:r>
              <a:rPr lang="en-US" sz="1200" kern="1200" dirty="0">
                <a:solidFill>
                  <a:schemeClr val="tx1"/>
                </a:solidFill>
                <a:effectLst/>
                <a:latin typeface="+mn-lt"/>
                <a:ea typeface="+mn-ea"/>
                <a:cs typeface="+mn-cs"/>
              </a:rPr>
              <a:t>Zoom, a known provider of video conferencing facilities, is an example of applying the principle of transformational leadership to take control of and improve performance in a virtual team environment. The leaders at Zoom are behind the culture of innovation and continuous learning, demonstrated by the organisation’s employees' pursuit of new ideas, trying new technologies, and challenging the old business premises (</a:t>
            </a:r>
            <a:r>
              <a:rPr lang="en-US" sz="1200" kern="1200" dirty="0" err="1">
                <a:solidFill>
                  <a:schemeClr val="tx1"/>
                </a:solidFill>
                <a:effectLst/>
                <a:latin typeface="+mn-lt"/>
                <a:ea typeface="+mn-ea"/>
                <a:cs typeface="+mn-cs"/>
              </a:rPr>
              <a:t>Stemmler</a:t>
            </a:r>
            <a:r>
              <a:rPr lang="en-US" sz="1200" kern="1200" dirty="0">
                <a:solidFill>
                  <a:schemeClr val="tx1"/>
                </a:solidFill>
                <a:effectLst/>
                <a:latin typeface="+mn-lt"/>
                <a:ea typeface="+mn-ea"/>
                <a:cs typeface="+mn-cs"/>
              </a:rPr>
              <a:t>, 2022). Online brainstorming, hackers, and knowledge forum days allow recent knowledge acquisition and mould creativity while solving challenges. Zoom's management models the behaviour of a caring leader who gives a personal touch by attending to and catering to remote workers' differing needs and inclinations. Leaders prefer to have weekly broadcasts, monthly one-to-one meetings, and regular consultations to cater to each worker's different needs and goals, which motivates them to work at their best.</a:t>
            </a:r>
          </a:p>
        </p:txBody>
      </p:sp>
      <p:sp>
        <p:nvSpPr>
          <p:cNvPr id="4" name="Slide Number Placeholder 3"/>
          <p:cNvSpPr>
            <a:spLocks noGrp="1"/>
          </p:cNvSpPr>
          <p:nvPr>
            <p:ph type="sldNum" sz="quarter" idx="5"/>
          </p:nvPr>
        </p:nvSpPr>
        <p:spPr/>
        <p:txBody>
          <a:bodyPr/>
          <a:lstStyle/>
          <a:p>
            <a:fld id="{900059A5-AF35-4718-A335-D49D3F96210D}" type="slidenum">
              <a:rPr lang="en-US" smtClean="0"/>
              <a:t>8</a:t>
            </a:fld>
            <a:endParaRPr lang="en-US"/>
          </a:p>
        </p:txBody>
      </p:sp>
    </p:spTree>
    <p:extLst>
      <p:ext uri="{BB962C8B-B14F-4D97-AF65-F5344CB8AC3E}">
        <p14:creationId xmlns:p14="http://schemas.microsoft.com/office/powerpoint/2010/main" val="15445824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 system of reward and recognition for all the teams aids in keeping the teams motivated and re-emphasizing the correct behaviour. Other than the regular incentives of a bonus or promotion, this strengthens the morale and the bonding of a team when individual and team performances are recognised in public (Kravchenko, 2023). Google's Peer Bonus Program is a cutting-edge reward and recognition program that considers Peer-to-Peer recognition and appreciation issues an ultimate priority. Apart from standard programmes such as bonuses or merits, this company also allows colleagues to nominate their peers for critical performance through this system. This Peer Bonus Plan would be strongly supported by recognition and reward among the employees as time goes on and people have the chance to point out the strengths of their colleagues. Receiving a pat on the back can be boosting, indeed. This mechanism will inspire you to go the extra mile until success is achieved. Through the Peer Bonus Program, the employees' morale is kept high, and they can see how their individual or team contribution matters in securing the institution's goals (Walker et al., 2020). The program will be able to give bonuses based on specific actions, such as employee behaviours that support the same values as those of Google. This is believed to be the way to promote the culture and set the bar for expectations. </a:t>
            </a:r>
          </a:p>
          <a:p>
            <a:endParaRPr lang="en-US" dirty="0"/>
          </a:p>
        </p:txBody>
      </p:sp>
      <p:sp>
        <p:nvSpPr>
          <p:cNvPr id="4" name="Slide Number Placeholder 3"/>
          <p:cNvSpPr>
            <a:spLocks noGrp="1"/>
          </p:cNvSpPr>
          <p:nvPr>
            <p:ph type="sldNum" sz="quarter" idx="5"/>
          </p:nvPr>
        </p:nvSpPr>
        <p:spPr/>
        <p:txBody>
          <a:bodyPr/>
          <a:lstStyle/>
          <a:p>
            <a:fld id="{900059A5-AF35-4718-A335-D49D3F96210D}" type="slidenum">
              <a:rPr lang="en-US" smtClean="0"/>
              <a:t>9</a:t>
            </a:fld>
            <a:endParaRPr lang="en-US"/>
          </a:p>
        </p:txBody>
      </p:sp>
    </p:spTree>
    <p:extLst>
      <p:ext uri="{BB962C8B-B14F-4D97-AF65-F5344CB8AC3E}">
        <p14:creationId xmlns:p14="http://schemas.microsoft.com/office/powerpoint/2010/main" val="10442870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Group dynamics, conflict handling, and delegation are critical skills for a new manager being promoted. So, team conflicts are bound to occur, and when effective ways of dealing with them are put to use, they will always have a way of being helpful (</a:t>
            </a:r>
            <a:r>
              <a:rPr lang="en-US" sz="1200" kern="1200" dirty="0" err="1">
                <a:solidFill>
                  <a:schemeClr val="tx1"/>
                </a:solidFill>
                <a:effectLst/>
                <a:latin typeface="+mn-lt"/>
                <a:ea typeface="+mn-ea"/>
                <a:cs typeface="+mn-cs"/>
              </a:rPr>
              <a:t>Badibanga</a:t>
            </a:r>
            <a:r>
              <a:rPr lang="en-US" sz="1200" kern="1200" dirty="0">
                <a:solidFill>
                  <a:schemeClr val="tx1"/>
                </a:solidFill>
                <a:effectLst/>
                <a:latin typeface="+mn-lt"/>
                <a:ea typeface="+mn-ea"/>
                <a:cs typeface="+mn-cs"/>
              </a:rPr>
              <a:t> and Ohlson, 2021). Thus, leaders of teams should ensure that any misunderstanding is dealt with through open dialogue and listening actively without letting it escalate. On the contrary, delegation empowers the team members, develops their skills, and enables the leaders to concentrate on strategic priorities. Amazon’s project management team is exemplary for effective delegation at all times of the project lifecycle, where tasks are distributed, regular check-ins are made, and support is ensured to be provided for efficient project delivery.</a:t>
            </a:r>
          </a:p>
          <a:p>
            <a:r>
              <a:rPr lang="en-US" sz="1200" kern="1200" dirty="0">
                <a:solidFill>
                  <a:schemeClr val="tx1"/>
                </a:solidFill>
                <a:effectLst/>
                <a:latin typeface="+mn-lt"/>
                <a:ea typeface="+mn-ea"/>
                <a:cs typeface="+mn-cs"/>
              </a:rPr>
              <a:t>Amazon, the multinational corporation, is at the frequent stage of cross-functional projects. Still, for the teams to endure these challenges, they are most likely to encounter conflicts due to different perspectives and dissimilar objectives. Amazon's leadership principles value that differences in point of view are a resource, and disagreements are settled through conveniently available data-driven discussions that, in turn, develop an environment for conflict resolution and cooperation (Sheppard et al., 2023). Moreover, by keeping one's subordinates within their sphere of responsibility, a leader ensures that they make decisions that avoid complexity and lead to efficiency and innovation.</a:t>
            </a:r>
          </a:p>
          <a:p>
            <a:endParaRPr lang="en-US" dirty="0"/>
          </a:p>
        </p:txBody>
      </p:sp>
      <p:sp>
        <p:nvSpPr>
          <p:cNvPr id="4" name="Slide Number Placeholder 3"/>
          <p:cNvSpPr>
            <a:spLocks noGrp="1"/>
          </p:cNvSpPr>
          <p:nvPr>
            <p:ph type="sldNum" sz="quarter" idx="5"/>
          </p:nvPr>
        </p:nvSpPr>
        <p:spPr/>
        <p:txBody>
          <a:bodyPr/>
          <a:lstStyle/>
          <a:p>
            <a:fld id="{900059A5-AF35-4718-A335-D49D3F96210D}" type="slidenum">
              <a:rPr lang="en-US" smtClean="0"/>
              <a:t>10</a:t>
            </a:fld>
            <a:endParaRPr lang="en-US"/>
          </a:p>
        </p:txBody>
      </p:sp>
    </p:spTree>
    <p:extLst>
      <p:ext uri="{BB962C8B-B14F-4D97-AF65-F5344CB8AC3E}">
        <p14:creationId xmlns:p14="http://schemas.microsoft.com/office/powerpoint/2010/main" val="77844542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This diversity of people working together with their unique backgrounds brings with it different perspectives, experiences, and skills - a birthplace for creativity and innovation (</a:t>
            </a:r>
            <a:r>
              <a:rPr lang="en-US" sz="1200" kern="1200" dirty="0" err="1">
                <a:solidFill>
                  <a:schemeClr val="tx1"/>
                </a:solidFill>
                <a:effectLst/>
                <a:latin typeface="+mn-lt"/>
                <a:ea typeface="+mn-ea"/>
                <a:cs typeface="+mn-cs"/>
              </a:rPr>
              <a:t>Tiwarim</a:t>
            </a:r>
            <a:r>
              <a:rPr lang="en-US" sz="1200" kern="1200" dirty="0">
                <a:solidFill>
                  <a:schemeClr val="tx1"/>
                </a:solidFill>
                <a:effectLst/>
                <a:latin typeface="+mn-lt"/>
                <a:ea typeface="+mn-ea"/>
                <a:cs typeface="+mn-cs"/>
              </a:rPr>
              <a:t>, 2022).</a:t>
            </a:r>
          </a:p>
          <a:p>
            <a:r>
              <a:rPr lang="en-US" sz="1200" kern="1200" dirty="0">
                <a:solidFill>
                  <a:schemeClr val="tx1"/>
                </a:solidFill>
                <a:effectLst/>
                <a:latin typeface="+mn-lt"/>
                <a:ea typeface="+mn-ea"/>
                <a:cs typeface="+mn-cs"/>
              </a:rPr>
              <a:t>Open communication is the base for any teamwork. Where ideas have to be shared, conflicts have to be resolved, and teamwork efficiency prevails, a team has to have a respectful and open mode of communication.</a:t>
            </a:r>
          </a:p>
          <a:p>
            <a:r>
              <a:rPr lang="en-US" sz="1200" kern="1200" dirty="0">
                <a:solidFill>
                  <a:schemeClr val="tx1"/>
                </a:solidFill>
                <a:effectLst/>
                <a:latin typeface="+mn-lt"/>
                <a:ea typeface="+mn-ea"/>
                <a:cs typeface="+mn-cs"/>
              </a:rPr>
              <a:t>People working together in a team have a better potential to accomplish any goals than those working separately (</a:t>
            </a:r>
            <a:r>
              <a:rPr lang="en-US" sz="1200" kern="1200" dirty="0" err="1">
                <a:solidFill>
                  <a:schemeClr val="tx1"/>
                </a:solidFill>
                <a:effectLst/>
                <a:latin typeface="+mn-lt"/>
                <a:ea typeface="+mn-ea"/>
                <a:cs typeface="+mn-cs"/>
              </a:rPr>
              <a:t>Kazemitabar</a:t>
            </a:r>
            <a:r>
              <a:rPr lang="en-US" sz="1200" kern="1200" dirty="0">
                <a:solidFill>
                  <a:schemeClr val="tx1"/>
                </a:solidFill>
                <a:effectLst/>
                <a:latin typeface="+mn-lt"/>
                <a:ea typeface="+mn-ea"/>
                <a:cs typeface="+mn-cs"/>
              </a:rPr>
              <a:t> et al., 2022). Collaboration means pooling resources, expertise, and efforts.</a:t>
            </a:r>
          </a:p>
          <a:p>
            <a:r>
              <a:rPr lang="en-US" sz="1200" kern="1200" dirty="0">
                <a:solidFill>
                  <a:schemeClr val="tx1"/>
                </a:solidFill>
                <a:effectLst/>
                <a:latin typeface="+mn-lt"/>
                <a:ea typeface="+mn-ea"/>
                <a:cs typeface="+mn-cs"/>
              </a:rPr>
              <a:t>A high-performing team would hold members accountable for their actions and contributions. Every person can be trusted to pull their weight.</a:t>
            </a:r>
          </a:p>
          <a:p>
            <a:r>
              <a:rPr lang="en-US" sz="1200" kern="1200" dirty="0">
                <a:solidFill>
                  <a:schemeClr val="tx1"/>
                </a:solidFill>
                <a:effectLst/>
                <a:latin typeface="+mn-lt"/>
                <a:ea typeface="+mn-ea"/>
                <a:cs typeface="+mn-cs"/>
              </a:rPr>
              <a:t>Teams should be agile in ever-changing work environments. The group should be able to act fast with the new challenges that arise and remain flexible in their strategies to maintain high performance (</a:t>
            </a:r>
            <a:r>
              <a:rPr lang="en-US" sz="1200" kern="1200" dirty="0" err="1">
                <a:solidFill>
                  <a:schemeClr val="tx1"/>
                </a:solidFill>
                <a:effectLst/>
                <a:latin typeface="+mn-lt"/>
                <a:ea typeface="+mn-ea"/>
                <a:cs typeface="+mn-cs"/>
              </a:rPr>
              <a:t>Armanious</a:t>
            </a:r>
            <a:r>
              <a:rPr lang="en-US" sz="1200" kern="1200" dirty="0">
                <a:solidFill>
                  <a:schemeClr val="tx1"/>
                </a:solidFill>
                <a:effectLst/>
                <a:latin typeface="+mn-lt"/>
                <a:ea typeface="+mn-ea"/>
                <a:cs typeface="+mn-cs"/>
              </a:rPr>
              <a:t> and Padgett, 2021).</a:t>
            </a:r>
          </a:p>
          <a:p>
            <a:endParaRPr lang="en-US" dirty="0"/>
          </a:p>
        </p:txBody>
      </p:sp>
      <p:sp>
        <p:nvSpPr>
          <p:cNvPr id="4" name="Slide Number Placeholder 3"/>
          <p:cNvSpPr>
            <a:spLocks noGrp="1"/>
          </p:cNvSpPr>
          <p:nvPr>
            <p:ph type="sldNum" sz="quarter" idx="5"/>
          </p:nvPr>
        </p:nvSpPr>
        <p:spPr/>
        <p:txBody>
          <a:bodyPr/>
          <a:lstStyle/>
          <a:p>
            <a:fld id="{900059A5-AF35-4718-A335-D49D3F96210D}" type="slidenum">
              <a:rPr lang="en-US" smtClean="0"/>
              <a:t>11</a:t>
            </a:fld>
            <a:endParaRPr lang="en-US"/>
          </a:p>
        </p:txBody>
      </p:sp>
    </p:spTree>
    <p:extLst>
      <p:ext uri="{BB962C8B-B14F-4D97-AF65-F5344CB8AC3E}">
        <p14:creationId xmlns:p14="http://schemas.microsoft.com/office/powerpoint/2010/main" val="348277618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teams' communication, collaboration, and cohesiveness become challenging with remote work. Communication challenges arise due to the various cultural backgrounds of team members in a globalised work environment. This may, however, prove difficult for team members due to the potential for one to experience burnout and reduced productivity when work is incessantly pitted against personal life commitments (Morrison-Smith and Ruiz, 2020). Other challenges against effective communication and team collaboration may include constant connectivity and digital distractions. Such conflicts should be responded to as soon as possible and constructively.</a:t>
            </a:r>
          </a:p>
          <a:p>
            <a:endParaRPr lang="en-US" dirty="0"/>
          </a:p>
        </p:txBody>
      </p:sp>
      <p:sp>
        <p:nvSpPr>
          <p:cNvPr id="4" name="Slide Number Placeholder 3"/>
          <p:cNvSpPr>
            <a:spLocks noGrp="1"/>
          </p:cNvSpPr>
          <p:nvPr>
            <p:ph type="sldNum" sz="quarter" idx="5"/>
          </p:nvPr>
        </p:nvSpPr>
        <p:spPr/>
        <p:txBody>
          <a:bodyPr/>
          <a:lstStyle/>
          <a:p>
            <a:fld id="{900059A5-AF35-4718-A335-D49D3F96210D}" type="slidenum">
              <a:rPr lang="en-US" smtClean="0"/>
              <a:t>12</a:t>
            </a:fld>
            <a:endParaRPr lang="en-US"/>
          </a:p>
        </p:txBody>
      </p:sp>
    </p:spTree>
    <p:extLst>
      <p:ext uri="{BB962C8B-B14F-4D97-AF65-F5344CB8AC3E}">
        <p14:creationId xmlns:p14="http://schemas.microsoft.com/office/powerpoint/2010/main" val="177284938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Give in to collaboration tools and platforms that will smooth communication and virtual team project management. Train to make all team members proficient in utilising these tools to achieve efficiency. Establish a system to mentor fellow team members into a cultural competency understanding and respecting diverse cultural differences towards each other (</a:t>
            </a:r>
            <a:r>
              <a:rPr lang="en-US" sz="1200" kern="1200" dirty="0" err="1">
                <a:solidFill>
                  <a:schemeClr val="tx1"/>
                </a:solidFill>
                <a:effectLst/>
                <a:latin typeface="+mn-lt"/>
                <a:ea typeface="+mn-ea"/>
                <a:cs typeface="+mn-cs"/>
              </a:rPr>
              <a:t>Lenka</a:t>
            </a:r>
            <a:r>
              <a:rPr lang="en-US" sz="1200" kern="1200" dirty="0">
                <a:solidFill>
                  <a:schemeClr val="tx1"/>
                </a:solidFill>
                <a:effectLst/>
                <a:latin typeface="+mn-lt"/>
                <a:ea typeface="+mn-ea"/>
                <a:cs typeface="+mn-cs"/>
              </a:rPr>
              <a:t>, 2021). Engage in open discussions and respect for cultural nuances. Implement flexible work policies where better-enabled team members manage their work-life balance. It can be achieved by encouraging regular breaks, demarcating work and non-work hours, and aiding with coping with stress. Set norms for digital interaction that limit distractions and enhance a productive partnership. Encourage thoughtful use of technology and clarify the expectation for response times. Train team members on conflict resolution skills and encourage open communication when conflicts arise (Newman and Ford, 2021). Instil the right culture of respect, empathy, and positive criticism in your team members.</a:t>
            </a:r>
          </a:p>
        </p:txBody>
      </p:sp>
      <p:sp>
        <p:nvSpPr>
          <p:cNvPr id="4" name="Slide Number Placeholder 3"/>
          <p:cNvSpPr>
            <a:spLocks noGrp="1"/>
          </p:cNvSpPr>
          <p:nvPr>
            <p:ph type="sldNum" sz="quarter" idx="5"/>
          </p:nvPr>
        </p:nvSpPr>
        <p:spPr/>
        <p:txBody>
          <a:bodyPr/>
          <a:lstStyle/>
          <a:p>
            <a:fld id="{900059A5-AF35-4718-A335-D49D3F96210D}" type="slidenum">
              <a:rPr lang="en-US" smtClean="0"/>
              <a:t>13</a:t>
            </a:fld>
            <a:endParaRPr lang="en-US"/>
          </a:p>
        </p:txBody>
      </p:sp>
    </p:spTree>
    <p:extLst>
      <p:ext uri="{BB962C8B-B14F-4D97-AF65-F5344CB8AC3E}">
        <p14:creationId xmlns:p14="http://schemas.microsoft.com/office/powerpoint/2010/main" val="1303968542"/>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image" Target="../media/image5.png" /><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GB"/>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397E0307-B85C-446A-8EF0-0407D435D787}" type="datetimeFigureOut">
              <a:rPr lang="en-US" smtClean="0"/>
              <a:t>3/8/2024</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6D22F896-40B5-4ADD-8801-0D06FADFA095}" type="slidenum">
              <a:rPr lang="en-US" smtClean="0"/>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477977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AA39ACE-9343-4EBE-B5CA-AEA240A1DC53}" type="datetimeFigureOut">
              <a:rPr lang="en-US" smtClean="0"/>
              <a:t>3/8/2024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8091787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9A00F7B-89C5-4DF7-A309-6263220147D4}" type="datetimeFigureOut">
              <a:rPr lang="en-US" smtClean="0"/>
              <a:t>3/8/2024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00856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49C95DE-FD64-4606-AE61-EC1136867CC6}" type="datetimeFigureOut">
              <a:rPr lang="en-US" smtClean="0"/>
              <a:t>3/8/2024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9307161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DEB0BBD-30FE-4CF1-900A-0C45149F8AF8}" type="datetimeFigureOut">
              <a:rPr lang="en-US" smtClean="0"/>
              <a:t>3/8/2024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538379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91A5F7F-3E81-4C65-A4D1-CB62D5B9DB91}" type="datetimeFigureOut">
              <a:rPr lang="en-US" smtClean="0"/>
              <a:t>3/8/2024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181593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77ECC86-1672-4627-AEFE-EC5485C73905}" type="datetimeFigureOut">
              <a:rPr lang="en-US" smtClean="0"/>
              <a:t>3/8/2024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9210492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GB"/>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3CDCB01F-D966-4C62-B900-0BE008A90C98}" type="datetimeFigureOut">
              <a:rPr lang="en-US" smtClean="0"/>
              <a:t>3/8/2024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49998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GB"/>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E73A0EA-7DC7-4964-BB97-B173EF3B859A}" type="datetimeFigureOut">
              <a:rPr lang="en-US" smtClean="0"/>
              <a:t>3/8/2024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1101403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8BD862E7-95FA-4FC4-9EC5-DDBFA8DC7417}" type="datetimeFigureOut">
              <a:rPr lang="en-US" smtClean="0"/>
              <a:t>3/8/2024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0585636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0EF52CC-F3D9-41D4-BCE4-C208E61A3F31}" type="datetimeFigureOut">
              <a:rPr lang="en-US" smtClean="0"/>
              <a:t>3/8/2024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55594836"/>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0EF52CC-F3D9-41D4-BCE4-C208E61A3F31}" type="datetimeFigureOut">
              <a:rPr lang="en-US" smtClean="0"/>
              <a:t>3/8/2024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09963807"/>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0EF52CC-F3D9-41D4-BCE4-C208E61A3F31}" type="datetimeFigureOut">
              <a:rPr lang="en-US" smtClean="0"/>
              <a:t>3/8/2024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4063372209"/>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0EF52CC-F3D9-41D4-BCE4-C208E61A3F31}" type="datetimeFigureOut">
              <a:rPr lang="en-US" smtClean="0"/>
              <a:t>3/8/2024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09110637"/>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0EF52CC-F3D9-41D4-BCE4-C208E61A3F31}" type="datetimeFigureOut">
              <a:rPr lang="en-US" smtClean="0"/>
              <a:t>3/8/2024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68732387"/>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3CFE2CC-454D-4466-AC55-B86DA0A87BAE}" type="datetimeFigureOut">
              <a:rPr lang="en-US" smtClean="0"/>
              <a:t>3/8/2024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1458229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47B1BF-4039-460D-A637-65428CBD720E}" type="datetimeFigureOut">
              <a:rPr lang="en-US" smtClean="0"/>
              <a:t>3/8/2024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078726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20" Type="http://schemas.openxmlformats.org/officeDocument/2006/relationships/image" Target="../media/image4.png"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19" Type="http://schemas.openxmlformats.org/officeDocument/2006/relationships/image" Target="../media/image3.png"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30EF52CC-F3D9-41D4-BCE4-C208E61A3F31}" type="datetimeFigureOut">
              <a:rPr lang="en-US" smtClean="0"/>
              <a:t>3/8/2024</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090593855"/>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 id="2147483681" r:id="rId12"/>
    <p:sldLayoutId id="2147483682" r:id="rId13"/>
    <p:sldLayoutId id="2147483683" r:id="rId14"/>
    <p:sldLayoutId id="2147483684" r:id="rId15"/>
    <p:sldLayoutId id="2147483685" r:id="rId16"/>
    <p:sldLayoutId id="2147483686" r:id="rId17"/>
  </p:sldLayoutIdLst>
  <p:hf sldNum="0" hdr="0" ftr="0" dt="0"/>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2.jpeg" /><Relationship Id="rId2" Type="http://schemas.openxmlformats.org/officeDocument/2006/relationships/notesSlide" Target="../notesSlides/notesSlide2.xml" /><Relationship Id="rId1" Type="http://schemas.openxmlformats.org/officeDocument/2006/relationships/slideLayout" Target="../slideLayouts/slideLayout2.xml" /><Relationship Id="rId6" Type="http://schemas.openxmlformats.org/officeDocument/2006/relationships/image" Target="../media/image7.jpg" /><Relationship Id="rId5" Type="http://schemas.openxmlformats.org/officeDocument/2006/relationships/image" Target="../media/image4.png" /><Relationship Id="rId4" Type="http://schemas.openxmlformats.org/officeDocument/2006/relationships/image" Target="../media/image3.png" /></Relationships>
</file>

<file path=ppt/slides/_rels/slide4.xml.rels><?xml version="1.0" encoding="UTF-8" standalone="yes"?>
<Relationships xmlns="http://schemas.openxmlformats.org/package/2006/relationships"><Relationship Id="rId3" Type="http://schemas.openxmlformats.org/officeDocument/2006/relationships/image" Target="../media/image2.jpeg" /><Relationship Id="rId2" Type="http://schemas.openxmlformats.org/officeDocument/2006/relationships/notesSlide" Target="../notesSlides/notesSlide3.xml" /><Relationship Id="rId1" Type="http://schemas.openxmlformats.org/officeDocument/2006/relationships/slideLayout" Target="../slideLayouts/slideLayout2.xml" /><Relationship Id="rId6" Type="http://schemas.openxmlformats.org/officeDocument/2006/relationships/image" Target="../media/image8.png" /><Relationship Id="rId5" Type="http://schemas.openxmlformats.org/officeDocument/2006/relationships/image" Target="../media/image4.png" /><Relationship Id="rId4" Type="http://schemas.openxmlformats.org/officeDocument/2006/relationships/image" Target="../media/image3.png" /></Relationships>
</file>

<file path=ppt/slides/_rels/slide5.xml.rels><?xml version="1.0" encoding="UTF-8" standalone="yes"?>
<Relationships xmlns="http://schemas.openxmlformats.org/package/2006/relationships"><Relationship Id="rId3" Type="http://schemas.openxmlformats.org/officeDocument/2006/relationships/image" Target="../media/image2.jpeg" /><Relationship Id="rId2" Type="http://schemas.openxmlformats.org/officeDocument/2006/relationships/notesSlide" Target="../notesSlides/notesSlide4.xml" /><Relationship Id="rId1" Type="http://schemas.openxmlformats.org/officeDocument/2006/relationships/slideLayout" Target="../slideLayouts/slideLayout2.xml" /><Relationship Id="rId6" Type="http://schemas.openxmlformats.org/officeDocument/2006/relationships/image" Target="../media/image9.jpg" /><Relationship Id="rId5" Type="http://schemas.openxmlformats.org/officeDocument/2006/relationships/image" Target="../media/image4.png" /><Relationship Id="rId4" Type="http://schemas.openxmlformats.org/officeDocument/2006/relationships/image" Target="../media/image3.png" /></Relationships>
</file>

<file path=ppt/slides/_rels/slide6.xml.rels><?xml version="1.0" encoding="UTF-8" standalone="yes"?>
<Relationships xmlns="http://schemas.openxmlformats.org/package/2006/relationships"><Relationship Id="rId3" Type="http://schemas.openxmlformats.org/officeDocument/2006/relationships/image" Target="../media/image10.png" /><Relationship Id="rId2" Type="http://schemas.openxmlformats.org/officeDocument/2006/relationships/notesSlide" Target="../notesSlides/notesSlide5.xml" /><Relationship Id="rId1" Type="http://schemas.openxmlformats.org/officeDocument/2006/relationships/slideLayout" Target="../slideLayouts/slideLayout2.xml" /><Relationship Id="rId4" Type="http://schemas.openxmlformats.org/officeDocument/2006/relationships/image" Target="../media/image11.png" /></Relationships>
</file>

<file path=ppt/slides/_rels/slide7.xml.rels><?xml version="1.0" encoding="UTF-8" standalone="yes"?>
<Relationships xmlns="http://schemas.openxmlformats.org/package/2006/relationships"><Relationship Id="rId3" Type="http://schemas.openxmlformats.org/officeDocument/2006/relationships/image" Target="../media/image10.png" /><Relationship Id="rId2" Type="http://schemas.openxmlformats.org/officeDocument/2006/relationships/notesSlide" Target="../notesSlides/notesSlide6.xml" /><Relationship Id="rId1" Type="http://schemas.openxmlformats.org/officeDocument/2006/relationships/slideLayout" Target="../slideLayouts/slideLayout2.xml" /><Relationship Id="rId4" Type="http://schemas.openxmlformats.org/officeDocument/2006/relationships/image" Target="../media/image12.jpeg" /></Relationships>
</file>

<file path=ppt/slides/_rels/slide8.xml.rels><?xml version="1.0" encoding="UTF-8" standalone="yes"?>
<Relationships xmlns="http://schemas.openxmlformats.org/package/2006/relationships"><Relationship Id="rId3" Type="http://schemas.openxmlformats.org/officeDocument/2006/relationships/image" Target="../media/image2.jpeg" /><Relationship Id="rId2" Type="http://schemas.openxmlformats.org/officeDocument/2006/relationships/notesSlide" Target="../notesSlides/notesSlide7.xml" /><Relationship Id="rId1" Type="http://schemas.openxmlformats.org/officeDocument/2006/relationships/slideLayout" Target="../slideLayouts/slideLayout2.xml" /><Relationship Id="rId4" Type="http://schemas.openxmlformats.org/officeDocument/2006/relationships/image" Target="../media/image13.png" /></Relationships>
</file>

<file path=ppt/slides/_rels/slide9.xml.rels><?xml version="1.0" encoding="UTF-8" standalone="yes"?>
<Relationships xmlns="http://schemas.openxmlformats.org/package/2006/relationships"><Relationship Id="rId8" Type="http://schemas.microsoft.com/office/2007/relationships/diagramDrawing" Target="../diagrams/drawing1.xml" /><Relationship Id="rId3" Type="http://schemas.openxmlformats.org/officeDocument/2006/relationships/image" Target="../media/image2.jpeg" /><Relationship Id="rId7" Type="http://schemas.openxmlformats.org/officeDocument/2006/relationships/diagramColors" Target="../diagrams/colors1.xml" /><Relationship Id="rId2" Type="http://schemas.openxmlformats.org/officeDocument/2006/relationships/notesSlide" Target="../notesSlides/notesSlide8.xml" /><Relationship Id="rId1" Type="http://schemas.openxmlformats.org/officeDocument/2006/relationships/slideLayout" Target="../slideLayouts/slideLayout2.xml" /><Relationship Id="rId6" Type="http://schemas.openxmlformats.org/officeDocument/2006/relationships/diagramQuickStyle" Target="../diagrams/quickStyle1.xml" /><Relationship Id="rId5" Type="http://schemas.openxmlformats.org/officeDocument/2006/relationships/diagramLayout" Target="../diagrams/layout1.xml" /><Relationship Id="rId4" Type="http://schemas.openxmlformats.org/officeDocument/2006/relationships/diagramData" Target="../diagrams/data1.xml" /></Relationships>
</file>

<file path=ppt/slides/_rels/slide10.xml.rels><?xml version="1.0" encoding="UTF-8" standalone="yes"?>
<Relationships xmlns="http://schemas.openxmlformats.org/package/2006/relationships"><Relationship Id="rId8" Type="http://schemas.microsoft.com/office/2007/relationships/diagramDrawing" Target="../diagrams/drawing2.xml" /><Relationship Id="rId3" Type="http://schemas.openxmlformats.org/officeDocument/2006/relationships/image" Target="../media/image2.jpeg" /><Relationship Id="rId7" Type="http://schemas.openxmlformats.org/officeDocument/2006/relationships/diagramColors" Target="../diagrams/colors2.xml" /><Relationship Id="rId2" Type="http://schemas.openxmlformats.org/officeDocument/2006/relationships/notesSlide" Target="../notesSlides/notesSlide9.xml" /><Relationship Id="rId1" Type="http://schemas.openxmlformats.org/officeDocument/2006/relationships/slideLayout" Target="../slideLayouts/slideLayout2.xml" /><Relationship Id="rId6" Type="http://schemas.openxmlformats.org/officeDocument/2006/relationships/diagramQuickStyle" Target="../diagrams/quickStyle2.xml" /><Relationship Id="rId5" Type="http://schemas.openxmlformats.org/officeDocument/2006/relationships/diagramLayout" Target="../diagrams/layout2.xml" /><Relationship Id="rId4" Type="http://schemas.openxmlformats.org/officeDocument/2006/relationships/diagramData" Target="../diagrams/data2.xml" /></Relationships>
</file>

<file path=ppt/slides/_rels/slide11.xml.rels><?xml version="1.0" encoding="UTF-8" standalone="yes"?>
<Relationships xmlns="http://schemas.openxmlformats.org/package/2006/relationships"><Relationship Id="rId8" Type="http://schemas.microsoft.com/office/2007/relationships/diagramDrawing" Target="../diagrams/drawing3.xml" /><Relationship Id="rId3" Type="http://schemas.openxmlformats.org/officeDocument/2006/relationships/image" Target="../media/image10.png" /><Relationship Id="rId7" Type="http://schemas.openxmlformats.org/officeDocument/2006/relationships/diagramColors" Target="../diagrams/colors3.xml" /><Relationship Id="rId2" Type="http://schemas.openxmlformats.org/officeDocument/2006/relationships/notesSlide" Target="../notesSlides/notesSlide10.xml" /><Relationship Id="rId1" Type="http://schemas.openxmlformats.org/officeDocument/2006/relationships/slideLayout" Target="../slideLayouts/slideLayout2.xml" /><Relationship Id="rId6" Type="http://schemas.openxmlformats.org/officeDocument/2006/relationships/diagramQuickStyle" Target="../diagrams/quickStyle3.xml" /><Relationship Id="rId5" Type="http://schemas.openxmlformats.org/officeDocument/2006/relationships/diagramLayout" Target="../diagrams/layout3.xml" /><Relationship Id="rId4" Type="http://schemas.openxmlformats.org/officeDocument/2006/relationships/diagramData" Target="../diagrams/data3.xml" /></Relationships>
</file>

<file path=ppt/slides/_rels/slide12.xml.rels><?xml version="1.0" encoding="UTF-8" standalone="yes"?>
<Relationships xmlns="http://schemas.openxmlformats.org/package/2006/relationships"><Relationship Id="rId8" Type="http://schemas.microsoft.com/office/2007/relationships/diagramDrawing" Target="../diagrams/drawing4.xml" /><Relationship Id="rId3" Type="http://schemas.openxmlformats.org/officeDocument/2006/relationships/image" Target="../media/image2.jpeg" /><Relationship Id="rId7" Type="http://schemas.openxmlformats.org/officeDocument/2006/relationships/diagramColors" Target="../diagrams/colors4.xml" /><Relationship Id="rId2" Type="http://schemas.openxmlformats.org/officeDocument/2006/relationships/notesSlide" Target="../notesSlides/notesSlide11.xml" /><Relationship Id="rId1" Type="http://schemas.openxmlformats.org/officeDocument/2006/relationships/slideLayout" Target="../slideLayouts/slideLayout2.xml" /><Relationship Id="rId6" Type="http://schemas.openxmlformats.org/officeDocument/2006/relationships/diagramQuickStyle" Target="../diagrams/quickStyle4.xml" /><Relationship Id="rId5" Type="http://schemas.openxmlformats.org/officeDocument/2006/relationships/diagramLayout" Target="../diagrams/layout4.xml" /><Relationship Id="rId4" Type="http://schemas.openxmlformats.org/officeDocument/2006/relationships/diagramData" Target="../diagrams/data4.xml" /></Relationships>
</file>

<file path=ppt/slides/_rels/slide13.xml.rels><?xml version="1.0" encoding="UTF-8" standalone="yes"?>
<Relationships xmlns="http://schemas.openxmlformats.org/package/2006/relationships"><Relationship Id="rId8" Type="http://schemas.microsoft.com/office/2007/relationships/diagramDrawing" Target="../diagrams/drawing5.xml" /><Relationship Id="rId3" Type="http://schemas.openxmlformats.org/officeDocument/2006/relationships/image" Target="../media/image10.png" /><Relationship Id="rId7" Type="http://schemas.openxmlformats.org/officeDocument/2006/relationships/diagramColors" Target="../diagrams/colors5.xml" /><Relationship Id="rId2" Type="http://schemas.openxmlformats.org/officeDocument/2006/relationships/notesSlide" Target="../notesSlides/notesSlide12.xml" /><Relationship Id="rId1" Type="http://schemas.openxmlformats.org/officeDocument/2006/relationships/slideLayout" Target="../slideLayouts/slideLayout2.xml" /><Relationship Id="rId6" Type="http://schemas.openxmlformats.org/officeDocument/2006/relationships/diagramQuickStyle" Target="../diagrams/quickStyle5.xml" /><Relationship Id="rId5" Type="http://schemas.openxmlformats.org/officeDocument/2006/relationships/diagramLayout" Target="../diagrams/layout5.xml" /><Relationship Id="rId4" Type="http://schemas.openxmlformats.org/officeDocument/2006/relationships/diagramData" Target="../diagrams/data5.xml" /></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FC692F-BC1E-42CE-A7A4-EF7B6DEE36AC}"/>
              </a:ext>
            </a:extLst>
          </p:cNvPr>
          <p:cNvSpPr>
            <a:spLocks noGrp="1"/>
          </p:cNvSpPr>
          <p:nvPr>
            <p:ph type="ctrTitle"/>
          </p:nvPr>
        </p:nvSpPr>
        <p:spPr>
          <a:xfrm>
            <a:off x="2688165" y="1025788"/>
            <a:ext cx="6815669" cy="1515533"/>
          </a:xfrm>
        </p:spPr>
        <p:txBody>
          <a:bodyPr/>
          <a:lstStyle/>
          <a:p>
            <a:r>
              <a:rPr lang="en-US" dirty="0"/>
              <a:t>Team Working </a:t>
            </a:r>
          </a:p>
        </p:txBody>
      </p:sp>
      <p:sp>
        <p:nvSpPr>
          <p:cNvPr id="3" name="Subtitle 2">
            <a:extLst>
              <a:ext uri="{FF2B5EF4-FFF2-40B4-BE49-F238E27FC236}">
                <a16:creationId xmlns:a16="http://schemas.microsoft.com/office/drawing/2014/main" id="{398E52EE-D578-4084-8929-13AD99311B30}"/>
              </a:ext>
            </a:extLst>
          </p:cNvPr>
          <p:cNvSpPr>
            <a:spLocks noGrp="1"/>
          </p:cNvSpPr>
          <p:nvPr>
            <p:ph type="subTitle" idx="1"/>
          </p:nvPr>
        </p:nvSpPr>
        <p:spPr>
          <a:xfrm>
            <a:off x="1891008" y="2541321"/>
            <a:ext cx="8144134" cy="1117687"/>
          </a:xfrm>
        </p:spPr>
        <p:txBody>
          <a:bodyPr>
            <a:noAutofit/>
          </a:bodyPr>
          <a:lstStyle/>
          <a:p>
            <a:pPr algn="ctr"/>
            <a:r>
              <a:rPr lang="en-US" sz="2400" dirty="0"/>
              <a:t>Student Name and Student ID: </a:t>
            </a:r>
          </a:p>
          <a:p>
            <a:pPr algn="ctr"/>
            <a:r>
              <a:rPr lang="en-US" sz="2400" dirty="0"/>
              <a:t>Nikola </a:t>
            </a:r>
            <a:r>
              <a:rPr lang="en-GB" sz="2400" dirty="0" err="1"/>
              <a:t>Janova</a:t>
            </a:r>
            <a:r>
              <a:rPr lang="en-US" sz="2400" dirty="0"/>
              <a:t> 2311227</a:t>
            </a:r>
          </a:p>
          <a:p>
            <a:pPr algn="ctr"/>
            <a:r>
              <a:rPr lang="en-GB" sz="2400" dirty="0" err="1"/>
              <a:t>Denisa</a:t>
            </a:r>
            <a:r>
              <a:rPr lang="en-US" sz="2400" dirty="0"/>
              <a:t> </a:t>
            </a:r>
            <a:r>
              <a:rPr lang="en-GB" sz="2400" dirty="0" err="1"/>
              <a:t>Geciova</a:t>
            </a:r>
            <a:r>
              <a:rPr lang="en-US" sz="2400" dirty="0"/>
              <a:t> 2310990</a:t>
            </a:r>
            <a:endParaRPr lang="en-GB" sz="2400" dirty="0"/>
          </a:p>
          <a:p>
            <a:pPr algn="ctr"/>
            <a:r>
              <a:rPr lang="en-GB" sz="2400" dirty="0" err="1"/>
              <a:t>Kemetia</a:t>
            </a:r>
            <a:r>
              <a:rPr lang="en-GB" sz="2400" dirty="0"/>
              <a:t> James 2308793</a:t>
            </a:r>
            <a:endParaRPr lang="en-US" sz="2400" dirty="0"/>
          </a:p>
          <a:p>
            <a:pPr algn="ctr"/>
            <a:endParaRPr lang="en-US" sz="2400" dirty="0"/>
          </a:p>
        </p:txBody>
      </p:sp>
    </p:spTree>
    <p:extLst>
      <p:ext uri="{BB962C8B-B14F-4D97-AF65-F5344CB8AC3E}">
        <p14:creationId xmlns:p14="http://schemas.microsoft.com/office/powerpoint/2010/main" val="3385158031"/>
      </p:ext>
    </p:extLst>
  </p:cSld>
  <p:clrMapOvr>
    <a:masterClrMapping/>
  </p:clrMapOvr>
  <p:transition spd="slow">
    <p:randomBar dir="vert"/>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80A53E-97EA-4123-9B24-3956BBF31B91}"/>
              </a:ext>
            </a:extLst>
          </p:cNvPr>
          <p:cNvSpPr>
            <a:spLocks noGrp="1"/>
          </p:cNvSpPr>
          <p:nvPr>
            <p:ph type="title"/>
          </p:nvPr>
        </p:nvSpPr>
        <p:spPr/>
        <p:txBody>
          <a:bodyPr/>
          <a:lstStyle/>
          <a:p>
            <a:r>
              <a:rPr lang="en-US" dirty="0"/>
              <a:t>Introduction</a:t>
            </a:r>
          </a:p>
        </p:txBody>
      </p:sp>
      <p:sp>
        <p:nvSpPr>
          <p:cNvPr id="3" name="Content Placeholder 2">
            <a:extLst>
              <a:ext uri="{FF2B5EF4-FFF2-40B4-BE49-F238E27FC236}">
                <a16:creationId xmlns:a16="http://schemas.microsoft.com/office/drawing/2014/main" id="{E7276931-EA6E-41A9-950F-7E02B338BC0C}"/>
              </a:ext>
            </a:extLst>
          </p:cNvPr>
          <p:cNvSpPr>
            <a:spLocks noGrp="1"/>
          </p:cNvSpPr>
          <p:nvPr>
            <p:ph idx="1"/>
          </p:nvPr>
        </p:nvSpPr>
        <p:spPr/>
        <p:txBody>
          <a:bodyPr>
            <a:normAutofit lnSpcReduction="10000"/>
          </a:bodyPr>
          <a:lstStyle/>
          <a:p>
            <a:r>
              <a:rPr lang="en-US" dirty="0"/>
              <a:t>The role of teamwork and leadership in the patriarchal of high performance is more critical than ever imagined. </a:t>
            </a:r>
          </a:p>
          <a:p>
            <a:r>
              <a:rPr lang="en-US" dirty="0"/>
              <a:t>Teamwork principles of group development and team role modelling by Belbin to help newly elected managers. </a:t>
            </a:r>
          </a:p>
          <a:p>
            <a:r>
              <a:rPr lang="en-US" dirty="0"/>
              <a:t>Application of models like Tuckman's stages and Belbin's Team Role Theory alongside present-day examples.  </a:t>
            </a:r>
          </a:p>
          <a:p>
            <a:r>
              <a:rPr lang="en-US" dirty="0"/>
              <a:t>It stretches to the empowerment of the individuals, the stimulation of creativity, and the creation of a reliable culture and the utmost respect.</a:t>
            </a:r>
          </a:p>
          <a:p>
            <a:pPr marL="0" indent="0">
              <a:buNone/>
            </a:pPr>
            <a:endParaRPr lang="en-US" dirty="0"/>
          </a:p>
        </p:txBody>
      </p:sp>
    </p:spTree>
    <p:extLst>
      <p:ext uri="{BB962C8B-B14F-4D97-AF65-F5344CB8AC3E}">
        <p14:creationId xmlns:p14="http://schemas.microsoft.com/office/powerpoint/2010/main" val="34665715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5E66D3F-14EA-4BCD-819B-EEF581746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D49D3EDE-CC3B-4573-A04B-26F32F1B2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3" name="Picture 12">
              <a:extLst>
                <a:ext uri="{FF2B5EF4-FFF2-40B4-BE49-F238E27FC236}">
                  <a16:creationId xmlns:a16="http://schemas.microsoft.com/office/drawing/2014/main" id="{700D0D4B-CC81-434D-B595-71AA691923BC}"/>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4" name="Rectangle 13">
              <a:extLst>
                <a:ext uri="{FF2B5EF4-FFF2-40B4-BE49-F238E27FC236}">
                  <a16:creationId xmlns:a16="http://schemas.microsoft.com/office/drawing/2014/main" id="{B8047919-8C66-4EF3-9979-FB7112EB6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5" name="Picture 14">
              <a:extLst>
                <a:ext uri="{FF2B5EF4-FFF2-40B4-BE49-F238E27FC236}">
                  <a16:creationId xmlns:a16="http://schemas.microsoft.com/office/drawing/2014/main" id="{C00195C4-7BCF-469C-A003-AC2F0D2F910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6" name="Picture 15">
              <a:extLst>
                <a:ext uri="{FF2B5EF4-FFF2-40B4-BE49-F238E27FC236}">
                  <a16:creationId xmlns:a16="http://schemas.microsoft.com/office/drawing/2014/main" id="{CEE82425-33CD-4CF1-9623-91BECE687F65}"/>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50DC0706-0B70-4543-9BD7-9C35909DB1EC}"/>
              </a:ext>
            </a:extLst>
          </p:cNvPr>
          <p:cNvSpPr>
            <a:spLocks noGrp="1"/>
          </p:cNvSpPr>
          <p:nvPr>
            <p:ph type="title"/>
          </p:nvPr>
        </p:nvSpPr>
        <p:spPr>
          <a:xfrm>
            <a:off x="6094412" y="982132"/>
            <a:ext cx="4802185" cy="1303867"/>
          </a:xfrm>
        </p:spPr>
        <p:txBody>
          <a:bodyPr>
            <a:normAutofit/>
          </a:bodyPr>
          <a:lstStyle/>
          <a:p>
            <a:r>
              <a:rPr lang="en-US" b="1">
                <a:solidFill>
                  <a:srgbClr val="262626"/>
                </a:solidFill>
              </a:rPr>
              <a:t>Teams vs. Groups</a:t>
            </a:r>
            <a:endParaRPr lang="en-US">
              <a:solidFill>
                <a:srgbClr val="262626"/>
              </a:solidFill>
            </a:endParaRPr>
          </a:p>
        </p:txBody>
      </p:sp>
      <p:sp>
        <p:nvSpPr>
          <p:cNvPr id="18" name="Rectangle 17">
            <a:extLst>
              <a:ext uri="{FF2B5EF4-FFF2-40B4-BE49-F238E27FC236}">
                <a16:creationId xmlns:a16="http://schemas.microsoft.com/office/drawing/2014/main" id="{DD5289D1-D3B7-4C53-823E-280A79C02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4517009"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people in a meeting&#10;&#10;Description automatically generated">
            <a:extLst>
              <a:ext uri="{FF2B5EF4-FFF2-40B4-BE49-F238E27FC236}">
                <a16:creationId xmlns:a16="http://schemas.microsoft.com/office/drawing/2014/main" id="{93D08D7C-700D-ACFB-82B6-BA808C24FD3B}"/>
              </a:ext>
            </a:extLst>
          </p:cNvPr>
          <p:cNvPicPr>
            <a:picLocks noChangeAspect="1"/>
          </p:cNvPicPr>
          <p:nvPr/>
        </p:nvPicPr>
        <p:blipFill>
          <a:blip r:embed="rId6"/>
          <a:stretch>
            <a:fillRect/>
          </a:stretch>
        </p:blipFill>
        <p:spPr>
          <a:xfrm>
            <a:off x="1412683" y="2254094"/>
            <a:ext cx="3876801" cy="2171008"/>
          </a:xfrm>
          <a:prstGeom prst="rect">
            <a:avLst/>
          </a:prstGeom>
        </p:spPr>
      </p:pic>
      <p:cxnSp>
        <p:nvCxnSpPr>
          <p:cNvPr id="20" name="Straight Connector 19">
            <a:extLst>
              <a:ext uri="{FF2B5EF4-FFF2-40B4-BE49-F238E27FC236}">
                <a16:creationId xmlns:a16="http://schemas.microsoft.com/office/drawing/2014/main" id="{A456CE10-0EE3-4503-ACF3-1D53A6FDBB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4412" y="2400639"/>
            <a:ext cx="4802185"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581BD222-EB88-4035-A998-7F6159F679AB}"/>
              </a:ext>
            </a:extLst>
          </p:cNvPr>
          <p:cNvSpPr>
            <a:spLocks noGrp="1"/>
          </p:cNvSpPr>
          <p:nvPr>
            <p:ph idx="1"/>
          </p:nvPr>
        </p:nvSpPr>
        <p:spPr>
          <a:xfrm>
            <a:off x="6094412" y="2556932"/>
            <a:ext cx="4802184" cy="3318936"/>
          </a:xfrm>
        </p:spPr>
        <p:txBody>
          <a:bodyPr>
            <a:normAutofit/>
          </a:bodyPr>
          <a:lstStyle/>
          <a:p>
            <a:pPr>
              <a:lnSpc>
                <a:spcPct val="90000"/>
              </a:lnSpc>
            </a:pPr>
            <a:r>
              <a:rPr lang="en-US" sz="1700">
                <a:solidFill>
                  <a:srgbClr val="262626"/>
                </a:solidFill>
              </a:rPr>
              <a:t>Team members are in a cooperative work environment where the individuals work independently towards a common goal</a:t>
            </a:r>
          </a:p>
          <a:p>
            <a:pPr>
              <a:lnSpc>
                <a:spcPct val="90000"/>
              </a:lnSpc>
            </a:pPr>
            <a:r>
              <a:rPr lang="en-US" sz="1700">
                <a:solidFill>
                  <a:srgbClr val="262626"/>
                </a:solidFill>
              </a:rPr>
              <a:t>Teamwork where the individuals are linked closely and work as a unit to achieve a common goal</a:t>
            </a:r>
          </a:p>
          <a:p>
            <a:pPr>
              <a:lnSpc>
                <a:spcPct val="90000"/>
              </a:lnSpc>
            </a:pPr>
            <a:r>
              <a:rPr lang="en-US" sz="1700">
                <a:solidFill>
                  <a:srgbClr val="262626"/>
                </a:solidFill>
              </a:rPr>
              <a:t>Cohesive team effort whose goal is to satisfy product launching and updating needs.</a:t>
            </a:r>
          </a:p>
          <a:p>
            <a:pPr>
              <a:lnSpc>
                <a:spcPct val="90000"/>
              </a:lnSpc>
            </a:pPr>
            <a:r>
              <a:rPr lang="en-US" sz="1700">
                <a:solidFill>
                  <a:srgbClr val="262626"/>
                </a:solidFill>
              </a:rPr>
              <a:t>Example: Sales Department- Individual salespeople and sales team working in collaboration. </a:t>
            </a:r>
          </a:p>
          <a:p>
            <a:pPr>
              <a:lnSpc>
                <a:spcPct val="90000"/>
              </a:lnSpc>
            </a:pPr>
            <a:endParaRPr lang="en-US" sz="1700">
              <a:solidFill>
                <a:srgbClr val="262626"/>
              </a:solidFill>
            </a:endParaRPr>
          </a:p>
        </p:txBody>
      </p:sp>
    </p:spTree>
    <p:extLst>
      <p:ext uri="{BB962C8B-B14F-4D97-AF65-F5344CB8AC3E}">
        <p14:creationId xmlns:p14="http://schemas.microsoft.com/office/powerpoint/2010/main" val="42620552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72F6A24-139E-4EB5-86D2-431F42EF8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3963AE85-BE5D-4975-BACF-DDDCC9C2ACD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3" name="Picture 12">
              <a:extLst>
                <a:ext uri="{FF2B5EF4-FFF2-40B4-BE49-F238E27FC236}">
                  <a16:creationId xmlns:a16="http://schemas.microsoft.com/office/drawing/2014/main" id="{1E7751F0-16BF-4A9D-B778-5D46B92B447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4" name="Rectangle 13">
              <a:extLst>
                <a:ext uri="{FF2B5EF4-FFF2-40B4-BE49-F238E27FC236}">
                  <a16:creationId xmlns:a16="http://schemas.microsoft.com/office/drawing/2014/main" id="{1D755924-121A-47AA-8613-995D4108BC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5" name="Picture 14">
              <a:extLst>
                <a:ext uri="{FF2B5EF4-FFF2-40B4-BE49-F238E27FC236}">
                  <a16:creationId xmlns:a16="http://schemas.microsoft.com/office/drawing/2014/main" id="{B4D2AFDA-19BE-4455-830E-1541E5D7BAE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6" name="Picture 15">
              <a:extLst>
                <a:ext uri="{FF2B5EF4-FFF2-40B4-BE49-F238E27FC236}">
                  <a16:creationId xmlns:a16="http://schemas.microsoft.com/office/drawing/2014/main" id="{0FB15EBF-E414-4E00-87E7-700A78A60F6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C604465A-8AF4-4517-BCE3-84A9DA70C1F4}"/>
              </a:ext>
            </a:extLst>
          </p:cNvPr>
          <p:cNvSpPr>
            <a:spLocks noGrp="1"/>
          </p:cNvSpPr>
          <p:nvPr>
            <p:ph type="title"/>
          </p:nvPr>
        </p:nvSpPr>
        <p:spPr>
          <a:xfrm>
            <a:off x="6094412" y="982132"/>
            <a:ext cx="4802185" cy="1303867"/>
          </a:xfrm>
        </p:spPr>
        <p:txBody>
          <a:bodyPr>
            <a:normAutofit/>
          </a:bodyPr>
          <a:lstStyle/>
          <a:p>
            <a:pPr>
              <a:lnSpc>
                <a:spcPct val="90000"/>
              </a:lnSpc>
            </a:pPr>
            <a:r>
              <a:rPr lang="en-US" sz="3100" b="1"/>
              <a:t>Characteristics &amp; Benefits of Effective Teams </a:t>
            </a:r>
            <a:endParaRPr lang="en-US" sz="3100"/>
          </a:p>
        </p:txBody>
      </p:sp>
      <p:sp>
        <p:nvSpPr>
          <p:cNvPr id="18" name="Rectangle 17">
            <a:extLst>
              <a:ext uri="{FF2B5EF4-FFF2-40B4-BE49-F238E27FC236}">
                <a16:creationId xmlns:a16="http://schemas.microsoft.com/office/drawing/2014/main" id="{C9DA5B05-DD14-4860-AC45-02A8D2EE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4517009"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people sitting at a table with laptops&#10;&#10;Description automatically generated">
            <a:extLst>
              <a:ext uri="{FF2B5EF4-FFF2-40B4-BE49-F238E27FC236}">
                <a16:creationId xmlns:a16="http://schemas.microsoft.com/office/drawing/2014/main" id="{C14B54CE-89CE-AC5C-ADA6-62CD2C586BA9}"/>
              </a:ext>
            </a:extLst>
          </p:cNvPr>
          <p:cNvPicPr>
            <a:picLocks noChangeAspect="1"/>
          </p:cNvPicPr>
          <p:nvPr/>
        </p:nvPicPr>
        <p:blipFill rotWithShape="1">
          <a:blip r:embed="rId6"/>
          <a:srcRect l="18022" r="24472" b="1"/>
          <a:stretch/>
        </p:blipFill>
        <p:spPr>
          <a:xfrm>
            <a:off x="1412683" y="1410208"/>
            <a:ext cx="3876801" cy="3858780"/>
          </a:xfrm>
          <a:prstGeom prst="rect">
            <a:avLst/>
          </a:prstGeom>
        </p:spPr>
      </p:pic>
      <p:cxnSp>
        <p:nvCxnSpPr>
          <p:cNvPr id="20" name="Straight Connector 19">
            <a:extLst>
              <a:ext uri="{FF2B5EF4-FFF2-40B4-BE49-F238E27FC236}">
                <a16:creationId xmlns:a16="http://schemas.microsoft.com/office/drawing/2014/main" id="{36BE37AC-AD36-4C42-9B8C-C5500F4E7C6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4412" y="2400639"/>
            <a:ext cx="4802185"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7077DC1E-C382-4752-B2B3-0CA0598DB7E9}"/>
              </a:ext>
            </a:extLst>
          </p:cNvPr>
          <p:cNvSpPr>
            <a:spLocks noGrp="1"/>
          </p:cNvSpPr>
          <p:nvPr>
            <p:ph idx="1"/>
          </p:nvPr>
        </p:nvSpPr>
        <p:spPr>
          <a:xfrm>
            <a:off x="6094412" y="2556932"/>
            <a:ext cx="4802184" cy="3318936"/>
          </a:xfrm>
        </p:spPr>
        <p:txBody>
          <a:bodyPr>
            <a:normAutofit/>
          </a:bodyPr>
          <a:lstStyle/>
          <a:p>
            <a:pPr>
              <a:lnSpc>
                <a:spcPct val="90000"/>
              </a:lnSpc>
            </a:pPr>
            <a:r>
              <a:rPr lang="en-US" sz="1700"/>
              <a:t>Transparency for their goals</a:t>
            </a:r>
          </a:p>
          <a:p>
            <a:pPr>
              <a:lnSpc>
                <a:spcPct val="90000"/>
              </a:lnSpc>
            </a:pPr>
            <a:r>
              <a:rPr lang="en-US" sz="1700"/>
              <a:t>Free exchange of ideas</a:t>
            </a:r>
          </a:p>
          <a:p>
            <a:pPr>
              <a:lnSpc>
                <a:spcPct val="90000"/>
              </a:lnSpc>
            </a:pPr>
            <a:r>
              <a:rPr lang="en-US" sz="1700"/>
              <a:t>Strong trust among members</a:t>
            </a:r>
          </a:p>
          <a:p>
            <a:pPr>
              <a:lnSpc>
                <a:spcPct val="90000"/>
              </a:lnSpc>
            </a:pPr>
            <a:r>
              <a:rPr lang="en-US" sz="1700"/>
              <a:t>Broad skills</a:t>
            </a:r>
          </a:p>
          <a:p>
            <a:pPr>
              <a:lnSpc>
                <a:spcPct val="90000"/>
              </a:lnSpc>
            </a:pPr>
            <a:r>
              <a:rPr lang="en-US" sz="1700"/>
              <a:t>Individual responsibility</a:t>
            </a:r>
          </a:p>
          <a:p>
            <a:pPr>
              <a:lnSpc>
                <a:spcPct val="90000"/>
              </a:lnSpc>
            </a:pPr>
            <a:r>
              <a:rPr lang="en-US" sz="1700"/>
              <a:t>Contemporary example: Amazon and its efficient workforce </a:t>
            </a:r>
          </a:p>
          <a:p>
            <a:pPr>
              <a:lnSpc>
                <a:spcPct val="90000"/>
              </a:lnSpc>
            </a:pPr>
            <a:r>
              <a:rPr lang="en-US" sz="1700"/>
              <a:t>Effective teams in fast-paced, dynamic environments like Amazon are agile, flexible, and resistant to change </a:t>
            </a:r>
          </a:p>
        </p:txBody>
      </p:sp>
    </p:spTree>
    <p:extLst>
      <p:ext uri="{BB962C8B-B14F-4D97-AF65-F5344CB8AC3E}">
        <p14:creationId xmlns:p14="http://schemas.microsoft.com/office/powerpoint/2010/main" val="3347847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72F6A24-139E-4EB5-86D2-431F42EF8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3963AE85-BE5D-4975-BACF-DDDCC9C2ACD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3" name="Picture 12">
              <a:extLst>
                <a:ext uri="{FF2B5EF4-FFF2-40B4-BE49-F238E27FC236}">
                  <a16:creationId xmlns:a16="http://schemas.microsoft.com/office/drawing/2014/main" id="{1E7751F0-16BF-4A9D-B778-5D46B92B447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4" name="Rectangle 13">
              <a:extLst>
                <a:ext uri="{FF2B5EF4-FFF2-40B4-BE49-F238E27FC236}">
                  <a16:creationId xmlns:a16="http://schemas.microsoft.com/office/drawing/2014/main" id="{1D755924-121A-47AA-8613-995D4108BC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5" name="Picture 14">
              <a:extLst>
                <a:ext uri="{FF2B5EF4-FFF2-40B4-BE49-F238E27FC236}">
                  <a16:creationId xmlns:a16="http://schemas.microsoft.com/office/drawing/2014/main" id="{B4D2AFDA-19BE-4455-830E-1541E5D7BAE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6" name="Picture 15">
              <a:extLst>
                <a:ext uri="{FF2B5EF4-FFF2-40B4-BE49-F238E27FC236}">
                  <a16:creationId xmlns:a16="http://schemas.microsoft.com/office/drawing/2014/main" id="{0FB15EBF-E414-4E00-87E7-700A78A60F6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AEE30E58-F6EB-43E6-9ECB-49FA80AF1142}"/>
              </a:ext>
            </a:extLst>
          </p:cNvPr>
          <p:cNvSpPr>
            <a:spLocks noGrp="1"/>
          </p:cNvSpPr>
          <p:nvPr>
            <p:ph type="title"/>
          </p:nvPr>
        </p:nvSpPr>
        <p:spPr>
          <a:xfrm>
            <a:off x="6094412" y="982132"/>
            <a:ext cx="4802185" cy="1303867"/>
          </a:xfrm>
        </p:spPr>
        <p:txBody>
          <a:bodyPr>
            <a:normAutofit/>
          </a:bodyPr>
          <a:lstStyle/>
          <a:p>
            <a:pPr>
              <a:lnSpc>
                <a:spcPct val="90000"/>
              </a:lnSpc>
            </a:pPr>
            <a:r>
              <a:rPr lang="en-US" sz="4100" b="1"/>
              <a:t>Benefits of Effective Teams (Amazon)</a:t>
            </a:r>
            <a:endParaRPr lang="en-US" sz="4100"/>
          </a:p>
        </p:txBody>
      </p:sp>
      <p:sp>
        <p:nvSpPr>
          <p:cNvPr id="18" name="Rectangle 17">
            <a:extLst>
              <a:ext uri="{FF2B5EF4-FFF2-40B4-BE49-F238E27FC236}">
                <a16:creationId xmlns:a16="http://schemas.microsoft.com/office/drawing/2014/main" id="{C9DA5B05-DD14-4860-AC45-02A8D2EE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4517009"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book cover of a stack of rocks&#10;&#10;Description automatically generated">
            <a:extLst>
              <a:ext uri="{FF2B5EF4-FFF2-40B4-BE49-F238E27FC236}">
                <a16:creationId xmlns:a16="http://schemas.microsoft.com/office/drawing/2014/main" id="{C83AD781-9F44-FA5C-2FC0-B504D228BAEF}"/>
              </a:ext>
            </a:extLst>
          </p:cNvPr>
          <p:cNvPicPr>
            <a:picLocks noChangeAspect="1"/>
          </p:cNvPicPr>
          <p:nvPr/>
        </p:nvPicPr>
        <p:blipFill rotWithShape="1">
          <a:blip r:embed="rId6"/>
          <a:srcRect t="10772" r="2" b="22632"/>
          <a:stretch/>
        </p:blipFill>
        <p:spPr>
          <a:xfrm>
            <a:off x="1412683" y="1410208"/>
            <a:ext cx="3876801" cy="3858780"/>
          </a:xfrm>
          <a:prstGeom prst="rect">
            <a:avLst/>
          </a:prstGeom>
        </p:spPr>
      </p:pic>
      <p:cxnSp>
        <p:nvCxnSpPr>
          <p:cNvPr id="20" name="Straight Connector 19">
            <a:extLst>
              <a:ext uri="{FF2B5EF4-FFF2-40B4-BE49-F238E27FC236}">
                <a16:creationId xmlns:a16="http://schemas.microsoft.com/office/drawing/2014/main" id="{36BE37AC-AD36-4C42-9B8C-C5500F4E7C6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4412" y="2400639"/>
            <a:ext cx="4802185"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9F369833-DBF3-45B9-9907-D1B7ABF54961}"/>
              </a:ext>
            </a:extLst>
          </p:cNvPr>
          <p:cNvSpPr>
            <a:spLocks noGrp="1"/>
          </p:cNvSpPr>
          <p:nvPr>
            <p:ph idx="1"/>
          </p:nvPr>
        </p:nvSpPr>
        <p:spPr>
          <a:xfrm>
            <a:off x="6094412" y="2556932"/>
            <a:ext cx="4802184" cy="3318936"/>
          </a:xfrm>
        </p:spPr>
        <p:txBody>
          <a:bodyPr>
            <a:normAutofit/>
          </a:bodyPr>
          <a:lstStyle/>
          <a:p>
            <a:pPr>
              <a:lnSpc>
                <a:spcPct val="90000"/>
              </a:lnSpc>
            </a:pPr>
            <a:r>
              <a:rPr lang="en-US" sz="1500"/>
              <a:t>Different thoughts and abilities while stimulating innovation</a:t>
            </a:r>
          </a:p>
          <a:p>
            <a:pPr>
              <a:lnSpc>
                <a:spcPct val="90000"/>
              </a:lnSpc>
            </a:pPr>
            <a:r>
              <a:rPr lang="en-US" sz="1500"/>
              <a:t>Clearly defined goals, clear communication, and an accountability culture all lead to high productivity in teams at Amazon</a:t>
            </a:r>
          </a:p>
          <a:p>
            <a:pPr>
              <a:lnSpc>
                <a:spcPct val="90000"/>
              </a:lnSpc>
            </a:pPr>
            <a:r>
              <a:rPr lang="en-US" sz="1500"/>
              <a:t>Amazon enables healthy conflict and open dialogue that encourages different perspectives</a:t>
            </a:r>
          </a:p>
          <a:p>
            <a:pPr>
              <a:lnSpc>
                <a:spcPct val="90000"/>
              </a:lnSpc>
            </a:pPr>
            <a:r>
              <a:rPr lang="en-US" sz="1500"/>
              <a:t>Empowered to challenge assumptions, consider alternatives and risks, and bring solid and strategic results  </a:t>
            </a:r>
          </a:p>
          <a:p>
            <a:pPr>
              <a:lnSpc>
                <a:spcPct val="90000"/>
              </a:lnSpc>
            </a:pPr>
            <a:r>
              <a:rPr lang="en-US" sz="1500"/>
              <a:t>Customer values and preferences to create products and experiences that exceed expectations so that long-term loyalty can be crafted </a:t>
            </a:r>
          </a:p>
        </p:txBody>
      </p:sp>
    </p:spTree>
    <p:extLst>
      <p:ext uri="{BB962C8B-B14F-4D97-AF65-F5344CB8AC3E}">
        <p14:creationId xmlns:p14="http://schemas.microsoft.com/office/powerpoint/2010/main" val="42504573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333F0879-3DA0-4CB8-B35E-A0AD42558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1033" name="Rectangle 1032">
            <a:extLst>
              <a:ext uri="{FF2B5EF4-FFF2-40B4-BE49-F238E27FC236}">
                <a16:creationId xmlns:a16="http://schemas.microsoft.com/office/drawing/2014/main" id="{324D2183-F388-476E-92A9-D6639D69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90"/>
            <a:ext cx="3823215" cy="5883295"/>
          </a:xfrm>
          <a:prstGeom prst="rect">
            <a:avLst/>
          </a:prstGeom>
          <a:blipFill dpi="0" rotWithShape="1">
            <a:blip r:embed="rId3"/>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ectangle 1034">
            <a:extLst>
              <a:ext uri="{FF2B5EF4-FFF2-40B4-BE49-F238E27FC236}">
                <a16:creationId xmlns:a16="http://schemas.microsoft.com/office/drawing/2014/main" id="{243462E7-1698-4B21-BE89-AEFAC7C2F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2"/>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1FFFAA8F-241E-44B9-91E6-4AB9694ADE9D}"/>
              </a:ext>
            </a:extLst>
          </p:cNvPr>
          <p:cNvSpPr>
            <a:spLocks noGrp="1"/>
          </p:cNvSpPr>
          <p:nvPr>
            <p:ph type="title"/>
          </p:nvPr>
        </p:nvSpPr>
        <p:spPr>
          <a:xfrm>
            <a:off x="929140" y="972766"/>
            <a:ext cx="2835464" cy="1254868"/>
          </a:xfrm>
        </p:spPr>
        <p:txBody>
          <a:bodyPr anchor="b">
            <a:normAutofit/>
          </a:bodyPr>
          <a:lstStyle/>
          <a:p>
            <a:pPr>
              <a:lnSpc>
                <a:spcPct val="90000"/>
              </a:lnSpc>
            </a:pPr>
            <a:r>
              <a:rPr lang="en-US" sz="2200" b="1">
                <a:solidFill>
                  <a:srgbClr val="262626"/>
                </a:solidFill>
              </a:rPr>
              <a:t>Tuckman's Stages of Team Development </a:t>
            </a:r>
            <a:br>
              <a:rPr lang="en-US" sz="2200" b="1">
                <a:solidFill>
                  <a:srgbClr val="262626"/>
                </a:solidFill>
              </a:rPr>
            </a:br>
            <a:endParaRPr lang="en-US" sz="2200">
              <a:solidFill>
                <a:srgbClr val="262626"/>
              </a:solidFill>
            </a:endParaRPr>
          </a:p>
        </p:txBody>
      </p:sp>
      <p:sp>
        <p:nvSpPr>
          <p:cNvPr id="3" name="Content Placeholder 2">
            <a:extLst>
              <a:ext uri="{FF2B5EF4-FFF2-40B4-BE49-F238E27FC236}">
                <a16:creationId xmlns:a16="http://schemas.microsoft.com/office/drawing/2014/main" id="{1E5FAF3D-B706-4DBF-974E-1299023191A9}"/>
              </a:ext>
            </a:extLst>
          </p:cNvPr>
          <p:cNvSpPr>
            <a:spLocks noGrp="1"/>
          </p:cNvSpPr>
          <p:nvPr>
            <p:ph idx="1"/>
          </p:nvPr>
        </p:nvSpPr>
        <p:spPr>
          <a:xfrm>
            <a:off x="929141" y="2430471"/>
            <a:ext cx="2835464" cy="3552039"/>
          </a:xfrm>
        </p:spPr>
        <p:txBody>
          <a:bodyPr>
            <a:normAutofit/>
          </a:bodyPr>
          <a:lstStyle/>
          <a:p>
            <a:pPr>
              <a:lnSpc>
                <a:spcPct val="90000"/>
              </a:lnSpc>
            </a:pPr>
            <a:r>
              <a:rPr lang="en-US" sz="1300">
                <a:solidFill>
                  <a:srgbClr val="262626"/>
                </a:solidFill>
              </a:rPr>
              <a:t>Forming stage of team building: a new team first overcomes initial uncertainty and caution and then the feelings of inappropriateness to the task and conflicts.</a:t>
            </a:r>
          </a:p>
          <a:p>
            <a:pPr>
              <a:lnSpc>
                <a:spcPct val="90000"/>
              </a:lnSpc>
            </a:pPr>
            <a:r>
              <a:rPr lang="en-US" sz="1300">
                <a:solidFill>
                  <a:srgbClr val="262626"/>
                </a:solidFill>
              </a:rPr>
              <a:t>Effective leadership and communication direct the team to set norms and roles: Norming stage. </a:t>
            </a:r>
          </a:p>
          <a:p>
            <a:pPr>
              <a:lnSpc>
                <a:spcPct val="90000"/>
              </a:lnSpc>
            </a:pPr>
            <a:r>
              <a:rPr lang="en-US" sz="1300">
                <a:solidFill>
                  <a:srgbClr val="262626"/>
                </a:solidFill>
              </a:rPr>
              <a:t>Natural development, reach a high level of performance: Performing stage.</a:t>
            </a:r>
          </a:p>
          <a:p>
            <a:pPr>
              <a:lnSpc>
                <a:spcPct val="90000"/>
              </a:lnSpc>
            </a:pPr>
            <a:r>
              <a:rPr lang="en-US" sz="1300">
                <a:solidFill>
                  <a:srgbClr val="262626"/>
                </a:solidFill>
              </a:rPr>
              <a:t> The marketing team started remote working, and there were problems in communication and role clarity: </a:t>
            </a:r>
          </a:p>
          <a:p>
            <a:pPr marL="0" indent="0">
              <a:lnSpc>
                <a:spcPct val="90000"/>
              </a:lnSpc>
              <a:buNone/>
            </a:pPr>
            <a:r>
              <a:rPr lang="en-US" sz="1300">
                <a:solidFill>
                  <a:srgbClr val="262626"/>
                </a:solidFill>
              </a:rPr>
              <a:t>   forming and storming stages</a:t>
            </a:r>
          </a:p>
        </p:txBody>
      </p:sp>
      <p:sp useBgFill="1">
        <p:nvSpPr>
          <p:cNvPr id="1037" name="Rectangle 1036">
            <a:extLst>
              <a:ext uri="{FF2B5EF4-FFF2-40B4-BE49-F238E27FC236}">
                <a16:creationId xmlns:a16="http://schemas.microsoft.com/office/drawing/2014/main" id="{6C22FCAC-D7EC-4A52-B153-FF761E223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491" y="0"/>
            <a:ext cx="7396509"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Tuckman's 5 Stages of Teams Development Model &amp; How to use it | by  Emma-Louise | The Launchpad - The Coaching Tools Company Blog">
            <a:extLst>
              <a:ext uri="{FF2B5EF4-FFF2-40B4-BE49-F238E27FC236}">
                <a16:creationId xmlns:a16="http://schemas.microsoft.com/office/drawing/2014/main" id="{BE500A1D-A51A-46D6-AAA3-948C3490B630}"/>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5435910" y="1173336"/>
            <a:ext cx="6098041" cy="44602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777186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5" name="Rectangle 2054">
            <a:extLst>
              <a:ext uri="{FF2B5EF4-FFF2-40B4-BE49-F238E27FC236}">
                <a16:creationId xmlns:a16="http://schemas.microsoft.com/office/drawing/2014/main" id="{333F0879-3DA0-4CB8-B35E-A0AD42558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2057" name="Rectangle 2056">
            <a:extLst>
              <a:ext uri="{FF2B5EF4-FFF2-40B4-BE49-F238E27FC236}">
                <a16:creationId xmlns:a16="http://schemas.microsoft.com/office/drawing/2014/main" id="{324D2183-F388-476E-92A9-D6639D69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90"/>
            <a:ext cx="3823215" cy="5883295"/>
          </a:xfrm>
          <a:prstGeom prst="rect">
            <a:avLst/>
          </a:prstGeom>
          <a:blipFill dpi="0" rotWithShape="1">
            <a:blip r:embed="rId3"/>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9" name="Rectangle 2058">
            <a:extLst>
              <a:ext uri="{FF2B5EF4-FFF2-40B4-BE49-F238E27FC236}">
                <a16:creationId xmlns:a16="http://schemas.microsoft.com/office/drawing/2014/main" id="{243462E7-1698-4B21-BE89-AEFAC7C2F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2"/>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698C829F-D5BC-45E3-99A3-9B7118418131}"/>
              </a:ext>
            </a:extLst>
          </p:cNvPr>
          <p:cNvSpPr>
            <a:spLocks noGrp="1"/>
          </p:cNvSpPr>
          <p:nvPr>
            <p:ph type="title"/>
          </p:nvPr>
        </p:nvSpPr>
        <p:spPr>
          <a:xfrm>
            <a:off x="929140" y="972766"/>
            <a:ext cx="2835464" cy="1254868"/>
          </a:xfrm>
        </p:spPr>
        <p:txBody>
          <a:bodyPr anchor="b">
            <a:normAutofit/>
          </a:bodyPr>
          <a:lstStyle/>
          <a:p>
            <a:r>
              <a:rPr lang="en-US" sz="2800" b="1">
                <a:solidFill>
                  <a:srgbClr val="262626"/>
                </a:solidFill>
              </a:rPr>
              <a:t>Belbin Team Role Theory</a:t>
            </a:r>
            <a:endParaRPr lang="en-US" sz="2800">
              <a:solidFill>
                <a:srgbClr val="262626"/>
              </a:solidFill>
            </a:endParaRPr>
          </a:p>
        </p:txBody>
      </p:sp>
      <p:sp>
        <p:nvSpPr>
          <p:cNvPr id="3" name="Content Placeholder 2">
            <a:extLst>
              <a:ext uri="{FF2B5EF4-FFF2-40B4-BE49-F238E27FC236}">
                <a16:creationId xmlns:a16="http://schemas.microsoft.com/office/drawing/2014/main" id="{D68AB7D3-DF8A-4E2E-AB3E-FDB27EE2D00F}"/>
              </a:ext>
            </a:extLst>
          </p:cNvPr>
          <p:cNvSpPr>
            <a:spLocks noGrp="1"/>
          </p:cNvSpPr>
          <p:nvPr>
            <p:ph idx="1"/>
          </p:nvPr>
        </p:nvSpPr>
        <p:spPr>
          <a:xfrm>
            <a:off x="929141" y="2430471"/>
            <a:ext cx="2835464" cy="3552039"/>
          </a:xfrm>
        </p:spPr>
        <p:txBody>
          <a:bodyPr>
            <a:normAutofit/>
          </a:bodyPr>
          <a:lstStyle/>
          <a:p>
            <a:pPr>
              <a:lnSpc>
                <a:spcPct val="90000"/>
              </a:lnSpc>
            </a:pPr>
            <a:r>
              <a:rPr lang="en-US" sz="1500">
                <a:solidFill>
                  <a:srgbClr val="262626"/>
                </a:solidFill>
              </a:rPr>
              <a:t>Nine roles of the team: shaper, implementer, coordinator, and completer finisher, which show unique strengths toward the team.</a:t>
            </a:r>
          </a:p>
          <a:p>
            <a:pPr>
              <a:lnSpc>
                <a:spcPct val="90000"/>
              </a:lnSpc>
            </a:pPr>
            <a:r>
              <a:rPr lang="en-US" sz="1500">
                <a:solidFill>
                  <a:srgbClr val="262626"/>
                </a:solidFill>
              </a:rPr>
              <a:t>A team with diversified Belbin roles ensures an equilibrium between creativity, organisation, and execution. </a:t>
            </a:r>
          </a:p>
          <a:p>
            <a:pPr>
              <a:lnSpc>
                <a:spcPct val="90000"/>
              </a:lnSpc>
            </a:pPr>
            <a:r>
              <a:rPr lang="en-US" sz="1500">
                <a:solidFill>
                  <a:srgbClr val="262626"/>
                </a:solidFill>
              </a:rPr>
              <a:t>Enabled to form teams of individuals with complementary skills in our customer service department, enhancing problem-solving ability and customer satisfaction.</a:t>
            </a:r>
          </a:p>
        </p:txBody>
      </p:sp>
      <p:sp useBgFill="1">
        <p:nvSpPr>
          <p:cNvPr id="2061" name="Rectangle 2060">
            <a:extLst>
              <a:ext uri="{FF2B5EF4-FFF2-40B4-BE49-F238E27FC236}">
                <a16:creationId xmlns:a16="http://schemas.microsoft.com/office/drawing/2014/main" id="{6C22FCAC-D7EC-4A52-B153-FF761E223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491" y="0"/>
            <a:ext cx="7396509"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Belbin Team Roles: Helping you get the balance for a successful team">
            <a:extLst>
              <a:ext uri="{FF2B5EF4-FFF2-40B4-BE49-F238E27FC236}">
                <a16:creationId xmlns:a16="http://schemas.microsoft.com/office/drawing/2014/main" id="{E460C618-7BAD-40ED-A3CB-2F9FA188E7EB}"/>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5435910" y="971883"/>
            <a:ext cx="6098041" cy="48631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520988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895D1A-8A8D-416D-9C3B-875109A5E4DE}"/>
              </a:ext>
            </a:extLst>
          </p:cNvPr>
          <p:cNvSpPr>
            <a:spLocks noGrp="1"/>
          </p:cNvSpPr>
          <p:nvPr>
            <p:ph type="title"/>
          </p:nvPr>
        </p:nvSpPr>
        <p:spPr>
          <a:xfrm>
            <a:off x="1295402" y="982132"/>
            <a:ext cx="9601196" cy="1303867"/>
          </a:xfrm>
        </p:spPr>
        <p:txBody>
          <a:bodyPr>
            <a:normAutofit/>
          </a:bodyPr>
          <a:lstStyle/>
          <a:p>
            <a:r>
              <a:rPr lang="en-US" sz="4100" b="1"/>
              <a:t>Monitoring and Improving Performance</a:t>
            </a:r>
            <a:endParaRPr lang="en-US" sz="4100"/>
          </a:p>
        </p:txBody>
      </p:sp>
      <p:sp>
        <p:nvSpPr>
          <p:cNvPr id="3" name="Content Placeholder 2">
            <a:extLst>
              <a:ext uri="{FF2B5EF4-FFF2-40B4-BE49-F238E27FC236}">
                <a16:creationId xmlns:a16="http://schemas.microsoft.com/office/drawing/2014/main" id="{DCD2ADBF-B195-402A-B94C-1BF8C08ED2CC}"/>
              </a:ext>
            </a:extLst>
          </p:cNvPr>
          <p:cNvSpPr>
            <a:spLocks noGrp="1"/>
          </p:cNvSpPr>
          <p:nvPr>
            <p:ph idx="1"/>
          </p:nvPr>
        </p:nvSpPr>
        <p:spPr>
          <a:xfrm>
            <a:off x="1295402" y="2556932"/>
            <a:ext cx="6256866" cy="3318936"/>
          </a:xfrm>
        </p:spPr>
        <p:txBody>
          <a:bodyPr>
            <a:normAutofit/>
          </a:bodyPr>
          <a:lstStyle/>
          <a:p>
            <a:pPr>
              <a:lnSpc>
                <a:spcPct val="90000"/>
              </a:lnSpc>
            </a:pPr>
            <a:r>
              <a:rPr lang="en-US" sz="1700"/>
              <a:t>Transformational leadership: Focuses on inspiration, intellectual stimulation, and individualised consideration </a:t>
            </a:r>
          </a:p>
          <a:p>
            <a:pPr>
              <a:lnSpc>
                <a:spcPct val="90000"/>
              </a:lnSpc>
            </a:pPr>
            <a:r>
              <a:rPr lang="en-US" sz="1700"/>
              <a:t>Leaders can use technology to track progress, provide feedback, and foster a sense of community </a:t>
            </a:r>
          </a:p>
          <a:p>
            <a:pPr>
              <a:lnSpc>
                <a:spcPct val="90000"/>
              </a:lnSpc>
            </a:pPr>
            <a:r>
              <a:rPr lang="en-US" sz="1700"/>
              <a:t>Example: Zoom applies the principle of transformational leadership to take control of and improve performance in a virtual team environment. </a:t>
            </a:r>
          </a:p>
          <a:p>
            <a:pPr>
              <a:lnSpc>
                <a:spcPct val="90000"/>
              </a:lnSpc>
            </a:pPr>
            <a:r>
              <a:rPr lang="en-US" sz="1700"/>
              <a:t>Leaders prefer to have weekly broadcasts, monthly one-to-one meetings, and regular consultations to cater to each worker's different needs and goals, which motivates them to work at their best </a:t>
            </a:r>
          </a:p>
        </p:txBody>
      </p:sp>
      <p:pic>
        <p:nvPicPr>
          <p:cNvPr id="5" name="Picture 4" descr="A group of objects with icons&#10;&#10;Description automatically generated with medium confidence">
            <a:extLst>
              <a:ext uri="{FF2B5EF4-FFF2-40B4-BE49-F238E27FC236}">
                <a16:creationId xmlns:a16="http://schemas.microsoft.com/office/drawing/2014/main" id="{04027EEA-C238-1A87-C9B2-9C74841B4C53}"/>
              </a:ext>
            </a:extLst>
          </p:cNvPr>
          <p:cNvPicPr>
            <a:picLocks noChangeAspect="1"/>
          </p:cNvPicPr>
          <p:nvPr/>
        </p:nvPicPr>
        <p:blipFill rotWithShape="1">
          <a:blip r:embed="rId4"/>
          <a:srcRect l="26036" r="23936" b="1"/>
          <a:stretch/>
        </p:blipFill>
        <p:spPr>
          <a:xfrm>
            <a:off x="8085026" y="2701180"/>
            <a:ext cx="2739728" cy="2852640"/>
          </a:xfrm>
          <a:prstGeom prst="rect">
            <a:avLst/>
          </a:prstGeom>
          <a:ln w="57150" cmpd="thickThin">
            <a:solidFill>
              <a:schemeClr val="tx1">
                <a:lumMod val="50000"/>
                <a:lumOff val="50000"/>
              </a:schemeClr>
            </a:solidFill>
            <a:miter lim="800000"/>
          </a:ln>
        </p:spPr>
      </p:pic>
    </p:spTree>
    <p:extLst>
      <p:ext uri="{BB962C8B-B14F-4D97-AF65-F5344CB8AC3E}">
        <p14:creationId xmlns:p14="http://schemas.microsoft.com/office/powerpoint/2010/main" val="31207494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45FFF6-65F1-444A-A619-922E8C0B60EB}"/>
              </a:ext>
            </a:extLst>
          </p:cNvPr>
          <p:cNvSpPr>
            <a:spLocks noGrp="1"/>
          </p:cNvSpPr>
          <p:nvPr>
            <p:ph type="title"/>
          </p:nvPr>
        </p:nvSpPr>
        <p:spPr>
          <a:xfrm>
            <a:off x="1295402" y="982132"/>
            <a:ext cx="9601196" cy="1303867"/>
          </a:xfrm>
        </p:spPr>
        <p:txBody>
          <a:bodyPr>
            <a:normAutofit/>
          </a:bodyPr>
          <a:lstStyle/>
          <a:p>
            <a:pPr>
              <a:lnSpc>
                <a:spcPct val="90000"/>
              </a:lnSpc>
            </a:pPr>
            <a:r>
              <a:rPr lang="en-US" sz="4100" b="1">
                <a:solidFill>
                  <a:srgbClr val="262626"/>
                </a:solidFill>
              </a:rPr>
              <a:t>Rewarding and Recognition</a:t>
            </a:r>
            <a:br>
              <a:rPr lang="en-US" sz="4100" b="1">
                <a:solidFill>
                  <a:srgbClr val="262626"/>
                </a:solidFill>
              </a:rPr>
            </a:br>
            <a:endParaRPr lang="en-US" sz="4100">
              <a:solidFill>
                <a:srgbClr val="262626"/>
              </a:solidFill>
            </a:endParaRPr>
          </a:p>
        </p:txBody>
      </p:sp>
      <p:graphicFrame>
        <p:nvGraphicFramePr>
          <p:cNvPr id="5" name="Content Placeholder 2">
            <a:extLst>
              <a:ext uri="{FF2B5EF4-FFF2-40B4-BE49-F238E27FC236}">
                <a16:creationId xmlns:a16="http://schemas.microsoft.com/office/drawing/2014/main" id="{B0B34E17-6CC5-67FA-F1F0-2BE22F67B28A}"/>
              </a:ext>
            </a:extLst>
          </p:cNvPr>
          <p:cNvGraphicFramePr>
            <a:graphicFrameLocks noGrp="1"/>
          </p:cNvGraphicFramePr>
          <p:nvPr>
            <p:ph idx="1"/>
            <p:extLst>
              <p:ext uri="{D42A27DB-BD31-4B8C-83A1-F6EECF244321}">
                <p14:modId xmlns:p14="http://schemas.microsoft.com/office/powerpoint/2010/main" val="3285431179"/>
              </p:ext>
            </p:extLst>
          </p:nvPr>
        </p:nvGraphicFramePr>
        <p:xfrm>
          <a:off x="1295400" y="2772384"/>
          <a:ext cx="9601197" cy="287488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8663973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920957-5A37-4E47-AF1A-58199F85A56F}"/>
              </a:ext>
            </a:extLst>
          </p:cNvPr>
          <p:cNvSpPr>
            <a:spLocks noGrp="1"/>
          </p:cNvSpPr>
          <p:nvPr>
            <p:ph type="title"/>
          </p:nvPr>
        </p:nvSpPr>
        <p:spPr>
          <a:xfrm>
            <a:off x="1295402" y="982132"/>
            <a:ext cx="9601196" cy="1303867"/>
          </a:xfrm>
        </p:spPr>
        <p:txBody>
          <a:bodyPr>
            <a:normAutofit/>
          </a:bodyPr>
          <a:lstStyle/>
          <a:p>
            <a:pPr>
              <a:lnSpc>
                <a:spcPct val="90000"/>
              </a:lnSpc>
            </a:pPr>
            <a:br>
              <a:rPr lang="en-US" sz="2800" b="1">
                <a:solidFill>
                  <a:srgbClr val="262626"/>
                </a:solidFill>
              </a:rPr>
            </a:br>
            <a:r>
              <a:rPr lang="en-US" sz="2800" b="1">
                <a:solidFill>
                  <a:srgbClr val="262626"/>
                </a:solidFill>
              </a:rPr>
              <a:t>Group Dynamics, Conflict Handling, and Delegation</a:t>
            </a:r>
            <a:br>
              <a:rPr lang="en-US" sz="2800" b="1">
                <a:solidFill>
                  <a:srgbClr val="262626"/>
                </a:solidFill>
              </a:rPr>
            </a:br>
            <a:endParaRPr lang="en-US" sz="2800">
              <a:solidFill>
                <a:srgbClr val="262626"/>
              </a:solidFill>
            </a:endParaRPr>
          </a:p>
        </p:txBody>
      </p:sp>
      <p:graphicFrame>
        <p:nvGraphicFramePr>
          <p:cNvPr id="7" name="Content Placeholder 2">
            <a:extLst>
              <a:ext uri="{FF2B5EF4-FFF2-40B4-BE49-F238E27FC236}">
                <a16:creationId xmlns:a16="http://schemas.microsoft.com/office/drawing/2014/main" id="{F6054C69-D07F-164B-C18B-BDB8E7070CAC}"/>
              </a:ext>
            </a:extLst>
          </p:cNvPr>
          <p:cNvGraphicFramePr>
            <a:graphicFrameLocks noGrp="1"/>
          </p:cNvGraphicFramePr>
          <p:nvPr>
            <p:ph idx="1"/>
            <p:extLst>
              <p:ext uri="{D42A27DB-BD31-4B8C-83A1-F6EECF244321}">
                <p14:modId xmlns:p14="http://schemas.microsoft.com/office/powerpoint/2010/main" val="2411123500"/>
              </p:ext>
            </p:extLst>
          </p:nvPr>
        </p:nvGraphicFramePr>
        <p:xfrm>
          <a:off x="1295400" y="2772384"/>
          <a:ext cx="9601197" cy="287488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5351926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2BE4420-3B5F-4549-8B4A-77855B821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75876F6-95D4-48CB-8E3E-4401A96E25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88"/>
            <a:ext cx="3823215" cy="5883295"/>
          </a:xfrm>
          <a:prstGeom prst="rect">
            <a:avLst/>
          </a:prstGeom>
          <a:blipFill dpi="0" rotWithShape="1">
            <a:blip r:embed="rId3"/>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1B84719-90BB-4D0C-92D8-61DC5512B3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920100B9-7571-456C-A033-21176812ABA3}"/>
              </a:ext>
            </a:extLst>
          </p:cNvPr>
          <p:cNvSpPr>
            <a:spLocks noGrp="1"/>
          </p:cNvSpPr>
          <p:nvPr>
            <p:ph type="title"/>
          </p:nvPr>
        </p:nvSpPr>
        <p:spPr>
          <a:xfrm>
            <a:off x="1055599" y="1055077"/>
            <a:ext cx="2532909" cy="4794578"/>
          </a:xfrm>
        </p:spPr>
        <p:txBody>
          <a:bodyPr>
            <a:normAutofit/>
          </a:bodyPr>
          <a:lstStyle/>
          <a:p>
            <a:br>
              <a:rPr lang="en-US" sz="4100" b="1">
                <a:solidFill>
                  <a:srgbClr val="262626"/>
                </a:solidFill>
              </a:rPr>
            </a:br>
            <a:r>
              <a:rPr lang="en-US" sz="4100" b="1">
                <a:solidFill>
                  <a:srgbClr val="262626"/>
                </a:solidFill>
              </a:rPr>
              <a:t>Teamwork Strengths </a:t>
            </a:r>
            <a:br>
              <a:rPr lang="en-US" sz="4100" b="1">
                <a:solidFill>
                  <a:srgbClr val="262626"/>
                </a:solidFill>
              </a:rPr>
            </a:br>
            <a:endParaRPr lang="en-US" sz="4100">
              <a:solidFill>
                <a:srgbClr val="262626"/>
              </a:solidFill>
            </a:endParaRPr>
          </a:p>
        </p:txBody>
      </p:sp>
      <p:sp useBgFill="1">
        <p:nvSpPr>
          <p:cNvPr id="15" name="Rectangle 14">
            <a:extLst>
              <a:ext uri="{FF2B5EF4-FFF2-40B4-BE49-F238E27FC236}">
                <a16:creationId xmlns:a16="http://schemas.microsoft.com/office/drawing/2014/main" id="{7B407EC4-5D16-4845-9840-4E28622B6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053" y="-2"/>
            <a:ext cx="753994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2B48913-A0AD-D75A-9AAD-93456A4BABA1}"/>
              </a:ext>
            </a:extLst>
          </p:cNvPr>
          <p:cNvGraphicFramePr>
            <a:graphicFrameLocks noGrp="1"/>
          </p:cNvGraphicFramePr>
          <p:nvPr>
            <p:ph idx="1"/>
            <p:extLst>
              <p:ext uri="{D42A27DB-BD31-4B8C-83A1-F6EECF244321}">
                <p14:modId xmlns:p14="http://schemas.microsoft.com/office/powerpoint/2010/main" val="360648255"/>
              </p:ext>
            </p:extLst>
          </p:nvPr>
        </p:nvGraphicFramePr>
        <p:xfrm>
          <a:off x="5470072" y="804670"/>
          <a:ext cx="5914209" cy="524865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6435142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7FD802-B7AF-4100-A01F-71D6DA982D04}"/>
              </a:ext>
            </a:extLst>
          </p:cNvPr>
          <p:cNvSpPr>
            <a:spLocks noGrp="1"/>
          </p:cNvSpPr>
          <p:nvPr>
            <p:ph type="title"/>
          </p:nvPr>
        </p:nvSpPr>
        <p:spPr>
          <a:xfrm>
            <a:off x="1295402" y="982132"/>
            <a:ext cx="9601196" cy="1303867"/>
          </a:xfrm>
        </p:spPr>
        <p:txBody>
          <a:bodyPr>
            <a:normAutofit/>
          </a:bodyPr>
          <a:lstStyle/>
          <a:p>
            <a:pPr>
              <a:lnSpc>
                <a:spcPct val="90000"/>
              </a:lnSpc>
            </a:pPr>
            <a:br>
              <a:rPr lang="en-US" sz="2800" b="1">
                <a:solidFill>
                  <a:srgbClr val="262626"/>
                </a:solidFill>
              </a:rPr>
            </a:br>
            <a:r>
              <a:rPr lang="en-US" sz="2800" b="1">
                <a:solidFill>
                  <a:srgbClr val="262626"/>
                </a:solidFill>
              </a:rPr>
              <a:t>Contemporary Challenges</a:t>
            </a:r>
            <a:br>
              <a:rPr lang="en-US" sz="2800" b="1">
                <a:solidFill>
                  <a:srgbClr val="262626"/>
                </a:solidFill>
              </a:rPr>
            </a:br>
            <a:endParaRPr lang="en-US" sz="2800">
              <a:solidFill>
                <a:srgbClr val="262626"/>
              </a:solidFill>
            </a:endParaRPr>
          </a:p>
        </p:txBody>
      </p:sp>
      <p:graphicFrame>
        <p:nvGraphicFramePr>
          <p:cNvPr id="5" name="Content Placeholder 2">
            <a:extLst>
              <a:ext uri="{FF2B5EF4-FFF2-40B4-BE49-F238E27FC236}">
                <a16:creationId xmlns:a16="http://schemas.microsoft.com/office/drawing/2014/main" id="{4E088A22-FE3A-B2B7-5BEF-EB692937DC72}"/>
              </a:ext>
            </a:extLst>
          </p:cNvPr>
          <p:cNvGraphicFramePr>
            <a:graphicFrameLocks noGrp="1"/>
          </p:cNvGraphicFramePr>
          <p:nvPr>
            <p:ph idx="1"/>
            <p:extLst>
              <p:ext uri="{D42A27DB-BD31-4B8C-83A1-F6EECF244321}">
                <p14:modId xmlns:p14="http://schemas.microsoft.com/office/powerpoint/2010/main" val="1203146699"/>
              </p:ext>
            </p:extLst>
          </p:nvPr>
        </p:nvGraphicFramePr>
        <p:xfrm>
          <a:off x="1295400" y="2772384"/>
          <a:ext cx="9601197" cy="287488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4023966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2BE4420-3B5F-4549-8B4A-77855B821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75876F6-95D4-48CB-8E3E-4401A96E25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88"/>
            <a:ext cx="3823215" cy="5883295"/>
          </a:xfrm>
          <a:prstGeom prst="rect">
            <a:avLst/>
          </a:prstGeom>
          <a:blipFill dpi="0" rotWithShape="1">
            <a:blip r:embed="rId3"/>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1B84719-90BB-4D0C-92D8-61DC5512B3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5EF34413-C6FB-4766-BF61-DBC153EB4641}"/>
              </a:ext>
            </a:extLst>
          </p:cNvPr>
          <p:cNvSpPr>
            <a:spLocks noGrp="1"/>
          </p:cNvSpPr>
          <p:nvPr>
            <p:ph type="title"/>
          </p:nvPr>
        </p:nvSpPr>
        <p:spPr>
          <a:xfrm>
            <a:off x="1055599" y="1055077"/>
            <a:ext cx="2532909" cy="4794578"/>
          </a:xfrm>
        </p:spPr>
        <p:txBody>
          <a:bodyPr>
            <a:normAutofit/>
          </a:bodyPr>
          <a:lstStyle/>
          <a:p>
            <a:br>
              <a:rPr lang="en-US" b="1">
                <a:solidFill>
                  <a:srgbClr val="262626"/>
                </a:solidFill>
              </a:rPr>
            </a:br>
            <a:r>
              <a:rPr lang="en-US" b="1">
                <a:solidFill>
                  <a:srgbClr val="262626"/>
                </a:solidFill>
              </a:rPr>
              <a:t>Proposed Solutions </a:t>
            </a:r>
            <a:br>
              <a:rPr lang="en-US" b="1">
                <a:solidFill>
                  <a:srgbClr val="262626"/>
                </a:solidFill>
              </a:rPr>
            </a:br>
            <a:endParaRPr lang="en-US">
              <a:solidFill>
                <a:srgbClr val="262626"/>
              </a:solidFill>
            </a:endParaRPr>
          </a:p>
        </p:txBody>
      </p:sp>
      <p:sp useBgFill="1">
        <p:nvSpPr>
          <p:cNvPr id="15" name="Rectangle 14">
            <a:extLst>
              <a:ext uri="{FF2B5EF4-FFF2-40B4-BE49-F238E27FC236}">
                <a16:creationId xmlns:a16="http://schemas.microsoft.com/office/drawing/2014/main" id="{7B407EC4-5D16-4845-9840-4E28622B6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053" y="-2"/>
            <a:ext cx="753994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8CAACAB1-5A2B-8F54-1200-217018C26CAD}"/>
              </a:ext>
            </a:extLst>
          </p:cNvPr>
          <p:cNvGraphicFramePr>
            <a:graphicFrameLocks noGrp="1"/>
          </p:cNvGraphicFramePr>
          <p:nvPr>
            <p:ph idx="1"/>
            <p:extLst>
              <p:ext uri="{D42A27DB-BD31-4B8C-83A1-F6EECF244321}">
                <p14:modId xmlns:p14="http://schemas.microsoft.com/office/powerpoint/2010/main" val="3265155988"/>
              </p:ext>
            </p:extLst>
          </p:nvPr>
        </p:nvGraphicFramePr>
        <p:xfrm>
          <a:off x="5470072" y="804670"/>
          <a:ext cx="5914209" cy="524865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204201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66011F-4525-4F52-BC59-DCC24BA7EF8C}"/>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A1C22E57-D08C-495D-99D8-7A3C72BAD9A2}"/>
              </a:ext>
            </a:extLst>
          </p:cNvPr>
          <p:cNvSpPr>
            <a:spLocks noGrp="1"/>
          </p:cNvSpPr>
          <p:nvPr>
            <p:ph idx="1"/>
          </p:nvPr>
        </p:nvSpPr>
        <p:spPr/>
        <p:txBody>
          <a:bodyPr>
            <a:normAutofit fontScale="25000" lnSpcReduction="20000"/>
          </a:bodyPr>
          <a:lstStyle/>
          <a:p>
            <a:r>
              <a:rPr lang="en-US" dirty="0" err="1"/>
              <a:t>Armanious</a:t>
            </a:r>
            <a:r>
              <a:rPr lang="en-US" dirty="0"/>
              <a:t>, M. and Padgett, J.D., 2021. Agile learning strategies to compete in an uncertain business environment. </a:t>
            </a:r>
            <a:r>
              <a:rPr lang="en-US" i="1" dirty="0"/>
              <a:t>Journal of Workplace Learning</a:t>
            </a:r>
            <a:r>
              <a:rPr lang="en-US" dirty="0"/>
              <a:t>, </a:t>
            </a:r>
            <a:r>
              <a:rPr lang="en-US" i="1" dirty="0"/>
              <a:t>33</a:t>
            </a:r>
            <a:r>
              <a:rPr lang="en-US" dirty="0"/>
              <a:t>(8), pp.635-647.</a:t>
            </a:r>
          </a:p>
          <a:p>
            <a:r>
              <a:rPr lang="en-US" dirty="0" err="1"/>
              <a:t>Badibanga</a:t>
            </a:r>
            <a:r>
              <a:rPr lang="en-US" dirty="0"/>
              <a:t>, A. and Ohlson, M., 2021. Millennials’ leadership skills for promoting flow and profit in a business simulation. </a:t>
            </a:r>
            <a:r>
              <a:rPr lang="en-US" i="1" dirty="0"/>
              <a:t>Journal of Leadership Studies</a:t>
            </a:r>
            <a:r>
              <a:rPr lang="en-US" dirty="0"/>
              <a:t>, </a:t>
            </a:r>
            <a:r>
              <a:rPr lang="en-US" i="1" dirty="0"/>
              <a:t>15</a:t>
            </a:r>
            <a:r>
              <a:rPr lang="en-US" dirty="0"/>
              <a:t>(2), pp.70-80.</a:t>
            </a:r>
          </a:p>
          <a:p>
            <a:r>
              <a:rPr lang="en-US" dirty="0" err="1"/>
              <a:t>Beninghof</a:t>
            </a:r>
            <a:r>
              <a:rPr lang="en-US" dirty="0"/>
              <a:t>, A.M., 2020. </a:t>
            </a:r>
            <a:r>
              <a:rPr lang="en-US" i="1" dirty="0"/>
              <a:t>Co-teaching that works: Structures and strategies for maximizing student learning</a:t>
            </a:r>
            <a:r>
              <a:rPr lang="en-US" dirty="0"/>
              <a:t>. John Wiley &amp; Sons.</a:t>
            </a:r>
          </a:p>
          <a:p>
            <a:r>
              <a:rPr lang="en-US" dirty="0"/>
              <a:t>Buchanan, D. and </a:t>
            </a:r>
            <a:r>
              <a:rPr lang="en-US" dirty="0" err="1"/>
              <a:t>Badham</a:t>
            </a:r>
            <a:r>
              <a:rPr lang="en-US" dirty="0"/>
              <a:t>, R., 2020. </a:t>
            </a:r>
            <a:r>
              <a:rPr lang="en-US" i="1" dirty="0"/>
              <a:t>Power, politics, and organizational change</a:t>
            </a:r>
            <a:r>
              <a:rPr lang="en-US" dirty="0"/>
              <a:t>. Sage.</a:t>
            </a:r>
          </a:p>
          <a:p>
            <a:r>
              <a:rPr lang="en-US" dirty="0"/>
              <a:t>Gander, F., </a:t>
            </a:r>
            <a:r>
              <a:rPr lang="en-US" dirty="0" err="1"/>
              <a:t>Gaitzsch</a:t>
            </a:r>
            <a:r>
              <a:rPr lang="en-US" dirty="0"/>
              <a:t>, I. and Ruch, W., 2020. The relationships of team role-and character strengths-balance with individual and team-level satisfaction and performance. </a:t>
            </a:r>
            <a:r>
              <a:rPr lang="en-US" i="1" dirty="0"/>
              <a:t>Frontiers in Psychology</a:t>
            </a:r>
            <a:r>
              <a:rPr lang="en-US" dirty="0"/>
              <a:t>, </a:t>
            </a:r>
            <a:r>
              <a:rPr lang="en-US" i="1" dirty="0"/>
              <a:t>11</a:t>
            </a:r>
            <a:r>
              <a:rPr lang="en-US" dirty="0"/>
              <a:t>, p.566222.</a:t>
            </a:r>
          </a:p>
          <a:p>
            <a:r>
              <a:rPr lang="en-US" dirty="0"/>
              <a:t>Goldman, B. and Taylor, P., 2023. </a:t>
            </a:r>
            <a:r>
              <a:rPr lang="en-US" i="1" dirty="0"/>
              <a:t>Team Analytics: The Future of High-Performance Teams and Project Success</a:t>
            </a:r>
            <a:r>
              <a:rPr lang="en-US" dirty="0"/>
              <a:t>. Taylor &amp; Francis.</a:t>
            </a:r>
          </a:p>
          <a:p>
            <a:r>
              <a:rPr lang="en-US" dirty="0" err="1"/>
              <a:t>Kazemitabar</a:t>
            </a:r>
            <a:r>
              <a:rPr lang="en-US" dirty="0"/>
              <a:t>, M.A., Lajoie, S.P. and Li, T., 2022. A classification of Challenges encountered in Complex Teamwork Settings. </a:t>
            </a:r>
            <a:r>
              <a:rPr lang="en-US" i="1" dirty="0"/>
              <a:t>International Journal of Computer-Supported Collaborative Learning</a:t>
            </a:r>
            <a:r>
              <a:rPr lang="en-US" dirty="0"/>
              <a:t>, </a:t>
            </a:r>
            <a:r>
              <a:rPr lang="en-US" i="1" dirty="0"/>
              <a:t>17</a:t>
            </a:r>
            <a:r>
              <a:rPr lang="en-US" dirty="0"/>
              <a:t>(2), pp.225-247.</a:t>
            </a:r>
          </a:p>
          <a:p>
            <a:r>
              <a:rPr lang="en-US" dirty="0"/>
              <a:t>Khan, I.U., Amin, R.U. and </a:t>
            </a:r>
            <a:r>
              <a:rPr lang="en-US" dirty="0" err="1"/>
              <a:t>Saif</a:t>
            </a:r>
            <a:r>
              <a:rPr lang="en-US" dirty="0"/>
              <a:t>, N., 2022. Individualized consideration and idealized influence of transformational leadership: Mediating role of inspirational motivation and intellectual stimulation. </a:t>
            </a:r>
            <a:r>
              <a:rPr lang="en-US" i="1" dirty="0"/>
              <a:t>International Journal of Leadership in Education</a:t>
            </a:r>
            <a:r>
              <a:rPr lang="en-US" dirty="0"/>
              <a:t>, pp.1-11.</a:t>
            </a:r>
          </a:p>
          <a:p>
            <a:r>
              <a:rPr lang="en-US" dirty="0"/>
              <a:t>Khan, M.R. and </a:t>
            </a:r>
            <a:r>
              <a:rPr lang="en-US" dirty="0" err="1"/>
              <a:t>Wajidi</a:t>
            </a:r>
            <a:r>
              <a:rPr lang="en-US" dirty="0"/>
              <a:t>, A., 2019. Role of leadership and team building in employee motivation at workplace. </a:t>
            </a:r>
            <a:r>
              <a:rPr lang="en-US" i="1" dirty="0"/>
              <a:t>GMJACS</a:t>
            </a:r>
            <a:r>
              <a:rPr lang="en-US" dirty="0"/>
              <a:t>, </a:t>
            </a:r>
            <a:r>
              <a:rPr lang="en-US" i="1" dirty="0"/>
              <a:t>9</a:t>
            </a:r>
            <a:r>
              <a:rPr lang="en-US" dirty="0"/>
              <a:t>(1), pp.11-11.</a:t>
            </a:r>
          </a:p>
          <a:p>
            <a:r>
              <a:rPr lang="en-US" dirty="0"/>
              <a:t>Kravchenko, E., 2023. </a:t>
            </a:r>
            <a:r>
              <a:rPr lang="en-US" i="1" dirty="0"/>
              <a:t>The ethics of care and participatory design: a situated exploration</a:t>
            </a:r>
            <a:r>
              <a:rPr lang="en-US" dirty="0"/>
              <a:t> (Doctoral dissertation).</a:t>
            </a:r>
          </a:p>
          <a:p>
            <a:r>
              <a:rPr lang="en-US" dirty="0" err="1"/>
              <a:t>Lenka</a:t>
            </a:r>
            <a:r>
              <a:rPr lang="en-US" dirty="0"/>
              <a:t>, R.M., 2021. Ideal Virtual Collaboration Model-The Key to remote team challenges. </a:t>
            </a:r>
            <a:r>
              <a:rPr lang="en-US" i="1" dirty="0" err="1"/>
              <a:t>PalArch's</a:t>
            </a:r>
            <a:r>
              <a:rPr lang="en-US" i="1" dirty="0"/>
              <a:t> Journal of Archaeology of Egypt/Egyptology</a:t>
            </a:r>
            <a:r>
              <a:rPr lang="en-US" dirty="0"/>
              <a:t>, </a:t>
            </a:r>
            <a:r>
              <a:rPr lang="en-US" i="1" dirty="0"/>
              <a:t>18</a:t>
            </a:r>
            <a:r>
              <a:rPr lang="en-US" dirty="0"/>
              <a:t>(7), pp.2677-2686.</a:t>
            </a:r>
          </a:p>
          <a:p>
            <a:r>
              <a:rPr lang="en-US" dirty="0"/>
              <a:t>Miller, J., 2022. </a:t>
            </a:r>
            <a:r>
              <a:rPr lang="en-US" i="1" dirty="0"/>
              <a:t>Leadership to Enable 21st-Century Teams to Solve Ill-Structured Problems</a:t>
            </a:r>
            <a:r>
              <a:rPr lang="en-US" dirty="0"/>
              <a:t> (Doctoral dissertation, Acquisition Research Program).</a:t>
            </a:r>
          </a:p>
          <a:p>
            <a:r>
              <a:rPr lang="en-US" dirty="0"/>
              <a:t>Morrison-Smith, S. and Ruiz, J., 2020. Challenges and barriers in virtual teams: a literature review. </a:t>
            </a:r>
            <a:r>
              <a:rPr lang="en-US" i="1" dirty="0"/>
              <a:t>SN Applied Sciences</a:t>
            </a:r>
            <a:r>
              <a:rPr lang="en-US" dirty="0"/>
              <a:t>, </a:t>
            </a:r>
            <a:r>
              <a:rPr lang="en-US" i="1" dirty="0"/>
              <a:t>2</a:t>
            </a:r>
            <a:r>
              <a:rPr lang="en-US" dirty="0"/>
              <a:t>, pp.1-33.</a:t>
            </a:r>
          </a:p>
          <a:p>
            <a:r>
              <a:rPr lang="en-US" dirty="0" err="1"/>
              <a:t>Nasifoglu</a:t>
            </a:r>
            <a:r>
              <a:rPr lang="en-US" dirty="0"/>
              <a:t> </a:t>
            </a:r>
            <a:r>
              <a:rPr lang="en-US" dirty="0" err="1"/>
              <a:t>Elidemir</a:t>
            </a:r>
            <a:r>
              <a:rPr lang="en-US" dirty="0"/>
              <a:t>, S., </a:t>
            </a:r>
            <a:r>
              <a:rPr lang="en-US" dirty="0" err="1"/>
              <a:t>Ozturen</a:t>
            </a:r>
            <a:r>
              <a:rPr lang="en-US" dirty="0"/>
              <a:t>, A. and </a:t>
            </a:r>
            <a:r>
              <a:rPr lang="en-US" dirty="0" err="1"/>
              <a:t>Bayighomog</a:t>
            </a:r>
            <a:r>
              <a:rPr lang="en-US" dirty="0"/>
              <a:t>, S.W., 2020. Innovative behaviors, employee creativity, and sustainable competitive advantage: A moderated mediation. </a:t>
            </a:r>
            <a:r>
              <a:rPr lang="en-US" i="1" dirty="0"/>
              <a:t>Sustainability</a:t>
            </a:r>
            <a:r>
              <a:rPr lang="en-US" dirty="0"/>
              <a:t>, </a:t>
            </a:r>
            <a:r>
              <a:rPr lang="en-US" i="1" dirty="0"/>
              <a:t>12</a:t>
            </a:r>
            <a:r>
              <a:rPr lang="en-US" dirty="0"/>
              <a:t>(8), p.3295.</a:t>
            </a:r>
          </a:p>
          <a:p>
            <a:r>
              <a:rPr lang="en-US" dirty="0"/>
              <a:t>Newman, S.A. and Ford, R.C., 2021. Five steps to leading your team in the virtual COVID-19 workplace. </a:t>
            </a:r>
            <a:r>
              <a:rPr lang="en-US" i="1" dirty="0"/>
              <a:t>Organizational Dynamics</a:t>
            </a:r>
            <a:r>
              <a:rPr lang="en-US" dirty="0"/>
              <a:t>, </a:t>
            </a:r>
            <a:r>
              <a:rPr lang="en-US" i="1" dirty="0"/>
              <a:t>50</a:t>
            </a:r>
            <a:r>
              <a:rPr lang="en-US" dirty="0"/>
              <a:t>(1), p.100802.</a:t>
            </a:r>
          </a:p>
          <a:p>
            <a:r>
              <a:rPr lang="en-US" dirty="0" err="1"/>
              <a:t>Oteshova</a:t>
            </a:r>
            <a:r>
              <a:rPr lang="en-US" dirty="0"/>
              <a:t>, A.K., </a:t>
            </a:r>
            <a:r>
              <a:rPr lang="en-US" dirty="0" err="1"/>
              <a:t>Niyazbayeva</a:t>
            </a:r>
            <a:r>
              <a:rPr lang="en-US" dirty="0"/>
              <a:t>, A.A., </a:t>
            </a:r>
            <a:r>
              <a:rPr lang="en-US" dirty="0" err="1"/>
              <a:t>Prodanova</a:t>
            </a:r>
            <a:r>
              <a:rPr lang="en-US" dirty="0"/>
              <a:t>, N.A., </a:t>
            </a:r>
            <a:r>
              <a:rPr lang="en-US" dirty="0" err="1"/>
              <a:t>Sabirova</a:t>
            </a:r>
            <a:r>
              <a:rPr lang="en-US" dirty="0"/>
              <a:t>, R.K. and Zayed, N.M., 2021. The effect of teamwork on employee productivity. </a:t>
            </a:r>
            <a:r>
              <a:rPr lang="en-US" i="1" dirty="0"/>
              <a:t>Academy of Strategic Management Journal</a:t>
            </a:r>
            <a:r>
              <a:rPr lang="en-US" dirty="0"/>
              <a:t>, </a:t>
            </a:r>
            <a:r>
              <a:rPr lang="en-US" i="1" dirty="0"/>
              <a:t>20</a:t>
            </a:r>
            <a:r>
              <a:rPr lang="en-US" dirty="0"/>
              <a:t>, pp.1-8.</a:t>
            </a:r>
          </a:p>
          <a:p>
            <a:r>
              <a:rPr lang="en-US" dirty="0" err="1"/>
              <a:t>Pathiranage</a:t>
            </a:r>
            <a:r>
              <a:rPr lang="en-US" dirty="0"/>
              <a:t>, Y.L., </a:t>
            </a:r>
            <a:r>
              <a:rPr lang="en-US" dirty="0" err="1"/>
              <a:t>Jayatilake</a:t>
            </a:r>
            <a:r>
              <a:rPr lang="en-US" dirty="0"/>
              <a:t>, L.V. and </a:t>
            </a:r>
            <a:r>
              <a:rPr lang="en-US" dirty="0" err="1"/>
              <a:t>Abeysekera</a:t>
            </a:r>
            <a:r>
              <a:rPr lang="en-US" dirty="0"/>
              <a:t>, R., 2020. A Literature Review on Organizational Culture towards Corporate Performance. </a:t>
            </a:r>
            <a:r>
              <a:rPr lang="en-US" i="1" dirty="0"/>
              <a:t>International Journal of Management, Accounting &amp; Economics</a:t>
            </a:r>
            <a:r>
              <a:rPr lang="en-US" dirty="0"/>
              <a:t>, </a:t>
            </a:r>
            <a:r>
              <a:rPr lang="en-US" i="1" dirty="0"/>
              <a:t>7</a:t>
            </a:r>
            <a:r>
              <a:rPr lang="en-US" dirty="0"/>
              <a:t>(9).</a:t>
            </a:r>
          </a:p>
          <a:p>
            <a:r>
              <a:rPr lang="en-US" dirty="0"/>
              <a:t>Sheppard, B., </a:t>
            </a:r>
            <a:r>
              <a:rPr lang="en-US" dirty="0" err="1"/>
              <a:t>Kouyoumjian</a:t>
            </a:r>
            <a:r>
              <a:rPr lang="en-US" dirty="0"/>
              <a:t>, G., </a:t>
            </a:r>
            <a:r>
              <a:rPr lang="en-US" dirty="0" err="1"/>
              <a:t>Sarrazin</a:t>
            </a:r>
            <a:r>
              <a:rPr lang="en-US" dirty="0"/>
              <a:t>, H. and Dore, F., 2023. The business value of design.</a:t>
            </a:r>
          </a:p>
          <a:p>
            <a:r>
              <a:rPr lang="en-US" dirty="0" err="1"/>
              <a:t>Stemmler</a:t>
            </a:r>
            <a:r>
              <a:rPr lang="en-US" dirty="0"/>
              <a:t>, L., 2022. </a:t>
            </a:r>
            <a:r>
              <a:rPr lang="en-US" i="1" dirty="0"/>
              <a:t>The impact of virtual environment on fostering individual’s creativity by transformational leaders</a:t>
            </a:r>
            <a:r>
              <a:rPr lang="en-US" dirty="0"/>
              <a:t> (Doctoral dissertation).</a:t>
            </a:r>
          </a:p>
          <a:p>
            <a:r>
              <a:rPr lang="en-US" dirty="0"/>
              <a:t>Stone, B., 2022. </a:t>
            </a:r>
            <a:r>
              <a:rPr lang="en-US" i="1" dirty="0"/>
              <a:t>Amazon unbound: Jeff Bezos and the invention of a global empire</a:t>
            </a:r>
            <a:r>
              <a:rPr lang="en-US" dirty="0"/>
              <a:t>. Simon and Schuster.</a:t>
            </a:r>
          </a:p>
          <a:p>
            <a:r>
              <a:rPr lang="en-US" dirty="0" err="1"/>
              <a:t>Tiwarim</a:t>
            </a:r>
            <a:r>
              <a:rPr lang="en-US" dirty="0"/>
              <a:t>, S.P., 2022. Knowledge Enhancement and Understanding of Diversity. </a:t>
            </a:r>
            <a:r>
              <a:rPr lang="en-US" i="1" dirty="0" err="1"/>
              <a:t>Technium</a:t>
            </a:r>
            <a:r>
              <a:rPr lang="en-US" i="1" dirty="0"/>
              <a:t> Soc. Sci. J.</a:t>
            </a:r>
            <a:r>
              <a:rPr lang="en-US" dirty="0"/>
              <a:t>, </a:t>
            </a:r>
            <a:r>
              <a:rPr lang="en-US" i="1" dirty="0"/>
              <a:t>30</a:t>
            </a:r>
            <a:r>
              <a:rPr lang="en-US" dirty="0"/>
              <a:t>, p.159.</a:t>
            </a:r>
          </a:p>
          <a:p>
            <a:r>
              <a:rPr lang="en-US" dirty="0"/>
              <a:t>Walker, C., </a:t>
            </a:r>
            <a:r>
              <a:rPr lang="en-US" dirty="0" err="1"/>
              <a:t>Kalathil</a:t>
            </a:r>
            <a:r>
              <a:rPr lang="en-US" dirty="0"/>
              <a:t>, S. and Ludwig, J., 2020. The cutting edge of sharp power. </a:t>
            </a:r>
            <a:r>
              <a:rPr lang="en-US" i="1" dirty="0"/>
              <a:t>J. Democracy</a:t>
            </a:r>
            <a:r>
              <a:rPr lang="en-US" dirty="0"/>
              <a:t>, </a:t>
            </a:r>
            <a:r>
              <a:rPr lang="en-US" i="1" dirty="0"/>
              <a:t>31</a:t>
            </a:r>
            <a:r>
              <a:rPr lang="en-US" dirty="0"/>
              <a:t>, p.124.</a:t>
            </a:r>
          </a:p>
          <a:p>
            <a:endParaRPr lang="en-US" dirty="0"/>
          </a:p>
        </p:txBody>
      </p:sp>
    </p:spTree>
    <p:extLst>
      <p:ext uri="{BB962C8B-B14F-4D97-AF65-F5344CB8AC3E}">
        <p14:creationId xmlns:p14="http://schemas.microsoft.com/office/powerpoint/2010/main" val="572116002"/>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image" Target="../media/image1.jpeg" /></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147</TotalTime>
  <Words>3890</Words>
  <Application>Microsoft Office PowerPoint</Application>
  <PresentationFormat>Širokouhlá</PresentationFormat>
  <Paragraphs>125</Paragraphs>
  <Slides>14</Slides>
  <Notes>12</Notes>
  <HiddenSlides>0</HiddenSlides>
  <MMClips>0</MMClips>
  <ScaleCrop>false</ScaleCrop>
  <HeadingPairs>
    <vt:vector size="4" baseType="variant">
      <vt:variant>
        <vt:lpstr>Motív</vt:lpstr>
      </vt:variant>
      <vt:variant>
        <vt:i4>1</vt:i4>
      </vt:variant>
      <vt:variant>
        <vt:lpstr>Nadpisy snímok</vt:lpstr>
      </vt:variant>
      <vt:variant>
        <vt:i4>14</vt:i4>
      </vt:variant>
    </vt:vector>
  </HeadingPairs>
  <TitlesOfParts>
    <vt:vector size="15" baseType="lpstr">
      <vt:lpstr>Organic</vt:lpstr>
      <vt:lpstr>Team Working </vt:lpstr>
      <vt:lpstr>Introduction</vt:lpstr>
      <vt:lpstr>Teams vs. Groups</vt:lpstr>
      <vt:lpstr>Characteristics &amp; Benefits of Effective Teams </vt:lpstr>
      <vt:lpstr>Benefits of Effective Teams (Amazon)</vt:lpstr>
      <vt:lpstr>Tuckman's Stages of Team Development  </vt:lpstr>
      <vt:lpstr>Belbin Team Role Theory</vt:lpstr>
      <vt:lpstr>Monitoring and Improving Performance</vt:lpstr>
      <vt:lpstr>Rewarding and Recognition </vt:lpstr>
      <vt:lpstr> Group Dynamics, Conflict Handling, and Delegation </vt:lpstr>
      <vt:lpstr> Teamwork Strengths  </vt:lpstr>
      <vt:lpstr> Contemporary Challenges </vt:lpstr>
      <vt:lpstr> Proposed Solutions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Team Working</dc:title>
  <dc:creator>Group Presentation</dc:creator>
  <cp:lastModifiedBy>Hostiteľský používateľ</cp:lastModifiedBy>
  <cp:revision>145</cp:revision>
  <dcterms:created xsi:type="dcterms:W3CDTF">2024-02-19T04:43:22Z</dcterms:created>
  <dcterms:modified xsi:type="dcterms:W3CDTF">2024-03-08T13:31:41Z</dcterms:modified>
</cp:coreProperties>
</file>