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97" r:id="rId2"/>
    <p:sldId id="353" r:id="rId3"/>
    <p:sldId id="565" r:id="rId4"/>
    <p:sldId id="566" r:id="rId5"/>
    <p:sldId id="567" r:id="rId6"/>
    <p:sldId id="568" r:id="rId7"/>
    <p:sldId id="569" r:id="rId8"/>
    <p:sldId id="570" r:id="rId9"/>
    <p:sldId id="574" r:id="rId10"/>
    <p:sldId id="572" r:id="rId11"/>
    <p:sldId id="573" r:id="rId12"/>
    <p:sldId id="575" r:id="rId13"/>
    <p:sldId id="576" r:id="rId14"/>
    <p:sldId id="577" r:id="rId15"/>
    <p:sldId id="578" r:id="rId16"/>
    <p:sldId id="579" r:id="rId17"/>
    <p:sldId id="34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484" autoAdjust="0"/>
  </p:normalViewPr>
  <p:slideViewPr>
    <p:cSldViewPr snapToGrid="0">
      <p:cViewPr varScale="1">
        <p:scale>
          <a:sx n="71" d="100"/>
          <a:sy n="71" d="100"/>
        </p:scale>
        <p:origin x="4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35F9C-A1FA-404A-BC37-DF462C52A136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3D5753-E67E-42A5-8C4B-B0E60D2257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127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55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9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76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42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375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969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433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53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00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513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27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158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0030275/" TargetMode="External"/><Relationship Id="rId7" Type="http://schemas.openxmlformats.org/officeDocument/2006/relationships/hyperlink" Target="https://www.researchgate.net/figure/The-main-components-of-a-healthcare-system_fig1_343039992" TargetMode="External"/><Relationship Id="rId2" Type="http://schemas.openxmlformats.org/officeDocument/2006/relationships/hyperlink" Target="https://ahpsr.who.int/docs/librariesprovider11/teaching-material/facilitator_manual_cld_course.pdf?sfvrsn=4846da75_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blogs/comparing-nhs-to-health-care-systems-other-countries" TargetMode="External"/><Relationship Id="rId5" Type="http://schemas.openxmlformats.org/officeDocument/2006/relationships/hyperlink" Target="https://www.kingsfund.org.uk/insight-and-analysis/data-and-charts/key-facts-figures-nhs" TargetMode="External"/><Relationship Id="rId4" Type="http://schemas.openxmlformats.org/officeDocument/2006/relationships/hyperlink" Target="https://sochealth.co.uk/2015/01/18/international-comparisons-say-nh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916833"/>
            <a:ext cx="7992888" cy="1440160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MSc. in Public health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lang="en-GB" sz="20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565109" y="2867805"/>
            <a:ext cx="892337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Healthcare Systems – Systems Thinking (UK Focus)- Week 2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C949F96-606C-B728-A826-98FA063EE213}"/>
              </a:ext>
            </a:extLst>
          </p:cNvPr>
          <p:cNvGraphicFramePr>
            <a:graphicFrameLocks noGrp="1"/>
          </p:cNvGraphicFramePr>
          <p:nvPr/>
        </p:nvGraphicFramePr>
        <p:xfrm>
          <a:off x="989045" y="1328803"/>
          <a:ext cx="10375641" cy="1735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375641">
                  <a:extLst>
                    <a:ext uri="{9D8B030D-6E8A-4147-A177-3AD203B41FA5}">
                      <a16:colId xmlns:a16="http://schemas.microsoft.com/office/drawing/2014/main" val="4081449409"/>
                    </a:ext>
                  </a:extLst>
                </a:gridCol>
              </a:tblGrid>
              <a:tr h="1735802">
                <a:tc>
                  <a:txBody>
                    <a:bodyPr/>
                    <a:lstStyle/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GB" sz="3600" b="1" kern="100" dirty="0">
                          <a:solidFill>
                            <a:schemeClr val="bg1"/>
                          </a:solidFill>
                          <a:effectLst/>
                        </a:rPr>
                        <a:t>Module: LCHS7002</a:t>
                      </a:r>
                    </a:p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US" sz="3600" b="1" kern="100" dirty="0">
                          <a:solidFill>
                            <a:schemeClr val="bg1"/>
                          </a:solidFill>
                          <a:effectLst/>
                        </a:rPr>
                        <a:t>Health Care System Organization and Leadership</a:t>
                      </a:r>
                      <a:endParaRPr lang="en-GB" sz="3600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4112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094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A08E4-B8FA-BE9E-B13E-7C8BE17A0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42A3-E3BA-4A86-BF71-446E9532D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LO1- Understand key concepts in health leadership including, governance, health systems, systems thinking, service development and efficiency measurement.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LO2- Demonstrate knowledge on how leadership influences the planning, functioning, and structuring of local and global health systems and policy and influence outcomes in various health and social care systems.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LO3- To show an application of systems thinking and analysis which can improve health and social care outcomes.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43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30900-ECCF-5564-13D0-214FCA1AA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Healthcare Systems: A Systems Thinking Approach</a:t>
            </a:r>
          </a:p>
        </p:txBody>
      </p:sp>
      <p:pic>
        <p:nvPicPr>
          <p:cNvPr id="5" name="Content Placeholder 4" descr="A map of the world&#10;&#10;AI-generated content may be incorrect.">
            <a:extLst>
              <a:ext uri="{FF2B5EF4-FFF2-40B4-BE49-F238E27FC236}">
                <a16:creationId xmlns:a16="http://schemas.microsoft.com/office/drawing/2014/main" id="{6CE7803E-C0F2-4D58-B415-699C5209E85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001328"/>
            <a:ext cx="6213710" cy="2811704"/>
          </a:xfrm>
          <a:prstGeom prst="rect">
            <a:avLst/>
          </a:pr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340CCD6B-4B34-AAC9-4876-F44538628F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/>
          <a:p>
            <a:r>
              <a:rPr lang="en-GB" dirty="0"/>
              <a:t>Figure: Global health outcomes vary widely by country (life expectancy shown in </a:t>
            </a:r>
            <a:r>
              <a:rPr lang="en-GB" dirty="0" err="1"/>
              <a:t>green→red</a:t>
            </a:r>
            <a:r>
              <a:rPr lang="en-GB" dirty="0"/>
              <a:t>). This highlights the need for systemic approaches in health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058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E59D3-08A0-5DCB-1B36-666CEE2A7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Systems Thinking in Healthcare?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E66BC0-2C2A-6D9D-0FEF-F79690A84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943" y="1248353"/>
            <a:ext cx="11358113" cy="436129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Systems thinking is a way of making sense of the complexity of the world by looking at it in</a:t>
            </a:r>
          </a:p>
          <a:p>
            <a:pPr marL="0" indent="0">
              <a:buNone/>
            </a:pPr>
            <a:r>
              <a:rPr lang="en-GB" dirty="0"/>
              <a:t>terms of wholes and relationships rather than splitting it into parts.” . It focuses on holistic</a:t>
            </a:r>
          </a:p>
          <a:p>
            <a:pPr marL="0" indent="0">
              <a:buNone/>
            </a:pPr>
            <a:r>
              <a:rPr lang="en-GB" dirty="0"/>
              <a:t>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In health care, this means viewing healthcare not as isolated services but as an interconnected</a:t>
            </a:r>
          </a:p>
          <a:p>
            <a:pPr marL="0" indent="0">
              <a:buNone/>
            </a:pPr>
            <a:r>
              <a:rPr lang="en-GB" dirty="0"/>
              <a:t>system (patients, providers, resources, policies all interact).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Complex problems: Many health issues (e.g. pandemics, health inequities) are complex</a:t>
            </a:r>
          </a:p>
          <a:p>
            <a:pPr marL="0" indent="0">
              <a:buNone/>
            </a:pPr>
            <a:r>
              <a:rPr lang="en-GB" dirty="0"/>
              <a:t>adaptive problems – they involve multiple factors, non-linear interactions, and unintended</a:t>
            </a:r>
          </a:p>
          <a:p>
            <a:pPr marL="0" indent="0">
              <a:buNone/>
            </a:pPr>
            <a:r>
              <a:rPr lang="en-GB" dirty="0"/>
              <a:t>consequences 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Systems thinking helps us address these by considering feedback loops, interdependencies, and the bigger picture beyond single interventions.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43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2225CA1-DA9E-9623-E35E-8D4E623B9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 descr="A diagram of a triangle with blue circles and lines&#10;&#10;AI-generated content may be incorrect.">
            <a:extLst>
              <a:ext uri="{FF2B5EF4-FFF2-40B4-BE49-F238E27FC236}">
                <a16:creationId xmlns:a16="http://schemas.microsoft.com/office/drawing/2014/main" id="{2EB844ED-F9FE-6D81-EA84-C62F308354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72974" y="1013605"/>
            <a:ext cx="3989040" cy="3989040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8F8F05B-FFB6-7295-AB87-01E1A1B3D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0129" y="1798271"/>
            <a:ext cx="4826958" cy="241970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Figure: Conceptual network illustrating a complex system with many interconnected parts (analogy for health systems complexity).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280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F53AE-9C70-B4EC-4EFB-D8C8EBBA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7883" y="3199793"/>
            <a:ext cx="4446494" cy="4584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Key Systems Thinking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D17E9-2CE2-C145-01CC-6052E3BF7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960C81A-8E0B-33B7-BD84-0D608FFC90C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88302026"/>
              </p:ext>
            </p:extLst>
          </p:nvPr>
        </p:nvGraphicFramePr>
        <p:xfrm>
          <a:off x="2133601" y="22818"/>
          <a:ext cx="6275294" cy="7136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43931" imgH="6418083" progId="Word.Document.12">
                  <p:embed/>
                </p:oleObj>
              </mc:Choice>
              <mc:Fallback>
                <p:oleObj name="Document" r:id="rId2" imgW="5643931" imgH="641808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33601" y="22818"/>
                        <a:ext cx="6275294" cy="71367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8625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2A72C-549A-9103-7A2A-4B4AE7297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Mapping a Health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9F2A6-9BCA-9B3C-25EA-9B9021274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Task: In small groups, choose a health issue (e.g. diabetes, ER overcrowding). Brainstorm a quick “system map”: list at least 5 components (stakeholders, factors) and draw arrows for key relationships.</a:t>
            </a:r>
          </a:p>
          <a:p>
            <a:endParaRPr lang="en-GB" dirty="0"/>
          </a:p>
          <a:p>
            <a:r>
              <a:rPr lang="en-GB" dirty="0"/>
              <a:t>Consider: What feedback loops might exist? (e.g., higher patient education → better self-care → fewer hospital visits). Identify one reinforcing loop (Reinforcing loop- More leads to </a:t>
            </a:r>
            <a:r>
              <a:rPr lang="en-GB" dirty="0" err="1"/>
              <a:t>more,or</a:t>
            </a:r>
            <a:r>
              <a:rPr lang="en-GB" dirty="0"/>
              <a:t> less leads to less) and one balancing loop (Balancing loop- Keeps things steady or under control if possible).</a:t>
            </a:r>
          </a:p>
        </p:txBody>
      </p:sp>
    </p:spTree>
    <p:extLst>
      <p:ext uri="{BB962C8B-B14F-4D97-AF65-F5344CB8AC3E}">
        <p14:creationId xmlns:p14="http://schemas.microsoft.com/office/powerpoint/2010/main" val="3676965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E30B1-860B-B783-5307-70305D93B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Case Study Introduction – The UK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4ACEB-B1F7-503E-989E-63B431C26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National Health Service (NHS), founded in 1948, provides near-universal coverage “free at the point of use,” funded by taxation . It is a single-payer, public health system (Beveridge model). - Serves ~67 million people in the UK; one of the world’s largest health systems (and employers). Core principle: universal, equitable access.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Structure: NHS is nationally tax-funded (central budget ~£190+ billion) with services delivered through a network of hospitals, general practitioners (GPs), community and public health services.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We will examine the NHS to see systems thinking in action: its organizational structure, interdependencies, and system-level problems (and solutions).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D4F010-D344-EF9F-3A8B-9F1E77BE2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2504299"/>
            <a:ext cx="5384800" cy="21808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070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67C4-1BA2-733D-85F1-E0BAD3CDA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718" y="2286000"/>
            <a:ext cx="10972800" cy="1143000"/>
          </a:xfrm>
        </p:spPr>
        <p:txBody>
          <a:bodyPr/>
          <a:lstStyle/>
          <a:p>
            <a:r>
              <a:rPr lang="en-GB" b="1" dirty="0"/>
              <a:t>NHS Structure and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29C95-B00B-B3CB-ED65-9597ED6A33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0682B3-E2E5-D095-5FA9-56C78B6581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35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071C5-0901-4EAF-9367-71277D818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2611" y="1643810"/>
            <a:ext cx="2788023" cy="1700025"/>
          </a:xfrm>
        </p:spPr>
        <p:txBody>
          <a:bodyPr>
            <a:noAutofit/>
          </a:bodyPr>
          <a:lstStyle/>
          <a:p>
            <a:r>
              <a:rPr lang="en-GB" sz="1600" dirty="0"/>
              <a:t>Figure: Historical trend of available NHS hospital beds in England – the number of beds has fallen by ~50%</a:t>
            </a:r>
            <a:br>
              <a:rPr lang="en-GB" sz="1600" dirty="0"/>
            </a:br>
            <a:r>
              <a:rPr lang="en-GB" sz="1600" dirty="0"/>
              <a:t>over 30 years , reflecting systemic shifts like shorter stays and more community care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883F65-1C70-2C91-27C9-E5BE2C4ECC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9859" y="283286"/>
            <a:ext cx="7593106" cy="5482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540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EE60E-881A-5E53-1E3E-9415DC326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NHS Structure and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B1228-3EA0-D54A-CAC1-F71B9B7E0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Organization: NHS England (plus NHS Scotland, Wales, NI) organizes care via public hospitals, GP clinics, etc. In England, ~215 hospital provider trusts manage services . Primary care (GPs) often gatekeeps access to specialists.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Integrated Care Systems (ICS): Since 2022, England’s health system is organized into 42 regional ICSs that plan and coordinate care across services . ICSs aim to integrate hospitals, community care, and social care to improve population health and reduce fragmentation.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System Components: Patients interact with providers (GPs, hospitals), supported by workforce (~1.3 million staff in NHS England ), infrastructure (beds, equipment), medicines &amp; technology, and governance (Department of Health, NHS England authority).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Trends: The NHS has evolved (e.g., hospital bed capacity reduced as more care shifts to outpatient and</a:t>
            </a:r>
          </a:p>
          <a:p>
            <a:pPr marL="0" indent="0">
              <a:buNone/>
            </a:pPr>
            <a:r>
              <a:rPr lang="en-GB" dirty="0"/>
              <a:t>home settings ). Changes in one part (like fewer beds) impact other parts (e.g., longer waits if community care doesn’t expand accordingly).</a:t>
            </a:r>
          </a:p>
        </p:txBody>
      </p:sp>
    </p:spTree>
    <p:extLst>
      <p:ext uri="{BB962C8B-B14F-4D97-AF65-F5344CB8AC3E}">
        <p14:creationId xmlns:p14="http://schemas.microsoft.com/office/powerpoint/2010/main" val="1622868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56CB3-003C-1F12-D4D0-12875542A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NHS as a Complex System – Challenges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756D8A-8B3A-65F0-8AE7-1CE19FA6C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943685"/>
            <a:ext cx="10972800" cy="12293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66BF9D-39D5-57DD-6583-5E02C5440B06}"/>
              </a:ext>
            </a:extLst>
          </p:cNvPr>
          <p:cNvSpPr/>
          <p:nvPr/>
        </p:nvSpPr>
        <p:spPr>
          <a:xfrm>
            <a:off x="3139440" y="4775200"/>
            <a:ext cx="6634480" cy="741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6AC215-C97D-C4AD-C60D-EFF4B6C9722A}"/>
              </a:ext>
            </a:extLst>
          </p:cNvPr>
          <p:cNvSpPr txBox="1"/>
          <p:nvPr/>
        </p:nvSpPr>
        <p:spPr>
          <a:xfrm>
            <a:off x="1066800" y="4593550"/>
            <a:ext cx="113313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Figure: Simplified feedback loop example – inadequate social care capacity leads to slower hospital</a:t>
            </a:r>
          </a:p>
          <a:p>
            <a:r>
              <a:rPr lang="en-GB" dirty="0"/>
              <a:t>discharges, reducing available beds and increasing A&amp;E (ER) waits; long waits in turn spur policies to boost</a:t>
            </a:r>
          </a:p>
          <a:p>
            <a:r>
              <a:rPr lang="en-GB" dirty="0"/>
              <a:t>social care (balancing loop).</a:t>
            </a:r>
          </a:p>
        </p:txBody>
      </p:sp>
    </p:spTree>
    <p:extLst>
      <p:ext uri="{BB962C8B-B14F-4D97-AF65-F5344CB8AC3E}">
        <p14:creationId xmlns:p14="http://schemas.microsoft.com/office/powerpoint/2010/main" val="2987292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6E074-4190-1DFB-D36E-91FA97984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79B15-8C43-231F-D753-1751069B5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-     Interdependency Example: “Bed blocking” – If social care (nursing homes, home care) is insufficient, patients who are medically fit for discharge stay in hospital longer. This reduces available hospital beds, causing ER (A&amp;E) backlogs and longer waiting times. That, in turn, pressures policymakers to invest in social care capacity (a feedback loop!).</a:t>
            </a:r>
          </a:p>
          <a:p>
            <a:pPr>
              <a:buFontTx/>
              <a:buChar char="-"/>
            </a:pPr>
            <a:r>
              <a:rPr lang="en-GB" dirty="0"/>
              <a:t>Silo Effects: A change in one area (e.g., cutting hospital budgets) can have ripple effects (GP clinics become overcrowded, or patients delay care, leading to worse outcomes and higher costs later). </a:t>
            </a:r>
          </a:p>
          <a:p>
            <a:pPr>
              <a:buFontTx/>
              <a:buChar char="-"/>
            </a:pPr>
            <a:r>
              <a:rPr lang="en-GB" dirty="0"/>
              <a:t>Lack of systems thinking historically led to surprises when policies had unintended consequences.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Demand vs Capacity: The NHS faces rising demand (aging population, chronic diseases) but constrained capacity (staff shortages, finite budgets). This dynamic can form reinforcing loops: e.g., staff burnout leads to attrition, which worsens shortages , further increasing workload on remaining staff – a vicious cycle.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Whole-System Perspective: Addressing NHS challenges (like long wait times, quality gaps) requires coordinating across sectors (health care, public health, social services). Systems thinking helps identify leverage points – e.g., investing in preventive care or community services can reduce downstream hospital strain.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5370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0E866-2C16-E471-88F8-F27AE8A0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882" y="1129552"/>
            <a:ext cx="5608320" cy="3584687"/>
          </a:xfrm>
        </p:spPr>
        <p:txBody>
          <a:bodyPr>
            <a:normAutofit/>
          </a:bodyPr>
          <a:lstStyle/>
          <a:p>
            <a:r>
              <a:rPr lang="en-GB" b="1" dirty="0"/>
              <a:t>Systems Thinking in Action – NHS Improvements</a:t>
            </a:r>
            <a:br>
              <a:rPr lang="en-GB" b="1" dirty="0"/>
            </a:br>
            <a:r>
              <a:rPr lang="en-GB" sz="1800" b="1" dirty="0"/>
              <a:t>Figure: Infographic (NHS England’s Integrated Care Systems) – ICSs bring together health and social care organizations regionally to plan joined-up services.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6499BE-80CB-F1DC-B24D-FDFF7401ED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430" y="448318"/>
            <a:ext cx="4752609" cy="5037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3101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029CC-CAF5-D116-0D0C-5AD37B926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Systems Thinking in Action – NHS Improvements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48850-7AB4-4F9D-88B2-D6321F800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59671" cy="394895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- Integrated Care Systems (ICS): A recent reform using systems principles. ICSs pool responsibility for</a:t>
            </a:r>
          </a:p>
          <a:p>
            <a:pPr marL="0" indent="0">
              <a:buNone/>
            </a:pPr>
            <a:r>
              <a:rPr lang="en-GB" dirty="0"/>
              <a:t>health services and social care in a region . The goal is to break silos so that hospitals, GPs, public</a:t>
            </a:r>
          </a:p>
          <a:p>
            <a:pPr marL="0" indent="0">
              <a:buNone/>
            </a:pPr>
            <a:r>
              <a:rPr lang="en-GB" dirty="0"/>
              <a:t>health, and social care work together (a “system of care” approach).</a:t>
            </a:r>
          </a:p>
          <a:p>
            <a:pPr marL="0" indent="0">
              <a:buNone/>
            </a:pPr>
            <a:r>
              <a:rPr lang="en-GB" dirty="0"/>
              <a:t>- Example: An ICS can coordinate a patient’s journey from hospital to community rehab to home care,</a:t>
            </a:r>
          </a:p>
          <a:p>
            <a:pPr marL="0" indent="0">
              <a:buNone/>
            </a:pPr>
            <a:r>
              <a:rPr lang="en-GB" dirty="0"/>
              <a:t>smoothing transitions that used to be fragmented.</a:t>
            </a:r>
          </a:p>
          <a:p>
            <a:pPr marL="0" indent="0">
              <a:buNone/>
            </a:pPr>
            <a:r>
              <a:rPr lang="en-GB" dirty="0"/>
              <a:t>- Preventive, Population Health Approach: NHS is shifting to proactively manage population health</a:t>
            </a:r>
          </a:p>
          <a:p>
            <a:pPr marL="0" indent="0">
              <a:buNone/>
            </a:pPr>
            <a:r>
              <a:rPr lang="en-GB" dirty="0"/>
              <a:t>(e.g. managing chronic disease in the community) rather than reacting to acute illness only. This is a</a:t>
            </a:r>
          </a:p>
          <a:p>
            <a:pPr marL="0" indent="0">
              <a:buNone/>
            </a:pPr>
            <a:r>
              <a:rPr lang="en-GB" dirty="0"/>
              <a:t>system strategy to reduce high-cost interventions by strengthening earlier, preventive parts of the</a:t>
            </a:r>
          </a:p>
          <a:p>
            <a:pPr marL="0" indent="0">
              <a:buNone/>
            </a:pPr>
            <a:r>
              <a:rPr lang="en-GB" dirty="0"/>
              <a:t>system (a leverage point).</a:t>
            </a:r>
          </a:p>
          <a:p>
            <a:pPr marL="0" indent="0">
              <a:buNone/>
            </a:pPr>
            <a:r>
              <a:rPr lang="en-GB" dirty="0"/>
              <a:t>- Data &amp; Coordination: Adopting shared IT systems and data (for instance, a single electronic health</a:t>
            </a:r>
          </a:p>
          <a:p>
            <a:pPr marL="0" indent="0">
              <a:buNone/>
            </a:pPr>
            <a:r>
              <a:rPr lang="en-GB" dirty="0"/>
              <a:t>record accessible by all providers in an ICS) to improve feedback and learning. Real-time data can alert</a:t>
            </a:r>
          </a:p>
          <a:p>
            <a:pPr marL="0" indent="0">
              <a:buNone/>
            </a:pPr>
            <a:r>
              <a:rPr lang="en-GB" dirty="0"/>
              <a:t>where pressure is building (e.g., an influx of flu cases) so the system can respond collectively.</a:t>
            </a:r>
          </a:p>
          <a:p>
            <a:pPr marL="0" indent="0">
              <a:buNone/>
            </a:pPr>
            <a:r>
              <a:rPr lang="en-GB" dirty="0"/>
              <a:t>- Continuous Learning: The NHS is increasingly using systems thinking tools (like process mapping,</a:t>
            </a:r>
          </a:p>
          <a:p>
            <a:pPr marL="0" indent="0">
              <a:buNone/>
            </a:pPr>
            <a:r>
              <a:rPr lang="en-GB" dirty="0"/>
              <a:t>root-cause analysis, causal loop diagrams) in quality improvement initiatives, reflecting a culture of</a:t>
            </a:r>
          </a:p>
          <a:p>
            <a:pPr marL="0" indent="0">
              <a:buNone/>
            </a:pPr>
            <a:r>
              <a:rPr lang="en-GB" dirty="0"/>
              <a:t>learning from system-level patterns rather than blaming individuals for system failings.</a:t>
            </a:r>
          </a:p>
        </p:txBody>
      </p:sp>
    </p:spTree>
    <p:extLst>
      <p:ext uri="{BB962C8B-B14F-4D97-AF65-F5344CB8AC3E}">
        <p14:creationId xmlns:p14="http://schemas.microsoft.com/office/powerpoint/2010/main" val="3245150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61715-82A9-6EAC-9E71-04A806429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</a:t>
            </a:r>
            <a:r>
              <a:rPr lang="en-GB" b="1" dirty="0" err="1"/>
              <a:t>Analyzing</a:t>
            </a:r>
            <a:r>
              <a:rPr lang="en-GB" b="1" dirty="0"/>
              <a:t> the NHS as a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D1231-35B2-9776-B43A-4D34549EF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Scenario: “Emergency Room (A&amp;E) Overcrowding in the NHS” – a persistent issue. Question: Using systems thinking, what factors contribute to A&amp;E overcrowding and how are they connected?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Group Discussion (5 minutes): Identify at least 3 interconnected factors (e.g., GP access, number of hospital beds, social care delays, patient </a:t>
            </a:r>
            <a:r>
              <a:rPr lang="en-GB" dirty="0" err="1"/>
              <a:t>behavior</a:t>
            </a:r>
            <a:r>
              <a:rPr lang="en-GB" dirty="0"/>
              <a:t>). Map out a simple causal loop: for example, “GP shortages → more patients go to A&amp;E → A&amp;E congestion → negative feedback on staff morale → staff leave (worsening shortages)”.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Share: One member from each group briefly shares one feedback loop or leverage point your group identified to address A&amp;E crowding.</a:t>
            </a:r>
          </a:p>
        </p:txBody>
      </p:sp>
    </p:spTree>
    <p:extLst>
      <p:ext uri="{BB962C8B-B14F-4D97-AF65-F5344CB8AC3E}">
        <p14:creationId xmlns:p14="http://schemas.microsoft.com/office/powerpoint/2010/main" val="3454683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6504-5643-7FF7-FFC4-BE6539095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40628-48BA-A637-8D98-14BD974C2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846560" cy="435355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References</a:t>
            </a:r>
          </a:p>
          <a:p>
            <a:pPr marL="0" indent="0">
              <a:buNone/>
            </a:pPr>
            <a:r>
              <a:rPr lang="en-GB" dirty="0"/>
              <a:t>World Health Organization, </a:t>
            </a:r>
            <a:r>
              <a:rPr lang="en-GB" i="1" dirty="0"/>
              <a:t>no date</a:t>
            </a:r>
            <a:r>
              <a:rPr lang="en-GB" dirty="0"/>
              <a:t>. </a:t>
            </a:r>
            <a:r>
              <a:rPr lang="en-GB" i="1" dirty="0"/>
              <a:t>Facilitator Manual: Systems Thinking for Health Systems Strengthening Course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https://ahpsr.who.int/docs/librariesprovider11/teaching-material/facilitator_manual_cld_course.pdf?sfvrsn=4846da75_5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r>
              <a:rPr lang="en-GB" dirty="0"/>
              <a:t>Adam, T., Hsu, J. and de Savigny, D., 2023. </a:t>
            </a:r>
            <a:r>
              <a:rPr lang="en-GB" i="1" dirty="0"/>
              <a:t>Development of the Systems Thinking for Health Actions framework: a literature review and a case study</a:t>
            </a:r>
            <a:r>
              <a:rPr lang="en-GB" dirty="0"/>
              <a:t>. [online] </a:t>
            </a:r>
            <a:r>
              <a:rPr lang="en-GB" i="1" dirty="0"/>
              <a:t>PubMed Central (PMC)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https://pmc.ncbi.nlm.nih.gov/articles/PMC10030275/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r>
              <a:rPr lang="en-GB" dirty="0"/>
              <a:t>Socialist Health Association, 2015. </a:t>
            </a:r>
            <a:r>
              <a:rPr lang="en-GB" i="1" dirty="0"/>
              <a:t>What do international comparisons say about the NHS?</a:t>
            </a:r>
            <a:r>
              <a:rPr lang="en-GB" dirty="0"/>
              <a:t> [online] Available at: </a:t>
            </a:r>
            <a:r>
              <a:rPr lang="en-GB" dirty="0">
                <a:hlinkClick r:id="rId4"/>
              </a:rPr>
              <a:t>https://sochealth.co.uk/2015/01/18/international-comparisons-say-nhs/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r>
              <a:rPr lang="en-GB" dirty="0"/>
              <a:t>The King’s Fund, </a:t>
            </a:r>
            <a:r>
              <a:rPr lang="en-GB" i="1" dirty="0"/>
              <a:t>no date</a:t>
            </a:r>
            <a:r>
              <a:rPr lang="en-GB" dirty="0"/>
              <a:t>. </a:t>
            </a:r>
            <a:r>
              <a:rPr lang="en-GB" i="1" dirty="0"/>
              <a:t>NHS: Key Facts And Figures</a:t>
            </a:r>
            <a:r>
              <a:rPr lang="en-GB" dirty="0"/>
              <a:t>. [online] Available at: </a:t>
            </a:r>
            <a:r>
              <a:rPr lang="en-GB" dirty="0">
                <a:hlinkClick r:id="rId5"/>
              </a:rPr>
              <a:t>https://www.kingsfund.org.uk/insight-and-analysis/data-and-charts/key-facts-figures-nhs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r>
              <a:rPr lang="en-GB" dirty="0"/>
              <a:t>The King’s Fund, 2021. </a:t>
            </a:r>
            <a:r>
              <a:rPr lang="en-GB" i="1" dirty="0"/>
              <a:t>Comparing NHS Internationally In 5 Charts</a:t>
            </a:r>
            <a:r>
              <a:rPr lang="en-GB" dirty="0"/>
              <a:t>. [online] Available at: </a:t>
            </a:r>
            <a:r>
              <a:rPr lang="en-GB" dirty="0">
                <a:hlinkClick r:id="rId6"/>
              </a:rPr>
              <a:t>https://www.kingsfund.org.uk/insight-and-analysis/blogs/comparing-nhs-to-health-care-systems-other-countries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r>
              <a:rPr lang="en-GB" dirty="0"/>
              <a:t>ResearchGate, </a:t>
            </a:r>
            <a:r>
              <a:rPr lang="en-GB" i="1" dirty="0"/>
              <a:t>no date</a:t>
            </a:r>
            <a:r>
              <a:rPr lang="en-GB" dirty="0"/>
              <a:t>. </a:t>
            </a:r>
            <a:r>
              <a:rPr lang="en-GB" i="1" dirty="0"/>
              <a:t>The main components of a healthcare system. | Download Scientific Diagram</a:t>
            </a:r>
            <a:r>
              <a:rPr lang="en-GB" dirty="0"/>
              <a:t>. [online image] Available at: </a:t>
            </a:r>
            <a:r>
              <a:rPr lang="en-GB" dirty="0">
                <a:hlinkClick r:id="rId7"/>
              </a:rPr>
              <a:t>https://www.researchgate.net/figure/The-main-components-of-a-healthcare-system_fig1_343039992</a:t>
            </a:r>
            <a:r>
              <a:rPr lang="en-GB" dirty="0"/>
              <a:t> [Accessed 21 May 2025].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4867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1810</Words>
  <Application>Microsoft Office PowerPoint</Application>
  <PresentationFormat>Widescreen</PresentationFormat>
  <Paragraphs>89</Paragraphs>
  <Slides>17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Myriad Pro</vt:lpstr>
      <vt:lpstr>Times New Roman</vt:lpstr>
      <vt:lpstr>20140311PresentationUWTSDTemplate</vt:lpstr>
      <vt:lpstr>Document</vt:lpstr>
      <vt:lpstr>         Dr Fahad Khan PhD (Medical sciences), MSc. in Public health BDS (Bachelor of Dentistry) Diploma in Public health, Diploma in Epidemiology </vt:lpstr>
      <vt:lpstr>Learning outcomes</vt:lpstr>
      <vt:lpstr>Healthcare Systems: A Systems Thinking Approach</vt:lpstr>
      <vt:lpstr>What is Systems Thinking in Healthcare?</vt:lpstr>
      <vt:lpstr>PowerPoint Presentation</vt:lpstr>
      <vt:lpstr>Key Systems Thinking Concepts</vt:lpstr>
      <vt:lpstr>Activity – Mapping a Health System</vt:lpstr>
      <vt:lpstr>Case Study Introduction – The UK NHS</vt:lpstr>
      <vt:lpstr>NHS Structure and Components</vt:lpstr>
      <vt:lpstr>Figure: Historical trend of available NHS hospital beds in England – the number of beds has fallen by ~50% over 30 years , reflecting systemic shifts like shorter stays and more community care</vt:lpstr>
      <vt:lpstr>NHS Structure and Components</vt:lpstr>
      <vt:lpstr>NHS as a Complex System – Challenges</vt:lpstr>
      <vt:lpstr>PowerPoint Presentation</vt:lpstr>
      <vt:lpstr>Systems Thinking in Action – NHS Improvements Figure: Infographic (NHS England’s Integrated Care Systems) – ICSs bring together health and social care organizations regionally to plan joined-up services.</vt:lpstr>
      <vt:lpstr>Systems Thinking in Action – NHS Improvements</vt:lpstr>
      <vt:lpstr>Activity – Analyzing the NHS as a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Dr Fahad Khan PhD (Medical sciences), MSc. in Public health BDS (Bachelor of Dentistry) Diploma in Public health, Diploma in Epidemiology </dc:title>
  <dc:creator>Fahad Khan</dc:creator>
  <cp:lastModifiedBy>Fahad Khan</cp:lastModifiedBy>
  <cp:revision>33</cp:revision>
  <dcterms:created xsi:type="dcterms:W3CDTF">2023-05-28T10:50:49Z</dcterms:created>
  <dcterms:modified xsi:type="dcterms:W3CDTF">2025-05-21T05:55:05Z</dcterms:modified>
</cp:coreProperties>
</file>