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saveSubsetFonts="1">
  <p:sldMasterIdLst>
    <p:sldMasterId id="2147483660" r:id="rId1"/>
  </p:sldMasterIdLst>
  <p:notesMasterIdLst>
    <p:notesMasterId r:id="rId14"/>
  </p:notesMasterIdLst>
  <p:handoutMasterIdLst>
    <p:handoutMasterId r:id="rId15"/>
  </p:handoutMasterIdLst>
  <p:sldIdLst>
    <p:sldId id="314" r:id="rId2"/>
    <p:sldId id="328" r:id="rId3"/>
    <p:sldId id="329" r:id="rId4"/>
    <p:sldId id="330" r:id="rId5"/>
    <p:sldId id="315" r:id="rId6"/>
    <p:sldId id="318" r:id="rId7"/>
    <p:sldId id="319" r:id="rId8"/>
    <p:sldId id="320" r:id="rId9"/>
    <p:sldId id="321" r:id="rId10"/>
    <p:sldId id="322" r:id="rId11"/>
    <p:sldId id="323" r:id="rId12"/>
    <p:sldId id="326" r:id="rId13"/>
  </p:sldIdLst>
  <p:sldSz cx="9144000" cy="6858000" type="screen4x3"/>
  <p:notesSz cx="6797675" cy="9926638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" panose="02020603050405020304" pitchFamily="18" charset="0"/>
        <a:ea typeface="ＭＳ Ｐゴシック" panose="020B0600070205080204" pitchFamily="34" charset="-128"/>
        <a:cs typeface="+mn-cs"/>
      </a:defRPr>
    </a:lvl1pPr>
    <a:lvl2pPr marL="457200" algn="l" rtl="0" eaLnBrk="0" fontAlgn="base" hangingPunct="0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" panose="02020603050405020304" pitchFamily="18" charset="0"/>
        <a:ea typeface="ＭＳ Ｐゴシック" panose="020B0600070205080204" pitchFamily="34" charset="-128"/>
        <a:cs typeface="+mn-cs"/>
      </a:defRPr>
    </a:lvl2pPr>
    <a:lvl3pPr marL="914400" algn="l" rtl="0" eaLnBrk="0" fontAlgn="base" hangingPunct="0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" panose="02020603050405020304" pitchFamily="18" charset="0"/>
        <a:ea typeface="ＭＳ Ｐゴシック" panose="020B0600070205080204" pitchFamily="34" charset="-128"/>
        <a:cs typeface="+mn-cs"/>
      </a:defRPr>
    </a:lvl3pPr>
    <a:lvl4pPr marL="1371600" algn="l" rtl="0" eaLnBrk="0" fontAlgn="base" hangingPunct="0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" panose="02020603050405020304" pitchFamily="18" charset="0"/>
        <a:ea typeface="ＭＳ Ｐゴシック" panose="020B0600070205080204" pitchFamily="34" charset="-128"/>
        <a:cs typeface="+mn-cs"/>
      </a:defRPr>
    </a:lvl4pPr>
    <a:lvl5pPr marL="1828800" algn="l" rtl="0" eaLnBrk="0" fontAlgn="base" hangingPunct="0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" panose="02020603050405020304" pitchFamily="18" charset="0"/>
        <a:ea typeface="ＭＳ Ｐゴシック" panose="020B0600070205080204" pitchFamily="34" charset="-128"/>
        <a:cs typeface="+mn-cs"/>
      </a:defRPr>
    </a:lvl5pPr>
    <a:lvl6pPr marL="2286000" algn="l" defTabSz="914400" rtl="0" eaLnBrk="1" latinLnBrk="0" hangingPunct="1">
      <a:defRPr sz="2400" kern="1200">
        <a:solidFill>
          <a:schemeClr val="tx1"/>
        </a:solidFill>
        <a:latin typeface="Times" panose="02020603050405020304" pitchFamily="18" charset="0"/>
        <a:ea typeface="ＭＳ Ｐゴシック" panose="020B0600070205080204" pitchFamily="34" charset="-128"/>
        <a:cs typeface="+mn-cs"/>
      </a:defRPr>
    </a:lvl6pPr>
    <a:lvl7pPr marL="2743200" algn="l" defTabSz="914400" rtl="0" eaLnBrk="1" latinLnBrk="0" hangingPunct="1">
      <a:defRPr sz="2400" kern="1200">
        <a:solidFill>
          <a:schemeClr val="tx1"/>
        </a:solidFill>
        <a:latin typeface="Times" panose="02020603050405020304" pitchFamily="18" charset="0"/>
        <a:ea typeface="ＭＳ Ｐゴシック" panose="020B0600070205080204" pitchFamily="34" charset="-128"/>
        <a:cs typeface="+mn-cs"/>
      </a:defRPr>
    </a:lvl7pPr>
    <a:lvl8pPr marL="3200400" algn="l" defTabSz="914400" rtl="0" eaLnBrk="1" latinLnBrk="0" hangingPunct="1">
      <a:defRPr sz="2400" kern="1200">
        <a:solidFill>
          <a:schemeClr val="tx1"/>
        </a:solidFill>
        <a:latin typeface="Times" panose="02020603050405020304" pitchFamily="18" charset="0"/>
        <a:ea typeface="ＭＳ Ｐゴシック" panose="020B0600070205080204" pitchFamily="34" charset="-128"/>
        <a:cs typeface="+mn-cs"/>
      </a:defRPr>
    </a:lvl8pPr>
    <a:lvl9pPr marL="3657600" algn="l" defTabSz="914400" rtl="0" eaLnBrk="1" latinLnBrk="0" hangingPunct="1">
      <a:defRPr sz="2400" kern="1200">
        <a:solidFill>
          <a:schemeClr val="tx1"/>
        </a:solidFill>
        <a:latin typeface="Times" panose="02020603050405020304" pitchFamily="18" charset="0"/>
        <a:ea typeface="ＭＳ Ｐゴシック" panose="020B0600070205080204" pitchFamily="34" charset="-128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127">
          <p15:clr>
            <a:srgbClr val="A4A3A4"/>
          </p15:clr>
        </p15:guide>
        <p15:guide id="2" pos="214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00FF"/>
    <a:srgbClr val="CC0066"/>
    <a:srgbClr val="FF0066"/>
    <a:srgbClr val="B30068"/>
    <a:srgbClr val="FF00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62167" autoAdjust="0"/>
  </p:normalViewPr>
  <p:slideViewPr>
    <p:cSldViewPr>
      <p:cViewPr varScale="1">
        <p:scale>
          <a:sx n="45" d="100"/>
          <a:sy n="45" d="100"/>
        </p:scale>
        <p:origin x="1236" y="3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200" d="100"/>
        <a:sy n="200" d="100"/>
      </p:scale>
      <p:origin x="0" y="0"/>
    </p:cViewPr>
  </p:sorterViewPr>
  <p:notesViewPr>
    <p:cSldViewPr>
      <p:cViewPr varScale="1">
        <p:scale>
          <a:sx n="56" d="100"/>
          <a:sy n="56" d="100"/>
        </p:scale>
        <p:origin x="-1854" y="-90"/>
      </p:cViewPr>
      <p:guideLst>
        <p:guide orient="horz" pos="3127"/>
        <p:guide pos="214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handoutMaster" Target="handoutMasters/handout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46400" cy="496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200">
                <a:latin typeface="Arial" charset="0"/>
                <a:ea typeface="ＭＳ Ｐゴシック" charset="0"/>
                <a:cs typeface="ＭＳ Ｐゴシック" charset="0"/>
              </a:defRPr>
            </a:lvl1pPr>
          </a:lstStyle>
          <a:p>
            <a:pPr>
              <a:defRPr/>
            </a:pPr>
            <a:endParaRPr lang="cy-GB"/>
          </a:p>
        </p:txBody>
      </p:sp>
      <p:sp>
        <p:nvSpPr>
          <p:cNvPr id="15363" name="Rectangle 3"/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849688" y="0"/>
            <a:ext cx="2946400" cy="496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>
                <a:latin typeface="Arial" charset="0"/>
                <a:ea typeface="ＭＳ Ｐゴシック" charset="0"/>
                <a:cs typeface="ＭＳ Ｐゴシック" charset="0"/>
              </a:defRPr>
            </a:lvl1pPr>
          </a:lstStyle>
          <a:p>
            <a:pPr>
              <a:defRPr/>
            </a:pPr>
            <a:endParaRPr lang="cy-GB"/>
          </a:p>
        </p:txBody>
      </p:sp>
      <p:sp>
        <p:nvSpPr>
          <p:cNvPr id="15364" name="Rectangle 4"/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428163"/>
            <a:ext cx="2946400" cy="496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>
                <a:latin typeface="Arial" charset="0"/>
                <a:ea typeface="ＭＳ Ｐゴシック" charset="0"/>
                <a:cs typeface="ＭＳ Ｐゴシック" charset="0"/>
              </a:defRPr>
            </a:lvl1pPr>
          </a:lstStyle>
          <a:p>
            <a:pPr>
              <a:defRPr/>
            </a:pPr>
            <a:endParaRPr lang="cy-GB"/>
          </a:p>
        </p:txBody>
      </p:sp>
      <p:sp>
        <p:nvSpPr>
          <p:cNvPr id="15365" name="Rectangle 5"/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849688" y="9428163"/>
            <a:ext cx="2946400" cy="496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>
                <a:latin typeface="Arial" panose="020B0604020202020204" pitchFamily="34" charset="0"/>
                <a:ea typeface="MS PGothic" panose="020B0600070205080204" pitchFamily="34" charset="-128"/>
              </a:defRPr>
            </a:lvl1pPr>
          </a:lstStyle>
          <a:p>
            <a:pPr>
              <a:defRPr/>
            </a:pPr>
            <a:fld id="{B32616B5-4590-48B2-9B0E-49922FBBE2EC}" type="slidenum">
              <a:rPr lang="cy-GB" altLang="en-US"/>
              <a:pPr>
                <a:defRPr/>
              </a:pPr>
              <a:t>‹#›</a:t>
            </a:fld>
            <a:endParaRPr lang="cy-GB" altLang="en-US"/>
          </a:p>
        </p:txBody>
      </p:sp>
    </p:spTree>
    <p:extLst>
      <p:ext uri="{BB962C8B-B14F-4D97-AF65-F5344CB8AC3E}">
        <p14:creationId xmlns:p14="http://schemas.microsoft.com/office/powerpoint/2010/main" val="2280089574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46400" cy="496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200">
                <a:latin typeface="Arial" charset="0"/>
                <a:ea typeface="ＭＳ Ｐゴシック" charset="0"/>
                <a:cs typeface="ＭＳ Ｐゴシック" charset="0"/>
              </a:defRPr>
            </a:lvl1pPr>
          </a:lstStyle>
          <a:p>
            <a:pPr>
              <a:defRPr/>
            </a:pPr>
            <a:endParaRPr lang="cy-GB"/>
          </a:p>
        </p:txBody>
      </p:sp>
      <p:sp>
        <p:nvSpPr>
          <p:cNvPr id="17411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49688" y="0"/>
            <a:ext cx="2946400" cy="496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>
                <a:latin typeface="Arial" charset="0"/>
                <a:ea typeface="ＭＳ Ｐゴシック" charset="0"/>
                <a:cs typeface="ＭＳ Ｐゴシック" charset="0"/>
              </a:defRPr>
            </a:lvl1pPr>
          </a:lstStyle>
          <a:p>
            <a:pPr>
              <a:defRPr/>
            </a:pPr>
            <a:endParaRPr lang="cy-GB"/>
          </a:p>
        </p:txBody>
      </p:sp>
      <p:sp>
        <p:nvSpPr>
          <p:cNvPr id="13316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15988" y="744538"/>
            <a:ext cx="4965700" cy="3722687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7413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679450" y="4714875"/>
            <a:ext cx="5438775" cy="4467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y-GB" noProof="0"/>
              <a:t>Cliciwch i olygu arddulliau'r Meistr testun</a:t>
            </a:r>
          </a:p>
          <a:p>
            <a:pPr lvl="1"/>
            <a:r>
              <a:rPr lang="cy-GB" noProof="0"/>
              <a:t>Ail lefel</a:t>
            </a:r>
          </a:p>
          <a:p>
            <a:pPr lvl="2"/>
            <a:r>
              <a:rPr lang="cy-GB" noProof="0"/>
              <a:t>Trydydd lefel</a:t>
            </a:r>
          </a:p>
          <a:p>
            <a:pPr lvl="3"/>
            <a:r>
              <a:rPr lang="cy-GB" noProof="0"/>
              <a:t>Pedwerydd lefel</a:t>
            </a:r>
          </a:p>
          <a:p>
            <a:pPr lvl="4"/>
            <a:r>
              <a:rPr lang="cy-GB" noProof="0"/>
              <a:t>Pumed lefel</a:t>
            </a:r>
          </a:p>
        </p:txBody>
      </p:sp>
      <p:sp>
        <p:nvSpPr>
          <p:cNvPr id="17414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428163"/>
            <a:ext cx="2946400" cy="496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>
                <a:latin typeface="Arial" charset="0"/>
                <a:ea typeface="ＭＳ Ｐゴシック" charset="0"/>
                <a:cs typeface="ＭＳ Ｐゴシック" charset="0"/>
              </a:defRPr>
            </a:lvl1pPr>
          </a:lstStyle>
          <a:p>
            <a:pPr>
              <a:defRPr/>
            </a:pPr>
            <a:endParaRPr lang="cy-GB"/>
          </a:p>
        </p:txBody>
      </p:sp>
      <p:sp>
        <p:nvSpPr>
          <p:cNvPr id="17415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49688" y="9428163"/>
            <a:ext cx="2946400" cy="496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>
                <a:latin typeface="Arial" panose="020B0604020202020204" pitchFamily="34" charset="0"/>
                <a:ea typeface="MS PGothic" panose="020B0600070205080204" pitchFamily="34" charset="-128"/>
              </a:defRPr>
            </a:lvl1pPr>
          </a:lstStyle>
          <a:p>
            <a:pPr>
              <a:defRPr/>
            </a:pPr>
            <a:fld id="{6C7E3C17-9E56-45B2-BD51-1C146CFC7CC4}" type="slidenum">
              <a:rPr lang="cy-GB" altLang="en-US"/>
              <a:pPr>
                <a:defRPr/>
              </a:pPr>
              <a:t>‹#›</a:t>
            </a:fld>
            <a:endParaRPr lang="cy-GB" altLang="en-US"/>
          </a:p>
        </p:txBody>
      </p:sp>
    </p:spTree>
    <p:extLst>
      <p:ext uri="{BB962C8B-B14F-4D97-AF65-F5344CB8AC3E}">
        <p14:creationId xmlns:p14="http://schemas.microsoft.com/office/powerpoint/2010/main" val="1981948018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ＭＳ Ｐゴシック" panose="020B0600070205080204" pitchFamily="34" charset="-128"/>
        <a:cs typeface="ＭＳ Ｐゴシック" charset="0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ＭＳ Ｐゴシック" panose="020B0600070205080204" pitchFamily="34" charset="-128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ＭＳ Ｐゴシック" panose="020B0600070205080204" pitchFamily="34" charset="-128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ＭＳ Ｐゴシック" panose="020B0600070205080204" pitchFamily="34" charset="-128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ＭＳ Ｐゴシック" panose="020B0600070205080204" pitchFamily="34" charset="-128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18435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i="1">
              <a:latin typeface="Arial" panose="020B0604020202020204" pitchFamily="34" charset="0"/>
            </a:endParaRPr>
          </a:p>
        </p:txBody>
      </p:sp>
      <p:sp>
        <p:nvSpPr>
          <p:cNvPr id="1843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D1420912-6B25-4301-85CC-EDA786F07DAA}" type="slidenum">
              <a:rPr lang="cy-GB" altLang="en-US" sz="1200" smtClean="0">
                <a:latin typeface="Arial" panose="020B0604020202020204" pitchFamily="34" charset="0"/>
              </a:rPr>
              <a:pPr/>
              <a:t>1</a:t>
            </a:fld>
            <a:endParaRPr lang="cy-GB" altLang="en-US" sz="120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61573134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18435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i="1">
              <a:latin typeface="Arial" panose="020B0604020202020204" pitchFamily="34" charset="0"/>
            </a:endParaRPr>
          </a:p>
        </p:txBody>
      </p:sp>
      <p:sp>
        <p:nvSpPr>
          <p:cNvPr id="1843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D1420912-6B25-4301-85CC-EDA786F07DAA}" type="slidenum">
              <a:rPr lang="cy-GB" altLang="en-US" sz="1200" smtClean="0">
                <a:latin typeface="Arial" panose="020B0604020202020204" pitchFamily="34" charset="0"/>
              </a:rPr>
              <a:pPr/>
              <a:t>2</a:t>
            </a:fld>
            <a:endParaRPr lang="cy-GB" altLang="en-US" sz="120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86600214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917575" y="744538"/>
            <a:ext cx="4962525" cy="3722687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Notes for Module</a:t>
            </a:r>
            <a:r>
              <a:rPr lang="en-GB" baseline="0" dirty="0"/>
              <a:t> Team:</a:t>
            </a:r>
          </a:p>
          <a:p>
            <a:endParaRPr lang="en-GB" baseline="0" dirty="0"/>
          </a:p>
          <a:p>
            <a:r>
              <a:rPr lang="en-GB" baseline="0" dirty="0"/>
              <a:t>Draw students’ attention to the types of skills they can acquire from the lecture – these are skills that potential employers are looking for and should be included in job applications.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B39E918-88F5-4DC3-ADC2-D63BF93AAE5D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8648628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917575" y="744538"/>
            <a:ext cx="4962525" cy="3722687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Notes for Module</a:t>
            </a:r>
            <a:r>
              <a:rPr lang="en-GB" baseline="0" dirty="0"/>
              <a:t> Team:</a:t>
            </a:r>
          </a:p>
          <a:p>
            <a:endParaRPr lang="en-GB" baseline="0" dirty="0"/>
          </a:p>
          <a:p>
            <a:r>
              <a:rPr lang="en-GB" b="1" baseline="0" dirty="0"/>
              <a:t>This slide is for students on the PRACTICE related programme only.</a:t>
            </a:r>
          </a:p>
          <a:p>
            <a:endParaRPr lang="en-GB" b="1" baseline="0" dirty="0"/>
          </a:p>
          <a:p>
            <a:r>
              <a:rPr lang="en-GB" b="0" baseline="0" dirty="0"/>
              <a:t>To facilitate our ability to keep a record of students’ progress, if students have attended this lecture they may meet the criteria noted on the slide.</a:t>
            </a:r>
            <a:endParaRPr lang="en-US" b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B39E918-88F5-4DC3-ADC2-D63BF93AAE5D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48864586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20483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>
              <a:latin typeface="Arial" panose="020B0604020202020204" pitchFamily="34" charset="0"/>
            </a:endParaRPr>
          </a:p>
        </p:txBody>
      </p:sp>
      <p:sp>
        <p:nvSpPr>
          <p:cNvPr id="20484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4336BC99-1273-4F99-AFDF-98BE260B4CAF}" type="slidenum">
              <a:rPr lang="cy-GB" altLang="en-US" sz="1200" smtClean="0">
                <a:latin typeface="Arial" panose="020B0604020202020204" pitchFamily="34" charset="0"/>
              </a:rPr>
              <a:pPr/>
              <a:t>5</a:t>
            </a:fld>
            <a:endParaRPr lang="cy-GB" altLang="en-US" sz="120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831797225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22531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>
              <a:latin typeface="Arial" panose="020B0604020202020204" pitchFamily="34" charset="0"/>
            </a:endParaRPr>
          </a:p>
        </p:txBody>
      </p:sp>
      <p:sp>
        <p:nvSpPr>
          <p:cNvPr id="22532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EF1FC876-90D5-4129-BB89-8A4C47CF0936}" type="slidenum">
              <a:rPr lang="cy-GB" altLang="en-US" sz="1200" smtClean="0">
                <a:latin typeface="Arial" panose="020B0604020202020204" pitchFamily="34" charset="0"/>
              </a:rPr>
              <a:pPr/>
              <a:t>6</a:t>
            </a:fld>
            <a:endParaRPr lang="cy-GB" altLang="en-US" sz="120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728582327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24579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>
              <a:latin typeface="Arial" panose="020B0604020202020204" pitchFamily="34" charset="0"/>
            </a:endParaRPr>
          </a:p>
        </p:txBody>
      </p:sp>
      <p:sp>
        <p:nvSpPr>
          <p:cNvPr id="24580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04641E21-C109-4F88-A845-1065B90A104F}" type="slidenum">
              <a:rPr lang="cy-GB" altLang="en-US" sz="1200" smtClean="0">
                <a:latin typeface="Arial" panose="020B0604020202020204" pitchFamily="34" charset="0"/>
              </a:rPr>
              <a:pPr/>
              <a:t>7</a:t>
            </a:fld>
            <a:endParaRPr lang="cy-GB" altLang="en-US" sz="120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909215977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26627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>
              <a:latin typeface="Arial" panose="020B0604020202020204" pitchFamily="34" charset="0"/>
            </a:endParaRPr>
          </a:p>
        </p:txBody>
      </p:sp>
      <p:sp>
        <p:nvSpPr>
          <p:cNvPr id="26628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87027AD1-FF5E-4630-9434-F6230E029E95}" type="slidenum">
              <a:rPr lang="cy-GB" altLang="en-US" sz="1200" smtClean="0">
                <a:latin typeface="Arial" panose="020B0604020202020204" pitchFamily="34" charset="0"/>
              </a:rPr>
              <a:pPr/>
              <a:t>8</a:t>
            </a:fld>
            <a:endParaRPr lang="cy-GB" altLang="en-US" sz="120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653358885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28675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>
              <a:latin typeface="Arial" panose="020B0604020202020204" pitchFamily="34" charset="0"/>
            </a:endParaRPr>
          </a:p>
        </p:txBody>
      </p:sp>
      <p:sp>
        <p:nvSpPr>
          <p:cNvPr id="2867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03CDECBB-E473-4135-AA21-1CFF4C3C7112}" type="slidenum">
              <a:rPr lang="cy-GB" altLang="en-US" sz="1200" smtClean="0">
                <a:latin typeface="Arial" panose="020B0604020202020204" pitchFamily="34" charset="0"/>
              </a:rPr>
              <a:pPr/>
              <a:t>9</a:t>
            </a:fld>
            <a:endParaRPr lang="cy-GB" altLang="en-US" sz="120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826424256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30723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>
              <a:latin typeface="Arial" panose="020B0604020202020204" pitchFamily="34" charset="0"/>
            </a:endParaRPr>
          </a:p>
        </p:txBody>
      </p:sp>
      <p:sp>
        <p:nvSpPr>
          <p:cNvPr id="30724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D7E15B06-9DDF-44FF-8630-32386E65A74D}" type="slidenum">
              <a:rPr lang="cy-GB" altLang="en-US" sz="1200" smtClean="0">
                <a:latin typeface="Arial" panose="020B0604020202020204" pitchFamily="34" charset="0"/>
              </a:rPr>
              <a:pPr/>
              <a:t>10</a:t>
            </a:fld>
            <a:endParaRPr lang="cy-GB" altLang="en-US" sz="120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10625026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32771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>
              <a:latin typeface="Arial" panose="020B0604020202020204" pitchFamily="34" charset="0"/>
            </a:endParaRPr>
          </a:p>
        </p:txBody>
      </p:sp>
      <p:sp>
        <p:nvSpPr>
          <p:cNvPr id="32772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D232733D-6D34-4B2A-AD12-1ABE68046D9D}" type="slidenum">
              <a:rPr lang="cy-GB" altLang="en-US" sz="1200" smtClean="0">
                <a:latin typeface="Arial" panose="020B0604020202020204" pitchFamily="34" charset="0"/>
              </a:rPr>
              <a:pPr/>
              <a:t>11</a:t>
            </a:fld>
            <a:endParaRPr lang="cy-GB" altLang="en-US" sz="120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264291535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4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38915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>
              <a:latin typeface="Arial" panose="020B0604020202020204" pitchFamily="34" charset="0"/>
            </a:endParaRPr>
          </a:p>
        </p:txBody>
      </p:sp>
      <p:sp>
        <p:nvSpPr>
          <p:cNvPr id="3891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3F4A2D5D-0F59-4254-95C5-395D7E5E416F}" type="slidenum">
              <a:rPr lang="cy-GB" altLang="en-US" sz="1200" smtClean="0">
                <a:latin typeface="Arial" panose="020B0604020202020204" pitchFamily="34" charset="0"/>
              </a:rPr>
              <a:pPr/>
              <a:t>12</a:t>
            </a:fld>
            <a:endParaRPr lang="cy-GB" altLang="en-US" sz="120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93221384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288" y="6524625"/>
            <a:ext cx="971550" cy="219075"/>
          </a:xfrm>
        </p:spPr>
        <p:txBody>
          <a:bodyPr/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latin typeface="Times" charset="0"/>
              </a:defRPr>
            </a:lvl1pPr>
          </a:lstStyle>
          <a:p>
            <a:pPr>
              <a:defRPr/>
            </a:pPr>
            <a:fld id="{81F6C6F2-CEA9-4401-8AD8-B9FF94E7BA8B}" type="datetimeFigureOut">
              <a:rPr lang="en-GB"/>
              <a:pPr>
                <a:defRPr/>
              </a:pPr>
              <a:t>02/09/2022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40200" y="6381750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 sz="1800">
                <a:solidFill>
                  <a:prstClr val="black"/>
                </a:solidFill>
                <a:latin typeface="Myriad Pro"/>
                <a:ea typeface="ＭＳ Ｐゴシック" charset="-128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eaLnBrk="0" hangingPunct="0">
              <a:defRPr>
                <a:latin typeface="Times" panose="02020603050405020304" pitchFamily="18" charset="0"/>
              </a:defRPr>
            </a:lvl1pPr>
          </a:lstStyle>
          <a:p>
            <a:pPr>
              <a:defRPr/>
            </a:pPr>
            <a:fld id="{0D901943-CCC2-40B0-8BBD-458BA9FC719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55166261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latin typeface="Times" charset="0"/>
              </a:defRPr>
            </a:lvl1pPr>
          </a:lstStyle>
          <a:p>
            <a:pPr>
              <a:defRPr/>
            </a:pPr>
            <a:fld id="{F30B2BE5-E233-4E8D-A6D1-52108A38EFDA}" type="datetimeFigureOut">
              <a:rPr lang="en-GB"/>
              <a:pPr>
                <a:defRPr/>
              </a:pPr>
              <a:t>02/09/2022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2138" y="6461125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 sz="1800">
                <a:solidFill>
                  <a:prstClr val="black"/>
                </a:solidFill>
                <a:latin typeface="Myriad Pro"/>
                <a:ea typeface="ＭＳ Ｐゴシック" charset="-128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eaLnBrk="0" hangingPunct="0">
              <a:defRPr>
                <a:latin typeface="Times" panose="02020603050405020304" pitchFamily="18" charset="0"/>
              </a:defRPr>
            </a:lvl1pPr>
          </a:lstStyle>
          <a:p>
            <a:pPr>
              <a:defRPr/>
            </a:pPr>
            <a:fld id="{C451629F-2827-4D53-B37D-C0DA697BD7C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55206601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latin typeface="Times" charset="0"/>
              </a:defRPr>
            </a:lvl1pPr>
          </a:lstStyle>
          <a:p>
            <a:pPr>
              <a:defRPr/>
            </a:pPr>
            <a:fld id="{67639D68-CE84-454B-914B-3706AF06D2CB}" type="datetimeFigureOut">
              <a:rPr lang="en-GB"/>
              <a:pPr>
                <a:defRPr/>
              </a:pPr>
              <a:t>02/09/2022</a:t>
            </a:fld>
            <a:endParaRPr lang="en-GB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eaLnBrk="0" hangingPunct="0">
              <a:defRPr>
                <a:latin typeface="Times" panose="02020603050405020304" pitchFamily="18" charset="0"/>
              </a:defRPr>
            </a:lvl1pPr>
          </a:lstStyle>
          <a:p>
            <a:pPr>
              <a:defRPr/>
            </a:pPr>
            <a:fld id="{C62376DA-AF20-4C1F-88D4-931AD6C2EFC4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2875627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latin typeface="Times" charset="0"/>
              </a:defRPr>
            </a:lvl1pPr>
          </a:lstStyle>
          <a:p>
            <a:pPr>
              <a:defRPr/>
            </a:pPr>
            <a:fld id="{1D9391D6-F6A1-45D5-BE34-DCA64DF8EEEA}" type="datetimeFigureOut">
              <a:rPr lang="en-GB"/>
              <a:pPr>
                <a:defRPr/>
              </a:pPr>
              <a:t>02/09/2022</a:t>
            </a:fld>
            <a:endParaRPr lang="en-GB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eaLnBrk="0" hangingPunct="0">
              <a:defRPr>
                <a:latin typeface="Times" panose="02020603050405020304" pitchFamily="18" charset="0"/>
              </a:defRPr>
            </a:lvl1pPr>
          </a:lstStyle>
          <a:p>
            <a:pPr>
              <a:defRPr/>
            </a:pPr>
            <a:fld id="{6C8B091C-21FE-44F2-9D72-3D419270799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49402952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latin typeface="Times" charset="0"/>
              </a:defRPr>
            </a:lvl1pPr>
          </a:lstStyle>
          <a:p>
            <a:pPr>
              <a:defRPr/>
            </a:pPr>
            <a:fld id="{B073C3E7-66DC-48D5-A5B1-C5F14C43680E}" type="datetimeFigureOut">
              <a:rPr lang="en-GB"/>
              <a:pPr>
                <a:defRPr/>
              </a:pPr>
              <a:t>02/09/2022</a:t>
            </a:fld>
            <a:endParaRPr lang="en-GB"/>
          </a:p>
        </p:txBody>
      </p:sp>
      <p:sp>
        <p:nvSpPr>
          <p:cNvPr id="8" name="Slide Number Placeholder 8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eaLnBrk="0" hangingPunct="0">
              <a:defRPr>
                <a:latin typeface="Times" panose="02020603050405020304" pitchFamily="18" charset="0"/>
              </a:defRPr>
            </a:lvl1pPr>
          </a:lstStyle>
          <a:p>
            <a:pPr>
              <a:defRPr/>
            </a:pPr>
            <a:fld id="{07EBFE59-871F-46A3-A077-83A51ADD12F1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97161314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latin typeface="Times" charset="0"/>
              </a:defRPr>
            </a:lvl1pPr>
          </a:lstStyle>
          <a:p>
            <a:pPr>
              <a:defRPr/>
            </a:pPr>
            <a:fld id="{FC66CA07-9397-4525-B191-9906E34BBFAB}" type="datetimeFigureOut">
              <a:rPr lang="en-GB"/>
              <a:pPr>
                <a:defRPr/>
              </a:pPr>
              <a:t>02/09/2022</a:t>
            </a:fld>
            <a:endParaRPr lang="en-GB"/>
          </a:p>
        </p:txBody>
      </p:sp>
      <p:sp>
        <p:nvSpPr>
          <p:cNvPr id="4" name="Slide Number Placeholder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eaLnBrk="0" hangingPunct="0">
              <a:defRPr>
                <a:latin typeface="Times" panose="02020603050405020304" pitchFamily="18" charset="0"/>
              </a:defRPr>
            </a:lvl1pPr>
          </a:lstStyle>
          <a:p>
            <a:pPr>
              <a:defRPr/>
            </a:pPr>
            <a:fld id="{6F5ED1AC-F8B7-4D9F-88F0-0DFA8DDD1D70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35542450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latin typeface="Times" charset="0"/>
              </a:defRPr>
            </a:lvl1pPr>
          </a:lstStyle>
          <a:p>
            <a:pPr>
              <a:defRPr/>
            </a:pPr>
            <a:fld id="{7F793CB9-C42E-43E8-B828-4D25DF41B7A7}" type="datetimeFigureOut">
              <a:rPr lang="en-GB"/>
              <a:pPr>
                <a:defRPr/>
              </a:pPr>
              <a:t>02/09/2022</a:t>
            </a:fld>
            <a:endParaRPr lang="en-GB"/>
          </a:p>
        </p:txBody>
      </p:sp>
      <p:sp>
        <p:nvSpPr>
          <p:cNvPr id="3" name="Slide Number Placeholder 3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eaLnBrk="0" hangingPunct="0">
              <a:defRPr>
                <a:latin typeface="Times" panose="02020603050405020304" pitchFamily="18" charset="0"/>
              </a:defRPr>
            </a:lvl1pPr>
          </a:lstStyle>
          <a:p>
            <a:pPr>
              <a:defRPr/>
            </a:pPr>
            <a:fld id="{251FDEA9-B9EB-496C-909E-EADF4952D129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4552357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latin typeface="Times" charset="0"/>
              </a:defRPr>
            </a:lvl1pPr>
          </a:lstStyle>
          <a:p>
            <a:pPr>
              <a:defRPr/>
            </a:pPr>
            <a:fld id="{13ED29B7-100F-432C-814F-359DBA0B1156}" type="datetimeFigureOut">
              <a:rPr lang="en-GB"/>
              <a:pPr>
                <a:defRPr/>
              </a:pPr>
              <a:t>02/09/2022</a:t>
            </a:fld>
            <a:endParaRPr lang="en-GB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eaLnBrk="0" hangingPunct="0">
              <a:defRPr>
                <a:latin typeface="Times" panose="02020603050405020304" pitchFamily="18" charset="0"/>
              </a:defRPr>
            </a:lvl1pPr>
          </a:lstStyle>
          <a:p>
            <a:pPr>
              <a:defRPr/>
            </a:pPr>
            <a:fld id="{92B273EA-D63D-4FD8-ADDA-C5EA0BA2183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83801988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latin typeface="Times" charset="0"/>
              </a:defRPr>
            </a:lvl1pPr>
          </a:lstStyle>
          <a:p>
            <a:pPr>
              <a:defRPr/>
            </a:pPr>
            <a:fld id="{68C7A5A0-FFFE-461A-A1BA-E655D6DFD54B}" type="datetimeFigureOut">
              <a:rPr lang="en-GB"/>
              <a:pPr>
                <a:defRPr/>
              </a:pPr>
              <a:t>02/09/2022</a:t>
            </a:fld>
            <a:endParaRPr lang="en-GB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eaLnBrk="0" hangingPunct="0">
              <a:defRPr>
                <a:latin typeface="Times" panose="02020603050405020304" pitchFamily="18" charset="0"/>
              </a:defRPr>
            </a:lvl1pPr>
          </a:lstStyle>
          <a:p>
            <a:pPr>
              <a:defRPr/>
            </a:pPr>
            <a:fld id="{A3ACB8F4-C818-409B-996D-E3D0BEDD58E3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5329443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latin typeface="Times" charset="0"/>
              </a:defRPr>
            </a:lvl1pPr>
          </a:lstStyle>
          <a:p>
            <a:pPr>
              <a:defRPr/>
            </a:pPr>
            <a:fld id="{90F23892-94F9-4C4C-93D6-11D7958830CC}" type="datetimeFigureOut">
              <a:rPr lang="en-GB"/>
              <a:pPr>
                <a:defRPr/>
              </a:pPr>
              <a:t>02/09/2022</a:t>
            </a:fld>
            <a:endParaRPr lang="en-GB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eaLnBrk="0" hangingPunct="0">
              <a:defRPr>
                <a:latin typeface="Times" panose="02020603050405020304" pitchFamily="18" charset="0"/>
              </a:defRPr>
            </a:lvl1pPr>
          </a:lstStyle>
          <a:p>
            <a:pPr>
              <a:defRPr/>
            </a:pPr>
            <a:fld id="{390DFF8D-3B49-4EED-945B-26DD0B283198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62467369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latin typeface="Times" charset="0"/>
              </a:defRPr>
            </a:lvl1pPr>
          </a:lstStyle>
          <a:p>
            <a:pPr>
              <a:defRPr/>
            </a:pPr>
            <a:fld id="{49835BC3-5B48-4C52-845E-8ADD3385B45C}" type="datetimeFigureOut">
              <a:rPr lang="en-GB"/>
              <a:pPr>
                <a:defRPr/>
              </a:pPr>
              <a:t>02/09/2022</a:t>
            </a:fld>
            <a:endParaRPr lang="en-GB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eaLnBrk="0" hangingPunct="0">
              <a:defRPr>
                <a:latin typeface="Times" panose="02020603050405020304" pitchFamily="18" charset="0"/>
              </a:defRPr>
            </a:lvl1pPr>
          </a:lstStyle>
          <a:p>
            <a:pPr>
              <a:defRPr/>
            </a:pPr>
            <a:fld id="{BE66A71D-6B72-49DD-9EDE-2BC84ED749BA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43693021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prstClr val="black">
                    <a:tint val="75000"/>
                  </a:prstClr>
                </a:solidFill>
                <a:latin typeface="Myriad Pro"/>
                <a:ea typeface="ＭＳ Ｐゴシック" charset="-128"/>
              </a:defRPr>
            </a:lvl1pPr>
          </a:lstStyle>
          <a:p>
            <a:pPr>
              <a:defRPr/>
            </a:pPr>
            <a:fld id="{49FC13D4-43B6-4A9C-B755-689781B07EB5}" type="datetimeFigureOut">
              <a:rPr lang="en-GB"/>
              <a:pPr>
                <a:defRPr/>
              </a:pPr>
              <a:t>02/09/2022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 pitchFamily="34" charset="0"/>
                <a:ea typeface="MS PGothic" panose="020B0600070205080204" pitchFamily="34" charset="-128"/>
              </a:defRPr>
            </a:lvl1pPr>
          </a:lstStyle>
          <a:p>
            <a:pPr>
              <a:defRPr/>
            </a:pPr>
            <a:fld id="{48AE2B3E-976C-4B30-884A-949014D0A93C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81" r:id="rId1"/>
    <p:sldLayoutId id="2147483882" r:id="rId2"/>
    <p:sldLayoutId id="2147483883" r:id="rId3"/>
    <p:sldLayoutId id="2147483884" r:id="rId4"/>
    <p:sldLayoutId id="2147483885" r:id="rId5"/>
    <p:sldLayoutId id="2147483886" r:id="rId6"/>
    <p:sldLayoutId id="2147483887" r:id="rId7"/>
    <p:sldLayoutId id="2147483888" r:id="rId8"/>
    <p:sldLayoutId id="2147483889" r:id="rId9"/>
    <p:sldLayoutId id="2147483890" r:id="rId10"/>
    <p:sldLayoutId id="2147483891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4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sz="3600" b="1" dirty="0">
                <a:latin typeface="Lucida Sans" panose="020B0602030504020204" pitchFamily="34" charset="0"/>
              </a:rPr>
              <a:t>ECGE4005PC</a:t>
            </a:r>
          </a:p>
          <a:p>
            <a:pPr marL="0" indent="0">
              <a:buNone/>
            </a:pPr>
            <a:endParaRPr lang="en-GB" dirty="0">
              <a:latin typeface="Lucida Sans" panose="020B0602030504020204" pitchFamily="34" charset="0"/>
            </a:endParaRPr>
          </a:p>
          <a:p>
            <a:pPr marL="0" indent="0">
              <a:buNone/>
            </a:pPr>
            <a:r>
              <a:rPr lang="en-GB" sz="3200" dirty="0" err="1">
                <a:latin typeface="Lucida Sans" panose="020B0602030504020204" pitchFamily="34" charset="0"/>
              </a:rPr>
              <a:t>Cynllunio</a:t>
            </a:r>
            <a:endParaRPr lang="en-US" sz="3200" dirty="0">
              <a:latin typeface="Lucida Sans" panose="020B0602030504020204" pitchFamily="34" charset="0"/>
            </a:endParaRPr>
          </a:p>
        </p:txBody>
      </p:sp>
      <p:sp>
        <p:nvSpPr>
          <p:cNvPr id="12" name="Content Placeholder 11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sz="3600" b="1">
                <a:solidFill>
                  <a:srgbClr val="0000FF"/>
                </a:solidFill>
                <a:latin typeface="Lucida Sans" panose="020B0602030504020204" pitchFamily="34" charset="0"/>
              </a:rPr>
              <a:t>ECGE4005P</a:t>
            </a:r>
            <a:endParaRPr lang="en-GB" sz="3600" b="1" dirty="0">
              <a:solidFill>
                <a:srgbClr val="0000FF"/>
              </a:solidFill>
              <a:latin typeface="Lucida Sans" panose="020B0602030504020204" pitchFamily="34" charset="0"/>
            </a:endParaRPr>
          </a:p>
          <a:p>
            <a:pPr marL="0" indent="0">
              <a:buNone/>
            </a:pPr>
            <a:endParaRPr lang="en-GB" sz="3600" dirty="0">
              <a:solidFill>
                <a:srgbClr val="0000FF"/>
              </a:solidFill>
              <a:latin typeface="Lucida Sans" panose="020B0602030504020204" pitchFamily="34" charset="0"/>
            </a:endParaRPr>
          </a:p>
          <a:p>
            <a:pPr marL="0" indent="0">
              <a:buNone/>
            </a:pPr>
            <a:r>
              <a:rPr lang="en-GB" sz="3200" dirty="0">
                <a:solidFill>
                  <a:srgbClr val="0000FF"/>
                </a:solidFill>
                <a:latin typeface="Lucida Sans" panose="020B0602030504020204" pitchFamily="34" charset="0"/>
              </a:rPr>
              <a:t>Planning</a:t>
            </a:r>
            <a:endParaRPr lang="en-US" sz="3200" dirty="0">
              <a:solidFill>
                <a:srgbClr val="0000FF"/>
              </a:solidFill>
              <a:latin typeface="Lucida Sans" panose="020B0602030504020204" pitchFamily="34" charset="0"/>
            </a:endParaRPr>
          </a:p>
        </p:txBody>
      </p:sp>
      <p:sp>
        <p:nvSpPr>
          <p:cNvPr id="3" name="Content Placeholder 2"/>
          <p:cNvSpPr txBox="1">
            <a:spLocks/>
          </p:cNvSpPr>
          <p:nvPr/>
        </p:nvSpPr>
        <p:spPr>
          <a:xfrm>
            <a:off x="457200" y="1600200"/>
            <a:ext cx="4038600" cy="4525963"/>
          </a:xfrm>
          <a:prstGeom prst="rect">
            <a:avLst/>
          </a:prstGeom>
        </p:spPr>
        <p:txBody>
          <a:bodyPr/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defRPr/>
            </a:pPr>
            <a:endParaRPr lang="cy-GB" sz="2800" dirty="0"/>
          </a:p>
        </p:txBody>
      </p:sp>
      <p:sp>
        <p:nvSpPr>
          <p:cNvPr id="4" name="Content Placeholder 3"/>
          <p:cNvSpPr txBox="1">
            <a:spLocks/>
          </p:cNvSpPr>
          <p:nvPr/>
        </p:nvSpPr>
        <p:spPr>
          <a:xfrm>
            <a:off x="4648200" y="1600200"/>
            <a:ext cx="4038600" cy="4525963"/>
          </a:xfrm>
          <a:prstGeom prst="rect">
            <a:avLst/>
          </a:prstGeom>
        </p:spPr>
        <p:txBody>
          <a:bodyPr/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defRPr/>
            </a:pPr>
            <a:endParaRPr lang="cy-GB" sz="2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>
              <a:defRPr/>
            </a:pPr>
            <a:r>
              <a:rPr lang="cy-GB" altLang="cy-GB" sz="2800" kern="0" dirty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Cynnwys</a:t>
            </a:r>
            <a:br>
              <a:rPr lang="en-GB" altLang="cy-GB" sz="2800" kern="0" dirty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</a:br>
            <a:r>
              <a:rPr lang="en-GB" altLang="cy-GB" sz="2800" kern="0" dirty="0">
                <a:solidFill>
                  <a:srgbClr val="0000FF"/>
                </a:solidFill>
                <a:latin typeface="Lucida Sans" pitchFamily="34" charset="0"/>
                <a:ea typeface="ＭＳ Ｐゴシック" charset="-128"/>
              </a:rPr>
              <a:t>Contents</a:t>
            </a:r>
            <a:endParaRPr lang="cy-GB" sz="2800" dirty="0"/>
          </a:p>
        </p:txBody>
      </p:sp>
      <p:sp>
        <p:nvSpPr>
          <p:cNvPr id="3" name="Content Placeholder 2"/>
          <p:cNvSpPr txBox="1">
            <a:spLocks/>
          </p:cNvSpPr>
          <p:nvPr/>
        </p:nvSpPr>
        <p:spPr>
          <a:xfrm>
            <a:off x="457200" y="1600200"/>
            <a:ext cx="4038600" cy="4525963"/>
          </a:xfrm>
          <a:prstGeom prst="rect">
            <a:avLst/>
          </a:prstGeom>
        </p:spPr>
        <p:txBody>
          <a:bodyPr/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FontTx/>
              <a:buChar char="•"/>
              <a:defRPr/>
            </a:pPr>
            <a:r>
              <a:rPr lang="cy-GB" sz="2800" kern="0" dirty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Pam cynllunio?</a:t>
            </a:r>
          </a:p>
          <a:p>
            <a:pPr>
              <a:buFontTx/>
              <a:buChar char="•"/>
              <a:defRPr/>
            </a:pPr>
            <a:r>
              <a:rPr lang="cy-GB" sz="2800" kern="0" dirty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Cynllunio aseiniad</a:t>
            </a:r>
          </a:p>
          <a:p>
            <a:pPr>
              <a:buFontTx/>
              <a:buChar char="•"/>
              <a:defRPr/>
            </a:pPr>
            <a:r>
              <a:rPr lang="cy-GB" sz="2800" kern="0" dirty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Ail edrychiad – Ysgrifennu academaidd</a:t>
            </a:r>
          </a:p>
          <a:p>
            <a:pPr>
              <a:buFontTx/>
              <a:buChar char="•"/>
              <a:defRPr/>
            </a:pPr>
            <a:r>
              <a:rPr lang="cy-GB" sz="2800" kern="0" dirty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Cwestiynau</a:t>
            </a:r>
          </a:p>
          <a:p>
            <a:pPr>
              <a:defRPr/>
            </a:pPr>
            <a:endParaRPr lang="cy-GB" sz="2800" dirty="0"/>
          </a:p>
        </p:txBody>
      </p:sp>
      <p:sp>
        <p:nvSpPr>
          <p:cNvPr id="4" name="Content Placeholder 3"/>
          <p:cNvSpPr txBox="1">
            <a:spLocks/>
          </p:cNvSpPr>
          <p:nvPr/>
        </p:nvSpPr>
        <p:spPr>
          <a:xfrm>
            <a:off x="4648200" y="1600200"/>
            <a:ext cx="4038600" cy="4525963"/>
          </a:xfrm>
          <a:prstGeom prst="rect">
            <a:avLst/>
          </a:prstGeom>
        </p:spPr>
        <p:txBody>
          <a:bodyPr/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FontTx/>
              <a:buChar char="•"/>
              <a:defRPr/>
            </a:pPr>
            <a:r>
              <a:rPr lang="en-GB" altLang="cy-GB" sz="2800" kern="0" dirty="0">
                <a:solidFill>
                  <a:srgbClr val="0000FF"/>
                </a:solidFill>
                <a:latin typeface="Lucida Sans" pitchFamily="34" charset="0"/>
                <a:ea typeface="ＭＳ Ｐゴシック" charset="-128"/>
              </a:rPr>
              <a:t>Why plan?</a:t>
            </a:r>
          </a:p>
          <a:p>
            <a:pPr>
              <a:buFontTx/>
              <a:buChar char="•"/>
              <a:defRPr/>
            </a:pPr>
            <a:r>
              <a:rPr lang="en-GB" altLang="cy-GB" sz="2800" kern="0" dirty="0">
                <a:solidFill>
                  <a:srgbClr val="0000FF"/>
                </a:solidFill>
                <a:latin typeface="Lucida Sans" pitchFamily="34" charset="0"/>
                <a:ea typeface="ＭＳ Ｐゴシック" charset="-128"/>
              </a:rPr>
              <a:t>Planning an assessment</a:t>
            </a:r>
          </a:p>
          <a:p>
            <a:pPr>
              <a:buFontTx/>
              <a:buChar char="•"/>
              <a:defRPr/>
            </a:pPr>
            <a:r>
              <a:rPr lang="en-GB" altLang="cy-GB" sz="2800" kern="0" dirty="0">
                <a:solidFill>
                  <a:srgbClr val="0000FF"/>
                </a:solidFill>
                <a:latin typeface="Lucida Sans" pitchFamily="34" charset="0"/>
                <a:ea typeface="ＭＳ Ｐゴシック" charset="-128"/>
              </a:rPr>
              <a:t>Recap – Academic writing</a:t>
            </a:r>
          </a:p>
          <a:p>
            <a:pPr>
              <a:buFontTx/>
              <a:buChar char="•"/>
              <a:defRPr/>
            </a:pPr>
            <a:r>
              <a:rPr lang="en-GB" altLang="cy-GB" sz="2800" kern="0" dirty="0">
                <a:solidFill>
                  <a:srgbClr val="0000FF"/>
                </a:solidFill>
                <a:latin typeface="Lucida Sans" pitchFamily="34" charset="0"/>
                <a:ea typeface="ＭＳ Ｐゴシック" charset="-128"/>
              </a:rPr>
              <a:t>Questions</a:t>
            </a:r>
            <a:endParaRPr lang="cy-GB" altLang="cy-GB" sz="2800" kern="0" dirty="0">
              <a:solidFill>
                <a:srgbClr val="0000FF"/>
              </a:solidFill>
              <a:latin typeface="Lucida Sans" pitchFamily="34" charset="0"/>
              <a:ea typeface="ＭＳ Ｐゴシック" charset="-128"/>
            </a:endParaRPr>
          </a:p>
          <a:p>
            <a:pPr>
              <a:defRPr/>
            </a:pPr>
            <a:endParaRPr lang="cy-GB" sz="2800" dirty="0"/>
          </a:p>
        </p:txBody>
      </p:sp>
    </p:spTree>
    <p:extLst>
      <p:ext uri="{BB962C8B-B14F-4D97-AF65-F5344CB8AC3E}">
        <p14:creationId xmlns:p14="http://schemas.microsoft.com/office/powerpoint/2010/main" val="39293398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sz="3600" dirty="0">
                <a:latin typeface="Lucida Sans" panose="020B0602030504020204" pitchFamily="34" charset="0"/>
              </a:rPr>
              <a:t>Sgiliau </a:t>
            </a:r>
            <a:r>
              <a:rPr lang="en-GB" sz="3600" dirty="0" err="1">
                <a:latin typeface="Lucida Sans" panose="020B0602030504020204" pitchFamily="34" charset="0"/>
              </a:rPr>
              <a:t>Cyflogadwyedd</a:t>
            </a:r>
            <a:r>
              <a:rPr lang="en-GB" sz="3600" dirty="0">
                <a:latin typeface="Lucida Sans" panose="020B0602030504020204" pitchFamily="34" charset="0"/>
              </a:rPr>
              <a:t>/</a:t>
            </a:r>
            <a:r>
              <a:rPr lang="en-GB" sz="3600" dirty="0" err="1">
                <a:latin typeface="Lucida Sans" panose="020B0602030504020204" pitchFamily="34" charset="0"/>
              </a:rPr>
              <a:t>Trosglwyddadwy</a:t>
            </a:r>
            <a:br>
              <a:rPr lang="en-GB" dirty="0">
                <a:latin typeface="Lucida Sans" panose="020B0602030504020204" pitchFamily="34" charset="0"/>
              </a:rPr>
            </a:br>
            <a:r>
              <a:rPr lang="en-GB" sz="3600" dirty="0">
                <a:solidFill>
                  <a:srgbClr val="0000FF"/>
                </a:solidFill>
                <a:latin typeface="Lucida Sans" panose="020B0602030504020204" pitchFamily="34" charset="0"/>
              </a:rPr>
              <a:t>Employability/Transferable Skills</a:t>
            </a:r>
            <a:endParaRPr lang="en-US" sz="3600" dirty="0">
              <a:solidFill>
                <a:srgbClr val="0000FF"/>
              </a:solidFill>
              <a:latin typeface="Lucida Sans" panose="020B0602030504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>
              <a:spcBef>
                <a:spcPts val="0"/>
              </a:spcBef>
              <a:spcAft>
                <a:spcPts val="1200"/>
              </a:spcAft>
            </a:pPr>
            <a:r>
              <a:rPr lang="en-GB" dirty="0" err="1">
                <a:latin typeface="Lucida Sans" panose="020B0602030504020204" pitchFamily="34" charset="0"/>
              </a:rPr>
              <a:t>Trefnu</a:t>
            </a:r>
            <a:endParaRPr lang="en-GB" dirty="0">
              <a:latin typeface="Lucida Sans" panose="020B0602030504020204" pitchFamily="34" charset="0"/>
            </a:endParaRPr>
          </a:p>
          <a:p>
            <a:pPr>
              <a:spcBef>
                <a:spcPts val="0"/>
              </a:spcBef>
              <a:spcAft>
                <a:spcPts val="1200"/>
              </a:spcAft>
            </a:pPr>
            <a:r>
              <a:rPr lang="en-GB" dirty="0" err="1">
                <a:latin typeface="Lucida Sans" panose="020B0602030504020204" pitchFamily="34" charset="0"/>
              </a:rPr>
              <a:t>Cynllunio</a:t>
            </a:r>
            <a:endParaRPr lang="en-GB" dirty="0">
              <a:latin typeface="Lucida Sans" panose="020B0602030504020204" pitchFamily="34" charset="0"/>
            </a:endParaRPr>
          </a:p>
          <a:p>
            <a:pPr>
              <a:spcBef>
                <a:spcPts val="0"/>
              </a:spcBef>
              <a:spcAft>
                <a:spcPts val="1200"/>
              </a:spcAft>
            </a:pPr>
            <a:r>
              <a:rPr lang="en-GB" dirty="0" err="1">
                <a:latin typeface="Lucida Sans" panose="020B0602030504020204" pitchFamily="34" charset="0"/>
              </a:rPr>
              <a:t>Ymchwilio</a:t>
            </a:r>
            <a:endParaRPr lang="en-GB" dirty="0">
              <a:latin typeface="Lucida Sans" panose="020B0602030504020204" pitchFamily="34" charset="0"/>
            </a:endParaRPr>
          </a:p>
          <a:p>
            <a:pPr>
              <a:spcBef>
                <a:spcPts val="0"/>
              </a:spcBef>
              <a:spcAft>
                <a:spcPts val="1200"/>
              </a:spcAft>
            </a:pPr>
            <a:r>
              <a:rPr lang="en-GB" dirty="0" err="1">
                <a:latin typeface="Lucida Sans" panose="020B0602030504020204" pitchFamily="34" charset="0"/>
              </a:rPr>
              <a:t>Darllen</a:t>
            </a:r>
            <a:r>
              <a:rPr lang="en-GB" dirty="0">
                <a:latin typeface="Lucida Sans" panose="020B0602030504020204" pitchFamily="34" charset="0"/>
              </a:rPr>
              <a:t> </a:t>
            </a:r>
          </a:p>
          <a:p>
            <a:pPr>
              <a:spcBef>
                <a:spcPts val="0"/>
              </a:spcBef>
              <a:spcAft>
                <a:spcPts val="1200"/>
              </a:spcAft>
            </a:pPr>
            <a:r>
              <a:rPr lang="en-GB" dirty="0" err="1">
                <a:latin typeface="Lucida Sans" panose="020B0602030504020204" pitchFamily="34" charset="0"/>
              </a:rPr>
              <a:t>Nodi</a:t>
            </a:r>
            <a:r>
              <a:rPr lang="en-GB" dirty="0">
                <a:latin typeface="Lucida Sans" panose="020B0602030504020204" pitchFamily="34" charset="0"/>
              </a:rPr>
              <a:t> a </a:t>
            </a:r>
            <a:r>
              <a:rPr lang="en-GB" dirty="0" err="1">
                <a:latin typeface="Lucida Sans" panose="020B0602030504020204" pitchFamily="34" charset="0"/>
              </a:rPr>
              <a:t>chofnodi</a:t>
            </a:r>
            <a:endParaRPr lang="en-GB" dirty="0">
              <a:latin typeface="Lucida Sans" panose="020B0602030504020204" pitchFamily="34" charset="0"/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316288" cy="3989040"/>
          </a:xfrm>
        </p:spPr>
        <p:txBody>
          <a:bodyPr/>
          <a:lstStyle/>
          <a:p>
            <a:pPr>
              <a:spcBef>
                <a:spcPts val="0"/>
              </a:spcBef>
              <a:spcAft>
                <a:spcPts val="1200"/>
              </a:spcAft>
            </a:pPr>
            <a:r>
              <a:rPr lang="en-US" dirty="0" err="1">
                <a:solidFill>
                  <a:srgbClr val="0000FF"/>
                </a:solidFill>
                <a:latin typeface="Lucida Sans" panose="020B0602030504020204" pitchFamily="34" charset="0"/>
              </a:rPr>
              <a:t>Organisation</a:t>
            </a:r>
            <a:endParaRPr lang="en-US" dirty="0">
              <a:solidFill>
                <a:srgbClr val="0000FF"/>
              </a:solidFill>
              <a:latin typeface="Lucida Sans" panose="020B0602030504020204" pitchFamily="34" charset="0"/>
            </a:endParaRPr>
          </a:p>
          <a:p>
            <a:pPr>
              <a:spcBef>
                <a:spcPts val="0"/>
              </a:spcBef>
              <a:spcAft>
                <a:spcPts val="1200"/>
              </a:spcAft>
            </a:pPr>
            <a:r>
              <a:rPr lang="en-US" dirty="0">
                <a:solidFill>
                  <a:srgbClr val="0000FF"/>
                </a:solidFill>
                <a:latin typeface="Lucida Sans" panose="020B0602030504020204" pitchFamily="34" charset="0"/>
              </a:rPr>
              <a:t>Planning</a:t>
            </a:r>
          </a:p>
          <a:p>
            <a:pPr>
              <a:spcBef>
                <a:spcPts val="0"/>
              </a:spcBef>
              <a:spcAft>
                <a:spcPts val="1200"/>
              </a:spcAft>
            </a:pPr>
            <a:r>
              <a:rPr lang="en-US" dirty="0">
                <a:solidFill>
                  <a:srgbClr val="0000FF"/>
                </a:solidFill>
                <a:latin typeface="Lucida Sans" panose="020B0602030504020204" pitchFamily="34" charset="0"/>
              </a:rPr>
              <a:t>Research</a:t>
            </a:r>
          </a:p>
          <a:p>
            <a:pPr>
              <a:spcBef>
                <a:spcPts val="0"/>
              </a:spcBef>
              <a:spcAft>
                <a:spcPts val="1200"/>
              </a:spcAft>
            </a:pPr>
            <a:r>
              <a:rPr lang="en-US" dirty="0">
                <a:solidFill>
                  <a:srgbClr val="0000FF"/>
                </a:solidFill>
                <a:latin typeface="Lucida Sans" panose="020B0602030504020204" pitchFamily="34" charset="0"/>
              </a:rPr>
              <a:t>Reading</a:t>
            </a:r>
          </a:p>
          <a:p>
            <a:pPr>
              <a:spcBef>
                <a:spcPts val="0"/>
              </a:spcBef>
              <a:spcAft>
                <a:spcPts val="1200"/>
              </a:spcAft>
            </a:pPr>
            <a:r>
              <a:rPr lang="en-US" dirty="0">
                <a:solidFill>
                  <a:srgbClr val="0000FF"/>
                </a:solidFill>
                <a:latin typeface="Lucida Sans" panose="020B0602030504020204" pitchFamily="34" charset="0"/>
              </a:rPr>
              <a:t>Documenting and recording</a:t>
            </a:r>
          </a:p>
        </p:txBody>
      </p:sp>
    </p:spTree>
    <p:extLst>
      <p:ext uri="{BB962C8B-B14F-4D97-AF65-F5344CB8AC3E}">
        <p14:creationId xmlns:p14="http://schemas.microsoft.com/office/powerpoint/2010/main" val="211388332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sz="3200" dirty="0" err="1">
                <a:latin typeface="Lucida Sans" panose="020B0602030504020204" pitchFamily="34" charset="0"/>
              </a:rPr>
              <a:t>Rhaglen</a:t>
            </a:r>
            <a:r>
              <a:rPr lang="en-GB" sz="3200" dirty="0">
                <a:latin typeface="Lucida Sans" panose="020B0602030504020204" pitchFamily="34" charset="0"/>
              </a:rPr>
              <a:t> </a:t>
            </a:r>
            <a:r>
              <a:rPr lang="en-GB" sz="3200" b="1" dirty="0" err="1">
                <a:latin typeface="Lucida Sans" panose="020B0602030504020204" pitchFamily="34" charset="0"/>
              </a:rPr>
              <a:t>Ymarferydd</a:t>
            </a:r>
            <a:r>
              <a:rPr lang="en-GB" sz="3200" b="1" dirty="0">
                <a:latin typeface="Lucida Sans" panose="020B0602030504020204" pitchFamily="34" charset="0"/>
              </a:rPr>
              <a:t> </a:t>
            </a:r>
            <a:r>
              <a:rPr lang="en-GB" sz="3200" b="1" dirty="0" err="1">
                <a:latin typeface="Lucida Sans" panose="020B0602030504020204" pitchFamily="34" charset="0"/>
              </a:rPr>
              <a:t>Blynyddoedd</a:t>
            </a:r>
            <a:r>
              <a:rPr lang="en-GB" sz="3200" b="1" dirty="0">
                <a:latin typeface="Lucida Sans" panose="020B0602030504020204" pitchFamily="34" charset="0"/>
              </a:rPr>
              <a:t> </a:t>
            </a:r>
            <a:r>
              <a:rPr lang="en-GB" sz="3200" b="1" dirty="0" err="1">
                <a:latin typeface="Lucida Sans" panose="020B0602030504020204" pitchFamily="34" charset="0"/>
              </a:rPr>
              <a:t>Cynnar</a:t>
            </a:r>
            <a:br>
              <a:rPr lang="en-GB" sz="3200" dirty="0">
                <a:latin typeface="Lucida Sans" panose="020B0602030504020204" pitchFamily="34" charset="0"/>
              </a:rPr>
            </a:br>
            <a:r>
              <a:rPr lang="en-GB" sz="3200" b="1" dirty="0">
                <a:solidFill>
                  <a:srgbClr val="0000FF"/>
                </a:solidFill>
                <a:latin typeface="Lucida Sans" panose="020B0602030504020204" pitchFamily="34" charset="0"/>
              </a:rPr>
              <a:t>Early Years Practitioner </a:t>
            </a:r>
            <a:r>
              <a:rPr lang="en-GB" sz="3200" dirty="0">
                <a:solidFill>
                  <a:srgbClr val="0000FF"/>
                </a:solidFill>
                <a:latin typeface="Lucida Sans" panose="020B0602030504020204" pitchFamily="34" charset="0"/>
              </a:rPr>
              <a:t>programme</a:t>
            </a:r>
            <a:endParaRPr lang="en-US" sz="3200" dirty="0">
              <a:solidFill>
                <a:srgbClr val="0000FF"/>
              </a:solidFill>
              <a:latin typeface="Lucida Sans" panose="020B0602030504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 err="1">
                <a:latin typeface="Lucida Sans" panose="020B0602030504020204" pitchFamily="34" charset="0"/>
              </a:rPr>
              <a:t>Meini</a:t>
            </a:r>
            <a:r>
              <a:rPr lang="en-GB" dirty="0">
                <a:latin typeface="Lucida Sans" panose="020B0602030504020204" pitchFamily="34" charset="0"/>
              </a:rPr>
              <a:t> </a:t>
            </a:r>
            <a:r>
              <a:rPr lang="en-GB" dirty="0" err="1">
                <a:latin typeface="Lucida Sans" panose="020B0602030504020204" pitchFamily="34" charset="0"/>
              </a:rPr>
              <a:t>prawf</a:t>
            </a:r>
            <a:r>
              <a:rPr lang="en-GB" dirty="0">
                <a:latin typeface="Lucida Sans" panose="020B0602030504020204" pitchFamily="34" charset="0"/>
              </a:rPr>
              <a:t> y NOS a </a:t>
            </a:r>
            <a:r>
              <a:rPr lang="en-GB" dirty="0" err="1">
                <a:latin typeface="Lucida Sans" panose="020B0602030504020204" pitchFamily="34" charset="0"/>
              </a:rPr>
              <a:t>gyflawnwyd</a:t>
            </a:r>
            <a:r>
              <a:rPr lang="en-GB" dirty="0">
                <a:latin typeface="Lucida Sans" panose="020B0602030504020204" pitchFamily="34" charset="0"/>
              </a:rPr>
              <a:t> </a:t>
            </a:r>
            <a:r>
              <a:rPr lang="en-GB" dirty="0" err="1">
                <a:latin typeface="Lucida Sans" panose="020B0602030504020204" pitchFamily="34" charset="0"/>
              </a:rPr>
              <a:t>yn</a:t>
            </a:r>
            <a:r>
              <a:rPr lang="en-GB" dirty="0">
                <a:latin typeface="Lucida Sans" panose="020B0602030504020204" pitchFamily="34" charset="0"/>
              </a:rPr>
              <a:t> y </a:t>
            </a:r>
            <a:r>
              <a:rPr lang="en-GB" dirty="0" err="1">
                <a:latin typeface="Lucida Sans" panose="020B0602030504020204" pitchFamily="34" charset="0"/>
              </a:rPr>
              <a:t>ddarlith</a:t>
            </a:r>
            <a:r>
              <a:rPr lang="en-GB" dirty="0">
                <a:latin typeface="Lucida Sans" panose="020B0602030504020204" pitchFamily="34" charset="0"/>
              </a:rPr>
              <a:t> hon:</a:t>
            </a:r>
          </a:p>
          <a:p>
            <a:pPr marL="0" indent="0">
              <a:buNone/>
            </a:pPr>
            <a:endParaRPr lang="en-GB" dirty="0">
              <a:latin typeface="Lucida Sans" panose="020B0602030504020204" pitchFamily="34" charset="0"/>
            </a:endParaRPr>
          </a:p>
          <a:p>
            <a:pPr marL="0" indent="0">
              <a:buNone/>
            </a:pPr>
            <a:r>
              <a:rPr lang="en-GB" dirty="0" err="1">
                <a:latin typeface="Lucida Sans" panose="020B0602030504020204" pitchFamily="34" charset="0"/>
              </a:rPr>
              <a:t>Craidd</a:t>
            </a:r>
            <a:r>
              <a:rPr lang="en-GB" dirty="0">
                <a:latin typeface="Lucida Sans" panose="020B0602030504020204" pitchFamily="34" charset="0"/>
              </a:rPr>
              <a:t> – K43, K44</a:t>
            </a:r>
          </a:p>
          <a:p>
            <a:pPr marL="0" indent="0">
              <a:buNone/>
            </a:pPr>
            <a:r>
              <a:rPr lang="en-GB" dirty="0">
                <a:latin typeface="Lucida Sans" panose="020B0602030504020204" pitchFamily="34" charset="0"/>
              </a:rPr>
              <a:t>0408 – K65, P11, P12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>
                <a:solidFill>
                  <a:srgbClr val="0000FF"/>
                </a:solidFill>
                <a:latin typeface="Lucida Sans" panose="020B0602030504020204" pitchFamily="34" charset="0"/>
              </a:rPr>
              <a:t>The NOS criteria met in this lecture:</a:t>
            </a:r>
          </a:p>
          <a:p>
            <a:pPr marL="0" indent="0">
              <a:buNone/>
            </a:pPr>
            <a:endParaRPr lang="en-GB" dirty="0">
              <a:solidFill>
                <a:srgbClr val="0000FF"/>
              </a:solidFill>
              <a:latin typeface="Lucida Sans" panose="020B0602030504020204" pitchFamily="34" charset="0"/>
            </a:endParaRPr>
          </a:p>
          <a:p>
            <a:pPr marL="0" indent="0">
              <a:buNone/>
            </a:pPr>
            <a:endParaRPr lang="en-GB" dirty="0">
              <a:solidFill>
                <a:srgbClr val="0000FF"/>
              </a:solidFill>
              <a:latin typeface="Lucida Sans" panose="020B0602030504020204" pitchFamily="34" charset="0"/>
            </a:endParaRPr>
          </a:p>
          <a:p>
            <a:pPr marL="0" indent="0">
              <a:buNone/>
            </a:pPr>
            <a:r>
              <a:rPr lang="en-GB" dirty="0">
                <a:solidFill>
                  <a:srgbClr val="0000FF"/>
                </a:solidFill>
                <a:latin typeface="Lucida Sans" panose="020B0602030504020204" pitchFamily="34" charset="0"/>
              </a:rPr>
              <a:t>Core – K43, K44</a:t>
            </a:r>
          </a:p>
          <a:p>
            <a:pPr marL="0" indent="0">
              <a:buNone/>
            </a:pPr>
            <a:r>
              <a:rPr lang="en-GB" dirty="0">
                <a:solidFill>
                  <a:srgbClr val="0000FF"/>
                </a:solidFill>
                <a:latin typeface="Lucida Sans" panose="020B0602030504020204" pitchFamily="34" charset="0"/>
              </a:rPr>
              <a:t>0408 – K65, P11, P12</a:t>
            </a:r>
            <a:endParaRPr lang="en-US" dirty="0">
              <a:solidFill>
                <a:srgbClr val="0000FF"/>
              </a:solidFill>
              <a:latin typeface="Lucida Sans" panose="020B0602030504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62623894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>
              <a:defRPr/>
            </a:pPr>
            <a:r>
              <a:rPr lang="cy-GB" altLang="cy-GB" sz="3200" kern="0" dirty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Cynllunio ar gyfer aseiniad  </a:t>
            </a:r>
            <a:r>
              <a:rPr lang="cy-GB" altLang="cy-GB" sz="1400" kern="0" dirty="0">
                <a:solidFill>
                  <a:srgbClr val="FF0000"/>
                </a:solidFill>
                <a:latin typeface="Lucida Sans" pitchFamily="34" charset="0"/>
                <a:ea typeface="ＭＳ Ｐゴシック" charset="-128"/>
              </a:rPr>
              <a:t>(</a:t>
            </a:r>
            <a:r>
              <a:rPr lang="cy-GB" altLang="cy-GB" sz="1400" kern="0" dirty="0" err="1">
                <a:solidFill>
                  <a:srgbClr val="FF0000"/>
                </a:solidFill>
                <a:latin typeface="Lucida Sans" pitchFamily="34" charset="0"/>
                <a:ea typeface="ＭＳ Ｐゴシック" charset="-128"/>
              </a:rPr>
              <a:t>Cottrell</a:t>
            </a:r>
            <a:r>
              <a:rPr lang="cy-GB" altLang="cy-GB" sz="1400" kern="0" dirty="0">
                <a:solidFill>
                  <a:srgbClr val="FF0000"/>
                </a:solidFill>
                <a:latin typeface="Lucida Sans" pitchFamily="34" charset="0"/>
                <a:ea typeface="ＭＳ Ｐゴシック" charset="-128"/>
              </a:rPr>
              <a:t>, 2013: 282)</a:t>
            </a:r>
            <a:br>
              <a:rPr lang="en-GB" altLang="cy-GB" sz="2800" kern="0" dirty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</a:br>
            <a:r>
              <a:rPr lang="en-GB" altLang="cy-GB" sz="3200" kern="0" dirty="0">
                <a:solidFill>
                  <a:srgbClr val="0000FF"/>
                </a:solidFill>
                <a:latin typeface="Lucida Sans" pitchFamily="34" charset="0"/>
                <a:ea typeface="ＭＳ Ｐゴシック" charset="-128"/>
              </a:rPr>
              <a:t>Planning an assessment</a:t>
            </a:r>
            <a:endParaRPr lang="cy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/>
          <a:p>
            <a:pPr>
              <a:buFontTx/>
              <a:buAutoNum type="arabicPeriod"/>
              <a:defRPr/>
            </a:pPr>
            <a:r>
              <a:rPr lang="cy-GB" altLang="cy-GB" sz="2200" kern="0" dirty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Deall y dasg</a:t>
            </a:r>
          </a:p>
          <a:p>
            <a:pPr>
              <a:buFontTx/>
              <a:buAutoNum type="arabicPeriod"/>
              <a:defRPr/>
            </a:pPr>
            <a:r>
              <a:rPr lang="cy-GB" altLang="cy-GB" sz="2200" kern="0" dirty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Casglu a recordio’r wybodaeth</a:t>
            </a:r>
          </a:p>
          <a:p>
            <a:pPr>
              <a:buFontTx/>
              <a:buAutoNum type="arabicPeriod"/>
              <a:defRPr/>
            </a:pPr>
            <a:r>
              <a:rPr lang="cy-GB" altLang="cy-GB" sz="2200" kern="0" dirty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Trefnu a chynllunio</a:t>
            </a:r>
          </a:p>
          <a:p>
            <a:pPr>
              <a:buFontTx/>
              <a:buAutoNum type="arabicPeriod"/>
              <a:defRPr/>
            </a:pPr>
            <a:r>
              <a:rPr lang="cy-GB" altLang="cy-GB" sz="2200" kern="0" dirty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Cysylltu, adfyfyrio, gwerthuso</a:t>
            </a:r>
          </a:p>
          <a:p>
            <a:pPr>
              <a:buFontTx/>
              <a:buAutoNum type="arabicPeriod"/>
              <a:defRPr/>
            </a:pPr>
            <a:r>
              <a:rPr lang="cy-GB" altLang="cy-GB" sz="2200" kern="0" dirty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Ysgrifennu amlinelliad a’r drafft cyntaf</a:t>
            </a:r>
          </a:p>
          <a:p>
            <a:pPr>
              <a:buFontTx/>
              <a:buAutoNum type="arabicPeriod"/>
              <a:defRPr/>
            </a:pPr>
            <a:r>
              <a:rPr lang="cy-GB" altLang="cy-GB" sz="2200" kern="0" dirty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Gweithio ar y drafft cyntaf</a:t>
            </a:r>
          </a:p>
          <a:p>
            <a:pPr>
              <a:buFontTx/>
              <a:buAutoNum type="arabicPeriod"/>
              <a:defRPr/>
            </a:pPr>
            <a:r>
              <a:rPr lang="cy-GB" altLang="cy-GB" sz="2200" kern="0" dirty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Y drafft olaf</a:t>
            </a:r>
            <a:endParaRPr lang="cy-GB" altLang="cy-GB" sz="1500" kern="0" dirty="0">
              <a:solidFill>
                <a:srgbClr val="000000"/>
              </a:solidFill>
              <a:latin typeface="Arial"/>
              <a:ea typeface="ＭＳ Ｐゴシック" charset="-128"/>
            </a:endParaRPr>
          </a:p>
          <a:p>
            <a:pPr>
              <a:defRPr/>
            </a:pPr>
            <a:endParaRPr lang="cy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/>
          <a:p>
            <a:pPr marL="514350" indent="-514350">
              <a:buFontTx/>
              <a:buAutoNum type="arabicPeriod"/>
              <a:defRPr/>
            </a:pPr>
            <a:r>
              <a:rPr lang="en-GB" altLang="cy-GB" sz="2200" kern="0" dirty="0">
                <a:solidFill>
                  <a:srgbClr val="0000FF"/>
                </a:solidFill>
                <a:latin typeface="Lucida Sans" pitchFamily="34" charset="0"/>
                <a:ea typeface="ＭＳ Ｐゴシック" charset="-128"/>
              </a:rPr>
              <a:t>Clarify the task</a:t>
            </a:r>
          </a:p>
          <a:p>
            <a:pPr marL="514350" indent="-514350">
              <a:buFontTx/>
              <a:buAutoNum type="arabicPeriod"/>
              <a:defRPr/>
            </a:pPr>
            <a:r>
              <a:rPr lang="en-GB" altLang="cy-GB" sz="2200" kern="0" dirty="0">
                <a:solidFill>
                  <a:srgbClr val="0000FF"/>
                </a:solidFill>
                <a:latin typeface="Lucida Sans" pitchFamily="34" charset="0"/>
                <a:ea typeface="ＭＳ Ｐゴシック" charset="-128"/>
              </a:rPr>
              <a:t>Collect and record information</a:t>
            </a:r>
          </a:p>
          <a:p>
            <a:pPr marL="514350" indent="-514350">
              <a:buFontTx/>
              <a:buAutoNum type="arabicPeriod"/>
              <a:defRPr/>
            </a:pPr>
            <a:r>
              <a:rPr lang="en-GB" altLang="cy-GB" sz="2200" kern="0" dirty="0">
                <a:solidFill>
                  <a:srgbClr val="0000FF"/>
                </a:solidFill>
                <a:latin typeface="Lucida Sans" pitchFamily="34" charset="0"/>
                <a:ea typeface="ＭＳ Ｐゴシック" charset="-128"/>
              </a:rPr>
              <a:t>Organise and plan</a:t>
            </a:r>
          </a:p>
          <a:p>
            <a:pPr marL="514350" indent="-514350">
              <a:buFontTx/>
              <a:buAutoNum type="arabicPeriod"/>
              <a:defRPr/>
            </a:pPr>
            <a:r>
              <a:rPr lang="en-GB" altLang="cy-GB" sz="2200" kern="0" dirty="0">
                <a:solidFill>
                  <a:srgbClr val="0000FF"/>
                </a:solidFill>
                <a:latin typeface="Lucida Sans" pitchFamily="34" charset="0"/>
                <a:ea typeface="ＭＳ Ｐゴシック" charset="-128"/>
              </a:rPr>
              <a:t>Engage, reflect, evaluate</a:t>
            </a:r>
          </a:p>
          <a:p>
            <a:pPr marL="514350" indent="-514350">
              <a:buFontTx/>
              <a:buAutoNum type="arabicPeriod"/>
              <a:defRPr/>
            </a:pPr>
            <a:r>
              <a:rPr lang="en-GB" altLang="cy-GB" sz="2200" kern="0" dirty="0">
                <a:solidFill>
                  <a:srgbClr val="0000FF"/>
                </a:solidFill>
                <a:latin typeface="Lucida Sans" pitchFamily="34" charset="0"/>
                <a:ea typeface="ＭＳ Ｐゴシック" charset="-128"/>
              </a:rPr>
              <a:t>Write an outline and first draft</a:t>
            </a:r>
          </a:p>
          <a:p>
            <a:pPr marL="514350" indent="-514350">
              <a:buFontTx/>
              <a:buAutoNum type="arabicPeriod"/>
              <a:defRPr/>
            </a:pPr>
            <a:r>
              <a:rPr lang="en-GB" altLang="cy-GB" sz="2200" kern="0" dirty="0">
                <a:solidFill>
                  <a:srgbClr val="0000FF"/>
                </a:solidFill>
                <a:latin typeface="Lucida Sans" pitchFamily="34" charset="0"/>
                <a:ea typeface="ＭＳ Ｐゴシック" charset="-128"/>
              </a:rPr>
              <a:t>Work on the first draft</a:t>
            </a:r>
          </a:p>
          <a:p>
            <a:pPr marL="514350" indent="-514350">
              <a:buFontTx/>
              <a:buAutoNum type="arabicPeriod"/>
              <a:defRPr/>
            </a:pPr>
            <a:r>
              <a:rPr lang="en-GB" altLang="cy-GB" sz="2200" kern="0" dirty="0">
                <a:solidFill>
                  <a:srgbClr val="0000FF"/>
                </a:solidFill>
                <a:latin typeface="Lucida Sans" pitchFamily="34" charset="0"/>
                <a:ea typeface="ＭＳ Ｐゴシック" charset="-128"/>
              </a:rPr>
              <a:t>Final draft</a:t>
            </a:r>
            <a:endParaRPr lang="en-GB" altLang="cy-GB" sz="2200" kern="0" dirty="0">
              <a:solidFill>
                <a:srgbClr val="000000"/>
              </a:solidFill>
              <a:latin typeface="Lucida Sans" pitchFamily="34" charset="0"/>
              <a:ea typeface="ＭＳ Ｐゴシック" charset="-128"/>
            </a:endParaRPr>
          </a:p>
          <a:p>
            <a:pPr>
              <a:defRPr/>
            </a:pPr>
            <a:endParaRPr lang="cy-GB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>
              <a:defRPr/>
            </a:pPr>
            <a:r>
              <a:rPr lang="cy-GB" altLang="cy-GB" sz="3200" kern="0" dirty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Pam cynllunio aseiniad?</a:t>
            </a:r>
            <a:br>
              <a:rPr lang="en-GB" altLang="cy-GB" sz="3200" kern="0" dirty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</a:br>
            <a:r>
              <a:rPr lang="en-GB" altLang="cy-GB" sz="3200" kern="0" dirty="0">
                <a:solidFill>
                  <a:srgbClr val="0000FF"/>
                </a:solidFill>
                <a:latin typeface="Lucida Sans" pitchFamily="34" charset="0"/>
                <a:ea typeface="ＭＳ Ｐゴシック" charset="-128"/>
              </a:rPr>
              <a:t>Why plan an assignment</a:t>
            </a:r>
            <a:endParaRPr lang="cy-GB" sz="3200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/>
          <a:p>
            <a:pPr>
              <a:buFontTx/>
              <a:buChar char="•"/>
              <a:defRPr/>
            </a:pPr>
            <a:r>
              <a:rPr lang="cy-GB" altLang="cy-GB" kern="0" dirty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Dyddiadau cyflwyno</a:t>
            </a:r>
          </a:p>
          <a:p>
            <a:pPr>
              <a:buFontTx/>
              <a:buChar char="•"/>
              <a:defRPr/>
            </a:pPr>
            <a:r>
              <a:rPr lang="cy-GB" altLang="cy-GB" kern="0" dirty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Ateb y gofynion</a:t>
            </a:r>
          </a:p>
          <a:p>
            <a:pPr>
              <a:buFontTx/>
              <a:buChar char="•"/>
              <a:defRPr/>
            </a:pPr>
            <a:r>
              <a:rPr lang="cy-GB" altLang="cy-GB" kern="0" dirty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Nifer o eiriau?</a:t>
            </a:r>
          </a:p>
          <a:p>
            <a:pPr>
              <a:buFontTx/>
              <a:buChar char="•"/>
              <a:defRPr/>
            </a:pPr>
            <a:r>
              <a:rPr lang="cy-GB" altLang="cy-GB" kern="0" dirty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Amseru?</a:t>
            </a:r>
          </a:p>
          <a:p>
            <a:pPr>
              <a:defRPr/>
            </a:pPr>
            <a:endParaRPr lang="cy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/>
          <a:p>
            <a:pPr>
              <a:buFontTx/>
              <a:buChar char="•"/>
              <a:defRPr/>
            </a:pPr>
            <a:r>
              <a:rPr lang="en-GB" altLang="cy-GB" kern="0" dirty="0">
                <a:solidFill>
                  <a:srgbClr val="0000FF"/>
                </a:solidFill>
                <a:latin typeface="Lucida Sans" pitchFamily="34" charset="0"/>
                <a:ea typeface="ＭＳ Ｐゴシック" charset="-128"/>
              </a:rPr>
              <a:t>Deadlines</a:t>
            </a:r>
          </a:p>
          <a:p>
            <a:pPr>
              <a:buFontTx/>
              <a:buChar char="•"/>
              <a:defRPr/>
            </a:pPr>
            <a:r>
              <a:rPr lang="en-GB" altLang="cy-GB" kern="0" dirty="0">
                <a:solidFill>
                  <a:srgbClr val="0000FF"/>
                </a:solidFill>
                <a:latin typeface="Lucida Sans" pitchFamily="34" charset="0"/>
                <a:ea typeface="ＭＳ Ｐゴシック" charset="-128"/>
              </a:rPr>
              <a:t>Meeting the requirements</a:t>
            </a:r>
          </a:p>
          <a:p>
            <a:pPr>
              <a:buFontTx/>
              <a:buChar char="•"/>
              <a:defRPr/>
            </a:pPr>
            <a:r>
              <a:rPr lang="en-GB" altLang="cy-GB" kern="0" dirty="0">
                <a:solidFill>
                  <a:srgbClr val="0000FF"/>
                </a:solidFill>
                <a:latin typeface="Lucida Sans" pitchFamily="34" charset="0"/>
                <a:ea typeface="ＭＳ Ｐゴシック" charset="-128"/>
              </a:rPr>
              <a:t>Word count?</a:t>
            </a:r>
          </a:p>
          <a:p>
            <a:pPr>
              <a:buFontTx/>
              <a:buChar char="•"/>
              <a:defRPr/>
            </a:pPr>
            <a:r>
              <a:rPr lang="en-GB" altLang="cy-GB" kern="0" dirty="0">
                <a:solidFill>
                  <a:srgbClr val="0000FF"/>
                </a:solidFill>
                <a:latin typeface="Lucida Sans" pitchFamily="34" charset="0"/>
                <a:ea typeface="ＭＳ Ｐゴシック" charset="-128"/>
              </a:rPr>
              <a:t>Timing?</a:t>
            </a:r>
          </a:p>
          <a:p>
            <a:pPr>
              <a:defRPr/>
            </a:pPr>
            <a:endParaRPr lang="cy-GB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>
              <a:defRPr/>
            </a:pPr>
            <a:r>
              <a:rPr lang="cy-GB" altLang="cy-GB" sz="3200" kern="0" dirty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Pam cynllunio? (2)</a:t>
            </a:r>
            <a:br>
              <a:rPr lang="en-GB" altLang="cy-GB" sz="3200" kern="0" dirty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</a:br>
            <a:r>
              <a:rPr lang="en-GB" altLang="cy-GB" sz="3200" kern="0" dirty="0">
                <a:solidFill>
                  <a:srgbClr val="0000FF"/>
                </a:solidFill>
                <a:latin typeface="Lucida Sans" pitchFamily="34" charset="0"/>
                <a:ea typeface="ＭＳ Ｐゴシック" charset="-128"/>
              </a:rPr>
              <a:t>Why plan? (2)</a:t>
            </a:r>
            <a:endParaRPr lang="cy-GB" sz="3200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/>
          <a:p>
            <a:pPr>
              <a:buFontTx/>
              <a:buChar char="•"/>
              <a:defRPr/>
            </a:pPr>
            <a:r>
              <a:rPr lang="en-GB" b="1" kern="0" dirty="0" err="1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Meddyliwch</a:t>
            </a:r>
            <a:r>
              <a:rPr lang="en-GB" b="1" kern="0" dirty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!</a:t>
            </a:r>
          </a:p>
          <a:p>
            <a:pPr marL="0" indent="0">
              <a:buFont typeface="Arial" panose="020B0604020202020204" pitchFamily="34" charset="0"/>
              <a:buNone/>
              <a:defRPr/>
            </a:pPr>
            <a:endParaRPr lang="en-GB" kern="0" dirty="0">
              <a:solidFill>
                <a:srgbClr val="000000"/>
              </a:solidFill>
              <a:latin typeface="Lucida Sans" pitchFamily="34" charset="0"/>
              <a:ea typeface="ＭＳ Ｐゴシック" charset="-128"/>
            </a:endParaRPr>
          </a:p>
          <a:p>
            <a:pPr>
              <a:buFontTx/>
              <a:buChar char="-"/>
              <a:defRPr/>
            </a:pPr>
            <a:r>
              <a:rPr lang="cy-GB" kern="0" dirty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Faint o amser fydd angen?</a:t>
            </a:r>
          </a:p>
          <a:p>
            <a:pPr>
              <a:buFontTx/>
              <a:buChar char="-"/>
              <a:defRPr/>
            </a:pPr>
            <a:r>
              <a:rPr lang="cy-GB" kern="0" dirty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Pryd byddaf yn ei wneud?</a:t>
            </a:r>
          </a:p>
          <a:p>
            <a:pPr>
              <a:defRPr/>
            </a:pPr>
            <a:endParaRPr lang="cy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/>
          <a:p>
            <a:pPr>
              <a:buFontTx/>
              <a:buChar char="•"/>
              <a:defRPr/>
            </a:pPr>
            <a:r>
              <a:rPr lang="en-GB" b="1" kern="0" dirty="0">
                <a:solidFill>
                  <a:srgbClr val="0000FF"/>
                </a:solidFill>
                <a:latin typeface="Lucida Sans" pitchFamily="34" charset="0"/>
                <a:ea typeface="ＭＳ Ｐゴシック" charset="-128"/>
              </a:rPr>
              <a:t>Think!</a:t>
            </a:r>
          </a:p>
          <a:p>
            <a:pPr marL="0" indent="0">
              <a:buFont typeface="Arial" panose="020B0604020202020204" pitchFamily="34" charset="0"/>
              <a:buNone/>
              <a:defRPr/>
            </a:pPr>
            <a:endParaRPr lang="en-GB" kern="0" dirty="0">
              <a:solidFill>
                <a:srgbClr val="0000FF"/>
              </a:solidFill>
              <a:latin typeface="Lucida Sans" pitchFamily="34" charset="0"/>
              <a:ea typeface="ＭＳ Ｐゴシック" charset="-128"/>
            </a:endParaRPr>
          </a:p>
          <a:p>
            <a:pPr>
              <a:buFontTx/>
              <a:buChar char="-"/>
              <a:defRPr/>
            </a:pPr>
            <a:r>
              <a:rPr lang="en-GB" kern="0" dirty="0">
                <a:solidFill>
                  <a:srgbClr val="0000FF"/>
                </a:solidFill>
                <a:latin typeface="Lucida Sans" pitchFamily="34" charset="0"/>
                <a:ea typeface="ＭＳ Ｐゴシック" charset="-128"/>
              </a:rPr>
              <a:t>How long will it take?</a:t>
            </a:r>
          </a:p>
          <a:p>
            <a:pPr marL="0" indent="0">
              <a:buFont typeface="Arial" panose="020B0604020202020204" pitchFamily="34" charset="0"/>
              <a:buNone/>
              <a:defRPr/>
            </a:pPr>
            <a:endParaRPr lang="en-GB" kern="0" dirty="0">
              <a:solidFill>
                <a:srgbClr val="0000FF"/>
              </a:solidFill>
              <a:latin typeface="Lucida Sans" pitchFamily="34" charset="0"/>
              <a:ea typeface="ＭＳ Ｐゴシック" charset="-128"/>
            </a:endParaRPr>
          </a:p>
          <a:p>
            <a:pPr>
              <a:buFontTx/>
              <a:buChar char="-"/>
              <a:defRPr/>
            </a:pPr>
            <a:r>
              <a:rPr lang="en-GB" kern="0" dirty="0">
                <a:solidFill>
                  <a:srgbClr val="0000FF"/>
                </a:solidFill>
                <a:latin typeface="Lucida Sans" pitchFamily="34" charset="0"/>
                <a:ea typeface="ＭＳ Ｐゴシック" charset="-128"/>
              </a:rPr>
              <a:t>When will I do it?</a:t>
            </a:r>
          </a:p>
          <a:p>
            <a:pPr>
              <a:defRPr/>
            </a:pPr>
            <a:endParaRPr lang="cy-GB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5602" name="Content Placeholder 6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3400" y="549275"/>
            <a:ext cx="8153400" cy="50133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altLang="en-US" sz="2800">
                <a:latin typeface="Lucida Sans" panose="020B0602030504020204" pitchFamily="34" charset="0"/>
              </a:rPr>
              <a:t>Ewch amdani!</a:t>
            </a:r>
            <a:br>
              <a:rPr lang="en-GB" altLang="en-US" sz="2800">
                <a:latin typeface="Lucida Sans" panose="020B0602030504020204" pitchFamily="34" charset="0"/>
              </a:rPr>
            </a:br>
            <a:r>
              <a:rPr lang="en-GB" altLang="en-US" sz="2800">
                <a:solidFill>
                  <a:srgbClr val="0000FF"/>
                </a:solidFill>
                <a:latin typeface="Lucida Sans" panose="020B0602030504020204" pitchFamily="34" charset="0"/>
              </a:rPr>
              <a:t>Have a go!</a:t>
            </a:r>
            <a:endParaRPr lang="cy-GB" altLang="en-US" sz="2800">
              <a:solidFill>
                <a:srgbClr val="0000FF"/>
              </a:solidFill>
              <a:latin typeface="Lucida Sans" panose="020B0602030504020204" pitchFamily="34" charset="0"/>
            </a:endParaRPr>
          </a:p>
        </p:txBody>
      </p:sp>
      <p:sp>
        <p:nvSpPr>
          <p:cNvPr id="27651" name="Content Placeholder 4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/>
          <a:p>
            <a:r>
              <a:rPr lang="cy-GB" altLang="en-US" sz="2000">
                <a:latin typeface="Lucida Sans" panose="020B0602030504020204" pitchFamily="34" charset="0"/>
              </a:rPr>
              <a:t>Meddyliwch am un o’ch aseiniadau.</a:t>
            </a:r>
          </a:p>
          <a:p>
            <a:r>
              <a:rPr lang="cy-GB" altLang="en-US" sz="2000">
                <a:latin typeface="Lucida Sans" panose="020B0602030504020204" pitchFamily="34" charset="0"/>
              </a:rPr>
              <a:t>Ystyriwch y strwythur (cyflwyniad, prif gorff, clo).</a:t>
            </a:r>
          </a:p>
          <a:p>
            <a:r>
              <a:rPr lang="cy-GB" altLang="en-US" sz="2000">
                <a:latin typeface="Lucida Sans" panose="020B0602030504020204" pitchFamily="34" charset="0"/>
              </a:rPr>
              <a:t>Cynlluniwch y cynnwys.</a:t>
            </a:r>
          </a:p>
          <a:p>
            <a:r>
              <a:rPr lang="cy-GB" altLang="en-US" sz="2000">
                <a:latin typeface="Lucida Sans" panose="020B0602030504020204" pitchFamily="34" charset="0"/>
              </a:rPr>
              <a:t>Oes angen ymchwil?</a:t>
            </a:r>
          </a:p>
          <a:p>
            <a:r>
              <a:rPr lang="cy-GB" altLang="en-US" sz="2000">
                <a:latin typeface="Lucida Sans" panose="020B0602030504020204" pitchFamily="34" charset="0"/>
              </a:rPr>
              <a:t>O ble?</a:t>
            </a:r>
          </a:p>
          <a:p>
            <a:r>
              <a:rPr lang="cy-GB" altLang="en-US" sz="2000">
                <a:latin typeface="Lucida Sans" panose="020B0602030504020204" pitchFamily="34" charset="0"/>
              </a:rPr>
              <a:t>Po fwyaf o wybodaeth y gorau.</a:t>
            </a:r>
          </a:p>
          <a:p>
            <a:r>
              <a:rPr lang="cy-GB" altLang="en-US" sz="2000">
                <a:latin typeface="Lucida Sans" panose="020B0602030504020204" pitchFamily="34" charset="0"/>
              </a:rPr>
              <a:t>Dychwelwch gyda’ch drafft.</a:t>
            </a:r>
          </a:p>
        </p:txBody>
      </p:sp>
      <p:sp>
        <p:nvSpPr>
          <p:cNvPr id="27652" name="Content Placeholder 5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/>
          <a:p>
            <a:r>
              <a:rPr lang="en-GB" altLang="en-US" sz="2000">
                <a:solidFill>
                  <a:srgbClr val="0000FF"/>
                </a:solidFill>
                <a:latin typeface="Lucida Sans" panose="020B0602030504020204" pitchFamily="34" charset="0"/>
              </a:rPr>
              <a:t>Think of one of your assessments.</a:t>
            </a:r>
          </a:p>
          <a:p>
            <a:r>
              <a:rPr lang="en-GB" altLang="en-US" sz="2000">
                <a:solidFill>
                  <a:srgbClr val="0000FF"/>
                </a:solidFill>
                <a:latin typeface="Lucida Sans" panose="020B0602030504020204" pitchFamily="34" charset="0"/>
              </a:rPr>
              <a:t>Consider the structure (introduction, main body, conclusion).</a:t>
            </a:r>
          </a:p>
          <a:p>
            <a:r>
              <a:rPr lang="en-GB" altLang="en-US" sz="2000">
                <a:solidFill>
                  <a:srgbClr val="0000FF"/>
                </a:solidFill>
                <a:latin typeface="Lucida Sans" panose="020B0602030504020204" pitchFamily="34" charset="0"/>
              </a:rPr>
              <a:t>Plan the content.</a:t>
            </a:r>
          </a:p>
          <a:p>
            <a:r>
              <a:rPr lang="en-GB" altLang="en-US" sz="2000">
                <a:solidFill>
                  <a:srgbClr val="0000FF"/>
                </a:solidFill>
                <a:latin typeface="Lucida Sans" panose="020B0602030504020204" pitchFamily="34" charset="0"/>
              </a:rPr>
              <a:t>Research needed?</a:t>
            </a:r>
          </a:p>
          <a:p>
            <a:r>
              <a:rPr lang="en-GB" altLang="en-US" sz="2000">
                <a:solidFill>
                  <a:srgbClr val="0000FF"/>
                </a:solidFill>
                <a:latin typeface="Lucida Sans" panose="020B0602030504020204" pitchFamily="34" charset="0"/>
              </a:rPr>
              <a:t>From where?</a:t>
            </a:r>
          </a:p>
          <a:p>
            <a:r>
              <a:rPr lang="en-GB" altLang="en-US" sz="2000">
                <a:solidFill>
                  <a:srgbClr val="0000FF"/>
                </a:solidFill>
                <a:latin typeface="Lucida Sans" panose="020B0602030504020204" pitchFamily="34" charset="0"/>
              </a:rPr>
              <a:t>The more information the better.</a:t>
            </a:r>
          </a:p>
          <a:p>
            <a:r>
              <a:rPr lang="en-GB" altLang="en-US" sz="2000">
                <a:solidFill>
                  <a:srgbClr val="0000FF"/>
                </a:solidFill>
                <a:latin typeface="Lucida Sans" panose="020B0602030504020204" pitchFamily="34" charset="0"/>
              </a:rPr>
              <a:t>Return with your draft.</a:t>
            </a:r>
            <a:endParaRPr lang="cy-GB" altLang="en-US" sz="2000">
              <a:solidFill>
                <a:srgbClr val="0000FF"/>
              </a:solidFill>
              <a:latin typeface="Lucida Sans" panose="020B0602030504020204" pitchFamily="34" charset="0"/>
            </a:endParaRP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>
              <a:defRPr/>
            </a:pPr>
            <a:r>
              <a:rPr lang="cy-GB" altLang="cy-GB" sz="3200" kern="0" dirty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Ysgrifennu academaidd - ailymweld</a:t>
            </a:r>
            <a:br>
              <a:rPr lang="en-GB" altLang="cy-GB" sz="3200" kern="0" dirty="0">
                <a:solidFill>
                  <a:srgbClr val="0000FF"/>
                </a:solidFill>
                <a:latin typeface="Lucida Sans" pitchFamily="34" charset="0"/>
                <a:ea typeface="ＭＳ Ｐゴシック" charset="-128"/>
              </a:rPr>
            </a:br>
            <a:r>
              <a:rPr lang="en-GB" altLang="cy-GB" sz="3200" kern="0" dirty="0">
                <a:solidFill>
                  <a:srgbClr val="0000FF"/>
                </a:solidFill>
                <a:latin typeface="Lucida Sans" pitchFamily="34" charset="0"/>
                <a:ea typeface="ＭＳ Ｐゴシック" charset="-128"/>
              </a:rPr>
              <a:t>Academic writing - recap</a:t>
            </a:r>
            <a:endParaRPr lang="cy-GB" sz="3200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/>
          <a:p>
            <a:pPr>
              <a:buFontTx/>
              <a:buChar char="•"/>
              <a:defRPr/>
            </a:pPr>
            <a:r>
              <a:rPr lang="cy-GB" altLang="cy-GB" kern="0" dirty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3ydd person</a:t>
            </a:r>
          </a:p>
          <a:p>
            <a:pPr>
              <a:buFontTx/>
              <a:buChar char="•"/>
              <a:defRPr/>
            </a:pPr>
            <a:r>
              <a:rPr lang="cy-GB" altLang="cy-GB" kern="0" dirty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Iaith – ffurfiol, wrthrychol, gywir</a:t>
            </a:r>
          </a:p>
          <a:p>
            <a:pPr>
              <a:buFontTx/>
              <a:buChar char="•"/>
              <a:defRPr/>
            </a:pPr>
            <a:r>
              <a:rPr lang="cy-GB" altLang="cy-GB" kern="0" dirty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Dim iaith emosiynol/bratiaith/tafodiaith</a:t>
            </a:r>
          </a:p>
          <a:p>
            <a:pPr>
              <a:buFontTx/>
              <a:buChar char="•"/>
              <a:defRPr/>
            </a:pPr>
            <a:r>
              <a:rPr lang="cy-GB" altLang="cy-GB" kern="0" dirty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Osgoi gorddibynnu ar y thesawrws!</a:t>
            </a:r>
          </a:p>
          <a:p>
            <a:pPr>
              <a:defRPr/>
            </a:pPr>
            <a:endParaRPr lang="cy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/>
          <a:p>
            <a:pPr>
              <a:buFontTx/>
              <a:buChar char="•"/>
              <a:defRPr/>
            </a:pPr>
            <a:r>
              <a:rPr lang="en-GB" altLang="cy-GB" kern="0" dirty="0">
                <a:solidFill>
                  <a:srgbClr val="0000FF"/>
                </a:solidFill>
                <a:latin typeface="Lucida Sans" panose="020B0602040502020204" pitchFamily="34" charset="0"/>
                <a:ea typeface="ＭＳ Ｐゴシック" charset="-128"/>
              </a:rPr>
              <a:t>3</a:t>
            </a:r>
            <a:r>
              <a:rPr lang="en-GB" altLang="cy-GB" kern="0" baseline="30000" dirty="0">
                <a:solidFill>
                  <a:srgbClr val="0000FF"/>
                </a:solidFill>
                <a:latin typeface="Lucida Sans" panose="020B0602040502020204" pitchFamily="34" charset="0"/>
                <a:ea typeface="ＭＳ Ｐゴシック" charset="-128"/>
              </a:rPr>
              <a:t>rd</a:t>
            </a:r>
            <a:r>
              <a:rPr lang="en-GB" altLang="cy-GB" kern="0" dirty="0">
                <a:solidFill>
                  <a:srgbClr val="0000FF"/>
                </a:solidFill>
                <a:latin typeface="Lucida Sans" panose="020B0602040502020204" pitchFamily="34" charset="0"/>
                <a:ea typeface="ＭＳ Ｐゴシック" charset="-128"/>
              </a:rPr>
              <a:t> person</a:t>
            </a:r>
          </a:p>
          <a:p>
            <a:pPr>
              <a:buFontTx/>
              <a:buChar char="•"/>
              <a:defRPr/>
            </a:pPr>
            <a:r>
              <a:rPr lang="en-GB" altLang="cy-GB" kern="0" dirty="0">
                <a:solidFill>
                  <a:srgbClr val="0000FF"/>
                </a:solidFill>
                <a:latin typeface="Lucida Sans" panose="020B0602040502020204" pitchFamily="34" charset="0"/>
                <a:ea typeface="ＭＳ Ｐゴシック" charset="-128"/>
              </a:rPr>
              <a:t>Language – formal, objective, correct</a:t>
            </a:r>
          </a:p>
          <a:p>
            <a:pPr>
              <a:buFontTx/>
              <a:buChar char="•"/>
              <a:defRPr/>
            </a:pPr>
            <a:r>
              <a:rPr lang="en-GB" altLang="cy-GB" kern="0" dirty="0">
                <a:solidFill>
                  <a:srgbClr val="0000FF"/>
                </a:solidFill>
                <a:latin typeface="Lucida Sans" panose="020B0602040502020204" pitchFamily="34" charset="0"/>
                <a:ea typeface="ＭＳ Ｐゴシック" charset="-128"/>
              </a:rPr>
              <a:t>No emotive language/slang/</a:t>
            </a:r>
          </a:p>
          <a:p>
            <a:pPr marL="0" indent="0">
              <a:buFont typeface="Arial" panose="020B0604020202020204" pitchFamily="34" charset="0"/>
              <a:buNone/>
              <a:defRPr/>
            </a:pPr>
            <a:r>
              <a:rPr lang="en-GB" altLang="cy-GB" kern="0" dirty="0">
                <a:solidFill>
                  <a:srgbClr val="0000FF"/>
                </a:solidFill>
                <a:latin typeface="Lucida Sans" panose="020B0602040502020204" pitchFamily="34" charset="0"/>
                <a:ea typeface="ＭＳ Ｐゴシック" charset="-128"/>
              </a:rPr>
              <a:t>   colloquialism</a:t>
            </a:r>
          </a:p>
          <a:p>
            <a:pPr>
              <a:buFont typeface="Lucida Sans" panose="020B0602040502020204" pitchFamily="34" charset="0"/>
              <a:buChar char="•"/>
              <a:defRPr/>
            </a:pPr>
            <a:r>
              <a:rPr lang="en-GB" altLang="cy-GB" kern="0" dirty="0">
                <a:solidFill>
                  <a:srgbClr val="0000FF"/>
                </a:solidFill>
                <a:latin typeface="Lucida Sans" panose="020B0602040502020204" pitchFamily="34" charset="0"/>
                <a:ea typeface="ＭＳ Ｐゴシック" charset="-128"/>
              </a:rPr>
              <a:t>Avoid over relying on the thesaurus!</a:t>
            </a:r>
          </a:p>
          <a:p>
            <a:pPr>
              <a:defRPr/>
            </a:pPr>
            <a:endParaRPr lang="cy-GB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8600" y="274638"/>
            <a:ext cx="8686800" cy="1143000"/>
          </a:xfrm>
        </p:spPr>
        <p:txBody>
          <a:bodyPr>
            <a:noAutofit/>
          </a:bodyPr>
          <a:lstStyle/>
          <a:p>
            <a:pPr>
              <a:defRPr/>
            </a:pPr>
            <a:r>
              <a:rPr lang="cy-GB" altLang="cy-GB" sz="2800" kern="0" dirty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Ysgrifennu/cyflwyno i gynulleidfaoedd gwahanol</a:t>
            </a:r>
            <a:br>
              <a:rPr lang="cy-GB" altLang="cy-GB" sz="2800" kern="0" dirty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</a:br>
            <a:r>
              <a:rPr lang="en-GB" altLang="cy-GB" sz="2800" kern="0" dirty="0">
                <a:solidFill>
                  <a:srgbClr val="0000FF"/>
                </a:solidFill>
                <a:latin typeface="Lucida Sans" pitchFamily="34" charset="0"/>
                <a:ea typeface="ＭＳ Ｐゴシック" charset="-128"/>
              </a:rPr>
              <a:t>Writing/presenting for different audiences</a:t>
            </a:r>
            <a:endParaRPr lang="cy-GB" sz="2800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/>
          <a:p>
            <a:pPr>
              <a:buFontTx/>
              <a:buChar char="•"/>
              <a:defRPr/>
            </a:pPr>
            <a:r>
              <a:rPr lang="cy-GB" sz="2400" kern="0" dirty="0">
                <a:solidFill>
                  <a:srgbClr val="000000"/>
                </a:solidFill>
                <a:latin typeface="Lucida Sans" panose="020B0602040502020204" pitchFamily="34" charset="0"/>
                <a:ea typeface="ＭＳ Ｐゴシック" charset="-128"/>
              </a:rPr>
              <a:t>Anffurfiol</a:t>
            </a:r>
          </a:p>
          <a:p>
            <a:pPr>
              <a:buFontTx/>
              <a:buChar char="-"/>
              <a:defRPr/>
            </a:pPr>
            <a:r>
              <a:rPr lang="cy-GB" sz="2000" kern="0" dirty="0">
                <a:solidFill>
                  <a:srgbClr val="000000"/>
                </a:solidFill>
                <a:latin typeface="Lucida Sans" panose="020B0602040502020204" pitchFamily="34" charset="0"/>
                <a:ea typeface="ＭＳ Ｐゴシック" charset="-128"/>
              </a:rPr>
              <a:t>Teulu</a:t>
            </a:r>
          </a:p>
          <a:p>
            <a:pPr>
              <a:buFontTx/>
              <a:buChar char="-"/>
              <a:defRPr/>
            </a:pPr>
            <a:r>
              <a:rPr lang="cy-GB" sz="2000" kern="0" dirty="0">
                <a:solidFill>
                  <a:srgbClr val="000000"/>
                </a:solidFill>
                <a:latin typeface="Lucida Sans" panose="020B0602040502020204" pitchFamily="34" charset="0"/>
                <a:ea typeface="ＭＳ Ｐゴシック" charset="-128"/>
              </a:rPr>
              <a:t>Ffrindiau</a:t>
            </a:r>
          </a:p>
          <a:p>
            <a:pPr marL="0" indent="0">
              <a:buFont typeface="Arial" panose="020B0604020202020204" pitchFamily="34" charset="0"/>
              <a:buNone/>
              <a:defRPr/>
            </a:pPr>
            <a:r>
              <a:rPr lang="cy-GB" sz="2400" b="1" kern="0" dirty="0">
                <a:solidFill>
                  <a:srgbClr val="000000"/>
                </a:solidFill>
                <a:latin typeface="Lucida Sans" panose="020B0602040502020204" pitchFamily="34" charset="0"/>
                <a:ea typeface="ＭＳ Ｐゴシック" charset="-128"/>
              </a:rPr>
              <a:t>Anaddas mewn sefyllfaoedd academaidd</a:t>
            </a:r>
          </a:p>
          <a:p>
            <a:pPr>
              <a:buFontTx/>
              <a:buChar char="•"/>
              <a:defRPr/>
            </a:pPr>
            <a:r>
              <a:rPr lang="cy-GB" sz="2400" kern="0" dirty="0">
                <a:solidFill>
                  <a:srgbClr val="000000"/>
                </a:solidFill>
                <a:latin typeface="Lucida Sans" panose="020B0602040502020204" pitchFamily="34" charset="0"/>
                <a:ea typeface="ＭＳ Ｐゴシック" charset="-128"/>
              </a:rPr>
              <a:t>Ffurfiol</a:t>
            </a:r>
          </a:p>
          <a:p>
            <a:pPr>
              <a:buFontTx/>
              <a:buChar char="-"/>
              <a:defRPr/>
            </a:pPr>
            <a:r>
              <a:rPr lang="cy-GB" sz="2000" kern="0" dirty="0">
                <a:solidFill>
                  <a:srgbClr val="000000"/>
                </a:solidFill>
                <a:latin typeface="Lucida Sans" panose="020B0602040502020204" pitchFamily="34" charset="0"/>
                <a:ea typeface="ＭＳ Ｐゴシック" charset="-128"/>
              </a:rPr>
              <a:t>Asesiadau academaidd</a:t>
            </a:r>
          </a:p>
          <a:p>
            <a:pPr>
              <a:buFontTx/>
              <a:buChar char="-"/>
              <a:defRPr/>
            </a:pPr>
            <a:r>
              <a:rPr lang="cy-GB" sz="2000" kern="0" dirty="0">
                <a:solidFill>
                  <a:srgbClr val="000000"/>
                </a:solidFill>
                <a:latin typeface="Lucida Sans" panose="020B0602040502020204" pitchFamily="34" charset="0"/>
                <a:ea typeface="ＭＳ Ｐゴシック" charset="-128"/>
              </a:rPr>
              <a:t>Gohebiaeth gogyfer rhieni/cyflogwyr/eraill?</a:t>
            </a:r>
          </a:p>
          <a:p>
            <a:pPr>
              <a:defRPr/>
            </a:pPr>
            <a:endParaRPr lang="cy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/>
          <a:p>
            <a:pPr>
              <a:buFontTx/>
              <a:buChar char="•"/>
              <a:defRPr/>
            </a:pPr>
            <a:r>
              <a:rPr lang="en-GB" sz="2400" kern="0" dirty="0">
                <a:solidFill>
                  <a:srgbClr val="0000FF"/>
                </a:solidFill>
                <a:latin typeface="Lucida Sans" panose="020B0602040502020204" pitchFamily="34" charset="0"/>
                <a:ea typeface="ＭＳ Ｐゴシック" charset="-128"/>
              </a:rPr>
              <a:t>Informal</a:t>
            </a:r>
          </a:p>
          <a:p>
            <a:pPr>
              <a:buFontTx/>
              <a:buChar char="-"/>
              <a:defRPr/>
            </a:pPr>
            <a:r>
              <a:rPr lang="en-GB" sz="2000" kern="0" dirty="0">
                <a:solidFill>
                  <a:srgbClr val="0000FF"/>
                </a:solidFill>
                <a:latin typeface="Lucida Sans" panose="020B0602040502020204" pitchFamily="34" charset="0"/>
                <a:ea typeface="ＭＳ Ｐゴシック" charset="-128"/>
              </a:rPr>
              <a:t>Family</a:t>
            </a:r>
          </a:p>
          <a:p>
            <a:pPr>
              <a:buFontTx/>
              <a:buChar char="-"/>
              <a:defRPr/>
            </a:pPr>
            <a:r>
              <a:rPr lang="en-GB" sz="2000" kern="0" dirty="0">
                <a:solidFill>
                  <a:srgbClr val="0000FF"/>
                </a:solidFill>
                <a:latin typeface="Lucida Sans" panose="020B0602040502020204" pitchFamily="34" charset="0"/>
                <a:ea typeface="ＭＳ Ｐゴシック" charset="-128"/>
              </a:rPr>
              <a:t>Friends</a:t>
            </a:r>
          </a:p>
          <a:p>
            <a:pPr marL="0" indent="0">
              <a:buFont typeface="Arial" panose="020B0604020202020204" pitchFamily="34" charset="0"/>
              <a:buNone/>
              <a:defRPr/>
            </a:pPr>
            <a:r>
              <a:rPr lang="en-GB" sz="2400" b="1" kern="0" dirty="0">
                <a:solidFill>
                  <a:srgbClr val="0000FF"/>
                </a:solidFill>
                <a:latin typeface="Lucida Sans" panose="020B0602040502020204" pitchFamily="34" charset="0"/>
                <a:ea typeface="ＭＳ Ｐゴシック" charset="-128"/>
              </a:rPr>
              <a:t>Not appropriate in academic situations</a:t>
            </a:r>
          </a:p>
          <a:p>
            <a:pPr>
              <a:buFontTx/>
              <a:buChar char="•"/>
              <a:defRPr/>
            </a:pPr>
            <a:r>
              <a:rPr lang="en-GB" sz="2400" kern="0" dirty="0">
                <a:solidFill>
                  <a:srgbClr val="0000FF"/>
                </a:solidFill>
                <a:latin typeface="Lucida Sans" panose="020B0602040502020204" pitchFamily="34" charset="0"/>
                <a:ea typeface="ＭＳ Ｐゴシック" charset="-128"/>
              </a:rPr>
              <a:t>Formal</a:t>
            </a:r>
          </a:p>
          <a:p>
            <a:pPr>
              <a:buFontTx/>
              <a:buChar char="-"/>
              <a:defRPr/>
            </a:pPr>
            <a:r>
              <a:rPr lang="en-GB" sz="2000" kern="0" dirty="0">
                <a:solidFill>
                  <a:srgbClr val="0000FF"/>
                </a:solidFill>
                <a:latin typeface="Lucida Sans" panose="020B0602040502020204" pitchFamily="34" charset="0"/>
                <a:ea typeface="ＭＳ Ｐゴシック" charset="-128"/>
              </a:rPr>
              <a:t>Academic assessments</a:t>
            </a:r>
          </a:p>
          <a:p>
            <a:pPr>
              <a:buFontTx/>
              <a:buChar char="-"/>
              <a:defRPr/>
            </a:pPr>
            <a:r>
              <a:rPr lang="en-GB" sz="2000" kern="0" dirty="0">
                <a:solidFill>
                  <a:srgbClr val="0000FF"/>
                </a:solidFill>
                <a:latin typeface="Lucida Sans" panose="020B0602040502020204" pitchFamily="34" charset="0"/>
                <a:ea typeface="ＭＳ Ｐゴシック" charset="-128"/>
              </a:rPr>
              <a:t>Correspondence to parents/employers/others</a:t>
            </a:r>
            <a:endParaRPr lang="cy-GB" kern="0" dirty="0">
              <a:solidFill>
                <a:srgbClr val="000000"/>
              </a:solidFill>
              <a:latin typeface="Arial"/>
              <a:ea typeface="ＭＳ Ｐゴシック" charset="-128"/>
            </a:endParaRPr>
          </a:p>
          <a:p>
            <a:pPr>
              <a:defRPr/>
            </a:pPr>
            <a:endParaRPr lang="cy-GB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>
              <a:defRPr/>
            </a:pPr>
            <a:r>
              <a:rPr lang="cy-GB" altLang="cy-GB" sz="3200" kern="0" dirty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Cyfeiriadau</a:t>
            </a:r>
            <a:br>
              <a:rPr lang="en-GB" altLang="cy-GB" sz="3200" kern="0" dirty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</a:br>
            <a:r>
              <a:rPr lang="en-GB" altLang="cy-GB" sz="3200" kern="0" dirty="0">
                <a:solidFill>
                  <a:srgbClr val="0000FF"/>
                </a:solidFill>
                <a:latin typeface="Lucida Sans" pitchFamily="34" charset="0"/>
                <a:ea typeface="ＭＳ Ｐゴシック" charset="-128"/>
              </a:rPr>
              <a:t>References</a:t>
            </a:r>
            <a:endParaRPr lang="cy-GB" sz="3200" dirty="0"/>
          </a:p>
        </p:txBody>
      </p:sp>
      <p:sp>
        <p:nvSpPr>
          <p:cNvPr id="3" name="Content Placeholder 4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525963"/>
          </a:xfrm>
        </p:spPr>
        <p:txBody>
          <a:bodyPr/>
          <a:lstStyle/>
          <a:p>
            <a:pPr marL="0" indent="0">
              <a:buFont typeface="Arial" panose="020B0604020202020204" pitchFamily="34" charset="0"/>
              <a:buNone/>
              <a:defRPr/>
            </a:pPr>
            <a:r>
              <a:rPr lang="en-GB" altLang="cy-GB" sz="2400" kern="0" dirty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Cottrell, S. (2013) </a:t>
            </a:r>
            <a:r>
              <a:rPr lang="en-GB" altLang="cy-GB" sz="2400" i="1" kern="0" dirty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The study skills handbook (4</a:t>
            </a:r>
            <a:r>
              <a:rPr lang="en-GB" altLang="cy-GB" sz="2400" i="1" kern="0" baseline="30000" dirty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th</a:t>
            </a:r>
            <a:r>
              <a:rPr lang="en-GB" altLang="cy-GB" sz="2400" i="1" kern="0" dirty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 </a:t>
            </a:r>
            <a:r>
              <a:rPr lang="en-GB" altLang="cy-GB" sz="2400" i="1" kern="0" dirty="0" err="1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ed</a:t>
            </a:r>
            <a:r>
              <a:rPr lang="en-GB" altLang="cy-GB" sz="2400" i="1" kern="0" dirty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). </a:t>
            </a:r>
            <a:r>
              <a:rPr lang="en-GB" altLang="cy-GB" sz="2400" kern="0" dirty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Hampshire: Palgrave Macmillan.</a:t>
            </a:r>
          </a:p>
          <a:p>
            <a:pPr marL="0" indent="0">
              <a:buFont typeface="Arial" panose="020B0604020202020204" pitchFamily="34" charset="0"/>
              <a:buNone/>
              <a:defRPr/>
            </a:pPr>
            <a:r>
              <a:rPr lang="en-GB" altLang="cy-GB" sz="2400" kern="0" dirty="0" err="1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Seely</a:t>
            </a:r>
            <a:r>
              <a:rPr lang="en-GB" altLang="cy-GB" sz="2400" kern="0" dirty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, J. (2005) </a:t>
            </a:r>
            <a:r>
              <a:rPr lang="en-GB" altLang="cy-GB" sz="2400" i="1" kern="0" dirty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Oxford guide to effective writing and speaking. </a:t>
            </a:r>
            <a:r>
              <a:rPr lang="en-GB" altLang="cy-GB" sz="2400" kern="0" dirty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Oxford: Oxford University Press.</a:t>
            </a:r>
            <a:endParaRPr lang="cy-GB" altLang="cy-GB" sz="2400" kern="0" dirty="0">
              <a:solidFill>
                <a:srgbClr val="000000"/>
              </a:solidFill>
              <a:latin typeface="Lucida Sans" pitchFamily="34" charset="0"/>
              <a:ea typeface="ＭＳ Ｐゴシック" charset="-128"/>
            </a:endParaRPr>
          </a:p>
          <a:p>
            <a:pPr>
              <a:defRPr/>
            </a:pPr>
            <a:endParaRPr lang="cy-GB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Thema Offic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Thema Offic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BrightEyesHarvey:Applications (Mac OS 9):Microsoft Office 98:Templates:Blank Presentation</Template>
  <TotalTime>1938</TotalTime>
  <Words>575</Words>
  <Application>Microsoft Office PowerPoint</Application>
  <PresentationFormat>On-screen Show (4:3)</PresentationFormat>
  <Paragraphs>133</Paragraphs>
  <Slides>12</Slides>
  <Notes>12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7" baseType="lpstr">
      <vt:lpstr>Myriad Pro</vt:lpstr>
      <vt:lpstr>Arial</vt:lpstr>
      <vt:lpstr>Lucida Sans</vt:lpstr>
      <vt:lpstr>Times</vt:lpstr>
      <vt:lpstr>20140311PresentationUWTSDTemplate</vt:lpstr>
      <vt:lpstr>PowerPoint Presentation</vt:lpstr>
      <vt:lpstr>Cynnwys Contents</vt:lpstr>
      <vt:lpstr>Sgiliau Cyflogadwyedd/Trosglwyddadwy Employability/Transferable Skills</vt:lpstr>
      <vt:lpstr>Rhaglen Ymarferydd Blynyddoedd Cynnar Early Years Practitioner programme</vt:lpstr>
      <vt:lpstr>Cynllunio ar gyfer aseiniad  (Cottrell, 2013: 282) Planning an assessment</vt:lpstr>
      <vt:lpstr>Pam cynllunio aseiniad? Why plan an assignment</vt:lpstr>
      <vt:lpstr>Pam cynllunio? (2) Why plan? (2)</vt:lpstr>
      <vt:lpstr>PowerPoint Presentation</vt:lpstr>
      <vt:lpstr>Ewch amdani! Have a go!</vt:lpstr>
      <vt:lpstr>Ysgrifennu academaidd - ailymweld Academic writing - recap</vt:lpstr>
      <vt:lpstr>Ysgrifennu/cyflwyno i gynulleidfaoedd gwahanol Writing/presenting for different audiences</vt:lpstr>
      <vt:lpstr>Cyfeiriadau References</vt:lpstr>
    </vt:vector>
  </TitlesOfParts>
  <Company>Stills Design &amp; Advertising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Templed PowerPoint Bwrdd yr Iaith Gymraeg</dc:title>
  <dc:creator>chris carpenter</dc:creator>
  <cp:keywords>templed, dempled, thempled, powerpoint, bwrdd, fwrdd, iaith, cymraeg, gymraeg, chymraeg, cyflwyniadau, gyflwyniadau, chyflwyniadau, delwedd, ddelwedd,</cp:keywords>
  <cp:lastModifiedBy>Glenda Tinney</cp:lastModifiedBy>
  <cp:revision>96</cp:revision>
  <dcterms:created xsi:type="dcterms:W3CDTF">2004-04-06T15:50:52Z</dcterms:created>
  <dcterms:modified xsi:type="dcterms:W3CDTF">2022-09-02T13:36:27Z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WLBCategory">
    <vt:lpwstr>61</vt:lpwstr>
  </property>
  <property fmtid="{D5CDD505-2E9C-101B-9397-08002B2CF9AE}" pid="3" name="Target Audiences">
    <vt:lpwstr/>
  </property>
  <property fmtid="{D5CDD505-2E9C-101B-9397-08002B2CF9AE}" pid="4" name="Description0">
    <vt:lpwstr>Dyma dempled y Bwrdd ar gyfer cyflwyniadau PowerPoint. Mae'n cynnwys gwybodaeth a fydd o gymorth i chi lunio cyflwyniadau sydd yn cyflwyno delwedd y Bwrdd yn gyson. Cofiwch lynu'n gaeth at y templed - peidiwch â'i newid o gwbl.</vt:lpwstr>
  </property>
  <property fmtid="{D5CDD505-2E9C-101B-9397-08002B2CF9AE}" pid="5" name="Sites">
    <vt:lpwstr>;#Intranet Site;#</vt:lpwstr>
  </property>
  <property fmtid="{D5CDD505-2E9C-101B-9397-08002B2CF9AE}" pid="6" name="Name">
    <vt:lpwstr>1091.PPT</vt:lpwstr>
  </property>
  <property fmtid="{D5CDD505-2E9C-101B-9397-08002B2CF9AE}" pid="7" name="Date">
    <vt:lpwstr>2007-03-12T00:00:00Z</vt:lpwstr>
  </property>
  <property fmtid="{D5CDD505-2E9C-101B-9397-08002B2CF9AE}" pid="8" name="Order">
    <vt:lpwstr>211100.000000000</vt:lpwstr>
  </property>
  <property fmtid="{D5CDD505-2E9C-101B-9397-08002B2CF9AE}" pid="9" name="Hidden">
    <vt:lpwstr>0</vt:lpwstr>
  </property>
  <property fmtid="{D5CDD505-2E9C-101B-9397-08002B2CF9AE}" pid="10" name="IsPopular">
    <vt:lpwstr>0</vt:lpwstr>
  </property>
  <property fmtid="{D5CDD505-2E9C-101B-9397-08002B2CF9AE}" pid="11" name="xd_Signature">
    <vt:lpwstr/>
  </property>
  <property fmtid="{D5CDD505-2E9C-101B-9397-08002B2CF9AE}" pid="12" name="TemplateUrl">
    <vt:lpwstr/>
  </property>
  <property fmtid="{D5CDD505-2E9C-101B-9397-08002B2CF9AE}" pid="13" name="PublishingStartDate">
    <vt:lpwstr/>
  </property>
  <property fmtid="{D5CDD505-2E9C-101B-9397-08002B2CF9AE}" pid="14" name="PublishingExpirationDate">
    <vt:lpwstr/>
  </property>
  <property fmtid="{D5CDD505-2E9C-101B-9397-08002B2CF9AE}" pid="15" name="xd_ProgID">
    <vt:lpwstr/>
  </property>
  <property fmtid="{D5CDD505-2E9C-101B-9397-08002B2CF9AE}" pid="16" name="_SourceUrl">
    <vt:lpwstr/>
  </property>
  <property fmtid="{D5CDD505-2E9C-101B-9397-08002B2CF9AE}" pid="17" name="Keywords0">
    <vt:lpwstr>templed, dempled, thempled, powerpoint, bwrdd, fwrdd, iaith, cymraeg, gymraeg, chymraeg, cyflwyniadau, gyflwyniadau, chyflwyniadau, delwedd, ddelwedd, </vt:lpwstr>
  </property>
  <property fmtid="{D5CDD505-2E9C-101B-9397-08002B2CF9AE}" pid="18" name="Language">
    <vt:lpwstr>Welsh</vt:lpwstr>
  </property>
  <property fmtid="{D5CDD505-2E9C-101B-9397-08002B2CF9AE}" pid="19" name="display_urn:schemas-microsoft-com:office:office#Editor">
    <vt:lpwstr>NTDD2413\Operator</vt:lpwstr>
  </property>
  <property fmtid="{D5CDD505-2E9C-101B-9397-08002B2CF9AE}" pid="20" name="display_urn:schemas-microsoft-com:office:office#Author">
    <vt:lpwstr>Jeremy Evas</vt:lpwstr>
  </property>
  <property fmtid="{D5CDD505-2E9C-101B-9397-08002B2CF9AE}" pid="21" name="ContentTypeId">
    <vt:lpwstr>0x01010029C9ACB7DBE74D46989F0EEF1A4019DC</vt:lpwstr>
  </property>
</Properties>
</file>