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7" r:id="rId1"/>
  </p:sldMasterIdLst>
  <p:notesMasterIdLst>
    <p:notesMasterId r:id="rId25"/>
  </p:notesMasterIdLst>
  <p:sldIdLst>
    <p:sldId id="256" r:id="rId2"/>
    <p:sldId id="257" r:id="rId3"/>
    <p:sldId id="258" r:id="rId4"/>
    <p:sldId id="259" r:id="rId5"/>
    <p:sldId id="260" r:id="rId6"/>
    <p:sldId id="261" r:id="rId7"/>
    <p:sldId id="270" r:id="rId8"/>
    <p:sldId id="277" r:id="rId9"/>
    <p:sldId id="271" r:id="rId10"/>
    <p:sldId id="262" r:id="rId11"/>
    <p:sldId id="263" r:id="rId12"/>
    <p:sldId id="264" r:id="rId13"/>
    <p:sldId id="265" r:id="rId14"/>
    <p:sldId id="272" r:id="rId15"/>
    <p:sldId id="266" r:id="rId16"/>
    <p:sldId id="267" r:id="rId17"/>
    <p:sldId id="273" r:id="rId18"/>
    <p:sldId id="268" r:id="rId19"/>
    <p:sldId id="269" r:id="rId20"/>
    <p:sldId id="274" r:id="rId21"/>
    <p:sldId id="278" r:id="rId22"/>
    <p:sldId id="279"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11"/>
    <p:restoredTop sz="96128"/>
  </p:normalViewPr>
  <p:slideViewPr>
    <p:cSldViewPr snapToGrid="0">
      <p:cViewPr>
        <p:scale>
          <a:sx n="95" d="100"/>
          <a:sy n="95" d="100"/>
        </p:scale>
        <p:origin x="1784"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3.xml.rels><?xml version="1.0" encoding="UTF-8" standalone="yes"?>
<Relationships xmlns="http://schemas.openxmlformats.org/package/2006/relationships"><Relationship Id="rId8" Type="http://schemas.openxmlformats.org/officeDocument/2006/relationships/hyperlink" Target="https://youthendowmentfund.org.uk/reports/key-facts-about-violence/6-violent-offending-rates-tend-to-peak-in-late-adolescence-or-early-adulthood/" TargetMode="External"/><Relationship Id="rId3" Type="http://schemas.openxmlformats.org/officeDocument/2006/relationships/hyperlink" Target="https://www.college.police.uk/guidance/knife-crime-problem-solving-guide/defining-knife-crime" TargetMode="External"/><Relationship Id="rId7" Type="http://schemas.openxmlformats.org/officeDocument/2006/relationships/hyperlink" Target="https://www.dyfed-powys.police.uk/en/about-us/guide-to-information/requests-and-responses-disclosure-log/crime-statistics/" TargetMode="External"/><Relationship Id="rId2" Type="http://schemas.openxmlformats.org/officeDocument/2006/relationships/hyperlink" Target="https://news.sky.com/story/london-knife-crime-surge-needs-multi-agency-approach-11218973" TargetMode="External"/><Relationship Id="rId1" Type="http://schemas.openxmlformats.org/officeDocument/2006/relationships/hyperlink" Target="https://www.thetimes.com/article/mets-gangs-matrix-unlawful-rules-data-watchdog-dsrqc26v6" TargetMode="External"/><Relationship Id="rId6" Type="http://schemas.openxmlformats.org/officeDocument/2006/relationships/hyperlink" Target="https://www.theguardian.com/uk-news/2019/dec/11/modern-slave-19-convicted-of-of-jaden-moodie-14" TargetMode="External"/><Relationship Id="rId5" Type="http://schemas.openxmlformats.org/officeDocument/2006/relationships/hyperlink" Target="https://www.standard.co.uk/news/london/youtube-and-google-must-do-more-to-remove-videos-that-glamorise-knife-crime-a3605246.html" TargetMode="External"/><Relationship Id="rId4" Type="http://schemas.openxmlformats.org/officeDocument/2006/relationships/hyperlink" Target="https://www.cordisbright.co.uk/news/knife-crime-and-violence" TargetMode="External"/><Relationship Id="rId9" Type="http://schemas.openxmlformats.org/officeDocument/2006/relationships/hyperlink" Target="https://www.emerald.com/insight/content/doi/10.1108/JCP-06-2020-0020/full/html" TargetMode="External"/></Relationships>
</file>

<file path=ppt/diagrams/_rels/data14.xml.rels><?xml version="1.0" encoding="UTF-8" standalone="yes"?>
<Relationships xmlns="http://schemas.openxmlformats.org/package/2006/relationships"><Relationship Id="rId8" Type="http://schemas.openxmlformats.org/officeDocument/2006/relationships/hyperlink" Target="https://www.forbes.com/sites/tarahaelle/2017/09/25/children-play-with-real-gun-longer-more-aggressively-after-seeing-movie-with-guns/" TargetMode="External"/><Relationship Id="rId3" Type="http://schemas.openxmlformats.org/officeDocument/2006/relationships/hyperlink" Target="https://lordslibrary.parliament.uk/violent-crime-burglaries-and-gang-activity/" TargetMode="External"/><Relationship Id="rId7" Type="http://schemas.openxmlformats.org/officeDocument/2006/relationships/hyperlink" Target="https://www.ons.gov.uk/peoplepopulationandcommunity/crimeandjustice/datasets/policeforceareadatatables" TargetMode="External"/><Relationship Id="rId2" Type="http://schemas.openxmlformats.org/officeDocument/2006/relationships/hyperlink" Target="https://www.london.gov.uk/sites/default/files/mopac_knife_crime_strategy_june_2017.pdf" TargetMode="External"/><Relationship Id="rId1" Type="http://schemas.openxmlformats.org/officeDocument/2006/relationships/hyperlink" Target="https://www.magistrates-association.org.uk/blog/tackling-knife-crime-one-school-at-a-time/" TargetMode="External"/><Relationship Id="rId6" Type="http://schemas.openxmlformats.org/officeDocument/2006/relationships/hyperlink" Target="https://www.ons.gov.uk/peoplepopulationandcommunity/crimeandjustice/bulletins/crimeinenglandandwales/yearendingmarch2024" TargetMode="External"/><Relationship Id="rId5" Type="http://schemas.openxmlformats.org/officeDocument/2006/relationships/hyperlink" Target="https://www.met.police.uk/police-forces/metropolitan-police/areas/about-us/about-the-met/gangs-violence-matrix/" TargetMode="External"/><Relationship Id="rId4" Type="http://schemas.openxmlformats.org/officeDocument/2006/relationships/hyperlink" Target="https://www.jrf.org.uk/uk-poverty-2023-the-essential-guide-to-understanding-poverty-in-the-uk" TargetMode="External"/></Relationships>
</file>

<file path=ppt/diagrams/_rels/data15.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 TargetMode="External"/><Relationship Id="rId2" Type="http://schemas.openxmlformats.org/officeDocument/2006/relationships/hyperlink" Target="https://www.bbc.co.uk/news/uk-47388890" TargetMode="External"/><Relationship Id="rId1" Type="http://schemas.openxmlformats.org/officeDocument/2006/relationships/hyperlink" Target="https://www.theguardian.com/global/2011/may/18/stephen-lawrence-case-open-justice"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3.xml.rels><?xml version="1.0" encoding="UTF-8" standalone="yes"?>
<Relationships xmlns="http://schemas.openxmlformats.org/package/2006/relationships"><Relationship Id="rId8" Type="http://schemas.openxmlformats.org/officeDocument/2006/relationships/hyperlink" Target="https://www.dyfed-powys.police.uk/en/about-us/guide-to-information/requests-and-responses-disclosure-log/crime-statistics/" TargetMode="External"/><Relationship Id="rId3" Type="http://schemas.openxmlformats.org/officeDocument/2006/relationships/hyperlink" Target="https://news.sky.com/story/london-knife-crime-surge-needs-multi-agency-approach-11218973" TargetMode="External"/><Relationship Id="rId7" Type="http://schemas.openxmlformats.org/officeDocument/2006/relationships/hyperlink" Target="https://www.theguardian.com/uk-news/2019/dec/11/modern-slave-19-convicted-of-of-jaden-moodie-14" TargetMode="External"/><Relationship Id="rId2" Type="http://schemas.openxmlformats.org/officeDocument/2006/relationships/hyperlink" Target="https://www.thetimes.com/article/mets-gangs-matrix-unlawful-rules-data-watchdog-dsrqc26v6" TargetMode="External"/><Relationship Id="rId1" Type="http://schemas.openxmlformats.org/officeDocument/2006/relationships/hyperlink" Target="https://www.emerald.com/insight/content/doi/10.1108/JCP-06-2020-0020/full/html" TargetMode="External"/><Relationship Id="rId6" Type="http://schemas.openxmlformats.org/officeDocument/2006/relationships/hyperlink" Target="https://www.standard.co.uk/news/london/youtube-and-google-must-do-more-to-remove-videos-that-glamorise-knife-crime-a3605246.html" TargetMode="External"/><Relationship Id="rId5" Type="http://schemas.openxmlformats.org/officeDocument/2006/relationships/hyperlink" Target="https://www.cordisbright.co.uk/news/knife-crime-and-violence" TargetMode="External"/><Relationship Id="rId4" Type="http://schemas.openxmlformats.org/officeDocument/2006/relationships/hyperlink" Target="https://www.college.police.uk/guidance/knife-crime-problem-solving-guide/defining-knife-crime" TargetMode="External"/><Relationship Id="rId9" Type="http://schemas.openxmlformats.org/officeDocument/2006/relationships/hyperlink" Target="https://youthendowmentfund.org.uk/reports/key-facts-about-violence/6-violent-offending-rates-tend-to-peak-in-late-adolescence-or-early-adulthood/" TargetMode="External"/></Relationships>
</file>

<file path=ppt/diagrams/_rels/drawing14.xml.rels><?xml version="1.0" encoding="UTF-8" standalone="yes"?>
<Relationships xmlns="http://schemas.openxmlformats.org/package/2006/relationships"><Relationship Id="rId8" Type="http://schemas.openxmlformats.org/officeDocument/2006/relationships/hyperlink" Target="https://www.ons.gov.uk/peoplepopulationandcommunity/crimeandjustice/datasets/policeforceareadatatables" TargetMode="External"/><Relationship Id="rId3" Type="http://schemas.openxmlformats.org/officeDocument/2006/relationships/hyperlink" Target="https://www.forbes.com/sites/tarahaelle/2017/09/25/children-play-with-real-gun-longer-more-aggressively-after-seeing-movie-with-guns/" TargetMode="External"/><Relationship Id="rId7" Type="http://schemas.openxmlformats.org/officeDocument/2006/relationships/hyperlink" Target="https://www.ons.gov.uk/peoplepopulationandcommunity/crimeandjustice/bulletins/crimeinenglandandwales/yearendingmarch2024" TargetMode="External"/><Relationship Id="rId2" Type="http://schemas.openxmlformats.org/officeDocument/2006/relationships/hyperlink" Target="https://www.london.gov.uk/sites/default/files/mopac_knife_crime_strategy_june_2017.pdf" TargetMode="External"/><Relationship Id="rId1" Type="http://schemas.openxmlformats.org/officeDocument/2006/relationships/hyperlink" Target="https://www.magistrates-association.org.uk/blog/tackling-knife-crime-one-school-at-a-time/" TargetMode="External"/><Relationship Id="rId6" Type="http://schemas.openxmlformats.org/officeDocument/2006/relationships/hyperlink" Target="https://www.met.police.uk/police-forces/metropolitan-police/areas/about-us/about-the-met/gangs-violence-matrix/" TargetMode="External"/><Relationship Id="rId5" Type="http://schemas.openxmlformats.org/officeDocument/2006/relationships/hyperlink" Target="https://www.jrf.org.uk/uk-poverty-2023-the-essential-guide-to-understanding-poverty-in-the-uk" TargetMode="External"/><Relationship Id="rId4" Type="http://schemas.openxmlformats.org/officeDocument/2006/relationships/hyperlink" Target="https://lordslibrary.parliament.uk/violent-crime-burglaries-and-gang-activity/" TargetMode="External"/></Relationships>
</file>

<file path=ppt/diagrams/_rels/drawing15.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 TargetMode="External"/><Relationship Id="rId2" Type="http://schemas.openxmlformats.org/officeDocument/2006/relationships/hyperlink" Target="https://www.bbc.co.uk/news/uk-47388890" TargetMode="External"/><Relationship Id="rId1" Type="http://schemas.openxmlformats.org/officeDocument/2006/relationships/hyperlink" Target="https://www.theguardian.com/global/2011/may/18/stephen-lawrence-case-open-justic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4F665-B6CC-4569-9423-74F7D8F67A9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21EC01-080C-410E-8128-F2CB6759FFDA}">
      <dgm:prSet custT="1"/>
      <dgm:spPr/>
      <dgm:t>
        <a:bodyPr/>
        <a:lstStyle/>
        <a:p>
          <a:pPr>
            <a:lnSpc>
              <a:spcPct val="100000"/>
            </a:lnSpc>
          </a:pPr>
          <a:r>
            <a:rPr lang="en-GB" sz="2000" b="1" i="0" dirty="0"/>
            <a:t>Wong and Allen (2025a) define Knife crime as </a:t>
          </a:r>
          <a:r>
            <a:rPr lang="en-GB" sz="2000" b="0" i="0" dirty="0"/>
            <a:t>‘Knife-related crime (knife crime) is a crime involving an object with a blade or sharp instrument’</a:t>
          </a:r>
          <a:endParaRPr lang="en-US" sz="2000" dirty="0"/>
        </a:p>
      </dgm:t>
    </dgm:pt>
    <dgm:pt modelId="{B96E5848-AB28-4F06-9E7F-CCB67A6E6AAA}" type="parTrans" cxnId="{CE468BAB-8325-44A5-8C82-1FCCC9B8C271}">
      <dgm:prSet/>
      <dgm:spPr/>
      <dgm:t>
        <a:bodyPr/>
        <a:lstStyle/>
        <a:p>
          <a:endParaRPr lang="en-US"/>
        </a:p>
      </dgm:t>
    </dgm:pt>
    <dgm:pt modelId="{7D05F543-89B1-4D20-B7CA-57D1A6E812FD}" type="sibTrans" cxnId="{CE468BAB-8325-44A5-8C82-1FCCC9B8C271}">
      <dgm:prSet/>
      <dgm:spPr/>
      <dgm:t>
        <a:bodyPr/>
        <a:lstStyle/>
        <a:p>
          <a:endParaRPr lang="en-US"/>
        </a:p>
      </dgm:t>
    </dgm:pt>
    <dgm:pt modelId="{B3C31992-12F1-4A26-8826-37DE955DDFFC}">
      <dgm:prSet/>
      <dgm:spPr/>
      <dgm:t>
        <a:bodyPr/>
        <a:lstStyle/>
        <a:p>
          <a:pPr>
            <a:lnSpc>
              <a:spcPct val="100000"/>
            </a:lnSpc>
          </a:pPr>
          <a:r>
            <a:rPr lang="en-GB"/>
            <a:t>However…</a:t>
          </a:r>
          <a:endParaRPr lang="en-US"/>
        </a:p>
      </dgm:t>
    </dgm:pt>
    <dgm:pt modelId="{3C2932FC-CA84-4249-A547-4052C0D7A67D}" type="parTrans" cxnId="{EB4F30A0-34E8-4C5A-9E5F-9CA4BDC051C4}">
      <dgm:prSet/>
      <dgm:spPr/>
      <dgm:t>
        <a:bodyPr/>
        <a:lstStyle/>
        <a:p>
          <a:endParaRPr lang="en-US"/>
        </a:p>
      </dgm:t>
    </dgm:pt>
    <dgm:pt modelId="{A748245F-5E36-4B20-A469-0F870C078DD8}" type="sibTrans" cxnId="{EB4F30A0-34E8-4C5A-9E5F-9CA4BDC051C4}">
      <dgm:prSet/>
      <dgm:spPr/>
      <dgm:t>
        <a:bodyPr/>
        <a:lstStyle/>
        <a:p>
          <a:endParaRPr lang="en-US"/>
        </a:p>
      </dgm:t>
    </dgm:pt>
    <dgm:pt modelId="{4EB5D312-A59A-489E-B508-A6553CB82BE1}">
      <dgm:prSet custT="1"/>
      <dgm:spPr/>
      <dgm:t>
        <a:bodyPr/>
        <a:lstStyle/>
        <a:p>
          <a:pPr>
            <a:lnSpc>
              <a:spcPct val="100000"/>
            </a:lnSpc>
          </a:pPr>
          <a:r>
            <a:rPr lang="en-GB" sz="1600" b="1" i="0" dirty="0"/>
            <a:t>College of Policing (2021) state that </a:t>
          </a:r>
          <a:r>
            <a:rPr lang="en-GB" sz="1600" b="0" i="0" dirty="0"/>
            <a:t>’</a:t>
          </a:r>
          <a:r>
            <a:rPr lang="en-GB" sz="1600" dirty="0"/>
            <a:t>Knife crime relates to crimes involving knives or other bladed or pointed articles. This definition reflects how the relevant laws in England and Wales are worded. (The carrying and use of a bladed weapon is prohibited in a variety of contexts and there are specific knives that are proscribed for ownership, sale and/or carrying in public. In addition, the use of a weapon in a violent incident may be an aggravating factor in sentencing.’</a:t>
          </a:r>
          <a:endParaRPr lang="en-US" sz="1600" dirty="0"/>
        </a:p>
      </dgm:t>
    </dgm:pt>
    <dgm:pt modelId="{59FD9CB9-2A1D-42A6-84E9-EABF51FB2A51}" type="parTrans" cxnId="{B3503BE9-39CD-4E20-848F-34B538BFD45C}">
      <dgm:prSet/>
      <dgm:spPr/>
      <dgm:t>
        <a:bodyPr/>
        <a:lstStyle/>
        <a:p>
          <a:endParaRPr lang="en-US"/>
        </a:p>
      </dgm:t>
    </dgm:pt>
    <dgm:pt modelId="{AABF9AA7-186E-466C-BB59-2A7933BDB8CF}" type="sibTrans" cxnId="{B3503BE9-39CD-4E20-848F-34B538BFD45C}">
      <dgm:prSet/>
      <dgm:spPr/>
      <dgm:t>
        <a:bodyPr/>
        <a:lstStyle/>
        <a:p>
          <a:endParaRPr lang="en-US"/>
        </a:p>
      </dgm:t>
    </dgm:pt>
    <dgm:pt modelId="{85754BA3-D714-45F7-B026-941EF965E70A}" type="pres">
      <dgm:prSet presAssocID="{6074F665-B6CC-4569-9423-74F7D8F67A9A}" presName="root" presStyleCnt="0">
        <dgm:presLayoutVars>
          <dgm:dir/>
          <dgm:resizeHandles val="exact"/>
        </dgm:presLayoutVars>
      </dgm:prSet>
      <dgm:spPr/>
    </dgm:pt>
    <dgm:pt modelId="{8E0711C1-8742-48CE-8DE3-859B16259DAA}" type="pres">
      <dgm:prSet presAssocID="{B121EC01-080C-410E-8128-F2CB6759FFDA}" presName="compNode" presStyleCnt="0"/>
      <dgm:spPr/>
    </dgm:pt>
    <dgm:pt modelId="{C89E60A5-E875-4BFD-92C0-4E3C267981CB}" type="pres">
      <dgm:prSet presAssocID="{B121EC01-080C-410E-8128-F2CB6759FFDA}" presName="bgRect" presStyleLbl="bgShp" presStyleIdx="0" presStyleCnt="3"/>
      <dgm:spPr/>
    </dgm:pt>
    <dgm:pt modelId="{FD73AB92-EF7B-43C8-9DBE-A9D7CAF0ACAF}" type="pres">
      <dgm:prSet presAssocID="{B121EC01-080C-410E-8128-F2CB6759FF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nife"/>
        </a:ext>
      </dgm:extLst>
    </dgm:pt>
    <dgm:pt modelId="{F366BDBC-7437-4737-B30E-C7FF66D1B231}" type="pres">
      <dgm:prSet presAssocID="{B121EC01-080C-410E-8128-F2CB6759FFDA}" presName="spaceRect" presStyleCnt="0"/>
      <dgm:spPr/>
    </dgm:pt>
    <dgm:pt modelId="{64F1C0C0-E1DB-45DC-A7ED-5367B0A799F0}" type="pres">
      <dgm:prSet presAssocID="{B121EC01-080C-410E-8128-F2CB6759FFDA}" presName="parTx" presStyleLbl="revTx" presStyleIdx="0" presStyleCnt="3">
        <dgm:presLayoutVars>
          <dgm:chMax val="0"/>
          <dgm:chPref val="0"/>
        </dgm:presLayoutVars>
      </dgm:prSet>
      <dgm:spPr/>
    </dgm:pt>
    <dgm:pt modelId="{816B1D4D-B831-44B8-9E92-8CFB79621DAA}" type="pres">
      <dgm:prSet presAssocID="{7D05F543-89B1-4D20-B7CA-57D1A6E812FD}" presName="sibTrans" presStyleCnt="0"/>
      <dgm:spPr/>
    </dgm:pt>
    <dgm:pt modelId="{269D2E5E-243D-4E94-A36A-D283F8A7AF20}" type="pres">
      <dgm:prSet presAssocID="{B3C31992-12F1-4A26-8826-37DE955DDFFC}" presName="compNode" presStyleCnt="0"/>
      <dgm:spPr/>
    </dgm:pt>
    <dgm:pt modelId="{29628B2E-DC8F-4BE2-9F8E-2934EABB99B0}" type="pres">
      <dgm:prSet presAssocID="{B3C31992-12F1-4A26-8826-37DE955DDFFC}" presName="bgRect" presStyleLbl="bgShp" presStyleIdx="1" presStyleCnt="3"/>
      <dgm:spPr/>
    </dgm:pt>
    <dgm:pt modelId="{81A0FEA7-0DE2-40E8-860D-97E4957C8F6F}" type="pres">
      <dgm:prSet presAssocID="{B3C31992-12F1-4A26-8826-37DE955DDF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9303E3D5-7889-4781-9900-6862E13E15AA}" type="pres">
      <dgm:prSet presAssocID="{B3C31992-12F1-4A26-8826-37DE955DDFFC}" presName="spaceRect" presStyleCnt="0"/>
      <dgm:spPr/>
    </dgm:pt>
    <dgm:pt modelId="{08833480-85B4-4EAD-81B8-D1E531C44C3E}" type="pres">
      <dgm:prSet presAssocID="{B3C31992-12F1-4A26-8826-37DE955DDFFC}" presName="parTx" presStyleLbl="revTx" presStyleIdx="1" presStyleCnt="3">
        <dgm:presLayoutVars>
          <dgm:chMax val="0"/>
          <dgm:chPref val="0"/>
        </dgm:presLayoutVars>
      </dgm:prSet>
      <dgm:spPr/>
    </dgm:pt>
    <dgm:pt modelId="{AF1F9FAB-6A18-4C04-8653-959F88D37B8A}" type="pres">
      <dgm:prSet presAssocID="{A748245F-5E36-4B20-A469-0F870C078DD8}" presName="sibTrans" presStyleCnt="0"/>
      <dgm:spPr/>
    </dgm:pt>
    <dgm:pt modelId="{927D2BB4-D547-4E6B-831C-048F2A708A5E}" type="pres">
      <dgm:prSet presAssocID="{4EB5D312-A59A-489E-B508-A6553CB82BE1}" presName="compNode" presStyleCnt="0"/>
      <dgm:spPr/>
    </dgm:pt>
    <dgm:pt modelId="{B89DCBC2-311B-4FD8-BB08-C88F48F28FC8}" type="pres">
      <dgm:prSet presAssocID="{4EB5D312-A59A-489E-B508-A6553CB82BE1}" presName="bgRect" presStyleLbl="bgShp" presStyleIdx="2" presStyleCnt="3"/>
      <dgm:spPr/>
    </dgm:pt>
    <dgm:pt modelId="{17CC4241-45F6-434B-A317-C49AFD8CEBB9}" type="pres">
      <dgm:prSet presAssocID="{4EB5D312-A59A-489E-B508-A6553CB82B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ocket knife"/>
        </a:ext>
      </dgm:extLst>
    </dgm:pt>
    <dgm:pt modelId="{1669A687-4D9B-4553-BA3C-67DE9AD61235}" type="pres">
      <dgm:prSet presAssocID="{4EB5D312-A59A-489E-B508-A6553CB82BE1}" presName="spaceRect" presStyleCnt="0"/>
      <dgm:spPr/>
    </dgm:pt>
    <dgm:pt modelId="{FBC8A9EA-A4FB-45A7-A0FF-A2034EE9AC05}" type="pres">
      <dgm:prSet presAssocID="{4EB5D312-A59A-489E-B508-A6553CB82BE1}" presName="parTx" presStyleLbl="revTx" presStyleIdx="2" presStyleCnt="3">
        <dgm:presLayoutVars>
          <dgm:chMax val="0"/>
          <dgm:chPref val="0"/>
        </dgm:presLayoutVars>
      </dgm:prSet>
      <dgm:spPr/>
    </dgm:pt>
  </dgm:ptLst>
  <dgm:cxnLst>
    <dgm:cxn modelId="{6DCF650B-64D1-47F8-BD2E-91A8FE31B122}" type="presOf" srcId="{6074F665-B6CC-4569-9423-74F7D8F67A9A}" destId="{85754BA3-D714-45F7-B026-941EF965E70A}" srcOrd="0" destOrd="0" presId="urn:microsoft.com/office/officeart/2018/2/layout/IconVerticalSolidList"/>
    <dgm:cxn modelId="{D608076F-83FE-45E4-92B4-1F5185B22434}" type="presOf" srcId="{4EB5D312-A59A-489E-B508-A6553CB82BE1}" destId="{FBC8A9EA-A4FB-45A7-A0FF-A2034EE9AC05}" srcOrd="0" destOrd="0" presId="urn:microsoft.com/office/officeart/2018/2/layout/IconVerticalSolidList"/>
    <dgm:cxn modelId="{28CE8C83-385D-424B-8715-1C3F21F60BAD}" type="presOf" srcId="{B3C31992-12F1-4A26-8826-37DE955DDFFC}" destId="{08833480-85B4-4EAD-81B8-D1E531C44C3E}" srcOrd="0" destOrd="0" presId="urn:microsoft.com/office/officeart/2018/2/layout/IconVerticalSolidList"/>
    <dgm:cxn modelId="{EB4F30A0-34E8-4C5A-9E5F-9CA4BDC051C4}" srcId="{6074F665-B6CC-4569-9423-74F7D8F67A9A}" destId="{B3C31992-12F1-4A26-8826-37DE955DDFFC}" srcOrd="1" destOrd="0" parTransId="{3C2932FC-CA84-4249-A547-4052C0D7A67D}" sibTransId="{A748245F-5E36-4B20-A469-0F870C078DD8}"/>
    <dgm:cxn modelId="{CE468BAB-8325-44A5-8C82-1FCCC9B8C271}" srcId="{6074F665-B6CC-4569-9423-74F7D8F67A9A}" destId="{B121EC01-080C-410E-8128-F2CB6759FFDA}" srcOrd="0" destOrd="0" parTransId="{B96E5848-AB28-4F06-9E7F-CCB67A6E6AAA}" sibTransId="{7D05F543-89B1-4D20-B7CA-57D1A6E812FD}"/>
    <dgm:cxn modelId="{1345F8C9-2C61-4B84-A8D5-707682EA411A}" type="presOf" srcId="{B121EC01-080C-410E-8128-F2CB6759FFDA}" destId="{64F1C0C0-E1DB-45DC-A7ED-5367B0A799F0}" srcOrd="0" destOrd="0" presId="urn:microsoft.com/office/officeart/2018/2/layout/IconVerticalSolidList"/>
    <dgm:cxn modelId="{B3503BE9-39CD-4E20-848F-34B538BFD45C}" srcId="{6074F665-B6CC-4569-9423-74F7D8F67A9A}" destId="{4EB5D312-A59A-489E-B508-A6553CB82BE1}" srcOrd="2" destOrd="0" parTransId="{59FD9CB9-2A1D-42A6-84E9-EABF51FB2A51}" sibTransId="{AABF9AA7-186E-466C-BB59-2A7933BDB8CF}"/>
    <dgm:cxn modelId="{85984B50-EB24-491F-BCE3-5076520E1ACA}" type="presParOf" srcId="{85754BA3-D714-45F7-B026-941EF965E70A}" destId="{8E0711C1-8742-48CE-8DE3-859B16259DAA}" srcOrd="0" destOrd="0" presId="urn:microsoft.com/office/officeart/2018/2/layout/IconVerticalSolidList"/>
    <dgm:cxn modelId="{C71D9E78-07AF-4C07-AA5F-AFB8516C1F2A}" type="presParOf" srcId="{8E0711C1-8742-48CE-8DE3-859B16259DAA}" destId="{C89E60A5-E875-4BFD-92C0-4E3C267981CB}" srcOrd="0" destOrd="0" presId="urn:microsoft.com/office/officeart/2018/2/layout/IconVerticalSolidList"/>
    <dgm:cxn modelId="{A708C5BB-2CC9-4ED4-BBE8-318C37DBB1C3}" type="presParOf" srcId="{8E0711C1-8742-48CE-8DE3-859B16259DAA}" destId="{FD73AB92-EF7B-43C8-9DBE-A9D7CAF0ACAF}" srcOrd="1" destOrd="0" presId="urn:microsoft.com/office/officeart/2018/2/layout/IconVerticalSolidList"/>
    <dgm:cxn modelId="{150CF3CD-00E6-43F6-9741-B3F262315FB7}" type="presParOf" srcId="{8E0711C1-8742-48CE-8DE3-859B16259DAA}" destId="{F366BDBC-7437-4737-B30E-C7FF66D1B231}" srcOrd="2" destOrd="0" presId="urn:microsoft.com/office/officeart/2018/2/layout/IconVerticalSolidList"/>
    <dgm:cxn modelId="{DBFCCAF2-F50B-4F66-9277-5489079BC3D5}" type="presParOf" srcId="{8E0711C1-8742-48CE-8DE3-859B16259DAA}" destId="{64F1C0C0-E1DB-45DC-A7ED-5367B0A799F0}" srcOrd="3" destOrd="0" presId="urn:microsoft.com/office/officeart/2018/2/layout/IconVerticalSolidList"/>
    <dgm:cxn modelId="{9445D71E-FFEA-4EC0-95AB-2E48326E6332}" type="presParOf" srcId="{85754BA3-D714-45F7-B026-941EF965E70A}" destId="{816B1D4D-B831-44B8-9E92-8CFB79621DAA}" srcOrd="1" destOrd="0" presId="urn:microsoft.com/office/officeart/2018/2/layout/IconVerticalSolidList"/>
    <dgm:cxn modelId="{5AB99A46-6F1D-4778-908D-D15BC3BA0616}" type="presParOf" srcId="{85754BA3-D714-45F7-B026-941EF965E70A}" destId="{269D2E5E-243D-4E94-A36A-D283F8A7AF20}" srcOrd="2" destOrd="0" presId="urn:microsoft.com/office/officeart/2018/2/layout/IconVerticalSolidList"/>
    <dgm:cxn modelId="{6572ABF2-715C-4016-B161-6DD6E7298535}" type="presParOf" srcId="{269D2E5E-243D-4E94-A36A-D283F8A7AF20}" destId="{29628B2E-DC8F-4BE2-9F8E-2934EABB99B0}" srcOrd="0" destOrd="0" presId="urn:microsoft.com/office/officeart/2018/2/layout/IconVerticalSolidList"/>
    <dgm:cxn modelId="{795D3FEA-796B-45A3-8AE2-082A8825AB79}" type="presParOf" srcId="{269D2E5E-243D-4E94-A36A-D283F8A7AF20}" destId="{81A0FEA7-0DE2-40E8-860D-97E4957C8F6F}" srcOrd="1" destOrd="0" presId="urn:microsoft.com/office/officeart/2018/2/layout/IconVerticalSolidList"/>
    <dgm:cxn modelId="{C4D977E7-DAF3-4CF5-A213-8F462663CDB2}" type="presParOf" srcId="{269D2E5E-243D-4E94-A36A-D283F8A7AF20}" destId="{9303E3D5-7889-4781-9900-6862E13E15AA}" srcOrd="2" destOrd="0" presId="urn:microsoft.com/office/officeart/2018/2/layout/IconVerticalSolidList"/>
    <dgm:cxn modelId="{FA1B2888-A6BC-4356-BD00-7B202CAB5F91}" type="presParOf" srcId="{269D2E5E-243D-4E94-A36A-D283F8A7AF20}" destId="{08833480-85B4-4EAD-81B8-D1E531C44C3E}" srcOrd="3" destOrd="0" presId="urn:microsoft.com/office/officeart/2018/2/layout/IconVerticalSolidList"/>
    <dgm:cxn modelId="{FC1DCCD1-560A-4480-B1E8-6BF61C50FB87}" type="presParOf" srcId="{85754BA3-D714-45F7-B026-941EF965E70A}" destId="{AF1F9FAB-6A18-4C04-8653-959F88D37B8A}" srcOrd="3" destOrd="0" presId="urn:microsoft.com/office/officeart/2018/2/layout/IconVerticalSolidList"/>
    <dgm:cxn modelId="{80CBE2EE-4AA9-4AC2-A630-CB99548AEF84}" type="presParOf" srcId="{85754BA3-D714-45F7-B026-941EF965E70A}" destId="{927D2BB4-D547-4E6B-831C-048F2A708A5E}" srcOrd="4" destOrd="0" presId="urn:microsoft.com/office/officeart/2018/2/layout/IconVerticalSolidList"/>
    <dgm:cxn modelId="{F191689A-D7BC-4D81-AEAB-440B14C2DCC2}" type="presParOf" srcId="{927D2BB4-D547-4E6B-831C-048F2A708A5E}" destId="{B89DCBC2-311B-4FD8-BB08-C88F48F28FC8}" srcOrd="0" destOrd="0" presId="urn:microsoft.com/office/officeart/2018/2/layout/IconVerticalSolidList"/>
    <dgm:cxn modelId="{96E5F3E2-83B4-46C0-B423-D73AAC97B764}" type="presParOf" srcId="{927D2BB4-D547-4E6B-831C-048F2A708A5E}" destId="{17CC4241-45F6-434B-A317-C49AFD8CEBB9}" srcOrd="1" destOrd="0" presId="urn:microsoft.com/office/officeart/2018/2/layout/IconVerticalSolidList"/>
    <dgm:cxn modelId="{0B1BCFFC-7E98-45D3-8133-1B7A7376F4E0}" type="presParOf" srcId="{927D2BB4-D547-4E6B-831C-048F2A708A5E}" destId="{1669A687-4D9B-4553-BA3C-67DE9AD61235}" srcOrd="2" destOrd="0" presId="urn:microsoft.com/office/officeart/2018/2/layout/IconVerticalSolidList"/>
    <dgm:cxn modelId="{228D7D26-7A54-4581-A078-81F9463E2D8E}" type="presParOf" srcId="{927D2BB4-D547-4E6B-831C-048F2A708A5E}" destId="{FBC8A9EA-A4FB-45A7-A0FF-A2034EE9AC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3DAF93-3453-444F-9B6A-95507970E7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AFB2538-DB98-ED4C-8607-6D17F268C761}">
      <dgm:prSet/>
      <dgm:spPr/>
      <dgm:t>
        <a:bodyPr/>
        <a:lstStyle/>
        <a:p>
          <a:r>
            <a:rPr lang="en-GB" b="1" dirty="0"/>
            <a:t>Rising Youth Fatalities:</a:t>
          </a:r>
          <a:r>
            <a:rPr lang="en-GB" dirty="0"/>
            <a:t> Increasing numbers of young people being killed or seriously injured.</a:t>
          </a:r>
        </a:p>
      </dgm:t>
    </dgm:pt>
    <dgm:pt modelId="{740DD212-865C-9B4A-ACD8-3C17D9F222C0}" type="parTrans" cxnId="{1E791CB2-2AAB-E940-8B83-A02C1A32D073}">
      <dgm:prSet/>
      <dgm:spPr/>
      <dgm:t>
        <a:bodyPr/>
        <a:lstStyle/>
        <a:p>
          <a:endParaRPr lang="en-GB"/>
        </a:p>
      </dgm:t>
    </dgm:pt>
    <dgm:pt modelId="{5FE80B99-3227-EB4F-BCE6-20293AD7890C}" type="sibTrans" cxnId="{1E791CB2-2AAB-E940-8B83-A02C1A32D073}">
      <dgm:prSet/>
      <dgm:spPr/>
      <dgm:t>
        <a:bodyPr/>
        <a:lstStyle/>
        <a:p>
          <a:endParaRPr lang="en-GB"/>
        </a:p>
      </dgm:t>
    </dgm:pt>
    <dgm:pt modelId="{6A022113-F326-A248-AA21-088F6E33FC4C}">
      <dgm:prSet/>
      <dgm:spPr/>
      <dgm:t>
        <a:bodyPr/>
        <a:lstStyle/>
        <a:p>
          <a:r>
            <a:rPr lang="en-GB" b="1"/>
            <a:t>Public Fear and Safety:</a:t>
          </a:r>
          <a:r>
            <a:rPr lang="en-GB"/>
            <a:t> High-profile incidents raise fear and reduce trust in communities.</a:t>
          </a:r>
        </a:p>
      </dgm:t>
    </dgm:pt>
    <dgm:pt modelId="{44633C2D-0468-DE4B-9CA6-776722218A8C}" type="parTrans" cxnId="{E976F1A7-587B-004B-B307-8BC4367772BA}">
      <dgm:prSet/>
      <dgm:spPr/>
      <dgm:t>
        <a:bodyPr/>
        <a:lstStyle/>
        <a:p>
          <a:endParaRPr lang="en-GB"/>
        </a:p>
      </dgm:t>
    </dgm:pt>
    <dgm:pt modelId="{77A53A19-E180-C44B-9718-C82F53EBCB1A}" type="sibTrans" cxnId="{E976F1A7-587B-004B-B307-8BC4367772BA}">
      <dgm:prSet/>
      <dgm:spPr/>
      <dgm:t>
        <a:bodyPr/>
        <a:lstStyle/>
        <a:p>
          <a:endParaRPr lang="en-GB"/>
        </a:p>
      </dgm:t>
    </dgm:pt>
    <dgm:pt modelId="{C2749889-1C1F-2043-AD66-0F04E165D3A7}">
      <dgm:prSet/>
      <dgm:spPr/>
      <dgm:t>
        <a:bodyPr/>
        <a:lstStyle/>
        <a:p>
          <a:r>
            <a:rPr lang="en-GB" b="1"/>
            <a:t>Cycle of Violence:</a:t>
          </a:r>
          <a:r>
            <a:rPr lang="en-GB"/>
            <a:t> Gang activity and knife crime often escalate into retaliation and further crime.</a:t>
          </a:r>
        </a:p>
      </dgm:t>
    </dgm:pt>
    <dgm:pt modelId="{08DCA0FC-0574-8446-8410-E17F7B83BC8B}" type="parTrans" cxnId="{8BDD7F4A-DAEB-C34E-B26A-839751566A7E}">
      <dgm:prSet/>
      <dgm:spPr/>
      <dgm:t>
        <a:bodyPr/>
        <a:lstStyle/>
        <a:p>
          <a:endParaRPr lang="en-GB"/>
        </a:p>
      </dgm:t>
    </dgm:pt>
    <dgm:pt modelId="{1C4E2880-CEDE-944C-9FE0-4302D72CE748}" type="sibTrans" cxnId="{8BDD7F4A-DAEB-C34E-B26A-839751566A7E}">
      <dgm:prSet/>
      <dgm:spPr/>
      <dgm:t>
        <a:bodyPr/>
        <a:lstStyle/>
        <a:p>
          <a:endParaRPr lang="en-GB"/>
        </a:p>
      </dgm:t>
    </dgm:pt>
    <dgm:pt modelId="{39F77AF9-A0EE-0B46-92F3-2BA505D3FE48}">
      <dgm:prSet/>
      <dgm:spPr/>
      <dgm:t>
        <a:bodyPr/>
        <a:lstStyle/>
        <a:p>
          <a:r>
            <a:rPr lang="en-GB" b="1"/>
            <a:t>Social Inequality:</a:t>
          </a:r>
          <a:r>
            <a:rPr lang="en-GB"/>
            <a:t> Linked to poverty, exclusion, and lack of opportunities.</a:t>
          </a:r>
        </a:p>
      </dgm:t>
    </dgm:pt>
    <dgm:pt modelId="{78BDF1EB-A375-9B4C-BD96-24CF4D7D1E24}" type="parTrans" cxnId="{071C55BE-0997-EB49-8BDB-F41A2C419597}">
      <dgm:prSet/>
      <dgm:spPr/>
      <dgm:t>
        <a:bodyPr/>
        <a:lstStyle/>
        <a:p>
          <a:endParaRPr lang="en-GB"/>
        </a:p>
      </dgm:t>
    </dgm:pt>
    <dgm:pt modelId="{38EA080E-8D0F-5D4D-BADB-7F834A99DC4F}" type="sibTrans" cxnId="{071C55BE-0997-EB49-8BDB-F41A2C419597}">
      <dgm:prSet/>
      <dgm:spPr/>
      <dgm:t>
        <a:bodyPr/>
        <a:lstStyle/>
        <a:p>
          <a:endParaRPr lang="en-GB"/>
        </a:p>
      </dgm:t>
    </dgm:pt>
    <dgm:pt modelId="{F53A2C84-4B19-144E-9935-86347552DE8A}">
      <dgm:prSet/>
      <dgm:spPr/>
      <dgm:t>
        <a:bodyPr/>
        <a:lstStyle/>
        <a:p>
          <a:r>
            <a:rPr lang="en-GB" b="1"/>
            <a:t>Strain on Public Services:</a:t>
          </a:r>
          <a:r>
            <a:rPr lang="en-GB"/>
            <a:t> Police, NHS, and criminal justice system resources are heavily impacted.</a:t>
          </a:r>
        </a:p>
      </dgm:t>
    </dgm:pt>
    <dgm:pt modelId="{F1AF87F7-1789-D14C-AA35-2C740DB07AC9}" type="parTrans" cxnId="{8140A202-DCC6-E34E-AB41-ACAF3B64D897}">
      <dgm:prSet/>
      <dgm:spPr/>
      <dgm:t>
        <a:bodyPr/>
        <a:lstStyle/>
        <a:p>
          <a:endParaRPr lang="en-GB"/>
        </a:p>
      </dgm:t>
    </dgm:pt>
    <dgm:pt modelId="{78253BED-11DF-6B40-AD68-D7EDCCBF7DB7}" type="sibTrans" cxnId="{8140A202-DCC6-E34E-AB41-ACAF3B64D897}">
      <dgm:prSet/>
      <dgm:spPr/>
      <dgm:t>
        <a:bodyPr/>
        <a:lstStyle/>
        <a:p>
          <a:endParaRPr lang="en-GB"/>
        </a:p>
      </dgm:t>
    </dgm:pt>
    <dgm:pt modelId="{4D95BAE6-A800-9645-AAFF-337D4FA904F4}" type="pres">
      <dgm:prSet presAssocID="{9A3DAF93-3453-444F-9B6A-95507970E7A4}" presName="diagram" presStyleCnt="0">
        <dgm:presLayoutVars>
          <dgm:dir/>
          <dgm:resizeHandles val="exact"/>
        </dgm:presLayoutVars>
      </dgm:prSet>
      <dgm:spPr/>
    </dgm:pt>
    <dgm:pt modelId="{6DE35117-3054-4E49-AEF4-42726BE59DCA}" type="pres">
      <dgm:prSet presAssocID="{CAFB2538-DB98-ED4C-8607-6D17F268C761}" presName="node" presStyleLbl="node1" presStyleIdx="0" presStyleCnt="5">
        <dgm:presLayoutVars>
          <dgm:bulletEnabled val="1"/>
        </dgm:presLayoutVars>
      </dgm:prSet>
      <dgm:spPr/>
    </dgm:pt>
    <dgm:pt modelId="{41AB4935-E006-9A40-8822-0750F72F3042}" type="pres">
      <dgm:prSet presAssocID="{5FE80B99-3227-EB4F-BCE6-20293AD7890C}" presName="sibTrans" presStyleCnt="0"/>
      <dgm:spPr/>
    </dgm:pt>
    <dgm:pt modelId="{627C38EE-DD18-3344-B8E0-F2EB04975FAB}" type="pres">
      <dgm:prSet presAssocID="{6A022113-F326-A248-AA21-088F6E33FC4C}" presName="node" presStyleLbl="node1" presStyleIdx="1" presStyleCnt="5">
        <dgm:presLayoutVars>
          <dgm:bulletEnabled val="1"/>
        </dgm:presLayoutVars>
      </dgm:prSet>
      <dgm:spPr/>
    </dgm:pt>
    <dgm:pt modelId="{93CAB0BB-89AE-024B-8483-AB17F7E65FD2}" type="pres">
      <dgm:prSet presAssocID="{77A53A19-E180-C44B-9718-C82F53EBCB1A}" presName="sibTrans" presStyleCnt="0"/>
      <dgm:spPr/>
    </dgm:pt>
    <dgm:pt modelId="{A778FCB8-54F9-9B4A-8E58-120C5212279C}" type="pres">
      <dgm:prSet presAssocID="{C2749889-1C1F-2043-AD66-0F04E165D3A7}" presName="node" presStyleLbl="node1" presStyleIdx="2" presStyleCnt="5">
        <dgm:presLayoutVars>
          <dgm:bulletEnabled val="1"/>
        </dgm:presLayoutVars>
      </dgm:prSet>
      <dgm:spPr/>
    </dgm:pt>
    <dgm:pt modelId="{4A0A38A4-FD83-A547-8C5D-F6D64480FA4D}" type="pres">
      <dgm:prSet presAssocID="{1C4E2880-CEDE-944C-9FE0-4302D72CE748}" presName="sibTrans" presStyleCnt="0"/>
      <dgm:spPr/>
    </dgm:pt>
    <dgm:pt modelId="{79BFE656-1807-3F4D-8B39-DB4D178AA5EF}" type="pres">
      <dgm:prSet presAssocID="{39F77AF9-A0EE-0B46-92F3-2BA505D3FE48}" presName="node" presStyleLbl="node1" presStyleIdx="3" presStyleCnt="5">
        <dgm:presLayoutVars>
          <dgm:bulletEnabled val="1"/>
        </dgm:presLayoutVars>
      </dgm:prSet>
      <dgm:spPr/>
    </dgm:pt>
    <dgm:pt modelId="{8A71D647-D5B8-0E49-8BC4-8A604BC8A265}" type="pres">
      <dgm:prSet presAssocID="{38EA080E-8D0F-5D4D-BADB-7F834A99DC4F}" presName="sibTrans" presStyleCnt="0"/>
      <dgm:spPr/>
    </dgm:pt>
    <dgm:pt modelId="{A4F2DBB3-CA01-2A40-8BF6-E01F2AB4C2D0}" type="pres">
      <dgm:prSet presAssocID="{F53A2C84-4B19-144E-9935-86347552DE8A}" presName="node" presStyleLbl="node1" presStyleIdx="4" presStyleCnt="5">
        <dgm:presLayoutVars>
          <dgm:bulletEnabled val="1"/>
        </dgm:presLayoutVars>
      </dgm:prSet>
      <dgm:spPr/>
    </dgm:pt>
  </dgm:ptLst>
  <dgm:cxnLst>
    <dgm:cxn modelId="{8140A202-DCC6-E34E-AB41-ACAF3B64D897}" srcId="{9A3DAF93-3453-444F-9B6A-95507970E7A4}" destId="{F53A2C84-4B19-144E-9935-86347552DE8A}" srcOrd="4" destOrd="0" parTransId="{F1AF87F7-1789-D14C-AA35-2C740DB07AC9}" sibTransId="{78253BED-11DF-6B40-AD68-D7EDCCBF7DB7}"/>
    <dgm:cxn modelId="{DB07C909-D481-9544-9739-BE761F6FD597}" type="presOf" srcId="{C2749889-1C1F-2043-AD66-0F04E165D3A7}" destId="{A778FCB8-54F9-9B4A-8E58-120C5212279C}" srcOrd="0" destOrd="0" presId="urn:microsoft.com/office/officeart/2005/8/layout/default"/>
    <dgm:cxn modelId="{5CE66716-3A33-A743-9A6D-D14F04571729}" type="presOf" srcId="{CAFB2538-DB98-ED4C-8607-6D17F268C761}" destId="{6DE35117-3054-4E49-AEF4-42726BE59DCA}" srcOrd="0" destOrd="0" presId="urn:microsoft.com/office/officeart/2005/8/layout/default"/>
    <dgm:cxn modelId="{EAE07E3D-0C70-8E4C-B5E9-5EE03A780A5E}" type="presOf" srcId="{39F77AF9-A0EE-0B46-92F3-2BA505D3FE48}" destId="{79BFE656-1807-3F4D-8B39-DB4D178AA5EF}" srcOrd="0" destOrd="0" presId="urn:microsoft.com/office/officeart/2005/8/layout/default"/>
    <dgm:cxn modelId="{8BDD7F4A-DAEB-C34E-B26A-839751566A7E}" srcId="{9A3DAF93-3453-444F-9B6A-95507970E7A4}" destId="{C2749889-1C1F-2043-AD66-0F04E165D3A7}" srcOrd="2" destOrd="0" parTransId="{08DCA0FC-0574-8446-8410-E17F7B83BC8B}" sibTransId="{1C4E2880-CEDE-944C-9FE0-4302D72CE748}"/>
    <dgm:cxn modelId="{9460BE87-F8CD-FA4E-B71B-8B5CF98866B7}" type="presOf" srcId="{6A022113-F326-A248-AA21-088F6E33FC4C}" destId="{627C38EE-DD18-3344-B8E0-F2EB04975FAB}" srcOrd="0" destOrd="0" presId="urn:microsoft.com/office/officeart/2005/8/layout/default"/>
    <dgm:cxn modelId="{E976F1A7-587B-004B-B307-8BC4367772BA}" srcId="{9A3DAF93-3453-444F-9B6A-95507970E7A4}" destId="{6A022113-F326-A248-AA21-088F6E33FC4C}" srcOrd="1" destOrd="0" parTransId="{44633C2D-0468-DE4B-9CA6-776722218A8C}" sibTransId="{77A53A19-E180-C44B-9718-C82F53EBCB1A}"/>
    <dgm:cxn modelId="{870CBBAD-DDAF-5446-A11E-A79256266D83}" type="presOf" srcId="{F53A2C84-4B19-144E-9935-86347552DE8A}" destId="{A4F2DBB3-CA01-2A40-8BF6-E01F2AB4C2D0}" srcOrd="0" destOrd="0" presId="urn:microsoft.com/office/officeart/2005/8/layout/default"/>
    <dgm:cxn modelId="{1E791CB2-2AAB-E940-8B83-A02C1A32D073}" srcId="{9A3DAF93-3453-444F-9B6A-95507970E7A4}" destId="{CAFB2538-DB98-ED4C-8607-6D17F268C761}" srcOrd="0" destOrd="0" parTransId="{740DD212-865C-9B4A-ACD8-3C17D9F222C0}" sibTransId="{5FE80B99-3227-EB4F-BCE6-20293AD7890C}"/>
    <dgm:cxn modelId="{071C55BE-0997-EB49-8BDB-F41A2C419597}" srcId="{9A3DAF93-3453-444F-9B6A-95507970E7A4}" destId="{39F77AF9-A0EE-0B46-92F3-2BA505D3FE48}" srcOrd="3" destOrd="0" parTransId="{78BDF1EB-A375-9B4C-BD96-24CF4D7D1E24}" sibTransId="{38EA080E-8D0F-5D4D-BADB-7F834A99DC4F}"/>
    <dgm:cxn modelId="{4C6554F1-8A96-5E4A-832F-8D287F8D732C}" type="presOf" srcId="{9A3DAF93-3453-444F-9B6A-95507970E7A4}" destId="{4D95BAE6-A800-9645-AAFF-337D4FA904F4}" srcOrd="0" destOrd="0" presId="urn:microsoft.com/office/officeart/2005/8/layout/default"/>
    <dgm:cxn modelId="{DEA8DB7E-92CB-6B4C-876A-47D069458C90}" type="presParOf" srcId="{4D95BAE6-A800-9645-AAFF-337D4FA904F4}" destId="{6DE35117-3054-4E49-AEF4-42726BE59DCA}" srcOrd="0" destOrd="0" presId="urn:microsoft.com/office/officeart/2005/8/layout/default"/>
    <dgm:cxn modelId="{00B2C038-81B2-8640-89E6-C807837DE02B}" type="presParOf" srcId="{4D95BAE6-A800-9645-AAFF-337D4FA904F4}" destId="{41AB4935-E006-9A40-8822-0750F72F3042}" srcOrd="1" destOrd="0" presId="urn:microsoft.com/office/officeart/2005/8/layout/default"/>
    <dgm:cxn modelId="{C493CF5B-59CD-454E-84A0-FB4835F36C32}" type="presParOf" srcId="{4D95BAE6-A800-9645-AAFF-337D4FA904F4}" destId="{627C38EE-DD18-3344-B8E0-F2EB04975FAB}" srcOrd="2" destOrd="0" presId="urn:microsoft.com/office/officeart/2005/8/layout/default"/>
    <dgm:cxn modelId="{C727812F-4427-FF40-A89A-40E17DC61B1B}" type="presParOf" srcId="{4D95BAE6-A800-9645-AAFF-337D4FA904F4}" destId="{93CAB0BB-89AE-024B-8483-AB17F7E65FD2}" srcOrd="3" destOrd="0" presId="urn:microsoft.com/office/officeart/2005/8/layout/default"/>
    <dgm:cxn modelId="{49FA1BDB-29F3-F94B-AEF9-54C1C30EA4C8}" type="presParOf" srcId="{4D95BAE6-A800-9645-AAFF-337D4FA904F4}" destId="{A778FCB8-54F9-9B4A-8E58-120C5212279C}" srcOrd="4" destOrd="0" presId="urn:microsoft.com/office/officeart/2005/8/layout/default"/>
    <dgm:cxn modelId="{97A2AF30-BE2D-CC40-8C63-BCD277C94016}" type="presParOf" srcId="{4D95BAE6-A800-9645-AAFF-337D4FA904F4}" destId="{4A0A38A4-FD83-A547-8C5D-F6D64480FA4D}" srcOrd="5" destOrd="0" presId="urn:microsoft.com/office/officeart/2005/8/layout/default"/>
    <dgm:cxn modelId="{F5478677-7010-E042-91BD-F9F8E6E79DAE}" type="presParOf" srcId="{4D95BAE6-A800-9645-AAFF-337D4FA904F4}" destId="{79BFE656-1807-3F4D-8B39-DB4D178AA5EF}" srcOrd="6" destOrd="0" presId="urn:microsoft.com/office/officeart/2005/8/layout/default"/>
    <dgm:cxn modelId="{103355E2-3E18-6847-BE9B-AC4FC8BBFF9D}" type="presParOf" srcId="{4D95BAE6-A800-9645-AAFF-337D4FA904F4}" destId="{8A71D647-D5B8-0E49-8BC4-8A604BC8A265}" srcOrd="7" destOrd="0" presId="urn:microsoft.com/office/officeart/2005/8/layout/default"/>
    <dgm:cxn modelId="{8CA54553-CCE0-9A40-9657-27F697392B1C}" type="presParOf" srcId="{4D95BAE6-A800-9645-AAFF-337D4FA904F4}" destId="{A4F2DBB3-CA01-2A40-8BF6-E01F2AB4C2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27F332-5AD8-42F4-A47E-246348C6B4A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04B2196-16C5-42AF-ADAE-DC81F5A70BCA}">
      <dgm:prSet/>
      <dgm:spPr/>
      <dgm:t>
        <a:bodyPr/>
        <a:lstStyle/>
        <a:p>
          <a:r>
            <a:rPr lang="en-US"/>
            <a:t>Knife crime has increased by 7% In the last year </a:t>
          </a:r>
        </a:p>
      </dgm:t>
    </dgm:pt>
    <dgm:pt modelId="{85E0ABA9-BC1B-4A46-89AB-D5743B676B4A}" type="parTrans" cxnId="{24C55302-BCDC-429C-97ED-405A3A7BD36A}">
      <dgm:prSet/>
      <dgm:spPr/>
      <dgm:t>
        <a:bodyPr/>
        <a:lstStyle/>
        <a:p>
          <a:endParaRPr lang="en-US"/>
        </a:p>
      </dgm:t>
    </dgm:pt>
    <dgm:pt modelId="{5BE38E1F-5BAA-4AD1-B365-1EE48C232FBB}" type="sibTrans" cxnId="{24C55302-BCDC-429C-97ED-405A3A7BD36A}">
      <dgm:prSet/>
      <dgm:spPr/>
      <dgm:t>
        <a:bodyPr/>
        <a:lstStyle/>
        <a:p>
          <a:endParaRPr lang="en-US"/>
        </a:p>
      </dgm:t>
    </dgm:pt>
    <dgm:pt modelId="{88DC1FB9-0FAF-4ADD-AA5A-A427A7F0A06E}">
      <dgm:prSet/>
      <dgm:spPr/>
      <dgm:t>
        <a:bodyPr/>
        <a:lstStyle/>
        <a:p>
          <a:r>
            <a:rPr lang="en-US" dirty="0"/>
            <a:t>15-24 year </a:t>
          </a:r>
          <a:r>
            <a:rPr lang="en-US" dirty="0" err="1"/>
            <a:t>olds</a:t>
          </a:r>
          <a:r>
            <a:rPr lang="en-US" dirty="0"/>
            <a:t> are majority of perpetrators </a:t>
          </a:r>
        </a:p>
      </dgm:t>
    </dgm:pt>
    <dgm:pt modelId="{0946F8EB-8F1D-414B-8672-4EEACE082A3D}" type="parTrans" cxnId="{06A4ED03-EF2B-4702-BE8C-DA4CB0016819}">
      <dgm:prSet/>
      <dgm:spPr/>
      <dgm:t>
        <a:bodyPr/>
        <a:lstStyle/>
        <a:p>
          <a:endParaRPr lang="en-US"/>
        </a:p>
      </dgm:t>
    </dgm:pt>
    <dgm:pt modelId="{24407695-8776-493F-9C67-4393F3792AFE}" type="sibTrans" cxnId="{06A4ED03-EF2B-4702-BE8C-DA4CB0016819}">
      <dgm:prSet/>
      <dgm:spPr/>
      <dgm:t>
        <a:bodyPr/>
        <a:lstStyle/>
        <a:p>
          <a:endParaRPr lang="en-US"/>
        </a:p>
      </dgm:t>
    </dgm:pt>
    <dgm:pt modelId="{77CB9F51-D8CB-46B5-90DF-34C1324E21A4}">
      <dgm:prSet/>
      <dgm:spPr/>
      <dgm:t>
        <a:bodyPr/>
        <a:lstStyle/>
        <a:p>
          <a:r>
            <a:rPr lang="en-US"/>
            <a:t>London is the most affected area</a:t>
          </a:r>
        </a:p>
      </dgm:t>
    </dgm:pt>
    <dgm:pt modelId="{A7F0DC66-B3F2-4B47-8E3E-8E944D203F1A}" type="parTrans" cxnId="{83ADB616-D1B8-4D07-931E-E1FE68C2BD0F}">
      <dgm:prSet/>
      <dgm:spPr/>
      <dgm:t>
        <a:bodyPr/>
        <a:lstStyle/>
        <a:p>
          <a:endParaRPr lang="en-US"/>
        </a:p>
      </dgm:t>
    </dgm:pt>
    <dgm:pt modelId="{5B4052C4-8FBC-40CA-9307-18F4509B7E5D}" type="sibTrans" cxnId="{83ADB616-D1B8-4D07-931E-E1FE68C2BD0F}">
      <dgm:prSet/>
      <dgm:spPr/>
      <dgm:t>
        <a:bodyPr/>
        <a:lstStyle/>
        <a:p>
          <a:endParaRPr lang="en-US"/>
        </a:p>
      </dgm:t>
    </dgm:pt>
    <dgm:pt modelId="{61804695-A90F-4D92-A161-7157A98443A8}">
      <dgm:prSet/>
      <dgm:spPr/>
      <dgm:t>
        <a:bodyPr/>
        <a:lstStyle/>
        <a:p>
          <a:r>
            <a:rPr lang="en-US"/>
            <a:t>In 2023/24, 50,500 recorded offences involving sharp instruments in England and Wales (excluding Greater Manchester).</a:t>
          </a:r>
        </a:p>
      </dgm:t>
    </dgm:pt>
    <dgm:pt modelId="{AC542E4A-0035-4A32-830D-D898094712D4}" type="parTrans" cxnId="{3C5ADF75-3330-4C74-8C86-718229EB5E03}">
      <dgm:prSet/>
      <dgm:spPr/>
      <dgm:t>
        <a:bodyPr/>
        <a:lstStyle/>
        <a:p>
          <a:endParaRPr lang="en-US"/>
        </a:p>
      </dgm:t>
    </dgm:pt>
    <dgm:pt modelId="{933F29A4-1E8C-47FA-9D47-FE838DD77409}" type="sibTrans" cxnId="{3C5ADF75-3330-4C74-8C86-718229EB5E03}">
      <dgm:prSet/>
      <dgm:spPr/>
      <dgm:t>
        <a:bodyPr/>
        <a:lstStyle/>
        <a:p>
          <a:endParaRPr lang="en-US"/>
        </a:p>
      </dgm:t>
    </dgm:pt>
    <dgm:pt modelId="{63416A16-A62C-4540-850A-193A0FA7A7D8}">
      <dgm:prSet/>
      <dgm:spPr/>
      <dgm:t>
        <a:bodyPr/>
        <a:lstStyle/>
        <a:p>
          <a:r>
            <a:rPr lang="en-US"/>
            <a:t>Sharp Instruments were used in 41% of all homicides in England and Wales in 2024.</a:t>
          </a:r>
        </a:p>
      </dgm:t>
    </dgm:pt>
    <dgm:pt modelId="{C678E234-B9D9-41C1-A8E7-F2221AEF0C1E}" type="parTrans" cxnId="{309B763A-2F77-4F9C-9BDF-6B4E518A4F4F}">
      <dgm:prSet/>
      <dgm:spPr/>
      <dgm:t>
        <a:bodyPr/>
        <a:lstStyle/>
        <a:p>
          <a:endParaRPr lang="en-US"/>
        </a:p>
      </dgm:t>
    </dgm:pt>
    <dgm:pt modelId="{B1CD1ABE-0890-473C-AD5E-EBE3543ED2FA}" type="sibTrans" cxnId="{309B763A-2F77-4F9C-9BDF-6B4E518A4F4F}">
      <dgm:prSet/>
      <dgm:spPr/>
      <dgm:t>
        <a:bodyPr/>
        <a:lstStyle/>
        <a:p>
          <a:endParaRPr lang="en-US"/>
        </a:p>
      </dgm:t>
    </dgm:pt>
    <dgm:pt modelId="{ED9F36EB-DF79-4C84-9614-305B4821B227}">
      <dgm:prSet/>
      <dgm:spPr/>
      <dgm:t>
        <a:bodyPr/>
        <a:lstStyle/>
        <a:p>
          <a:r>
            <a:rPr lang="en-US" dirty="0">
              <a:solidFill>
                <a:srgbClr val="FF0000"/>
              </a:solidFill>
            </a:rPr>
            <a:t>                                               THIS SHOWS THE NEED FOR URGENT INTERVENTION </a:t>
          </a:r>
        </a:p>
      </dgm:t>
    </dgm:pt>
    <dgm:pt modelId="{62747909-ED41-477A-8A17-77B327D783FB}" type="parTrans" cxnId="{012AC1BC-AD01-46EF-BF92-3AA253F03A26}">
      <dgm:prSet/>
      <dgm:spPr/>
      <dgm:t>
        <a:bodyPr/>
        <a:lstStyle/>
        <a:p>
          <a:endParaRPr lang="en-US"/>
        </a:p>
      </dgm:t>
    </dgm:pt>
    <dgm:pt modelId="{F87B41FD-3F22-4BAB-A81B-484704D19729}" type="sibTrans" cxnId="{012AC1BC-AD01-46EF-BF92-3AA253F03A26}">
      <dgm:prSet/>
      <dgm:spPr/>
      <dgm:t>
        <a:bodyPr/>
        <a:lstStyle/>
        <a:p>
          <a:endParaRPr lang="en-US"/>
        </a:p>
      </dgm:t>
    </dgm:pt>
    <dgm:pt modelId="{38D9A268-1210-DF4B-A3FD-FC4F345B0BF0}" type="pres">
      <dgm:prSet presAssocID="{5627F332-5AD8-42F4-A47E-246348C6B4A5}" presName="linear" presStyleCnt="0">
        <dgm:presLayoutVars>
          <dgm:animLvl val="lvl"/>
          <dgm:resizeHandles val="exact"/>
        </dgm:presLayoutVars>
      </dgm:prSet>
      <dgm:spPr/>
    </dgm:pt>
    <dgm:pt modelId="{2FC91E5B-9275-0243-87E4-DD8E919D727B}" type="pres">
      <dgm:prSet presAssocID="{004B2196-16C5-42AF-ADAE-DC81F5A70BCA}" presName="parentText" presStyleLbl="node1" presStyleIdx="0" presStyleCnt="6">
        <dgm:presLayoutVars>
          <dgm:chMax val="0"/>
          <dgm:bulletEnabled val="1"/>
        </dgm:presLayoutVars>
      </dgm:prSet>
      <dgm:spPr/>
    </dgm:pt>
    <dgm:pt modelId="{BAF33159-EA56-7343-ACB7-6D7FD6ED28D5}" type="pres">
      <dgm:prSet presAssocID="{5BE38E1F-5BAA-4AD1-B365-1EE48C232FBB}" presName="spacer" presStyleCnt="0"/>
      <dgm:spPr/>
    </dgm:pt>
    <dgm:pt modelId="{6E2B8B8F-2C72-A344-8934-328D9434C11E}" type="pres">
      <dgm:prSet presAssocID="{88DC1FB9-0FAF-4ADD-AA5A-A427A7F0A06E}" presName="parentText" presStyleLbl="node1" presStyleIdx="1" presStyleCnt="6">
        <dgm:presLayoutVars>
          <dgm:chMax val="0"/>
          <dgm:bulletEnabled val="1"/>
        </dgm:presLayoutVars>
      </dgm:prSet>
      <dgm:spPr/>
    </dgm:pt>
    <dgm:pt modelId="{0A9C0B84-895B-0B48-BB03-F6D32A1016D1}" type="pres">
      <dgm:prSet presAssocID="{24407695-8776-493F-9C67-4393F3792AFE}" presName="spacer" presStyleCnt="0"/>
      <dgm:spPr/>
    </dgm:pt>
    <dgm:pt modelId="{4BA4027F-AF80-534B-90FA-AA3200E7AD13}" type="pres">
      <dgm:prSet presAssocID="{77CB9F51-D8CB-46B5-90DF-34C1324E21A4}" presName="parentText" presStyleLbl="node1" presStyleIdx="2" presStyleCnt="6">
        <dgm:presLayoutVars>
          <dgm:chMax val="0"/>
          <dgm:bulletEnabled val="1"/>
        </dgm:presLayoutVars>
      </dgm:prSet>
      <dgm:spPr/>
    </dgm:pt>
    <dgm:pt modelId="{A4B6AB5A-C5ED-D94B-BEA2-47E775B71F7A}" type="pres">
      <dgm:prSet presAssocID="{5B4052C4-8FBC-40CA-9307-18F4509B7E5D}" presName="spacer" presStyleCnt="0"/>
      <dgm:spPr/>
    </dgm:pt>
    <dgm:pt modelId="{566A4B89-36EC-7A46-A6D4-42204DC52142}" type="pres">
      <dgm:prSet presAssocID="{61804695-A90F-4D92-A161-7157A98443A8}" presName="parentText" presStyleLbl="node1" presStyleIdx="3" presStyleCnt="6">
        <dgm:presLayoutVars>
          <dgm:chMax val="0"/>
          <dgm:bulletEnabled val="1"/>
        </dgm:presLayoutVars>
      </dgm:prSet>
      <dgm:spPr/>
    </dgm:pt>
    <dgm:pt modelId="{06C4A3D9-E686-3046-92F8-400B761B6806}" type="pres">
      <dgm:prSet presAssocID="{933F29A4-1E8C-47FA-9D47-FE838DD77409}" presName="spacer" presStyleCnt="0"/>
      <dgm:spPr/>
    </dgm:pt>
    <dgm:pt modelId="{D630E0B9-E0DF-CA4A-AA7E-80F0C65D07D5}" type="pres">
      <dgm:prSet presAssocID="{63416A16-A62C-4540-850A-193A0FA7A7D8}" presName="parentText" presStyleLbl="node1" presStyleIdx="4" presStyleCnt="6">
        <dgm:presLayoutVars>
          <dgm:chMax val="0"/>
          <dgm:bulletEnabled val="1"/>
        </dgm:presLayoutVars>
      </dgm:prSet>
      <dgm:spPr/>
    </dgm:pt>
    <dgm:pt modelId="{9738F04E-3C76-9646-882D-F2277C593F70}" type="pres">
      <dgm:prSet presAssocID="{B1CD1ABE-0890-473C-AD5E-EBE3543ED2FA}" presName="spacer" presStyleCnt="0"/>
      <dgm:spPr/>
    </dgm:pt>
    <dgm:pt modelId="{71A5D2D6-D1CC-9443-86CA-7BC37F3BAC2C}" type="pres">
      <dgm:prSet presAssocID="{ED9F36EB-DF79-4C84-9614-305B4821B227}" presName="parentText" presStyleLbl="node1" presStyleIdx="5" presStyleCnt="6">
        <dgm:presLayoutVars>
          <dgm:chMax val="0"/>
          <dgm:bulletEnabled val="1"/>
        </dgm:presLayoutVars>
      </dgm:prSet>
      <dgm:spPr/>
    </dgm:pt>
  </dgm:ptLst>
  <dgm:cxnLst>
    <dgm:cxn modelId="{24C55302-BCDC-429C-97ED-405A3A7BD36A}" srcId="{5627F332-5AD8-42F4-A47E-246348C6B4A5}" destId="{004B2196-16C5-42AF-ADAE-DC81F5A70BCA}" srcOrd="0" destOrd="0" parTransId="{85E0ABA9-BC1B-4A46-89AB-D5743B676B4A}" sibTransId="{5BE38E1F-5BAA-4AD1-B365-1EE48C232FBB}"/>
    <dgm:cxn modelId="{06A4ED03-EF2B-4702-BE8C-DA4CB0016819}" srcId="{5627F332-5AD8-42F4-A47E-246348C6B4A5}" destId="{88DC1FB9-0FAF-4ADD-AA5A-A427A7F0A06E}" srcOrd="1" destOrd="0" parTransId="{0946F8EB-8F1D-414B-8672-4EEACE082A3D}" sibTransId="{24407695-8776-493F-9C67-4393F3792AFE}"/>
    <dgm:cxn modelId="{83ADB616-D1B8-4D07-931E-E1FE68C2BD0F}" srcId="{5627F332-5AD8-42F4-A47E-246348C6B4A5}" destId="{77CB9F51-D8CB-46B5-90DF-34C1324E21A4}" srcOrd="2" destOrd="0" parTransId="{A7F0DC66-B3F2-4B47-8E3E-8E944D203F1A}" sibTransId="{5B4052C4-8FBC-40CA-9307-18F4509B7E5D}"/>
    <dgm:cxn modelId="{309B763A-2F77-4F9C-9BDF-6B4E518A4F4F}" srcId="{5627F332-5AD8-42F4-A47E-246348C6B4A5}" destId="{63416A16-A62C-4540-850A-193A0FA7A7D8}" srcOrd="4" destOrd="0" parTransId="{C678E234-B9D9-41C1-A8E7-F2221AEF0C1E}" sibTransId="{B1CD1ABE-0890-473C-AD5E-EBE3543ED2FA}"/>
    <dgm:cxn modelId="{B5265C5B-EAF3-BC4F-8F08-94E1C0C9932D}" type="presOf" srcId="{77CB9F51-D8CB-46B5-90DF-34C1324E21A4}" destId="{4BA4027F-AF80-534B-90FA-AA3200E7AD13}" srcOrd="0" destOrd="0" presId="urn:microsoft.com/office/officeart/2005/8/layout/vList2"/>
    <dgm:cxn modelId="{6030386C-1DCA-A542-B95C-7B584C8F9400}" type="presOf" srcId="{63416A16-A62C-4540-850A-193A0FA7A7D8}" destId="{D630E0B9-E0DF-CA4A-AA7E-80F0C65D07D5}" srcOrd="0" destOrd="0" presId="urn:microsoft.com/office/officeart/2005/8/layout/vList2"/>
    <dgm:cxn modelId="{3C5ADF75-3330-4C74-8C86-718229EB5E03}" srcId="{5627F332-5AD8-42F4-A47E-246348C6B4A5}" destId="{61804695-A90F-4D92-A161-7157A98443A8}" srcOrd="3" destOrd="0" parTransId="{AC542E4A-0035-4A32-830D-D898094712D4}" sibTransId="{933F29A4-1E8C-47FA-9D47-FE838DD77409}"/>
    <dgm:cxn modelId="{93B4F877-6745-7344-9552-6C90F84F97A1}" type="presOf" srcId="{61804695-A90F-4D92-A161-7157A98443A8}" destId="{566A4B89-36EC-7A46-A6D4-42204DC52142}" srcOrd="0" destOrd="0" presId="urn:microsoft.com/office/officeart/2005/8/layout/vList2"/>
    <dgm:cxn modelId="{EADDA0A6-52EE-2D46-8344-DA3956DFD40E}" type="presOf" srcId="{88DC1FB9-0FAF-4ADD-AA5A-A427A7F0A06E}" destId="{6E2B8B8F-2C72-A344-8934-328D9434C11E}" srcOrd="0" destOrd="0" presId="urn:microsoft.com/office/officeart/2005/8/layout/vList2"/>
    <dgm:cxn modelId="{94D72DA9-0061-564F-958F-7C8ACA424A8D}" type="presOf" srcId="{004B2196-16C5-42AF-ADAE-DC81F5A70BCA}" destId="{2FC91E5B-9275-0243-87E4-DD8E919D727B}" srcOrd="0" destOrd="0" presId="urn:microsoft.com/office/officeart/2005/8/layout/vList2"/>
    <dgm:cxn modelId="{012AC1BC-AD01-46EF-BF92-3AA253F03A26}" srcId="{5627F332-5AD8-42F4-A47E-246348C6B4A5}" destId="{ED9F36EB-DF79-4C84-9614-305B4821B227}" srcOrd="5" destOrd="0" parTransId="{62747909-ED41-477A-8A17-77B327D783FB}" sibTransId="{F87B41FD-3F22-4BAB-A81B-484704D19729}"/>
    <dgm:cxn modelId="{57BB3CCF-8E9D-D842-9794-CB8ED7688859}" type="presOf" srcId="{ED9F36EB-DF79-4C84-9614-305B4821B227}" destId="{71A5D2D6-D1CC-9443-86CA-7BC37F3BAC2C}" srcOrd="0" destOrd="0" presId="urn:microsoft.com/office/officeart/2005/8/layout/vList2"/>
    <dgm:cxn modelId="{D9AB39F3-6715-8544-BC7D-4192DA7AA724}" type="presOf" srcId="{5627F332-5AD8-42F4-A47E-246348C6B4A5}" destId="{38D9A268-1210-DF4B-A3FD-FC4F345B0BF0}" srcOrd="0" destOrd="0" presId="urn:microsoft.com/office/officeart/2005/8/layout/vList2"/>
    <dgm:cxn modelId="{5D7E4CDC-0672-B049-94CA-C8BF3AC18168}" type="presParOf" srcId="{38D9A268-1210-DF4B-A3FD-FC4F345B0BF0}" destId="{2FC91E5B-9275-0243-87E4-DD8E919D727B}" srcOrd="0" destOrd="0" presId="urn:microsoft.com/office/officeart/2005/8/layout/vList2"/>
    <dgm:cxn modelId="{E0E82827-6ED2-1F46-981D-10DE3069D841}" type="presParOf" srcId="{38D9A268-1210-DF4B-A3FD-FC4F345B0BF0}" destId="{BAF33159-EA56-7343-ACB7-6D7FD6ED28D5}" srcOrd="1" destOrd="0" presId="urn:microsoft.com/office/officeart/2005/8/layout/vList2"/>
    <dgm:cxn modelId="{B56C70FA-3400-7244-BD98-F08D25F9E8CE}" type="presParOf" srcId="{38D9A268-1210-DF4B-A3FD-FC4F345B0BF0}" destId="{6E2B8B8F-2C72-A344-8934-328D9434C11E}" srcOrd="2" destOrd="0" presId="urn:microsoft.com/office/officeart/2005/8/layout/vList2"/>
    <dgm:cxn modelId="{5382152B-8124-BE44-8CC5-E50E316550B0}" type="presParOf" srcId="{38D9A268-1210-DF4B-A3FD-FC4F345B0BF0}" destId="{0A9C0B84-895B-0B48-BB03-F6D32A1016D1}" srcOrd="3" destOrd="0" presId="urn:microsoft.com/office/officeart/2005/8/layout/vList2"/>
    <dgm:cxn modelId="{DAD102C8-4FBB-3C49-866A-982AA867B23B}" type="presParOf" srcId="{38D9A268-1210-DF4B-A3FD-FC4F345B0BF0}" destId="{4BA4027F-AF80-534B-90FA-AA3200E7AD13}" srcOrd="4" destOrd="0" presId="urn:microsoft.com/office/officeart/2005/8/layout/vList2"/>
    <dgm:cxn modelId="{F6712BF2-35A6-304D-A397-26CC7711E570}" type="presParOf" srcId="{38D9A268-1210-DF4B-A3FD-FC4F345B0BF0}" destId="{A4B6AB5A-C5ED-D94B-BEA2-47E775B71F7A}" srcOrd="5" destOrd="0" presId="urn:microsoft.com/office/officeart/2005/8/layout/vList2"/>
    <dgm:cxn modelId="{BC21EFC0-9441-B44D-9175-09BE303A9ACD}" type="presParOf" srcId="{38D9A268-1210-DF4B-A3FD-FC4F345B0BF0}" destId="{566A4B89-36EC-7A46-A6D4-42204DC52142}" srcOrd="6" destOrd="0" presId="urn:microsoft.com/office/officeart/2005/8/layout/vList2"/>
    <dgm:cxn modelId="{064C632C-4B6C-B247-95D3-EDC5BB7209A2}" type="presParOf" srcId="{38D9A268-1210-DF4B-A3FD-FC4F345B0BF0}" destId="{06C4A3D9-E686-3046-92F8-400B761B6806}" srcOrd="7" destOrd="0" presId="urn:microsoft.com/office/officeart/2005/8/layout/vList2"/>
    <dgm:cxn modelId="{ACCD42B0-F0CD-4B4F-8B8B-B1B55B6B5A6B}" type="presParOf" srcId="{38D9A268-1210-DF4B-A3FD-FC4F345B0BF0}" destId="{D630E0B9-E0DF-CA4A-AA7E-80F0C65D07D5}" srcOrd="8" destOrd="0" presId="urn:microsoft.com/office/officeart/2005/8/layout/vList2"/>
    <dgm:cxn modelId="{A1085753-EAF6-D24D-8417-B0C08CC732D1}" type="presParOf" srcId="{38D9A268-1210-DF4B-A3FD-FC4F345B0BF0}" destId="{9738F04E-3C76-9646-882D-F2277C593F70}" srcOrd="9" destOrd="0" presId="urn:microsoft.com/office/officeart/2005/8/layout/vList2"/>
    <dgm:cxn modelId="{921FB037-BA43-6347-927C-977D53B9DCA5}" type="presParOf" srcId="{38D9A268-1210-DF4B-A3FD-FC4F345B0BF0}" destId="{71A5D2D6-D1CC-9443-86CA-7BC37F3BAC2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36525-CE8C-4B1A-A782-C129AE7DC59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8232342-F00C-4D8E-95E0-286F44FC936B}">
      <dgm:prSet/>
      <dgm:spPr/>
      <dgm:t>
        <a:bodyPr/>
        <a:lstStyle/>
        <a:p>
          <a:r>
            <a:rPr lang="en-GB" b="0" i="0" dirty="0"/>
            <a:t>Gang crime was the primary cause of more than 46,000 documented offences as of 2020.</a:t>
          </a:r>
          <a:endParaRPr lang="en-US" dirty="0"/>
        </a:p>
      </dgm:t>
    </dgm:pt>
    <dgm:pt modelId="{45CD9BFA-C6DE-47FE-BE13-894D588D1407}" type="parTrans" cxnId="{BF6BB274-9B06-4BD8-B319-CD1CFDCEE1EA}">
      <dgm:prSet/>
      <dgm:spPr/>
      <dgm:t>
        <a:bodyPr/>
        <a:lstStyle/>
        <a:p>
          <a:endParaRPr lang="en-US"/>
        </a:p>
      </dgm:t>
    </dgm:pt>
    <dgm:pt modelId="{DDEA71DA-B3B9-4B82-A5F3-AFA407F01DE8}" type="sibTrans" cxnId="{BF6BB274-9B06-4BD8-B319-CD1CFDCEE1EA}">
      <dgm:prSet/>
      <dgm:spPr/>
      <dgm:t>
        <a:bodyPr/>
        <a:lstStyle/>
        <a:p>
          <a:endParaRPr lang="en-US"/>
        </a:p>
      </dgm:t>
    </dgm:pt>
    <dgm:pt modelId="{9FED4CD9-7C90-4F2A-AB37-7EF9CE961869}">
      <dgm:prSet/>
      <dgm:spPr/>
      <dgm:t>
        <a:bodyPr/>
        <a:lstStyle/>
        <a:p>
          <a:r>
            <a:rPr lang="en-GB" b="0" i="0" dirty="0"/>
            <a:t>The number of persons in gangs is difficult to estimate, as stated in a 2019 BBC story. This is because gang involvement is concealed and there are diverse views of what makes a "gang.”</a:t>
          </a:r>
          <a:endParaRPr lang="en-US" dirty="0"/>
        </a:p>
      </dgm:t>
    </dgm:pt>
    <dgm:pt modelId="{69AF326D-B17D-44F0-A8FD-C78167E9D8B2}" type="parTrans" cxnId="{ABDCBC9D-D846-4BA0-A933-681B1A22F56E}">
      <dgm:prSet/>
      <dgm:spPr/>
      <dgm:t>
        <a:bodyPr/>
        <a:lstStyle/>
        <a:p>
          <a:endParaRPr lang="en-US"/>
        </a:p>
      </dgm:t>
    </dgm:pt>
    <dgm:pt modelId="{424C01D0-730F-4779-9CFD-4F6A062E428D}" type="sibTrans" cxnId="{ABDCBC9D-D846-4BA0-A933-681B1A22F56E}">
      <dgm:prSet/>
      <dgm:spPr/>
      <dgm:t>
        <a:bodyPr/>
        <a:lstStyle/>
        <a:p>
          <a:endParaRPr lang="en-US"/>
        </a:p>
      </dgm:t>
    </dgm:pt>
    <dgm:pt modelId="{9A13678F-242A-44EE-887B-D5E490EC66F4}">
      <dgm:prSet/>
      <dgm:spPr/>
      <dgm:t>
        <a:bodyPr/>
        <a:lstStyle/>
        <a:p>
          <a:r>
            <a:rPr lang="en-GB" b="0" i="0" dirty="0"/>
            <a:t>60,000 children might identify as gang members or have a sibling who is a gang member.</a:t>
          </a:r>
          <a:endParaRPr lang="en-US" dirty="0"/>
        </a:p>
      </dgm:t>
    </dgm:pt>
    <dgm:pt modelId="{18C2B881-BAF6-4F94-ACDA-6E53587C6DA0}" type="parTrans" cxnId="{54B5D80A-004C-4E71-9F66-DB6AAB99D268}">
      <dgm:prSet/>
      <dgm:spPr/>
      <dgm:t>
        <a:bodyPr/>
        <a:lstStyle/>
        <a:p>
          <a:endParaRPr lang="en-US"/>
        </a:p>
      </dgm:t>
    </dgm:pt>
    <dgm:pt modelId="{351FAE10-38F4-418C-836B-851A68D0DBFF}" type="sibTrans" cxnId="{54B5D80A-004C-4E71-9F66-DB6AAB99D268}">
      <dgm:prSet/>
      <dgm:spPr/>
      <dgm:t>
        <a:bodyPr/>
        <a:lstStyle/>
        <a:p>
          <a:endParaRPr lang="en-US"/>
        </a:p>
      </dgm:t>
    </dgm:pt>
    <dgm:pt modelId="{E61D997A-548D-4346-A89A-1E3B6ADC7B41}">
      <dgm:prSet/>
      <dgm:spPr/>
      <dgm:t>
        <a:bodyPr/>
        <a:lstStyle/>
        <a:p>
          <a:r>
            <a:rPr lang="en-GB" b="0" i="0" dirty="0"/>
            <a:t>A gang member may be known to 300,000 children.</a:t>
          </a:r>
          <a:endParaRPr lang="en-US" dirty="0"/>
        </a:p>
      </dgm:t>
    </dgm:pt>
    <dgm:pt modelId="{889D9BDD-2687-49A2-8F47-0849766D528A}" type="parTrans" cxnId="{2E791824-480E-4FF9-B39A-A1933E4404B1}">
      <dgm:prSet/>
      <dgm:spPr/>
      <dgm:t>
        <a:bodyPr/>
        <a:lstStyle/>
        <a:p>
          <a:endParaRPr lang="en-US"/>
        </a:p>
      </dgm:t>
    </dgm:pt>
    <dgm:pt modelId="{332F350A-4FD8-4D63-AB9D-0C146B08EC92}" type="sibTrans" cxnId="{2E791824-480E-4FF9-B39A-A1933E4404B1}">
      <dgm:prSet/>
      <dgm:spPr/>
      <dgm:t>
        <a:bodyPr/>
        <a:lstStyle/>
        <a:p>
          <a:endParaRPr lang="en-US"/>
        </a:p>
      </dgm:t>
    </dgm:pt>
    <dgm:pt modelId="{16BB8C4D-4D06-481D-9580-A5E1B7EC0BB5}">
      <dgm:prSet/>
      <dgm:spPr/>
      <dgm:t>
        <a:bodyPr/>
        <a:lstStyle/>
        <a:p>
          <a:r>
            <a:rPr lang="en-GB" b="0" i="0" dirty="0"/>
            <a:t>It's possible that 34,000 children have experienced Gang violence within the last 12 months.</a:t>
          </a:r>
          <a:endParaRPr lang="en-US" dirty="0"/>
        </a:p>
      </dgm:t>
    </dgm:pt>
    <dgm:pt modelId="{E3BA4492-0EE3-45C9-A354-C3BDD2719BEC}" type="parTrans" cxnId="{E555BD8E-27AF-403A-89F7-A9E02A05DC7A}">
      <dgm:prSet/>
      <dgm:spPr/>
      <dgm:t>
        <a:bodyPr/>
        <a:lstStyle/>
        <a:p>
          <a:endParaRPr lang="en-US"/>
        </a:p>
      </dgm:t>
    </dgm:pt>
    <dgm:pt modelId="{3DC26C70-13B9-4BAF-95FE-D477329B102C}" type="sibTrans" cxnId="{E555BD8E-27AF-403A-89F7-A9E02A05DC7A}">
      <dgm:prSet/>
      <dgm:spPr/>
      <dgm:t>
        <a:bodyPr/>
        <a:lstStyle/>
        <a:p>
          <a:endParaRPr lang="en-US"/>
        </a:p>
      </dgm:t>
    </dgm:pt>
    <dgm:pt modelId="{CAF89C2F-21A0-A348-A74E-09D17C84E815}">
      <dgm:prSet/>
      <dgm:spPr/>
      <dgm:t>
        <a:bodyPr/>
        <a:lstStyle/>
        <a:p>
          <a:r>
            <a:rPr lang="en-GB" dirty="0"/>
            <a:t>Gang operations have a substantial financial impact; in the UK, organised crime brings in £37 billion a year, or 1.8% of the nation’s Gross domestic Product . </a:t>
          </a:r>
          <a:br>
            <a:rPr lang="en-GB" dirty="0"/>
          </a:br>
          <a:endParaRPr lang="en-US" dirty="0"/>
        </a:p>
      </dgm:t>
    </dgm:pt>
    <dgm:pt modelId="{1A4ED8AB-76B3-5B45-AE59-0DCDA2A3E3AC}" type="parTrans" cxnId="{98BBDB10-FEA4-7947-9CDE-E09F8D651EC3}">
      <dgm:prSet/>
      <dgm:spPr/>
      <dgm:t>
        <a:bodyPr/>
        <a:lstStyle/>
        <a:p>
          <a:endParaRPr lang="en-GB"/>
        </a:p>
      </dgm:t>
    </dgm:pt>
    <dgm:pt modelId="{4A5D0F4A-79A8-E742-8BDF-442413CA0E89}" type="sibTrans" cxnId="{98BBDB10-FEA4-7947-9CDE-E09F8D651EC3}">
      <dgm:prSet/>
      <dgm:spPr/>
      <dgm:t>
        <a:bodyPr/>
        <a:lstStyle/>
        <a:p>
          <a:endParaRPr lang="en-GB"/>
        </a:p>
      </dgm:t>
    </dgm:pt>
    <dgm:pt modelId="{DF59047D-6ABC-9B41-9C8F-AC2E28FA60E7}" type="pres">
      <dgm:prSet presAssocID="{CD936525-CE8C-4B1A-A782-C129AE7DC59C}" presName="linear" presStyleCnt="0">
        <dgm:presLayoutVars>
          <dgm:animLvl val="lvl"/>
          <dgm:resizeHandles val="exact"/>
        </dgm:presLayoutVars>
      </dgm:prSet>
      <dgm:spPr/>
    </dgm:pt>
    <dgm:pt modelId="{E24B430D-AA25-974F-AC25-AE046F72E69A}" type="pres">
      <dgm:prSet presAssocID="{C8232342-F00C-4D8E-95E0-286F44FC936B}" presName="parentText" presStyleLbl="node1" presStyleIdx="0" presStyleCnt="6">
        <dgm:presLayoutVars>
          <dgm:chMax val="0"/>
          <dgm:bulletEnabled val="1"/>
        </dgm:presLayoutVars>
      </dgm:prSet>
      <dgm:spPr/>
    </dgm:pt>
    <dgm:pt modelId="{111AF7CE-6D02-724A-8884-DA61DD419C45}" type="pres">
      <dgm:prSet presAssocID="{DDEA71DA-B3B9-4B82-A5F3-AFA407F01DE8}" presName="spacer" presStyleCnt="0"/>
      <dgm:spPr/>
    </dgm:pt>
    <dgm:pt modelId="{682DE91A-28A5-A64F-A221-1B060C9E0DC1}" type="pres">
      <dgm:prSet presAssocID="{9FED4CD9-7C90-4F2A-AB37-7EF9CE961869}" presName="parentText" presStyleLbl="node1" presStyleIdx="1" presStyleCnt="6">
        <dgm:presLayoutVars>
          <dgm:chMax val="0"/>
          <dgm:bulletEnabled val="1"/>
        </dgm:presLayoutVars>
      </dgm:prSet>
      <dgm:spPr/>
    </dgm:pt>
    <dgm:pt modelId="{B5E3DFBD-80EF-3245-8D09-3A1FF10285D9}" type="pres">
      <dgm:prSet presAssocID="{424C01D0-730F-4779-9CFD-4F6A062E428D}" presName="spacer" presStyleCnt="0"/>
      <dgm:spPr/>
    </dgm:pt>
    <dgm:pt modelId="{01341F4E-BFB6-4F47-83C1-CF19AC8F90EC}" type="pres">
      <dgm:prSet presAssocID="{9A13678F-242A-44EE-887B-D5E490EC66F4}" presName="parentText" presStyleLbl="node1" presStyleIdx="2" presStyleCnt="6">
        <dgm:presLayoutVars>
          <dgm:chMax val="0"/>
          <dgm:bulletEnabled val="1"/>
        </dgm:presLayoutVars>
      </dgm:prSet>
      <dgm:spPr/>
    </dgm:pt>
    <dgm:pt modelId="{77A113BF-F8BC-0B47-932B-F7DCC24C3845}" type="pres">
      <dgm:prSet presAssocID="{351FAE10-38F4-418C-836B-851A68D0DBFF}" presName="spacer" presStyleCnt="0"/>
      <dgm:spPr/>
    </dgm:pt>
    <dgm:pt modelId="{CA0CA252-EBCE-6C4E-B8CE-CEDC34418B56}" type="pres">
      <dgm:prSet presAssocID="{E61D997A-548D-4346-A89A-1E3B6ADC7B41}" presName="parentText" presStyleLbl="node1" presStyleIdx="3" presStyleCnt="6">
        <dgm:presLayoutVars>
          <dgm:chMax val="0"/>
          <dgm:bulletEnabled val="1"/>
        </dgm:presLayoutVars>
      </dgm:prSet>
      <dgm:spPr/>
    </dgm:pt>
    <dgm:pt modelId="{DC0D487C-BB4D-7042-A6E2-49C222147D22}" type="pres">
      <dgm:prSet presAssocID="{332F350A-4FD8-4D63-AB9D-0C146B08EC92}" presName="spacer" presStyleCnt="0"/>
      <dgm:spPr/>
    </dgm:pt>
    <dgm:pt modelId="{25ED0439-E72D-F74D-AD63-C3D4F0FA6F2F}" type="pres">
      <dgm:prSet presAssocID="{16BB8C4D-4D06-481D-9580-A5E1B7EC0BB5}" presName="parentText" presStyleLbl="node1" presStyleIdx="4" presStyleCnt="6">
        <dgm:presLayoutVars>
          <dgm:chMax val="0"/>
          <dgm:bulletEnabled val="1"/>
        </dgm:presLayoutVars>
      </dgm:prSet>
      <dgm:spPr/>
    </dgm:pt>
    <dgm:pt modelId="{F8D72D21-FE08-7A41-B767-759144168EE4}" type="pres">
      <dgm:prSet presAssocID="{3DC26C70-13B9-4BAF-95FE-D477329B102C}" presName="spacer" presStyleCnt="0"/>
      <dgm:spPr/>
    </dgm:pt>
    <dgm:pt modelId="{4CC72380-597D-574B-A588-C058A92B2D9B}" type="pres">
      <dgm:prSet presAssocID="{CAF89C2F-21A0-A348-A74E-09D17C84E815}" presName="parentText" presStyleLbl="node1" presStyleIdx="5" presStyleCnt="6">
        <dgm:presLayoutVars>
          <dgm:chMax val="0"/>
          <dgm:bulletEnabled val="1"/>
        </dgm:presLayoutVars>
      </dgm:prSet>
      <dgm:spPr/>
    </dgm:pt>
  </dgm:ptLst>
  <dgm:cxnLst>
    <dgm:cxn modelId="{535B6403-79D6-EE43-83B4-E33E272C8135}" type="presOf" srcId="{16BB8C4D-4D06-481D-9580-A5E1B7EC0BB5}" destId="{25ED0439-E72D-F74D-AD63-C3D4F0FA6F2F}" srcOrd="0" destOrd="0" presId="urn:microsoft.com/office/officeart/2005/8/layout/vList2"/>
    <dgm:cxn modelId="{54B5D80A-004C-4E71-9F66-DB6AAB99D268}" srcId="{CD936525-CE8C-4B1A-A782-C129AE7DC59C}" destId="{9A13678F-242A-44EE-887B-D5E490EC66F4}" srcOrd="2" destOrd="0" parTransId="{18C2B881-BAF6-4F94-ACDA-6E53587C6DA0}" sibTransId="{351FAE10-38F4-418C-836B-851A68D0DBFF}"/>
    <dgm:cxn modelId="{98BBDB10-FEA4-7947-9CDE-E09F8D651EC3}" srcId="{CD936525-CE8C-4B1A-A782-C129AE7DC59C}" destId="{CAF89C2F-21A0-A348-A74E-09D17C84E815}" srcOrd="5" destOrd="0" parTransId="{1A4ED8AB-76B3-5B45-AE59-0DCDA2A3E3AC}" sibTransId="{4A5D0F4A-79A8-E742-8BDF-442413CA0E89}"/>
    <dgm:cxn modelId="{2E791824-480E-4FF9-B39A-A1933E4404B1}" srcId="{CD936525-CE8C-4B1A-A782-C129AE7DC59C}" destId="{E61D997A-548D-4346-A89A-1E3B6ADC7B41}" srcOrd="3" destOrd="0" parTransId="{889D9BDD-2687-49A2-8F47-0849766D528A}" sibTransId="{332F350A-4FD8-4D63-AB9D-0C146B08EC92}"/>
    <dgm:cxn modelId="{82C47030-145E-D640-BCAB-5C8B72CA6AC4}" type="presOf" srcId="{CAF89C2F-21A0-A348-A74E-09D17C84E815}" destId="{4CC72380-597D-574B-A588-C058A92B2D9B}" srcOrd="0" destOrd="0" presId="urn:microsoft.com/office/officeart/2005/8/layout/vList2"/>
    <dgm:cxn modelId="{F00DBC31-1509-B743-A5CB-FA5E9DDF04E9}" type="presOf" srcId="{E61D997A-548D-4346-A89A-1E3B6ADC7B41}" destId="{CA0CA252-EBCE-6C4E-B8CE-CEDC34418B56}" srcOrd="0" destOrd="0" presId="urn:microsoft.com/office/officeart/2005/8/layout/vList2"/>
    <dgm:cxn modelId="{940F9160-C66C-114C-8E1A-D0DC92302992}" type="presOf" srcId="{CD936525-CE8C-4B1A-A782-C129AE7DC59C}" destId="{DF59047D-6ABC-9B41-9C8F-AC2E28FA60E7}" srcOrd="0" destOrd="0" presId="urn:microsoft.com/office/officeart/2005/8/layout/vList2"/>
    <dgm:cxn modelId="{BF6BB274-9B06-4BD8-B319-CD1CFDCEE1EA}" srcId="{CD936525-CE8C-4B1A-A782-C129AE7DC59C}" destId="{C8232342-F00C-4D8E-95E0-286F44FC936B}" srcOrd="0" destOrd="0" parTransId="{45CD9BFA-C6DE-47FE-BE13-894D588D1407}" sibTransId="{DDEA71DA-B3B9-4B82-A5F3-AFA407F01DE8}"/>
    <dgm:cxn modelId="{1546F689-50B3-ED47-A283-5DEF02E0B389}" type="presOf" srcId="{C8232342-F00C-4D8E-95E0-286F44FC936B}" destId="{E24B430D-AA25-974F-AC25-AE046F72E69A}" srcOrd="0" destOrd="0" presId="urn:microsoft.com/office/officeart/2005/8/layout/vList2"/>
    <dgm:cxn modelId="{202BD58D-E493-7548-8CD7-AB2D04DEFDF8}" type="presOf" srcId="{9FED4CD9-7C90-4F2A-AB37-7EF9CE961869}" destId="{682DE91A-28A5-A64F-A221-1B060C9E0DC1}" srcOrd="0" destOrd="0" presId="urn:microsoft.com/office/officeart/2005/8/layout/vList2"/>
    <dgm:cxn modelId="{12E2248E-D84F-9045-9659-353C1911DFC6}" type="presOf" srcId="{9A13678F-242A-44EE-887B-D5E490EC66F4}" destId="{01341F4E-BFB6-4F47-83C1-CF19AC8F90EC}" srcOrd="0" destOrd="0" presId="urn:microsoft.com/office/officeart/2005/8/layout/vList2"/>
    <dgm:cxn modelId="{E555BD8E-27AF-403A-89F7-A9E02A05DC7A}" srcId="{CD936525-CE8C-4B1A-A782-C129AE7DC59C}" destId="{16BB8C4D-4D06-481D-9580-A5E1B7EC0BB5}" srcOrd="4" destOrd="0" parTransId="{E3BA4492-0EE3-45C9-A354-C3BDD2719BEC}" sibTransId="{3DC26C70-13B9-4BAF-95FE-D477329B102C}"/>
    <dgm:cxn modelId="{ABDCBC9D-D846-4BA0-A933-681B1A22F56E}" srcId="{CD936525-CE8C-4B1A-A782-C129AE7DC59C}" destId="{9FED4CD9-7C90-4F2A-AB37-7EF9CE961869}" srcOrd="1" destOrd="0" parTransId="{69AF326D-B17D-44F0-A8FD-C78167E9D8B2}" sibTransId="{424C01D0-730F-4779-9CFD-4F6A062E428D}"/>
    <dgm:cxn modelId="{2F8E76C0-889D-0A46-9C2C-F6A55D80D403}" type="presParOf" srcId="{DF59047D-6ABC-9B41-9C8F-AC2E28FA60E7}" destId="{E24B430D-AA25-974F-AC25-AE046F72E69A}" srcOrd="0" destOrd="0" presId="urn:microsoft.com/office/officeart/2005/8/layout/vList2"/>
    <dgm:cxn modelId="{2E513840-4530-2E47-9D8D-17C5E2A665E1}" type="presParOf" srcId="{DF59047D-6ABC-9B41-9C8F-AC2E28FA60E7}" destId="{111AF7CE-6D02-724A-8884-DA61DD419C45}" srcOrd="1" destOrd="0" presId="urn:microsoft.com/office/officeart/2005/8/layout/vList2"/>
    <dgm:cxn modelId="{A0BA8DFC-79C2-B845-820F-994B6CF9A03A}" type="presParOf" srcId="{DF59047D-6ABC-9B41-9C8F-AC2E28FA60E7}" destId="{682DE91A-28A5-A64F-A221-1B060C9E0DC1}" srcOrd="2" destOrd="0" presId="urn:microsoft.com/office/officeart/2005/8/layout/vList2"/>
    <dgm:cxn modelId="{68149772-1548-1941-A7FF-729255D0B4C8}" type="presParOf" srcId="{DF59047D-6ABC-9B41-9C8F-AC2E28FA60E7}" destId="{B5E3DFBD-80EF-3245-8D09-3A1FF10285D9}" srcOrd="3" destOrd="0" presId="urn:microsoft.com/office/officeart/2005/8/layout/vList2"/>
    <dgm:cxn modelId="{0821C8F9-4410-2443-B3B5-E01B52EB1D3B}" type="presParOf" srcId="{DF59047D-6ABC-9B41-9C8F-AC2E28FA60E7}" destId="{01341F4E-BFB6-4F47-83C1-CF19AC8F90EC}" srcOrd="4" destOrd="0" presId="urn:microsoft.com/office/officeart/2005/8/layout/vList2"/>
    <dgm:cxn modelId="{E26B39C2-7ABD-C64E-86F9-A10FF94A7E0F}" type="presParOf" srcId="{DF59047D-6ABC-9B41-9C8F-AC2E28FA60E7}" destId="{77A113BF-F8BC-0B47-932B-F7DCC24C3845}" srcOrd="5" destOrd="0" presId="urn:microsoft.com/office/officeart/2005/8/layout/vList2"/>
    <dgm:cxn modelId="{5D9A99AA-7576-6946-B200-9A23F25BAF3A}" type="presParOf" srcId="{DF59047D-6ABC-9B41-9C8F-AC2E28FA60E7}" destId="{CA0CA252-EBCE-6C4E-B8CE-CEDC34418B56}" srcOrd="6" destOrd="0" presId="urn:microsoft.com/office/officeart/2005/8/layout/vList2"/>
    <dgm:cxn modelId="{8B24EB5D-D27F-BB41-9FA4-B51D4376029A}" type="presParOf" srcId="{DF59047D-6ABC-9B41-9C8F-AC2E28FA60E7}" destId="{DC0D487C-BB4D-7042-A6E2-49C222147D22}" srcOrd="7" destOrd="0" presId="urn:microsoft.com/office/officeart/2005/8/layout/vList2"/>
    <dgm:cxn modelId="{34EA2864-B65B-C74F-B019-3129A68214E6}" type="presParOf" srcId="{DF59047D-6ABC-9B41-9C8F-AC2E28FA60E7}" destId="{25ED0439-E72D-F74D-AD63-C3D4F0FA6F2F}" srcOrd="8" destOrd="0" presId="urn:microsoft.com/office/officeart/2005/8/layout/vList2"/>
    <dgm:cxn modelId="{F8BEDAB4-D615-FA41-A324-AF02C94910F9}" type="presParOf" srcId="{DF59047D-6ABC-9B41-9C8F-AC2E28FA60E7}" destId="{F8D72D21-FE08-7A41-B767-759144168EE4}" srcOrd="9" destOrd="0" presId="urn:microsoft.com/office/officeart/2005/8/layout/vList2"/>
    <dgm:cxn modelId="{59B4902D-8C5A-664D-A18B-B298238810B7}" type="presParOf" srcId="{DF59047D-6ABC-9B41-9C8F-AC2E28FA60E7}" destId="{4CC72380-597D-574B-A588-C058A92B2D9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B84796-05D7-4DC5-8B7C-7798C6AF4D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D8D026-0EF2-4B2E-818D-21A7A90266ED}">
      <dgm:prSet/>
      <dgm:spPr/>
      <dgm:t>
        <a:bodyPr/>
        <a:lstStyle/>
        <a:p>
          <a:r>
            <a:rPr lang="en-US" dirty="0"/>
            <a:t>Knife crime in Gwent is 6 times more common than 10 years ago </a:t>
          </a:r>
        </a:p>
      </dgm:t>
    </dgm:pt>
    <dgm:pt modelId="{890CE1DB-B22B-44EF-A9F3-4BC75DCF4366}" type="parTrans" cxnId="{22BFB98C-CF28-4556-BBCA-B69BBEFFFDD8}">
      <dgm:prSet/>
      <dgm:spPr/>
      <dgm:t>
        <a:bodyPr/>
        <a:lstStyle/>
        <a:p>
          <a:endParaRPr lang="en-US"/>
        </a:p>
      </dgm:t>
    </dgm:pt>
    <dgm:pt modelId="{DE3D25B1-B4F0-499E-9ED1-29BD8FDFBAF8}" type="sibTrans" cxnId="{22BFB98C-CF28-4556-BBCA-B69BBEFFFDD8}">
      <dgm:prSet/>
      <dgm:spPr/>
      <dgm:t>
        <a:bodyPr/>
        <a:lstStyle/>
        <a:p>
          <a:endParaRPr lang="en-US"/>
        </a:p>
      </dgm:t>
    </dgm:pt>
    <dgm:pt modelId="{8DCE0F56-1DD2-4D4B-8205-9577CDB1829A}">
      <dgm:prSet/>
      <dgm:spPr/>
      <dgm:t>
        <a:bodyPr/>
        <a:lstStyle/>
        <a:p>
          <a:r>
            <a:rPr lang="en-US" dirty="0"/>
            <a:t>Knife crime in Wales has risen by 20% 2024</a:t>
          </a:r>
        </a:p>
      </dgm:t>
    </dgm:pt>
    <dgm:pt modelId="{696A6556-FA68-475E-A0A3-273F9E2C9F3D}" type="parTrans" cxnId="{4F8F93F4-7C09-4BF4-8769-B98FFA5D1091}">
      <dgm:prSet/>
      <dgm:spPr/>
      <dgm:t>
        <a:bodyPr/>
        <a:lstStyle/>
        <a:p>
          <a:endParaRPr lang="en-US"/>
        </a:p>
      </dgm:t>
    </dgm:pt>
    <dgm:pt modelId="{66FD55BE-33CE-4C56-ABDC-E3A8F223D4CA}" type="sibTrans" cxnId="{4F8F93F4-7C09-4BF4-8769-B98FFA5D1091}">
      <dgm:prSet/>
      <dgm:spPr/>
      <dgm:t>
        <a:bodyPr/>
        <a:lstStyle/>
        <a:p>
          <a:endParaRPr lang="en-US"/>
        </a:p>
      </dgm:t>
    </dgm:pt>
    <dgm:pt modelId="{E22F54DA-ED39-47AF-B7EC-C6C7BEF063E2}">
      <dgm:prSet/>
      <dgm:spPr/>
      <dgm:t>
        <a:bodyPr/>
        <a:lstStyle/>
        <a:p>
          <a:r>
            <a:rPr lang="en-US" dirty="0"/>
            <a:t>In 2023, Dyfed </a:t>
          </a:r>
          <a:r>
            <a:rPr lang="en-US" dirty="0" err="1"/>
            <a:t>Powys</a:t>
          </a:r>
          <a:r>
            <a:rPr lang="en-US" dirty="0"/>
            <a:t> Police recorded 204 reports of knife crime.</a:t>
          </a:r>
        </a:p>
      </dgm:t>
    </dgm:pt>
    <dgm:pt modelId="{118F7A29-8EA8-443A-84C5-57A5A7BBFA5F}" type="parTrans" cxnId="{83BC62B0-1530-4335-BF72-7DB3BC39514A}">
      <dgm:prSet/>
      <dgm:spPr/>
      <dgm:t>
        <a:bodyPr/>
        <a:lstStyle/>
        <a:p>
          <a:endParaRPr lang="en-US"/>
        </a:p>
      </dgm:t>
    </dgm:pt>
    <dgm:pt modelId="{FF21B4EE-8AAA-452A-908D-B577DA3D579E}" type="sibTrans" cxnId="{83BC62B0-1530-4335-BF72-7DB3BC39514A}">
      <dgm:prSet/>
      <dgm:spPr/>
      <dgm:t>
        <a:bodyPr/>
        <a:lstStyle/>
        <a:p>
          <a:endParaRPr lang="en-US"/>
        </a:p>
      </dgm:t>
    </dgm:pt>
    <dgm:pt modelId="{E91BCBC7-152A-4685-A04F-29016860C017}" type="pres">
      <dgm:prSet presAssocID="{81B84796-05D7-4DC5-8B7C-7798C6AF4DF7}" presName="root" presStyleCnt="0">
        <dgm:presLayoutVars>
          <dgm:dir/>
          <dgm:resizeHandles val="exact"/>
        </dgm:presLayoutVars>
      </dgm:prSet>
      <dgm:spPr/>
    </dgm:pt>
    <dgm:pt modelId="{A7B65F89-65C8-4BB7-8A89-C1CA8917B601}" type="pres">
      <dgm:prSet presAssocID="{31D8D026-0EF2-4B2E-818D-21A7A90266ED}" presName="compNode" presStyleCnt="0"/>
      <dgm:spPr/>
    </dgm:pt>
    <dgm:pt modelId="{708F5B9F-903C-463B-9F31-A3E1699AFE68}" type="pres">
      <dgm:prSet presAssocID="{31D8D026-0EF2-4B2E-818D-21A7A90266ED}" presName="bgRect" presStyleLbl="bgShp" presStyleIdx="0" presStyleCnt="3"/>
      <dgm:spPr/>
    </dgm:pt>
    <dgm:pt modelId="{0E6E9A9A-17BC-4B84-8D50-3B35786231A4}" type="pres">
      <dgm:prSet presAssocID="{31D8D026-0EF2-4B2E-818D-21A7A90266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BBC82CA2-1C3E-48EE-A77D-6B3FB3154FB1}" type="pres">
      <dgm:prSet presAssocID="{31D8D026-0EF2-4B2E-818D-21A7A90266ED}" presName="spaceRect" presStyleCnt="0"/>
      <dgm:spPr/>
    </dgm:pt>
    <dgm:pt modelId="{5BB3DBAB-5474-4915-85D7-77DE1158132A}" type="pres">
      <dgm:prSet presAssocID="{31D8D026-0EF2-4B2E-818D-21A7A90266ED}" presName="parTx" presStyleLbl="revTx" presStyleIdx="0" presStyleCnt="3">
        <dgm:presLayoutVars>
          <dgm:chMax val="0"/>
          <dgm:chPref val="0"/>
        </dgm:presLayoutVars>
      </dgm:prSet>
      <dgm:spPr/>
    </dgm:pt>
    <dgm:pt modelId="{3C68FE6D-3665-43DD-9874-9F6A0C6DF872}" type="pres">
      <dgm:prSet presAssocID="{DE3D25B1-B4F0-499E-9ED1-29BD8FDFBAF8}" presName="sibTrans" presStyleCnt="0"/>
      <dgm:spPr/>
    </dgm:pt>
    <dgm:pt modelId="{0032D810-B034-4052-AE5B-997CE00A2312}" type="pres">
      <dgm:prSet presAssocID="{8DCE0F56-1DD2-4D4B-8205-9577CDB1829A}" presName="compNode" presStyleCnt="0"/>
      <dgm:spPr/>
    </dgm:pt>
    <dgm:pt modelId="{DD286B59-2590-4C18-8BF7-66F69D41517A}" type="pres">
      <dgm:prSet presAssocID="{8DCE0F56-1DD2-4D4B-8205-9577CDB1829A}" presName="bgRect" presStyleLbl="bgShp" presStyleIdx="1" presStyleCnt="3"/>
      <dgm:spPr/>
    </dgm:pt>
    <dgm:pt modelId="{3046EC17-D7E3-42B6-8C39-587306C74544}" type="pres">
      <dgm:prSet presAssocID="{8DCE0F56-1DD2-4D4B-8205-9577CDB182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nife"/>
        </a:ext>
      </dgm:extLst>
    </dgm:pt>
    <dgm:pt modelId="{9135F80E-B32A-4C4B-8800-45FF418072CB}" type="pres">
      <dgm:prSet presAssocID="{8DCE0F56-1DD2-4D4B-8205-9577CDB1829A}" presName="spaceRect" presStyleCnt="0"/>
      <dgm:spPr/>
    </dgm:pt>
    <dgm:pt modelId="{ACE378D9-2E6A-4B9F-8DF1-C17A142FF7BD}" type="pres">
      <dgm:prSet presAssocID="{8DCE0F56-1DD2-4D4B-8205-9577CDB1829A}" presName="parTx" presStyleLbl="revTx" presStyleIdx="1" presStyleCnt="3">
        <dgm:presLayoutVars>
          <dgm:chMax val="0"/>
          <dgm:chPref val="0"/>
        </dgm:presLayoutVars>
      </dgm:prSet>
      <dgm:spPr/>
    </dgm:pt>
    <dgm:pt modelId="{8C112FD7-86BA-4196-A345-173F3C6D5A68}" type="pres">
      <dgm:prSet presAssocID="{66FD55BE-33CE-4C56-ABDC-E3A8F223D4CA}" presName="sibTrans" presStyleCnt="0"/>
      <dgm:spPr/>
    </dgm:pt>
    <dgm:pt modelId="{D0E8358F-F154-4841-B37E-E0F7343BB953}" type="pres">
      <dgm:prSet presAssocID="{E22F54DA-ED39-47AF-B7EC-C6C7BEF063E2}" presName="compNode" presStyleCnt="0"/>
      <dgm:spPr/>
    </dgm:pt>
    <dgm:pt modelId="{ED111160-FB6A-4D20-B0D0-E16156BBCDB5}" type="pres">
      <dgm:prSet presAssocID="{E22F54DA-ED39-47AF-B7EC-C6C7BEF063E2}" presName="bgRect" presStyleLbl="bgShp" presStyleIdx="2" presStyleCnt="3"/>
      <dgm:spPr/>
    </dgm:pt>
    <dgm:pt modelId="{1649B8A3-D347-4E2D-AF12-6437AE900DB9}" type="pres">
      <dgm:prSet presAssocID="{E22F54DA-ED39-47AF-B7EC-C6C7BEF063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cket knife"/>
        </a:ext>
      </dgm:extLst>
    </dgm:pt>
    <dgm:pt modelId="{300032CE-9C58-4BBF-935D-28E829678A01}" type="pres">
      <dgm:prSet presAssocID="{E22F54DA-ED39-47AF-B7EC-C6C7BEF063E2}" presName="spaceRect" presStyleCnt="0"/>
      <dgm:spPr/>
    </dgm:pt>
    <dgm:pt modelId="{7DF09F0C-2FCE-44A3-9496-40AA4A67682D}" type="pres">
      <dgm:prSet presAssocID="{E22F54DA-ED39-47AF-B7EC-C6C7BEF063E2}" presName="parTx" presStyleLbl="revTx" presStyleIdx="2" presStyleCnt="3">
        <dgm:presLayoutVars>
          <dgm:chMax val="0"/>
          <dgm:chPref val="0"/>
        </dgm:presLayoutVars>
      </dgm:prSet>
      <dgm:spPr/>
    </dgm:pt>
  </dgm:ptLst>
  <dgm:cxnLst>
    <dgm:cxn modelId="{9A8AAC1F-5E64-42BE-B76D-335C732FEA8A}" type="presOf" srcId="{E22F54DA-ED39-47AF-B7EC-C6C7BEF063E2}" destId="{7DF09F0C-2FCE-44A3-9496-40AA4A67682D}" srcOrd="0" destOrd="0" presId="urn:microsoft.com/office/officeart/2018/2/layout/IconVerticalSolidList"/>
    <dgm:cxn modelId="{8250FA77-A8E0-4C98-8E80-9E647203DAB5}" type="presOf" srcId="{8DCE0F56-1DD2-4D4B-8205-9577CDB1829A}" destId="{ACE378D9-2E6A-4B9F-8DF1-C17A142FF7BD}" srcOrd="0" destOrd="0" presId="urn:microsoft.com/office/officeart/2018/2/layout/IconVerticalSolidList"/>
    <dgm:cxn modelId="{22BFB98C-CF28-4556-BBCA-B69BBEFFFDD8}" srcId="{81B84796-05D7-4DC5-8B7C-7798C6AF4DF7}" destId="{31D8D026-0EF2-4B2E-818D-21A7A90266ED}" srcOrd="0" destOrd="0" parTransId="{890CE1DB-B22B-44EF-A9F3-4BC75DCF4366}" sibTransId="{DE3D25B1-B4F0-499E-9ED1-29BD8FDFBAF8}"/>
    <dgm:cxn modelId="{83BC62B0-1530-4335-BF72-7DB3BC39514A}" srcId="{81B84796-05D7-4DC5-8B7C-7798C6AF4DF7}" destId="{E22F54DA-ED39-47AF-B7EC-C6C7BEF063E2}" srcOrd="2" destOrd="0" parTransId="{118F7A29-8EA8-443A-84C5-57A5A7BBFA5F}" sibTransId="{FF21B4EE-8AAA-452A-908D-B577DA3D579E}"/>
    <dgm:cxn modelId="{8FDC23C0-C258-4EC8-8DB0-60C3B02837FE}" type="presOf" srcId="{31D8D026-0EF2-4B2E-818D-21A7A90266ED}" destId="{5BB3DBAB-5474-4915-85D7-77DE1158132A}" srcOrd="0" destOrd="0" presId="urn:microsoft.com/office/officeart/2018/2/layout/IconVerticalSolidList"/>
    <dgm:cxn modelId="{1C8761E1-BDC9-4885-8352-C363719E5FF8}" type="presOf" srcId="{81B84796-05D7-4DC5-8B7C-7798C6AF4DF7}" destId="{E91BCBC7-152A-4685-A04F-29016860C017}" srcOrd="0" destOrd="0" presId="urn:microsoft.com/office/officeart/2018/2/layout/IconVerticalSolidList"/>
    <dgm:cxn modelId="{4F8F93F4-7C09-4BF4-8769-B98FFA5D1091}" srcId="{81B84796-05D7-4DC5-8B7C-7798C6AF4DF7}" destId="{8DCE0F56-1DD2-4D4B-8205-9577CDB1829A}" srcOrd="1" destOrd="0" parTransId="{696A6556-FA68-475E-A0A3-273F9E2C9F3D}" sibTransId="{66FD55BE-33CE-4C56-ABDC-E3A8F223D4CA}"/>
    <dgm:cxn modelId="{9AE8A1F6-EA57-4BD7-A9EC-B33264C7F570}" type="presParOf" srcId="{E91BCBC7-152A-4685-A04F-29016860C017}" destId="{A7B65F89-65C8-4BB7-8A89-C1CA8917B601}" srcOrd="0" destOrd="0" presId="urn:microsoft.com/office/officeart/2018/2/layout/IconVerticalSolidList"/>
    <dgm:cxn modelId="{7E6B5526-F801-435D-BACE-15318941BF9C}" type="presParOf" srcId="{A7B65F89-65C8-4BB7-8A89-C1CA8917B601}" destId="{708F5B9F-903C-463B-9F31-A3E1699AFE68}" srcOrd="0" destOrd="0" presId="urn:microsoft.com/office/officeart/2018/2/layout/IconVerticalSolidList"/>
    <dgm:cxn modelId="{FACB69A5-F0D5-4B5B-9146-FF17D19FC763}" type="presParOf" srcId="{A7B65F89-65C8-4BB7-8A89-C1CA8917B601}" destId="{0E6E9A9A-17BC-4B84-8D50-3B35786231A4}" srcOrd="1" destOrd="0" presId="urn:microsoft.com/office/officeart/2018/2/layout/IconVerticalSolidList"/>
    <dgm:cxn modelId="{5A47FE22-C3B3-4E53-B021-EB4FA44E076F}" type="presParOf" srcId="{A7B65F89-65C8-4BB7-8A89-C1CA8917B601}" destId="{BBC82CA2-1C3E-48EE-A77D-6B3FB3154FB1}" srcOrd="2" destOrd="0" presId="urn:microsoft.com/office/officeart/2018/2/layout/IconVerticalSolidList"/>
    <dgm:cxn modelId="{930745A6-E1A6-4CA9-9EBB-A4205AFE2C67}" type="presParOf" srcId="{A7B65F89-65C8-4BB7-8A89-C1CA8917B601}" destId="{5BB3DBAB-5474-4915-85D7-77DE1158132A}" srcOrd="3" destOrd="0" presId="urn:microsoft.com/office/officeart/2018/2/layout/IconVerticalSolidList"/>
    <dgm:cxn modelId="{0D871A82-6E14-4B3F-868E-66884626DF29}" type="presParOf" srcId="{E91BCBC7-152A-4685-A04F-29016860C017}" destId="{3C68FE6D-3665-43DD-9874-9F6A0C6DF872}" srcOrd="1" destOrd="0" presId="urn:microsoft.com/office/officeart/2018/2/layout/IconVerticalSolidList"/>
    <dgm:cxn modelId="{BD6ECEF8-0C19-47E7-B935-CF451668A809}" type="presParOf" srcId="{E91BCBC7-152A-4685-A04F-29016860C017}" destId="{0032D810-B034-4052-AE5B-997CE00A2312}" srcOrd="2" destOrd="0" presId="urn:microsoft.com/office/officeart/2018/2/layout/IconVerticalSolidList"/>
    <dgm:cxn modelId="{5A21986F-71A0-49E3-9707-E0D577106ADA}" type="presParOf" srcId="{0032D810-B034-4052-AE5B-997CE00A2312}" destId="{DD286B59-2590-4C18-8BF7-66F69D41517A}" srcOrd="0" destOrd="0" presId="urn:microsoft.com/office/officeart/2018/2/layout/IconVerticalSolidList"/>
    <dgm:cxn modelId="{E13B4B74-DC91-4653-959A-17ED00F52044}" type="presParOf" srcId="{0032D810-B034-4052-AE5B-997CE00A2312}" destId="{3046EC17-D7E3-42B6-8C39-587306C74544}" srcOrd="1" destOrd="0" presId="urn:microsoft.com/office/officeart/2018/2/layout/IconVerticalSolidList"/>
    <dgm:cxn modelId="{37D269A2-F4E5-4637-AFD9-4A7D2868E616}" type="presParOf" srcId="{0032D810-B034-4052-AE5B-997CE00A2312}" destId="{9135F80E-B32A-4C4B-8800-45FF418072CB}" srcOrd="2" destOrd="0" presId="urn:microsoft.com/office/officeart/2018/2/layout/IconVerticalSolidList"/>
    <dgm:cxn modelId="{322FF02D-7B98-4EF2-8E8A-71D245A90824}" type="presParOf" srcId="{0032D810-B034-4052-AE5B-997CE00A2312}" destId="{ACE378D9-2E6A-4B9F-8DF1-C17A142FF7BD}" srcOrd="3" destOrd="0" presId="urn:microsoft.com/office/officeart/2018/2/layout/IconVerticalSolidList"/>
    <dgm:cxn modelId="{59D42B49-57F6-4316-BE38-5035AD79AAFC}" type="presParOf" srcId="{E91BCBC7-152A-4685-A04F-29016860C017}" destId="{8C112FD7-86BA-4196-A345-173F3C6D5A68}" srcOrd="3" destOrd="0" presId="urn:microsoft.com/office/officeart/2018/2/layout/IconVerticalSolidList"/>
    <dgm:cxn modelId="{2456B777-FA73-43E5-84D5-045D4A3BD93B}" type="presParOf" srcId="{E91BCBC7-152A-4685-A04F-29016860C017}" destId="{D0E8358F-F154-4841-B37E-E0F7343BB953}" srcOrd="4" destOrd="0" presId="urn:microsoft.com/office/officeart/2018/2/layout/IconVerticalSolidList"/>
    <dgm:cxn modelId="{12CA8BAF-947E-4475-9884-81E776B69DF1}" type="presParOf" srcId="{D0E8358F-F154-4841-B37E-E0F7343BB953}" destId="{ED111160-FB6A-4D20-B0D0-E16156BBCDB5}" srcOrd="0" destOrd="0" presId="urn:microsoft.com/office/officeart/2018/2/layout/IconVerticalSolidList"/>
    <dgm:cxn modelId="{9CC7B708-C49A-4FF6-B79B-004AB2541E0D}" type="presParOf" srcId="{D0E8358F-F154-4841-B37E-E0F7343BB953}" destId="{1649B8A3-D347-4E2D-AF12-6437AE900DB9}" srcOrd="1" destOrd="0" presId="urn:microsoft.com/office/officeart/2018/2/layout/IconVerticalSolidList"/>
    <dgm:cxn modelId="{C62BD49B-EF2E-4E27-BE67-F7DCD9758AF5}" type="presParOf" srcId="{D0E8358F-F154-4841-B37E-E0F7343BB953}" destId="{300032CE-9C58-4BBF-935D-28E829678A01}" srcOrd="2" destOrd="0" presId="urn:microsoft.com/office/officeart/2018/2/layout/IconVerticalSolidList"/>
    <dgm:cxn modelId="{23EE058E-670E-4FF3-B82A-F8810C914B27}" type="presParOf" srcId="{D0E8358F-F154-4841-B37E-E0F7343BB953}" destId="{7DF09F0C-2FCE-44A3-9496-40AA4A6768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7F7D08-1AD5-4EBD-A6BA-C766787BE67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956F802-3033-4379-B008-A3535AF9283B}">
      <dgm:prSet/>
      <dgm:spPr/>
      <dgm:t>
        <a:bodyPr/>
        <a:lstStyle/>
        <a:p>
          <a:r>
            <a:rPr lang="en-GB" b="0" i="0" dirty="0"/>
            <a:t>In the year ending March 2023, juveniles (aged 10 to 17) were the offenders in around 17.3% of knife crime cases. </a:t>
          </a:r>
          <a:r>
            <a:rPr lang="en-GB" dirty="0"/>
            <a:t>- </a:t>
          </a:r>
          <a:r>
            <a:rPr lang="en-GB" b="0" i="0" dirty="0"/>
            <a:t>Wong and Allen (2025c)</a:t>
          </a:r>
          <a:endParaRPr lang="en-US" dirty="0"/>
        </a:p>
      </dgm:t>
    </dgm:pt>
    <dgm:pt modelId="{EB555CA6-48F2-4DEF-91E0-59E11C4869D4}" type="parTrans" cxnId="{68A1F468-22F6-41DC-AFCA-5C2DA29FE0CD}">
      <dgm:prSet/>
      <dgm:spPr/>
      <dgm:t>
        <a:bodyPr/>
        <a:lstStyle/>
        <a:p>
          <a:endParaRPr lang="en-US"/>
        </a:p>
      </dgm:t>
    </dgm:pt>
    <dgm:pt modelId="{0DFE2F91-5B2A-4EDF-AF7A-38C85F115B5D}" type="sibTrans" cxnId="{68A1F468-22F6-41DC-AFCA-5C2DA29FE0CD}">
      <dgm:prSet/>
      <dgm:spPr/>
      <dgm:t>
        <a:bodyPr/>
        <a:lstStyle/>
        <a:p>
          <a:endParaRPr lang="en-US"/>
        </a:p>
      </dgm:t>
    </dgm:pt>
    <dgm:pt modelId="{3285D557-D931-445F-B93C-64FA1AEDEA83}">
      <dgm:prSet/>
      <dgm:spPr/>
      <dgm:t>
        <a:bodyPr/>
        <a:lstStyle/>
        <a:p>
          <a:r>
            <a:rPr lang="en-GB" b="0" i="0" dirty="0"/>
            <a:t>Late adolescence and early adulthood are usually when crime and violence peak, after which they gradually decrease.- Fraser (2024)</a:t>
          </a:r>
          <a:endParaRPr lang="en-US" dirty="0"/>
        </a:p>
      </dgm:t>
    </dgm:pt>
    <dgm:pt modelId="{87917E90-80C8-4497-9C54-AC4C41FFC401}" type="parTrans" cxnId="{AE39DE09-5A93-4C66-96E1-222D2AB027A5}">
      <dgm:prSet/>
      <dgm:spPr/>
      <dgm:t>
        <a:bodyPr/>
        <a:lstStyle/>
        <a:p>
          <a:endParaRPr lang="en-US"/>
        </a:p>
      </dgm:t>
    </dgm:pt>
    <dgm:pt modelId="{5E0699B2-538A-484F-AA60-798EC23FBC98}" type="sibTrans" cxnId="{AE39DE09-5A93-4C66-96E1-222D2AB027A5}">
      <dgm:prSet/>
      <dgm:spPr/>
      <dgm:t>
        <a:bodyPr/>
        <a:lstStyle/>
        <a:p>
          <a:endParaRPr lang="en-US"/>
        </a:p>
      </dgm:t>
    </dgm:pt>
    <dgm:pt modelId="{8A938F76-9E7A-4982-9DEC-09A12F90EFED}">
      <dgm:prSet/>
      <dgm:spPr/>
      <dgm:t>
        <a:bodyPr/>
        <a:lstStyle/>
        <a:p>
          <a:r>
            <a:rPr lang="en-GB" b="0" i="0" dirty="0"/>
            <a:t>92% of victims of major, gang-motivated knife crimes are male, 80% are under 25, and from a Black, Asian and Minority Ethnic background (BAME)- Greater London Authority (2024)</a:t>
          </a:r>
          <a:endParaRPr lang="en-US" dirty="0"/>
        </a:p>
      </dgm:t>
    </dgm:pt>
    <dgm:pt modelId="{DED0748B-8E6A-4DF6-876C-6BEA0B908F69}" type="parTrans" cxnId="{F830C744-7423-4E77-BA6A-95934A467BEE}">
      <dgm:prSet/>
      <dgm:spPr/>
      <dgm:t>
        <a:bodyPr/>
        <a:lstStyle/>
        <a:p>
          <a:endParaRPr lang="en-US"/>
        </a:p>
      </dgm:t>
    </dgm:pt>
    <dgm:pt modelId="{1D7A730B-122E-45E7-8247-5F406F57D3C6}" type="sibTrans" cxnId="{F830C744-7423-4E77-BA6A-95934A467BEE}">
      <dgm:prSet/>
      <dgm:spPr/>
      <dgm:t>
        <a:bodyPr/>
        <a:lstStyle/>
        <a:p>
          <a:endParaRPr lang="en-US"/>
        </a:p>
      </dgm:t>
    </dgm:pt>
    <dgm:pt modelId="{11B12F01-C013-4EEC-99D0-149EAA904F0E}">
      <dgm:prSet/>
      <dgm:spPr/>
      <dgm:t>
        <a:bodyPr/>
        <a:lstStyle/>
        <a:p>
          <a:r>
            <a:rPr lang="en-GB" b="0" i="0" dirty="0"/>
            <a:t>Children are 2.5 times more likely to be exposed to violent crime if they live in the neighbourhoods with the least amount of police presence.- Gibbons (2024)</a:t>
          </a:r>
          <a:br>
            <a:rPr lang="en-GB" dirty="0"/>
          </a:br>
          <a:br>
            <a:rPr lang="en-GB" dirty="0"/>
          </a:br>
          <a:br>
            <a:rPr lang="en-GB" dirty="0"/>
          </a:br>
          <a:br>
            <a:rPr lang="en-GB" dirty="0"/>
          </a:br>
          <a:endParaRPr lang="en-US" dirty="0"/>
        </a:p>
      </dgm:t>
    </dgm:pt>
    <dgm:pt modelId="{967F5732-925F-4882-9DE5-48367177CC5C}" type="parTrans" cxnId="{875F30C0-BFBC-4C26-A968-355B2594B0E3}">
      <dgm:prSet/>
      <dgm:spPr/>
      <dgm:t>
        <a:bodyPr/>
        <a:lstStyle/>
        <a:p>
          <a:endParaRPr lang="en-US"/>
        </a:p>
      </dgm:t>
    </dgm:pt>
    <dgm:pt modelId="{40E87D16-118B-4745-8C4E-11FD46B5C3CC}" type="sibTrans" cxnId="{875F30C0-BFBC-4C26-A968-355B2594B0E3}">
      <dgm:prSet/>
      <dgm:spPr/>
      <dgm:t>
        <a:bodyPr/>
        <a:lstStyle/>
        <a:p>
          <a:endParaRPr lang="en-US"/>
        </a:p>
      </dgm:t>
    </dgm:pt>
    <dgm:pt modelId="{811B269C-541D-F74A-AB7B-142A4B2483C6}" type="pres">
      <dgm:prSet presAssocID="{FB7F7D08-1AD5-4EBD-A6BA-C766787BE671}" presName="vert0" presStyleCnt="0">
        <dgm:presLayoutVars>
          <dgm:dir/>
          <dgm:animOne val="branch"/>
          <dgm:animLvl val="lvl"/>
        </dgm:presLayoutVars>
      </dgm:prSet>
      <dgm:spPr/>
    </dgm:pt>
    <dgm:pt modelId="{F3F455C9-384A-C548-9105-570A302735D4}" type="pres">
      <dgm:prSet presAssocID="{E956F802-3033-4379-B008-A3535AF9283B}" presName="thickLine" presStyleLbl="alignNode1" presStyleIdx="0" presStyleCnt="4"/>
      <dgm:spPr/>
    </dgm:pt>
    <dgm:pt modelId="{11A539B5-B8D8-C548-B8EC-CCEAEDA5220C}" type="pres">
      <dgm:prSet presAssocID="{E956F802-3033-4379-B008-A3535AF9283B}" presName="horz1" presStyleCnt="0"/>
      <dgm:spPr/>
    </dgm:pt>
    <dgm:pt modelId="{A60D3440-9B1A-E247-8666-53560F99D662}" type="pres">
      <dgm:prSet presAssocID="{E956F802-3033-4379-B008-A3535AF9283B}" presName="tx1" presStyleLbl="revTx" presStyleIdx="0" presStyleCnt="4"/>
      <dgm:spPr/>
    </dgm:pt>
    <dgm:pt modelId="{D46D5A8C-90B5-034C-A065-88E9329014E6}" type="pres">
      <dgm:prSet presAssocID="{E956F802-3033-4379-B008-A3535AF9283B}" presName="vert1" presStyleCnt="0"/>
      <dgm:spPr/>
    </dgm:pt>
    <dgm:pt modelId="{46E2AA6A-026F-554F-B95D-2AAA73284069}" type="pres">
      <dgm:prSet presAssocID="{3285D557-D931-445F-B93C-64FA1AEDEA83}" presName="thickLine" presStyleLbl="alignNode1" presStyleIdx="1" presStyleCnt="4"/>
      <dgm:spPr/>
    </dgm:pt>
    <dgm:pt modelId="{7A9578BA-1D4D-C343-8B38-23E9C3534689}" type="pres">
      <dgm:prSet presAssocID="{3285D557-D931-445F-B93C-64FA1AEDEA83}" presName="horz1" presStyleCnt="0"/>
      <dgm:spPr/>
    </dgm:pt>
    <dgm:pt modelId="{327C2C77-4438-BD4A-8016-6EF13719C052}" type="pres">
      <dgm:prSet presAssocID="{3285D557-D931-445F-B93C-64FA1AEDEA83}" presName="tx1" presStyleLbl="revTx" presStyleIdx="1" presStyleCnt="4"/>
      <dgm:spPr/>
    </dgm:pt>
    <dgm:pt modelId="{2698867B-AC20-5147-B3C2-CCC052664278}" type="pres">
      <dgm:prSet presAssocID="{3285D557-D931-445F-B93C-64FA1AEDEA83}" presName="vert1" presStyleCnt="0"/>
      <dgm:spPr/>
    </dgm:pt>
    <dgm:pt modelId="{05202F91-2788-E84B-AB0C-4CBB390737E9}" type="pres">
      <dgm:prSet presAssocID="{8A938F76-9E7A-4982-9DEC-09A12F90EFED}" presName="thickLine" presStyleLbl="alignNode1" presStyleIdx="2" presStyleCnt="4"/>
      <dgm:spPr/>
    </dgm:pt>
    <dgm:pt modelId="{444BBDD7-6CF5-3B4E-A9E3-0A12B728FE53}" type="pres">
      <dgm:prSet presAssocID="{8A938F76-9E7A-4982-9DEC-09A12F90EFED}" presName="horz1" presStyleCnt="0"/>
      <dgm:spPr/>
    </dgm:pt>
    <dgm:pt modelId="{8443B938-6C13-9F49-A439-4B9B029651A9}" type="pres">
      <dgm:prSet presAssocID="{8A938F76-9E7A-4982-9DEC-09A12F90EFED}" presName="tx1" presStyleLbl="revTx" presStyleIdx="2" presStyleCnt="4"/>
      <dgm:spPr/>
    </dgm:pt>
    <dgm:pt modelId="{C4EE265A-2B9C-BF4D-BE1D-FEAC357CD5CD}" type="pres">
      <dgm:prSet presAssocID="{8A938F76-9E7A-4982-9DEC-09A12F90EFED}" presName="vert1" presStyleCnt="0"/>
      <dgm:spPr/>
    </dgm:pt>
    <dgm:pt modelId="{EE0CA1BA-4561-B247-9597-632DF21DB44C}" type="pres">
      <dgm:prSet presAssocID="{11B12F01-C013-4EEC-99D0-149EAA904F0E}" presName="thickLine" presStyleLbl="alignNode1" presStyleIdx="3" presStyleCnt="4"/>
      <dgm:spPr/>
    </dgm:pt>
    <dgm:pt modelId="{E38E2E40-0482-4C4E-893D-2C39D3F9EEFD}" type="pres">
      <dgm:prSet presAssocID="{11B12F01-C013-4EEC-99D0-149EAA904F0E}" presName="horz1" presStyleCnt="0"/>
      <dgm:spPr/>
    </dgm:pt>
    <dgm:pt modelId="{5DCF455A-718C-2042-996D-D5FFE396FACB}" type="pres">
      <dgm:prSet presAssocID="{11B12F01-C013-4EEC-99D0-149EAA904F0E}" presName="tx1" presStyleLbl="revTx" presStyleIdx="3" presStyleCnt="4"/>
      <dgm:spPr/>
    </dgm:pt>
    <dgm:pt modelId="{4D9ED17B-BC96-084B-98E2-931C10EF18B6}" type="pres">
      <dgm:prSet presAssocID="{11B12F01-C013-4EEC-99D0-149EAA904F0E}" presName="vert1" presStyleCnt="0"/>
      <dgm:spPr/>
    </dgm:pt>
  </dgm:ptLst>
  <dgm:cxnLst>
    <dgm:cxn modelId="{AE39DE09-5A93-4C66-96E1-222D2AB027A5}" srcId="{FB7F7D08-1AD5-4EBD-A6BA-C766787BE671}" destId="{3285D557-D931-445F-B93C-64FA1AEDEA83}" srcOrd="1" destOrd="0" parTransId="{87917E90-80C8-4497-9C54-AC4C41FFC401}" sibTransId="{5E0699B2-538A-484F-AA60-798EC23FBC98}"/>
    <dgm:cxn modelId="{39A7820B-13BA-0C4D-9654-F7D9C0EA4FE0}" type="presOf" srcId="{E956F802-3033-4379-B008-A3535AF9283B}" destId="{A60D3440-9B1A-E247-8666-53560F99D662}" srcOrd="0" destOrd="0" presId="urn:microsoft.com/office/officeart/2008/layout/LinedList"/>
    <dgm:cxn modelId="{8B0E3822-C1B5-F243-98AE-D5C35846F2A0}" type="presOf" srcId="{8A938F76-9E7A-4982-9DEC-09A12F90EFED}" destId="{8443B938-6C13-9F49-A439-4B9B029651A9}" srcOrd="0" destOrd="0" presId="urn:microsoft.com/office/officeart/2008/layout/LinedList"/>
    <dgm:cxn modelId="{B939AD2B-6FD3-6941-88D3-219D66437353}" type="presOf" srcId="{11B12F01-C013-4EEC-99D0-149EAA904F0E}" destId="{5DCF455A-718C-2042-996D-D5FFE396FACB}" srcOrd="0" destOrd="0" presId="urn:microsoft.com/office/officeart/2008/layout/LinedList"/>
    <dgm:cxn modelId="{00350938-C3E7-3D46-A198-970EC2025ECF}" type="presOf" srcId="{3285D557-D931-445F-B93C-64FA1AEDEA83}" destId="{327C2C77-4438-BD4A-8016-6EF13719C052}" srcOrd="0" destOrd="0" presId="urn:microsoft.com/office/officeart/2008/layout/LinedList"/>
    <dgm:cxn modelId="{F830C744-7423-4E77-BA6A-95934A467BEE}" srcId="{FB7F7D08-1AD5-4EBD-A6BA-C766787BE671}" destId="{8A938F76-9E7A-4982-9DEC-09A12F90EFED}" srcOrd="2" destOrd="0" parTransId="{DED0748B-8E6A-4DF6-876C-6BEA0B908F69}" sibTransId="{1D7A730B-122E-45E7-8247-5F406F57D3C6}"/>
    <dgm:cxn modelId="{68A1F468-22F6-41DC-AFCA-5C2DA29FE0CD}" srcId="{FB7F7D08-1AD5-4EBD-A6BA-C766787BE671}" destId="{E956F802-3033-4379-B008-A3535AF9283B}" srcOrd="0" destOrd="0" parTransId="{EB555CA6-48F2-4DEF-91E0-59E11C4869D4}" sibTransId="{0DFE2F91-5B2A-4EDF-AF7A-38C85F115B5D}"/>
    <dgm:cxn modelId="{5D2D12A2-A059-484B-AD24-EF211564CBEC}" type="presOf" srcId="{FB7F7D08-1AD5-4EBD-A6BA-C766787BE671}" destId="{811B269C-541D-F74A-AB7B-142A4B2483C6}" srcOrd="0" destOrd="0" presId="urn:microsoft.com/office/officeart/2008/layout/LinedList"/>
    <dgm:cxn modelId="{875F30C0-BFBC-4C26-A968-355B2594B0E3}" srcId="{FB7F7D08-1AD5-4EBD-A6BA-C766787BE671}" destId="{11B12F01-C013-4EEC-99D0-149EAA904F0E}" srcOrd="3" destOrd="0" parTransId="{967F5732-925F-4882-9DE5-48367177CC5C}" sibTransId="{40E87D16-118B-4745-8C4E-11FD46B5C3CC}"/>
    <dgm:cxn modelId="{644F3BF9-DC64-6041-B8F3-7AF27C8A6D0C}" type="presParOf" srcId="{811B269C-541D-F74A-AB7B-142A4B2483C6}" destId="{F3F455C9-384A-C548-9105-570A302735D4}" srcOrd="0" destOrd="0" presId="urn:microsoft.com/office/officeart/2008/layout/LinedList"/>
    <dgm:cxn modelId="{7FF2E43E-4F90-6441-978E-03AE9F9C4188}" type="presParOf" srcId="{811B269C-541D-F74A-AB7B-142A4B2483C6}" destId="{11A539B5-B8D8-C548-B8EC-CCEAEDA5220C}" srcOrd="1" destOrd="0" presId="urn:microsoft.com/office/officeart/2008/layout/LinedList"/>
    <dgm:cxn modelId="{B4F46D5A-933A-2349-BF98-9DAD45551595}" type="presParOf" srcId="{11A539B5-B8D8-C548-B8EC-CCEAEDA5220C}" destId="{A60D3440-9B1A-E247-8666-53560F99D662}" srcOrd="0" destOrd="0" presId="urn:microsoft.com/office/officeart/2008/layout/LinedList"/>
    <dgm:cxn modelId="{318D343E-103E-DB42-A7AD-B047DA538653}" type="presParOf" srcId="{11A539B5-B8D8-C548-B8EC-CCEAEDA5220C}" destId="{D46D5A8C-90B5-034C-A065-88E9329014E6}" srcOrd="1" destOrd="0" presId="urn:microsoft.com/office/officeart/2008/layout/LinedList"/>
    <dgm:cxn modelId="{83D988F9-C884-2940-9A45-CCD9B4BD3227}" type="presParOf" srcId="{811B269C-541D-F74A-AB7B-142A4B2483C6}" destId="{46E2AA6A-026F-554F-B95D-2AAA73284069}" srcOrd="2" destOrd="0" presId="urn:microsoft.com/office/officeart/2008/layout/LinedList"/>
    <dgm:cxn modelId="{EA6BED82-F4F1-0342-B561-94D38C1188E7}" type="presParOf" srcId="{811B269C-541D-F74A-AB7B-142A4B2483C6}" destId="{7A9578BA-1D4D-C343-8B38-23E9C3534689}" srcOrd="3" destOrd="0" presId="urn:microsoft.com/office/officeart/2008/layout/LinedList"/>
    <dgm:cxn modelId="{50FBCFC4-7FFF-144D-986B-99AFB22105AF}" type="presParOf" srcId="{7A9578BA-1D4D-C343-8B38-23E9C3534689}" destId="{327C2C77-4438-BD4A-8016-6EF13719C052}" srcOrd="0" destOrd="0" presId="urn:microsoft.com/office/officeart/2008/layout/LinedList"/>
    <dgm:cxn modelId="{1507678A-1C06-9845-B866-E6F831DFD35C}" type="presParOf" srcId="{7A9578BA-1D4D-C343-8B38-23E9C3534689}" destId="{2698867B-AC20-5147-B3C2-CCC052664278}" srcOrd="1" destOrd="0" presId="urn:microsoft.com/office/officeart/2008/layout/LinedList"/>
    <dgm:cxn modelId="{82EB36C3-C16E-B349-BE12-A3EF98BABF2E}" type="presParOf" srcId="{811B269C-541D-F74A-AB7B-142A4B2483C6}" destId="{05202F91-2788-E84B-AB0C-4CBB390737E9}" srcOrd="4" destOrd="0" presId="urn:microsoft.com/office/officeart/2008/layout/LinedList"/>
    <dgm:cxn modelId="{DD0671AF-3CB0-9540-83A0-BA4BFAA1DF0D}" type="presParOf" srcId="{811B269C-541D-F74A-AB7B-142A4B2483C6}" destId="{444BBDD7-6CF5-3B4E-A9E3-0A12B728FE53}" srcOrd="5" destOrd="0" presId="urn:microsoft.com/office/officeart/2008/layout/LinedList"/>
    <dgm:cxn modelId="{FBF988CA-D32C-944D-B457-6E9578690BF7}" type="presParOf" srcId="{444BBDD7-6CF5-3B4E-A9E3-0A12B728FE53}" destId="{8443B938-6C13-9F49-A439-4B9B029651A9}" srcOrd="0" destOrd="0" presId="urn:microsoft.com/office/officeart/2008/layout/LinedList"/>
    <dgm:cxn modelId="{2BA41A1A-D6EA-B74E-954D-8F9536ED23DC}" type="presParOf" srcId="{444BBDD7-6CF5-3B4E-A9E3-0A12B728FE53}" destId="{C4EE265A-2B9C-BF4D-BE1D-FEAC357CD5CD}" srcOrd="1" destOrd="0" presId="urn:microsoft.com/office/officeart/2008/layout/LinedList"/>
    <dgm:cxn modelId="{33747177-F6C7-0A43-95EA-37CEA3006A6E}" type="presParOf" srcId="{811B269C-541D-F74A-AB7B-142A4B2483C6}" destId="{EE0CA1BA-4561-B247-9597-632DF21DB44C}" srcOrd="6" destOrd="0" presId="urn:microsoft.com/office/officeart/2008/layout/LinedList"/>
    <dgm:cxn modelId="{7F71C0E0-7390-024B-B961-65CE5658C801}" type="presParOf" srcId="{811B269C-541D-F74A-AB7B-142A4B2483C6}" destId="{E38E2E40-0482-4C4E-893D-2C39D3F9EEFD}" srcOrd="7" destOrd="0" presId="urn:microsoft.com/office/officeart/2008/layout/LinedList"/>
    <dgm:cxn modelId="{2AF350EB-14C9-424B-BF9E-4687BE83BD4B}" type="presParOf" srcId="{E38E2E40-0482-4C4E-893D-2C39D3F9EEFD}" destId="{5DCF455A-718C-2042-996D-D5FFE396FACB}" srcOrd="0" destOrd="0" presId="urn:microsoft.com/office/officeart/2008/layout/LinedList"/>
    <dgm:cxn modelId="{A25D5693-378A-6546-8F8B-1FEB3040C47B}" type="presParOf" srcId="{E38E2E40-0482-4C4E-893D-2C39D3F9EEFD}" destId="{4D9ED17B-BC96-084B-98E2-931C10EF18B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D0383B-EB56-4EC6-BF9D-095538F1C81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914E9AD-0987-4237-BA15-40385B66314E}">
      <dgm:prSet/>
      <dgm:spPr/>
      <dgm:t>
        <a:bodyPr/>
        <a:lstStyle/>
        <a:p>
          <a:r>
            <a:rPr lang="en-GB" b="1" dirty="0"/>
            <a:t>Community Fear and Breakdown:</a:t>
          </a:r>
          <a:r>
            <a:rPr lang="en-GB" dirty="0"/>
            <a:t> People feel unsafe; trust in police and neighbours weakens.</a:t>
          </a:r>
          <a:endParaRPr lang="en-US" dirty="0"/>
        </a:p>
      </dgm:t>
    </dgm:pt>
    <dgm:pt modelId="{A390AB81-32CD-4BB7-8990-86F39C76FC28}" type="parTrans" cxnId="{EFB0A235-0916-49A0-AB27-4FAE3356D712}">
      <dgm:prSet/>
      <dgm:spPr/>
      <dgm:t>
        <a:bodyPr/>
        <a:lstStyle/>
        <a:p>
          <a:endParaRPr lang="en-US"/>
        </a:p>
      </dgm:t>
    </dgm:pt>
    <dgm:pt modelId="{C064775D-F641-429A-A66E-7989F1DB13C5}" type="sibTrans" cxnId="{EFB0A235-0916-49A0-AB27-4FAE3356D712}">
      <dgm:prSet/>
      <dgm:spPr/>
      <dgm:t>
        <a:bodyPr/>
        <a:lstStyle/>
        <a:p>
          <a:endParaRPr lang="en-US"/>
        </a:p>
      </dgm:t>
    </dgm:pt>
    <dgm:pt modelId="{4050E4DC-E655-5E4F-A92B-7C5EEC41ED92}">
      <dgm:prSet/>
      <dgm:spPr/>
      <dgm:t>
        <a:bodyPr/>
        <a:lstStyle/>
        <a:p>
          <a:r>
            <a:rPr lang="en-GB" b="1"/>
            <a:t>Youth Disengagement:</a:t>
          </a:r>
          <a:r>
            <a:rPr lang="en-GB"/>
            <a:t> Young people withdraw from education, work, and community activities.</a:t>
          </a:r>
        </a:p>
      </dgm:t>
    </dgm:pt>
    <dgm:pt modelId="{7C3A2F3F-41AB-3C45-92DE-AFE5A3840AEB}" type="parTrans" cxnId="{50F967D7-4AD7-A74F-97A0-4380F4C6292A}">
      <dgm:prSet/>
      <dgm:spPr/>
      <dgm:t>
        <a:bodyPr/>
        <a:lstStyle/>
        <a:p>
          <a:endParaRPr lang="en-GB"/>
        </a:p>
      </dgm:t>
    </dgm:pt>
    <dgm:pt modelId="{C0468F57-749D-904D-9B6E-456A5ECBCE10}" type="sibTrans" cxnId="{50F967D7-4AD7-A74F-97A0-4380F4C6292A}">
      <dgm:prSet/>
      <dgm:spPr/>
      <dgm:t>
        <a:bodyPr/>
        <a:lstStyle/>
        <a:p>
          <a:endParaRPr lang="en-GB"/>
        </a:p>
      </dgm:t>
    </dgm:pt>
    <dgm:pt modelId="{280D043A-DFC5-6C4C-AE92-355D84383EC0}">
      <dgm:prSet/>
      <dgm:spPr/>
      <dgm:t>
        <a:bodyPr/>
        <a:lstStyle/>
        <a:p>
          <a:r>
            <a:rPr lang="en-GB" b="1"/>
            <a:t>Healthcare Pressure:</a:t>
          </a:r>
          <a:r>
            <a:rPr lang="en-GB"/>
            <a:t> NHS deals with rising stabbings, trauma, and mental health impacts.</a:t>
          </a:r>
        </a:p>
      </dgm:t>
    </dgm:pt>
    <dgm:pt modelId="{9B756677-97CB-624B-8448-5DCD5A9673E2}" type="parTrans" cxnId="{F734A8CB-38E4-3C4F-8EB5-5BE7D39AAB26}">
      <dgm:prSet/>
      <dgm:spPr/>
      <dgm:t>
        <a:bodyPr/>
        <a:lstStyle/>
        <a:p>
          <a:endParaRPr lang="en-GB"/>
        </a:p>
      </dgm:t>
    </dgm:pt>
    <dgm:pt modelId="{1726947F-049C-8D4A-A1B3-908010E1F9C0}" type="sibTrans" cxnId="{F734A8CB-38E4-3C4F-8EB5-5BE7D39AAB26}">
      <dgm:prSet/>
      <dgm:spPr/>
      <dgm:t>
        <a:bodyPr/>
        <a:lstStyle/>
        <a:p>
          <a:endParaRPr lang="en-GB"/>
        </a:p>
      </dgm:t>
    </dgm:pt>
    <dgm:pt modelId="{DC3A8E36-1F6B-744D-9734-CEAE793EFB90}">
      <dgm:prSet/>
      <dgm:spPr/>
      <dgm:t>
        <a:bodyPr/>
        <a:lstStyle/>
        <a:p>
          <a:r>
            <a:rPr lang="en-GB" b="1"/>
            <a:t>Police Resource Strain:</a:t>
          </a:r>
          <a:r>
            <a:rPr lang="en-GB"/>
            <a:t> More officers needed for serious violence, less for community policing.</a:t>
          </a:r>
        </a:p>
      </dgm:t>
    </dgm:pt>
    <dgm:pt modelId="{A16B9AC7-E5C7-6B4D-B8B8-09A39742F27F}" type="parTrans" cxnId="{8CD279F1-9CD7-DC48-A288-972D0F849996}">
      <dgm:prSet/>
      <dgm:spPr/>
      <dgm:t>
        <a:bodyPr/>
        <a:lstStyle/>
        <a:p>
          <a:endParaRPr lang="en-GB"/>
        </a:p>
      </dgm:t>
    </dgm:pt>
    <dgm:pt modelId="{CC8A3F09-3A78-6944-ABB4-319C483E631D}" type="sibTrans" cxnId="{8CD279F1-9CD7-DC48-A288-972D0F849996}">
      <dgm:prSet/>
      <dgm:spPr/>
      <dgm:t>
        <a:bodyPr/>
        <a:lstStyle/>
        <a:p>
          <a:endParaRPr lang="en-GB"/>
        </a:p>
      </dgm:t>
    </dgm:pt>
    <dgm:pt modelId="{D5CE2EF9-E1EE-7144-9586-89986E93CB92}">
      <dgm:prSet/>
      <dgm:spPr/>
      <dgm:t>
        <a:bodyPr/>
        <a:lstStyle/>
        <a:p>
          <a:r>
            <a:rPr lang="en-GB" b="1"/>
            <a:t>Economic Costs:</a:t>
          </a:r>
          <a:r>
            <a:rPr lang="en-GB"/>
            <a:t> Increased public spending on policing, prisons, and victim support services.</a:t>
          </a:r>
        </a:p>
      </dgm:t>
    </dgm:pt>
    <dgm:pt modelId="{FAC84D3C-2D24-7147-848C-572E975AB4FD}" type="parTrans" cxnId="{5EA9E3B7-0867-4A4C-BF64-25EEB729FB2A}">
      <dgm:prSet/>
      <dgm:spPr/>
      <dgm:t>
        <a:bodyPr/>
        <a:lstStyle/>
        <a:p>
          <a:endParaRPr lang="en-GB"/>
        </a:p>
      </dgm:t>
    </dgm:pt>
    <dgm:pt modelId="{28C78AC5-DCCA-0745-946E-89D0695F412B}" type="sibTrans" cxnId="{5EA9E3B7-0867-4A4C-BF64-25EEB729FB2A}">
      <dgm:prSet/>
      <dgm:spPr/>
      <dgm:t>
        <a:bodyPr/>
        <a:lstStyle/>
        <a:p>
          <a:endParaRPr lang="en-GB"/>
        </a:p>
      </dgm:t>
    </dgm:pt>
    <dgm:pt modelId="{C2DA1A22-8CDF-A144-AA8E-247D086F2888}" type="pres">
      <dgm:prSet presAssocID="{13D0383B-EB56-4EC6-BF9D-095538F1C81D}" presName="outerComposite" presStyleCnt="0">
        <dgm:presLayoutVars>
          <dgm:chMax val="5"/>
          <dgm:dir/>
          <dgm:resizeHandles val="exact"/>
        </dgm:presLayoutVars>
      </dgm:prSet>
      <dgm:spPr/>
    </dgm:pt>
    <dgm:pt modelId="{8CE0009A-F767-E84F-BDA5-AC2BD42EDE10}" type="pres">
      <dgm:prSet presAssocID="{13D0383B-EB56-4EC6-BF9D-095538F1C81D}" presName="dummyMaxCanvas" presStyleCnt="0">
        <dgm:presLayoutVars/>
      </dgm:prSet>
      <dgm:spPr/>
    </dgm:pt>
    <dgm:pt modelId="{950247F9-70D5-EB46-8CD2-8249145242A4}" type="pres">
      <dgm:prSet presAssocID="{13D0383B-EB56-4EC6-BF9D-095538F1C81D}" presName="FiveNodes_1" presStyleLbl="node1" presStyleIdx="0" presStyleCnt="5">
        <dgm:presLayoutVars>
          <dgm:bulletEnabled val="1"/>
        </dgm:presLayoutVars>
      </dgm:prSet>
      <dgm:spPr/>
    </dgm:pt>
    <dgm:pt modelId="{1E257541-7370-1441-B1C3-1CCD5F909D5B}" type="pres">
      <dgm:prSet presAssocID="{13D0383B-EB56-4EC6-BF9D-095538F1C81D}" presName="FiveNodes_2" presStyleLbl="node1" presStyleIdx="1" presStyleCnt="5">
        <dgm:presLayoutVars>
          <dgm:bulletEnabled val="1"/>
        </dgm:presLayoutVars>
      </dgm:prSet>
      <dgm:spPr/>
    </dgm:pt>
    <dgm:pt modelId="{722836D4-AB92-E742-86E4-E4995E8F196C}" type="pres">
      <dgm:prSet presAssocID="{13D0383B-EB56-4EC6-BF9D-095538F1C81D}" presName="FiveNodes_3" presStyleLbl="node1" presStyleIdx="2" presStyleCnt="5">
        <dgm:presLayoutVars>
          <dgm:bulletEnabled val="1"/>
        </dgm:presLayoutVars>
      </dgm:prSet>
      <dgm:spPr/>
    </dgm:pt>
    <dgm:pt modelId="{F896A06B-5510-F246-BF99-B2AFE4BEA4B0}" type="pres">
      <dgm:prSet presAssocID="{13D0383B-EB56-4EC6-BF9D-095538F1C81D}" presName="FiveNodes_4" presStyleLbl="node1" presStyleIdx="3" presStyleCnt="5">
        <dgm:presLayoutVars>
          <dgm:bulletEnabled val="1"/>
        </dgm:presLayoutVars>
      </dgm:prSet>
      <dgm:spPr/>
    </dgm:pt>
    <dgm:pt modelId="{E63C129E-F26F-5545-835D-69A3071C8EB0}" type="pres">
      <dgm:prSet presAssocID="{13D0383B-EB56-4EC6-BF9D-095538F1C81D}" presName="FiveNodes_5" presStyleLbl="node1" presStyleIdx="4" presStyleCnt="5">
        <dgm:presLayoutVars>
          <dgm:bulletEnabled val="1"/>
        </dgm:presLayoutVars>
      </dgm:prSet>
      <dgm:spPr/>
    </dgm:pt>
    <dgm:pt modelId="{370131D4-9D83-C347-B4EE-FC04C8BE6A8F}" type="pres">
      <dgm:prSet presAssocID="{13D0383B-EB56-4EC6-BF9D-095538F1C81D}" presName="FiveConn_1-2" presStyleLbl="fgAccFollowNode1" presStyleIdx="0" presStyleCnt="4">
        <dgm:presLayoutVars>
          <dgm:bulletEnabled val="1"/>
        </dgm:presLayoutVars>
      </dgm:prSet>
      <dgm:spPr/>
    </dgm:pt>
    <dgm:pt modelId="{CE5D1954-F02A-4E4B-8FE2-A313435F119E}" type="pres">
      <dgm:prSet presAssocID="{13D0383B-EB56-4EC6-BF9D-095538F1C81D}" presName="FiveConn_2-3" presStyleLbl="fgAccFollowNode1" presStyleIdx="1" presStyleCnt="4">
        <dgm:presLayoutVars>
          <dgm:bulletEnabled val="1"/>
        </dgm:presLayoutVars>
      </dgm:prSet>
      <dgm:spPr/>
    </dgm:pt>
    <dgm:pt modelId="{EB651478-E65E-B84D-BB6E-E4375D26D3A2}" type="pres">
      <dgm:prSet presAssocID="{13D0383B-EB56-4EC6-BF9D-095538F1C81D}" presName="FiveConn_3-4" presStyleLbl="fgAccFollowNode1" presStyleIdx="2" presStyleCnt="4">
        <dgm:presLayoutVars>
          <dgm:bulletEnabled val="1"/>
        </dgm:presLayoutVars>
      </dgm:prSet>
      <dgm:spPr/>
    </dgm:pt>
    <dgm:pt modelId="{B6F2D058-17FA-7C4D-A18C-2E03427BFB8E}" type="pres">
      <dgm:prSet presAssocID="{13D0383B-EB56-4EC6-BF9D-095538F1C81D}" presName="FiveConn_4-5" presStyleLbl="fgAccFollowNode1" presStyleIdx="3" presStyleCnt="4">
        <dgm:presLayoutVars>
          <dgm:bulletEnabled val="1"/>
        </dgm:presLayoutVars>
      </dgm:prSet>
      <dgm:spPr/>
    </dgm:pt>
    <dgm:pt modelId="{A824A495-F3EB-B84C-A519-8BD9A1C14EF6}" type="pres">
      <dgm:prSet presAssocID="{13D0383B-EB56-4EC6-BF9D-095538F1C81D}" presName="FiveNodes_1_text" presStyleLbl="node1" presStyleIdx="4" presStyleCnt="5">
        <dgm:presLayoutVars>
          <dgm:bulletEnabled val="1"/>
        </dgm:presLayoutVars>
      </dgm:prSet>
      <dgm:spPr/>
    </dgm:pt>
    <dgm:pt modelId="{F205D2E3-1912-9848-B2C0-2FB1C9E41FD1}" type="pres">
      <dgm:prSet presAssocID="{13D0383B-EB56-4EC6-BF9D-095538F1C81D}" presName="FiveNodes_2_text" presStyleLbl="node1" presStyleIdx="4" presStyleCnt="5">
        <dgm:presLayoutVars>
          <dgm:bulletEnabled val="1"/>
        </dgm:presLayoutVars>
      </dgm:prSet>
      <dgm:spPr/>
    </dgm:pt>
    <dgm:pt modelId="{B3734AE4-43F8-E54D-AF0A-A990FA4AADE5}" type="pres">
      <dgm:prSet presAssocID="{13D0383B-EB56-4EC6-BF9D-095538F1C81D}" presName="FiveNodes_3_text" presStyleLbl="node1" presStyleIdx="4" presStyleCnt="5">
        <dgm:presLayoutVars>
          <dgm:bulletEnabled val="1"/>
        </dgm:presLayoutVars>
      </dgm:prSet>
      <dgm:spPr/>
    </dgm:pt>
    <dgm:pt modelId="{B19CC7C0-6510-034F-9874-F08049501C62}" type="pres">
      <dgm:prSet presAssocID="{13D0383B-EB56-4EC6-BF9D-095538F1C81D}" presName="FiveNodes_4_text" presStyleLbl="node1" presStyleIdx="4" presStyleCnt="5">
        <dgm:presLayoutVars>
          <dgm:bulletEnabled val="1"/>
        </dgm:presLayoutVars>
      </dgm:prSet>
      <dgm:spPr/>
    </dgm:pt>
    <dgm:pt modelId="{3035518B-201E-0F47-B7BE-19C50081F6F9}" type="pres">
      <dgm:prSet presAssocID="{13D0383B-EB56-4EC6-BF9D-095538F1C81D}" presName="FiveNodes_5_text" presStyleLbl="node1" presStyleIdx="4" presStyleCnt="5">
        <dgm:presLayoutVars>
          <dgm:bulletEnabled val="1"/>
        </dgm:presLayoutVars>
      </dgm:prSet>
      <dgm:spPr/>
    </dgm:pt>
  </dgm:ptLst>
  <dgm:cxnLst>
    <dgm:cxn modelId="{52816317-76A0-E845-B85F-88DB57BCF05E}" type="presOf" srcId="{4050E4DC-E655-5E4F-A92B-7C5EEC41ED92}" destId="{1E257541-7370-1441-B1C3-1CCD5F909D5B}" srcOrd="0" destOrd="0" presId="urn:microsoft.com/office/officeart/2005/8/layout/vProcess5"/>
    <dgm:cxn modelId="{A967CB26-3108-6B47-A719-FD32ACCEA758}" type="presOf" srcId="{DC3A8E36-1F6B-744D-9734-CEAE793EFB90}" destId="{F896A06B-5510-F246-BF99-B2AFE4BEA4B0}" srcOrd="0" destOrd="0" presId="urn:microsoft.com/office/officeart/2005/8/layout/vProcess5"/>
    <dgm:cxn modelId="{F3EB4827-C06E-AD48-A3C4-5AB1B798210A}" type="presOf" srcId="{3914E9AD-0987-4237-BA15-40385B66314E}" destId="{950247F9-70D5-EB46-8CD2-8249145242A4}" srcOrd="0" destOrd="0" presId="urn:microsoft.com/office/officeart/2005/8/layout/vProcess5"/>
    <dgm:cxn modelId="{EFB0A235-0916-49A0-AB27-4FAE3356D712}" srcId="{13D0383B-EB56-4EC6-BF9D-095538F1C81D}" destId="{3914E9AD-0987-4237-BA15-40385B66314E}" srcOrd="0" destOrd="0" parTransId="{A390AB81-32CD-4BB7-8990-86F39C76FC28}" sibTransId="{C064775D-F641-429A-A66E-7989F1DB13C5}"/>
    <dgm:cxn modelId="{92B7043D-1BD8-984E-88FB-A1D6B627FA54}" type="presOf" srcId="{CC8A3F09-3A78-6944-ABB4-319C483E631D}" destId="{B6F2D058-17FA-7C4D-A18C-2E03427BFB8E}" srcOrd="0" destOrd="0" presId="urn:microsoft.com/office/officeart/2005/8/layout/vProcess5"/>
    <dgm:cxn modelId="{4D9D224B-061F-4049-80B2-DDAF418ED80B}" type="presOf" srcId="{280D043A-DFC5-6C4C-AE92-355D84383EC0}" destId="{722836D4-AB92-E742-86E4-E4995E8F196C}" srcOrd="0" destOrd="0" presId="urn:microsoft.com/office/officeart/2005/8/layout/vProcess5"/>
    <dgm:cxn modelId="{E91F6764-0827-B34B-B7D6-7B98CFCE6FC0}" type="presOf" srcId="{DC3A8E36-1F6B-744D-9734-CEAE793EFB90}" destId="{B19CC7C0-6510-034F-9874-F08049501C62}" srcOrd="1" destOrd="0" presId="urn:microsoft.com/office/officeart/2005/8/layout/vProcess5"/>
    <dgm:cxn modelId="{80A82E7C-09C3-2B4F-BBA0-D012DFCA4944}" type="presOf" srcId="{C0468F57-749D-904D-9B6E-456A5ECBCE10}" destId="{CE5D1954-F02A-4E4B-8FE2-A313435F119E}" srcOrd="0" destOrd="0" presId="urn:microsoft.com/office/officeart/2005/8/layout/vProcess5"/>
    <dgm:cxn modelId="{26ACC889-E652-A343-AB19-B3C21512C44A}" type="presOf" srcId="{3914E9AD-0987-4237-BA15-40385B66314E}" destId="{A824A495-F3EB-B84C-A519-8BD9A1C14EF6}" srcOrd="1" destOrd="0" presId="urn:microsoft.com/office/officeart/2005/8/layout/vProcess5"/>
    <dgm:cxn modelId="{846701A4-00A1-7946-9573-7C9547647C9E}" type="presOf" srcId="{280D043A-DFC5-6C4C-AE92-355D84383EC0}" destId="{B3734AE4-43F8-E54D-AF0A-A990FA4AADE5}" srcOrd="1" destOrd="0" presId="urn:microsoft.com/office/officeart/2005/8/layout/vProcess5"/>
    <dgm:cxn modelId="{5EA9E3B7-0867-4A4C-BF64-25EEB729FB2A}" srcId="{13D0383B-EB56-4EC6-BF9D-095538F1C81D}" destId="{D5CE2EF9-E1EE-7144-9586-89986E93CB92}" srcOrd="4" destOrd="0" parTransId="{FAC84D3C-2D24-7147-848C-572E975AB4FD}" sibTransId="{28C78AC5-DCCA-0745-946E-89D0695F412B}"/>
    <dgm:cxn modelId="{672076BE-683B-5741-8B53-943AB9EBEED6}" type="presOf" srcId="{13D0383B-EB56-4EC6-BF9D-095538F1C81D}" destId="{C2DA1A22-8CDF-A144-AA8E-247D086F2888}" srcOrd="0" destOrd="0" presId="urn:microsoft.com/office/officeart/2005/8/layout/vProcess5"/>
    <dgm:cxn modelId="{A76131CB-9EC9-0E43-A8F2-17518E225264}" type="presOf" srcId="{4050E4DC-E655-5E4F-A92B-7C5EEC41ED92}" destId="{F205D2E3-1912-9848-B2C0-2FB1C9E41FD1}" srcOrd="1" destOrd="0" presId="urn:microsoft.com/office/officeart/2005/8/layout/vProcess5"/>
    <dgm:cxn modelId="{F734A8CB-38E4-3C4F-8EB5-5BE7D39AAB26}" srcId="{13D0383B-EB56-4EC6-BF9D-095538F1C81D}" destId="{280D043A-DFC5-6C4C-AE92-355D84383EC0}" srcOrd="2" destOrd="0" parTransId="{9B756677-97CB-624B-8448-5DCD5A9673E2}" sibTransId="{1726947F-049C-8D4A-A1B3-908010E1F9C0}"/>
    <dgm:cxn modelId="{9124DCCD-55CA-4242-9FED-D24E6D71ED90}" type="presOf" srcId="{1726947F-049C-8D4A-A1B3-908010E1F9C0}" destId="{EB651478-E65E-B84D-BB6E-E4375D26D3A2}" srcOrd="0" destOrd="0" presId="urn:microsoft.com/office/officeart/2005/8/layout/vProcess5"/>
    <dgm:cxn modelId="{50F967D7-4AD7-A74F-97A0-4380F4C6292A}" srcId="{13D0383B-EB56-4EC6-BF9D-095538F1C81D}" destId="{4050E4DC-E655-5E4F-A92B-7C5EEC41ED92}" srcOrd="1" destOrd="0" parTransId="{7C3A2F3F-41AB-3C45-92DE-AFE5A3840AEB}" sibTransId="{C0468F57-749D-904D-9B6E-456A5ECBCE10}"/>
    <dgm:cxn modelId="{326EA5E6-ACEF-044A-B469-6402E5FDE1F8}" type="presOf" srcId="{D5CE2EF9-E1EE-7144-9586-89986E93CB92}" destId="{E63C129E-F26F-5545-835D-69A3071C8EB0}" srcOrd="0" destOrd="0" presId="urn:microsoft.com/office/officeart/2005/8/layout/vProcess5"/>
    <dgm:cxn modelId="{CC0A95EA-7873-694D-B0AC-65F54692F2B0}" type="presOf" srcId="{D5CE2EF9-E1EE-7144-9586-89986E93CB92}" destId="{3035518B-201E-0F47-B7BE-19C50081F6F9}" srcOrd="1" destOrd="0" presId="urn:microsoft.com/office/officeart/2005/8/layout/vProcess5"/>
    <dgm:cxn modelId="{8CD279F1-9CD7-DC48-A288-972D0F849996}" srcId="{13D0383B-EB56-4EC6-BF9D-095538F1C81D}" destId="{DC3A8E36-1F6B-744D-9734-CEAE793EFB90}" srcOrd="3" destOrd="0" parTransId="{A16B9AC7-E5C7-6B4D-B8B8-09A39742F27F}" sibTransId="{CC8A3F09-3A78-6944-ABB4-319C483E631D}"/>
    <dgm:cxn modelId="{04DE59FF-6079-DA4C-B241-76AAA52E60F6}" type="presOf" srcId="{C064775D-F641-429A-A66E-7989F1DB13C5}" destId="{370131D4-9D83-C347-B4EE-FC04C8BE6A8F}" srcOrd="0" destOrd="0" presId="urn:microsoft.com/office/officeart/2005/8/layout/vProcess5"/>
    <dgm:cxn modelId="{9A567FB7-2402-6841-9AE7-71393A95C4DB}" type="presParOf" srcId="{C2DA1A22-8CDF-A144-AA8E-247D086F2888}" destId="{8CE0009A-F767-E84F-BDA5-AC2BD42EDE10}" srcOrd="0" destOrd="0" presId="urn:microsoft.com/office/officeart/2005/8/layout/vProcess5"/>
    <dgm:cxn modelId="{49E93AD5-0B65-A149-ACDF-3C7C80FA9E19}" type="presParOf" srcId="{C2DA1A22-8CDF-A144-AA8E-247D086F2888}" destId="{950247F9-70D5-EB46-8CD2-8249145242A4}" srcOrd="1" destOrd="0" presId="urn:microsoft.com/office/officeart/2005/8/layout/vProcess5"/>
    <dgm:cxn modelId="{5932C54C-3D93-E34C-8A16-8F442709C8DE}" type="presParOf" srcId="{C2DA1A22-8CDF-A144-AA8E-247D086F2888}" destId="{1E257541-7370-1441-B1C3-1CCD5F909D5B}" srcOrd="2" destOrd="0" presId="urn:microsoft.com/office/officeart/2005/8/layout/vProcess5"/>
    <dgm:cxn modelId="{D4BBE902-8474-E84C-8AF7-057E0331C6E1}" type="presParOf" srcId="{C2DA1A22-8CDF-A144-AA8E-247D086F2888}" destId="{722836D4-AB92-E742-86E4-E4995E8F196C}" srcOrd="3" destOrd="0" presId="urn:microsoft.com/office/officeart/2005/8/layout/vProcess5"/>
    <dgm:cxn modelId="{05DA813D-81ED-E64C-B38B-0778CA112566}" type="presParOf" srcId="{C2DA1A22-8CDF-A144-AA8E-247D086F2888}" destId="{F896A06B-5510-F246-BF99-B2AFE4BEA4B0}" srcOrd="4" destOrd="0" presId="urn:microsoft.com/office/officeart/2005/8/layout/vProcess5"/>
    <dgm:cxn modelId="{1E461C0E-251D-0D4B-A389-3BE60C7570F4}" type="presParOf" srcId="{C2DA1A22-8CDF-A144-AA8E-247D086F2888}" destId="{E63C129E-F26F-5545-835D-69A3071C8EB0}" srcOrd="5" destOrd="0" presId="urn:microsoft.com/office/officeart/2005/8/layout/vProcess5"/>
    <dgm:cxn modelId="{7A983B42-8350-5A47-BB9A-D72F43E32536}" type="presParOf" srcId="{C2DA1A22-8CDF-A144-AA8E-247D086F2888}" destId="{370131D4-9D83-C347-B4EE-FC04C8BE6A8F}" srcOrd="6" destOrd="0" presId="urn:microsoft.com/office/officeart/2005/8/layout/vProcess5"/>
    <dgm:cxn modelId="{F1AD7C0C-A8D1-C94E-8E00-52285F5E4D71}" type="presParOf" srcId="{C2DA1A22-8CDF-A144-AA8E-247D086F2888}" destId="{CE5D1954-F02A-4E4B-8FE2-A313435F119E}" srcOrd="7" destOrd="0" presId="urn:microsoft.com/office/officeart/2005/8/layout/vProcess5"/>
    <dgm:cxn modelId="{29B84D2E-C998-A140-A600-8F5A54068FE6}" type="presParOf" srcId="{C2DA1A22-8CDF-A144-AA8E-247D086F2888}" destId="{EB651478-E65E-B84D-BB6E-E4375D26D3A2}" srcOrd="8" destOrd="0" presId="urn:microsoft.com/office/officeart/2005/8/layout/vProcess5"/>
    <dgm:cxn modelId="{F1049B66-F2A0-FF45-AE79-876F36665A52}" type="presParOf" srcId="{C2DA1A22-8CDF-A144-AA8E-247D086F2888}" destId="{B6F2D058-17FA-7C4D-A18C-2E03427BFB8E}" srcOrd="9" destOrd="0" presId="urn:microsoft.com/office/officeart/2005/8/layout/vProcess5"/>
    <dgm:cxn modelId="{C8ACF4EA-BEFC-3D4B-B426-9832B622A178}" type="presParOf" srcId="{C2DA1A22-8CDF-A144-AA8E-247D086F2888}" destId="{A824A495-F3EB-B84C-A519-8BD9A1C14EF6}" srcOrd="10" destOrd="0" presId="urn:microsoft.com/office/officeart/2005/8/layout/vProcess5"/>
    <dgm:cxn modelId="{55B159E4-713D-A24B-8E59-891E8318E19A}" type="presParOf" srcId="{C2DA1A22-8CDF-A144-AA8E-247D086F2888}" destId="{F205D2E3-1912-9848-B2C0-2FB1C9E41FD1}" srcOrd="11" destOrd="0" presId="urn:microsoft.com/office/officeart/2005/8/layout/vProcess5"/>
    <dgm:cxn modelId="{590A0BC2-91E8-3847-A9B4-9D9C3677CBF1}" type="presParOf" srcId="{C2DA1A22-8CDF-A144-AA8E-247D086F2888}" destId="{B3734AE4-43F8-E54D-AF0A-A990FA4AADE5}" srcOrd="12" destOrd="0" presId="urn:microsoft.com/office/officeart/2005/8/layout/vProcess5"/>
    <dgm:cxn modelId="{7B3C699C-AB81-3D4F-A218-971DC7BBFC8F}" type="presParOf" srcId="{C2DA1A22-8CDF-A144-AA8E-247D086F2888}" destId="{B19CC7C0-6510-034F-9874-F08049501C62}" srcOrd="13" destOrd="0" presId="urn:microsoft.com/office/officeart/2005/8/layout/vProcess5"/>
    <dgm:cxn modelId="{665B4E90-F469-2148-A957-55EF59C5D178}" type="presParOf" srcId="{C2DA1A22-8CDF-A144-AA8E-247D086F2888}" destId="{3035518B-201E-0F47-B7BE-19C50081F6F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48FE8D-DC08-4E12-A28B-E998BB0B676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640F800-5E42-4E44-9F5C-DD85DD4B2A2B}">
      <dgm:prSet/>
      <dgm:spPr/>
      <dgm:t>
        <a:bodyPr/>
        <a:lstStyle/>
        <a:p>
          <a:r>
            <a:rPr lang="en-GB" b="1" i="0" dirty="0"/>
            <a:t>Social Learning Theory (Bandura, 1977)</a:t>
          </a:r>
          <a:r>
            <a:rPr lang="en-GB" b="0" i="0" dirty="0"/>
            <a:t> – Gangs formed as learned behaviour through peer influence.</a:t>
          </a:r>
          <a:endParaRPr lang="en-US" dirty="0"/>
        </a:p>
      </dgm:t>
    </dgm:pt>
    <dgm:pt modelId="{1B9E6875-DDE1-4CCC-94D9-3D13C8E889A7}" type="parTrans" cxnId="{CECEDFE6-D0FF-4DCA-A1B9-69B8D413B111}">
      <dgm:prSet/>
      <dgm:spPr/>
      <dgm:t>
        <a:bodyPr/>
        <a:lstStyle/>
        <a:p>
          <a:endParaRPr lang="en-US"/>
        </a:p>
      </dgm:t>
    </dgm:pt>
    <dgm:pt modelId="{7AFE1F16-D436-4AA2-A93B-0035E3E2644C}" type="sibTrans" cxnId="{CECEDFE6-D0FF-4DCA-A1B9-69B8D413B111}">
      <dgm:prSet/>
      <dgm:spPr/>
      <dgm:t>
        <a:bodyPr/>
        <a:lstStyle/>
        <a:p>
          <a:endParaRPr lang="en-US"/>
        </a:p>
      </dgm:t>
    </dgm:pt>
    <dgm:pt modelId="{0550096C-12D6-4789-BCC7-7BD8C191B0F4}">
      <dgm:prSet/>
      <dgm:spPr/>
      <dgm:t>
        <a:bodyPr/>
        <a:lstStyle/>
        <a:p>
          <a:r>
            <a:rPr lang="en-GB" b="1" i="0" dirty="0"/>
            <a:t>Strain Theory (Merton, 1938)</a:t>
          </a:r>
          <a:r>
            <a:rPr lang="en-GB" b="0" i="0" dirty="0"/>
            <a:t> – Economic deprivation and lack of legitimate opportunities.</a:t>
          </a:r>
          <a:endParaRPr lang="en-US" dirty="0"/>
        </a:p>
      </dgm:t>
    </dgm:pt>
    <dgm:pt modelId="{4380F069-F08F-4231-A734-89ACCE2A75E3}" type="parTrans" cxnId="{5C641C33-5F84-4184-97D4-FF38247D8044}">
      <dgm:prSet/>
      <dgm:spPr/>
      <dgm:t>
        <a:bodyPr/>
        <a:lstStyle/>
        <a:p>
          <a:endParaRPr lang="en-US"/>
        </a:p>
      </dgm:t>
    </dgm:pt>
    <dgm:pt modelId="{1D147736-6EC9-4390-B534-6F8CF0C8741A}" type="sibTrans" cxnId="{5C641C33-5F84-4184-97D4-FF38247D8044}">
      <dgm:prSet/>
      <dgm:spPr/>
      <dgm:t>
        <a:bodyPr/>
        <a:lstStyle/>
        <a:p>
          <a:endParaRPr lang="en-US"/>
        </a:p>
      </dgm:t>
    </dgm:pt>
    <dgm:pt modelId="{A651AE50-C0AB-45CF-9A77-7AD208ECE98F}">
      <dgm:prSet/>
      <dgm:spPr/>
      <dgm:t>
        <a:bodyPr/>
        <a:lstStyle/>
        <a:p>
          <a:r>
            <a:rPr lang="en-GB" b="1" i="0" dirty="0"/>
            <a:t>Subcultural Theories (Cohen, 1955)</a:t>
          </a:r>
          <a:r>
            <a:rPr lang="en-GB" b="0" i="0" dirty="0"/>
            <a:t> – Gangs forming in response to societal rejection.</a:t>
          </a:r>
          <a:endParaRPr lang="en-US" dirty="0"/>
        </a:p>
      </dgm:t>
    </dgm:pt>
    <dgm:pt modelId="{70C7E3D0-5803-4D94-A927-A0272B91B399}" type="parTrans" cxnId="{0FB659A2-1AB3-47FA-ADC4-292DE5CC62A1}">
      <dgm:prSet/>
      <dgm:spPr/>
      <dgm:t>
        <a:bodyPr/>
        <a:lstStyle/>
        <a:p>
          <a:endParaRPr lang="en-US"/>
        </a:p>
      </dgm:t>
    </dgm:pt>
    <dgm:pt modelId="{089079EA-9C01-4329-B6DD-071F229DDDA8}" type="sibTrans" cxnId="{0FB659A2-1AB3-47FA-ADC4-292DE5CC62A1}">
      <dgm:prSet/>
      <dgm:spPr/>
      <dgm:t>
        <a:bodyPr/>
        <a:lstStyle/>
        <a:p>
          <a:endParaRPr lang="en-US"/>
        </a:p>
      </dgm:t>
    </dgm:pt>
    <dgm:pt modelId="{20C614DB-8731-4842-A736-DC71F85978EB}">
      <dgm:prSet/>
      <dgm:spPr/>
      <dgm:t>
        <a:bodyPr/>
        <a:lstStyle/>
        <a:p>
          <a:r>
            <a:rPr lang="en-US" b="1" dirty="0"/>
            <a:t>Hierarchy of needs (Maslow, 1954)- </a:t>
          </a:r>
          <a:r>
            <a:rPr lang="en-GB" b="0" dirty="0"/>
            <a:t>Shows</a:t>
          </a:r>
          <a:r>
            <a:rPr lang="en-GB" dirty="0"/>
            <a:t> that when young people's basic needs for safety, belonging, and esteem are unmet due to poverty, neglect, or exclusion, they may seek fulfilment through gang membership and violent behaviour. </a:t>
          </a:r>
          <a:endParaRPr lang="en-US" dirty="0"/>
        </a:p>
      </dgm:t>
    </dgm:pt>
    <dgm:pt modelId="{F0EC57C9-296A-4B45-BD1E-B77FEC5D4550}" type="parTrans" cxnId="{0D57B042-33C6-4420-9927-72894BF321DD}">
      <dgm:prSet/>
      <dgm:spPr/>
      <dgm:t>
        <a:bodyPr/>
        <a:lstStyle/>
        <a:p>
          <a:endParaRPr lang="en-US"/>
        </a:p>
      </dgm:t>
    </dgm:pt>
    <dgm:pt modelId="{91C9108D-3041-4990-88D3-B0E7268336F3}" type="sibTrans" cxnId="{0D57B042-33C6-4420-9927-72894BF321DD}">
      <dgm:prSet/>
      <dgm:spPr/>
      <dgm:t>
        <a:bodyPr/>
        <a:lstStyle/>
        <a:p>
          <a:endParaRPr lang="en-US"/>
        </a:p>
      </dgm:t>
    </dgm:pt>
    <dgm:pt modelId="{239C4C84-AD66-744B-A30C-30F8742A32D0}">
      <dgm:prSet/>
      <dgm:spPr/>
      <dgm:t>
        <a:bodyPr/>
        <a:lstStyle/>
        <a:p>
          <a:r>
            <a:rPr lang="en-GB" b="0" i="0" u="none" dirty="0"/>
            <a:t> Video (Farrell, 2019)</a:t>
          </a:r>
          <a:endParaRPr lang="en-US" dirty="0"/>
        </a:p>
      </dgm:t>
    </dgm:pt>
    <dgm:pt modelId="{55A30190-B2F9-CB42-91A2-4F327C231348}" type="parTrans" cxnId="{24A64011-712F-EF49-B255-1335EC30995D}">
      <dgm:prSet/>
      <dgm:spPr/>
      <dgm:t>
        <a:bodyPr/>
        <a:lstStyle/>
        <a:p>
          <a:endParaRPr lang="en-GB"/>
        </a:p>
      </dgm:t>
    </dgm:pt>
    <dgm:pt modelId="{C65F36F5-A030-6A42-AAF4-3A52B6D728F2}" type="sibTrans" cxnId="{24A64011-712F-EF49-B255-1335EC30995D}">
      <dgm:prSet/>
      <dgm:spPr/>
      <dgm:t>
        <a:bodyPr/>
        <a:lstStyle/>
        <a:p>
          <a:endParaRPr lang="en-GB"/>
        </a:p>
      </dgm:t>
    </dgm:pt>
    <dgm:pt modelId="{79B82215-B9EF-4847-B668-4FA9EA906323}" type="pres">
      <dgm:prSet presAssocID="{F748FE8D-DC08-4E12-A28B-E998BB0B6764}" presName="vert0" presStyleCnt="0">
        <dgm:presLayoutVars>
          <dgm:dir/>
          <dgm:animOne val="branch"/>
          <dgm:animLvl val="lvl"/>
        </dgm:presLayoutVars>
      </dgm:prSet>
      <dgm:spPr/>
    </dgm:pt>
    <dgm:pt modelId="{0414AFE1-3308-0A43-9996-B178BE121DC9}" type="pres">
      <dgm:prSet presAssocID="{1640F800-5E42-4E44-9F5C-DD85DD4B2A2B}" presName="thickLine" presStyleLbl="alignNode1" presStyleIdx="0" presStyleCnt="5"/>
      <dgm:spPr/>
    </dgm:pt>
    <dgm:pt modelId="{FCDCE5D3-883C-8747-BAC7-BEA2320179FE}" type="pres">
      <dgm:prSet presAssocID="{1640F800-5E42-4E44-9F5C-DD85DD4B2A2B}" presName="horz1" presStyleCnt="0"/>
      <dgm:spPr/>
    </dgm:pt>
    <dgm:pt modelId="{2C46A46B-640D-4A42-B736-B76D85677C33}" type="pres">
      <dgm:prSet presAssocID="{1640F800-5E42-4E44-9F5C-DD85DD4B2A2B}" presName="tx1" presStyleLbl="revTx" presStyleIdx="0" presStyleCnt="5"/>
      <dgm:spPr/>
    </dgm:pt>
    <dgm:pt modelId="{3A918C2D-3BEA-1F43-AA34-FD98C86EE68F}" type="pres">
      <dgm:prSet presAssocID="{1640F800-5E42-4E44-9F5C-DD85DD4B2A2B}" presName="vert1" presStyleCnt="0"/>
      <dgm:spPr/>
    </dgm:pt>
    <dgm:pt modelId="{A63D80E7-1A2E-4341-B08E-D354227BDCB5}" type="pres">
      <dgm:prSet presAssocID="{0550096C-12D6-4789-BCC7-7BD8C191B0F4}" presName="thickLine" presStyleLbl="alignNode1" presStyleIdx="1" presStyleCnt="5"/>
      <dgm:spPr/>
    </dgm:pt>
    <dgm:pt modelId="{2FA1F245-A7CE-034E-A3C7-838C1473403B}" type="pres">
      <dgm:prSet presAssocID="{0550096C-12D6-4789-BCC7-7BD8C191B0F4}" presName="horz1" presStyleCnt="0"/>
      <dgm:spPr/>
    </dgm:pt>
    <dgm:pt modelId="{8B0299B6-7CB8-2145-B48F-A6111438C153}" type="pres">
      <dgm:prSet presAssocID="{0550096C-12D6-4789-BCC7-7BD8C191B0F4}" presName="tx1" presStyleLbl="revTx" presStyleIdx="1" presStyleCnt="5"/>
      <dgm:spPr/>
    </dgm:pt>
    <dgm:pt modelId="{8399DB24-9F5E-1341-A2C1-1441180B007A}" type="pres">
      <dgm:prSet presAssocID="{0550096C-12D6-4789-BCC7-7BD8C191B0F4}" presName="vert1" presStyleCnt="0"/>
      <dgm:spPr/>
    </dgm:pt>
    <dgm:pt modelId="{7AE47B6A-91A6-2742-A48D-5525494B0C36}" type="pres">
      <dgm:prSet presAssocID="{A651AE50-C0AB-45CF-9A77-7AD208ECE98F}" presName="thickLine" presStyleLbl="alignNode1" presStyleIdx="2" presStyleCnt="5"/>
      <dgm:spPr/>
    </dgm:pt>
    <dgm:pt modelId="{F1C9A54E-59D0-C04A-B408-351CE410073A}" type="pres">
      <dgm:prSet presAssocID="{A651AE50-C0AB-45CF-9A77-7AD208ECE98F}" presName="horz1" presStyleCnt="0"/>
      <dgm:spPr/>
    </dgm:pt>
    <dgm:pt modelId="{84ABB5B7-30B9-6345-8A7E-FC869AF27BAD}" type="pres">
      <dgm:prSet presAssocID="{A651AE50-C0AB-45CF-9A77-7AD208ECE98F}" presName="tx1" presStyleLbl="revTx" presStyleIdx="2" presStyleCnt="5"/>
      <dgm:spPr/>
    </dgm:pt>
    <dgm:pt modelId="{492B5783-C3BC-D149-ADB7-F448442B3656}" type="pres">
      <dgm:prSet presAssocID="{A651AE50-C0AB-45CF-9A77-7AD208ECE98F}" presName="vert1" presStyleCnt="0"/>
      <dgm:spPr/>
    </dgm:pt>
    <dgm:pt modelId="{347B408B-20E5-7346-9D51-6469FB7DD8B2}" type="pres">
      <dgm:prSet presAssocID="{239C4C84-AD66-744B-A30C-30F8742A32D0}" presName="thickLine" presStyleLbl="alignNode1" presStyleIdx="3" presStyleCnt="5"/>
      <dgm:spPr/>
    </dgm:pt>
    <dgm:pt modelId="{23416737-B314-0840-B3DA-52410C48E519}" type="pres">
      <dgm:prSet presAssocID="{239C4C84-AD66-744B-A30C-30F8742A32D0}" presName="horz1" presStyleCnt="0"/>
      <dgm:spPr/>
    </dgm:pt>
    <dgm:pt modelId="{5BE72A9B-17E0-044A-9FAE-7A1652593F54}" type="pres">
      <dgm:prSet presAssocID="{239C4C84-AD66-744B-A30C-30F8742A32D0}" presName="tx1" presStyleLbl="revTx" presStyleIdx="3" presStyleCnt="5"/>
      <dgm:spPr/>
    </dgm:pt>
    <dgm:pt modelId="{B395955E-C050-414E-A699-972FC62FB044}" type="pres">
      <dgm:prSet presAssocID="{239C4C84-AD66-744B-A30C-30F8742A32D0}" presName="vert1" presStyleCnt="0"/>
      <dgm:spPr/>
    </dgm:pt>
    <dgm:pt modelId="{2CD56341-1F5E-A146-B833-78E7CB322AD6}" type="pres">
      <dgm:prSet presAssocID="{20C614DB-8731-4842-A736-DC71F85978EB}" presName="thickLine" presStyleLbl="alignNode1" presStyleIdx="4" presStyleCnt="5"/>
      <dgm:spPr/>
    </dgm:pt>
    <dgm:pt modelId="{164453B2-0567-F94D-89A5-1850C6E8CED7}" type="pres">
      <dgm:prSet presAssocID="{20C614DB-8731-4842-A736-DC71F85978EB}" presName="horz1" presStyleCnt="0"/>
      <dgm:spPr/>
    </dgm:pt>
    <dgm:pt modelId="{18F232C6-46DE-2644-9F84-73B3C655DC16}" type="pres">
      <dgm:prSet presAssocID="{20C614DB-8731-4842-A736-DC71F85978EB}" presName="tx1" presStyleLbl="revTx" presStyleIdx="4" presStyleCnt="5"/>
      <dgm:spPr/>
    </dgm:pt>
    <dgm:pt modelId="{AEC57AF7-4234-CA4F-BE52-DE60C211AD2B}" type="pres">
      <dgm:prSet presAssocID="{20C614DB-8731-4842-A736-DC71F85978EB}" presName="vert1" presStyleCnt="0"/>
      <dgm:spPr/>
    </dgm:pt>
  </dgm:ptLst>
  <dgm:cxnLst>
    <dgm:cxn modelId="{24A64011-712F-EF49-B255-1335EC30995D}" srcId="{F748FE8D-DC08-4E12-A28B-E998BB0B6764}" destId="{239C4C84-AD66-744B-A30C-30F8742A32D0}" srcOrd="3" destOrd="0" parTransId="{55A30190-B2F9-CB42-91A2-4F327C231348}" sibTransId="{C65F36F5-A030-6A42-AAF4-3A52B6D728F2}"/>
    <dgm:cxn modelId="{D6072D31-60B2-3E48-8D99-142B67C126C0}" type="presOf" srcId="{0550096C-12D6-4789-BCC7-7BD8C191B0F4}" destId="{8B0299B6-7CB8-2145-B48F-A6111438C153}" srcOrd="0" destOrd="0" presId="urn:microsoft.com/office/officeart/2008/layout/LinedList"/>
    <dgm:cxn modelId="{5C641C33-5F84-4184-97D4-FF38247D8044}" srcId="{F748FE8D-DC08-4E12-A28B-E998BB0B6764}" destId="{0550096C-12D6-4789-BCC7-7BD8C191B0F4}" srcOrd="1" destOrd="0" parTransId="{4380F069-F08F-4231-A734-89ACCE2A75E3}" sibTransId="{1D147736-6EC9-4390-B534-6F8CF0C8741A}"/>
    <dgm:cxn modelId="{0D57B042-33C6-4420-9927-72894BF321DD}" srcId="{F748FE8D-DC08-4E12-A28B-E998BB0B6764}" destId="{20C614DB-8731-4842-A736-DC71F85978EB}" srcOrd="4" destOrd="0" parTransId="{F0EC57C9-296A-4B45-BD1E-B77FEC5D4550}" sibTransId="{91C9108D-3041-4990-88D3-B0E7268336F3}"/>
    <dgm:cxn modelId="{FCBEB862-FD91-2041-93AE-AF911849A2AE}" type="presOf" srcId="{239C4C84-AD66-744B-A30C-30F8742A32D0}" destId="{5BE72A9B-17E0-044A-9FAE-7A1652593F54}" srcOrd="0" destOrd="0" presId="urn:microsoft.com/office/officeart/2008/layout/LinedList"/>
    <dgm:cxn modelId="{41B19B72-338A-E347-9ED4-B320E21BFD8F}" type="presOf" srcId="{F748FE8D-DC08-4E12-A28B-E998BB0B6764}" destId="{79B82215-B9EF-4847-B668-4FA9EA906323}" srcOrd="0" destOrd="0" presId="urn:microsoft.com/office/officeart/2008/layout/LinedList"/>
    <dgm:cxn modelId="{46599D8D-2881-D948-8D89-AC8E6ADB64DE}" type="presOf" srcId="{A651AE50-C0AB-45CF-9A77-7AD208ECE98F}" destId="{84ABB5B7-30B9-6345-8A7E-FC869AF27BAD}" srcOrd="0" destOrd="0" presId="urn:microsoft.com/office/officeart/2008/layout/LinedList"/>
    <dgm:cxn modelId="{0FB659A2-1AB3-47FA-ADC4-292DE5CC62A1}" srcId="{F748FE8D-DC08-4E12-A28B-E998BB0B6764}" destId="{A651AE50-C0AB-45CF-9A77-7AD208ECE98F}" srcOrd="2" destOrd="0" parTransId="{70C7E3D0-5803-4D94-A927-A0272B91B399}" sibTransId="{089079EA-9C01-4329-B6DD-071F229DDDA8}"/>
    <dgm:cxn modelId="{37B334C9-694C-FB4A-8863-8FB4DC7AEA59}" type="presOf" srcId="{1640F800-5E42-4E44-9F5C-DD85DD4B2A2B}" destId="{2C46A46B-640D-4A42-B736-B76D85677C33}" srcOrd="0" destOrd="0" presId="urn:microsoft.com/office/officeart/2008/layout/LinedList"/>
    <dgm:cxn modelId="{836264DC-EEB1-3C4D-9431-7E67E61F7B99}" type="presOf" srcId="{20C614DB-8731-4842-A736-DC71F85978EB}" destId="{18F232C6-46DE-2644-9F84-73B3C655DC16}" srcOrd="0" destOrd="0" presId="urn:microsoft.com/office/officeart/2008/layout/LinedList"/>
    <dgm:cxn modelId="{CECEDFE6-D0FF-4DCA-A1B9-69B8D413B111}" srcId="{F748FE8D-DC08-4E12-A28B-E998BB0B6764}" destId="{1640F800-5E42-4E44-9F5C-DD85DD4B2A2B}" srcOrd="0" destOrd="0" parTransId="{1B9E6875-DDE1-4CCC-94D9-3D13C8E889A7}" sibTransId="{7AFE1F16-D436-4AA2-A93B-0035E3E2644C}"/>
    <dgm:cxn modelId="{F3F5FE18-7CFC-304D-893F-F0E60E0A31C0}" type="presParOf" srcId="{79B82215-B9EF-4847-B668-4FA9EA906323}" destId="{0414AFE1-3308-0A43-9996-B178BE121DC9}" srcOrd="0" destOrd="0" presId="urn:microsoft.com/office/officeart/2008/layout/LinedList"/>
    <dgm:cxn modelId="{84E16804-3E80-864B-A4FC-CF114F8EB263}" type="presParOf" srcId="{79B82215-B9EF-4847-B668-4FA9EA906323}" destId="{FCDCE5D3-883C-8747-BAC7-BEA2320179FE}" srcOrd="1" destOrd="0" presId="urn:microsoft.com/office/officeart/2008/layout/LinedList"/>
    <dgm:cxn modelId="{F69C1DCA-3D46-874D-83AE-C18464451F02}" type="presParOf" srcId="{FCDCE5D3-883C-8747-BAC7-BEA2320179FE}" destId="{2C46A46B-640D-4A42-B736-B76D85677C33}" srcOrd="0" destOrd="0" presId="urn:microsoft.com/office/officeart/2008/layout/LinedList"/>
    <dgm:cxn modelId="{2287F1F2-446E-0749-8BA0-3FE24C3A0FD7}" type="presParOf" srcId="{FCDCE5D3-883C-8747-BAC7-BEA2320179FE}" destId="{3A918C2D-3BEA-1F43-AA34-FD98C86EE68F}" srcOrd="1" destOrd="0" presId="urn:microsoft.com/office/officeart/2008/layout/LinedList"/>
    <dgm:cxn modelId="{428074E1-4A4D-B644-96B8-AA179E475C67}" type="presParOf" srcId="{79B82215-B9EF-4847-B668-4FA9EA906323}" destId="{A63D80E7-1A2E-4341-B08E-D354227BDCB5}" srcOrd="2" destOrd="0" presId="urn:microsoft.com/office/officeart/2008/layout/LinedList"/>
    <dgm:cxn modelId="{FB5EC476-CC0B-4748-BF48-16912A30EEDF}" type="presParOf" srcId="{79B82215-B9EF-4847-B668-4FA9EA906323}" destId="{2FA1F245-A7CE-034E-A3C7-838C1473403B}" srcOrd="3" destOrd="0" presId="urn:microsoft.com/office/officeart/2008/layout/LinedList"/>
    <dgm:cxn modelId="{993CAB5B-162F-A742-84B1-A4D541193E58}" type="presParOf" srcId="{2FA1F245-A7CE-034E-A3C7-838C1473403B}" destId="{8B0299B6-7CB8-2145-B48F-A6111438C153}" srcOrd="0" destOrd="0" presId="urn:microsoft.com/office/officeart/2008/layout/LinedList"/>
    <dgm:cxn modelId="{D4C30BB5-33D5-D745-90DF-A32A055D106E}" type="presParOf" srcId="{2FA1F245-A7CE-034E-A3C7-838C1473403B}" destId="{8399DB24-9F5E-1341-A2C1-1441180B007A}" srcOrd="1" destOrd="0" presId="urn:microsoft.com/office/officeart/2008/layout/LinedList"/>
    <dgm:cxn modelId="{7A99E5A0-4D95-294C-AA83-CF745E64BEA5}" type="presParOf" srcId="{79B82215-B9EF-4847-B668-4FA9EA906323}" destId="{7AE47B6A-91A6-2742-A48D-5525494B0C36}" srcOrd="4" destOrd="0" presId="urn:microsoft.com/office/officeart/2008/layout/LinedList"/>
    <dgm:cxn modelId="{0523D843-C0C0-D048-A0FE-BDEF86326D7A}" type="presParOf" srcId="{79B82215-B9EF-4847-B668-4FA9EA906323}" destId="{F1C9A54E-59D0-C04A-B408-351CE410073A}" srcOrd="5" destOrd="0" presId="urn:microsoft.com/office/officeart/2008/layout/LinedList"/>
    <dgm:cxn modelId="{378724B5-BBEA-7046-8115-2163FAD6429A}" type="presParOf" srcId="{F1C9A54E-59D0-C04A-B408-351CE410073A}" destId="{84ABB5B7-30B9-6345-8A7E-FC869AF27BAD}" srcOrd="0" destOrd="0" presId="urn:microsoft.com/office/officeart/2008/layout/LinedList"/>
    <dgm:cxn modelId="{27C17E3A-7F91-814D-A092-46E9E5791560}" type="presParOf" srcId="{F1C9A54E-59D0-C04A-B408-351CE410073A}" destId="{492B5783-C3BC-D149-ADB7-F448442B3656}" srcOrd="1" destOrd="0" presId="urn:microsoft.com/office/officeart/2008/layout/LinedList"/>
    <dgm:cxn modelId="{71384724-560C-8E48-90DC-E1D54832CACA}" type="presParOf" srcId="{79B82215-B9EF-4847-B668-4FA9EA906323}" destId="{347B408B-20E5-7346-9D51-6469FB7DD8B2}" srcOrd="6" destOrd="0" presId="urn:microsoft.com/office/officeart/2008/layout/LinedList"/>
    <dgm:cxn modelId="{D45ADB28-AD80-C14D-B6F2-E9544E870958}" type="presParOf" srcId="{79B82215-B9EF-4847-B668-4FA9EA906323}" destId="{23416737-B314-0840-B3DA-52410C48E519}" srcOrd="7" destOrd="0" presId="urn:microsoft.com/office/officeart/2008/layout/LinedList"/>
    <dgm:cxn modelId="{6ECA35F9-2286-9D49-B177-5E258E320ED6}" type="presParOf" srcId="{23416737-B314-0840-B3DA-52410C48E519}" destId="{5BE72A9B-17E0-044A-9FAE-7A1652593F54}" srcOrd="0" destOrd="0" presId="urn:microsoft.com/office/officeart/2008/layout/LinedList"/>
    <dgm:cxn modelId="{C018FF1D-89FB-9648-B7BD-FF3ABF346953}" type="presParOf" srcId="{23416737-B314-0840-B3DA-52410C48E519}" destId="{B395955E-C050-414E-A699-972FC62FB044}" srcOrd="1" destOrd="0" presId="urn:microsoft.com/office/officeart/2008/layout/LinedList"/>
    <dgm:cxn modelId="{0FB65D34-3526-F846-ADB8-6700A6994937}" type="presParOf" srcId="{79B82215-B9EF-4847-B668-4FA9EA906323}" destId="{2CD56341-1F5E-A146-B833-78E7CB322AD6}" srcOrd="8" destOrd="0" presId="urn:microsoft.com/office/officeart/2008/layout/LinedList"/>
    <dgm:cxn modelId="{21B6213B-4F1D-B741-BA32-C10E51343848}" type="presParOf" srcId="{79B82215-B9EF-4847-B668-4FA9EA906323}" destId="{164453B2-0567-F94D-89A5-1850C6E8CED7}" srcOrd="9" destOrd="0" presId="urn:microsoft.com/office/officeart/2008/layout/LinedList"/>
    <dgm:cxn modelId="{FB8278A3-800B-3C43-8BBB-311C368EDD8D}" type="presParOf" srcId="{164453B2-0567-F94D-89A5-1850C6E8CED7}" destId="{18F232C6-46DE-2644-9F84-73B3C655DC16}" srcOrd="0" destOrd="0" presId="urn:microsoft.com/office/officeart/2008/layout/LinedList"/>
    <dgm:cxn modelId="{91BCFF6E-EA73-8442-96AA-E2D53853EF4D}" type="presParOf" srcId="{164453B2-0567-F94D-89A5-1850C6E8CED7}" destId="{AEC57AF7-4234-CA4F-BE52-DE60C211AD2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0E860FE-A388-49C1-AECD-3A4C382474EF}" type="doc">
      <dgm:prSet loTypeId="urn:microsoft.com/office/officeart/2005/8/layout/cycle1" loCatId="cycle" qsTypeId="urn:microsoft.com/office/officeart/2005/8/quickstyle/simple2" qsCatId="simple" csTypeId="urn:microsoft.com/office/officeart/2005/8/colors/colorful1" csCatId="colorful" phldr="1"/>
      <dgm:spPr/>
      <dgm:t>
        <a:bodyPr/>
        <a:lstStyle/>
        <a:p>
          <a:endParaRPr lang="en-US"/>
        </a:p>
      </dgm:t>
    </dgm:pt>
    <dgm:pt modelId="{34D667AA-759C-4C76-8181-DE21615E3BDD}">
      <dgm:prSet/>
      <dgm:spPr/>
      <dgm:t>
        <a:bodyPr/>
        <a:lstStyle/>
        <a:p>
          <a:r>
            <a:rPr lang="en-GB" dirty="0"/>
            <a:t>**Poverty and inequality: ** As highlighted by the Joseph Rowntree Foundation (2023).</a:t>
          </a:r>
          <a:endParaRPr lang="en-US" dirty="0"/>
        </a:p>
      </dgm:t>
    </dgm:pt>
    <dgm:pt modelId="{25E1BB50-1C8D-4613-B680-B0B1053AA8F7}" type="parTrans" cxnId="{57EB03FC-2768-4232-B1D4-14D1F404CFD3}">
      <dgm:prSet/>
      <dgm:spPr/>
      <dgm:t>
        <a:bodyPr/>
        <a:lstStyle/>
        <a:p>
          <a:endParaRPr lang="en-US"/>
        </a:p>
      </dgm:t>
    </dgm:pt>
    <dgm:pt modelId="{AF0E45A5-9E01-4137-BA71-8B5E5317821D}" type="sibTrans" cxnId="{57EB03FC-2768-4232-B1D4-14D1F404CFD3}">
      <dgm:prSet/>
      <dgm:spPr/>
      <dgm:t>
        <a:bodyPr/>
        <a:lstStyle/>
        <a:p>
          <a:endParaRPr lang="en-US"/>
        </a:p>
      </dgm:t>
    </dgm:pt>
    <dgm:pt modelId="{5FCCC4AC-3C9E-4068-A530-0D792D972640}">
      <dgm:prSet/>
      <dgm:spPr/>
      <dgm:t>
        <a:bodyPr/>
        <a:lstStyle/>
        <a:p>
          <a:r>
            <a:rPr lang="en-GB"/>
            <a:t>**School exclusion: ** Increases vulnerability to gang recruitment </a:t>
          </a:r>
          <a:r>
            <a:rPr lang="en-GB" b="0" i="0" u="none"/>
            <a:t>(Porter et Tawell, 2024)</a:t>
          </a:r>
          <a:endParaRPr lang="en-US"/>
        </a:p>
      </dgm:t>
    </dgm:pt>
    <dgm:pt modelId="{ECF84365-EACF-4C24-8C2E-B636D129612D}" type="parTrans" cxnId="{ABE64F99-7A6D-4F5D-A5C2-9F4B22D28CB9}">
      <dgm:prSet/>
      <dgm:spPr/>
      <dgm:t>
        <a:bodyPr/>
        <a:lstStyle/>
        <a:p>
          <a:endParaRPr lang="en-US"/>
        </a:p>
      </dgm:t>
    </dgm:pt>
    <dgm:pt modelId="{2B183F63-EDA7-44AD-B6C4-8116B01941DC}" type="sibTrans" cxnId="{ABE64F99-7A6D-4F5D-A5C2-9F4B22D28CB9}">
      <dgm:prSet/>
      <dgm:spPr/>
      <dgm:t>
        <a:bodyPr/>
        <a:lstStyle/>
        <a:p>
          <a:endParaRPr lang="en-US"/>
        </a:p>
      </dgm:t>
    </dgm:pt>
    <dgm:pt modelId="{04A472B9-4131-4659-A67C-2B37938C7DAD}">
      <dgm:prSet/>
      <dgm:spPr/>
      <dgm:t>
        <a:bodyPr/>
        <a:lstStyle/>
        <a:p>
          <a:r>
            <a:rPr lang="en-GB" dirty="0"/>
            <a:t>**Social media: ** Amplifies gang culture and rivalry </a:t>
          </a:r>
          <a:r>
            <a:rPr lang="en-GB" b="0" i="0" u="none" dirty="0"/>
            <a:t>(</a:t>
          </a:r>
          <a:r>
            <a:rPr lang="en-GB" b="0" i="0" u="none" dirty="0" err="1"/>
            <a:t>Leverso</a:t>
          </a:r>
          <a:r>
            <a:rPr lang="en-GB" b="0" i="0" u="none" dirty="0"/>
            <a:t> et al, 2024)</a:t>
          </a:r>
          <a:endParaRPr lang="en-US" dirty="0"/>
        </a:p>
      </dgm:t>
    </dgm:pt>
    <dgm:pt modelId="{89F04E9C-CC54-4384-BB44-D8B041DA7AA0}" type="parTrans" cxnId="{D5981FB5-093C-41B3-ACEF-392A73E91286}">
      <dgm:prSet/>
      <dgm:spPr/>
      <dgm:t>
        <a:bodyPr/>
        <a:lstStyle/>
        <a:p>
          <a:endParaRPr lang="en-US"/>
        </a:p>
      </dgm:t>
    </dgm:pt>
    <dgm:pt modelId="{E5AC9D6B-59F0-40F9-ADA2-EC2E104F507E}" type="sibTrans" cxnId="{D5981FB5-093C-41B3-ACEF-392A73E91286}">
      <dgm:prSet/>
      <dgm:spPr/>
      <dgm:t>
        <a:bodyPr/>
        <a:lstStyle/>
        <a:p>
          <a:endParaRPr lang="en-US"/>
        </a:p>
      </dgm:t>
    </dgm:pt>
    <dgm:pt modelId="{5B9EF0B0-8302-4869-8D31-A1D78847ACEA}">
      <dgm:prSet/>
      <dgm:spPr/>
      <dgm:t>
        <a:bodyPr/>
        <a:lstStyle/>
        <a:p>
          <a:r>
            <a:rPr lang="en-GB" dirty="0"/>
            <a:t>**COVID-19 and cost of living: ** Reduced youth services and family incomes </a:t>
          </a:r>
          <a:r>
            <a:rPr lang="en-GB" b="0" i="0" u="none" dirty="0"/>
            <a:t>(MacDonald et al, 2023)</a:t>
          </a:r>
          <a:endParaRPr lang="en-US" dirty="0"/>
        </a:p>
      </dgm:t>
    </dgm:pt>
    <dgm:pt modelId="{7E68A60D-B183-4E1F-AD59-B140B844E268}" type="parTrans" cxnId="{63424431-0A03-402F-A08C-D66713E58510}">
      <dgm:prSet/>
      <dgm:spPr/>
      <dgm:t>
        <a:bodyPr/>
        <a:lstStyle/>
        <a:p>
          <a:endParaRPr lang="en-US"/>
        </a:p>
      </dgm:t>
    </dgm:pt>
    <dgm:pt modelId="{D205D4D8-509C-4793-AAF1-0654B61B9D44}" type="sibTrans" cxnId="{63424431-0A03-402F-A08C-D66713E58510}">
      <dgm:prSet/>
      <dgm:spPr/>
      <dgm:t>
        <a:bodyPr/>
        <a:lstStyle/>
        <a:p>
          <a:endParaRPr lang="en-US"/>
        </a:p>
      </dgm:t>
    </dgm:pt>
    <dgm:pt modelId="{C4B8D286-2114-B44D-A2FA-31C85F10E755}" type="pres">
      <dgm:prSet presAssocID="{B0E860FE-A388-49C1-AECD-3A4C382474EF}" presName="cycle" presStyleCnt="0">
        <dgm:presLayoutVars>
          <dgm:dir/>
          <dgm:resizeHandles val="exact"/>
        </dgm:presLayoutVars>
      </dgm:prSet>
      <dgm:spPr/>
    </dgm:pt>
    <dgm:pt modelId="{D13082FA-106B-314D-8302-317E7FFB742D}" type="pres">
      <dgm:prSet presAssocID="{34D667AA-759C-4C76-8181-DE21615E3BDD}" presName="dummy" presStyleCnt="0"/>
      <dgm:spPr/>
    </dgm:pt>
    <dgm:pt modelId="{E9EA8E50-B198-E14A-9D00-B7513D3590D8}" type="pres">
      <dgm:prSet presAssocID="{34D667AA-759C-4C76-8181-DE21615E3BDD}" presName="node" presStyleLbl="revTx" presStyleIdx="0" presStyleCnt="4">
        <dgm:presLayoutVars>
          <dgm:bulletEnabled val="1"/>
        </dgm:presLayoutVars>
      </dgm:prSet>
      <dgm:spPr/>
    </dgm:pt>
    <dgm:pt modelId="{7134B268-93CD-684D-BBF6-EB4A68CAD7CF}" type="pres">
      <dgm:prSet presAssocID="{AF0E45A5-9E01-4137-BA71-8B5E5317821D}" presName="sibTrans" presStyleLbl="node1" presStyleIdx="0" presStyleCnt="4"/>
      <dgm:spPr/>
    </dgm:pt>
    <dgm:pt modelId="{1AD7E506-3449-0A4F-BA67-1808A97D4BB7}" type="pres">
      <dgm:prSet presAssocID="{5FCCC4AC-3C9E-4068-A530-0D792D972640}" presName="dummy" presStyleCnt="0"/>
      <dgm:spPr/>
    </dgm:pt>
    <dgm:pt modelId="{25272A52-A8B7-F643-A184-DC6842780FE9}" type="pres">
      <dgm:prSet presAssocID="{5FCCC4AC-3C9E-4068-A530-0D792D972640}" presName="node" presStyleLbl="revTx" presStyleIdx="1" presStyleCnt="4">
        <dgm:presLayoutVars>
          <dgm:bulletEnabled val="1"/>
        </dgm:presLayoutVars>
      </dgm:prSet>
      <dgm:spPr/>
    </dgm:pt>
    <dgm:pt modelId="{9882CAE2-9DA0-7D4C-9D24-B4A2FC5AA397}" type="pres">
      <dgm:prSet presAssocID="{2B183F63-EDA7-44AD-B6C4-8116B01941DC}" presName="sibTrans" presStyleLbl="node1" presStyleIdx="1" presStyleCnt="4"/>
      <dgm:spPr/>
    </dgm:pt>
    <dgm:pt modelId="{C462E1CB-1078-2143-BA3E-EAE460883F19}" type="pres">
      <dgm:prSet presAssocID="{04A472B9-4131-4659-A67C-2B37938C7DAD}" presName="dummy" presStyleCnt="0"/>
      <dgm:spPr/>
    </dgm:pt>
    <dgm:pt modelId="{7282EAFD-B00D-AD40-8A2A-ED005DA56C82}" type="pres">
      <dgm:prSet presAssocID="{04A472B9-4131-4659-A67C-2B37938C7DAD}" presName="node" presStyleLbl="revTx" presStyleIdx="2" presStyleCnt="4">
        <dgm:presLayoutVars>
          <dgm:bulletEnabled val="1"/>
        </dgm:presLayoutVars>
      </dgm:prSet>
      <dgm:spPr/>
    </dgm:pt>
    <dgm:pt modelId="{C75B8722-8299-6040-B82E-8B3801D55B74}" type="pres">
      <dgm:prSet presAssocID="{E5AC9D6B-59F0-40F9-ADA2-EC2E104F507E}" presName="sibTrans" presStyleLbl="node1" presStyleIdx="2" presStyleCnt="4"/>
      <dgm:spPr/>
    </dgm:pt>
    <dgm:pt modelId="{6804E8F5-9646-CC4D-91B6-027115054CFE}" type="pres">
      <dgm:prSet presAssocID="{5B9EF0B0-8302-4869-8D31-A1D78847ACEA}" presName="dummy" presStyleCnt="0"/>
      <dgm:spPr/>
    </dgm:pt>
    <dgm:pt modelId="{B22C9DC1-CE4B-9049-8ABE-D5CF4C6340F8}" type="pres">
      <dgm:prSet presAssocID="{5B9EF0B0-8302-4869-8D31-A1D78847ACEA}" presName="node" presStyleLbl="revTx" presStyleIdx="3" presStyleCnt="4">
        <dgm:presLayoutVars>
          <dgm:bulletEnabled val="1"/>
        </dgm:presLayoutVars>
      </dgm:prSet>
      <dgm:spPr/>
    </dgm:pt>
    <dgm:pt modelId="{6305734F-3B19-5C49-B77C-3173107E34C0}" type="pres">
      <dgm:prSet presAssocID="{D205D4D8-509C-4793-AAF1-0654B61B9D44}" presName="sibTrans" presStyleLbl="node1" presStyleIdx="3" presStyleCnt="4"/>
      <dgm:spPr/>
    </dgm:pt>
  </dgm:ptLst>
  <dgm:cxnLst>
    <dgm:cxn modelId="{09A6E728-BD9F-8C43-BE27-B44DDE500597}" type="presOf" srcId="{B0E860FE-A388-49C1-AECD-3A4C382474EF}" destId="{C4B8D286-2114-B44D-A2FA-31C85F10E755}" srcOrd="0" destOrd="0" presId="urn:microsoft.com/office/officeart/2005/8/layout/cycle1"/>
    <dgm:cxn modelId="{63424431-0A03-402F-A08C-D66713E58510}" srcId="{B0E860FE-A388-49C1-AECD-3A4C382474EF}" destId="{5B9EF0B0-8302-4869-8D31-A1D78847ACEA}" srcOrd="3" destOrd="0" parTransId="{7E68A60D-B183-4E1F-AD59-B140B844E268}" sibTransId="{D205D4D8-509C-4793-AAF1-0654B61B9D44}"/>
    <dgm:cxn modelId="{4FD4C563-4B3D-D840-BA6A-E143D1D39B9C}" type="presOf" srcId="{04A472B9-4131-4659-A67C-2B37938C7DAD}" destId="{7282EAFD-B00D-AD40-8A2A-ED005DA56C82}" srcOrd="0" destOrd="0" presId="urn:microsoft.com/office/officeart/2005/8/layout/cycle1"/>
    <dgm:cxn modelId="{C9F36178-A37F-B14A-9846-5519BB28840B}" type="presOf" srcId="{2B183F63-EDA7-44AD-B6C4-8116B01941DC}" destId="{9882CAE2-9DA0-7D4C-9D24-B4A2FC5AA397}" srcOrd="0" destOrd="0" presId="urn:microsoft.com/office/officeart/2005/8/layout/cycle1"/>
    <dgm:cxn modelId="{DBEBCE7A-605B-D34E-BB5F-DF124DBC0778}" type="presOf" srcId="{5B9EF0B0-8302-4869-8D31-A1D78847ACEA}" destId="{B22C9DC1-CE4B-9049-8ABE-D5CF4C6340F8}" srcOrd="0" destOrd="0" presId="urn:microsoft.com/office/officeart/2005/8/layout/cycle1"/>
    <dgm:cxn modelId="{183DF37E-BC93-D849-A368-64E29E700049}" type="presOf" srcId="{D205D4D8-509C-4793-AAF1-0654B61B9D44}" destId="{6305734F-3B19-5C49-B77C-3173107E34C0}" srcOrd="0" destOrd="0" presId="urn:microsoft.com/office/officeart/2005/8/layout/cycle1"/>
    <dgm:cxn modelId="{ABE64F99-7A6D-4F5D-A5C2-9F4B22D28CB9}" srcId="{B0E860FE-A388-49C1-AECD-3A4C382474EF}" destId="{5FCCC4AC-3C9E-4068-A530-0D792D972640}" srcOrd="1" destOrd="0" parTransId="{ECF84365-EACF-4C24-8C2E-B636D129612D}" sibTransId="{2B183F63-EDA7-44AD-B6C4-8116B01941DC}"/>
    <dgm:cxn modelId="{F2038CAA-C658-D443-BE93-B8ADB2DEB5E6}" type="presOf" srcId="{AF0E45A5-9E01-4137-BA71-8B5E5317821D}" destId="{7134B268-93CD-684D-BBF6-EB4A68CAD7CF}" srcOrd="0" destOrd="0" presId="urn:microsoft.com/office/officeart/2005/8/layout/cycle1"/>
    <dgm:cxn modelId="{D5981FB5-093C-41B3-ACEF-392A73E91286}" srcId="{B0E860FE-A388-49C1-AECD-3A4C382474EF}" destId="{04A472B9-4131-4659-A67C-2B37938C7DAD}" srcOrd="2" destOrd="0" parTransId="{89F04E9C-CC54-4384-BB44-D8B041DA7AA0}" sibTransId="{E5AC9D6B-59F0-40F9-ADA2-EC2E104F507E}"/>
    <dgm:cxn modelId="{3489F4DB-D8F5-C04F-B55E-836CDFC9140B}" type="presOf" srcId="{E5AC9D6B-59F0-40F9-ADA2-EC2E104F507E}" destId="{C75B8722-8299-6040-B82E-8B3801D55B74}" srcOrd="0" destOrd="0" presId="urn:microsoft.com/office/officeart/2005/8/layout/cycle1"/>
    <dgm:cxn modelId="{971B3CE2-7C48-B241-9A73-FE0397F825E0}" type="presOf" srcId="{5FCCC4AC-3C9E-4068-A530-0D792D972640}" destId="{25272A52-A8B7-F643-A184-DC6842780FE9}" srcOrd="0" destOrd="0" presId="urn:microsoft.com/office/officeart/2005/8/layout/cycle1"/>
    <dgm:cxn modelId="{7E1A32EC-CBAC-C74F-A645-0649D18196FD}" type="presOf" srcId="{34D667AA-759C-4C76-8181-DE21615E3BDD}" destId="{E9EA8E50-B198-E14A-9D00-B7513D3590D8}" srcOrd="0" destOrd="0" presId="urn:microsoft.com/office/officeart/2005/8/layout/cycle1"/>
    <dgm:cxn modelId="{57EB03FC-2768-4232-B1D4-14D1F404CFD3}" srcId="{B0E860FE-A388-49C1-AECD-3A4C382474EF}" destId="{34D667AA-759C-4C76-8181-DE21615E3BDD}" srcOrd="0" destOrd="0" parTransId="{25E1BB50-1C8D-4613-B680-B0B1053AA8F7}" sibTransId="{AF0E45A5-9E01-4137-BA71-8B5E5317821D}"/>
    <dgm:cxn modelId="{10CFE546-C957-A24A-AB08-8DC7E0D88501}" type="presParOf" srcId="{C4B8D286-2114-B44D-A2FA-31C85F10E755}" destId="{D13082FA-106B-314D-8302-317E7FFB742D}" srcOrd="0" destOrd="0" presId="urn:microsoft.com/office/officeart/2005/8/layout/cycle1"/>
    <dgm:cxn modelId="{A12D747C-186D-234D-B29E-F139D161D2F8}" type="presParOf" srcId="{C4B8D286-2114-B44D-A2FA-31C85F10E755}" destId="{E9EA8E50-B198-E14A-9D00-B7513D3590D8}" srcOrd="1" destOrd="0" presId="urn:microsoft.com/office/officeart/2005/8/layout/cycle1"/>
    <dgm:cxn modelId="{96CB9187-46B3-EB49-B26E-C3A3CE8CBF7F}" type="presParOf" srcId="{C4B8D286-2114-B44D-A2FA-31C85F10E755}" destId="{7134B268-93CD-684D-BBF6-EB4A68CAD7CF}" srcOrd="2" destOrd="0" presId="urn:microsoft.com/office/officeart/2005/8/layout/cycle1"/>
    <dgm:cxn modelId="{8BAE7D74-60EA-9140-9F1C-0CF11C59E225}" type="presParOf" srcId="{C4B8D286-2114-B44D-A2FA-31C85F10E755}" destId="{1AD7E506-3449-0A4F-BA67-1808A97D4BB7}" srcOrd="3" destOrd="0" presId="urn:microsoft.com/office/officeart/2005/8/layout/cycle1"/>
    <dgm:cxn modelId="{C5097928-6623-7B45-A014-268906399F1D}" type="presParOf" srcId="{C4B8D286-2114-B44D-A2FA-31C85F10E755}" destId="{25272A52-A8B7-F643-A184-DC6842780FE9}" srcOrd="4" destOrd="0" presId="urn:microsoft.com/office/officeart/2005/8/layout/cycle1"/>
    <dgm:cxn modelId="{2ED63C13-2AD5-7248-B8AE-73CB4CCF0C54}" type="presParOf" srcId="{C4B8D286-2114-B44D-A2FA-31C85F10E755}" destId="{9882CAE2-9DA0-7D4C-9D24-B4A2FC5AA397}" srcOrd="5" destOrd="0" presId="urn:microsoft.com/office/officeart/2005/8/layout/cycle1"/>
    <dgm:cxn modelId="{E305C62E-F54E-C048-90CE-ECE43551BC9C}" type="presParOf" srcId="{C4B8D286-2114-B44D-A2FA-31C85F10E755}" destId="{C462E1CB-1078-2143-BA3E-EAE460883F19}" srcOrd="6" destOrd="0" presId="urn:microsoft.com/office/officeart/2005/8/layout/cycle1"/>
    <dgm:cxn modelId="{285E952F-82B4-6B4E-A3B3-4E28AE24B9D4}" type="presParOf" srcId="{C4B8D286-2114-B44D-A2FA-31C85F10E755}" destId="{7282EAFD-B00D-AD40-8A2A-ED005DA56C82}" srcOrd="7" destOrd="0" presId="urn:microsoft.com/office/officeart/2005/8/layout/cycle1"/>
    <dgm:cxn modelId="{E27114CD-FA21-F34B-B831-30ACE277FF94}" type="presParOf" srcId="{C4B8D286-2114-B44D-A2FA-31C85F10E755}" destId="{C75B8722-8299-6040-B82E-8B3801D55B74}" srcOrd="8" destOrd="0" presId="urn:microsoft.com/office/officeart/2005/8/layout/cycle1"/>
    <dgm:cxn modelId="{214C8BA8-03C1-334D-9553-9D42FE417E4E}" type="presParOf" srcId="{C4B8D286-2114-B44D-A2FA-31C85F10E755}" destId="{6804E8F5-9646-CC4D-91B6-027115054CFE}" srcOrd="9" destOrd="0" presId="urn:microsoft.com/office/officeart/2005/8/layout/cycle1"/>
    <dgm:cxn modelId="{F9E08D9F-9DFC-3C4C-865B-6738825CBA1B}" type="presParOf" srcId="{C4B8D286-2114-B44D-A2FA-31C85F10E755}" destId="{B22C9DC1-CE4B-9049-8ABE-D5CF4C6340F8}" srcOrd="10" destOrd="0" presId="urn:microsoft.com/office/officeart/2005/8/layout/cycle1"/>
    <dgm:cxn modelId="{07B03933-BB36-ED4C-BB27-EA1BFF950F95}" type="presParOf" srcId="{C4B8D286-2114-B44D-A2FA-31C85F10E755}" destId="{6305734F-3B19-5C49-B77C-3173107E34C0}"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B452B9-C205-4529-B57D-3A514C687BE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DFC7FE2-668E-4991-B3F8-790D0A0F834B}">
      <dgm:prSet/>
      <dgm:spPr/>
      <dgm:t>
        <a:bodyPr/>
        <a:lstStyle/>
        <a:p>
          <a:r>
            <a:rPr lang="en-GB" b="1"/>
            <a:t>Victim:</a:t>
          </a:r>
          <a:r>
            <a:rPr lang="en-GB"/>
            <a:t> Stephen Lawrence, an 18-year-old Black British teenager from Eltham, South-East London.</a:t>
          </a:r>
          <a:endParaRPr lang="en-US"/>
        </a:p>
      </dgm:t>
    </dgm:pt>
    <dgm:pt modelId="{E6DD28F0-FDE6-4D44-BFE2-9F226E833474}" type="parTrans" cxnId="{6C8C7B85-0A26-4EF3-A217-C90D2BA3925D}">
      <dgm:prSet/>
      <dgm:spPr/>
      <dgm:t>
        <a:bodyPr/>
        <a:lstStyle/>
        <a:p>
          <a:endParaRPr lang="en-US"/>
        </a:p>
      </dgm:t>
    </dgm:pt>
    <dgm:pt modelId="{FF30A981-F889-459F-BD89-D5FA5F071402}" type="sibTrans" cxnId="{6C8C7B85-0A26-4EF3-A217-C90D2BA3925D}">
      <dgm:prSet/>
      <dgm:spPr/>
      <dgm:t>
        <a:bodyPr/>
        <a:lstStyle/>
        <a:p>
          <a:endParaRPr lang="en-US"/>
        </a:p>
      </dgm:t>
    </dgm:pt>
    <dgm:pt modelId="{159CB3A9-566E-4C2D-8881-801D8A95A332}">
      <dgm:prSet/>
      <dgm:spPr/>
      <dgm:t>
        <a:bodyPr/>
        <a:lstStyle/>
        <a:p>
          <a:r>
            <a:rPr lang="en-GB" b="1" dirty="0"/>
            <a:t>Incident:</a:t>
          </a:r>
          <a:r>
            <a:rPr lang="en-GB" dirty="0"/>
            <a:t> On 22 April 1993, Stephen was fatally stabbed in a racially motivated attack by a group of white youths while waiting for a bus.</a:t>
          </a:r>
          <a:endParaRPr lang="en-US" dirty="0"/>
        </a:p>
      </dgm:t>
    </dgm:pt>
    <dgm:pt modelId="{D76D29E6-9DE4-4FDF-AC2D-C9FA9A921B98}" type="parTrans" cxnId="{8DAC2A1E-A06D-459B-B14D-31FDE7C08E82}">
      <dgm:prSet/>
      <dgm:spPr/>
      <dgm:t>
        <a:bodyPr/>
        <a:lstStyle/>
        <a:p>
          <a:endParaRPr lang="en-US"/>
        </a:p>
      </dgm:t>
    </dgm:pt>
    <dgm:pt modelId="{C2446C47-EDFD-4076-8101-060D79C58E7D}" type="sibTrans" cxnId="{8DAC2A1E-A06D-459B-B14D-31FDE7C08E82}">
      <dgm:prSet/>
      <dgm:spPr/>
      <dgm:t>
        <a:bodyPr/>
        <a:lstStyle/>
        <a:p>
          <a:endParaRPr lang="en-US"/>
        </a:p>
      </dgm:t>
    </dgm:pt>
    <dgm:pt modelId="{44192FED-B61B-4411-ACD2-2B643AA98BF2}">
      <dgm:prSet/>
      <dgm:spPr/>
      <dgm:t>
        <a:bodyPr/>
        <a:lstStyle/>
        <a:p>
          <a:r>
            <a:rPr lang="en-GB" b="1"/>
            <a:t>Initial Investigation:</a:t>
          </a:r>
          <a:r>
            <a:rPr lang="en-GB"/>
            <a:t> The police investigation was marred by incompetence and alleged institutional racism, leading to public outcry and a prolonged quest for justice.</a:t>
          </a:r>
          <a:endParaRPr lang="en-US"/>
        </a:p>
      </dgm:t>
    </dgm:pt>
    <dgm:pt modelId="{8C598209-92B2-4532-9142-AE346B499612}" type="parTrans" cxnId="{077CF9A5-E56C-467C-BBD9-1C4B2932FB33}">
      <dgm:prSet/>
      <dgm:spPr/>
      <dgm:t>
        <a:bodyPr/>
        <a:lstStyle/>
        <a:p>
          <a:endParaRPr lang="en-US"/>
        </a:p>
      </dgm:t>
    </dgm:pt>
    <dgm:pt modelId="{C19F69EF-1FB7-4173-98D7-20A8345DD469}" type="sibTrans" cxnId="{077CF9A5-E56C-467C-BBD9-1C4B2932FB33}">
      <dgm:prSet/>
      <dgm:spPr/>
      <dgm:t>
        <a:bodyPr/>
        <a:lstStyle/>
        <a:p>
          <a:endParaRPr lang="en-US"/>
        </a:p>
      </dgm:t>
    </dgm:pt>
    <dgm:pt modelId="{9E51D515-03DC-424F-ADC3-6CC212BA35CE}">
      <dgm:prSet/>
      <dgm:spPr/>
      <dgm:t>
        <a:bodyPr/>
        <a:lstStyle/>
        <a:p>
          <a:r>
            <a:rPr lang="en-GB" b="1"/>
            <a:t>Legal Outcome:</a:t>
          </a:r>
          <a:r>
            <a:rPr lang="en-GB"/>
            <a:t> In 2012, nearly 19 years after the murder, two of the original suspects, Gary Dobson and David Norris, were convicted and sentenced to life imprisonment.</a:t>
          </a:r>
          <a:endParaRPr lang="en-US"/>
        </a:p>
      </dgm:t>
    </dgm:pt>
    <dgm:pt modelId="{7E8639E9-2D03-4F50-9087-9F5404FC23BF}" type="parTrans" cxnId="{DDF6AE5A-93A2-4F27-906C-B9B2DACFDF28}">
      <dgm:prSet/>
      <dgm:spPr/>
      <dgm:t>
        <a:bodyPr/>
        <a:lstStyle/>
        <a:p>
          <a:endParaRPr lang="en-US"/>
        </a:p>
      </dgm:t>
    </dgm:pt>
    <dgm:pt modelId="{1B8E0871-93EB-4B7D-B522-240B125F2290}" type="sibTrans" cxnId="{DDF6AE5A-93A2-4F27-906C-B9B2DACFDF28}">
      <dgm:prSet/>
      <dgm:spPr/>
      <dgm:t>
        <a:bodyPr/>
        <a:lstStyle/>
        <a:p>
          <a:endParaRPr lang="en-US"/>
        </a:p>
      </dgm:t>
    </dgm:pt>
    <dgm:pt modelId="{7B8720C0-0BC6-4132-92F7-CBBF4E34549B}">
      <dgm:prSet/>
      <dgm:spPr/>
      <dgm:t>
        <a:bodyPr/>
        <a:lstStyle/>
        <a:p>
          <a:r>
            <a:rPr lang="en-GB" b="1"/>
            <a:t>Impact:</a:t>
          </a:r>
          <a:r>
            <a:rPr lang="en-GB"/>
            <a:t> The case led to significant reforms in the UK, including the Macpherson Report, which identified institutional racism within the Metropolitan Police and prompted changes in policing and race relations</a:t>
          </a:r>
          <a:endParaRPr lang="en-US"/>
        </a:p>
      </dgm:t>
    </dgm:pt>
    <dgm:pt modelId="{E774A083-807E-440F-9F03-96CD473E8C8B}" type="parTrans" cxnId="{3A3EB214-FCA8-4232-B974-5A725FC7CA4A}">
      <dgm:prSet/>
      <dgm:spPr/>
      <dgm:t>
        <a:bodyPr/>
        <a:lstStyle/>
        <a:p>
          <a:endParaRPr lang="en-US"/>
        </a:p>
      </dgm:t>
    </dgm:pt>
    <dgm:pt modelId="{981972CB-E8CF-4020-95AA-C7D2FD367BB2}" type="sibTrans" cxnId="{3A3EB214-FCA8-4232-B974-5A725FC7CA4A}">
      <dgm:prSet/>
      <dgm:spPr/>
      <dgm:t>
        <a:bodyPr/>
        <a:lstStyle/>
        <a:p>
          <a:endParaRPr lang="en-US"/>
        </a:p>
      </dgm:t>
    </dgm:pt>
    <dgm:pt modelId="{8234660B-19F0-7F4B-A994-16B8892F8818}" type="pres">
      <dgm:prSet presAssocID="{99B452B9-C205-4529-B57D-3A514C687BE5}" presName="linear" presStyleCnt="0">
        <dgm:presLayoutVars>
          <dgm:animLvl val="lvl"/>
          <dgm:resizeHandles val="exact"/>
        </dgm:presLayoutVars>
      </dgm:prSet>
      <dgm:spPr/>
    </dgm:pt>
    <dgm:pt modelId="{5DFA6FD8-78A0-4C4E-95F4-C1A3C7942803}" type="pres">
      <dgm:prSet presAssocID="{1DFC7FE2-668E-4991-B3F8-790D0A0F834B}" presName="parentText" presStyleLbl="node1" presStyleIdx="0" presStyleCnt="5">
        <dgm:presLayoutVars>
          <dgm:chMax val="0"/>
          <dgm:bulletEnabled val="1"/>
        </dgm:presLayoutVars>
      </dgm:prSet>
      <dgm:spPr/>
    </dgm:pt>
    <dgm:pt modelId="{C74FDFBD-5BD4-0E45-B315-AEA723E1D60C}" type="pres">
      <dgm:prSet presAssocID="{FF30A981-F889-459F-BD89-D5FA5F071402}" presName="spacer" presStyleCnt="0"/>
      <dgm:spPr/>
    </dgm:pt>
    <dgm:pt modelId="{4771E15B-409F-0A4E-BD56-1965756E0FEA}" type="pres">
      <dgm:prSet presAssocID="{159CB3A9-566E-4C2D-8881-801D8A95A332}" presName="parentText" presStyleLbl="node1" presStyleIdx="1" presStyleCnt="5">
        <dgm:presLayoutVars>
          <dgm:chMax val="0"/>
          <dgm:bulletEnabled val="1"/>
        </dgm:presLayoutVars>
      </dgm:prSet>
      <dgm:spPr/>
    </dgm:pt>
    <dgm:pt modelId="{CFA92CB1-EA9E-634E-8DE6-BF403AFD86F2}" type="pres">
      <dgm:prSet presAssocID="{C2446C47-EDFD-4076-8101-060D79C58E7D}" presName="spacer" presStyleCnt="0"/>
      <dgm:spPr/>
    </dgm:pt>
    <dgm:pt modelId="{43619775-3DB8-4545-A305-33C08FC08AF5}" type="pres">
      <dgm:prSet presAssocID="{44192FED-B61B-4411-ACD2-2B643AA98BF2}" presName="parentText" presStyleLbl="node1" presStyleIdx="2" presStyleCnt="5">
        <dgm:presLayoutVars>
          <dgm:chMax val="0"/>
          <dgm:bulletEnabled val="1"/>
        </dgm:presLayoutVars>
      </dgm:prSet>
      <dgm:spPr/>
    </dgm:pt>
    <dgm:pt modelId="{7737F6EB-5636-E748-963A-598B5A76FF47}" type="pres">
      <dgm:prSet presAssocID="{C19F69EF-1FB7-4173-98D7-20A8345DD469}" presName="spacer" presStyleCnt="0"/>
      <dgm:spPr/>
    </dgm:pt>
    <dgm:pt modelId="{207B586C-5E67-B544-81A2-B9D2D68355DD}" type="pres">
      <dgm:prSet presAssocID="{9E51D515-03DC-424F-ADC3-6CC212BA35CE}" presName="parentText" presStyleLbl="node1" presStyleIdx="3" presStyleCnt="5">
        <dgm:presLayoutVars>
          <dgm:chMax val="0"/>
          <dgm:bulletEnabled val="1"/>
        </dgm:presLayoutVars>
      </dgm:prSet>
      <dgm:spPr/>
    </dgm:pt>
    <dgm:pt modelId="{1FDA7F90-A728-EA43-AFB0-D5F593EDE989}" type="pres">
      <dgm:prSet presAssocID="{1B8E0871-93EB-4B7D-B522-240B125F2290}" presName="spacer" presStyleCnt="0"/>
      <dgm:spPr/>
    </dgm:pt>
    <dgm:pt modelId="{AC1ACE82-03BC-6F4F-AB0C-4EFAFA23D441}" type="pres">
      <dgm:prSet presAssocID="{7B8720C0-0BC6-4132-92F7-CBBF4E34549B}" presName="parentText" presStyleLbl="node1" presStyleIdx="4" presStyleCnt="5">
        <dgm:presLayoutVars>
          <dgm:chMax val="0"/>
          <dgm:bulletEnabled val="1"/>
        </dgm:presLayoutVars>
      </dgm:prSet>
      <dgm:spPr/>
    </dgm:pt>
  </dgm:ptLst>
  <dgm:cxnLst>
    <dgm:cxn modelId="{3A3EB214-FCA8-4232-B974-5A725FC7CA4A}" srcId="{99B452B9-C205-4529-B57D-3A514C687BE5}" destId="{7B8720C0-0BC6-4132-92F7-CBBF4E34549B}" srcOrd="4" destOrd="0" parTransId="{E774A083-807E-440F-9F03-96CD473E8C8B}" sibTransId="{981972CB-E8CF-4020-95AA-C7D2FD367BB2}"/>
    <dgm:cxn modelId="{8DAC2A1E-A06D-459B-B14D-31FDE7C08E82}" srcId="{99B452B9-C205-4529-B57D-3A514C687BE5}" destId="{159CB3A9-566E-4C2D-8881-801D8A95A332}" srcOrd="1" destOrd="0" parTransId="{D76D29E6-9DE4-4FDF-AC2D-C9FA9A921B98}" sibTransId="{C2446C47-EDFD-4076-8101-060D79C58E7D}"/>
    <dgm:cxn modelId="{01AA342D-C689-6D44-BA8B-7B4F4822AEA1}" type="presOf" srcId="{9E51D515-03DC-424F-ADC3-6CC212BA35CE}" destId="{207B586C-5E67-B544-81A2-B9D2D68355DD}" srcOrd="0" destOrd="0" presId="urn:microsoft.com/office/officeart/2005/8/layout/vList2"/>
    <dgm:cxn modelId="{DDF6AE5A-93A2-4F27-906C-B9B2DACFDF28}" srcId="{99B452B9-C205-4529-B57D-3A514C687BE5}" destId="{9E51D515-03DC-424F-ADC3-6CC212BA35CE}" srcOrd="3" destOrd="0" parTransId="{7E8639E9-2D03-4F50-9087-9F5404FC23BF}" sibTransId="{1B8E0871-93EB-4B7D-B522-240B125F2290}"/>
    <dgm:cxn modelId="{6C8C7B85-0A26-4EF3-A217-C90D2BA3925D}" srcId="{99B452B9-C205-4529-B57D-3A514C687BE5}" destId="{1DFC7FE2-668E-4991-B3F8-790D0A0F834B}" srcOrd="0" destOrd="0" parTransId="{E6DD28F0-FDE6-4D44-BFE2-9F226E833474}" sibTransId="{FF30A981-F889-459F-BD89-D5FA5F071402}"/>
    <dgm:cxn modelId="{81AFF59B-F16E-D340-AF05-6E7B68F2EB68}" type="presOf" srcId="{44192FED-B61B-4411-ACD2-2B643AA98BF2}" destId="{43619775-3DB8-4545-A305-33C08FC08AF5}" srcOrd="0" destOrd="0" presId="urn:microsoft.com/office/officeart/2005/8/layout/vList2"/>
    <dgm:cxn modelId="{240AB2A3-B5E5-3540-9B56-60C995F120C9}" type="presOf" srcId="{159CB3A9-566E-4C2D-8881-801D8A95A332}" destId="{4771E15B-409F-0A4E-BD56-1965756E0FEA}" srcOrd="0" destOrd="0" presId="urn:microsoft.com/office/officeart/2005/8/layout/vList2"/>
    <dgm:cxn modelId="{077CF9A5-E56C-467C-BBD9-1C4B2932FB33}" srcId="{99B452B9-C205-4529-B57D-3A514C687BE5}" destId="{44192FED-B61B-4411-ACD2-2B643AA98BF2}" srcOrd="2" destOrd="0" parTransId="{8C598209-92B2-4532-9142-AE346B499612}" sibTransId="{C19F69EF-1FB7-4173-98D7-20A8345DD469}"/>
    <dgm:cxn modelId="{9D464BAE-5A6A-A244-B1F2-116E54BFB8E1}" type="presOf" srcId="{99B452B9-C205-4529-B57D-3A514C687BE5}" destId="{8234660B-19F0-7F4B-A994-16B8892F8818}" srcOrd="0" destOrd="0" presId="urn:microsoft.com/office/officeart/2005/8/layout/vList2"/>
    <dgm:cxn modelId="{DB1FBBD1-9999-1444-8C8E-72A3480328B4}" type="presOf" srcId="{7B8720C0-0BC6-4132-92F7-CBBF4E34549B}" destId="{AC1ACE82-03BC-6F4F-AB0C-4EFAFA23D441}" srcOrd="0" destOrd="0" presId="urn:microsoft.com/office/officeart/2005/8/layout/vList2"/>
    <dgm:cxn modelId="{622931D3-982F-0A49-99A2-ED1736A28E85}" type="presOf" srcId="{1DFC7FE2-668E-4991-B3F8-790D0A0F834B}" destId="{5DFA6FD8-78A0-4C4E-95F4-C1A3C7942803}" srcOrd="0" destOrd="0" presId="urn:microsoft.com/office/officeart/2005/8/layout/vList2"/>
    <dgm:cxn modelId="{02BE6F5C-0ABA-5F4F-96D2-75AF8CCA22DC}" type="presParOf" srcId="{8234660B-19F0-7F4B-A994-16B8892F8818}" destId="{5DFA6FD8-78A0-4C4E-95F4-C1A3C7942803}" srcOrd="0" destOrd="0" presId="urn:microsoft.com/office/officeart/2005/8/layout/vList2"/>
    <dgm:cxn modelId="{F5183521-C5D5-8B49-A560-95C3A729A190}" type="presParOf" srcId="{8234660B-19F0-7F4B-A994-16B8892F8818}" destId="{C74FDFBD-5BD4-0E45-B315-AEA723E1D60C}" srcOrd="1" destOrd="0" presId="urn:microsoft.com/office/officeart/2005/8/layout/vList2"/>
    <dgm:cxn modelId="{4C09DBE0-20BE-BB49-8076-EA0EBFC0A15F}" type="presParOf" srcId="{8234660B-19F0-7F4B-A994-16B8892F8818}" destId="{4771E15B-409F-0A4E-BD56-1965756E0FEA}" srcOrd="2" destOrd="0" presId="urn:microsoft.com/office/officeart/2005/8/layout/vList2"/>
    <dgm:cxn modelId="{73C73751-4834-C041-9322-CAA014EEA7B4}" type="presParOf" srcId="{8234660B-19F0-7F4B-A994-16B8892F8818}" destId="{CFA92CB1-EA9E-634E-8DE6-BF403AFD86F2}" srcOrd="3" destOrd="0" presId="urn:microsoft.com/office/officeart/2005/8/layout/vList2"/>
    <dgm:cxn modelId="{490F9523-D3A7-E642-9B7E-D0CE5FAEA85F}" type="presParOf" srcId="{8234660B-19F0-7F4B-A994-16B8892F8818}" destId="{43619775-3DB8-4545-A305-33C08FC08AF5}" srcOrd="4" destOrd="0" presId="urn:microsoft.com/office/officeart/2005/8/layout/vList2"/>
    <dgm:cxn modelId="{B89894E3-18ED-7E41-BD72-3203E9EF5593}" type="presParOf" srcId="{8234660B-19F0-7F4B-A994-16B8892F8818}" destId="{7737F6EB-5636-E748-963A-598B5A76FF47}" srcOrd="5" destOrd="0" presId="urn:microsoft.com/office/officeart/2005/8/layout/vList2"/>
    <dgm:cxn modelId="{DEB4F81A-0D85-CB42-9612-F0F296663C2E}" type="presParOf" srcId="{8234660B-19F0-7F4B-A994-16B8892F8818}" destId="{207B586C-5E67-B544-81A2-B9D2D68355DD}" srcOrd="6" destOrd="0" presId="urn:microsoft.com/office/officeart/2005/8/layout/vList2"/>
    <dgm:cxn modelId="{F7085286-00D0-434B-844B-22CA9E8CA18D}" type="presParOf" srcId="{8234660B-19F0-7F4B-A994-16B8892F8818}" destId="{1FDA7F90-A728-EA43-AFB0-D5F593EDE989}" srcOrd="7" destOrd="0" presId="urn:microsoft.com/office/officeart/2005/8/layout/vList2"/>
    <dgm:cxn modelId="{2A33EE86-DC8C-4148-A407-C72AB0AD8D42}" type="presParOf" srcId="{8234660B-19F0-7F4B-A994-16B8892F8818}" destId="{AC1ACE82-03BC-6F4F-AB0C-4EFAFA23D4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CBB2FE2-84AC-4545-BD2A-E6183578E2F7}"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EFF8EE73-D7C6-42FA-9484-C96028BB283A}">
      <dgm:prSet/>
      <dgm:spPr/>
      <dgm:t>
        <a:bodyPr/>
        <a:lstStyle/>
        <a:p>
          <a:r>
            <a:rPr lang="en-GB" b="1" dirty="0"/>
            <a:t>Restoration of Youth Services:</a:t>
          </a:r>
          <a:br>
            <a:rPr lang="en-GB" dirty="0"/>
          </a:br>
          <a:r>
            <a:rPr lang="en-GB" dirty="0"/>
            <a:t>Reinvestment in youth centres, after-school programmes, and safe recreational spaces to provide positive alternatives to gang involvement.</a:t>
          </a:r>
          <a:endParaRPr lang="en-US" dirty="0"/>
        </a:p>
      </dgm:t>
    </dgm:pt>
    <dgm:pt modelId="{3C1E8332-7B82-42C1-A2DA-371840961551}" type="parTrans" cxnId="{7107E25F-8E78-4C9F-96DA-30077E700D59}">
      <dgm:prSet/>
      <dgm:spPr/>
      <dgm:t>
        <a:bodyPr/>
        <a:lstStyle/>
        <a:p>
          <a:endParaRPr lang="en-US"/>
        </a:p>
      </dgm:t>
    </dgm:pt>
    <dgm:pt modelId="{572E86A3-BEAC-4739-BC4C-986911DF0A79}" type="sibTrans" cxnId="{7107E25F-8E78-4C9F-96DA-30077E700D59}">
      <dgm:prSet phldrT="1" phldr="0"/>
      <dgm:spPr/>
      <dgm:t>
        <a:bodyPr/>
        <a:lstStyle/>
        <a:p>
          <a:r>
            <a:rPr lang="en-US"/>
            <a:t>1</a:t>
          </a:r>
        </a:p>
      </dgm:t>
    </dgm:pt>
    <dgm:pt modelId="{EDE7A670-2ED6-4BCC-89CB-DB4E23DEC8BF}">
      <dgm:prSet/>
      <dgm:spPr/>
      <dgm:t>
        <a:bodyPr/>
        <a:lstStyle/>
        <a:p>
          <a:r>
            <a:rPr lang="en-GB" b="1" dirty="0"/>
            <a:t>School Inclusion Programmes:</a:t>
          </a:r>
          <a:br>
            <a:rPr lang="en-GB" dirty="0"/>
          </a:br>
          <a:r>
            <a:rPr lang="en-GB" dirty="0"/>
            <a:t>Initiatives aimed at increasing school engagement, providing role models, and reducing exclusions, which are strongly linked to gang vulnerability.</a:t>
          </a:r>
          <a:endParaRPr lang="en-US" dirty="0"/>
        </a:p>
      </dgm:t>
    </dgm:pt>
    <dgm:pt modelId="{7E6A27D3-FF4C-4A75-9BB7-EC5D315C566D}" type="parTrans" cxnId="{B67F48C8-5D37-45C8-9CB5-F0035EA9AC38}">
      <dgm:prSet/>
      <dgm:spPr/>
      <dgm:t>
        <a:bodyPr/>
        <a:lstStyle/>
        <a:p>
          <a:endParaRPr lang="en-US"/>
        </a:p>
      </dgm:t>
    </dgm:pt>
    <dgm:pt modelId="{2A1CAB94-B9E1-4859-91A8-A8816940F74C}" type="sibTrans" cxnId="{B67F48C8-5D37-45C8-9CB5-F0035EA9AC38}">
      <dgm:prSet phldrT="2" phldr="0"/>
      <dgm:spPr/>
      <dgm:t>
        <a:bodyPr/>
        <a:lstStyle/>
        <a:p>
          <a:r>
            <a:rPr lang="en-US"/>
            <a:t>2</a:t>
          </a:r>
        </a:p>
      </dgm:t>
    </dgm:pt>
    <dgm:pt modelId="{825C488F-F3B0-47EB-AE12-F4CA0FDA2D2A}">
      <dgm:prSet/>
      <dgm:spPr/>
      <dgm:t>
        <a:bodyPr/>
        <a:lstStyle/>
        <a:p>
          <a:r>
            <a:rPr lang="en-GB" b="1" dirty="0"/>
            <a:t>Community-Based Interventions:</a:t>
          </a:r>
          <a:br>
            <a:rPr lang="en-GB" dirty="0"/>
          </a:br>
          <a:r>
            <a:rPr lang="en-GB" dirty="0"/>
            <a:t>Targeted programmes like </a:t>
          </a:r>
          <a:r>
            <a:rPr lang="en-GB" i="1" dirty="0"/>
            <a:t>Catch22</a:t>
          </a:r>
          <a:r>
            <a:rPr lang="en-GB" dirty="0"/>
            <a:t> that combine outreach work, trauma-informed support, and skills training to divert young people from violence</a:t>
          </a:r>
          <a:endParaRPr lang="en-US" dirty="0"/>
        </a:p>
      </dgm:t>
    </dgm:pt>
    <dgm:pt modelId="{363EC203-5BD8-44F5-9C10-B77BC5E7E88D}" type="parTrans" cxnId="{77B45FB5-3321-409E-A16B-F957665CC855}">
      <dgm:prSet/>
      <dgm:spPr/>
      <dgm:t>
        <a:bodyPr/>
        <a:lstStyle/>
        <a:p>
          <a:endParaRPr lang="en-US"/>
        </a:p>
      </dgm:t>
    </dgm:pt>
    <dgm:pt modelId="{32F1BEF2-9F69-4B06-8747-703982A28A17}" type="sibTrans" cxnId="{77B45FB5-3321-409E-A16B-F957665CC855}">
      <dgm:prSet phldrT="3" phldr="0"/>
      <dgm:spPr/>
      <dgm:t>
        <a:bodyPr/>
        <a:lstStyle/>
        <a:p>
          <a:r>
            <a:rPr lang="en-US"/>
            <a:t>3</a:t>
          </a:r>
        </a:p>
      </dgm:t>
    </dgm:pt>
    <dgm:pt modelId="{271C5F42-C186-44F5-9247-D36B41C7EBC8}">
      <dgm:prSet/>
      <dgm:spPr/>
      <dgm:t>
        <a:bodyPr/>
        <a:lstStyle/>
        <a:p>
          <a:r>
            <a:rPr lang="en-GB" b="1" dirty="0"/>
            <a:t>Focus on Early Identification and Support:</a:t>
          </a:r>
          <a:br>
            <a:rPr lang="en-GB" dirty="0"/>
          </a:br>
          <a:r>
            <a:rPr lang="en-GB" dirty="0"/>
            <a:t>Proactively identifying at-risk individuals through schools, health services, and community groups to offer timely intervention.</a:t>
          </a:r>
          <a:endParaRPr lang="en-US" dirty="0"/>
        </a:p>
      </dgm:t>
    </dgm:pt>
    <dgm:pt modelId="{7CA34920-17E0-4192-9CA9-C6FF9BAF9107}" type="parTrans" cxnId="{8F844179-FC68-42E4-A0B5-671CE6FBFA75}">
      <dgm:prSet/>
      <dgm:spPr/>
      <dgm:t>
        <a:bodyPr/>
        <a:lstStyle/>
        <a:p>
          <a:endParaRPr lang="en-US"/>
        </a:p>
      </dgm:t>
    </dgm:pt>
    <dgm:pt modelId="{D885E5A5-63B1-49D9-879A-12B470275FCD}" type="sibTrans" cxnId="{8F844179-FC68-42E4-A0B5-671CE6FBFA75}">
      <dgm:prSet phldrT="4" phldr="0"/>
      <dgm:spPr/>
      <dgm:t>
        <a:bodyPr/>
        <a:lstStyle/>
        <a:p>
          <a:r>
            <a:rPr lang="en-US"/>
            <a:t>4</a:t>
          </a:r>
        </a:p>
      </dgm:t>
    </dgm:pt>
    <dgm:pt modelId="{27FD952B-FF88-428A-A89B-0675A589463D}">
      <dgm:prSet/>
      <dgm:spPr/>
      <dgm:t>
        <a:bodyPr/>
        <a:lstStyle/>
        <a:p>
          <a:r>
            <a:rPr lang="en-GB" b="1"/>
            <a:t>Partnership Approaches:</a:t>
          </a:r>
          <a:br>
            <a:rPr lang="en-GB"/>
          </a:br>
          <a:r>
            <a:rPr lang="en-GB"/>
            <a:t>Collaboration between policing, education, health, and social services to create a joined-up response tailored to local community needs.</a:t>
          </a:r>
          <a:endParaRPr lang="en-US"/>
        </a:p>
      </dgm:t>
    </dgm:pt>
    <dgm:pt modelId="{F00B40E6-9813-4E5A-AA85-2B86BDF8A811}" type="parTrans" cxnId="{A8A9D6F0-1947-4875-99DE-8C05C180514D}">
      <dgm:prSet/>
      <dgm:spPr/>
      <dgm:t>
        <a:bodyPr/>
        <a:lstStyle/>
        <a:p>
          <a:endParaRPr lang="en-US"/>
        </a:p>
      </dgm:t>
    </dgm:pt>
    <dgm:pt modelId="{07C909B8-000E-42CC-95AB-96400F22C46D}" type="sibTrans" cxnId="{A8A9D6F0-1947-4875-99DE-8C05C180514D}">
      <dgm:prSet phldrT="5" phldr="0"/>
      <dgm:spPr/>
      <dgm:t>
        <a:bodyPr/>
        <a:lstStyle/>
        <a:p>
          <a:r>
            <a:rPr lang="en-US"/>
            <a:t>5</a:t>
          </a:r>
        </a:p>
      </dgm:t>
    </dgm:pt>
    <dgm:pt modelId="{994B4516-408C-5B41-B469-640636F5D3C9}" type="pres">
      <dgm:prSet presAssocID="{2CBB2FE2-84AC-4545-BD2A-E6183578E2F7}" presName="linearFlow" presStyleCnt="0">
        <dgm:presLayoutVars>
          <dgm:dir/>
          <dgm:animLvl val="lvl"/>
          <dgm:resizeHandles val="exact"/>
        </dgm:presLayoutVars>
      </dgm:prSet>
      <dgm:spPr/>
    </dgm:pt>
    <dgm:pt modelId="{CCC96FE8-06A1-5345-8AC5-E44CFF17D868}" type="pres">
      <dgm:prSet presAssocID="{EFF8EE73-D7C6-42FA-9484-C96028BB283A}" presName="compositeNode" presStyleCnt="0"/>
      <dgm:spPr/>
    </dgm:pt>
    <dgm:pt modelId="{8BE10200-2D2D-4548-80DD-219D571C5978}" type="pres">
      <dgm:prSet presAssocID="{EFF8EE73-D7C6-42FA-9484-C96028BB283A}" presName="parTx" presStyleLbl="node1" presStyleIdx="0" presStyleCnt="0">
        <dgm:presLayoutVars>
          <dgm:chMax val="0"/>
          <dgm:chPref val="0"/>
          <dgm:bulletEnabled val="1"/>
        </dgm:presLayoutVars>
      </dgm:prSet>
      <dgm:spPr/>
    </dgm:pt>
    <dgm:pt modelId="{68DBC8AF-8A9F-2240-8070-9C7BED693A31}" type="pres">
      <dgm:prSet presAssocID="{EFF8EE73-D7C6-42FA-9484-C96028BB283A}" presName="parSh" presStyleCnt="0"/>
      <dgm:spPr/>
    </dgm:pt>
    <dgm:pt modelId="{ACD06BFE-AF77-7A4F-9B7D-1B5975D00CE8}" type="pres">
      <dgm:prSet presAssocID="{EFF8EE73-D7C6-42FA-9484-C96028BB283A}" presName="lineNode" presStyleLbl="alignAccFollowNode1" presStyleIdx="0" presStyleCnt="15"/>
      <dgm:spPr/>
    </dgm:pt>
    <dgm:pt modelId="{50EAFE35-D7F6-5942-9C3C-C64891CFD293}" type="pres">
      <dgm:prSet presAssocID="{EFF8EE73-D7C6-42FA-9484-C96028BB283A}" presName="lineArrowNode" presStyleLbl="alignAccFollowNode1" presStyleIdx="1" presStyleCnt="15"/>
      <dgm:spPr/>
    </dgm:pt>
    <dgm:pt modelId="{AD84043A-6401-6C43-ABF5-D05304925FF6}" type="pres">
      <dgm:prSet presAssocID="{572E86A3-BEAC-4739-BC4C-986911DF0A79}" presName="sibTransNodeCircle" presStyleLbl="alignNode1" presStyleIdx="0" presStyleCnt="5">
        <dgm:presLayoutVars>
          <dgm:chMax val="0"/>
          <dgm:bulletEnabled/>
        </dgm:presLayoutVars>
      </dgm:prSet>
      <dgm:spPr/>
    </dgm:pt>
    <dgm:pt modelId="{BB0AA3A8-2147-EC4C-8873-FC905BA6D7BF}" type="pres">
      <dgm:prSet presAssocID="{572E86A3-BEAC-4739-BC4C-986911DF0A79}" presName="spacerBetweenCircleAndCallout" presStyleCnt="0">
        <dgm:presLayoutVars/>
      </dgm:prSet>
      <dgm:spPr/>
    </dgm:pt>
    <dgm:pt modelId="{DF89BE6B-E468-9548-92C4-B186ADE28CC1}" type="pres">
      <dgm:prSet presAssocID="{EFF8EE73-D7C6-42FA-9484-C96028BB283A}" presName="nodeText" presStyleLbl="alignAccFollowNode1" presStyleIdx="2" presStyleCnt="15">
        <dgm:presLayoutVars>
          <dgm:bulletEnabled val="1"/>
        </dgm:presLayoutVars>
      </dgm:prSet>
      <dgm:spPr/>
    </dgm:pt>
    <dgm:pt modelId="{815BA503-A126-ED4A-BECC-C4F47148ABE5}" type="pres">
      <dgm:prSet presAssocID="{572E86A3-BEAC-4739-BC4C-986911DF0A79}" presName="sibTransComposite" presStyleCnt="0"/>
      <dgm:spPr/>
    </dgm:pt>
    <dgm:pt modelId="{9384D14F-499C-3E4E-9267-FF08557D9FB2}" type="pres">
      <dgm:prSet presAssocID="{EDE7A670-2ED6-4BCC-89CB-DB4E23DEC8BF}" presName="compositeNode" presStyleCnt="0"/>
      <dgm:spPr/>
    </dgm:pt>
    <dgm:pt modelId="{662493C9-6327-A840-9929-2A96F092B6F9}" type="pres">
      <dgm:prSet presAssocID="{EDE7A670-2ED6-4BCC-89CB-DB4E23DEC8BF}" presName="parTx" presStyleLbl="node1" presStyleIdx="0" presStyleCnt="0">
        <dgm:presLayoutVars>
          <dgm:chMax val="0"/>
          <dgm:chPref val="0"/>
          <dgm:bulletEnabled val="1"/>
        </dgm:presLayoutVars>
      </dgm:prSet>
      <dgm:spPr/>
    </dgm:pt>
    <dgm:pt modelId="{67E29D77-C724-6C48-8A0E-28A14072473D}" type="pres">
      <dgm:prSet presAssocID="{EDE7A670-2ED6-4BCC-89CB-DB4E23DEC8BF}" presName="parSh" presStyleCnt="0"/>
      <dgm:spPr/>
    </dgm:pt>
    <dgm:pt modelId="{349D64DD-3848-B84C-B44A-5CB04C5A82F6}" type="pres">
      <dgm:prSet presAssocID="{EDE7A670-2ED6-4BCC-89CB-DB4E23DEC8BF}" presName="lineNode" presStyleLbl="alignAccFollowNode1" presStyleIdx="3" presStyleCnt="15"/>
      <dgm:spPr/>
    </dgm:pt>
    <dgm:pt modelId="{062020F1-63BD-D44F-B234-D7DF88CA9609}" type="pres">
      <dgm:prSet presAssocID="{EDE7A670-2ED6-4BCC-89CB-DB4E23DEC8BF}" presName="lineArrowNode" presStyleLbl="alignAccFollowNode1" presStyleIdx="4" presStyleCnt="15"/>
      <dgm:spPr/>
    </dgm:pt>
    <dgm:pt modelId="{EA28604D-E1B6-A741-B0B8-8BFAD7122EDA}" type="pres">
      <dgm:prSet presAssocID="{2A1CAB94-B9E1-4859-91A8-A8816940F74C}" presName="sibTransNodeCircle" presStyleLbl="alignNode1" presStyleIdx="1" presStyleCnt="5">
        <dgm:presLayoutVars>
          <dgm:chMax val="0"/>
          <dgm:bulletEnabled/>
        </dgm:presLayoutVars>
      </dgm:prSet>
      <dgm:spPr/>
    </dgm:pt>
    <dgm:pt modelId="{A4A48147-0B7B-B44D-BE66-46945C7FEB86}" type="pres">
      <dgm:prSet presAssocID="{2A1CAB94-B9E1-4859-91A8-A8816940F74C}" presName="spacerBetweenCircleAndCallout" presStyleCnt="0">
        <dgm:presLayoutVars/>
      </dgm:prSet>
      <dgm:spPr/>
    </dgm:pt>
    <dgm:pt modelId="{DBF20C83-FE83-934B-8B61-69730EF6FCE1}" type="pres">
      <dgm:prSet presAssocID="{EDE7A670-2ED6-4BCC-89CB-DB4E23DEC8BF}" presName="nodeText" presStyleLbl="alignAccFollowNode1" presStyleIdx="5" presStyleCnt="15">
        <dgm:presLayoutVars>
          <dgm:bulletEnabled val="1"/>
        </dgm:presLayoutVars>
      </dgm:prSet>
      <dgm:spPr/>
    </dgm:pt>
    <dgm:pt modelId="{A3B17E3B-4DD8-0C4B-A63F-26136AF7C10E}" type="pres">
      <dgm:prSet presAssocID="{2A1CAB94-B9E1-4859-91A8-A8816940F74C}" presName="sibTransComposite" presStyleCnt="0"/>
      <dgm:spPr/>
    </dgm:pt>
    <dgm:pt modelId="{1BC6D77A-61B8-5F46-B7E5-CEBC13F92B75}" type="pres">
      <dgm:prSet presAssocID="{825C488F-F3B0-47EB-AE12-F4CA0FDA2D2A}" presName="compositeNode" presStyleCnt="0"/>
      <dgm:spPr/>
    </dgm:pt>
    <dgm:pt modelId="{0309DB3B-D2D8-D24F-BE3F-B67E54F86F29}" type="pres">
      <dgm:prSet presAssocID="{825C488F-F3B0-47EB-AE12-F4CA0FDA2D2A}" presName="parTx" presStyleLbl="node1" presStyleIdx="0" presStyleCnt="0">
        <dgm:presLayoutVars>
          <dgm:chMax val="0"/>
          <dgm:chPref val="0"/>
          <dgm:bulletEnabled val="1"/>
        </dgm:presLayoutVars>
      </dgm:prSet>
      <dgm:spPr/>
    </dgm:pt>
    <dgm:pt modelId="{DCA5E135-AF86-7045-9FBB-E3B9AF3F818C}" type="pres">
      <dgm:prSet presAssocID="{825C488F-F3B0-47EB-AE12-F4CA0FDA2D2A}" presName="parSh" presStyleCnt="0"/>
      <dgm:spPr/>
    </dgm:pt>
    <dgm:pt modelId="{DB7C729F-2680-1A4D-8613-9B0BBC147636}" type="pres">
      <dgm:prSet presAssocID="{825C488F-F3B0-47EB-AE12-F4CA0FDA2D2A}" presName="lineNode" presStyleLbl="alignAccFollowNode1" presStyleIdx="6" presStyleCnt="15"/>
      <dgm:spPr/>
    </dgm:pt>
    <dgm:pt modelId="{A926909C-0802-DE45-A7F3-C5670F4D6B8B}" type="pres">
      <dgm:prSet presAssocID="{825C488F-F3B0-47EB-AE12-F4CA0FDA2D2A}" presName="lineArrowNode" presStyleLbl="alignAccFollowNode1" presStyleIdx="7" presStyleCnt="15"/>
      <dgm:spPr/>
    </dgm:pt>
    <dgm:pt modelId="{1D36F708-1F4C-CE42-A8CE-D06A70B5E5ED}" type="pres">
      <dgm:prSet presAssocID="{32F1BEF2-9F69-4B06-8747-703982A28A17}" presName="sibTransNodeCircle" presStyleLbl="alignNode1" presStyleIdx="2" presStyleCnt="5">
        <dgm:presLayoutVars>
          <dgm:chMax val="0"/>
          <dgm:bulletEnabled/>
        </dgm:presLayoutVars>
      </dgm:prSet>
      <dgm:spPr/>
    </dgm:pt>
    <dgm:pt modelId="{149EDB8E-0383-AE4A-B11F-313340619478}" type="pres">
      <dgm:prSet presAssocID="{32F1BEF2-9F69-4B06-8747-703982A28A17}" presName="spacerBetweenCircleAndCallout" presStyleCnt="0">
        <dgm:presLayoutVars/>
      </dgm:prSet>
      <dgm:spPr/>
    </dgm:pt>
    <dgm:pt modelId="{2CBA71DF-E943-1647-88AB-D69E4C911767}" type="pres">
      <dgm:prSet presAssocID="{825C488F-F3B0-47EB-AE12-F4CA0FDA2D2A}" presName="nodeText" presStyleLbl="alignAccFollowNode1" presStyleIdx="8" presStyleCnt="15">
        <dgm:presLayoutVars>
          <dgm:bulletEnabled val="1"/>
        </dgm:presLayoutVars>
      </dgm:prSet>
      <dgm:spPr/>
    </dgm:pt>
    <dgm:pt modelId="{BD3CF1C0-7CDE-AA43-9DC0-56A0AD6CD08A}" type="pres">
      <dgm:prSet presAssocID="{32F1BEF2-9F69-4B06-8747-703982A28A17}" presName="sibTransComposite" presStyleCnt="0"/>
      <dgm:spPr/>
    </dgm:pt>
    <dgm:pt modelId="{A4C241C6-EDAA-6B4B-8801-D98447453B12}" type="pres">
      <dgm:prSet presAssocID="{271C5F42-C186-44F5-9247-D36B41C7EBC8}" presName="compositeNode" presStyleCnt="0"/>
      <dgm:spPr/>
    </dgm:pt>
    <dgm:pt modelId="{1A929652-053F-BA47-9964-2EEE2AEB36E4}" type="pres">
      <dgm:prSet presAssocID="{271C5F42-C186-44F5-9247-D36B41C7EBC8}" presName="parTx" presStyleLbl="node1" presStyleIdx="0" presStyleCnt="0">
        <dgm:presLayoutVars>
          <dgm:chMax val="0"/>
          <dgm:chPref val="0"/>
          <dgm:bulletEnabled val="1"/>
        </dgm:presLayoutVars>
      </dgm:prSet>
      <dgm:spPr/>
    </dgm:pt>
    <dgm:pt modelId="{7C1FE518-8643-D94E-B4FA-E06ABB2069AB}" type="pres">
      <dgm:prSet presAssocID="{271C5F42-C186-44F5-9247-D36B41C7EBC8}" presName="parSh" presStyleCnt="0"/>
      <dgm:spPr/>
    </dgm:pt>
    <dgm:pt modelId="{324F831D-F9AC-EB4B-A90D-43F9859D2554}" type="pres">
      <dgm:prSet presAssocID="{271C5F42-C186-44F5-9247-D36B41C7EBC8}" presName="lineNode" presStyleLbl="alignAccFollowNode1" presStyleIdx="9" presStyleCnt="15"/>
      <dgm:spPr/>
    </dgm:pt>
    <dgm:pt modelId="{C82054E8-214D-F841-AFAA-20235D769E41}" type="pres">
      <dgm:prSet presAssocID="{271C5F42-C186-44F5-9247-D36B41C7EBC8}" presName="lineArrowNode" presStyleLbl="alignAccFollowNode1" presStyleIdx="10" presStyleCnt="15"/>
      <dgm:spPr/>
    </dgm:pt>
    <dgm:pt modelId="{C148FE85-4BDE-9847-954C-8DE15043631C}" type="pres">
      <dgm:prSet presAssocID="{D885E5A5-63B1-49D9-879A-12B470275FCD}" presName="sibTransNodeCircle" presStyleLbl="alignNode1" presStyleIdx="3" presStyleCnt="5">
        <dgm:presLayoutVars>
          <dgm:chMax val="0"/>
          <dgm:bulletEnabled/>
        </dgm:presLayoutVars>
      </dgm:prSet>
      <dgm:spPr/>
    </dgm:pt>
    <dgm:pt modelId="{83105008-023D-0C40-9089-FCEB327B54CD}" type="pres">
      <dgm:prSet presAssocID="{D885E5A5-63B1-49D9-879A-12B470275FCD}" presName="spacerBetweenCircleAndCallout" presStyleCnt="0">
        <dgm:presLayoutVars/>
      </dgm:prSet>
      <dgm:spPr/>
    </dgm:pt>
    <dgm:pt modelId="{82C95F6E-A17B-1D45-B3C9-F26F813FDC1C}" type="pres">
      <dgm:prSet presAssocID="{271C5F42-C186-44F5-9247-D36B41C7EBC8}" presName="nodeText" presStyleLbl="alignAccFollowNode1" presStyleIdx="11" presStyleCnt="15">
        <dgm:presLayoutVars>
          <dgm:bulletEnabled val="1"/>
        </dgm:presLayoutVars>
      </dgm:prSet>
      <dgm:spPr/>
    </dgm:pt>
    <dgm:pt modelId="{ABDDC940-010B-DA4D-83E7-AF913FFCD0B8}" type="pres">
      <dgm:prSet presAssocID="{D885E5A5-63B1-49D9-879A-12B470275FCD}" presName="sibTransComposite" presStyleCnt="0"/>
      <dgm:spPr/>
    </dgm:pt>
    <dgm:pt modelId="{72935048-6CE2-EC46-922F-5DE80520473B}" type="pres">
      <dgm:prSet presAssocID="{27FD952B-FF88-428A-A89B-0675A589463D}" presName="compositeNode" presStyleCnt="0"/>
      <dgm:spPr/>
    </dgm:pt>
    <dgm:pt modelId="{6A445366-7B64-134D-AA5D-BDFA38C3879B}" type="pres">
      <dgm:prSet presAssocID="{27FD952B-FF88-428A-A89B-0675A589463D}" presName="parTx" presStyleLbl="node1" presStyleIdx="0" presStyleCnt="0">
        <dgm:presLayoutVars>
          <dgm:chMax val="0"/>
          <dgm:chPref val="0"/>
          <dgm:bulletEnabled val="1"/>
        </dgm:presLayoutVars>
      </dgm:prSet>
      <dgm:spPr/>
    </dgm:pt>
    <dgm:pt modelId="{AD2A78D5-6481-3947-AA52-798BCEE11F24}" type="pres">
      <dgm:prSet presAssocID="{27FD952B-FF88-428A-A89B-0675A589463D}" presName="parSh" presStyleCnt="0"/>
      <dgm:spPr/>
    </dgm:pt>
    <dgm:pt modelId="{F896420A-D03A-C145-B160-852F9D754FE7}" type="pres">
      <dgm:prSet presAssocID="{27FD952B-FF88-428A-A89B-0675A589463D}" presName="lineNode" presStyleLbl="alignAccFollowNode1" presStyleIdx="12" presStyleCnt="15"/>
      <dgm:spPr/>
    </dgm:pt>
    <dgm:pt modelId="{A2C9DF74-8F2B-1346-8174-901529A3B3D9}" type="pres">
      <dgm:prSet presAssocID="{27FD952B-FF88-428A-A89B-0675A589463D}" presName="lineArrowNode" presStyleLbl="alignAccFollowNode1" presStyleIdx="13" presStyleCnt="15"/>
      <dgm:spPr/>
    </dgm:pt>
    <dgm:pt modelId="{10C1940E-0A19-E145-81E7-74D11E7A6868}" type="pres">
      <dgm:prSet presAssocID="{07C909B8-000E-42CC-95AB-96400F22C46D}" presName="sibTransNodeCircle" presStyleLbl="alignNode1" presStyleIdx="4" presStyleCnt="5">
        <dgm:presLayoutVars>
          <dgm:chMax val="0"/>
          <dgm:bulletEnabled/>
        </dgm:presLayoutVars>
      </dgm:prSet>
      <dgm:spPr/>
    </dgm:pt>
    <dgm:pt modelId="{10D35A83-EBE0-1A42-A722-12FC6C65E1EC}" type="pres">
      <dgm:prSet presAssocID="{07C909B8-000E-42CC-95AB-96400F22C46D}" presName="spacerBetweenCircleAndCallout" presStyleCnt="0">
        <dgm:presLayoutVars/>
      </dgm:prSet>
      <dgm:spPr/>
    </dgm:pt>
    <dgm:pt modelId="{B817972E-15C7-B24D-8C9D-53D196D2AEE8}" type="pres">
      <dgm:prSet presAssocID="{27FD952B-FF88-428A-A89B-0675A589463D}" presName="nodeText" presStyleLbl="alignAccFollowNode1" presStyleIdx="14" presStyleCnt="15">
        <dgm:presLayoutVars>
          <dgm:bulletEnabled val="1"/>
        </dgm:presLayoutVars>
      </dgm:prSet>
      <dgm:spPr/>
    </dgm:pt>
  </dgm:ptLst>
  <dgm:cxnLst>
    <dgm:cxn modelId="{E169232C-4154-8746-9663-E4163715484D}" type="presOf" srcId="{32F1BEF2-9F69-4B06-8747-703982A28A17}" destId="{1D36F708-1F4C-CE42-A8CE-D06A70B5E5ED}" srcOrd="0" destOrd="0" presId="urn:microsoft.com/office/officeart/2016/7/layout/LinearArrowProcessNumbered"/>
    <dgm:cxn modelId="{71701243-8A57-DB42-82E7-8C8F454BA1E0}" type="presOf" srcId="{EDE7A670-2ED6-4BCC-89CB-DB4E23DEC8BF}" destId="{DBF20C83-FE83-934B-8B61-69730EF6FCE1}" srcOrd="0" destOrd="0" presId="urn:microsoft.com/office/officeart/2016/7/layout/LinearArrowProcessNumbered"/>
    <dgm:cxn modelId="{D8841457-D0D1-FB49-A503-B913244D02E7}" type="presOf" srcId="{27FD952B-FF88-428A-A89B-0675A589463D}" destId="{B817972E-15C7-B24D-8C9D-53D196D2AEE8}" srcOrd="0" destOrd="0" presId="urn:microsoft.com/office/officeart/2016/7/layout/LinearArrowProcessNumbered"/>
    <dgm:cxn modelId="{7107E25F-8E78-4C9F-96DA-30077E700D59}" srcId="{2CBB2FE2-84AC-4545-BD2A-E6183578E2F7}" destId="{EFF8EE73-D7C6-42FA-9484-C96028BB283A}" srcOrd="0" destOrd="0" parTransId="{3C1E8332-7B82-42C1-A2DA-371840961551}" sibTransId="{572E86A3-BEAC-4739-BC4C-986911DF0A79}"/>
    <dgm:cxn modelId="{FEE96C61-A65F-9541-A7EA-EA546A02C3CA}" type="presOf" srcId="{07C909B8-000E-42CC-95AB-96400F22C46D}" destId="{10C1940E-0A19-E145-81E7-74D11E7A6868}" srcOrd="0" destOrd="0" presId="urn:microsoft.com/office/officeart/2016/7/layout/LinearArrowProcessNumbered"/>
    <dgm:cxn modelId="{BFC1B361-16BC-6347-AD0E-0A519FA2D9C9}" type="presOf" srcId="{572E86A3-BEAC-4739-BC4C-986911DF0A79}" destId="{AD84043A-6401-6C43-ABF5-D05304925FF6}" srcOrd="0" destOrd="0" presId="urn:microsoft.com/office/officeart/2016/7/layout/LinearArrowProcessNumbered"/>
    <dgm:cxn modelId="{F2E06272-3666-674D-9CB5-E8BE375B8086}" type="presOf" srcId="{825C488F-F3B0-47EB-AE12-F4CA0FDA2D2A}" destId="{2CBA71DF-E943-1647-88AB-D69E4C911767}" srcOrd="0" destOrd="0" presId="urn:microsoft.com/office/officeart/2016/7/layout/LinearArrowProcessNumbered"/>
    <dgm:cxn modelId="{8F844179-FC68-42E4-A0B5-671CE6FBFA75}" srcId="{2CBB2FE2-84AC-4545-BD2A-E6183578E2F7}" destId="{271C5F42-C186-44F5-9247-D36B41C7EBC8}" srcOrd="3" destOrd="0" parTransId="{7CA34920-17E0-4192-9CA9-C6FF9BAF9107}" sibTransId="{D885E5A5-63B1-49D9-879A-12B470275FCD}"/>
    <dgm:cxn modelId="{77B45FB5-3321-409E-A16B-F957665CC855}" srcId="{2CBB2FE2-84AC-4545-BD2A-E6183578E2F7}" destId="{825C488F-F3B0-47EB-AE12-F4CA0FDA2D2A}" srcOrd="2" destOrd="0" parTransId="{363EC203-5BD8-44F5-9C10-B77BC5E7E88D}" sibTransId="{32F1BEF2-9F69-4B06-8747-703982A28A17}"/>
    <dgm:cxn modelId="{B67F48C8-5D37-45C8-9CB5-F0035EA9AC38}" srcId="{2CBB2FE2-84AC-4545-BD2A-E6183578E2F7}" destId="{EDE7A670-2ED6-4BCC-89CB-DB4E23DEC8BF}" srcOrd="1" destOrd="0" parTransId="{7E6A27D3-FF4C-4A75-9BB7-EC5D315C566D}" sibTransId="{2A1CAB94-B9E1-4859-91A8-A8816940F74C}"/>
    <dgm:cxn modelId="{87436ACB-B4CD-BE4B-B7B1-70F17207C662}" type="presOf" srcId="{2CBB2FE2-84AC-4545-BD2A-E6183578E2F7}" destId="{994B4516-408C-5B41-B469-640636F5D3C9}" srcOrd="0" destOrd="0" presId="urn:microsoft.com/office/officeart/2016/7/layout/LinearArrowProcessNumbered"/>
    <dgm:cxn modelId="{AE06CBCB-EC4E-C54C-AE77-4379A74F3E5A}" type="presOf" srcId="{D885E5A5-63B1-49D9-879A-12B470275FCD}" destId="{C148FE85-4BDE-9847-954C-8DE15043631C}" srcOrd="0" destOrd="0" presId="urn:microsoft.com/office/officeart/2016/7/layout/LinearArrowProcessNumbered"/>
    <dgm:cxn modelId="{375174D3-1ACA-0E44-AD0B-5D043EEB4F5C}" type="presOf" srcId="{2A1CAB94-B9E1-4859-91A8-A8816940F74C}" destId="{EA28604D-E1B6-A741-B0B8-8BFAD7122EDA}" srcOrd="0" destOrd="0" presId="urn:microsoft.com/office/officeart/2016/7/layout/LinearArrowProcessNumbered"/>
    <dgm:cxn modelId="{6599C5E7-9EEB-E349-8C8D-4554944DCE0B}" type="presOf" srcId="{EFF8EE73-D7C6-42FA-9484-C96028BB283A}" destId="{DF89BE6B-E468-9548-92C4-B186ADE28CC1}" srcOrd="0" destOrd="0" presId="urn:microsoft.com/office/officeart/2016/7/layout/LinearArrowProcessNumbered"/>
    <dgm:cxn modelId="{AC3680E8-0074-9446-8115-1097CED709AC}" type="presOf" srcId="{271C5F42-C186-44F5-9247-D36B41C7EBC8}" destId="{82C95F6E-A17B-1D45-B3C9-F26F813FDC1C}" srcOrd="0" destOrd="0" presId="urn:microsoft.com/office/officeart/2016/7/layout/LinearArrowProcessNumbered"/>
    <dgm:cxn modelId="{A8A9D6F0-1947-4875-99DE-8C05C180514D}" srcId="{2CBB2FE2-84AC-4545-BD2A-E6183578E2F7}" destId="{27FD952B-FF88-428A-A89B-0675A589463D}" srcOrd="4" destOrd="0" parTransId="{F00B40E6-9813-4E5A-AA85-2B86BDF8A811}" sibTransId="{07C909B8-000E-42CC-95AB-96400F22C46D}"/>
    <dgm:cxn modelId="{6E5C2E59-F2CF-9D45-9A8D-1A86B82F3CC7}" type="presParOf" srcId="{994B4516-408C-5B41-B469-640636F5D3C9}" destId="{CCC96FE8-06A1-5345-8AC5-E44CFF17D868}" srcOrd="0" destOrd="0" presId="urn:microsoft.com/office/officeart/2016/7/layout/LinearArrowProcessNumbered"/>
    <dgm:cxn modelId="{DB1AFF35-C44B-A84D-9812-985DAF2B733A}" type="presParOf" srcId="{CCC96FE8-06A1-5345-8AC5-E44CFF17D868}" destId="{8BE10200-2D2D-4548-80DD-219D571C5978}" srcOrd="0" destOrd="0" presId="urn:microsoft.com/office/officeart/2016/7/layout/LinearArrowProcessNumbered"/>
    <dgm:cxn modelId="{DB93F794-4882-4E41-8C9B-336B59DA7EEB}" type="presParOf" srcId="{CCC96FE8-06A1-5345-8AC5-E44CFF17D868}" destId="{68DBC8AF-8A9F-2240-8070-9C7BED693A31}" srcOrd="1" destOrd="0" presId="urn:microsoft.com/office/officeart/2016/7/layout/LinearArrowProcessNumbered"/>
    <dgm:cxn modelId="{814142D7-C247-DA4E-A179-930FBC5D87B8}" type="presParOf" srcId="{68DBC8AF-8A9F-2240-8070-9C7BED693A31}" destId="{ACD06BFE-AF77-7A4F-9B7D-1B5975D00CE8}" srcOrd="0" destOrd="0" presId="urn:microsoft.com/office/officeart/2016/7/layout/LinearArrowProcessNumbered"/>
    <dgm:cxn modelId="{97056697-5FC7-1242-B508-BA7BF8479D8E}" type="presParOf" srcId="{68DBC8AF-8A9F-2240-8070-9C7BED693A31}" destId="{50EAFE35-D7F6-5942-9C3C-C64891CFD293}" srcOrd="1" destOrd="0" presId="urn:microsoft.com/office/officeart/2016/7/layout/LinearArrowProcessNumbered"/>
    <dgm:cxn modelId="{638E6315-BF31-2746-BC8C-73D77C75A103}" type="presParOf" srcId="{68DBC8AF-8A9F-2240-8070-9C7BED693A31}" destId="{AD84043A-6401-6C43-ABF5-D05304925FF6}" srcOrd="2" destOrd="0" presId="urn:microsoft.com/office/officeart/2016/7/layout/LinearArrowProcessNumbered"/>
    <dgm:cxn modelId="{B4D5A2EE-15C8-B142-BB35-2132ECD8C7CE}" type="presParOf" srcId="{68DBC8AF-8A9F-2240-8070-9C7BED693A31}" destId="{BB0AA3A8-2147-EC4C-8873-FC905BA6D7BF}" srcOrd="3" destOrd="0" presId="urn:microsoft.com/office/officeart/2016/7/layout/LinearArrowProcessNumbered"/>
    <dgm:cxn modelId="{4103B193-93D5-CC4C-8D7D-320E4F907324}" type="presParOf" srcId="{CCC96FE8-06A1-5345-8AC5-E44CFF17D868}" destId="{DF89BE6B-E468-9548-92C4-B186ADE28CC1}" srcOrd="2" destOrd="0" presId="urn:microsoft.com/office/officeart/2016/7/layout/LinearArrowProcessNumbered"/>
    <dgm:cxn modelId="{6BA29EE4-07D5-E84D-B5FC-37FD00E2D3E5}" type="presParOf" srcId="{994B4516-408C-5B41-B469-640636F5D3C9}" destId="{815BA503-A126-ED4A-BECC-C4F47148ABE5}" srcOrd="1" destOrd="0" presId="urn:microsoft.com/office/officeart/2016/7/layout/LinearArrowProcessNumbered"/>
    <dgm:cxn modelId="{6F66B5BA-3F63-414C-BF2B-E17C2D10D266}" type="presParOf" srcId="{994B4516-408C-5B41-B469-640636F5D3C9}" destId="{9384D14F-499C-3E4E-9267-FF08557D9FB2}" srcOrd="2" destOrd="0" presId="urn:microsoft.com/office/officeart/2016/7/layout/LinearArrowProcessNumbered"/>
    <dgm:cxn modelId="{F8AF447D-83FE-2E46-BC04-F20CA571C57F}" type="presParOf" srcId="{9384D14F-499C-3E4E-9267-FF08557D9FB2}" destId="{662493C9-6327-A840-9929-2A96F092B6F9}" srcOrd="0" destOrd="0" presId="urn:microsoft.com/office/officeart/2016/7/layout/LinearArrowProcessNumbered"/>
    <dgm:cxn modelId="{29C6DBFF-814E-0C49-B392-06FB9FB7A7D2}" type="presParOf" srcId="{9384D14F-499C-3E4E-9267-FF08557D9FB2}" destId="{67E29D77-C724-6C48-8A0E-28A14072473D}" srcOrd="1" destOrd="0" presId="urn:microsoft.com/office/officeart/2016/7/layout/LinearArrowProcessNumbered"/>
    <dgm:cxn modelId="{492D146D-7763-E24C-9707-06F36D2FA6ED}" type="presParOf" srcId="{67E29D77-C724-6C48-8A0E-28A14072473D}" destId="{349D64DD-3848-B84C-B44A-5CB04C5A82F6}" srcOrd="0" destOrd="0" presId="urn:microsoft.com/office/officeart/2016/7/layout/LinearArrowProcessNumbered"/>
    <dgm:cxn modelId="{73280776-7AC4-914E-99E1-E0A3AF56A3F4}" type="presParOf" srcId="{67E29D77-C724-6C48-8A0E-28A14072473D}" destId="{062020F1-63BD-D44F-B234-D7DF88CA9609}" srcOrd="1" destOrd="0" presId="urn:microsoft.com/office/officeart/2016/7/layout/LinearArrowProcessNumbered"/>
    <dgm:cxn modelId="{D75675B9-3D38-C745-9561-641C60CE3402}" type="presParOf" srcId="{67E29D77-C724-6C48-8A0E-28A14072473D}" destId="{EA28604D-E1B6-A741-B0B8-8BFAD7122EDA}" srcOrd="2" destOrd="0" presId="urn:microsoft.com/office/officeart/2016/7/layout/LinearArrowProcessNumbered"/>
    <dgm:cxn modelId="{B4EB094F-4032-114E-934E-384864B4EAF6}" type="presParOf" srcId="{67E29D77-C724-6C48-8A0E-28A14072473D}" destId="{A4A48147-0B7B-B44D-BE66-46945C7FEB86}" srcOrd="3" destOrd="0" presId="urn:microsoft.com/office/officeart/2016/7/layout/LinearArrowProcessNumbered"/>
    <dgm:cxn modelId="{A762A97A-5446-534D-8F08-1CE2C4E11247}" type="presParOf" srcId="{9384D14F-499C-3E4E-9267-FF08557D9FB2}" destId="{DBF20C83-FE83-934B-8B61-69730EF6FCE1}" srcOrd="2" destOrd="0" presId="urn:microsoft.com/office/officeart/2016/7/layout/LinearArrowProcessNumbered"/>
    <dgm:cxn modelId="{BAA3CD46-9835-374E-BB64-D0FA26ECA0AE}" type="presParOf" srcId="{994B4516-408C-5B41-B469-640636F5D3C9}" destId="{A3B17E3B-4DD8-0C4B-A63F-26136AF7C10E}" srcOrd="3" destOrd="0" presId="urn:microsoft.com/office/officeart/2016/7/layout/LinearArrowProcessNumbered"/>
    <dgm:cxn modelId="{1F43A56E-2F4C-184E-9CDE-612F76F10769}" type="presParOf" srcId="{994B4516-408C-5B41-B469-640636F5D3C9}" destId="{1BC6D77A-61B8-5F46-B7E5-CEBC13F92B75}" srcOrd="4" destOrd="0" presId="urn:microsoft.com/office/officeart/2016/7/layout/LinearArrowProcessNumbered"/>
    <dgm:cxn modelId="{323566B7-67F6-E041-8F71-DB8ED61ADD57}" type="presParOf" srcId="{1BC6D77A-61B8-5F46-B7E5-CEBC13F92B75}" destId="{0309DB3B-D2D8-D24F-BE3F-B67E54F86F29}" srcOrd="0" destOrd="0" presId="urn:microsoft.com/office/officeart/2016/7/layout/LinearArrowProcessNumbered"/>
    <dgm:cxn modelId="{900273AF-81ED-5847-941E-635FD39B615F}" type="presParOf" srcId="{1BC6D77A-61B8-5F46-B7E5-CEBC13F92B75}" destId="{DCA5E135-AF86-7045-9FBB-E3B9AF3F818C}" srcOrd="1" destOrd="0" presId="urn:microsoft.com/office/officeart/2016/7/layout/LinearArrowProcessNumbered"/>
    <dgm:cxn modelId="{235B7B88-C173-2E47-846F-39FE5E5AF889}" type="presParOf" srcId="{DCA5E135-AF86-7045-9FBB-E3B9AF3F818C}" destId="{DB7C729F-2680-1A4D-8613-9B0BBC147636}" srcOrd="0" destOrd="0" presId="urn:microsoft.com/office/officeart/2016/7/layout/LinearArrowProcessNumbered"/>
    <dgm:cxn modelId="{1DC4694F-19AB-9B40-8226-3B9F83574428}" type="presParOf" srcId="{DCA5E135-AF86-7045-9FBB-E3B9AF3F818C}" destId="{A926909C-0802-DE45-A7F3-C5670F4D6B8B}" srcOrd="1" destOrd="0" presId="urn:microsoft.com/office/officeart/2016/7/layout/LinearArrowProcessNumbered"/>
    <dgm:cxn modelId="{62CBF723-C350-8445-84C5-38ADACB21395}" type="presParOf" srcId="{DCA5E135-AF86-7045-9FBB-E3B9AF3F818C}" destId="{1D36F708-1F4C-CE42-A8CE-D06A70B5E5ED}" srcOrd="2" destOrd="0" presId="urn:microsoft.com/office/officeart/2016/7/layout/LinearArrowProcessNumbered"/>
    <dgm:cxn modelId="{8E0DA19F-14D1-774F-993F-181C8BA083D8}" type="presParOf" srcId="{DCA5E135-AF86-7045-9FBB-E3B9AF3F818C}" destId="{149EDB8E-0383-AE4A-B11F-313340619478}" srcOrd="3" destOrd="0" presId="urn:microsoft.com/office/officeart/2016/7/layout/LinearArrowProcessNumbered"/>
    <dgm:cxn modelId="{38A03F3E-D02E-9449-8097-E50DB12E15CB}" type="presParOf" srcId="{1BC6D77A-61B8-5F46-B7E5-CEBC13F92B75}" destId="{2CBA71DF-E943-1647-88AB-D69E4C911767}" srcOrd="2" destOrd="0" presId="urn:microsoft.com/office/officeart/2016/7/layout/LinearArrowProcessNumbered"/>
    <dgm:cxn modelId="{2AA8C07B-6CD8-0A46-B203-4EF695DD1A87}" type="presParOf" srcId="{994B4516-408C-5B41-B469-640636F5D3C9}" destId="{BD3CF1C0-7CDE-AA43-9DC0-56A0AD6CD08A}" srcOrd="5" destOrd="0" presId="urn:microsoft.com/office/officeart/2016/7/layout/LinearArrowProcessNumbered"/>
    <dgm:cxn modelId="{A57A0AC6-5B4F-784A-AA9E-FE273B094AA4}" type="presParOf" srcId="{994B4516-408C-5B41-B469-640636F5D3C9}" destId="{A4C241C6-EDAA-6B4B-8801-D98447453B12}" srcOrd="6" destOrd="0" presId="urn:microsoft.com/office/officeart/2016/7/layout/LinearArrowProcessNumbered"/>
    <dgm:cxn modelId="{5DFB09C8-BEC0-804D-996A-156D542A2E9A}" type="presParOf" srcId="{A4C241C6-EDAA-6B4B-8801-D98447453B12}" destId="{1A929652-053F-BA47-9964-2EEE2AEB36E4}" srcOrd="0" destOrd="0" presId="urn:microsoft.com/office/officeart/2016/7/layout/LinearArrowProcessNumbered"/>
    <dgm:cxn modelId="{A8E50A9F-5F14-024E-A048-995B8FC68394}" type="presParOf" srcId="{A4C241C6-EDAA-6B4B-8801-D98447453B12}" destId="{7C1FE518-8643-D94E-B4FA-E06ABB2069AB}" srcOrd="1" destOrd="0" presId="urn:microsoft.com/office/officeart/2016/7/layout/LinearArrowProcessNumbered"/>
    <dgm:cxn modelId="{CA4911E5-1D7E-1C43-A431-FC055B475876}" type="presParOf" srcId="{7C1FE518-8643-D94E-B4FA-E06ABB2069AB}" destId="{324F831D-F9AC-EB4B-A90D-43F9859D2554}" srcOrd="0" destOrd="0" presId="urn:microsoft.com/office/officeart/2016/7/layout/LinearArrowProcessNumbered"/>
    <dgm:cxn modelId="{8F0C5306-462D-814F-8CCB-DD206EDAF91F}" type="presParOf" srcId="{7C1FE518-8643-D94E-B4FA-E06ABB2069AB}" destId="{C82054E8-214D-F841-AFAA-20235D769E41}" srcOrd="1" destOrd="0" presId="urn:microsoft.com/office/officeart/2016/7/layout/LinearArrowProcessNumbered"/>
    <dgm:cxn modelId="{6067AB90-6DA8-4145-859B-3E949C4898DF}" type="presParOf" srcId="{7C1FE518-8643-D94E-B4FA-E06ABB2069AB}" destId="{C148FE85-4BDE-9847-954C-8DE15043631C}" srcOrd="2" destOrd="0" presId="urn:microsoft.com/office/officeart/2016/7/layout/LinearArrowProcessNumbered"/>
    <dgm:cxn modelId="{9952813C-D92E-1749-A8FB-BAA3F27C0A51}" type="presParOf" srcId="{7C1FE518-8643-D94E-B4FA-E06ABB2069AB}" destId="{83105008-023D-0C40-9089-FCEB327B54CD}" srcOrd="3" destOrd="0" presId="urn:microsoft.com/office/officeart/2016/7/layout/LinearArrowProcessNumbered"/>
    <dgm:cxn modelId="{0AFCD558-53B8-8945-A8F8-35B73AB987D0}" type="presParOf" srcId="{A4C241C6-EDAA-6B4B-8801-D98447453B12}" destId="{82C95F6E-A17B-1D45-B3C9-F26F813FDC1C}" srcOrd="2" destOrd="0" presId="urn:microsoft.com/office/officeart/2016/7/layout/LinearArrowProcessNumbered"/>
    <dgm:cxn modelId="{6371B1C7-A796-414A-88C7-517048B56B2E}" type="presParOf" srcId="{994B4516-408C-5B41-B469-640636F5D3C9}" destId="{ABDDC940-010B-DA4D-83E7-AF913FFCD0B8}" srcOrd="7" destOrd="0" presId="urn:microsoft.com/office/officeart/2016/7/layout/LinearArrowProcessNumbered"/>
    <dgm:cxn modelId="{4B3CC210-F622-3F40-8C00-44F3902EE92C}" type="presParOf" srcId="{994B4516-408C-5B41-B469-640636F5D3C9}" destId="{72935048-6CE2-EC46-922F-5DE80520473B}" srcOrd="8" destOrd="0" presId="urn:microsoft.com/office/officeart/2016/7/layout/LinearArrowProcessNumbered"/>
    <dgm:cxn modelId="{51A88E17-3B8E-F14E-ABD1-FE2C6C49772E}" type="presParOf" srcId="{72935048-6CE2-EC46-922F-5DE80520473B}" destId="{6A445366-7B64-134D-AA5D-BDFA38C3879B}" srcOrd="0" destOrd="0" presId="urn:microsoft.com/office/officeart/2016/7/layout/LinearArrowProcessNumbered"/>
    <dgm:cxn modelId="{013C28D9-373D-AB49-867F-67F3DCB94E5F}" type="presParOf" srcId="{72935048-6CE2-EC46-922F-5DE80520473B}" destId="{AD2A78D5-6481-3947-AA52-798BCEE11F24}" srcOrd="1" destOrd="0" presId="urn:microsoft.com/office/officeart/2016/7/layout/LinearArrowProcessNumbered"/>
    <dgm:cxn modelId="{A0DC798C-AF3C-C94C-82EE-DF7EBB194619}" type="presParOf" srcId="{AD2A78D5-6481-3947-AA52-798BCEE11F24}" destId="{F896420A-D03A-C145-B160-852F9D754FE7}" srcOrd="0" destOrd="0" presId="urn:microsoft.com/office/officeart/2016/7/layout/LinearArrowProcessNumbered"/>
    <dgm:cxn modelId="{EEA00059-CFF1-8742-9A09-2A265425CD71}" type="presParOf" srcId="{AD2A78D5-6481-3947-AA52-798BCEE11F24}" destId="{A2C9DF74-8F2B-1346-8174-901529A3B3D9}" srcOrd="1" destOrd="0" presId="urn:microsoft.com/office/officeart/2016/7/layout/LinearArrowProcessNumbered"/>
    <dgm:cxn modelId="{FC13BCE9-D86D-3949-9B96-FE20573AEEDF}" type="presParOf" srcId="{AD2A78D5-6481-3947-AA52-798BCEE11F24}" destId="{10C1940E-0A19-E145-81E7-74D11E7A6868}" srcOrd="2" destOrd="0" presId="urn:microsoft.com/office/officeart/2016/7/layout/LinearArrowProcessNumbered"/>
    <dgm:cxn modelId="{355A0A01-B587-4249-AB6A-D788448D65EB}" type="presParOf" srcId="{AD2A78D5-6481-3947-AA52-798BCEE11F24}" destId="{10D35A83-EBE0-1A42-A722-12FC6C65E1EC}" srcOrd="3" destOrd="0" presId="urn:microsoft.com/office/officeart/2016/7/layout/LinearArrowProcessNumbered"/>
    <dgm:cxn modelId="{2D081166-9B1F-E547-BA55-56EC0BDD9A9E}" type="presParOf" srcId="{72935048-6CE2-EC46-922F-5DE80520473B}" destId="{B817972E-15C7-B24D-8C9D-53D196D2AEE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8F9B0BC-1679-4F87-81AE-8EA0289DCAC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C065993E-76E0-418C-B62C-5E793E8E96F8}">
      <dgm:prSet custT="1"/>
      <dgm:spPr/>
      <dgm:t>
        <a:bodyPr/>
        <a:lstStyle/>
        <a:p>
          <a:r>
            <a:rPr lang="en-US" sz="1050" dirty="0"/>
            <a:t>Week 1- Accessed initial reading through news articles and journals from google scholar. I accessed this to have a larger scope on the issue.</a:t>
          </a:r>
        </a:p>
      </dgm:t>
    </dgm:pt>
    <dgm:pt modelId="{C6433455-1E0C-47ED-BE5D-3008B7F64ECA}" type="parTrans" cxnId="{8850752F-3763-4EDF-847A-50A1CB10AC2F}">
      <dgm:prSet/>
      <dgm:spPr/>
      <dgm:t>
        <a:bodyPr/>
        <a:lstStyle/>
        <a:p>
          <a:endParaRPr lang="en-US" sz="1400"/>
        </a:p>
      </dgm:t>
    </dgm:pt>
    <dgm:pt modelId="{3D72CE58-88FF-42B8-ABA2-A973E3ABF439}" type="sibTrans" cxnId="{8850752F-3763-4EDF-847A-50A1CB10AC2F}">
      <dgm:prSet custT="1"/>
      <dgm:spPr/>
      <dgm:t>
        <a:bodyPr/>
        <a:lstStyle/>
        <a:p>
          <a:endParaRPr lang="en-US" sz="300"/>
        </a:p>
      </dgm:t>
    </dgm:pt>
    <dgm:pt modelId="{CDB07618-F5F2-4762-B8C0-347ADC698967}">
      <dgm:prSet custT="1"/>
      <dgm:spPr/>
      <dgm:t>
        <a:bodyPr/>
        <a:lstStyle/>
        <a:p>
          <a:r>
            <a:rPr lang="en-US" sz="1050" dirty="0"/>
            <a:t>Week 2- I planned the presentation by deciding which research was relevant to my topic.</a:t>
          </a:r>
        </a:p>
      </dgm:t>
    </dgm:pt>
    <dgm:pt modelId="{10724E06-1F3C-49D0-92BC-E0E78A8A8D95}" type="parTrans" cxnId="{67C519A0-B22B-4E3B-827B-58CC9253DB36}">
      <dgm:prSet/>
      <dgm:spPr/>
      <dgm:t>
        <a:bodyPr/>
        <a:lstStyle/>
        <a:p>
          <a:endParaRPr lang="en-US" sz="1400"/>
        </a:p>
      </dgm:t>
    </dgm:pt>
    <dgm:pt modelId="{978569A2-2FFC-463F-8A86-330ADC972789}" type="sibTrans" cxnId="{67C519A0-B22B-4E3B-827B-58CC9253DB36}">
      <dgm:prSet custT="1"/>
      <dgm:spPr/>
      <dgm:t>
        <a:bodyPr/>
        <a:lstStyle/>
        <a:p>
          <a:endParaRPr lang="en-US" sz="300"/>
        </a:p>
      </dgm:t>
    </dgm:pt>
    <dgm:pt modelId="{45A5AE9F-FEB7-4D52-9FAC-BC9F06FECE11}">
      <dgm:prSet custT="1"/>
      <dgm:spPr/>
      <dgm:t>
        <a:bodyPr/>
        <a:lstStyle/>
        <a:p>
          <a:r>
            <a:rPr lang="en-US" sz="1050" dirty="0"/>
            <a:t>Week 3- I structured the presentation by deciding which issues need to be presented first, whilst also ensuring that a slide with definitions was included at the start of the </a:t>
          </a:r>
          <a:r>
            <a:rPr lang="en-US" sz="1050" dirty="0" err="1"/>
            <a:t>powerpoint</a:t>
          </a:r>
          <a:r>
            <a:rPr lang="en-US" sz="1050" dirty="0"/>
            <a:t>.</a:t>
          </a:r>
        </a:p>
      </dgm:t>
    </dgm:pt>
    <dgm:pt modelId="{E95D315A-8ADB-4E1F-932E-F17EB8FF141F}" type="parTrans" cxnId="{A7D7ACB1-C3AA-4970-98EE-5026D10685C3}">
      <dgm:prSet/>
      <dgm:spPr/>
      <dgm:t>
        <a:bodyPr/>
        <a:lstStyle/>
        <a:p>
          <a:endParaRPr lang="en-US" sz="1400"/>
        </a:p>
      </dgm:t>
    </dgm:pt>
    <dgm:pt modelId="{AEC064ED-DD7A-4E3E-8EAA-59DDF5477C68}" type="sibTrans" cxnId="{A7D7ACB1-C3AA-4970-98EE-5026D10685C3}">
      <dgm:prSet custT="1"/>
      <dgm:spPr/>
      <dgm:t>
        <a:bodyPr/>
        <a:lstStyle/>
        <a:p>
          <a:endParaRPr lang="en-US" sz="300"/>
        </a:p>
      </dgm:t>
    </dgm:pt>
    <dgm:pt modelId="{B6AE68A0-E650-46A7-9A12-38789217BA54}">
      <dgm:prSet custT="1"/>
      <dgm:spPr/>
      <dgm:t>
        <a:bodyPr/>
        <a:lstStyle/>
        <a:p>
          <a:r>
            <a:rPr lang="en-US" sz="1050" dirty="0"/>
            <a:t>Week 4- For wider reading, I did use many news articles that displayed information on case studies.</a:t>
          </a:r>
        </a:p>
      </dgm:t>
    </dgm:pt>
    <dgm:pt modelId="{49215B19-6603-4480-BF7F-BC916E3B5551}" type="parTrans" cxnId="{FF23D0C5-314B-44A8-A28B-24CDAB094051}">
      <dgm:prSet/>
      <dgm:spPr/>
      <dgm:t>
        <a:bodyPr/>
        <a:lstStyle/>
        <a:p>
          <a:endParaRPr lang="en-US" sz="1400"/>
        </a:p>
      </dgm:t>
    </dgm:pt>
    <dgm:pt modelId="{E0E64480-650C-4657-A230-EF4CFEAADC78}" type="sibTrans" cxnId="{FF23D0C5-314B-44A8-A28B-24CDAB094051}">
      <dgm:prSet custT="1"/>
      <dgm:spPr/>
      <dgm:t>
        <a:bodyPr/>
        <a:lstStyle/>
        <a:p>
          <a:endParaRPr lang="en-US" sz="300"/>
        </a:p>
      </dgm:t>
    </dgm:pt>
    <dgm:pt modelId="{5F9E9989-417D-4113-9ADA-14E3F7059EA9}">
      <dgm:prSet custT="1"/>
      <dgm:spPr/>
      <dgm:t>
        <a:bodyPr/>
        <a:lstStyle/>
        <a:p>
          <a:r>
            <a:rPr lang="en-US" sz="1050" dirty="0"/>
            <a:t>Week 5- When reflecting, I did find some challenges when conducting research, due to one of the case studies included in the presentation being dated, it was difficult to find up to date sources. To combat this in the future, I would perhaps chose to look at more recent case studies.</a:t>
          </a:r>
        </a:p>
      </dgm:t>
    </dgm:pt>
    <dgm:pt modelId="{EFD97DEB-538B-410E-ABB9-0FFB5485C258}" type="parTrans" cxnId="{2ADE753E-2DA0-43FB-A2B5-22D145D2E62B}">
      <dgm:prSet/>
      <dgm:spPr/>
      <dgm:t>
        <a:bodyPr/>
        <a:lstStyle/>
        <a:p>
          <a:endParaRPr lang="en-US" sz="1400"/>
        </a:p>
      </dgm:t>
    </dgm:pt>
    <dgm:pt modelId="{08C4814C-46DE-4715-8284-CC68B7E57288}" type="sibTrans" cxnId="{2ADE753E-2DA0-43FB-A2B5-22D145D2E62B}">
      <dgm:prSet/>
      <dgm:spPr/>
      <dgm:t>
        <a:bodyPr/>
        <a:lstStyle/>
        <a:p>
          <a:endParaRPr lang="en-US" sz="1400"/>
        </a:p>
      </dgm:t>
    </dgm:pt>
    <dgm:pt modelId="{26C78FA9-84FB-3E49-900E-B202EC1AB22C}" type="pres">
      <dgm:prSet presAssocID="{E8F9B0BC-1679-4F87-81AE-8EA0289DCAC1}" presName="Name0" presStyleCnt="0">
        <dgm:presLayoutVars>
          <dgm:dir/>
          <dgm:resizeHandles val="exact"/>
        </dgm:presLayoutVars>
      </dgm:prSet>
      <dgm:spPr/>
    </dgm:pt>
    <dgm:pt modelId="{FF76623F-A345-0C4A-B16C-2B9C089F68DD}" type="pres">
      <dgm:prSet presAssocID="{C065993E-76E0-418C-B62C-5E793E8E96F8}" presName="node" presStyleLbl="node1" presStyleIdx="0" presStyleCnt="5">
        <dgm:presLayoutVars>
          <dgm:bulletEnabled val="1"/>
        </dgm:presLayoutVars>
      </dgm:prSet>
      <dgm:spPr/>
    </dgm:pt>
    <dgm:pt modelId="{840957B4-A39E-DF42-A243-4052EF25D3B6}" type="pres">
      <dgm:prSet presAssocID="{3D72CE58-88FF-42B8-ABA2-A973E3ABF439}" presName="sibTrans" presStyleLbl="sibTrans1D1" presStyleIdx="0" presStyleCnt="4"/>
      <dgm:spPr/>
    </dgm:pt>
    <dgm:pt modelId="{CCA5B6AB-3AF8-0941-94DA-D7EFB91E57AC}" type="pres">
      <dgm:prSet presAssocID="{3D72CE58-88FF-42B8-ABA2-A973E3ABF439}" presName="connectorText" presStyleLbl="sibTrans1D1" presStyleIdx="0" presStyleCnt="4"/>
      <dgm:spPr/>
    </dgm:pt>
    <dgm:pt modelId="{53A770CC-F54E-7A4E-9916-6FA5891943EE}" type="pres">
      <dgm:prSet presAssocID="{CDB07618-F5F2-4762-B8C0-347ADC698967}" presName="node" presStyleLbl="node1" presStyleIdx="1" presStyleCnt="5">
        <dgm:presLayoutVars>
          <dgm:bulletEnabled val="1"/>
        </dgm:presLayoutVars>
      </dgm:prSet>
      <dgm:spPr/>
    </dgm:pt>
    <dgm:pt modelId="{7387C4D2-1023-B148-9B2A-3FB04E887EC4}" type="pres">
      <dgm:prSet presAssocID="{978569A2-2FFC-463F-8A86-330ADC972789}" presName="sibTrans" presStyleLbl="sibTrans1D1" presStyleIdx="1" presStyleCnt="4"/>
      <dgm:spPr/>
    </dgm:pt>
    <dgm:pt modelId="{D66A4FAA-D297-454E-A733-B7FF8F2163E5}" type="pres">
      <dgm:prSet presAssocID="{978569A2-2FFC-463F-8A86-330ADC972789}" presName="connectorText" presStyleLbl="sibTrans1D1" presStyleIdx="1" presStyleCnt="4"/>
      <dgm:spPr/>
    </dgm:pt>
    <dgm:pt modelId="{1D030343-B615-124B-82F3-07F09255A660}" type="pres">
      <dgm:prSet presAssocID="{45A5AE9F-FEB7-4D52-9FAC-BC9F06FECE11}" presName="node" presStyleLbl="node1" presStyleIdx="2" presStyleCnt="5">
        <dgm:presLayoutVars>
          <dgm:bulletEnabled val="1"/>
        </dgm:presLayoutVars>
      </dgm:prSet>
      <dgm:spPr/>
    </dgm:pt>
    <dgm:pt modelId="{B847F260-A454-A140-82E9-AB432D9F3179}" type="pres">
      <dgm:prSet presAssocID="{AEC064ED-DD7A-4E3E-8EAA-59DDF5477C68}" presName="sibTrans" presStyleLbl="sibTrans1D1" presStyleIdx="2" presStyleCnt="4"/>
      <dgm:spPr/>
    </dgm:pt>
    <dgm:pt modelId="{3AD0C1D2-C846-4A40-8628-7EA84DEF92C6}" type="pres">
      <dgm:prSet presAssocID="{AEC064ED-DD7A-4E3E-8EAA-59DDF5477C68}" presName="connectorText" presStyleLbl="sibTrans1D1" presStyleIdx="2" presStyleCnt="4"/>
      <dgm:spPr/>
    </dgm:pt>
    <dgm:pt modelId="{A34E1B5D-E0BB-EF4F-B1D3-B96B400693F1}" type="pres">
      <dgm:prSet presAssocID="{B6AE68A0-E650-46A7-9A12-38789217BA54}" presName="node" presStyleLbl="node1" presStyleIdx="3" presStyleCnt="5">
        <dgm:presLayoutVars>
          <dgm:bulletEnabled val="1"/>
        </dgm:presLayoutVars>
      </dgm:prSet>
      <dgm:spPr/>
    </dgm:pt>
    <dgm:pt modelId="{3E12A67E-A36C-D541-9F6E-A5A2A0C4E5BF}" type="pres">
      <dgm:prSet presAssocID="{E0E64480-650C-4657-A230-EF4CFEAADC78}" presName="sibTrans" presStyleLbl="sibTrans1D1" presStyleIdx="3" presStyleCnt="4"/>
      <dgm:spPr/>
    </dgm:pt>
    <dgm:pt modelId="{DF016E0E-962A-F04C-81DB-DF04D63F7F2D}" type="pres">
      <dgm:prSet presAssocID="{E0E64480-650C-4657-A230-EF4CFEAADC78}" presName="connectorText" presStyleLbl="sibTrans1D1" presStyleIdx="3" presStyleCnt="4"/>
      <dgm:spPr/>
    </dgm:pt>
    <dgm:pt modelId="{1FE3497F-E13E-8E41-B1E9-A8E21E527B93}" type="pres">
      <dgm:prSet presAssocID="{5F9E9989-417D-4113-9ADA-14E3F7059EA9}" presName="node" presStyleLbl="node1" presStyleIdx="4" presStyleCnt="5">
        <dgm:presLayoutVars>
          <dgm:bulletEnabled val="1"/>
        </dgm:presLayoutVars>
      </dgm:prSet>
      <dgm:spPr/>
    </dgm:pt>
  </dgm:ptLst>
  <dgm:cxnLst>
    <dgm:cxn modelId="{8850752F-3763-4EDF-847A-50A1CB10AC2F}" srcId="{E8F9B0BC-1679-4F87-81AE-8EA0289DCAC1}" destId="{C065993E-76E0-418C-B62C-5E793E8E96F8}" srcOrd="0" destOrd="0" parTransId="{C6433455-1E0C-47ED-BE5D-3008B7F64ECA}" sibTransId="{3D72CE58-88FF-42B8-ABA2-A973E3ABF439}"/>
    <dgm:cxn modelId="{14DCBA3C-D805-3D40-A871-48F53EF2D015}" type="presOf" srcId="{978569A2-2FFC-463F-8A86-330ADC972789}" destId="{7387C4D2-1023-B148-9B2A-3FB04E887EC4}" srcOrd="0" destOrd="0" presId="urn:microsoft.com/office/officeart/2016/7/layout/RepeatingBendingProcessNew"/>
    <dgm:cxn modelId="{2ADE753E-2DA0-43FB-A2B5-22D145D2E62B}" srcId="{E8F9B0BC-1679-4F87-81AE-8EA0289DCAC1}" destId="{5F9E9989-417D-4113-9ADA-14E3F7059EA9}" srcOrd="4" destOrd="0" parTransId="{EFD97DEB-538B-410E-ABB9-0FFB5485C258}" sibTransId="{08C4814C-46DE-4715-8284-CC68B7E57288}"/>
    <dgm:cxn modelId="{F277C857-5087-5D42-9EE6-401D6488788B}" type="presOf" srcId="{3D72CE58-88FF-42B8-ABA2-A973E3ABF439}" destId="{840957B4-A39E-DF42-A243-4052EF25D3B6}" srcOrd="0" destOrd="0" presId="urn:microsoft.com/office/officeart/2016/7/layout/RepeatingBendingProcessNew"/>
    <dgm:cxn modelId="{5231925C-3D71-064A-8485-B33F9F4FD10A}" type="presOf" srcId="{CDB07618-F5F2-4762-B8C0-347ADC698967}" destId="{53A770CC-F54E-7A4E-9916-6FA5891943EE}" srcOrd="0" destOrd="0" presId="urn:microsoft.com/office/officeart/2016/7/layout/RepeatingBendingProcessNew"/>
    <dgm:cxn modelId="{D222DE65-3B5C-2047-91AA-37471438B1AD}" type="presOf" srcId="{E8F9B0BC-1679-4F87-81AE-8EA0289DCAC1}" destId="{26C78FA9-84FB-3E49-900E-B202EC1AB22C}" srcOrd="0" destOrd="0" presId="urn:microsoft.com/office/officeart/2016/7/layout/RepeatingBendingProcessNew"/>
    <dgm:cxn modelId="{2D8FAB76-4742-5348-A5E8-E73DECA2E3A5}" type="presOf" srcId="{5F9E9989-417D-4113-9ADA-14E3F7059EA9}" destId="{1FE3497F-E13E-8E41-B1E9-A8E21E527B93}" srcOrd="0" destOrd="0" presId="urn:microsoft.com/office/officeart/2016/7/layout/RepeatingBendingProcessNew"/>
    <dgm:cxn modelId="{F90CF27A-90DB-3F41-A18D-65C203963E87}" type="presOf" srcId="{3D72CE58-88FF-42B8-ABA2-A973E3ABF439}" destId="{CCA5B6AB-3AF8-0941-94DA-D7EFB91E57AC}" srcOrd="1" destOrd="0" presId="urn:microsoft.com/office/officeart/2016/7/layout/RepeatingBendingProcessNew"/>
    <dgm:cxn modelId="{96B4B89B-63D9-7745-AFE2-C98CB9215112}" type="presOf" srcId="{C065993E-76E0-418C-B62C-5E793E8E96F8}" destId="{FF76623F-A345-0C4A-B16C-2B9C089F68DD}" srcOrd="0" destOrd="0" presId="urn:microsoft.com/office/officeart/2016/7/layout/RepeatingBendingProcessNew"/>
    <dgm:cxn modelId="{67C519A0-B22B-4E3B-827B-58CC9253DB36}" srcId="{E8F9B0BC-1679-4F87-81AE-8EA0289DCAC1}" destId="{CDB07618-F5F2-4762-B8C0-347ADC698967}" srcOrd="1" destOrd="0" parTransId="{10724E06-1F3C-49D0-92BC-E0E78A8A8D95}" sibTransId="{978569A2-2FFC-463F-8A86-330ADC972789}"/>
    <dgm:cxn modelId="{F5AC32A0-F53B-6844-8115-965223F0D0F2}" type="presOf" srcId="{B6AE68A0-E650-46A7-9A12-38789217BA54}" destId="{A34E1B5D-E0BB-EF4F-B1D3-B96B400693F1}" srcOrd="0" destOrd="0" presId="urn:microsoft.com/office/officeart/2016/7/layout/RepeatingBendingProcessNew"/>
    <dgm:cxn modelId="{847483A4-AB9F-D84B-A922-1DB727277991}" type="presOf" srcId="{978569A2-2FFC-463F-8A86-330ADC972789}" destId="{D66A4FAA-D297-454E-A733-B7FF8F2163E5}" srcOrd="1" destOrd="0" presId="urn:microsoft.com/office/officeart/2016/7/layout/RepeatingBendingProcessNew"/>
    <dgm:cxn modelId="{9D6C20B0-A610-CF4C-8BC8-051C3EC2A0D8}" type="presOf" srcId="{45A5AE9F-FEB7-4D52-9FAC-BC9F06FECE11}" destId="{1D030343-B615-124B-82F3-07F09255A660}" srcOrd="0" destOrd="0" presId="urn:microsoft.com/office/officeart/2016/7/layout/RepeatingBendingProcessNew"/>
    <dgm:cxn modelId="{A7D7ACB1-C3AA-4970-98EE-5026D10685C3}" srcId="{E8F9B0BC-1679-4F87-81AE-8EA0289DCAC1}" destId="{45A5AE9F-FEB7-4D52-9FAC-BC9F06FECE11}" srcOrd="2" destOrd="0" parTransId="{E95D315A-8ADB-4E1F-932E-F17EB8FF141F}" sibTransId="{AEC064ED-DD7A-4E3E-8EAA-59DDF5477C68}"/>
    <dgm:cxn modelId="{0C64DEB8-2909-9749-8539-4D473AE62286}" type="presOf" srcId="{AEC064ED-DD7A-4E3E-8EAA-59DDF5477C68}" destId="{B847F260-A454-A140-82E9-AB432D9F3179}" srcOrd="0" destOrd="0" presId="urn:microsoft.com/office/officeart/2016/7/layout/RepeatingBendingProcessNew"/>
    <dgm:cxn modelId="{5C756EC4-52AA-CD4B-9813-B82FA7750397}" type="presOf" srcId="{E0E64480-650C-4657-A230-EF4CFEAADC78}" destId="{3E12A67E-A36C-D541-9F6E-A5A2A0C4E5BF}" srcOrd="0" destOrd="0" presId="urn:microsoft.com/office/officeart/2016/7/layout/RepeatingBendingProcessNew"/>
    <dgm:cxn modelId="{FF23D0C5-314B-44A8-A28B-24CDAB094051}" srcId="{E8F9B0BC-1679-4F87-81AE-8EA0289DCAC1}" destId="{B6AE68A0-E650-46A7-9A12-38789217BA54}" srcOrd="3" destOrd="0" parTransId="{49215B19-6603-4480-BF7F-BC916E3B5551}" sibTransId="{E0E64480-650C-4657-A230-EF4CFEAADC78}"/>
    <dgm:cxn modelId="{9A39AED3-4549-9E4D-8322-4E3FF3BF5093}" type="presOf" srcId="{AEC064ED-DD7A-4E3E-8EAA-59DDF5477C68}" destId="{3AD0C1D2-C846-4A40-8628-7EA84DEF92C6}" srcOrd="1" destOrd="0" presId="urn:microsoft.com/office/officeart/2016/7/layout/RepeatingBendingProcessNew"/>
    <dgm:cxn modelId="{7CAE69E8-9432-824A-9B5C-5D8745CD3FD6}" type="presOf" srcId="{E0E64480-650C-4657-A230-EF4CFEAADC78}" destId="{DF016E0E-962A-F04C-81DB-DF04D63F7F2D}" srcOrd="1" destOrd="0" presId="urn:microsoft.com/office/officeart/2016/7/layout/RepeatingBendingProcessNew"/>
    <dgm:cxn modelId="{40387467-2A9A-0D45-A588-10BAA881C66E}" type="presParOf" srcId="{26C78FA9-84FB-3E49-900E-B202EC1AB22C}" destId="{FF76623F-A345-0C4A-B16C-2B9C089F68DD}" srcOrd="0" destOrd="0" presId="urn:microsoft.com/office/officeart/2016/7/layout/RepeatingBendingProcessNew"/>
    <dgm:cxn modelId="{C7B4E262-65B8-2B43-B9D4-4414BA60730C}" type="presParOf" srcId="{26C78FA9-84FB-3E49-900E-B202EC1AB22C}" destId="{840957B4-A39E-DF42-A243-4052EF25D3B6}" srcOrd="1" destOrd="0" presId="urn:microsoft.com/office/officeart/2016/7/layout/RepeatingBendingProcessNew"/>
    <dgm:cxn modelId="{C020CF6D-52CB-3B43-945A-0E286F47521D}" type="presParOf" srcId="{840957B4-A39E-DF42-A243-4052EF25D3B6}" destId="{CCA5B6AB-3AF8-0941-94DA-D7EFB91E57AC}" srcOrd="0" destOrd="0" presId="urn:microsoft.com/office/officeart/2016/7/layout/RepeatingBendingProcessNew"/>
    <dgm:cxn modelId="{0AC19F89-ED21-C34E-B41B-6C3EA50930D4}" type="presParOf" srcId="{26C78FA9-84FB-3E49-900E-B202EC1AB22C}" destId="{53A770CC-F54E-7A4E-9916-6FA5891943EE}" srcOrd="2" destOrd="0" presId="urn:microsoft.com/office/officeart/2016/7/layout/RepeatingBendingProcessNew"/>
    <dgm:cxn modelId="{8A7DE9ED-064C-D84D-AB93-D4BED9B25085}" type="presParOf" srcId="{26C78FA9-84FB-3E49-900E-B202EC1AB22C}" destId="{7387C4D2-1023-B148-9B2A-3FB04E887EC4}" srcOrd="3" destOrd="0" presId="urn:microsoft.com/office/officeart/2016/7/layout/RepeatingBendingProcessNew"/>
    <dgm:cxn modelId="{D6D92F74-980F-E540-949F-02F67CC71137}" type="presParOf" srcId="{7387C4D2-1023-B148-9B2A-3FB04E887EC4}" destId="{D66A4FAA-D297-454E-A733-B7FF8F2163E5}" srcOrd="0" destOrd="0" presId="urn:microsoft.com/office/officeart/2016/7/layout/RepeatingBendingProcessNew"/>
    <dgm:cxn modelId="{89FF7BA4-10CD-1043-A6A0-B22D99E660FC}" type="presParOf" srcId="{26C78FA9-84FB-3E49-900E-B202EC1AB22C}" destId="{1D030343-B615-124B-82F3-07F09255A660}" srcOrd="4" destOrd="0" presId="urn:microsoft.com/office/officeart/2016/7/layout/RepeatingBendingProcessNew"/>
    <dgm:cxn modelId="{80D55D73-BE3D-E44D-8496-2B7E95C8F69A}" type="presParOf" srcId="{26C78FA9-84FB-3E49-900E-B202EC1AB22C}" destId="{B847F260-A454-A140-82E9-AB432D9F3179}" srcOrd="5" destOrd="0" presId="urn:microsoft.com/office/officeart/2016/7/layout/RepeatingBendingProcessNew"/>
    <dgm:cxn modelId="{B7DD2665-CF4A-3B46-BEE9-EBDDC532E7A3}" type="presParOf" srcId="{B847F260-A454-A140-82E9-AB432D9F3179}" destId="{3AD0C1D2-C846-4A40-8628-7EA84DEF92C6}" srcOrd="0" destOrd="0" presId="urn:microsoft.com/office/officeart/2016/7/layout/RepeatingBendingProcessNew"/>
    <dgm:cxn modelId="{4310370E-249A-EF41-A70C-9251AC871DCC}" type="presParOf" srcId="{26C78FA9-84FB-3E49-900E-B202EC1AB22C}" destId="{A34E1B5D-E0BB-EF4F-B1D3-B96B400693F1}" srcOrd="6" destOrd="0" presId="urn:microsoft.com/office/officeart/2016/7/layout/RepeatingBendingProcessNew"/>
    <dgm:cxn modelId="{45EB100E-5266-5E45-B974-5FEB3B2D7D03}" type="presParOf" srcId="{26C78FA9-84FB-3E49-900E-B202EC1AB22C}" destId="{3E12A67E-A36C-D541-9F6E-A5A2A0C4E5BF}" srcOrd="7" destOrd="0" presId="urn:microsoft.com/office/officeart/2016/7/layout/RepeatingBendingProcessNew"/>
    <dgm:cxn modelId="{F6782D0A-8C15-3D46-9D16-14DE2EE3216E}" type="presParOf" srcId="{3E12A67E-A36C-D541-9F6E-A5A2A0C4E5BF}" destId="{DF016E0E-962A-F04C-81DB-DF04D63F7F2D}" srcOrd="0" destOrd="0" presId="urn:microsoft.com/office/officeart/2016/7/layout/RepeatingBendingProcessNew"/>
    <dgm:cxn modelId="{67D4A6BE-6DCF-624F-9FDC-32FD024802C4}" type="presParOf" srcId="{26C78FA9-84FB-3E49-900E-B202EC1AB22C}" destId="{1FE3497F-E13E-8E41-B1E9-A8E21E527B93}"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B9377C-9B5C-45E0-81F6-655103415D9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7CE29B6-1637-4472-8BC1-4E27F7F41290}">
      <dgm:prSet/>
      <dgm:spPr/>
      <dgm:t>
        <a:bodyPr/>
        <a:lstStyle/>
        <a:p>
          <a:r>
            <a:rPr lang="en-US" b="0" i="0" dirty="0"/>
            <a:t>Bandura, A. (2024) ‘Social Learning Analysis of Aggression’, </a:t>
          </a:r>
          <a:r>
            <a:rPr lang="en-US" b="0" i="1" dirty="0"/>
            <a:t>Analysis of Delinquency and Aggression</a:t>
          </a:r>
          <a:r>
            <a:rPr lang="en-US" b="0" i="0" dirty="0"/>
            <a:t>, pp. 203–232. doi:10.4324/9781003487630-10. </a:t>
          </a:r>
          <a:endParaRPr lang="en-US" dirty="0"/>
        </a:p>
      </dgm:t>
    </dgm:pt>
    <dgm:pt modelId="{CBE8CBDB-AA79-4A8A-BDF9-A63489A43CA6}" type="parTrans" cxnId="{2E284B66-05DA-42AF-BD52-D31EF07765DC}">
      <dgm:prSet/>
      <dgm:spPr/>
      <dgm:t>
        <a:bodyPr/>
        <a:lstStyle/>
        <a:p>
          <a:endParaRPr lang="en-US"/>
        </a:p>
      </dgm:t>
    </dgm:pt>
    <dgm:pt modelId="{66ECE04B-9BA0-44F7-BA10-F12607769C11}" type="sibTrans" cxnId="{2E284B66-05DA-42AF-BD52-D31EF07765DC}">
      <dgm:prSet/>
      <dgm:spPr/>
      <dgm:t>
        <a:bodyPr/>
        <a:lstStyle/>
        <a:p>
          <a:endParaRPr lang="en-US"/>
        </a:p>
      </dgm:t>
    </dgm:pt>
    <dgm:pt modelId="{898DACD0-22C5-40E5-93B6-EEF618DB39F0}">
      <dgm:prSet/>
      <dgm:spPr/>
      <dgm:t>
        <a:bodyPr/>
        <a:lstStyle/>
        <a:p>
          <a:r>
            <a:rPr lang="en-US" b="0" i="0" dirty="0"/>
            <a:t>Barker, R., </a:t>
          </a:r>
          <a:r>
            <a:rPr lang="en-US" b="0" i="0" dirty="0" err="1"/>
            <a:t>Bonell</a:t>
          </a:r>
          <a:r>
            <a:rPr lang="en-US" b="0" i="0" dirty="0"/>
            <a:t>, C. and Melendez-Torres, G. (2024) ‘“they don’t even teach you how to make money!” what insights can </a:t>
          </a:r>
          <a:r>
            <a:rPr lang="en-US" b="0" i="0" dirty="0" err="1"/>
            <a:t>marginalised</a:t>
          </a:r>
          <a:r>
            <a:rPr lang="en-US" b="0" i="0" dirty="0"/>
            <a:t> young people provide into developing Inclusive Education policy?’, </a:t>
          </a:r>
          <a:r>
            <a:rPr lang="en-US" b="0" i="1" dirty="0"/>
            <a:t>Equity in Education &amp;amp; Society</a:t>
          </a:r>
          <a:r>
            <a:rPr lang="en-US" b="0" i="0" dirty="0"/>
            <a:t> [Preprint]. doi:10.1177/27526461241293160. </a:t>
          </a:r>
          <a:endParaRPr lang="en-US" dirty="0"/>
        </a:p>
      </dgm:t>
    </dgm:pt>
    <dgm:pt modelId="{A7B34A6A-CD3B-4AFB-BDC5-2A199C43C2FE}" type="parTrans" cxnId="{44263313-447F-41EC-8B6B-A94A82DECB84}">
      <dgm:prSet/>
      <dgm:spPr/>
      <dgm:t>
        <a:bodyPr/>
        <a:lstStyle/>
        <a:p>
          <a:endParaRPr lang="en-US"/>
        </a:p>
      </dgm:t>
    </dgm:pt>
    <dgm:pt modelId="{77035DDE-2B18-484B-938F-C11DECF861AC}" type="sibTrans" cxnId="{44263313-447F-41EC-8B6B-A94A82DECB84}">
      <dgm:prSet/>
      <dgm:spPr/>
      <dgm:t>
        <a:bodyPr/>
        <a:lstStyle/>
        <a:p>
          <a:endParaRPr lang="en-US"/>
        </a:p>
      </dgm:t>
    </dgm:pt>
    <dgm:pt modelId="{DB3086E9-9898-49CF-8F03-6089B7AF9EE5}">
      <dgm:prSet/>
      <dgm:spPr/>
      <dgm:t>
        <a:bodyPr/>
        <a:lstStyle/>
        <a:p>
          <a:r>
            <a:rPr lang="en-US" b="0" i="0" dirty="0"/>
            <a:t>Bridge, M. (2018) </a:t>
          </a:r>
          <a:r>
            <a:rPr lang="en-US" b="0" i="1" dirty="0"/>
            <a:t>Met’s ‘gangs matrix’ unlawful, rules data watchdog</a:t>
          </a:r>
          <a:r>
            <a:rPr lang="en-US" b="0" i="0" dirty="0"/>
            <a:t>, </a:t>
          </a:r>
          <a:r>
            <a:rPr lang="en-US" b="0" i="1" dirty="0"/>
            <a:t>The Times &amp; The Sunday Times</a:t>
          </a:r>
          <a:r>
            <a:rPr lang="en-US" b="0" i="0" dirty="0"/>
            <a:t>. Available at: </a:t>
          </a:r>
          <a:r>
            <a:rPr lang="en-US" b="0" i="0" dirty="0">
              <a:hlinkClick xmlns:r="http://schemas.openxmlformats.org/officeDocument/2006/relationships" r:id="rId1"/>
            </a:rPr>
            <a:t>https://www.thetimes.com/article/mets-gangs-matrix-unlawful-rules-data-watchdog-dsrqc26v6</a:t>
          </a:r>
          <a:r>
            <a:rPr lang="en-US" b="0" i="0" dirty="0"/>
            <a:t> (Accessed: 07 March 2025). </a:t>
          </a:r>
          <a:endParaRPr lang="en-US" dirty="0"/>
        </a:p>
      </dgm:t>
    </dgm:pt>
    <dgm:pt modelId="{F945823D-E553-4042-941A-3972CDBE1338}" type="parTrans" cxnId="{23C01353-9378-43C8-9DF8-DF1399F55E9B}">
      <dgm:prSet/>
      <dgm:spPr/>
      <dgm:t>
        <a:bodyPr/>
        <a:lstStyle/>
        <a:p>
          <a:endParaRPr lang="en-US"/>
        </a:p>
      </dgm:t>
    </dgm:pt>
    <dgm:pt modelId="{12510328-4585-4661-9A42-B58F55242B96}" type="sibTrans" cxnId="{23C01353-9378-43C8-9DF8-DF1399F55E9B}">
      <dgm:prSet/>
      <dgm:spPr/>
      <dgm:t>
        <a:bodyPr/>
        <a:lstStyle/>
        <a:p>
          <a:endParaRPr lang="en-US"/>
        </a:p>
      </dgm:t>
    </dgm:pt>
    <dgm:pt modelId="{E9E6CE03-6498-4F8F-9A75-61AFDA4A9C66}">
      <dgm:prSet/>
      <dgm:spPr/>
      <dgm:t>
        <a:bodyPr/>
        <a:lstStyle/>
        <a:p>
          <a:r>
            <a:rPr lang="en-US" b="0" i="0" dirty="0"/>
            <a:t>Brunt, M. (2018) </a:t>
          </a:r>
          <a:r>
            <a:rPr lang="en-US" b="0" i="1" dirty="0"/>
            <a:t>Courts must ‘follow through’ over knife crime sentencing, warns police chief</a:t>
          </a:r>
          <a:r>
            <a:rPr lang="en-US" b="0" i="0" dirty="0"/>
            <a:t>, </a:t>
          </a:r>
          <a:r>
            <a:rPr lang="en-US" b="0" i="1" dirty="0"/>
            <a:t>Sky News</a:t>
          </a:r>
          <a:r>
            <a:rPr lang="en-US" b="0" i="0" dirty="0"/>
            <a:t>. Available at: </a:t>
          </a:r>
          <a:r>
            <a:rPr lang="en-US" b="0" i="0" dirty="0">
              <a:hlinkClick xmlns:r="http://schemas.openxmlformats.org/officeDocument/2006/relationships" r:id="rId2"/>
            </a:rPr>
            <a:t>https://news.sky.com/story/london-knife-crime-surge-needs-multi-agency-approach-11218973</a:t>
          </a:r>
          <a:r>
            <a:rPr lang="en-US" b="0" i="0" dirty="0"/>
            <a:t>  (Accessed: 28 April 2025). </a:t>
          </a:r>
          <a:endParaRPr lang="en-US" dirty="0"/>
        </a:p>
      </dgm:t>
    </dgm:pt>
    <dgm:pt modelId="{6AA5694E-2CE0-49B3-98AA-A7E73BF6FE2E}" type="parTrans" cxnId="{CCDF1708-4A80-4E13-B5F0-868DB6108741}">
      <dgm:prSet/>
      <dgm:spPr/>
      <dgm:t>
        <a:bodyPr/>
        <a:lstStyle/>
        <a:p>
          <a:endParaRPr lang="en-US"/>
        </a:p>
      </dgm:t>
    </dgm:pt>
    <dgm:pt modelId="{6C878AEA-66BE-4E1C-AB6D-758299985A30}" type="sibTrans" cxnId="{CCDF1708-4A80-4E13-B5F0-868DB6108741}">
      <dgm:prSet/>
      <dgm:spPr/>
      <dgm:t>
        <a:bodyPr/>
        <a:lstStyle/>
        <a:p>
          <a:endParaRPr lang="en-US"/>
        </a:p>
      </dgm:t>
    </dgm:pt>
    <dgm:pt modelId="{CCAE5E98-71B1-471A-87B5-EA6BB742FD2D}">
      <dgm:prSet/>
      <dgm:spPr/>
      <dgm:t>
        <a:bodyPr/>
        <a:lstStyle/>
        <a:p>
          <a:r>
            <a:rPr lang="en-US" b="0" i="0"/>
            <a:t>College of Policing (2021) </a:t>
          </a:r>
          <a:r>
            <a:rPr lang="en-US" b="0" i="1"/>
            <a:t>Defining knife crime | college of policing</a:t>
          </a:r>
          <a:r>
            <a:rPr lang="en-US" b="0" i="0"/>
            <a:t>, </a:t>
          </a:r>
          <a:r>
            <a:rPr lang="en-US" b="0" i="1"/>
            <a:t>College of Policing </a:t>
          </a:r>
          <a:r>
            <a:rPr lang="en-US" b="0" i="0"/>
            <a:t>. Available at: </a:t>
          </a:r>
          <a:r>
            <a:rPr lang="en-US" b="0" i="0">
              <a:hlinkClick xmlns:r="http://schemas.openxmlformats.org/officeDocument/2006/relationships" r:id="rId3"/>
            </a:rPr>
            <a:t>https://www.college.police.uk/guidance/knife-crime-problem-solving-guide/defining-knife-crime</a:t>
          </a:r>
          <a:r>
            <a:rPr lang="en-US" b="0" i="0"/>
            <a:t>  (Accessed: 07 March 2025). </a:t>
          </a:r>
          <a:endParaRPr lang="en-US"/>
        </a:p>
      </dgm:t>
    </dgm:pt>
    <dgm:pt modelId="{08F31F33-5EEB-4215-805D-93B5F370EB32}" type="parTrans" cxnId="{8C0DC1D8-11CF-4DA2-8393-74614903B4C7}">
      <dgm:prSet/>
      <dgm:spPr/>
      <dgm:t>
        <a:bodyPr/>
        <a:lstStyle/>
        <a:p>
          <a:endParaRPr lang="en-US"/>
        </a:p>
      </dgm:t>
    </dgm:pt>
    <dgm:pt modelId="{72E25D3E-0E72-4F18-BA71-B1968A663CE8}" type="sibTrans" cxnId="{8C0DC1D8-11CF-4DA2-8393-74614903B4C7}">
      <dgm:prSet/>
      <dgm:spPr/>
      <dgm:t>
        <a:bodyPr/>
        <a:lstStyle/>
        <a:p>
          <a:endParaRPr lang="en-US"/>
        </a:p>
      </dgm:t>
    </dgm:pt>
    <dgm:pt modelId="{B6FEA3A5-5B3A-4A39-8277-2EF14648F763}">
      <dgm:prSet/>
      <dgm:spPr/>
      <dgm:t>
        <a:bodyPr/>
        <a:lstStyle/>
        <a:p>
          <a:r>
            <a:rPr lang="en-US" b="0" i="0"/>
            <a:t>Cordis Bright (2024) </a:t>
          </a:r>
          <a:r>
            <a:rPr lang="en-US" b="0" i="1"/>
            <a:t>Post: Cordis bright</a:t>
          </a:r>
          <a:r>
            <a:rPr lang="en-US" b="0" i="0"/>
            <a:t>, </a:t>
          </a:r>
          <a:r>
            <a:rPr lang="en-US" b="0" i="1"/>
            <a:t>Post | Cordis Bright</a:t>
          </a:r>
          <a:r>
            <a:rPr lang="en-US" b="0" i="0"/>
            <a:t>. Available at: </a:t>
          </a:r>
          <a:r>
            <a:rPr lang="en-US" b="0" i="0">
              <a:hlinkClick xmlns:r="http://schemas.openxmlformats.org/officeDocument/2006/relationships" r:id="rId4"/>
            </a:rPr>
            <a:t>https://www.cordisbright.co.uk/news/knife-crime-and-violence</a:t>
          </a:r>
          <a:r>
            <a:rPr lang="en-US" b="0" i="0"/>
            <a:t>  (Accessed: 28 April 2025). </a:t>
          </a:r>
          <a:endParaRPr lang="en-US"/>
        </a:p>
      </dgm:t>
    </dgm:pt>
    <dgm:pt modelId="{726B612E-D518-4A5F-9035-85471E47C81C}" type="parTrans" cxnId="{231AEE23-2EA5-4061-8E8E-E5B74E180079}">
      <dgm:prSet/>
      <dgm:spPr/>
      <dgm:t>
        <a:bodyPr/>
        <a:lstStyle/>
        <a:p>
          <a:endParaRPr lang="en-US"/>
        </a:p>
      </dgm:t>
    </dgm:pt>
    <dgm:pt modelId="{FFDAD5C3-8F59-40F0-9959-757BB4AB76DA}" type="sibTrans" cxnId="{231AEE23-2EA5-4061-8E8E-E5B74E180079}">
      <dgm:prSet/>
      <dgm:spPr/>
      <dgm:t>
        <a:bodyPr/>
        <a:lstStyle/>
        <a:p>
          <a:endParaRPr lang="en-US"/>
        </a:p>
      </dgm:t>
    </dgm:pt>
    <dgm:pt modelId="{1B4467C4-8EF7-403A-A7BF-8EBDE460391A}">
      <dgm:prSet/>
      <dgm:spPr/>
      <dgm:t>
        <a:bodyPr/>
        <a:lstStyle/>
        <a:p>
          <a:r>
            <a:rPr lang="en-US" b="0" i="0" dirty="0"/>
            <a:t>Crawford, D. (2020) ‘Covid-19 has pushed children’s safeguarding issues under the Radar’, </a:t>
          </a:r>
          <a:r>
            <a:rPr lang="en-US" b="0" i="1" dirty="0"/>
            <a:t>Nursing Children and Young People</a:t>
          </a:r>
          <a:r>
            <a:rPr lang="en-US" b="0" i="0" dirty="0"/>
            <a:t>, 32(4), pp. 5–5. doi:10.7748/ncyp.32.4.5.s1. </a:t>
          </a:r>
          <a:endParaRPr lang="en-US" dirty="0"/>
        </a:p>
      </dgm:t>
    </dgm:pt>
    <dgm:pt modelId="{A4F02B46-B97D-4FD4-9DBF-B71C9EECA997}" type="parTrans" cxnId="{27975391-A4F8-4E1B-9165-8039CA305DEA}">
      <dgm:prSet/>
      <dgm:spPr/>
      <dgm:t>
        <a:bodyPr/>
        <a:lstStyle/>
        <a:p>
          <a:endParaRPr lang="en-US"/>
        </a:p>
      </dgm:t>
    </dgm:pt>
    <dgm:pt modelId="{230CF01B-C006-4FB5-BDAF-A3DCF6352D30}" type="sibTrans" cxnId="{27975391-A4F8-4E1B-9165-8039CA305DEA}">
      <dgm:prSet/>
      <dgm:spPr/>
      <dgm:t>
        <a:bodyPr/>
        <a:lstStyle/>
        <a:p>
          <a:endParaRPr lang="en-US"/>
        </a:p>
      </dgm:t>
    </dgm:pt>
    <dgm:pt modelId="{6AF2D922-F059-4305-BDAE-6158AAAC64B0}">
      <dgm:prSet/>
      <dgm:spPr/>
      <dgm:t>
        <a:bodyPr/>
        <a:lstStyle/>
        <a:p>
          <a:r>
            <a:rPr lang="en-US" b="0" i="0" dirty="0" err="1"/>
            <a:t>Crerar</a:t>
          </a:r>
          <a:r>
            <a:rPr lang="en-US" b="0" i="0" dirty="0"/>
            <a:t>, P. (2017) </a:t>
          </a:r>
          <a:r>
            <a:rPr lang="en-US" b="0" i="1" dirty="0"/>
            <a:t>‘YouTube and Google must do more to remove videos that </a:t>
          </a:r>
          <a:r>
            <a:rPr lang="en-US" b="0" i="1" dirty="0" err="1"/>
            <a:t>Glamorise</a:t>
          </a:r>
          <a:r>
            <a:rPr lang="en-US" b="0" i="1" dirty="0"/>
            <a:t> Knife Crime’</a:t>
          </a:r>
          <a:r>
            <a:rPr lang="en-US" b="0" i="0" dirty="0"/>
            <a:t>, </a:t>
          </a:r>
          <a:r>
            <a:rPr lang="en-US" b="0" i="1" dirty="0"/>
            <a:t>The Standard</a:t>
          </a:r>
          <a:r>
            <a:rPr lang="en-US" b="0" i="0" dirty="0"/>
            <a:t>. Available at: </a:t>
          </a:r>
          <a:r>
            <a:rPr lang="en-US" b="0" i="0" dirty="0">
              <a:hlinkClick xmlns:r="http://schemas.openxmlformats.org/officeDocument/2006/relationships" r:id="rId5"/>
            </a:rPr>
            <a:t>https://www.standard.co.uk/news/london/youtube-and-google-must-do-more-to-remove-videos-that-glamorise-knife-crime-a3605246.html</a:t>
          </a:r>
          <a:r>
            <a:rPr lang="en-US" b="0" i="0" dirty="0"/>
            <a:t> (Accessed: 07 March 2025). </a:t>
          </a:r>
          <a:endParaRPr lang="en-US" dirty="0"/>
        </a:p>
      </dgm:t>
    </dgm:pt>
    <dgm:pt modelId="{397CFF9A-AA35-427B-B2CE-F63789435D64}" type="parTrans" cxnId="{0AAF1490-FD0E-4807-8E4C-76872793E0EF}">
      <dgm:prSet/>
      <dgm:spPr/>
      <dgm:t>
        <a:bodyPr/>
        <a:lstStyle/>
        <a:p>
          <a:endParaRPr lang="en-US"/>
        </a:p>
      </dgm:t>
    </dgm:pt>
    <dgm:pt modelId="{6D41A2CB-D69E-402A-AD32-63BD59C7AAEE}" type="sibTrans" cxnId="{0AAF1490-FD0E-4807-8E4C-76872793E0EF}">
      <dgm:prSet/>
      <dgm:spPr/>
      <dgm:t>
        <a:bodyPr/>
        <a:lstStyle/>
        <a:p>
          <a:endParaRPr lang="en-US"/>
        </a:p>
      </dgm:t>
    </dgm:pt>
    <dgm:pt modelId="{55ACC8A7-F72A-4FAC-A0DF-15919BCB733D}">
      <dgm:prSet/>
      <dgm:spPr/>
      <dgm:t>
        <a:bodyPr/>
        <a:lstStyle/>
        <a:p>
          <a:r>
            <a:rPr lang="en-US" b="0" i="0" dirty="0"/>
            <a:t>Dodd, V. (2019) </a:t>
          </a:r>
          <a:r>
            <a:rPr lang="en-US" b="0" i="1" dirty="0"/>
            <a:t>‘modern slave’, 19, convicted of murder of Jaden Moodie, 14</a:t>
          </a:r>
          <a:r>
            <a:rPr lang="en-US" b="0" i="0" dirty="0"/>
            <a:t>, </a:t>
          </a:r>
          <a:r>
            <a:rPr lang="en-US" b="0" i="1" dirty="0"/>
            <a:t>The Guardian</a:t>
          </a:r>
          <a:r>
            <a:rPr lang="en-US" b="0" i="0" dirty="0"/>
            <a:t>. Available at: </a:t>
          </a:r>
          <a:r>
            <a:rPr lang="en-US" b="0" i="0" dirty="0">
              <a:hlinkClick xmlns:r="http://schemas.openxmlformats.org/officeDocument/2006/relationships" r:id="rId6"/>
            </a:rPr>
            <a:t>https://www.theguardian.com/uk-news/2019/dec/11/modern-slave-19-convicted-of-of-jaden-moodie-14</a:t>
          </a:r>
          <a:r>
            <a:rPr lang="en-US" b="0" i="0" dirty="0"/>
            <a:t>  (Accessed: 27 April 2025). </a:t>
          </a:r>
          <a:endParaRPr lang="en-US" dirty="0"/>
        </a:p>
      </dgm:t>
    </dgm:pt>
    <dgm:pt modelId="{62690E0B-F2FA-479A-A5BC-4D15D1F3C9D4}" type="parTrans" cxnId="{C1687B91-8420-4579-BF91-29D47832F13C}">
      <dgm:prSet/>
      <dgm:spPr/>
      <dgm:t>
        <a:bodyPr/>
        <a:lstStyle/>
        <a:p>
          <a:endParaRPr lang="en-US"/>
        </a:p>
      </dgm:t>
    </dgm:pt>
    <dgm:pt modelId="{A8294717-5A01-4DBE-9DAE-6960DCA34373}" type="sibTrans" cxnId="{C1687B91-8420-4579-BF91-29D47832F13C}">
      <dgm:prSet/>
      <dgm:spPr/>
      <dgm:t>
        <a:bodyPr/>
        <a:lstStyle/>
        <a:p>
          <a:endParaRPr lang="en-US"/>
        </a:p>
      </dgm:t>
    </dgm:pt>
    <dgm:pt modelId="{ED56BD10-3889-4DE6-A555-E8C346CF5858}">
      <dgm:prSet/>
      <dgm:spPr/>
      <dgm:t>
        <a:bodyPr/>
        <a:lstStyle/>
        <a:p>
          <a:r>
            <a:rPr lang="en-US" b="0" i="0"/>
            <a:t>Dyfed Powys Police (2023) </a:t>
          </a:r>
          <a:r>
            <a:rPr lang="en-US" b="0" i="1"/>
            <a:t>Knife crime statistics 531/2024</a:t>
          </a:r>
          <a:r>
            <a:rPr lang="en-US" b="0" i="0"/>
            <a:t>. Available at: </a:t>
          </a:r>
          <a:r>
            <a:rPr lang="en-US" b="0" i="0">
              <a:hlinkClick xmlns:r="http://schemas.openxmlformats.org/officeDocument/2006/relationships" r:id="rId7"/>
            </a:rPr>
            <a:t>https://www.dyfed-powys.police.uk/en/about-us/guide-to-information/requests-and-responses-disclosure-log/crime-statistics/</a:t>
          </a:r>
          <a:r>
            <a:rPr lang="en-US" b="0" i="0"/>
            <a:t>  (Accessed: 28 April 2025). </a:t>
          </a:r>
          <a:endParaRPr lang="en-US"/>
        </a:p>
      </dgm:t>
    </dgm:pt>
    <dgm:pt modelId="{4BAFE811-B0DD-41D5-8FB4-E53419C89DDB}" type="parTrans" cxnId="{8B86928F-4980-4179-8927-F83D4936CC97}">
      <dgm:prSet/>
      <dgm:spPr/>
      <dgm:t>
        <a:bodyPr/>
        <a:lstStyle/>
        <a:p>
          <a:endParaRPr lang="en-US"/>
        </a:p>
      </dgm:t>
    </dgm:pt>
    <dgm:pt modelId="{EE44B2CF-8B91-417D-8E3E-81E5FB0963A7}" type="sibTrans" cxnId="{8B86928F-4980-4179-8927-F83D4936CC97}">
      <dgm:prSet/>
      <dgm:spPr/>
      <dgm:t>
        <a:bodyPr/>
        <a:lstStyle/>
        <a:p>
          <a:endParaRPr lang="en-US"/>
        </a:p>
      </dgm:t>
    </dgm:pt>
    <dgm:pt modelId="{5E458604-7BC9-4CE3-851E-E4ED43F6937C}">
      <dgm:prSet/>
      <dgm:spPr/>
      <dgm:t>
        <a:bodyPr/>
        <a:lstStyle/>
        <a:p>
          <a:r>
            <a:rPr lang="en-US" b="0" i="0"/>
            <a:t>Fraser, K. (2024) </a:t>
          </a:r>
          <a:r>
            <a:rPr lang="en-US" b="0" i="1"/>
            <a:t>Violent offending rates tend to peak in late adolescence or early adulthood</a:t>
          </a:r>
          <a:r>
            <a:rPr lang="en-US" b="0" i="0"/>
            <a:t>, </a:t>
          </a:r>
          <a:r>
            <a:rPr lang="en-US" b="0" i="1"/>
            <a:t>Youth Endowment Fund</a:t>
          </a:r>
          <a:r>
            <a:rPr lang="en-US" b="0" i="0"/>
            <a:t>. Available at: </a:t>
          </a:r>
          <a:r>
            <a:rPr lang="en-US" b="0" i="0">
              <a:hlinkClick xmlns:r="http://schemas.openxmlformats.org/officeDocument/2006/relationships" r:id="rId8"/>
            </a:rPr>
            <a:t>https://youthendowmentfund.org.uk/reports/key-facts-about-violence/6-violent-offending-rates-tend-to-peak-in-late-adolescence-or-early-adulthood/#:~:text=Crime%20and%20violence%20typically%20peak,the%20age%2Dcrime%20curve</a:t>
          </a:r>
          <a:r>
            <a:rPr lang="en-US" b="0" i="0"/>
            <a:t>’. (Accessed: 07 March 2025). </a:t>
          </a:r>
          <a:endParaRPr lang="en-US"/>
        </a:p>
      </dgm:t>
    </dgm:pt>
    <dgm:pt modelId="{9810FA5F-A9D7-4665-934A-39A549007845}" type="parTrans" cxnId="{C5185338-CC41-44DD-A524-8B720AA2B837}">
      <dgm:prSet/>
      <dgm:spPr/>
      <dgm:t>
        <a:bodyPr/>
        <a:lstStyle/>
        <a:p>
          <a:endParaRPr lang="en-US"/>
        </a:p>
      </dgm:t>
    </dgm:pt>
    <dgm:pt modelId="{06276CD5-FB5B-400F-A34A-1E717D5C2A72}" type="sibTrans" cxnId="{C5185338-CC41-44DD-A524-8B720AA2B837}">
      <dgm:prSet/>
      <dgm:spPr/>
      <dgm:t>
        <a:bodyPr/>
        <a:lstStyle/>
        <a:p>
          <a:endParaRPr lang="en-US"/>
        </a:p>
      </dgm:t>
    </dgm:pt>
    <dgm:pt modelId="{16997793-8EA8-1647-B245-F30261226341}">
      <dgm:prSet/>
      <dgm:spPr/>
      <dgm:t>
        <a:bodyPr/>
        <a:lstStyle/>
        <a:p>
          <a:r>
            <a:rPr lang="en-GB" b="0" i="0" u="none" dirty="0"/>
            <a:t>Ashton, S.-A. and </a:t>
          </a:r>
          <a:r>
            <a:rPr lang="en-GB" b="0" i="0" u="none" dirty="0" err="1"/>
            <a:t>Bussu</a:t>
          </a:r>
          <a:r>
            <a:rPr lang="en-GB" b="0" i="0" u="none" dirty="0"/>
            <a:t>, A. (2020) </a:t>
          </a:r>
          <a:r>
            <a:rPr lang="en-GB" b="0" i="1" u="none" dirty="0"/>
            <a:t>Peer groups, street gangs and organised crime in the narratives of adolescent male offenders</a:t>
          </a:r>
          <a:r>
            <a:rPr lang="en-GB" b="0" i="0" u="none" dirty="0"/>
            <a:t>, </a:t>
          </a:r>
          <a:r>
            <a:rPr lang="en-GB" b="0" i="1" u="none" dirty="0"/>
            <a:t>Journal of Criminal Psychology</a:t>
          </a:r>
          <a:r>
            <a:rPr lang="en-GB" b="0" i="0" u="none" dirty="0"/>
            <a:t>. Available at: </a:t>
          </a:r>
          <a:r>
            <a:rPr lang="en-GB" b="0" i="0" u="none" dirty="0">
              <a:hlinkClick xmlns:r="http://schemas.openxmlformats.org/officeDocument/2006/relationships" r:id="rId9"/>
            </a:rPr>
            <a:t>https://www.emerald.com/insight/content/doi/10.1108/JCP-06-2020-0020/full/html</a:t>
          </a:r>
          <a:r>
            <a:rPr lang="en-GB" b="0" i="0" u="none" dirty="0"/>
            <a:t>  (Accessed: 28 April 2025). </a:t>
          </a:r>
          <a:endParaRPr lang="en-GB" dirty="0"/>
        </a:p>
      </dgm:t>
    </dgm:pt>
    <dgm:pt modelId="{227C540A-4BD5-ED4C-B312-CD6D59DC0919}" type="parTrans" cxnId="{C8394C6F-6B14-8D4F-A7C1-9A896DE50109}">
      <dgm:prSet/>
      <dgm:spPr/>
    </dgm:pt>
    <dgm:pt modelId="{3171769C-491C-1444-8FFD-2B6D21F0037B}" type="sibTrans" cxnId="{C8394C6F-6B14-8D4F-A7C1-9A896DE50109}">
      <dgm:prSet/>
      <dgm:spPr/>
    </dgm:pt>
    <dgm:pt modelId="{C29652D6-FED9-6246-A814-41F275D43330}" type="pres">
      <dgm:prSet presAssocID="{7BB9377C-9B5C-45E0-81F6-655103415D96}" presName="vert0" presStyleCnt="0">
        <dgm:presLayoutVars>
          <dgm:dir/>
          <dgm:animOne val="branch"/>
          <dgm:animLvl val="lvl"/>
        </dgm:presLayoutVars>
      </dgm:prSet>
      <dgm:spPr/>
    </dgm:pt>
    <dgm:pt modelId="{AF143744-3971-C648-A8B2-67FA9CBAA27F}" type="pres">
      <dgm:prSet presAssocID="{16997793-8EA8-1647-B245-F30261226341}" presName="thickLine" presStyleLbl="alignNode1" presStyleIdx="0" presStyleCnt="12"/>
      <dgm:spPr/>
    </dgm:pt>
    <dgm:pt modelId="{A996466B-BF00-7F48-879F-569CE338980D}" type="pres">
      <dgm:prSet presAssocID="{16997793-8EA8-1647-B245-F30261226341}" presName="horz1" presStyleCnt="0"/>
      <dgm:spPr/>
    </dgm:pt>
    <dgm:pt modelId="{B3E42CA0-19D1-694C-91A5-8349265A1968}" type="pres">
      <dgm:prSet presAssocID="{16997793-8EA8-1647-B245-F30261226341}" presName="tx1" presStyleLbl="revTx" presStyleIdx="0" presStyleCnt="12"/>
      <dgm:spPr/>
    </dgm:pt>
    <dgm:pt modelId="{03B46E7E-3AB3-B24D-AD3A-C3138D99F5F8}" type="pres">
      <dgm:prSet presAssocID="{16997793-8EA8-1647-B245-F30261226341}" presName="vert1" presStyleCnt="0"/>
      <dgm:spPr/>
    </dgm:pt>
    <dgm:pt modelId="{D4FDBFB0-FCF8-7443-8817-363D459BE22F}" type="pres">
      <dgm:prSet presAssocID="{E7CE29B6-1637-4472-8BC1-4E27F7F41290}" presName="thickLine" presStyleLbl="alignNode1" presStyleIdx="1" presStyleCnt="12"/>
      <dgm:spPr/>
    </dgm:pt>
    <dgm:pt modelId="{94BACBEA-03C3-294D-85A2-22AC5417C125}" type="pres">
      <dgm:prSet presAssocID="{E7CE29B6-1637-4472-8BC1-4E27F7F41290}" presName="horz1" presStyleCnt="0"/>
      <dgm:spPr/>
    </dgm:pt>
    <dgm:pt modelId="{A4F32CD2-C8EA-8C46-BBCA-7C7698F34EBD}" type="pres">
      <dgm:prSet presAssocID="{E7CE29B6-1637-4472-8BC1-4E27F7F41290}" presName="tx1" presStyleLbl="revTx" presStyleIdx="1" presStyleCnt="12"/>
      <dgm:spPr/>
    </dgm:pt>
    <dgm:pt modelId="{DA18CC8E-3636-9F41-9456-B579F2B5E1E3}" type="pres">
      <dgm:prSet presAssocID="{E7CE29B6-1637-4472-8BC1-4E27F7F41290}" presName="vert1" presStyleCnt="0"/>
      <dgm:spPr/>
    </dgm:pt>
    <dgm:pt modelId="{13966276-AAE6-824D-96B0-48964EE95488}" type="pres">
      <dgm:prSet presAssocID="{898DACD0-22C5-40E5-93B6-EEF618DB39F0}" presName="thickLine" presStyleLbl="alignNode1" presStyleIdx="2" presStyleCnt="12"/>
      <dgm:spPr/>
    </dgm:pt>
    <dgm:pt modelId="{3674EC25-91F3-014F-9C76-64089764AD93}" type="pres">
      <dgm:prSet presAssocID="{898DACD0-22C5-40E5-93B6-EEF618DB39F0}" presName="horz1" presStyleCnt="0"/>
      <dgm:spPr/>
    </dgm:pt>
    <dgm:pt modelId="{FA556069-0B88-7E4A-A1A2-94C77287A879}" type="pres">
      <dgm:prSet presAssocID="{898DACD0-22C5-40E5-93B6-EEF618DB39F0}" presName="tx1" presStyleLbl="revTx" presStyleIdx="2" presStyleCnt="12"/>
      <dgm:spPr/>
    </dgm:pt>
    <dgm:pt modelId="{FA760C46-7E94-F545-B6B8-7C7FE1FF4BD4}" type="pres">
      <dgm:prSet presAssocID="{898DACD0-22C5-40E5-93B6-EEF618DB39F0}" presName="vert1" presStyleCnt="0"/>
      <dgm:spPr/>
    </dgm:pt>
    <dgm:pt modelId="{23B1D560-3605-6F4B-9318-2E17F6ED0DC2}" type="pres">
      <dgm:prSet presAssocID="{DB3086E9-9898-49CF-8F03-6089B7AF9EE5}" presName="thickLine" presStyleLbl="alignNode1" presStyleIdx="3" presStyleCnt="12"/>
      <dgm:spPr/>
    </dgm:pt>
    <dgm:pt modelId="{AA372CA7-7BB3-CA46-8E93-A36531877E40}" type="pres">
      <dgm:prSet presAssocID="{DB3086E9-9898-49CF-8F03-6089B7AF9EE5}" presName="horz1" presStyleCnt="0"/>
      <dgm:spPr/>
    </dgm:pt>
    <dgm:pt modelId="{F3A74A32-695C-DF48-96C3-463824A726E2}" type="pres">
      <dgm:prSet presAssocID="{DB3086E9-9898-49CF-8F03-6089B7AF9EE5}" presName="tx1" presStyleLbl="revTx" presStyleIdx="3" presStyleCnt="12"/>
      <dgm:spPr/>
    </dgm:pt>
    <dgm:pt modelId="{1ECB1F84-84E1-DC45-BDB4-979011970345}" type="pres">
      <dgm:prSet presAssocID="{DB3086E9-9898-49CF-8F03-6089B7AF9EE5}" presName="vert1" presStyleCnt="0"/>
      <dgm:spPr/>
    </dgm:pt>
    <dgm:pt modelId="{1540889B-F4AB-A44D-9B14-8A0C491B510E}" type="pres">
      <dgm:prSet presAssocID="{E9E6CE03-6498-4F8F-9A75-61AFDA4A9C66}" presName="thickLine" presStyleLbl="alignNode1" presStyleIdx="4" presStyleCnt="12"/>
      <dgm:spPr/>
    </dgm:pt>
    <dgm:pt modelId="{F01B2975-4063-9041-9426-237AE9C62F77}" type="pres">
      <dgm:prSet presAssocID="{E9E6CE03-6498-4F8F-9A75-61AFDA4A9C66}" presName="horz1" presStyleCnt="0"/>
      <dgm:spPr/>
    </dgm:pt>
    <dgm:pt modelId="{B911B9AF-DEE3-514B-9EEE-213F9263F4D7}" type="pres">
      <dgm:prSet presAssocID="{E9E6CE03-6498-4F8F-9A75-61AFDA4A9C66}" presName="tx1" presStyleLbl="revTx" presStyleIdx="4" presStyleCnt="12"/>
      <dgm:spPr/>
    </dgm:pt>
    <dgm:pt modelId="{9C75FB2F-C8D6-884E-BBDE-A38703C30FCC}" type="pres">
      <dgm:prSet presAssocID="{E9E6CE03-6498-4F8F-9A75-61AFDA4A9C66}" presName="vert1" presStyleCnt="0"/>
      <dgm:spPr/>
    </dgm:pt>
    <dgm:pt modelId="{C64C91E1-C89C-FE47-96AF-F1B9DF786243}" type="pres">
      <dgm:prSet presAssocID="{CCAE5E98-71B1-471A-87B5-EA6BB742FD2D}" presName="thickLine" presStyleLbl="alignNode1" presStyleIdx="5" presStyleCnt="12"/>
      <dgm:spPr/>
    </dgm:pt>
    <dgm:pt modelId="{6D154AEB-14C1-2B46-83CC-AEE8AFEB492F}" type="pres">
      <dgm:prSet presAssocID="{CCAE5E98-71B1-471A-87B5-EA6BB742FD2D}" presName="horz1" presStyleCnt="0"/>
      <dgm:spPr/>
    </dgm:pt>
    <dgm:pt modelId="{756324A5-E78D-D646-997E-B8F359E83945}" type="pres">
      <dgm:prSet presAssocID="{CCAE5E98-71B1-471A-87B5-EA6BB742FD2D}" presName="tx1" presStyleLbl="revTx" presStyleIdx="5" presStyleCnt="12"/>
      <dgm:spPr/>
    </dgm:pt>
    <dgm:pt modelId="{319FB3D5-FDA7-1747-9DF2-5BD2515085BC}" type="pres">
      <dgm:prSet presAssocID="{CCAE5E98-71B1-471A-87B5-EA6BB742FD2D}" presName="vert1" presStyleCnt="0"/>
      <dgm:spPr/>
    </dgm:pt>
    <dgm:pt modelId="{866273E0-6A10-064D-83C5-AB6B2C606660}" type="pres">
      <dgm:prSet presAssocID="{B6FEA3A5-5B3A-4A39-8277-2EF14648F763}" presName="thickLine" presStyleLbl="alignNode1" presStyleIdx="6" presStyleCnt="12"/>
      <dgm:spPr/>
    </dgm:pt>
    <dgm:pt modelId="{FC17521E-3712-D24F-B033-63913A4A08D6}" type="pres">
      <dgm:prSet presAssocID="{B6FEA3A5-5B3A-4A39-8277-2EF14648F763}" presName="horz1" presStyleCnt="0"/>
      <dgm:spPr/>
    </dgm:pt>
    <dgm:pt modelId="{C9932E54-8596-C443-8043-6D8EFD481928}" type="pres">
      <dgm:prSet presAssocID="{B6FEA3A5-5B3A-4A39-8277-2EF14648F763}" presName="tx1" presStyleLbl="revTx" presStyleIdx="6" presStyleCnt="12"/>
      <dgm:spPr/>
    </dgm:pt>
    <dgm:pt modelId="{DAF50520-B79A-DF42-B905-F6A5EEBD7117}" type="pres">
      <dgm:prSet presAssocID="{B6FEA3A5-5B3A-4A39-8277-2EF14648F763}" presName="vert1" presStyleCnt="0"/>
      <dgm:spPr/>
    </dgm:pt>
    <dgm:pt modelId="{9290BC04-189C-A14A-9ACC-A4A2E2E01567}" type="pres">
      <dgm:prSet presAssocID="{1B4467C4-8EF7-403A-A7BF-8EBDE460391A}" presName="thickLine" presStyleLbl="alignNode1" presStyleIdx="7" presStyleCnt="12"/>
      <dgm:spPr/>
    </dgm:pt>
    <dgm:pt modelId="{0015B60C-4230-8E46-A84F-A9CF44230DAE}" type="pres">
      <dgm:prSet presAssocID="{1B4467C4-8EF7-403A-A7BF-8EBDE460391A}" presName="horz1" presStyleCnt="0"/>
      <dgm:spPr/>
    </dgm:pt>
    <dgm:pt modelId="{3B06CE08-6386-3B49-94A9-F7EEC5580761}" type="pres">
      <dgm:prSet presAssocID="{1B4467C4-8EF7-403A-A7BF-8EBDE460391A}" presName="tx1" presStyleLbl="revTx" presStyleIdx="7" presStyleCnt="12"/>
      <dgm:spPr/>
    </dgm:pt>
    <dgm:pt modelId="{A4B77F3E-C387-1940-8B19-A66CEC5AD2C3}" type="pres">
      <dgm:prSet presAssocID="{1B4467C4-8EF7-403A-A7BF-8EBDE460391A}" presName="vert1" presStyleCnt="0"/>
      <dgm:spPr/>
    </dgm:pt>
    <dgm:pt modelId="{311FA86B-EA66-8D46-A326-85A1362F2D12}" type="pres">
      <dgm:prSet presAssocID="{6AF2D922-F059-4305-BDAE-6158AAAC64B0}" presName="thickLine" presStyleLbl="alignNode1" presStyleIdx="8" presStyleCnt="12"/>
      <dgm:spPr/>
    </dgm:pt>
    <dgm:pt modelId="{3FA713AD-AC14-B543-9753-533DC0A20D75}" type="pres">
      <dgm:prSet presAssocID="{6AF2D922-F059-4305-BDAE-6158AAAC64B0}" presName="horz1" presStyleCnt="0"/>
      <dgm:spPr/>
    </dgm:pt>
    <dgm:pt modelId="{BDC76354-D69B-4F46-928E-20329050BB2E}" type="pres">
      <dgm:prSet presAssocID="{6AF2D922-F059-4305-BDAE-6158AAAC64B0}" presName="tx1" presStyleLbl="revTx" presStyleIdx="8" presStyleCnt="12"/>
      <dgm:spPr/>
    </dgm:pt>
    <dgm:pt modelId="{3EA5D923-EA22-9E45-BEFB-4D86BD377CFA}" type="pres">
      <dgm:prSet presAssocID="{6AF2D922-F059-4305-BDAE-6158AAAC64B0}" presName="vert1" presStyleCnt="0"/>
      <dgm:spPr/>
    </dgm:pt>
    <dgm:pt modelId="{29C51F58-5D32-6049-AD9D-DDE6C3EAC2F9}" type="pres">
      <dgm:prSet presAssocID="{55ACC8A7-F72A-4FAC-A0DF-15919BCB733D}" presName="thickLine" presStyleLbl="alignNode1" presStyleIdx="9" presStyleCnt="12"/>
      <dgm:spPr/>
    </dgm:pt>
    <dgm:pt modelId="{BE67AAA2-FF9E-E047-91F8-DAF5732AF5D7}" type="pres">
      <dgm:prSet presAssocID="{55ACC8A7-F72A-4FAC-A0DF-15919BCB733D}" presName="horz1" presStyleCnt="0"/>
      <dgm:spPr/>
    </dgm:pt>
    <dgm:pt modelId="{2570C47E-FC39-5B4A-9B24-3B3D9508CDCC}" type="pres">
      <dgm:prSet presAssocID="{55ACC8A7-F72A-4FAC-A0DF-15919BCB733D}" presName="tx1" presStyleLbl="revTx" presStyleIdx="9" presStyleCnt="12"/>
      <dgm:spPr/>
    </dgm:pt>
    <dgm:pt modelId="{A06FA095-B60E-8544-91B7-653E35022B15}" type="pres">
      <dgm:prSet presAssocID="{55ACC8A7-F72A-4FAC-A0DF-15919BCB733D}" presName="vert1" presStyleCnt="0"/>
      <dgm:spPr/>
    </dgm:pt>
    <dgm:pt modelId="{0439607A-4C30-A240-98E3-8CE55C6EB452}" type="pres">
      <dgm:prSet presAssocID="{ED56BD10-3889-4DE6-A555-E8C346CF5858}" presName="thickLine" presStyleLbl="alignNode1" presStyleIdx="10" presStyleCnt="12"/>
      <dgm:spPr/>
    </dgm:pt>
    <dgm:pt modelId="{F93B31D5-DAB8-C545-9226-B7BCB22B9A45}" type="pres">
      <dgm:prSet presAssocID="{ED56BD10-3889-4DE6-A555-E8C346CF5858}" presName="horz1" presStyleCnt="0"/>
      <dgm:spPr/>
    </dgm:pt>
    <dgm:pt modelId="{49E95DD7-6FBC-8A4B-BC5F-1A6951500C71}" type="pres">
      <dgm:prSet presAssocID="{ED56BD10-3889-4DE6-A555-E8C346CF5858}" presName="tx1" presStyleLbl="revTx" presStyleIdx="10" presStyleCnt="12"/>
      <dgm:spPr/>
    </dgm:pt>
    <dgm:pt modelId="{5256AADE-452D-3B4B-A84C-79FCE4D4921E}" type="pres">
      <dgm:prSet presAssocID="{ED56BD10-3889-4DE6-A555-E8C346CF5858}" presName="vert1" presStyleCnt="0"/>
      <dgm:spPr/>
    </dgm:pt>
    <dgm:pt modelId="{788738A3-7AC8-FA48-8D13-6A7ECBB6559B}" type="pres">
      <dgm:prSet presAssocID="{5E458604-7BC9-4CE3-851E-E4ED43F6937C}" presName="thickLine" presStyleLbl="alignNode1" presStyleIdx="11" presStyleCnt="12"/>
      <dgm:spPr/>
    </dgm:pt>
    <dgm:pt modelId="{79FEC9CD-B7E4-4A45-BF9F-FF3A7BAF7228}" type="pres">
      <dgm:prSet presAssocID="{5E458604-7BC9-4CE3-851E-E4ED43F6937C}" presName="horz1" presStyleCnt="0"/>
      <dgm:spPr/>
    </dgm:pt>
    <dgm:pt modelId="{CF64A293-C7ED-F645-B988-94E5DB5CEED2}" type="pres">
      <dgm:prSet presAssocID="{5E458604-7BC9-4CE3-851E-E4ED43F6937C}" presName="tx1" presStyleLbl="revTx" presStyleIdx="11" presStyleCnt="12"/>
      <dgm:spPr/>
    </dgm:pt>
    <dgm:pt modelId="{011D8E30-52D8-A145-9252-47B5D1006B10}" type="pres">
      <dgm:prSet presAssocID="{5E458604-7BC9-4CE3-851E-E4ED43F6937C}" presName="vert1" presStyleCnt="0"/>
      <dgm:spPr/>
    </dgm:pt>
  </dgm:ptLst>
  <dgm:cxnLst>
    <dgm:cxn modelId="{CCDF1708-4A80-4E13-B5F0-868DB6108741}" srcId="{7BB9377C-9B5C-45E0-81F6-655103415D96}" destId="{E9E6CE03-6498-4F8F-9A75-61AFDA4A9C66}" srcOrd="4" destOrd="0" parTransId="{6AA5694E-2CE0-49B3-98AA-A7E73BF6FE2E}" sibTransId="{6C878AEA-66BE-4E1C-AB6D-758299985A30}"/>
    <dgm:cxn modelId="{44263313-447F-41EC-8B6B-A94A82DECB84}" srcId="{7BB9377C-9B5C-45E0-81F6-655103415D96}" destId="{898DACD0-22C5-40E5-93B6-EEF618DB39F0}" srcOrd="2" destOrd="0" parTransId="{A7B34A6A-CD3B-4AFB-BDC5-2A199C43C2FE}" sibTransId="{77035DDE-2B18-484B-938F-C11DECF861AC}"/>
    <dgm:cxn modelId="{231AEE23-2EA5-4061-8E8E-E5B74E180079}" srcId="{7BB9377C-9B5C-45E0-81F6-655103415D96}" destId="{B6FEA3A5-5B3A-4A39-8277-2EF14648F763}" srcOrd="6" destOrd="0" parTransId="{726B612E-D518-4A5F-9035-85471E47C81C}" sibTransId="{FFDAD5C3-8F59-40F0-9959-757BB4AB76DA}"/>
    <dgm:cxn modelId="{C5185338-CC41-44DD-A524-8B720AA2B837}" srcId="{7BB9377C-9B5C-45E0-81F6-655103415D96}" destId="{5E458604-7BC9-4CE3-851E-E4ED43F6937C}" srcOrd="11" destOrd="0" parTransId="{9810FA5F-A9D7-4665-934A-39A549007845}" sibTransId="{06276CD5-FB5B-400F-A34A-1E717D5C2A72}"/>
    <dgm:cxn modelId="{C0F5D641-5964-D044-AC7A-BE5456DBF9FB}" type="presOf" srcId="{1B4467C4-8EF7-403A-A7BF-8EBDE460391A}" destId="{3B06CE08-6386-3B49-94A9-F7EEC5580761}" srcOrd="0" destOrd="0" presId="urn:microsoft.com/office/officeart/2008/layout/LinedList"/>
    <dgm:cxn modelId="{23C01353-9378-43C8-9DF8-DF1399F55E9B}" srcId="{7BB9377C-9B5C-45E0-81F6-655103415D96}" destId="{DB3086E9-9898-49CF-8F03-6089B7AF9EE5}" srcOrd="3" destOrd="0" parTransId="{F945823D-E553-4042-941A-3972CDBE1338}" sibTransId="{12510328-4585-4661-9A42-B58F55242B96}"/>
    <dgm:cxn modelId="{74B2DF57-EBEB-3A48-9516-1BDE8190C7BB}" type="presOf" srcId="{CCAE5E98-71B1-471A-87B5-EA6BB742FD2D}" destId="{756324A5-E78D-D646-997E-B8F359E83945}" srcOrd="0" destOrd="0" presId="urn:microsoft.com/office/officeart/2008/layout/LinedList"/>
    <dgm:cxn modelId="{2E284B66-05DA-42AF-BD52-D31EF07765DC}" srcId="{7BB9377C-9B5C-45E0-81F6-655103415D96}" destId="{E7CE29B6-1637-4472-8BC1-4E27F7F41290}" srcOrd="1" destOrd="0" parTransId="{CBE8CBDB-AA79-4A8A-BDF9-A63489A43CA6}" sibTransId="{66ECE04B-9BA0-44F7-BA10-F12607769C11}"/>
    <dgm:cxn modelId="{C8394C6F-6B14-8D4F-A7C1-9A896DE50109}" srcId="{7BB9377C-9B5C-45E0-81F6-655103415D96}" destId="{16997793-8EA8-1647-B245-F30261226341}" srcOrd="0" destOrd="0" parTransId="{227C540A-4BD5-ED4C-B312-CD6D59DC0919}" sibTransId="{3171769C-491C-1444-8FFD-2B6D21F0037B}"/>
    <dgm:cxn modelId="{D3BE227D-EDD1-2347-87F4-DF5FDFAB735C}" type="presOf" srcId="{6AF2D922-F059-4305-BDAE-6158AAAC64B0}" destId="{BDC76354-D69B-4F46-928E-20329050BB2E}" srcOrd="0" destOrd="0" presId="urn:microsoft.com/office/officeart/2008/layout/LinedList"/>
    <dgm:cxn modelId="{513DC489-5863-514A-B483-C733C3F8920E}" type="presOf" srcId="{E9E6CE03-6498-4F8F-9A75-61AFDA4A9C66}" destId="{B911B9AF-DEE3-514B-9EEE-213F9263F4D7}" srcOrd="0" destOrd="0" presId="urn:microsoft.com/office/officeart/2008/layout/LinedList"/>
    <dgm:cxn modelId="{FCE50D8B-FFBF-4D42-B194-E364F2AA9850}" type="presOf" srcId="{E7CE29B6-1637-4472-8BC1-4E27F7F41290}" destId="{A4F32CD2-C8EA-8C46-BBCA-7C7698F34EBD}" srcOrd="0" destOrd="0" presId="urn:microsoft.com/office/officeart/2008/layout/LinedList"/>
    <dgm:cxn modelId="{8B86928F-4980-4179-8927-F83D4936CC97}" srcId="{7BB9377C-9B5C-45E0-81F6-655103415D96}" destId="{ED56BD10-3889-4DE6-A555-E8C346CF5858}" srcOrd="10" destOrd="0" parTransId="{4BAFE811-B0DD-41D5-8FB4-E53419C89DDB}" sibTransId="{EE44B2CF-8B91-417D-8E3E-81E5FB0963A7}"/>
    <dgm:cxn modelId="{0AAF1490-FD0E-4807-8E4C-76872793E0EF}" srcId="{7BB9377C-9B5C-45E0-81F6-655103415D96}" destId="{6AF2D922-F059-4305-BDAE-6158AAAC64B0}" srcOrd="8" destOrd="0" parTransId="{397CFF9A-AA35-427B-B2CE-F63789435D64}" sibTransId="{6D41A2CB-D69E-402A-AD32-63BD59C7AAEE}"/>
    <dgm:cxn modelId="{27975391-A4F8-4E1B-9165-8039CA305DEA}" srcId="{7BB9377C-9B5C-45E0-81F6-655103415D96}" destId="{1B4467C4-8EF7-403A-A7BF-8EBDE460391A}" srcOrd="7" destOrd="0" parTransId="{A4F02B46-B97D-4FD4-9DBF-B71C9EECA997}" sibTransId="{230CF01B-C006-4FB5-BDAF-A3DCF6352D30}"/>
    <dgm:cxn modelId="{C1687B91-8420-4579-BF91-29D47832F13C}" srcId="{7BB9377C-9B5C-45E0-81F6-655103415D96}" destId="{55ACC8A7-F72A-4FAC-A0DF-15919BCB733D}" srcOrd="9" destOrd="0" parTransId="{62690E0B-F2FA-479A-A5BC-4D15D1F3C9D4}" sibTransId="{A8294717-5A01-4DBE-9DAE-6960DCA34373}"/>
    <dgm:cxn modelId="{27373BA6-EAE3-574F-BA31-4B818879F026}" type="presOf" srcId="{B6FEA3A5-5B3A-4A39-8277-2EF14648F763}" destId="{C9932E54-8596-C443-8043-6D8EFD481928}" srcOrd="0" destOrd="0" presId="urn:microsoft.com/office/officeart/2008/layout/LinedList"/>
    <dgm:cxn modelId="{808EAAAE-85F2-2745-B897-23F8A00D2BDA}" type="presOf" srcId="{16997793-8EA8-1647-B245-F30261226341}" destId="{B3E42CA0-19D1-694C-91A5-8349265A1968}" srcOrd="0" destOrd="0" presId="urn:microsoft.com/office/officeart/2008/layout/LinedList"/>
    <dgm:cxn modelId="{A66032AF-7360-D347-AEBE-E13F84CD3CFF}" type="presOf" srcId="{ED56BD10-3889-4DE6-A555-E8C346CF5858}" destId="{49E95DD7-6FBC-8A4B-BC5F-1A6951500C71}" srcOrd="0" destOrd="0" presId="urn:microsoft.com/office/officeart/2008/layout/LinedList"/>
    <dgm:cxn modelId="{8F3B02BC-080B-CE4D-90A3-8ED0FEEC287D}" type="presOf" srcId="{7BB9377C-9B5C-45E0-81F6-655103415D96}" destId="{C29652D6-FED9-6246-A814-41F275D43330}" srcOrd="0" destOrd="0" presId="urn:microsoft.com/office/officeart/2008/layout/LinedList"/>
    <dgm:cxn modelId="{271646BF-1B78-8246-B411-A9E1DADB8646}" type="presOf" srcId="{898DACD0-22C5-40E5-93B6-EEF618DB39F0}" destId="{FA556069-0B88-7E4A-A1A2-94C77287A879}" srcOrd="0" destOrd="0" presId="urn:microsoft.com/office/officeart/2008/layout/LinedList"/>
    <dgm:cxn modelId="{90D045D6-A886-8945-8740-24ECB215C77F}" type="presOf" srcId="{55ACC8A7-F72A-4FAC-A0DF-15919BCB733D}" destId="{2570C47E-FC39-5B4A-9B24-3B3D9508CDCC}" srcOrd="0" destOrd="0" presId="urn:microsoft.com/office/officeart/2008/layout/LinedList"/>
    <dgm:cxn modelId="{8C0DC1D8-11CF-4DA2-8393-74614903B4C7}" srcId="{7BB9377C-9B5C-45E0-81F6-655103415D96}" destId="{CCAE5E98-71B1-471A-87B5-EA6BB742FD2D}" srcOrd="5" destOrd="0" parTransId="{08F31F33-5EEB-4215-805D-93B5F370EB32}" sibTransId="{72E25D3E-0E72-4F18-BA71-B1968A663CE8}"/>
    <dgm:cxn modelId="{740252DD-FB26-DE4A-856C-ED66A6EB9EB4}" type="presOf" srcId="{5E458604-7BC9-4CE3-851E-E4ED43F6937C}" destId="{CF64A293-C7ED-F645-B988-94E5DB5CEED2}" srcOrd="0" destOrd="0" presId="urn:microsoft.com/office/officeart/2008/layout/LinedList"/>
    <dgm:cxn modelId="{1A25FCFB-CDB8-1A4D-81C5-B877FF44D190}" type="presOf" srcId="{DB3086E9-9898-49CF-8F03-6089B7AF9EE5}" destId="{F3A74A32-695C-DF48-96C3-463824A726E2}" srcOrd="0" destOrd="0" presId="urn:microsoft.com/office/officeart/2008/layout/LinedList"/>
    <dgm:cxn modelId="{FAC01959-A8A7-7E41-81DA-85AFAC3414BD}" type="presParOf" srcId="{C29652D6-FED9-6246-A814-41F275D43330}" destId="{AF143744-3971-C648-A8B2-67FA9CBAA27F}" srcOrd="0" destOrd="0" presId="urn:microsoft.com/office/officeart/2008/layout/LinedList"/>
    <dgm:cxn modelId="{735FA87D-D2BB-7249-9776-BD846570B612}" type="presParOf" srcId="{C29652D6-FED9-6246-A814-41F275D43330}" destId="{A996466B-BF00-7F48-879F-569CE338980D}" srcOrd="1" destOrd="0" presId="urn:microsoft.com/office/officeart/2008/layout/LinedList"/>
    <dgm:cxn modelId="{45DFB624-4083-384A-A288-44AD5AD9D6DB}" type="presParOf" srcId="{A996466B-BF00-7F48-879F-569CE338980D}" destId="{B3E42CA0-19D1-694C-91A5-8349265A1968}" srcOrd="0" destOrd="0" presId="urn:microsoft.com/office/officeart/2008/layout/LinedList"/>
    <dgm:cxn modelId="{9221C3AB-5F65-3F4C-BD1F-8E5C13FE5A43}" type="presParOf" srcId="{A996466B-BF00-7F48-879F-569CE338980D}" destId="{03B46E7E-3AB3-B24D-AD3A-C3138D99F5F8}" srcOrd="1" destOrd="0" presId="urn:microsoft.com/office/officeart/2008/layout/LinedList"/>
    <dgm:cxn modelId="{A6958B02-1AE9-D543-8BD5-0D5B23356B9B}" type="presParOf" srcId="{C29652D6-FED9-6246-A814-41F275D43330}" destId="{D4FDBFB0-FCF8-7443-8817-363D459BE22F}" srcOrd="2" destOrd="0" presId="urn:microsoft.com/office/officeart/2008/layout/LinedList"/>
    <dgm:cxn modelId="{73EFE8AE-082D-084B-BBCE-A1ED18B72EF9}" type="presParOf" srcId="{C29652D6-FED9-6246-A814-41F275D43330}" destId="{94BACBEA-03C3-294D-85A2-22AC5417C125}" srcOrd="3" destOrd="0" presId="urn:microsoft.com/office/officeart/2008/layout/LinedList"/>
    <dgm:cxn modelId="{BF2AD640-E629-6143-A451-E9451FD8C8AB}" type="presParOf" srcId="{94BACBEA-03C3-294D-85A2-22AC5417C125}" destId="{A4F32CD2-C8EA-8C46-BBCA-7C7698F34EBD}" srcOrd="0" destOrd="0" presId="urn:microsoft.com/office/officeart/2008/layout/LinedList"/>
    <dgm:cxn modelId="{0CE7FC11-325D-7F48-B88F-A755A4970C2A}" type="presParOf" srcId="{94BACBEA-03C3-294D-85A2-22AC5417C125}" destId="{DA18CC8E-3636-9F41-9456-B579F2B5E1E3}" srcOrd="1" destOrd="0" presId="urn:microsoft.com/office/officeart/2008/layout/LinedList"/>
    <dgm:cxn modelId="{77346F90-D07C-1943-8603-B2453966BE47}" type="presParOf" srcId="{C29652D6-FED9-6246-A814-41F275D43330}" destId="{13966276-AAE6-824D-96B0-48964EE95488}" srcOrd="4" destOrd="0" presId="urn:microsoft.com/office/officeart/2008/layout/LinedList"/>
    <dgm:cxn modelId="{78A6FB2E-DBF8-3847-B385-970635A95655}" type="presParOf" srcId="{C29652D6-FED9-6246-A814-41F275D43330}" destId="{3674EC25-91F3-014F-9C76-64089764AD93}" srcOrd="5" destOrd="0" presId="urn:microsoft.com/office/officeart/2008/layout/LinedList"/>
    <dgm:cxn modelId="{D7CF0C47-7FE3-9241-81FB-40422236F996}" type="presParOf" srcId="{3674EC25-91F3-014F-9C76-64089764AD93}" destId="{FA556069-0B88-7E4A-A1A2-94C77287A879}" srcOrd="0" destOrd="0" presId="urn:microsoft.com/office/officeart/2008/layout/LinedList"/>
    <dgm:cxn modelId="{1EE68674-6874-1A42-9DF5-2F3411562245}" type="presParOf" srcId="{3674EC25-91F3-014F-9C76-64089764AD93}" destId="{FA760C46-7E94-F545-B6B8-7C7FE1FF4BD4}" srcOrd="1" destOrd="0" presId="urn:microsoft.com/office/officeart/2008/layout/LinedList"/>
    <dgm:cxn modelId="{FBACA19C-55F1-0F4C-AE13-877E565B2D32}" type="presParOf" srcId="{C29652D6-FED9-6246-A814-41F275D43330}" destId="{23B1D560-3605-6F4B-9318-2E17F6ED0DC2}" srcOrd="6" destOrd="0" presId="urn:microsoft.com/office/officeart/2008/layout/LinedList"/>
    <dgm:cxn modelId="{04A0D38A-7D19-D242-967E-9F529C384AAD}" type="presParOf" srcId="{C29652D6-FED9-6246-A814-41F275D43330}" destId="{AA372CA7-7BB3-CA46-8E93-A36531877E40}" srcOrd="7" destOrd="0" presId="urn:microsoft.com/office/officeart/2008/layout/LinedList"/>
    <dgm:cxn modelId="{4438F662-E230-0B48-8F99-107446415F20}" type="presParOf" srcId="{AA372CA7-7BB3-CA46-8E93-A36531877E40}" destId="{F3A74A32-695C-DF48-96C3-463824A726E2}" srcOrd="0" destOrd="0" presId="urn:microsoft.com/office/officeart/2008/layout/LinedList"/>
    <dgm:cxn modelId="{B655BF54-233E-044C-A934-E436CE2D50FD}" type="presParOf" srcId="{AA372CA7-7BB3-CA46-8E93-A36531877E40}" destId="{1ECB1F84-84E1-DC45-BDB4-979011970345}" srcOrd="1" destOrd="0" presId="urn:microsoft.com/office/officeart/2008/layout/LinedList"/>
    <dgm:cxn modelId="{FD3A2755-0CF9-E941-B65D-6C24E9CA2A9F}" type="presParOf" srcId="{C29652D6-FED9-6246-A814-41F275D43330}" destId="{1540889B-F4AB-A44D-9B14-8A0C491B510E}" srcOrd="8" destOrd="0" presId="urn:microsoft.com/office/officeart/2008/layout/LinedList"/>
    <dgm:cxn modelId="{629E058C-04C1-D546-A93D-BE01190C47AA}" type="presParOf" srcId="{C29652D6-FED9-6246-A814-41F275D43330}" destId="{F01B2975-4063-9041-9426-237AE9C62F77}" srcOrd="9" destOrd="0" presId="urn:microsoft.com/office/officeart/2008/layout/LinedList"/>
    <dgm:cxn modelId="{2B4B22F2-98C7-E445-877D-EEA410AA3D03}" type="presParOf" srcId="{F01B2975-4063-9041-9426-237AE9C62F77}" destId="{B911B9AF-DEE3-514B-9EEE-213F9263F4D7}" srcOrd="0" destOrd="0" presId="urn:microsoft.com/office/officeart/2008/layout/LinedList"/>
    <dgm:cxn modelId="{AC40545E-F570-594C-9014-EF0E503C71ED}" type="presParOf" srcId="{F01B2975-4063-9041-9426-237AE9C62F77}" destId="{9C75FB2F-C8D6-884E-BBDE-A38703C30FCC}" srcOrd="1" destOrd="0" presId="urn:microsoft.com/office/officeart/2008/layout/LinedList"/>
    <dgm:cxn modelId="{6691ABF1-4698-4442-B2C5-DD2D3C921837}" type="presParOf" srcId="{C29652D6-FED9-6246-A814-41F275D43330}" destId="{C64C91E1-C89C-FE47-96AF-F1B9DF786243}" srcOrd="10" destOrd="0" presId="urn:microsoft.com/office/officeart/2008/layout/LinedList"/>
    <dgm:cxn modelId="{05F29DC6-32D8-B646-8B41-BF22CEA33009}" type="presParOf" srcId="{C29652D6-FED9-6246-A814-41F275D43330}" destId="{6D154AEB-14C1-2B46-83CC-AEE8AFEB492F}" srcOrd="11" destOrd="0" presId="urn:microsoft.com/office/officeart/2008/layout/LinedList"/>
    <dgm:cxn modelId="{DC75E4C4-027A-354D-9BAB-19929B6DC55B}" type="presParOf" srcId="{6D154AEB-14C1-2B46-83CC-AEE8AFEB492F}" destId="{756324A5-E78D-D646-997E-B8F359E83945}" srcOrd="0" destOrd="0" presId="urn:microsoft.com/office/officeart/2008/layout/LinedList"/>
    <dgm:cxn modelId="{DB7684E3-1DDB-4A4C-9687-21A6298E52B1}" type="presParOf" srcId="{6D154AEB-14C1-2B46-83CC-AEE8AFEB492F}" destId="{319FB3D5-FDA7-1747-9DF2-5BD2515085BC}" srcOrd="1" destOrd="0" presId="urn:microsoft.com/office/officeart/2008/layout/LinedList"/>
    <dgm:cxn modelId="{8F3FC65C-318E-8D4E-AA97-51023CF2921D}" type="presParOf" srcId="{C29652D6-FED9-6246-A814-41F275D43330}" destId="{866273E0-6A10-064D-83C5-AB6B2C606660}" srcOrd="12" destOrd="0" presId="urn:microsoft.com/office/officeart/2008/layout/LinedList"/>
    <dgm:cxn modelId="{0DB0047A-F3AC-3242-BF4D-47C6FB24043A}" type="presParOf" srcId="{C29652D6-FED9-6246-A814-41F275D43330}" destId="{FC17521E-3712-D24F-B033-63913A4A08D6}" srcOrd="13" destOrd="0" presId="urn:microsoft.com/office/officeart/2008/layout/LinedList"/>
    <dgm:cxn modelId="{D3BE1FDC-3748-DF43-9F01-259169BFD361}" type="presParOf" srcId="{FC17521E-3712-D24F-B033-63913A4A08D6}" destId="{C9932E54-8596-C443-8043-6D8EFD481928}" srcOrd="0" destOrd="0" presId="urn:microsoft.com/office/officeart/2008/layout/LinedList"/>
    <dgm:cxn modelId="{B8EB916B-A2C8-114D-B61C-F0AB9D24C51B}" type="presParOf" srcId="{FC17521E-3712-D24F-B033-63913A4A08D6}" destId="{DAF50520-B79A-DF42-B905-F6A5EEBD7117}" srcOrd="1" destOrd="0" presId="urn:microsoft.com/office/officeart/2008/layout/LinedList"/>
    <dgm:cxn modelId="{8927ABFE-D8A4-9A40-8608-B484341D6153}" type="presParOf" srcId="{C29652D6-FED9-6246-A814-41F275D43330}" destId="{9290BC04-189C-A14A-9ACC-A4A2E2E01567}" srcOrd="14" destOrd="0" presId="urn:microsoft.com/office/officeart/2008/layout/LinedList"/>
    <dgm:cxn modelId="{72ABD6E0-17F6-954D-B789-EA6FA0270865}" type="presParOf" srcId="{C29652D6-FED9-6246-A814-41F275D43330}" destId="{0015B60C-4230-8E46-A84F-A9CF44230DAE}" srcOrd="15" destOrd="0" presId="urn:microsoft.com/office/officeart/2008/layout/LinedList"/>
    <dgm:cxn modelId="{2C94CB1E-353B-AF47-8B7B-8E6EFEFDAB20}" type="presParOf" srcId="{0015B60C-4230-8E46-A84F-A9CF44230DAE}" destId="{3B06CE08-6386-3B49-94A9-F7EEC5580761}" srcOrd="0" destOrd="0" presId="urn:microsoft.com/office/officeart/2008/layout/LinedList"/>
    <dgm:cxn modelId="{1A677AF6-C376-AC4E-9B6D-3246D1136AFB}" type="presParOf" srcId="{0015B60C-4230-8E46-A84F-A9CF44230DAE}" destId="{A4B77F3E-C387-1940-8B19-A66CEC5AD2C3}" srcOrd="1" destOrd="0" presId="urn:microsoft.com/office/officeart/2008/layout/LinedList"/>
    <dgm:cxn modelId="{0A8EA397-C50A-BA4F-A583-4DADDB6D53A3}" type="presParOf" srcId="{C29652D6-FED9-6246-A814-41F275D43330}" destId="{311FA86B-EA66-8D46-A326-85A1362F2D12}" srcOrd="16" destOrd="0" presId="urn:microsoft.com/office/officeart/2008/layout/LinedList"/>
    <dgm:cxn modelId="{00954D2F-8BE2-8340-89A2-2E19819CFB55}" type="presParOf" srcId="{C29652D6-FED9-6246-A814-41F275D43330}" destId="{3FA713AD-AC14-B543-9753-533DC0A20D75}" srcOrd="17" destOrd="0" presId="urn:microsoft.com/office/officeart/2008/layout/LinedList"/>
    <dgm:cxn modelId="{F62CBD1C-68F8-5E43-A607-47EFB6969C70}" type="presParOf" srcId="{3FA713AD-AC14-B543-9753-533DC0A20D75}" destId="{BDC76354-D69B-4F46-928E-20329050BB2E}" srcOrd="0" destOrd="0" presId="urn:microsoft.com/office/officeart/2008/layout/LinedList"/>
    <dgm:cxn modelId="{B899207C-1FE0-2144-81E3-F73876B9721E}" type="presParOf" srcId="{3FA713AD-AC14-B543-9753-533DC0A20D75}" destId="{3EA5D923-EA22-9E45-BEFB-4D86BD377CFA}" srcOrd="1" destOrd="0" presId="urn:microsoft.com/office/officeart/2008/layout/LinedList"/>
    <dgm:cxn modelId="{A9AD9EAB-4420-224E-8726-3E89282B83E6}" type="presParOf" srcId="{C29652D6-FED9-6246-A814-41F275D43330}" destId="{29C51F58-5D32-6049-AD9D-DDE6C3EAC2F9}" srcOrd="18" destOrd="0" presId="urn:microsoft.com/office/officeart/2008/layout/LinedList"/>
    <dgm:cxn modelId="{9DCB9022-ED1C-FF40-B642-ACDCCE91BD98}" type="presParOf" srcId="{C29652D6-FED9-6246-A814-41F275D43330}" destId="{BE67AAA2-FF9E-E047-91F8-DAF5732AF5D7}" srcOrd="19" destOrd="0" presId="urn:microsoft.com/office/officeart/2008/layout/LinedList"/>
    <dgm:cxn modelId="{4970299F-D6EE-4846-B78C-4FB9D8E6E0B4}" type="presParOf" srcId="{BE67AAA2-FF9E-E047-91F8-DAF5732AF5D7}" destId="{2570C47E-FC39-5B4A-9B24-3B3D9508CDCC}" srcOrd="0" destOrd="0" presId="urn:microsoft.com/office/officeart/2008/layout/LinedList"/>
    <dgm:cxn modelId="{C849C8FD-5262-DA4A-B247-2D47882129B5}" type="presParOf" srcId="{BE67AAA2-FF9E-E047-91F8-DAF5732AF5D7}" destId="{A06FA095-B60E-8544-91B7-653E35022B15}" srcOrd="1" destOrd="0" presId="urn:microsoft.com/office/officeart/2008/layout/LinedList"/>
    <dgm:cxn modelId="{4660ACCF-FBAF-3C43-AB99-D7C4BAE8F011}" type="presParOf" srcId="{C29652D6-FED9-6246-A814-41F275D43330}" destId="{0439607A-4C30-A240-98E3-8CE55C6EB452}" srcOrd="20" destOrd="0" presId="urn:microsoft.com/office/officeart/2008/layout/LinedList"/>
    <dgm:cxn modelId="{9600354A-8CDA-1C46-AC43-2705F8782588}" type="presParOf" srcId="{C29652D6-FED9-6246-A814-41F275D43330}" destId="{F93B31D5-DAB8-C545-9226-B7BCB22B9A45}" srcOrd="21" destOrd="0" presId="urn:microsoft.com/office/officeart/2008/layout/LinedList"/>
    <dgm:cxn modelId="{6AD1F8DF-4069-184E-AE35-35D4A913B755}" type="presParOf" srcId="{F93B31D5-DAB8-C545-9226-B7BCB22B9A45}" destId="{49E95DD7-6FBC-8A4B-BC5F-1A6951500C71}" srcOrd="0" destOrd="0" presId="urn:microsoft.com/office/officeart/2008/layout/LinedList"/>
    <dgm:cxn modelId="{184727EF-4008-4242-AAA7-8A6703AA1FEA}" type="presParOf" srcId="{F93B31D5-DAB8-C545-9226-B7BCB22B9A45}" destId="{5256AADE-452D-3B4B-A84C-79FCE4D4921E}" srcOrd="1" destOrd="0" presId="urn:microsoft.com/office/officeart/2008/layout/LinedList"/>
    <dgm:cxn modelId="{03C17616-49E3-634E-9BE2-4F75D546825D}" type="presParOf" srcId="{C29652D6-FED9-6246-A814-41F275D43330}" destId="{788738A3-7AC8-FA48-8D13-6A7ECBB6559B}" srcOrd="22" destOrd="0" presId="urn:microsoft.com/office/officeart/2008/layout/LinedList"/>
    <dgm:cxn modelId="{89E6E4F0-291B-E94B-8422-97A2C6851324}" type="presParOf" srcId="{C29652D6-FED9-6246-A814-41F275D43330}" destId="{79FEC9CD-B7E4-4A45-BF9F-FF3A7BAF7228}" srcOrd="23" destOrd="0" presId="urn:microsoft.com/office/officeart/2008/layout/LinedList"/>
    <dgm:cxn modelId="{CE351216-B598-E14D-87F9-20D6B22F6471}" type="presParOf" srcId="{79FEC9CD-B7E4-4A45-BF9F-FF3A7BAF7228}" destId="{CF64A293-C7ED-F645-B988-94E5DB5CEED2}" srcOrd="0" destOrd="0" presId="urn:microsoft.com/office/officeart/2008/layout/LinedList"/>
    <dgm:cxn modelId="{B5386F0F-4873-B64F-AEEE-D9E85A8B0A4A}" type="presParOf" srcId="{79FEC9CD-B7E4-4A45-BF9F-FF3A7BAF7228}" destId="{011D8E30-52D8-A145-9252-47B5D1006B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4840849-1C21-4093-BA52-40777CFD2EA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975BFF7-391D-4C40-A8D6-8D49C299CDB6}">
      <dgm:prSet/>
      <dgm:spPr/>
      <dgm:t>
        <a:bodyPr/>
        <a:lstStyle/>
        <a:p>
          <a:r>
            <a:rPr lang="en-GB" b="0" i="0" dirty="0"/>
            <a:t>Gibbons , D. (2024) </a:t>
          </a:r>
          <a:r>
            <a:rPr lang="en-GB" b="0" i="1" dirty="0"/>
            <a:t>Tackling Knife Crime, one school at a time</a:t>
          </a:r>
          <a:r>
            <a:rPr lang="en-GB" b="0" i="0" dirty="0"/>
            <a:t>, </a:t>
          </a:r>
          <a:r>
            <a:rPr lang="en-GB" b="0" i="1" dirty="0"/>
            <a:t>Magistrates’ Association</a:t>
          </a:r>
          <a:r>
            <a:rPr lang="en-GB" b="0" i="0" dirty="0"/>
            <a:t>. Available at: </a:t>
          </a:r>
          <a:r>
            <a:rPr lang="en-GB" b="0" i="0" dirty="0">
              <a:hlinkClick xmlns:r="http://schemas.openxmlformats.org/officeDocument/2006/relationships" r:id="rId1"/>
            </a:rPr>
            <a:t>https://www.magistrates-association.org.uk/blog/tackling-knife-crime-one-school-at-a-time/</a:t>
          </a:r>
          <a:r>
            <a:rPr lang="en-GB" b="0" i="0" dirty="0"/>
            <a:t>  (Accessed: 07 March 2025). </a:t>
          </a:r>
          <a:endParaRPr lang="en-US" dirty="0"/>
        </a:p>
      </dgm:t>
    </dgm:pt>
    <dgm:pt modelId="{39D6882E-96D3-4AA8-8A73-B94704B5E64A}" type="parTrans" cxnId="{82DA8641-0072-43B7-B4D0-D178B24DCD6E}">
      <dgm:prSet/>
      <dgm:spPr/>
      <dgm:t>
        <a:bodyPr/>
        <a:lstStyle/>
        <a:p>
          <a:endParaRPr lang="en-US"/>
        </a:p>
      </dgm:t>
    </dgm:pt>
    <dgm:pt modelId="{388D7C8F-8316-43ED-BD6F-6EAABBDD92CE}" type="sibTrans" cxnId="{82DA8641-0072-43B7-B4D0-D178B24DCD6E}">
      <dgm:prSet/>
      <dgm:spPr/>
      <dgm:t>
        <a:bodyPr/>
        <a:lstStyle/>
        <a:p>
          <a:endParaRPr lang="en-US"/>
        </a:p>
      </dgm:t>
    </dgm:pt>
    <dgm:pt modelId="{58C8081A-D537-4A4E-8B9B-1D9F3E146A2D}">
      <dgm:prSet/>
      <dgm:spPr/>
      <dgm:t>
        <a:bodyPr/>
        <a:lstStyle/>
        <a:p>
          <a:r>
            <a:rPr lang="en-GB" b="0" i="0" dirty="0"/>
            <a:t>Greater London Authority (2024) </a:t>
          </a:r>
          <a:r>
            <a:rPr lang="en-GB" b="0" i="1" dirty="0"/>
            <a:t>The London Knife Crime Strategy</a:t>
          </a:r>
          <a:r>
            <a:rPr lang="en-GB" b="0" i="0" dirty="0"/>
            <a:t>. Available at: </a:t>
          </a:r>
          <a:r>
            <a:rPr lang="en-GB" b="0" i="0" dirty="0">
              <a:hlinkClick xmlns:r="http://schemas.openxmlformats.org/officeDocument/2006/relationships" r:id="rId2"/>
            </a:rPr>
            <a:t>https://www.london.gov.uk/sites/default/files/mopac_knife_crime_strategy_june_2017.pdf</a:t>
          </a:r>
          <a:r>
            <a:rPr lang="en-GB" b="0" i="0" dirty="0"/>
            <a:t>  (Accessed: 07 March 2025). </a:t>
          </a:r>
          <a:endParaRPr lang="en-US" dirty="0"/>
        </a:p>
      </dgm:t>
    </dgm:pt>
    <dgm:pt modelId="{DCA4FC4B-0FF5-4673-AE75-70B083B9292F}" type="parTrans" cxnId="{3778201D-ABD8-4385-B8FE-C1406465CD63}">
      <dgm:prSet/>
      <dgm:spPr/>
      <dgm:t>
        <a:bodyPr/>
        <a:lstStyle/>
        <a:p>
          <a:endParaRPr lang="en-US"/>
        </a:p>
      </dgm:t>
    </dgm:pt>
    <dgm:pt modelId="{9495CBFE-E953-4141-90C6-46CAD8FF1C94}" type="sibTrans" cxnId="{3778201D-ABD8-4385-B8FE-C1406465CD63}">
      <dgm:prSet/>
      <dgm:spPr/>
      <dgm:t>
        <a:bodyPr/>
        <a:lstStyle/>
        <a:p>
          <a:endParaRPr lang="en-US"/>
        </a:p>
      </dgm:t>
    </dgm:pt>
    <dgm:pt modelId="{A23FB0A5-75F6-4A2E-84CF-6591F163DE54}">
      <dgm:prSet/>
      <dgm:spPr/>
      <dgm:t>
        <a:bodyPr/>
        <a:lstStyle/>
        <a:p>
          <a:r>
            <a:rPr lang="en-GB" b="0" i="0" dirty="0" err="1"/>
            <a:t>Gwata</a:t>
          </a:r>
          <a:r>
            <a:rPr lang="en-GB" b="0" i="0" dirty="0"/>
            <a:t>, D. </a:t>
          </a:r>
          <a:r>
            <a:rPr lang="en-GB" b="0" i="1" dirty="0"/>
            <a:t>et al.</a:t>
          </a:r>
          <a:r>
            <a:rPr lang="en-GB" b="0" i="0" dirty="0"/>
            <a:t> (2024) ‘Youth violence and knife crime in ethnic minorities in the UK: A review of the literature’, </a:t>
          </a:r>
          <a:r>
            <a:rPr lang="en-GB" b="0" i="1" dirty="0"/>
            <a:t>International Journal of Social Psychiatry</a:t>
          </a:r>
          <a:r>
            <a:rPr lang="en-GB" b="0" i="0" dirty="0"/>
            <a:t>, 70(3), pp. 582–587. doi:10.1177/00207640231221098. </a:t>
          </a:r>
          <a:endParaRPr lang="en-US" dirty="0"/>
        </a:p>
      </dgm:t>
    </dgm:pt>
    <dgm:pt modelId="{C2D25F25-F3AB-45FC-98C3-050B2DC45245}" type="parTrans" cxnId="{D63628D9-FB8A-400B-B0A7-00F42B8BEB6D}">
      <dgm:prSet/>
      <dgm:spPr/>
      <dgm:t>
        <a:bodyPr/>
        <a:lstStyle/>
        <a:p>
          <a:endParaRPr lang="en-US"/>
        </a:p>
      </dgm:t>
    </dgm:pt>
    <dgm:pt modelId="{F22C9D4D-B99F-4662-AD9C-4F060A711005}" type="sibTrans" cxnId="{D63628D9-FB8A-400B-B0A7-00F42B8BEB6D}">
      <dgm:prSet/>
      <dgm:spPr/>
      <dgm:t>
        <a:bodyPr/>
        <a:lstStyle/>
        <a:p>
          <a:endParaRPr lang="en-US"/>
        </a:p>
      </dgm:t>
    </dgm:pt>
    <dgm:pt modelId="{AA5BD6B8-BCF7-41C7-BAB5-5F76B6B542A5}">
      <dgm:prSet/>
      <dgm:spPr/>
      <dgm:t>
        <a:bodyPr/>
        <a:lstStyle/>
        <a:p>
          <a:r>
            <a:rPr lang="en-GB" b="0" i="0" dirty="0"/>
            <a:t>Haylock, S. </a:t>
          </a:r>
          <a:r>
            <a:rPr lang="en-GB" b="0" i="1" dirty="0"/>
            <a:t>et al.</a:t>
          </a:r>
          <a:r>
            <a:rPr lang="en-GB" b="0" i="0" dirty="0"/>
            <a:t> (2020) ‘Risk factors associated with knife-crime in United Kingdom among young people aged 10–24 years: A systematic review’, </a:t>
          </a:r>
          <a:r>
            <a:rPr lang="en-GB" b="0" i="1" dirty="0"/>
            <a:t>BMC Public Health</a:t>
          </a:r>
          <a:r>
            <a:rPr lang="en-GB" b="0" i="0" dirty="0"/>
            <a:t>, 20(1). doi:10.1186/s12889-020-09498-4. </a:t>
          </a:r>
          <a:endParaRPr lang="en-US" dirty="0"/>
        </a:p>
      </dgm:t>
    </dgm:pt>
    <dgm:pt modelId="{91E3F78F-DBBC-4B38-A4D5-6A525AB0AD10}" type="parTrans" cxnId="{B543FB8C-77CD-42DF-AD79-31177EF52794}">
      <dgm:prSet/>
      <dgm:spPr/>
      <dgm:t>
        <a:bodyPr/>
        <a:lstStyle/>
        <a:p>
          <a:endParaRPr lang="en-US"/>
        </a:p>
      </dgm:t>
    </dgm:pt>
    <dgm:pt modelId="{82F0893C-8C59-4F3B-A7E0-AD460E9BB0FE}" type="sibTrans" cxnId="{B543FB8C-77CD-42DF-AD79-31177EF52794}">
      <dgm:prSet/>
      <dgm:spPr/>
      <dgm:t>
        <a:bodyPr/>
        <a:lstStyle/>
        <a:p>
          <a:endParaRPr lang="en-US"/>
        </a:p>
      </dgm:t>
    </dgm:pt>
    <dgm:pt modelId="{399C11BB-6E9A-494F-9BA6-5E61BE6B51F2}">
      <dgm:prSet/>
      <dgm:spPr/>
      <dgm:t>
        <a:bodyPr/>
        <a:lstStyle/>
        <a:p>
          <a:r>
            <a:rPr lang="en-GB" b="0" i="0" dirty="0"/>
            <a:t>House of Lord Library (2022) </a:t>
          </a:r>
          <a:r>
            <a:rPr lang="en-GB" b="0" i="1" dirty="0"/>
            <a:t>Violent crime, burglaries and gang activity - House of Lords Library</a:t>
          </a:r>
          <a:r>
            <a:rPr lang="en-GB" b="0" i="0" dirty="0"/>
            <a:t>, </a:t>
          </a:r>
          <a:r>
            <a:rPr lang="en-GB" b="0" i="1" dirty="0"/>
            <a:t>UK Parliament </a:t>
          </a:r>
          <a:r>
            <a:rPr lang="en-GB" b="0" i="0" dirty="0"/>
            <a:t>. Available at: </a:t>
          </a:r>
          <a:r>
            <a:rPr lang="en-GB" b="0" i="0" dirty="0">
              <a:hlinkClick xmlns:r="http://schemas.openxmlformats.org/officeDocument/2006/relationships" r:id="rId3"/>
            </a:rPr>
            <a:t>https://lordslibrary.parliament.uk/violent-crime-burglaries-and-gang-activity/</a:t>
          </a:r>
          <a:r>
            <a:rPr lang="en-GB" b="0" i="0" dirty="0"/>
            <a:t>  (Accessed: 07 March 2025). </a:t>
          </a:r>
          <a:endParaRPr lang="en-US" dirty="0"/>
        </a:p>
      </dgm:t>
    </dgm:pt>
    <dgm:pt modelId="{F0DAAAA3-A130-448B-9450-3DFB70CB6E02}" type="parTrans" cxnId="{FA537A2C-6105-4F0C-81F7-C4076BBEEAC5}">
      <dgm:prSet/>
      <dgm:spPr/>
      <dgm:t>
        <a:bodyPr/>
        <a:lstStyle/>
        <a:p>
          <a:endParaRPr lang="en-US"/>
        </a:p>
      </dgm:t>
    </dgm:pt>
    <dgm:pt modelId="{23BC143B-E4F1-4B9E-BEFD-E3D98E463CFA}" type="sibTrans" cxnId="{FA537A2C-6105-4F0C-81F7-C4076BBEEAC5}">
      <dgm:prSet/>
      <dgm:spPr/>
      <dgm:t>
        <a:bodyPr/>
        <a:lstStyle/>
        <a:p>
          <a:endParaRPr lang="en-US"/>
        </a:p>
      </dgm:t>
    </dgm:pt>
    <dgm:pt modelId="{04EE7C3E-80F7-45EB-B365-305BC0DE718D}">
      <dgm:prSet/>
      <dgm:spPr/>
      <dgm:t>
        <a:bodyPr/>
        <a:lstStyle/>
        <a:p>
          <a:r>
            <a:rPr lang="en-GB" b="0" i="0" dirty="0"/>
            <a:t>Joseph </a:t>
          </a:r>
          <a:r>
            <a:rPr lang="en-GB" b="0" i="0" dirty="0" err="1"/>
            <a:t>rowntree</a:t>
          </a:r>
          <a:r>
            <a:rPr lang="en-GB" b="0" i="0" dirty="0"/>
            <a:t> foundation (2023) </a:t>
          </a:r>
          <a:r>
            <a:rPr lang="en-GB" b="0" i="1" dirty="0"/>
            <a:t>UK poverty 2023: The Essential Guide to Understanding Poverty in the UK</a:t>
          </a:r>
          <a:r>
            <a:rPr lang="en-GB" b="0" i="0" dirty="0"/>
            <a:t>, </a:t>
          </a:r>
          <a:r>
            <a:rPr lang="en-GB" b="0" i="1" dirty="0"/>
            <a:t>Joseph Rowntree Foundation</a:t>
          </a:r>
          <a:r>
            <a:rPr lang="en-GB" b="0" i="0" dirty="0"/>
            <a:t>. Available at: </a:t>
          </a:r>
          <a:r>
            <a:rPr lang="en-GB" b="0" i="0" dirty="0">
              <a:hlinkClick xmlns:r="http://schemas.openxmlformats.org/officeDocument/2006/relationships" r:id="rId4"/>
            </a:rPr>
            <a:t>https://www.jrf.org.uk/uk-poverty-2023-the-essential-guide-to-understanding-poverty-in-the-uk</a:t>
          </a:r>
          <a:r>
            <a:rPr lang="en-GB" b="0" i="0" dirty="0"/>
            <a:t>  (Accessed: 26 April 2025). </a:t>
          </a:r>
          <a:endParaRPr lang="en-US" dirty="0"/>
        </a:p>
      </dgm:t>
    </dgm:pt>
    <dgm:pt modelId="{A58CAF8F-44BC-4EFA-9FBF-55C690D3C16A}" type="parTrans" cxnId="{4C2723A9-FC23-448D-8B76-47533CD011EB}">
      <dgm:prSet/>
      <dgm:spPr/>
      <dgm:t>
        <a:bodyPr/>
        <a:lstStyle/>
        <a:p>
          <a:endParaRPr lang="en-US"/>
        </a:p>
      </dgm:t>
    </dgm:pt>
    <dgm:pt modelId="{10BBA548-D8BA-4563-94ED-EADAF8BDE7AF}" type="sibTrans" cxnId="{4C2723A9-FC23-448D-8B76-47533CD011EB}">
      <dgm:prSet/>
      <dgm:spPr/>
      <dgm:t>
        <a:bodyPr/>
        <a:lstStyle/>
        <a:p>
          <a:endParaRPr lang="en-US"/>
        </a:p>
      </dgm:t>
    </dgm:pt>
    <dgm:pt modelId="{A860C52C-2B3C-4C6A-849E-4E78A11A36CE}">
      <dgm:prSet/>
      <dgm:spPr/>
      <dgm:t>
        <a:bodyPr/>
        <a:lstStyle/>
        <a:p>
          <a:r>
            <a:rPr lang="en-GB" b="0" i="0" dirty="0" err="1"/>
            <a:t>Leverso</a:t>
          </a:r>
          <a:r>
            <a:rPr lang="en-GB" b="0" i="0" dirty="0"/>
            <a:t>, J., </a:t>
          </a:r>
          <a:r>
            <a:rPr lang="en-GB" b="0" i="0" dirty="0" err="1"/>
            <a:t>Densley</a:t>
          </a:r>
          <a:r>
            <a:rPr lang="en-GB" b="0" i="0" dirty="0"/>
            <a:t>, J.A. and </a:t>
          </a:r>
          <a:r>
            <a:rPr lang="en-GB" b="0" i="0" dirty="0" err="1"/>
            <a:t>Insco</a:t>
          </a:r>
          <a:r>
            <a:rPr lang="en-GB" b="0" i="0" dirty="0"/>
            <a:t>, L. (2024) ‘Keeping it real: A </a:t>
          </a:r>
          <a:r>
            <a:rPr lang="en-GB" b="0" i="0" dirty="0" err="1"/>
            <a:t>signaling</a:t>
          </a:r>
          <a:r>
            <a:rPr lang="en-GB" b="0" i="0" dirty="0"/>
            <a:t> theory perspective on authentic claims of gang membership made on Social Media’, </a:t>
          </a:r>
          <a:r>
            <a:rPr lang="en-GB" b="0" i="1" dirty="0"/>
            <a:t>Theoretical Criminology</a:t>
          </a:r>
          <a:r>
            <a:rPr lang="en-GB" b="0" i="0" dirty="0"/>
            <a:t> [Preprint]. doi:10.1177/13624806241279280. </a:t>
          </a:r>
          <a:endParaRPr lang="en-US" dirty="0"/>
        </a:p>
      </dgm:t>
    </dgm:pt>
    <dgm:pt modelId="{2F70C61F-0C1E-47FC-AE82-E749D74FDC5A}" type="parTrans" cxnId="{5DCE9D9C-6BD7-48CB-A6EF-F132FA7BB8E6}">
      <dgm:prSet/>
      <dgm:spPr/>
      <dgm:t>
        <a:bodyPr/>
        <a:lstStyle/>
        <a:p>
          <a:endParaRPr lang="en-US"/>
        </a:p>
      </dgm:t>
    </dgm:pt>
    <dgm:pt modelId="{1556EE02-3F26-45CC-AAEE-C470E62DE461}" type="sibTrans" cxnId="{5DCE9D9C-6BD7-48CB-A6EF-F132FA7BB8E6}">
      <dgm:prSet/>
      <dgm:spPr/>
      <dgm:t>
        <a:bodyPr/>
        <a:lstStyle/>
        <a:p>
          <a:endParaRPr lang="en-US"/>
        </a:p>
      </dgm:t>
    </dgm:pt>
    <dgm:pt modelId="{955B0B69-806F-4295-A734-1E14ED9B1C45}">
      <dgm:prSet/>
      <dgm:spPr/>
      <dgm:t>
        <a:bodyPr/>
        <a:lstStyle/>
        <a:p>
          <a:r>
            <a:rPr lang="en-GB" b="0" i="0"/>
            <a:t>MacDonald, R. </a:t>
          </a:r>
          <a:r>
            <a:rPr lang="en-GB" b="0" i="1"/>
            <a:t>et al.</a:t>
          </a:r>
          <a:r>
            <a:rPr lang="en-GB" b="0" i="0"/>
            <a:t> (2023) ‘The COVID-19 pandemic and youth in recent, historical perspective: More pressure, more precarity’, </a:t>
          </a:r>
          <a:r>
            <a:rPr lang="en-GB" b="0" i="1"/>
            <a:t>Journal of Youth Studies</a:t>
          </a:r>
          <a:r>
            <a:rPr lang="en-GB" b="0" i="0"/>
            <a:t>, 27(5), pp. 723–740. doi:10.1080/13676261.2022.2163884. </a:t>
          </a:r>
          <a:endParaRPr lang="en-US"/>
        </a:p>
      </dgm:t>
    </dgm:pt>
    <dgm:pt modelId="{52DEC98B-2009-481D-BD9E-DB87238D8355}" type="parTrans" cxnId="{4D19B102-0A14-4E38-8A26-6D845F4AC3CF}">
      <dgm:prSet/>
      <dgm:spPr/>
      <dgm:t>
        <a:bodyPr/>
        <a:lstStyle/>
        <a:p>
          <a:endParaRPr lang="en-US"/>
        </a:p>
      </dgm:t>
    </dgm:pt>
    <dgm:pt modelId="{B0341291-BF15-4B0E-A295-042242EF64C7}" type="sibTrans" cxnId="{4D19B102-0A14-4E38-8A26-6D845F4AC3CF}">
      <dgm:prSet/>
      <dgm:spPr/>
      <dgm:t>
        <a:bodyPr/>
        <a:lstStyle/>
        <a:p>
          <a:endParaRPr lang="en-US"/>
        </a:p>
      </dgm:t>
    </dgm:pt>
    <dgm:pt modelId="{D7556F4B-3A3B-4901-B81D-9DFE91BF9EFD}">
      <dgm:prSet/>
      <dgm:spPr/>
      <dgm:t>
        <a:bodyPr/>
        <a:lstStyle/>
        <a:p>
          <a:r>
            <a:rPr lang="en-GB" b="0" i="0" dirty="0"/>
            <a:t>Maxwell, N. (2024) ‘“shove that. there’s always hope”: Young people’s lived experience of child criminal exploitation’, </a:t>
          </a:r>
          <a:r>
            <a:rPr lang="en-GB" b="0" i="1" dirty="0"/>
            <a:t>Journal of Youth Studies</a:t>
          </a:r>
          <a:r>
            <a:rPr lang="en-GB" b="0" i="0" dirty="0"/>
            <a:t>, pp. 1–17. doi:10.1080/13676261.2024.2397025. </a:t>
          </a:r>
          <a:endParaRPr lang="en-US" dirty="0"/>
        </a:p>
      </dgm:t>
    </dgm:pt>
    <dgm:pt modelId="{D754E73A-ABAD-4CF1-A632-1076BF18B1A2}" type="parTrans" cxnId="{B5368C4E-EF0B-4607-83CD-D75ACE19B7AF}">
      <dgm:prSet/>
      <dgm:spPr/>
      <dgm:t>
        <a:bodyPr/>
        <a:lstStyle/>
        <a:p>
          <a:endParaRPr lang="en-US"/>
        </a:p>
      </dgm:t>
    </dgm:pt>
    <dgm:pt modelId="{1B7BBDAF-9FB9-4D51-9AB1-8B155E7BBE35}" type="sibTrans" cxnId="{B5368C4E-EF0B-4607-83CD-D75ACE19B7AF}">
      <dgm:prSet/>
      <dgm:spPr/>
      <dgm:t>
        <a:bodyPr/>
        <a:lstStyle/>
        <a:p>
          <a:endParaRPr lang="en-US"/>
        </a:p>
      </dgm:t>
    </dgm:pt>
    <dgm:pt modelId="{0E189A93-72CF-4763-AD6B-432B1A516BE7}">
      <dgm:prSet/>
      <dgm:spPr/>
      <dgm:t>
        <a:bodyPr/>
        <a:lstStyle/>
        <a:p>
          <a:r>
            <a:rPr lang="en-GB" b="0" i="0" dirty="0"/>
            <a:t>The Metropolitan Police (2024) </a:t>
          </a:r>
          <a:r>
            <a:rPr lang="en-GB" b="0" i="1" dirty="0"/>
            <a:t>How the Gangs Violence Matrix Works | Metropolitan Police</a:t>
          </a:r>
          <a:r>
            <a:rPr lang="en-GB" b="0" i="0" dirty="0"/>
            <a:t>, </a:t>
          </a:r>
          <a:r>
            <a:rPr lang="en-GB" b="0" i="1" dirty="0"/>
            <a:t>Metropolitan Police</a:t>
          </a:r>
          <a:r>
            <a:rPr lang="en-GB" b="0" i="0" dirty="0"/>
            <a:t>. Available at: </a:t>
          </a:r>
          <a:r>
            <a:rPr lang="en-GB" b="0" i="0" dirty="0">
              <a:hlinkClick xmlns:r="http://schemas.openxmlformats.org/officeDocument/2006/relationships" r:id="rId5"/>
            </a:rPr>
            <a:t>https://www.met.police.uk/police-forces/metropolitan-police/areas/about-us/about-the-met/gangs-violence-matrix/</a:t>
          </a:r>
          <a:r>
            <a:rPr lang="en-GB" b="0" i="0" dirty="0"/>
            <a:t>  (Accessed: 07 March 2025). </a:t>
          </a:r>
          <a:endParaRPr lang="en-US" dirty="0"/>
        </a:p>
      </dgm:t>
    </dgm:pt>
    <dgm:pt modelId="{1DF7DE64-1CC1-44C6-8BDA-28F92FB7C3C5}" type="parTrans" cxnId="{E48F62E7-A547-402C-A9E9-61516DEF1444}">
      <dgm:prSet/>
      <dgm:spPr/>
      <dgm:t>
        <a:bodyPr/>
        <a:lstStyle/>
        <a:p>
          <a:endParaRPr lang="en-US"/>
        </a:p>
      </dgm:t>
    </dgm:pt>
    <dgm:pt modelId="{AC07821F-D762-4628-93BD-C31601EDF031}" type="sibTrans" cxnId="{E48F62E7-A547-402C-A9E9-61516DEF1444}">
      <dgm:prSet/>
      <dgm:spPr/>
      <dgm:t>
        <a:bodyPr/>
        <a:lstStyle/>
        <a:p>
          <a:endParaRPr lang="en-US"/>
        </a:p>
      </dgm:t>
    </dgm:pt>
    <dgm:pt modelId="{99D18CE1-CA4C-4205-95CC-E8E8F060D71B}">
      <dgm:prSet/>
      <dgm:spPr/>
      <dgm:t>
        <a:bodyPr/>
        <a:lstStyle/>
        <a:p>
          <a:r>
            <a:rPr lang="en-GB" b="0" i="0"/>
            <a:t>Nspcc (2025) </a:t>
          </a:r>
          <a:r>
            <a:rPr lang="en-GB" b="0" i="1"/>
            <a:t>Criminal exploitation and gangs</a:t>
          </a:r>
          <a:r>
            <a:rPr lang="en-GB" b="0" i="0"/>
            <a:t>, </a:t>
          </a:r>
          <a:r>
            <a:rPr lang="en-GB" b="0" i="1"/>
            <a:t>NSPCC</a:t>
          </a:r>
          <a:r>
            <a:rPr lang="en-GB" b="0" i="0"/>
            <a:t>. Available at: https://www.nspcc.org.uk/what-is-child-abuse/types-of-abuse/gangs-criminal-exploitation/ (Accessed: 26 April 2025). </a:t>
          </a:r>
          <a:endParaRPr lang="en-US"/>
        </a:p>
      </dgm:t>
    </dgm:pt>
    <dgm:pt modelId="{D057836B-0960-4EBC-8F03-9BF9C4BF4807}" type="parTrans" cxnId="{459CE589-C11E-4DF6-8ABB-7E2FA64CDCA4}">
      <dgm:prSet/>
      <dgm:spPr/>
      <dgm:t>
        <a:bodyPr/>
        <a:lstStyle/>
        <a:p>
          <a:endParaRPr lang="en-US"/>
        </a:p>
      </dgm:t>
    </dgm:pt>
    <dgm:pt modelId="{0392E13B-0C89-4A64-83E4-39B177349871}" type="sibTrans" cxnId="{459CE589-C11E-4DF6-8ABB-7E2FA64CDCA4}">
      <dgm:prSet/>
      <dgm:spPr/>
      <dgm:t>
        <a:bodyPr/>
        <a:lstStyle/>
        <a:p>
          <a:endParaRPr lang="en-US"/>
        </a:p>
      </dgm:t>
    </dgm:pt>
    <dgm:pt modelId="{DCBBEB75-A0FF-4E61-B061-1C66641D460B}">
      <dgm:prSet/>
      <dgm:spPr/>
      <dgm:t>
        <a:bodyPr/>
        <a:lstStyle/>
        <a:p>
          <a:r>
            <a:rPr lang="en-GB" b="0" i="0" dirty="0"/>
            <a:t>The Office for National Statistics (2024) </a:t>
          </a:r>
          <a:r>
            <a:rPr lang="en-GB" b="0" i="1" dirty="0"/>
            <a:t>Crime in England and Wales: Year ending March 2024</a:t>
          </a:r>
          <a:r>
            <a:rPr lang="en-GB" b="0" i="0" dirty="0"/>
            <a:t>, </a:t>
          </a:r>
          <a:r>
            <a:rPr lang="en-GB" b="0" i="1" dirty="0"/>
            <a:t>Crime in England and Wales - Office for National Statistics</a:t>
          </a:r>
          <a:r>
            <a:rPr lang="en-GB" b="0" i="0" dirty="0"/>
            <a:t>. Available at: </a:t>
          </a:r>
          <a:r>
            <a:rPr lang="en-GB" b="0" i="0" dirty="0">
              <a:hlinkClick xmlns:r="http://schemas.openxmlformats.org/officeDocument/2006/relationships" r:id="rId6"/>
            </a:rPr>
            <a:t>https://www.ons.gov.uk/peoplepopulationandcommunity/crimeandjustice/bulletins/crimeinenglandandwales/yearendingmarch2024</a:t>
          </a:r>
          <a:r>
            <a:rPr lang="en-GB" b="0" i="0" dirty="0"/>
            <a:t>  (Accessed: 07 March 2025). </a:t>
          </a:r>
          <a:endParaRPr lang="en-US" dirty="0"/>
        </a:p>
      </dgm:t>
    </dgm:pt>
    <dgm:pt modelId="{71FA8BEE-AE56-4568-95B6-46ABEDD4D276}" type="parTrans" cxnId="{4E49C6EF-9244-4787-89FF-0C23AE70CA82}">
      <dgm:prSet/>
      <dgm:spPr/>
      <dgm:t>
        <a:bodyPr/>
        <a:lstStyle/>
        <a:p>
          <a:endParaRPr lang="en-US"/>
        </a:p>
      </dgm:t>
    </dgm:pt>
    <dgm:pt modelId="{AFA60239-F922-41AF-9EBC-59AA60717D46}" type="sibTrans" cxnId="{4E49C6EF-9244-4787-89FF-0C23AE70CA82}">
      <dgm:prSet/>
      <dgm:spPr/>
      <dgm:t>
        <a:bodyPr/>
        <a:lstStyle/>
        <a:p>
          <a:endParaRPr lang="en-US"/>
        </a:p>
      </dgm:t>
    </dgm:pt>
    <dgm:pt modelId="{E3AB3377-321D-4EE1-8958-1E6E7B597EAD}">
      <dgm:prSet/>
      <dgm:spPr/>
      <dgm:t>
        <a:bodyPr/>
        <a:lstStyle/>
        <a:p>
          <a:r>
            <a:rPr lang="en-GB" b="0" i="0" dirty="0"/>
            <a:t>Office for National Statistics (2025) </a:t>
          </a:r>
          <a:r>
            <a:rPr lang="en-GB" b="0" i="1" dirty="0"/>
            <a:t>Crime in England and Wales: Police Force Area data tables</a:t>
          </a:r>
          <a:r>
            <a:rPr lang="en-GB" b="0" i="0" dirty="0"/>
            <a:t>, </a:t>
          </a:r>
          <a:r>
            <a:rPr lang="en-GB" b="0" i="1" dirty="0"/>
            <a:t>Crime in England and Wales: Police Force Area data tables - Office for National Statistics</a:t>
          </a:r>
          <a:r>
            <a:rPr lang="en-GB" b="0" i="0" dirty="0"/>
            <a:t>. Available at: </a:t>
          </a:r>
          <a:r>
            <a:rPr lang="en-GB" b="0" i="0" dirty="0">
              <a:hlinkClick xmlns:r="http://schemas.openxmlformats.org/officeDocument/2006/relationships" r:id="rId7"/>
            </a:rPr>
            <a:t>https://www.ons.gov.uk/peoplepopulationandcommunity/crimeandjustice/datasets/policeforceareadatatables</a:t>
          </a:r>
          <a:r>
            <a:rPr lang="en-GB" b="0" i="0" dirty="0"/>
            <a:t>  (Accessed: 28 April 2025). </a:t>
          </a:r>
          <a:endParaRPr lang="en-US" dirty="0"/>
        </a:p>
      </dgm:t>
    </dgm:pt>
    <dgm:pt modelId="{511F9E45-709E-4AD7-8371-D40F8849FC68}" type="parTrans" cxnId="{CEB85F62-3EF1-4AA6-8E8B-21E6D82F47F6}">
      <dgm:prSet/>
      <dgm:spPr/>
      <dgm:t>
        <a:bodyPr/>
        <a:lstStyle/>
        <a:p>
          <a:endParaRPr lang="en-US"/>
        </a:p>
      </dgm:t>
    </dgm:pt>
    <dgm:pt modelId="{3C5675D1-A2ED-4305-AAB8-FF724C772EAD}" type="sibTrans" cxnId="{CEB85F62-3EF1-4AA6-8E8B-21E6D82F47F6}">
      <dgm:prSet/>
      <dgm:spPr/>
      <dgm:t>
        <a:bodyPr/>
        <a:lstStyle/>
        <a:p>
          <a:endParaRPr lang="en-US"/>
        </a:p>
      </dgm:t>
    </dgm:pt>
    <dgm:pt modelId="{012D26B1-F833-464D-B1FA-5A0B69CBB5BB}">
      <dgm:prSet/>
      <dgm:spPr/>
      <dgm:t>
        <a:bodyPr/>
        <a:lstStyle/>
        <a:p>
          <a:r>
            <a:rPr lang="en-GB" b="0" i="0" u="none" dirty="0" err="1"/>
            <a:t>Haelle</a:t>
          </a:r>
          <a:r>
            <a:rPr lang="en-GB" b="0" i="0" u="none" dirty="0"/>
            <a:t>, T. (2017) </a:t>
          </a:r>
          <a:r>
            <a:rPr lang="en-GB" b="0" i="1" u="none" dirty="0"/>
            <a:t>Children played with a real gun longer, more aggressively after seeing movie showing guns</a:t>
          </a:r>
          <a:r>
            <a:rPr lang="en-GB" b="0" i="0" u="none" dirty="0"/>
            <a:t>, </a:t>
          </a:r>
          <a:r>
            <a:rPr lang="en-GB" b="0" i="1" u="none" dirty="0"/>
            <a:t>Forbes</a:t>
          </a:r>
          <a:r>
            <a:rPr lang="en-GB" b="0" i="0" u="none" dirty="0"/>
            <a:t>. Available at: </a:t>
          </a:r>
          <a:r>
            <a:rPr lang="en-GB" b="0" i="0" u="none" dirty="0">
              <a:hlinkClick xmlns:r="http://schemas.openxmlformats.org/officeDocument/2006/relationships" r:id="rId8"/>
            </a:rPr>
            <a:t>https://www.forbes.com/sites/tarahaelle/2017/09/25/children-play-with-real-gun-longer-more-aggressively-after-seeing-movie-with-guns/</a:t>
          </a:r>
          <a:r>
            <a:rPr lang="en-GB" b="0" i="0" u="none" dirty="0"/>
            <a:t>  (Accessed: 28 April 2025). </a:t>
          </a:r>
          <a:endParaRPr lang="en-GB" dirty="0"/>
        </a:p>
      </dgm:t>
    </dgm:pt>
    <dgm:pt modelId="{394F8DE7-9D72-664F-9254-1BDEC09CDC34}" type="parTrans" cxnId="{0B775841-A74E-A041-8137-45C592CCB242}">
      <dgm:prSet/>
      <dgm:spPr/>
    </dgm:pt>
    <dgm:pt modelId="{F9ABD1F1-FC04-4A4C-AACD-7B887B492001}" type="sibTrans" cxnId="{0B775841-A74E-A041-8137-45C592CCB242}">
      <dgm:prSet/>
      <dgm:spPr/>
    </dgm:pt>
    <dgm:pt modelId="{EBDBD9B8-82AA-D642-A0B9-90D1FE5A8FA0}" type="pres">
      <dgm:prSet presAssocID="{E4840849-1C21-4093-BA52-40777CFD2EAE}" presName="vert0" presStyleCnt="0">
        <dgm:presLayoutVars>
          <dgm:dir/>
          <dgm:animOne val="branch"/>
          <dgm:animLvl val="lvl"/>
        </dgm:presLayoutVars>
      </dgm:prSet>
      <dgm:spPr/>
    </dgm:pt>
    <dgm:pt modelId="{C14F1381-1093-1A4E-8603-61080C2B4214}" type="pres">
      <dgm:prSet presAssocID="{A975BFF7-391D-4C40-A8D6-8D49C299CDB6}" presName="thickLine" presStyleLbl="alignNode1" presStyleIdx="0" presStyleCnt="14"/>
      <dgm:spPr/>
    </dgm:pt>
    <dgm:pt modelId="{9DB0E827-3EB5-8D41-A3E0-CD26EC443861}" type="pres">
      <dgm:prSet presAssocID="{A975BFF7-391D-4C40-A8D6-8D49C299CDB6}" presName="horz1" presStyleCnt="0"/>
      <dgm:spPr/>
    </dgm:pt>
    <dgm:pt modelId="{18CF6910-77F6-774F-B2E8-E6C5A0958AA7}" type="pres">
      <dgm:prSet presAssocID="{A975BFF7-391D-4C40-A8D6-8D49C299CDB6}" presName="tx1" presStyleLbl="revTx" presStyleIdx="0" presStyleCnt="14"/>
      <dgm:spPr/>
    </dgm:pt>
    <dgm:pt modelId="{73EADCD9-5920-6C47-88D1-54FABBB48DD9}" type="pres">
      <dgm:prSet presAssocID="{A975BFF7-391D-4C40-A8D6-8D49C299CDB6}" presName="vert1" presStyleCnt="0"/>
      <dgm:spPr/>
    </dgm:pt>
    <dgm:pt modelId="{36EC486E-546C-BA4D-90E6-277DA0A090DB}" type="pres">
      <dgm:prSet presAssocID="{58C8081A-D537-4A4E-8B9B-1D9F3E146A2D}" presName="thickLine" presStyleLbl="alignNode1" presStyleIdx="1" presStyleCnt="14"/>
      <dgm:spPr/>
    </dgm:pt>
    <dgm:pt modelId="{A51D2A80-C75B-8245-B1B6-D9893C034538}" type="pres">
      <dgm:prSet presAssocID="{58C8081A-D537-4A4E-8B9B-1D9F3E146A2D}" presName="horz1" presStyleCnt="0"/>
      <dgm:spPr/>
    </dgm:pt>
    <dgm:pt modelId="{A9849493-856E-F048-A94A-2C7EB3F35972}" type="pres">
      <dgm:prSet presAssocID="{58C8081A-D537-4A4E-8B9B-1D9F3E146A2D}" presName="tx1" presStyleLbl="revTx" presStyleIdx="1" presStyleCnt="14"/>
      <dgm:spPr/>
    </dgm:pt>
    <dgm:pt modelId="{FE755748-C21D-DD4C-ADC0-0725B2873BEB}" type="pres">
      <dgm:prSet presAssocID="{58C8081A-D537-4A4E-8B9B-1D9F3E146A2D}" presName="vert1" presStyleCnt="0"/>
      <dgm:spPr/>
    </dgm:pt>
    <dgm:pt modelId="{6CA44763-6E3A-2F4F-99B9-4C785AF5555A}" type="pres">
      <dgm:prSet presAssocID="{A23FB0A5-75F6-4A2E-84CF-6591F163DE54}" presName="thickLine" presStyleLbl="alignNode1" presStyleIdx="2" presStyleCnt="14"/>
      <dgm:spPr/>
    </dgm:pt>
    <dgm:pt modelId="{27022019-E6FC-334C-A0C5-EA155927BED3}" type="pres">
      <dgm:prSet presAssocID="{A23FB0A5-75F6-4A2E-84CF-6591F163DE54}" presName="horz1" presStyleCnt="0"/>
      <dgm:spPr/>
    </dgm:pt>
    <dgm:pt modelId="{01924C73-9889-3144-A8F8-74444EEBA6EF}" type="pres">
      <dgm:prSet presAssocID="{A23FB0A5-75F6-4A2E-84CF-6591F163DE54}" presName="tx1" presStyleLbl="revTx" presStyleIdx="2" presStyleCnt="14"/>
      <dgm:spPr/>
    </dgm:pt>
    <dgm:pt modelId="{7F10F21B-D0B6-0D48-904B-F7E4FDFBF92B}" type="pres">
      <dgm:prSet presAssocID="{A23FB0A5-75F6-4A2E-84CF-6591F163DE54}" presName="vert1" presStyleCnt="0"/>
      <dgm:spPr/>
    </dgm:pt>
    <dgm:pt modelId="{7CDD56BF-875F-6D4B-99C1-D36F607079DF}" type="pres">
      <dgm:prSet presAssocID="{AA5BD6B8-BCF7-41C7-BAB5-5F76B6B542A5}" presName="thickLine" presStyleLbl="alignNode1" presStyleIdx="3" presStyleCnt="14"/>
      <dgm:spPr/>
    </dgm:pt>
    <dgm:pt modelId="{4FC9C63C-A1B7-0B4E-9E00-43C0C6BB4EDB}" type="pres">
      <dgm:prSet presAssocID="{AA5BD6B8-BCF7-41C7-BAB5-5F76B6B542A5}" presName="horz1" presStyleCnt="0"/>
      <dgm:spPr/>
    </dgm:pt>
    <dgm:pt modelId="{D5F35DB2-D71B-F548-881E-65E3A9477C22}" type="pres">
      <dgm:prSet presAssocID="{AA5BD6B8-BCF7-41C7-BAB5-5F76B6B542A5}" presName="tx1" presStyleLbl="revTx" presStyleIdx="3" presStyleCnt="14"/>
      <dgm:spPr/>
    </dgm:pt>
    <dgm:pt modelId="{3B9CDDCD-EF0B-4943-81A5-BEFC9D26A5BE}" type="pres">
      <dgm:prSet presAssocID="{AA5BD6B8-BCF7-41C7-BAB5-5F76B6B542A5}" presName="vert1" presStyleCnt="0"/>
      <dgm:spPr/>
    </dgm:pt>
    <dgm:pt modelId="{9C2AD299-F4CA-9F49-9D5B-6B4B2D76A97D}" type="pres">
      <dgm:prSet presAssocID="{012D26B1-F833-464D-B1FA-5A0B69CBB5BB}" presName="thickLine" presStyleLbl="alignNode1" presStyleIdx="4" presStyleCnt="14"/>
      <dgm:spPr/>
    </dgm:pt>
    <dgm:pt modelId="{DC47A403-65D5-9245-B810-7E8A8303548E}" type="pres">
      <dgm:prSet presAssocID="{012D26B1-F833-464D-B1FA-5A0B69CBB5BB}" presName="horz1" presStyleCnt="0"/>
      <dgm:spPr/>
    </dgm:pt>
    <dgm:pt modelId="{06954FB3-91EE-8043-877F-864AF438B303}" type="pres">
      <dgm:prSet presAssocID="{012D26B1-F833-464D-B1FA-5A0B69CBB5BB}" presName="tx1" presStyleLbl="revTx" presStyleIdx="4" presStyleCnt="14"/>
      <dgm:spPr/>
    </dgm:pt>
    <dgm:pt modelId="{34D3DF73-6776-8B41-9829-2A0255EC15D4}" type="pres">
      <dgm:prSet presAssocID="{012D26B1-F833-464D-B1FA-5A0B69CBB5BB}" presName="vert1" presStyleCnt="0"/>
      <dgm:spPr/>
    </dgm:pt>
    <dgm:pt modelId="{8EE529CC-DE5B-7542-858C-6544ED205BF0}" type="pres">
      <dgm:prSet presAssocID="{399C11BB-6E9A-494F-9BA6-5E61BE6B51F2}" presName="thickLine" presStyleLbl="alignNode1" presStyleIdx="5" presStyleCnt="14"/>
      <dgm:spPr/>
    </dgm:pt>
    <dgm:pt modelId="{D6BF092D-216A-504A-9975-1F0C948494EB}" type="pres">
      <dgm:prSet presAssocID="{399C11BB-6E9A-494F-9BA6-5E61BE6B51F2}" presName="horz1" presStyleCnt="0"/>
      <dgm:spPr/>
    </dgm:pt>
    <dgm:pt modelId="{0C01B85F-D47C-B548-9411-D45CC9D6BB0B}" type="pres">
      <dgm:prSet presAssocID="{399C11BB-6E9A-494F-9BA6-5E61BE6B51F2}" presName="tx1" presStyleLbl="revTx" presStyleIdx="5" presStyleCnt="14"/>
      <dgm:spPr/>
    </dgm:pt>
    <dgm:pt modelId="{7C8AF309-C74F-0743-8B15-775C926D117F}" type="pres">
      <dgm:prSet presAssocID="{399C11BB-6E9A-494F-9BA6-5E61BE6B51F2}" presName="vert1" presStyleCnt="0"/>
      <dgm:spPr/>
    </dgm:pt>
    <dgm:pt modelId="{F9CDBDFC-9FCE-2F44-9327-EDD6FC8D5AA7}" type="pres">
      <dgm:prSet presAssocID="{04EE7C3E-80F7-45EB-B365-305BC0DE718D}" presName="thickLine" presStyleLbl="alignNode1" presStyleIdx="6" presStyleCnt="14"/>
      <dgm:spPr/>
    </dgm:pt>
    <dgm:pt modelId="{345782AD-9B12-D748-BBCE-540A32FC7CD1}" type="pres">
      <dgm:prSet presAssocID="{04EE7C3E-80F7-45EB-B365-305BC0DE718D}" presName="horz1" presStyleCnt="0"/>
      <dgm:spPr/>
    </dgm:pt>
    <dgm:pt modelId="{E38B2E1A-1113-F54C-BD93-172D2EB62086}" type="pres">
      <dgm:prSet presAssocID="{04EE7C3E-80F7-45EB-B365-305BC0DE718D}" presName="tx1" presStyleLbl="revTx" presStyleIdx="6" presStyleCnt="14"/>
      <dgm:spPr/>
    </dgm:pt>
    <dgm:pt modelId="{5FA3ACAF-A3A2-CA4F-BF37-F99CED8EC7A3}" type="pres">
      <dgm:prSet presAssocID="{04EE7C3E-80F7-45EB-B365-305BC0DE718D}" presName="vert1" presStyleCnt="0"/>
      <dgm:spPr/>
    </dgm:pt>
    <dgm:pt modelId="{31BB7CBA-6E20-D648-BCCA-F9E30806CD0B}" type="pres">
      <dgm:prSet presAssocID="{A860C52C-2B3C-4C6A-849E-4E78A11A36CE}" presName="thickLine" presStyleLbl="alignNode1" presStyleIdx="7" presStyleCnt="14"/>
      <dgm:spPr/>
    </dgm:pt>
    <dgm:pt modelId="{F8186CBA-15AB-A94C-BE41-FC7253AA3BEA}" type="pres">
      <dgm:prSet presAssocID="{A860C52C-2B3C-4C6A-849E-4E78A11A36CE}" presName="horz1" presStyleCnt="0"/>
      <dgm:spPr/>
    </dgm:pt>
    <dgm:pt modelId="{D56657A5-0317-A543-908F-0BB02D6C7CB0}" type="pres">
      <dgm:prSet presAssocID="{A860C52C-2B3C-4C6A-849E-4E78A11A36CE}" presName="tx1" presStyleLbl="revTx" presStyleIdx="7" presStyleCnt="14"/>
      <dgm:spPr/>
    </dgm:pt>
    <dgm:pt modelId="{FC55E91D-002D-184C-AE20-306E9101C802}" type="pres">
      <dgm:prSet presAssocID="{A860C52C-2B3C-4C6A-849E-4E78A11A36CE}" presName="vert1" presStyleCnt="0"/>
      <dgm:spPr/>
    </dgm:pt>
    <dgm:pt modelId="{076CAD8D-21DC-A94C-9726-019FA97F0F45}" type="pres">
      <dgm:prSet presAssocID="{955B0B69-806F-4295-A734-1E14ED9B1C45}" presName="thickLine" presStyleLbl="alignNode1" presStyleIdx="8" presStyleCnt="14"/>
      <dgm:spPr/>
    </dgm:pt>
    <dgm:pt modelId="{551AEE0D-F3D8-0242-993B-B29CBE8D1DD2}" type="pres">
      <dgm:prSet presAssocID="{955B0B69-806F-4295-A734-1E14ED9B1C45}" presName="horz1" presStyleCnt="0"/>
      <dgm:spPr/>
    </dgm:pt>
    <dgm:pt modelId="{A57022B9-BAD6-CA4C-B3AA-E33EBBFA74AC}" type="pres">
      <dgm:prSet presAssocID="{955B0B69-806F-4295-A734-1E14ED9B1C45}" presName="tx1" presStyleLbl="revTx" presStyleIdx="8" presStyleCnt="14"/>
      <dgm:spPr/>
    </dgm:pt>
    <dgm:pt modelId="{6B317E94-ECBC-E24F-A920-9A10D3D0CFA0}" type="pres">
      <dgm:prSet presAssocID="{955B0B69-806F-4295-A734-1E14ED9B1C45}" presName="vert1" presStyleCnt="0"/>
      <dgm:spPr/>
    </dgm:pt>
    <dgm:pt modelId="{978A17AF-6083-344A-A03C-676FFC389D92}" type="pres">
      <dgm:prSet presAssocID="{D7556F4B-3A3B-4901-B81D-9DFE91BF9EFD}" presName="thickLine" presStyleLbl="alignNode1" presStyleIdx="9" presStyleCnt="14"/>
      <dgm:spPr/>
    </dgm:pt>
    <dgm:pt modelId="{5F23059C-76F3-164D-AE7D-EE928F547BED}" type="pres">
      <dgm:prSet presAssocID="{D7556F4B-3A3B-4901-B81D-9DFE91BF9EFD}" presName="horz1" presStyleCnt="0"/>
      <dgm:spPr/>
    </dgm:pt>
    <dgm:pt modelId="{66A88E0A-799D-0548-A72F-749AFBD21E66}" type="pres">
      <dgm:prSet presAssocID="{D7556F4B-3A3B-4901-B81D-9DFE91BF9EFD}" presName="tx1" presStyleLbl="revTx" presStyleIdx="9" presStyleCnt="14"/>
      <dgm:spPr/>
    </dgm:pt>
    <dgm:pt modelId="{FDBEFCB5-8FBD-D748-ABFD-741475A51331}" type="pres">
      <dgm:prSet presAssocID="{D7556F4B-3A3B-4901-B81D-9DFE91BF9EFD}" presName="vert1" presStyleCnt="0"/>
      <dgm:spPr/>
    </dgm:pt>
    <dgm:pt modelId="{2E5E5C3F-7372-FC43-9901-1D56C5301ED7}" type="pres">
      <dgm:prSet presAssocID="{0E189A93-72CF-4763-AD6B-432B1A516BE7}" presName="thickLine" presStyleLbl="alignNode1" presStyleIdx="10" presStyleCnt="14"/>
      <dgm:spPr/>
    </dgm:pt>
    <dgm:pt modelId="{08EE35D5-6ED5-1B42-9ECB-A9BED3AC2C08}" type="pres">
      <dgm:prSet presAssocID="{0E189A93-72CF-4763-AD6B-432B1A516BE7}" presName="horz1" presStyleCnt="0"/>
      <dgm:spPr/>
    </dgm:pt>
    <dgm:pt modelId="{48A1C706-B019-C443-A1F3-4246679E739E}" type="pres">
      <dgm:prSet presAssocID="{0E189A93-72CF-4763-AD6B-432B1A516BE7}" presName="tx1" presStyleLbl="revTx" presStyleIdx="10" presStyleCnt="14"/>
      <dgm:spPr/>
    </dgm:pt>
    <dgm:pt modelId="{FC3685F5-22FD-3C4B-A882-EF639CB4A0E2}" type="pres">
      <dgm:prSet presAssocID="{0E189A93-72CF-4763-AD6B-432B1A516BE7}" presName="vert1" presStyleCnt="0"/>
      <dgm:spPr/>
    </dgm:pt>
    <dgm:pt modelId="{6B78C354-64CA-6345-86E0-464EB32006E1}" type="pres">
      <dgm:prSet presAssocID="{99D18CE1-CA4C-4205-95CC-E8E8F060D71B}" presName="thickLine" presStyleLbl="alignNode1" presStyleIdx="11" presStyleCnt="14"/>
      <dgm:spPr/>
    </dgm:pt>
    <dgm:pt modelId="{DDFA0B2D-BBD6-B346-A044-E0CA6A09708A}" type="pres">
      <dgm:prSet presAssocID="{99D18CE1-CA4C-4205-95CC-E8E8F060D71B}" presName="horz1" presStyleCnt="0"/>
      <dgm:spPr/>
    </dgm:pt>
    <dgm:pt modelId="{896B7E15-2F61-924C-9B69-A9A032B7469B}" type="pres">
      <dgm:prSet presAssocID="{99D18CE1-CA4C-4205-95CC-E8E8F060D71B}" presName="tx1" presStyleLbl="revTx" presStyleIdx="11" presStyleCnt="14"/>
      <dgm:spPr/>
    </dgm:pt>
    <dgm:pt modelId="{A4B93B81-6EBE-6B4F-A8EA-29A50FED315D}" type="pres">
      <dgm:prSet presAssocID="{99D18CE1-CA4C-4205-95CC-E8E8F060D71B}" presName="vert1" presStyleCnt="0"/>
      <dgm:spPr/>
    </dgm:pt>
    <dgm:pt modelId="{24538017-86D1-5C4C-918F-EF254BC43922}" type="pres">
      <dgm:prSet presAssocID="{DCBBEB75-A0FF-4E61-B061-1C66641D460B}" presName="thickLine" presStyleLbl="alignNode1" presStyleIdx="12" presStyleCnt="14"/>
      <dgm:spPr/>
    </dgm:pt>
    <dgm:pt modelId="{F0F5031A-C895-7148-941A-F7625EE1C6D2}" type="pres">
      <dgm:prSet presAssocID="{DCBBEB75-A0FF-4E61-B061-1C66641D460B}" presName="horz1" presStyleCnt="0"/>
      <dgm:spPr/>
    </dgm:pt>
    <dgm:pt modelId="{63B718B8-FE62-914F-8710-E889C8ABF0BE}" type="pres">
      <dgm:prSet presAssocID="{DCBBEB75-A0FF-4E61-B061-1C66641D460B}" presName="tx1" presStyleLbl="revTx" presStyleIdx="12" presStyleCnt="14"/>
      <dgm:spPr/>
    </dgm:pt>
    <dgm:pt modelId="{0BC673A2-1578-5B4E-A2AF-9B3375BA1655}" type="pres">
      <dgm:prSet presAssocID="{DCBBEB75-A0FF-4E61-B061-1C66641D460B}" presName="vert1" presStyleCnt="0"/>
      <dgm:spPr/>
    </dgm:pt>
    <dgm:pt modelId="{1EF8F36D-7EB5-5849-AEF7-6BAC722309CB}" type="pres">
      <dgm:prSet presAssocID="{E3AB3377-321D-4EE1-8958-1E6E7B597EAD}" presName="thickLine" presStyleLbl="alignNode1" presStyleIdx="13" presStyleCnt="14"/>
      <dgm:spPr/>
    </dgm:pt>
    <dgm:pt modelId="{80C0E640-2E71-A042-A660-26B25F8A0FB0}" type="pres">
      <dgm:prSet presAssocID="{E3AB3377-321D-4EE1-8958-1E6E7B597EAD}" presName="horz1" presStyleCnt="0"/>
      <dgm:spPr/>
    </dgm:pt>
    <dgm:pt modelId="{19950710-C991-DB41-B7B1-9FBD948ABFBB}" type="pres">
      <dgm:prSet presAssocID="{E3AB3377-321D-4EE1-8958-1E6E7B597EAD}" presName="tx1" presStyleLbl="revTx" presStyleIdx="13" presStyleCnt="14"/>
      <dgm:spPr/>
    </dgm:pt>
    <dgm:pt modelId="{FEC63793-2303-9A4B-BED1-59C5FA879B77}" type="pres">
      <dgm:prSet presAssocID="{E3AB3377-321D-4EE1-8958-1E6E7B597EAD}" presName="vert1" presStyleCnt="0"/>
      <dgm:spPr/>
    </dgm:pt>
  </dgm:ptLst>
  <dgm:cxnLst>
    <dgm:cxn modelId="{A1F5F900-5AA2-1340-8381-B0EAC156F23B}" type="presOf" srcId="{955B0B69-806F-4295-A734-1E14ED9B1C45}" destId="{A57022B9-BAD6-CA4C-B3AA-E33EBBFA74AC}" srcOrd="0" destOrd="0" presId="urn:microsoft.com/office/officeart/2008/layout/LinedList"/>
    <dgm:cxn modelId="{4D19B102-0A14-4E38-8A26-6D845F4AC3CF}" srcId="{E4840849-1C21-4093-BA52-40777CFD2EAE}" destId="{955B0B69-806F-4295-A734-1E14ED9B1C45}" srcOrd="8" destOrd="0" parTransId="{52DEC98B-2009-481D-BD9E-DB87238D8355}" sibTransId="{B0341291-BF15-4B0E-A295-042242EF64C7}"/>
    <dgm:cxn modelId="{FE4EA314-FA50-9B44-9EBF-8FDA4476765D}" type="presOf" srcId="{0E189A93-72CF-4763-AD6B-432B1A516BE7}" destId="{48A1C706-B019-C443-A1F3-4246679E739E}" srcOrd="0" destOrd="0" presId="urn:microsoft.com/office/officeart/2008/layout/LinedList"/>
    <dgm:cxn modelId="{3778201D-ABD8-4385-B8FE-C1406465CD63}" srcId="{E4840849-1C21-4093-BA52-40777CFD2EAE}" destId="{58C8081A-D537-4A4E-8B9B-1D9F3E146A2D}" srcOrd="1" destOrd="0" parTransId="{DCA4FC4B-0FF5-4673-AE75-70B083B9292F}" sibTransId="{9495CBFE-E953-4141-90C6-46CAD8FF1C94}"/>
    <dgm:cxn modelId="{54352422-491D-E04A-B4EE-45A81508C18B}" type="presOf" srcId="{99D18CE1-CA4C-4205-95CC-E8E8F060D71B}" destId="{896B7E15-2F61-924C-9B69-A9A032B7469B}" srcOrd="0" destOrd="0" presId="urn:microsoft.com/office/officeart/2008/layout/LinedList"/>
    <dgm:cxn modelId="{82832828-E826-8D4E-B193-D88BEE672597}" type="presOf" srcId="{D7556F4B-3A3B-4901-B81D-9DFE91BF9EFD}" destId="{66A88E0A-799D-0548-A72F-749AFBD21E66}" srcOrd="0" destOrd="0" presId="urn:microsoft.com/office/officeart/2008/layout/LinedList"/>
    <dgm:cxn modelId="{FA537A2C-6105-4F0C-81F7-C4076BBEEAC5}" srcId="{E4840849-1C21-4093-BA52-40777CFD2EAE}" destId="{399C11BB-6E9A-494F-9BA6-5E61BE6B51F2}" srcOrd="5" destOrd="0" parTransId="{F0DAAAA3-A130-448B-9450-3DFB70CB6E02}" sibTransId="{23BC143B-E4F1-4B9E-BEFD-E3D98E463CFA}"/>
    <dgm:cxn modelId="{0B775841-A74E-A041-8137-45C592CCB242}" srcId="{E4840849-1C21-4093-BA52-40777CFD2EAE}" destId="{012D26B1-F833-464D-B1FA-5A0B69CBB5BB}" srcOrd="4" destOrd="0" parTransId="{394F8DE7-9D72-664F-9254-1BDEC09CDC34}" sibTransId="{F9ABD1F1-FC04-4A4C-AACD-7B887B492001}"/>
    <dgm:cxn modelId="{82DA8641-0072-43B7-B4D0-D178B24DCD6E}" srcId="{E4840849-1C21-4093-BA52-40777CFD2EAE}" destId="{A975BFF7-391D-4C40-A8D6-8D49C299CDB6}" srcOrd="0" destOrd="0" parTransId="{39D6882E-96D3-4AA8-8A73-B94704B5E64A}" sibTransId="{388D7C8F-8316-43ED-BD6F-6EAABBDD92CE}"/>
    <dgm:cxn modelId="{B5368C4E-EF0B-4607-83CD-D75ACE19B7AF}" srcId="{E4840849-1C21-4093-BA52-40777CFD2EAE}" destId="{D7556F4B-3A3B-4901-B81D-9DFE91BF9EFD}" srcOrd="9" destOrd="0" parTransId="{D754E73A-ABAD-4CF1-A632-1076BF18B1A2}" sibTransId="{1B7BBDAF-9FB9-4D51-9AB1-8B155E7BBE35}"/>
    <dgm:cxn modelId="{63C36B52-BBAB-E94E-9209-BC51D5322939}" type="presOf" srcId="{58C8081A-D537-4A4E-8B9B-1D9F3E146A2D}" destId="{A9849493-856E-F048-A94A-2C7EB3F35972}" srcOrd="0" destOrd="0" presId="urn:microsoft.com/office/officeart/2008/layout/LinedList"/>
    <dgm:cxn modelId="{E324B35D-18CF-E642-AD5A-373348286012}" type="presOf" srcId="{DCBBEB75-A0FF-4E61-B061-1C66641D460B}" destId="{63B718B8-FE62-914F-8710-E889C8ABF0BE}" srcOrd="0" destOrd="0" presId="urn:microsoft.com/office/officeart/2008/layout/LinedList"/>
    <dgm:cxn modelId="{CEB85F62-3EF1-4AA6-8E8B-21E6D82F47F6}" srcId="{E4840849-1C21-4093-BA52-40777CFD2EAE}" destId="{E3AB3377-321D-4EE1-8958-1E6E7B597EAD}" srcOrd="13" destOrd="0" parTransId="{511F9E45-709E-4AD7-8371-D40F8849FC68}" sibTransId="{3C5675D1-A2ED-4305-AAB8-FF724C772EAD}"/>
    <dgm:cxn modelId="{7C59516B-E4B0-9740-A202-2C8AFE5C4F33}" type="presOf" srcId="{AA5BD6B8-BCF7-41C7-BAB5-5F76B6B542A5}" destId="{D5F35DB2-D71B-F548-881E-65E3A9477C22}" srcOrd="0" destOrd="0" presId="urn:microsoft.com/office/officeart/2008/layout/LinedList"/>
    <dgm:cxn modelId="{774C3F70-7286-2C47-93F7-8E440E1DB960}" type="presOf" srcId="{04EE7C3E-80F7-45EB-B365-305BC0DE718D}" destId="{E38B2E1A-1113-F54C-BD93-172D2EB62086}" srcOrd="0" destOrd="0" presId="urn:microsoft.com/office/officeart/2008/layout/LinedList"/>
    <dgm:cxn modelId="{475FC476-ABC9-3C46-9EF0-0FD8E3FEB57D}" type="presOf" srcId="{399C11BB-6E9A-494F-9BA6-5E61BE6B51F2}" destId="{0C01B85F-D47C-B548-9411-D45CC9D6BB0B}" srcOrd="0" destOrd="0" presId="urn:microsoft.com/office/officeart/2008/layout/LinedList"/>
    <dgm:cxn modelId="{1A80397E-7788-CB4B-A423-52BD55201C41}" type="presOf" srcId="{A975BFF7-391D-4C40-A8D6-8D49C299CDB6}" destId="{18CF6910-77F6-774F-B2E8-E6C5A0958AA7}" srcOrd="0" destOrd="0" presId="urn:microsoft.com/office/officeart/2008/layout/LinedList"/>
    <dgm:cxn modelId="{2806FE7E-4C77-D445-BF1F-426B6310E4C1}" type="presOf" srcId="{A23FB0A5-75F6-4A2E-84CF-6591F163DE54}" destId="{01924C73-9889-3144-A8F8-74444EEBA6EF}" srcOrd="0" destOrd="0" presId="urn:microsoft.com/office/officeart/2008/layout/LinedList"/>
    <dgm:cxn modelId="{459CE589-C11E-4DF6-8ABB-7E2FA64CDCA4}" srcId="{E4840849-1C21-4093-BA52-40777CFD2EAE}" destId="{99D18CE1-CA4C-4205-95CC-E8E8F060D71B}" srcOrd="11" destOrd="0" parTransId="{D057836B-0960-4EBC-8F03-9BF9C4BF4807}" sibTransId="{0392E13B-0C89-4A64-83E4-39B177349871}"/>
    <dgm:cxn modelId="{B543FB8C-77CD-42DF-AD79-31177EF52794}" srcId="{E4840849-1C21-4093-BA52-40777CFD2EAE}" destId="{AA5BD6B8-BCF7-41C7-BAB5-5F76B6B542A5}" srcOrd="3" destOrd="0" parTransId="{91E3F78F-DBBC-4B38-A4D5-6A525AB0AD10}" sibTransId="{82F0893C-8C59-4F3B-A7E0-AD460E9BB0FE}"/>
    <dgm:cxn modelId="{42397399-309D-5342-A7D4-D332C4C7BAA5}" type="presOf" srcId="{012D26B1-F833-464D-B1FA-5A0B69CBB5BB}" destId="{06954FB3-91EE-8043-877F-864AF438B303}" srcOrd="0" destOrd="0" presId="urn:microsoft.com/office/officeart/2008/layout/LinedList"/>
    <dgm:cxn modelId="{5DCE9D9C-6BD7-48CB-A6EF-F132FA7BB8E6}" srcId="{E4840849-1C21-4093-BA52-40777CFD2EAE}" destId="{A860C52C-2B3C-4C6A-849E-4E78A11A36CE}" srcOrd="7" destOrd="0" parTransId="{2F70C61F-0C1E-47FC-AE82-E749D74FDC5A}" sibTransId="{1556EE02-3F26-45CC-AAEE-C470E62DE461}"/>
    <dgm:cxn modelId="{0B49469D-AACB-324C-ABF5-EBBD96FF4534}" type="presOf" srcId="{A860C52C-2B3C-4C6A-849E-4E78A11A36CE}" destId="{D56657A5-0317-A543-908F-0BB02D6C7CB0}" srcOrd="0" destOrd="0" presId="urn:microsoft.com/office/officeart/2008/layout/LinedList"/>
    <dgm:cxn modelId="{4C2723A9-FC23-448D-8B76-47533CD011EB}" srcId="{E4840849-1C21-4093-BA52-40777CFD2EAE}" destId="{04EE7C3E-80F7-45EB-B365-305BC0DE718D}" srcOrd="6" destOrd="0" parTransId="{A58CAF8F-44BC-4EFA-9FBF-55C690D3C16A}" sibTransId="{10BBA548-D8BA-4563-94ED-EADAF8BDE7AF}"/>
    <dgm:cxn modelId="{EA1347B8-1B25-BC45-911A-51CBE4467D7B}" type="presOf" srcId="{E3AB3377-321D-4EE1-8958-1E6E7B597EAD}" destId="{19950710-C991-DB41-B7B1-9FBD948ABFBB}" srcOrd="0" destOrd="0" presId="urn:microsoft.com/office/officeart/2008/layout/LinedList"/>
    <dgm:cxn modelId="{D63628D9-FB8A-400B-B0A7-00F42B8BEB6D}" srcId="{E4840849-1C21-4093-BA52-40777CFD2EAE}" destId="{A23FB0A5-75F6-4A2E-84CF-6591F163DE54}" srcOrd="2" destOrd="0" parTransId="{C2D25F25-F3AB-45FC-98C3-050B2DC45245}" sibTransId="{F22C9D4D-B99F-4662-AD9C-4F060A711005}"/>
    <dgm:cxn modelId="{4279A3DC-697E-EB43-9D83-B83AB97A666A}" type="presOf" srcId="{E4840849-1C21-4093-BA52-40777CFD2EAE}" destId="{EBDBD9B8-82AA-D642-A0B9-90D1FE5A8FA0}" srcOrd="0" destOrd="0" presId="urn:microsoft.com/office/officeart/2008/layout/LinedList"/>
    <dgm:cxn modelId="{E48F62E7-A547-402C-A9E9-61516DEF1444}" srcId="{E4840849-1C21-4093-BA52-40777CFD2EAE}" destId="{0E189A93-72CF-4763-AD6B-432B1A516BE7}" srcOrd="10" destOrd="0" parTransId="{1DF7DE64-1CC1-44C6-8BDA-28F92FB7C3C5}" sibTransId="{AC07821F-D762-4628-93BD-C31601EDF031}"/>
    <dgm:cxn modelId="{4E49C6EF-9244-4787-89FF-0C23AE70CA82}" srcId="{E4840849-1C21-4093-BA52-40777CFD2EAE}" destId="{DCBBEB75-A0FF-4E61-B061-1C66641D460B}" srcOrd="12" destOrd="0" parTransId="{71FA8BEE-AE56-4568-95B6-46ABEDD4D276}" sibTransId="{AFA60239-F922-41AF-9EBC-59AA60717D46}"/>
    <dgm:cxn modelId="{7F0D2B24-00D1-6D4A-9ADD-1D70D4023C55}" type="presParOf" srcId="{EBDBD9B8-82AA-D642-A0B9-90D1FE5A8FA0}" destId="{C14F1381-1093-1A4E-8603-61080C2B4214}" srcOrd="0" destOrd="0" presId="urn:microsoft.com/office/officeart/2008/layout/LinedList"/>
    <dgm:cxn modelId="{8ECE5F31-0023-D048-AC52-BB8D025B9C08}" type="presParOf" srcId="{EBDBD9B8-82AA-D642-A0B9-90D1FE5A8FA0}" destId="{9DB0E827-3EB5-8D41-A3E0-CD26EC443861}" srcOrd="1" destOrd="0" presId="urn:microsoft.com/office/officeart/2008/layout/LinedList"/>
    <dgm:cxn modelId="{7B3BE7FF-7594-6444-B1C7-B6385DC39C8D}" type="presParOf" srcId="{9DB0E827-3EB5-8D41-A3E0-CD26EC443861}" destId="{18CF6910-77F6-774F-B2E8-E6C5A0958AA7}" srcOrd="0" destOrd="0" presId="urn:microsoft.com/office/officeart/2008/layout/LinedList"/>
    <dgm:cxn modelId="{E91A5841-FE52-5144-90B4-CDDD793D213C}" type="presParOf" srcId="{9DB0E827-3EB5-8D41-A3E0-CD26EC443861}" destId="{73EADCD9-5920-6C47-88D1-54FABBB48DD9}" srcOrd="1" destOrd="0" presId="urn:microsoft.com/office/officeart/2008/layout/LinedList"/>
    <dgm:cxn modelId="{2C7FA3BC-24A3-D947-9562-5FB2A04DAB69}" type="presParOf" srcId="{EBDBD9B8-82AA-D642-A0B9-90D1FE5A8FA0}" destId="{36EC486E-546C-BA4D-90E6-277DA0A090DB}" srcOrd="2" destOrd="0" presId="urn:microsoft.com/office/officeart/2008/layout/LinedList"/>
    <dgm:cxn modelId="{9DCE10F2-6DF2-9545-85BE-5A99A1C2426B}" type="presParOf" srcId="{EBDBD9B8-82AA-D642-A0B9-90D1FE5A8FA0}" destId="{A51D2A80-C75B-8245-B1B6-D9893C034538}" srcOrd="3" destOrd="0" presId="urn:microsoft.com/office/officeart/2008/layout/LinedList"/>
    <dgm:cxn modelId="{A614D192-3FBE-314E-9589-3F83B2F2A349}" type="presParOf" srcId="{A51D2A80-C75B-8245-B1B6-D9893C034538}" destId="{A9849493-856E-F048-A94A-2C7EB3F35972}" srcOrd="0" destOrd="0" presId="urn:microsoft.com/office/officeart/2008/layout/LinedList"/>
    <dgm:cxn modelId="{736AA164-FC27-0546-B21B-FAD3AAEAD342}" type="presParOf" srcId="{A51D2A80-C75B-8245-B1B6-D9893C034538}" destId="{FE755748-C21D-DD4C-ADC0-0725B2873BEB}" srcOrd="1" destOrd="0" presId="urn:microsoft.com/office/officeart/2008/layout/LinedList"/>
    <dgm:cxn modelId="{4890D972-F4F2-4641-A4B3-7BA01D4EF24F}" type="presParOf" srcId="{EBDBD9B8-82AA-D642-A0B9-90D1FE5A8FA0}" destId="{6CA44763-6E3A-2F4F-99B9-4C785AF5555A}" srcOrd="4" destOrd="0" presId="urn:microsoft.com/office/officeart/2008/layout/LinedList"/>
    <dgm:cxn modelId="{7E9D8489-A9F8-BC40-B885-7EE1B4CC1323}" type="presParOf" srcId="{EBDBD9B8-82AA-D642-A0B9-90D1FE5A8FA0}" destId="{27022019-E6FC-334C-A0C5-EA155927BED3}" srcOrd="5" destOrd="0" presId="urn:microsoft.com/office/officeart/2008/layout/LinedList"/>
    <dgm:cxn modelId="{51EC0054-BA3B-CD4F-B08E-169726AE4623}" type="presParOf" srcId="{27022019-E6FC-334C-A0C5-EA155927BED3}" destId="{01924C73-9889-3144-A8F8-74444EEBA6EF}" srcOrd="0" destOrd="0" presId="urn:microsoft.com/office/officeart/2008/layout/LinedList"/>
    <dgm:cxn modelId="{8C88C6E5-EF2C-904B-8CCE-C027C802B54D}" type="presParOf" srcId="{27022019-E6FC-334C-A0C5-EA155927BED3}" destId="{7F10F21B-D0B6-0D48-904B-F7E4FDFBF92B}" srcOrd="1" destOrd="0" presId="urn:microsoft.com/office/officeart/2008/layout/LinedList"/>
    <dgm:cxn modelId="{BDA4C3FB-80ED-FF4F-867F-95CFD7CD9F67}" type="presParOf" srcId="{EBDBD9B8-82AA-D642-A0B9-90D1FE5A8FA0}" destId="{7CDD56BF-875F-6D4B-99C1-D36F607079DF}" srcOrd="6" destOrd="0" presId="urn:microsoft.com/office/officeart/2008/layout/LinedList"/>
    <dgm:cxn modelId="{AE074DA1-CE9F-5A4B-86F8-6C09BAC51D71}" type="presParOf" srcId="{EBDBD9B8-82AA-D642-A0B9-90D1FE5A8FA0}" destId="{4FC9C63C-A1B7-0B4E-9E00-43C0C6BB4EDB}" srcOrd="7" destOrd="0" presId="urn:microsoft.com/office/officeart/2008/layout/LinedList"/>
    <dgm:cxn modelId="{2FCEDB24-A44E-2546-A366-FE60D5EAB5F6}" type="presParOf" srcId="{4FC9C63C-A1B7-0B4E-9E00-43C0C6BB4EDB}" destId="{D5F35DB2-D71B-F548-881E-65E3A9477C22}" srcOrd="0" destOrd="0" presId="urn:microsoft.com/office/officeart/2008/layout/LinedList"/>
    <dgm:cxn modelId="{84458689-7B4F-7C46-91E6-11CDABB49ED6}" type="presParOf" srcId="{4FC9C63C-A1B7-0B4E-9E00-43C0C6BB4EDB}" destId="{3B9CDDCD-EF0B-4943-81A5-BEFC9D26A5BE}" srcOrd="1" destOrd="0" presId="urn:microsoft.com/office/officeart/2008/layout/LinedList"/>
    <dgm:cxn modelId="{22ACBEE1-B9EB-D64B-9FA1-672A6BEA66B2}" type="presParOf" srcId="{EBDBD9B8-82AA-D642-A0B9-90D1FE5A8FA0}" destId="{9C2AD299-F4CA-9F49-9D5B-6B4B2D76A97D}" srcOrd="8" destOrd="0" presId="urn:microsoft.com/office/officeart/2008/layout/LinedList"/>
    <dgm:cxn modelId="{A00B3F7E-CA4A-DF45-AB78-4A00D4DBB8AB}" type="presParOf" srcId="{EBDBD9B8-82AA-D642-A0B9-90D1FE5A8FA0}" destId="{DC47A403-65D5-9245-B810-7E8A8303548E}" srcOrd="9" destOrd="0" presId="urn:microsoft.com/office/officeart/2008/layout/LinedList"/>
    <dgm:cxn modelId="{6D94432E-46C0-D048-9953-96FC49B35DAE}" type="presParOf" srcId="{DC47A403-65D5-9245-B810-7E8A8303548E}" destId="{06954FB3-91EE-8043-877F-864AF438B303}" srcOrd="0" destOrd="0" presId="urn:microsoft.com/office/officeart/2008/layout/LinedList"/>
    <dgm:cxn modelId="{910B58E0-8EB3-F24B-81C7-FF787A3ABC0B}" type="presParOf" srcId="{DC47A403-65D5-9245-B810-7E8A8303548E}" destId="{34D3DF73-6776-8B41-9829-2A0255EC15D4}" srcOrd="1" destOrd="0" presId="urn:microsoft.com/office/officeart/2008/layout/LinedList"/>
    <dgm:cxn modelId="{61B16748-0D1B-A04A-8711-D749417F9930}" type="presParOf" srcId="{EBDBD9B8-82AA-D642-A0B9-90D1FE5A8FA0}" destId="{8EE529CC-DE5B-7542-858C-6544ED205BF0}" srcOrd="10" destOrd="0" presId="urn:microsoft.com/office/officeart/2008/layout/LinedList"/>
    <dgm:cxn modelId="{B148C129-D5BF-6E40-963D-79004977997B}" type="presParOf" srcId="{EBDBD9B8-82AA-D642-A0B9-90D1FE5A8FA0}" destId="{D6BF092D-216A-504A-9975-1F0C948494EB}" srcOrd="11" destOrd="0" presId="urn:microsoft.com/office/officeart/2008/layout/LinedList"/>
    <dgm:cxn modelId="{1ABAAB7B-14BD-EB40-BD8C-76DC16A783DA}" type="presParOf" srcId="{D6BF092D-216A-504A-9975-1F0C948494EB}" destId="{0C01B85F-D47C-B548-9411-D45CC9D6BB0B}" srcOrd="0" destOrd="0" presId="urn:microsoft.com/office/officeart/2008/layout/LinedList"/>
    <dgm:cxn modelId="{F7176F6F-72CB-724B-A7F2-6DB6A68CF559}" type="presParOf" srcId="{D6BF092D-216A-504A-9975-1F0C948494EB}" destId="{7C8AF309-C74F-0743-8B15-775C926D117F}" srcOrd="1" destOrd="0" presId="urn:microsoft.com/office/officeart/2008/layout/LinedList"/>
    <dgm:cxn modelId="{64582B4C-8B37-814E-8C1D-393F5CA582E6}" type="presParOf" srcId="{EBDBD9B8-82AA-D642-A0B9-90D1FE5A8FA0}" destId="{F9CDBDFC-9FCE-2F44-9327-EDD6FC8D5AA7}" srcOrd="12" destOrd="0" presId="urn:microsoft.com/office/officeart/2008/layout/LinedList"/>
    <dgm:cxn modelId="{3FA8E9E4-5413-A84E-BE54-2460A37C6EC3}" type="presParOf" srcId="{EBDBD9B8-82AA-D642-A0B9-90D1FE5A8FA0}" destId="{345782AD-9B12-D748-BBCE-540A32FC7CD1}" srcOrd="13" destOrd="0" presId="urn:microsoft.com/office/officeart/2008/layout/LinedList"/>
    <dgm:cxn modelId="{A2C1D24D-30D3-3341-B81D-A6BBD0F5D905}" type="presParOf" srcId="{345782AD-9B12-D748-BBCE-540A32FC7CD1}" destId="{E38B2E1A-1113-F54C-BD93-172D2EB62086}" srcOrd="0" destOrd="0" presId="urn:microsoft.com/office/officeart/2008/layout/LinedList"/>
    <dgm:cxn modelId="{DE9F3BC2-6D2B-AB40-A017-5202E3B70047}" type="presParOf" srcId="{345782AD-9B12-D748-BBCE-540A32FC7CD1}" destId="{5FA3ACAF-A3A2-CA4F-BF37-F99CED8EC7A3}" srcOrd="1" destOrd="0" presId="urn:microsoft.com/office/officeart/2008/layout/LinedList"/>
    <dgm:cxn modelId="{AAAED5D5-B58E-554F-A685-A420C0CA8D0A}" type="presParOf" srcId="{EBDBD9B8-82AA-D642-A0B9-90D1FE5A8FA0}" destId="{31BB7CBA-6E20-D648-BCCA-F9E30806CD0B}" srcOrd="14" destOrd="0" presId="urn:microsoft.com/office/officeart/2008/layout/LinedList"/>
    <dgm:cxn modelId="{D850DA66-E893-4943-8AB0-6C160BC6D4D9}" type="presParOf" srcId="{EBDBD9B8-82AA-D642-A0B9-90D1FE5A8FA0}" destId="{F8186CBA-15AB-A94C-BE41-FC7253AA3BEA}" srcOrd="15" destOrd="0" presId="urn:microsoft.com/office/officeart/2008/layout/LinedList"/>
    <dgm:cxn modelId="{88B80B9A-9020-5F4A-8E77-62356069DA9B}" type="presParOf" srcId="{F8186CBA-15AB-A94C-BE41-FC7253AA3BEA}" destId="{D56657A5-0317-A543-908F-0BB02D6C7CB0}" srcOrd="0" destOrd="0" presId="urn:microsoft.com/office/officeart/2008/layout/LinedList"/>
    <dgm:cxn modelId="{41ABF8E5-0F23-9C4F-AAE3-BA21B872581B}" type="presParOf" srcId="{F8186CBA-15AB-A94C-BE41-FC7253AA3BEA}" destId="{FC55E91D-002D-184C-AE20-306E9101C802}" srcOrd="1" destOrd="0" presId="urn:microsoft.com/office/officeart/2008/layout/LinedList"/>
    <dgm:cxn modelId="{1CFF8F93-3501-C346-8EA4-363FE3776AF1}" type="presParOf" srcId="{EBDBD9B8-82AA-D642-A0B9-90D1FE5A8FA0}" destId="{076CAD8D-21DC-A94C-9726-019FA97F0F45}" srcOrd="16" destOrd="0" presId="urn:microsoft.com/office/officeart/2008/layout/LinedList"/>
    <dgm:cxn modelId="{CF10F730-3066-7F4E-AB1E-2767E0E90927}" type="presParOf" srcId="{EBDBD9B8-82AA-D642-A0B9-90D1FE5A8FA0}" destId="{551AEE0D-F3D8-0242-993B-B29CBE8D1DD2}" srcOrd="17" destOrd="0" presId="urn:microsoft.com/office/officeart/2008/layout/LinedList"/>
    <dgm:cxn modelId="{93A48C0E-A92A-7842-B279-76E1AED740F7}" type="presParOf" srcId="{551AEE0D-F3D8-0242-993B-B29CBE8D1DD2}" destId="{A57022B9-BAD6-CA4C-B3AA-E33EBBFA74AC}" srcOrd="0" destOrd="0" presId="urn:microsoft.com/office/officeart/2008/layout/LinedList"/>
    <dgm:cxn modelId="{E2D6C58F-2C60-C145-95AA-CAE6FA4CD6C9}" type="presParOf" srcId="{551AEE0D-F3D8-0242-993B-B29CBE8D1DD2}" destId="{6B317E94-ECBC-E24F-A920-9A10D3D0CFA0}" srcOrd="1" destOrd="0" presId="urn:microsoft.com/office/officeart/2008/layout/LinedList"/>
    <dgm:cxn modelId="{BF2BD6BE-1A2B-8944-88F5-16D497BC3149}" type="presParOf" srcId="{EBDBD9B8-82AA-D642-A0B9-90D1FE5A8FA0}" destId="{978A17AF-6083-344A-A03C-676FFC389D92}" srcOrd="18" destOrd="0" presId="urn:microsoft.com/office/officeart/2008/layout/LinedList"/>
    <dgm:cxn modelId="{CCF814B5-DF4B-3843-B120-19378C48DF69}" type="presParOf" srcId="{EBDBD9B8-82AA-D642-A0B9-90D1FE5A8FA0}" destId="{5F23059C-76F3-164D-AE7D-EE928F547BED}" srcOrd="19" destOrd="0" presId="urn:microsoft.com/office/officeart/2008/layout/LinedList"/>
    <dgm:cxn modelId="{4D388725-30B6-9941-8C0A-EF7CC26C96CB}" type="presParOf" srcId="{5F23059C-76F3-164D-AE7D-EE928F547BED}" destId="{66A88E0A-799D-0548-A72F-749AFBD21E66}" srcOrd="0" destOrd="0" presId="urn:microsoft.com/office/officeart/2008/layout/LinedList"/>
    <dgm:cxn modelId="{03EA5DA6-F8DA-594A-B1EE-560696DF5D5B}" type="presParOf" srcId="{5F23059C-76F3-164D-AE7D-EE928F547BED}" destId="{FDBEFCB5-8FBD-D748-ABFD-741475A51331}" srcOrd="1" destOrd="0" presId="urn:microsoft.com/office/officeart/2008/layout/LinedList"/>
    <dgm:cxn modelId="{8D19508C-0028-724E-9773-2D8DBF563F61}" type="presParOf" srcId="{EBDBD9B8-82AA-D642-A0B9-90D1FE5A8FA0}" destId="{2E5E5C3F-7372-FC43-9901-1D56C5301ED7}" srcOrd="20" destOrd="0" presId="urn:microsoft.com/office/officeart/2008/layout/LinedList"/>
    <dgm:cxn modelId="{0B88A35C-2E1C-7646-9CAC-B2487FF61E70}" type="presParOf" srcId="{EBDBD9B8-82AA-D642-A0B9-90D1FE5A8FA0}" destId="{08EE35D5-6ED5-1B42-9ECB-A9BED3AC2C08}" srcOrd="21" destOrd="0" presId="urn:microsoft.com/office/officeart/2008/layout/LinedList"/>
    <dgm:cxn modelId="{7D1AE7F4-D375-014C-B04E-646494852140}" type="presParOf" srcId="{08EE35D5-6ED5-1B42-9ECB-A9BED3AC2C08}" destId="{48A1C706-B019-C443-A1F3-4246679E739E}" srcOrd="0" destOrd="0" presId="urn:microsoft.com/office/officeart/2008/layout/LinedList"/>
    <dgm:cxn modelId="{4015DCC6-BEBD-C24C-A396-A7E0F3AA5D98}" type="presParOf" srcId="{08EE35D5-6ED5-1B42-9ECB-A9BED3AC2C08}" destId="{FC3685F5-22FD-3C4B-A882-EF639CB4A0E2}" srcOrd="1" destOrd="0" presId="urn:microsoft.com/office/officeart/2008/layout/LinedList"/>
    <dgm:cxn modelId="{88C783C2-4748-C74E-8D09-AA9B26B8A19E}" type="presParOf" srcId="{EBDBD9B8-82AA-D642-A0B9-90D1FE5A8FA0}" destId="{6B78C354-64CA-6345-86E0-464EB32006E1}" srcOrd="22" destOrd="0" presId="urn:microsoft.com/office/officeart/2008/layout/LinedList"/>
    <dgm:cxn modelId="{968C8AD4-CB65-5747-9D49-43D286154F90}" type="presParOf" srcId="{EBDBD9B8-82AA-D642-A0B9-90D1FE5A8FA0}" destId="{DDFA0B2D-BBD6-B346-A044-E0CA6A09708A}" srcOrd="23" destOrd="0" presId="urn:microsoft.com/office/officeart/2008/layout/LinedList"/>
    <dgm:cxn modelId="{2A710376-4817-1B44-9D14-410669A13AC9}" type="presParOf" srcId="{DDFA0B2D-BBD6-B346-A044-E0CA6A09708A}" destId="{896B7E15-2F61-924C-9B69-A9A032B7469B}" srcOrd="0" destOrd="0" presId="urn:microsoft.com/office/officeart/2008/layout/LinedList"/>
    <dgm:cxn modelId="{3170F30F-7FFA-3847-8736-3CB6E08DBCBE}" type="presParOf" srcId="{DDFA0B2D-BBD6-B346-A044-E0CA6A09708A}" destId="{A4B93B81-6EBE-6B4F-A8EA-29A50FED315D}" srcOrd="1" destOrd="0" presId="urn:microsoft.com/office/officeart/2008/layout/LinedList"/>
    <dgm:cxn modelId="{F31E6D1F-A990-4446-899C-47C55D86A074}" type="presParOf" srcId="{EBDBD9B8-82AA-D642-A0B9-90D1FE5A8FA0}" destId="{24538017-86D1-5C4C-918F-EF254BC43922}" srcOrd="24" destOrd="0" presId="urn:microsoft.com/office/officeart/2008/layout/LinedList"/>
    <dgm:cxn modelId="{3CEC19BE-E3DD-B04D-BD80-5C0E0202E944}" type="presParOf" srcId="{EBDBD9B8-82AA-D642-A0B9-90D1FE5A8FA0}" destId="{F0F5031A-C895-7148-941A-F7625EE1C6D2}" srcOrd="25" destOrd="0" presId="urn:microsoft.com/office/officeart/2008/layout/LinedList"/>
    <dgm:cxn modelId="{627BD8EC-DDB4-8E45-B8D9-701846E0CAAA}" type="presParOf" srcId="{F0F5031A-C895-7148-941A-F7625EE1C6D2}" destId="{63B718B8-FE62-914F-8710-E889C8ABF0BE}" srcOrd="0" destOrd="0" presId="urn:microsoft.com/office/officeart/2008/layout/LinedList"/>
    <dgm:cxn modelId="{D38A4E8D-2AE7-154D-977E-8DDB332B34C7}" type="presParOf" srcId="{F0F5031A-C895-7148-941A-F7625EE1C6D2}" destId="{0BC673A2-1578-5B4E-A2AF-9B3375BA1655}" srcOrd="1" destOrd="0" presId="urn:microsoft.com/office/officeart/2008/layout/LinedList"/>
    <dgm:cxn modelId="{FED9C23F-8334-794E-A42C-4E288340A23C}" type="presParOf" srcId="{EBDBD9B8-82AA-D642-A0B9-90D1FE5A8FA0}" destId="{1EF8F36D-7EB5-5849-AEF7-6BAC722309CB}" srcOrd="26" destOrd="0" presId="urn:microsoft.com/office/officeart/2008/layout/LinedList"/>
    <dgm:cxn modelId="{1711375D-C92D-A24D-A2F5-8E7DB0EDA13D}" type="presParOf" srcId="{EBDBD9B8-82AA-D642-A0B9-90D1FE5A8FA0}" destId="{80C0E640-2E71-A042-A660-26B25F8A0FB0}" srcOrd="27" destOrd="0" presId="urn:microsoft.com/office/officeart/2008/layout/LinedList"/>
    <dgm:cxn modelId="{B3D50FE3-E2C0-5D4B-BAA5-256CFAF4968C}" type="presParOf" srcId="{80C0E640-2E71-A042-A660-26B25F8A0FB0}" destId="{19950710-C991-DB41-B7B1-9FBD948ABFBB}" srcOrd="0" destOrd="0" presId="urn:microsoft.com/office/officeart/2008/layout/LinedList"/>
    <dgm:cxn modelId="{2FE40238-2FE6-5741-8AD4-AD3817D6939E}" type="presParOf" srcId="{80C0E640-2E71-A042-A660-26B25F8A0FB0}" destId="{FEC63793-2303-9A4B-BED1-59C5FA879B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040AF6B-EDFE-40B2-BB77-1302E66DF6D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759421F-6CCD-4DF4-AF62-2045EAE106EE}">
      <dgm:prSet/>
      <dgm:spPr/>
      <dgm:t>
        <a:bodyPr/>
        <a:lstStyle/>
        <a:p>
          <a:r>
            <a:rPr lang="en-GB" b="0" i="0" dirty="0"/>
            <a:t>Oswald, R. </a:t>
          </a:r>
          <a:r>
            <a:rPr lang="en-GB" b="0" i="1" dirty="0"/>
            <a:t>et al.</a:t>
          </a:r>
          <a:r>
            <a:rPr lang="en-GB" b="0" i="0" dirty="0"/>
            <a:t> (2024) </a:t>
          </a:r>
          <a:r>
            <a:rPr lang="en-GB" b="0" i="1" dirty="0"/>
            <a:t>Improving the Hope of Young People impacted by Serious Violence and Child Criminal Exploitation</a:t>
          </a:r>
          <a:r>
            <a:rPr lang="en-GB" b="0" i="0" dirty="0"/>
            <a:t> [Preprint]. </a:t>
          </a:r>
          <a:endParaRPr lang="en-US" dirty="0"/>
        </a:p>
      </dgm:t>
    </dgm:pt>
    <dgm:pt modelId="{F57A3EED-60C1-45B4-B37D-EEDF499EBDF6}" type="parTrans" cxnId="{3C47330C-C116-425D-AF74-BF1429DFD6E4}">
      <dgm:prSet/>
      <dgm:spPr/>
      <dgm:t>
        <a:bodyPr/>
        <a:lstStyle/>
        <a:p>
          <a:endParaRPr lang="en-US"/>
        </a:p>
      </dgm:t>
    </dgm:pt>
    <dgm:pt modelId="{71E9F81B-D965-46B1-9911-A0C80C616F4A}" type="sibTrans" cxnId="{3C47330C-C116-425D-AF74-BF1429DFD6E4}">
      <dgm:prSet/>
      <dgm:spPr/>
      <dgm:t>
        <a:bodyPr/>
        <a:lstStyle/>
        <a:p>
          <a:endParaRPr lang="en-US"/>
        </a:p>
      </dgm:t>
    </dgm:pt>
    <dgm:pt modelId="{3B1D6F3B-AEB3-4A21-B17B-E1DF5BBF8F5C}">
      <dgm:prSet/>
      <dgm:spPr/>
      <dgm:t>
        <a:bodyPr/>
        <a:lstStyle/>
        <a:p>
          <a:r>
            <a:rPr lang="en-GB" b="0" i="0" dirty="0"/>
            <a:t>Pitts, J. (2023) ‘Intervening in gang-affected neighbourhoods’, </a:t>
          </a:r>
          <a:r>
            <a:rPr lang="en-GB" b="0" i="1" dirty="0"/>
            <a:t>Prevention and Youth Crime</a:t>
          </a:r>
          <a:r>
            <a:rPr lang="en-GB" b="0" i="0" dirty="0"/>
            <a:t>, pp. 21–40. doi:10.46692/9781847422644.004. </a:t>
          </a:r>
          <a:endParaRPr lang="en-US" dirty="0"/>
        </a:p>
      </dgm:t>
    </dgm:pt>
    <dgm:pt modelId="{54046795-8F32-488F-8420-D597BE0F9E5C}" type="parTrans" cxnId="{977C5CCF-74DD-400F-A877-3D2C69278FAA}">
      <dgm:prSet/>
      <dgm:spPr/>
      <dgm:t>
        <a:bodyPr/>
        <a:lstStyle/>
        <a:p>
          <a:endParaRPr lang="en-US"/>
        </a:p>
      </dgm:t>
    </dgm:pt>
    <dgm:pt modelId="{E37265E3-F511-48AF-AA68-B81EBF6E9D85}" type="sibTrans" cxnId="{977C5CCF-74DD-400F-A877-3D2C69278FAA}">
      <dgm:prSet/>
      <dgm:spPr/>
      <dgm:t>
        <a:bodyPr/>
        <a:lstStyle/>
        <a:p>
          <a:endParaRPr lang="en-US"/>
        </a:p>
      </dgm:t>
    </dgm:pt>
    <dgm:pt modelId="{FAD20248-FD56-4902-A5EA-083492F9E48C}">
      <dgm:prSet/>
      <dgm:spPr/>
      <dgm:t>
        <a:bodyPr/>
        <a:lstStyle/>
        <a:p>
          <a:r>
            <a:rPr lang="en-GB" b="0" i="0" dirty="0"/>
            <a:t>Porter, J. and </a:t>
          </a:r>
          <a:r>
            <a:rPr lang="en-GB" b="0" i="0" dirty="0" err="1"/>
            <a:t>Tawell</a:t>
          </a:r>
          <a:r>
            <a:rPr lang="en-GB" b="0" i="0" dirty="0"/>
            <a:t>, A. (2024) ‘At-risk or a risk? </a:t>
          </a:r>
          <a:r>
            <a:rPr lang="en-GB" b="0" i="0" dirty="0" err="1"/>
            <a:t>sencos’</a:t>
          </a:r>
          <a:r>
            <a:rPr lang="en-GB" b="0" i="0" dirty="0"/>
            <a:t> conceptualisations of vulnerability and risk in relation to school exclusion’, </a:t>
          </a:r>
          <a:r>
            <a:rPr lang="en-GB" b="0" i="1" dirty="0"/>
            <a:t>Oxford Review of Education</a:t>
          </a:r>
          <a:r>
            <a:rPr lang="en-GB" b="0" i="0" dirty="0"/>
            <a:t>, 50(6), pp. 834–853. doi:10.1080/03054985.2024.2392170. </a:t>
          </a:r>
          <a:endParaRPr lang="en-US" dirty="0"/>
        </a:p>
      </dgm:t>
    </dgm:pt>
    <dgm:pt modelId="{E5FCEAE6-046E-4318-AE32-93B7F978D3A3}" type="parTrans" cxnId="{409D538B-6089-402D-AC35-F67D4DE9B95C}">
      <dgm:prSet/>
      <dgm:spPr/>
      <dgm:t>
        <a:bodyPr/>
        <a:lstStyle/>
        <a:p>
          <a:endParaRPr lang="en-US"/>
        </a:p>
      </dgm:t>
    </dgm:pt>
    <dgm:pt modelId="{72ABBB5E-60C7-4495-9464-01D2FED365AD}" type="sibTrans" cxnId="{409D538B-6089-402D-AC35-F67D4DE9B95C}">
      <dgm:prSet/>
      <dgm:spPr/>
      <dgm:t>
        <a:bodyPr/>
        <a:lstStyle/>
        <a:p>
          <a:endParaRPr lang="en-US"/>
        </a:p>
      </dgm:t>
    </dgm:pt>
    <dgm:pt modelId="{1B51360D-7694-4DAD-B213-425F09385127}">
      <dgm:prSet/>
      <dgm:spPr/>
      <dgm:t>
        <a:bodyPr/>
        <a:lstStyle/>
        <a:p>
          <a:r>
            <a:rPr lang="en-GB" b="0" i="0" dirty="0"/>
            <a:t>Richardson, M. </a:t>
          </a:r>
          <a:r>
            <a:rPr lang="en-GB" b="0" i="1" dirty="0"/>
            <a:t>et al.</a:t>
          </a:r>
          <a:r>
            <a:rPr lang="en-GB" b="0" i="0" dirty="0"/>
            <a:t> (2023) ‘A systematic evidence map of intervention evaluations to reduce gang-related violence’, </a:t>
          </a:r>
          <a:r>
            <a:rPr lang="en-GB" b="0" i="1" dirty="0"/>
            <a:t>Journal of Experimental Criminology</a:t>
          </a:r>
          <a:r>
            <a:rPr lang="en-GB" b="0" i="0" dirty="0"/>
            <a:t>, 20(4), pp. 1125–1146. doi:10.1007/s11292-023-09574-w. </a:t>
          </a:r>
          <a:endParaRPr lang="en-US" dirty="0"/>
        </a:p>
      </dgm:t>
    </dgm:pt>
    <dgm:pt modelId="{DAAD9722-534C-4B8E-9832-5A5463C18246}" type="parTrans" cxnId="{795DC3EC-8AFA-40D3-8A88-2F534374AFA6}">
      <dgm:prSet/>
      <dgm:spPr/>
      <dgm:t>
        <a:bodyPr/>
        <a:lstStyle/>
        <a:p>
          <a:endParaRPr lang="en-US"/>
        </a:p>
      </dgm:t>
    </dgm:pt>
    <dgm:pt modelId="{F1B990DB-56C0-4A13-9295-5347E457F864}" type="sibTrans" cxnId="{795DC3EC-8AFA-40D3-8A88-2F534374AFA6}">
      <dgm:prSet/>
      <dgm:spPr/>
      <dgm:t>
        <a:bodyPr/>
        <a:lstStyle/>
        <a:p>
          <a:endParaRPr lang="en-US"/>
        </a:p>
      </dgm:t>
    </dgm:pt>
    <dgm:pt modelId="{15976421-5373-4E71-BE34-7DE9AD883F14}">
      <dgm:prSet/>
      <dgm:spPr/>
      <dgm:t>
        <a:bodyPr/>
        <a:lstStyle/>
        <a:p>
          <a:r>
            <a:rPr lang="en-GB" b="0" i="0" dirty="0" err="1"/>
            <a:t>Rozzenburg</a:t>
          </a:r>
          <a:r>
            <a:rPr lang="en-GB" b="0" i="0" dirty="0"/>
            <a:t>, J. (2011) </a:t>
          </a:r>
          <a:r>
            <a:rPr lang="en-GB" b="0" i="1" dirty="0"/>
            <a:t>Stephen Lawrence: Reporting of new murder trial proves court is intent on open justice | Joshua </a:t>
          </a:r>
          <a:r>
            <a:rPr lang="en-GB" b="0" i="1" dirty="0" err="1"/>
            <a:t>Rozenberg</a:t>
          </a:r>
          <a:r>
            <a:rPr lang="en-GB" b="0" i="0" dirty="0"/>
            <a:t>, </a:t>
          </a:r>
          <a:r>
            <a:rPr lang="en-GB" b="0" i="1" dirty="0"/>
            <a:t>The Guardian</a:t>
          </a:r>
          <a:r>
            <a:rPr lang="en-GB" b="0" i="0" dirty="0"/>
            <a:t>. Available at: </a:t>
          </a:r>
          <a:r>
            <a:rPr lang="en-GB" b="0" i="0" dirty="0">
              <a:hlinkClick xmlns:r="http://schemas.openxmlformats.org/officeDocument/2006/relationships" r:id="rId1"/>
            </a:rPr>
            <a:t>https://www.theguardian.com/global/2011/may/18/stephen-lawrence-case-open-justice</a:t>
          </a:r>
          <a:r>
            <a:rPr lang="en-GB" b="0" i="0" dirty="0"/>
            <a:t>  (Accessed: 27 April 2025). </a:t>
          </a:r>
          <a:endParaRPr lang="en-US" dirty="0"/>
        </a:p>
      </dgm:t>
    </dgm:pt>
    <dgm:pt modelId="{469B5C08-6962-4538-A5D6-C26A15414641}" type="parTrans" cxnId="{2B219E8F-1314-4CE9-BFF6-C5769DE20960}">
      <dgm:prSet/>
      <dgm:spPr/>
      <dgm:t>
        <a:bodyPr/>
        <a:lstStyle/>
        <a:p>
          <a:endParaRPr lang="en-US"/>
        </a:p>
      </dgm:t>
    </dgm:pt>
    <dgm:pt modelId="{56BC520F-214C-4847-B3BC-1D057AAC8118}" type="sibTrans" cxnId="{2B219E8F-1314-4CE9-BFF6-C5769DE20960}">
      <dgm:prSet/>
      <dgm:spPr/>
      <dgm:t>
        <a:bodyPr/>
        <a:lstStyle/>
        <a:p>
          <a:endParaRPr lang="en-US"/>
        </a:p>
      </dgm:t>
    </dgm:pt>
    <dgm:pt modelId="{9A493104-DCD1-4D9A-B7D0-8548D06F493C}">
      <dgm:prSet/>
      <dgm:spPr/>
      <dgm:t>
        <a:bodyPr/>
        <a:lstStyle/>
        <a:p>
          <a:r>
            <a:rPr lang="en-GB" b="0" i="0" dirty="0"/>
            <a:t>Salazar , S. (2024) ‘Mass Shootings and the Online World: From a Subcultural Theory of Criminology’, </a:t>
          </a:r>
          <a:r>
            <a:rPr lang="en-GB" b="0" i="1" dirty="0" err="1"/>
            <a:t>Proquest</a:t>
          </a:r>
          <a:r>
            <a:rPr lang="en-GB" b="0" i="1" dirty="0"/>
            <a:t> </a:t>
          </a:r>
          <a:r>
            <a:rPr lang="en-GB" b="0" i="0" dirty="0"/>
            <a:t>[Preprint]. </a:t>
          </a:r>
          <a:endParaRPr lang="en-US" dirty="0"/>
        </a:p>
      </dgm:t>
    </dgm:pt>
    <dgm:pt modelId="{B890C83C-35DF-4830-994F-17E2BEC03F65}" type="parTrans" cxnId="{ECC9CF02-F9DB-4B44-B66C-8DD907C2AD4A}">
      <dgm:prSet/>
      <dgm:spPr/>
      <dgm:t>
        <a:bodyPr/>
        <a:lstStyle/>
        <a:p>
          <a:endParaRPr lang="en-US"/>
        </a:p>
      </dgm:t>
    </dgm:pt>
    <dgm:pt modelId="{C6144498-A797-4E0E-ADA9-D3244D9F0801}" type="sibTrans" cxnId="{ECC9CF02-F9DB-4B44-B66C-8DD907C2AD4A}">
      <dgm:prSet/>
      <dgm:spPr/>
      <dgm:t>
        <a:bodyPr/>
        <a:lstStyle/>
        <a:p>
          <a:endParaRPr lang="en-US"/>
        </a:p>
      </dgm:t>
    </dgm:pt>
    <dgm:pt modelId="{FA2E64B9-9FB8-4450-A18B-3695A382FB7D}">
      <dgm:prSet/>
      <dgm:spPr/>
      <dgm:t>
        <a:bodyPr/>
        <a:lstStyle/>
        <a:p>
          <a:r>
            <a:rPr lang="en-GB" b="0" i="0" dirty="0" err="1"/>
            <a:t>Schraer</a:t>
          </a:r>
          <a:r>
            <a:rPr lang="en-GB" b="0" i="0" dirty="0"/>
            <a:t>, B.B.&amp; R. (2019a) </a:t>
          </a:r>
          <a:r>
            <a:rPr lang="en-GB" b="0" i="1" dirty="0"/>
            <a:t>How do we know how many children are in gangs?</a:t>
          </a:r>
          <a:r>
            <a:rPr lang="en-GB" b="0" i="0" dirty="0"/>
            <a:t>, </a:t>
          </a:r>
          <a:r>
            <a:rPr lang="en-GB" b="0" i="1" dirty="0"/>
            <a:t>BBC News</a:t>
          </a:r>
          <a:r>
            <a:rPr lang="en-GB" b="0" i="0" dirty="0"/>
            <a:t>. Available at: </a:t>
          </a:r>
          <a:r>
            <a:rPr lang="en-GB" b="0" i="0" dirty="0">
              <a:hlinkClick xmlns:r="http://schemas.openxmlformats.org/officeDocument/2006/relationships" r:id="rId2"/>
            </a:rPr>
            <a:t>https://www.bbc.co.uk/news/uk-47388890</a:t>
          </a:r>
          <a:r>
            <a:rPr lang="en-GB" b="0" i="0" dirty="0"/>
            <a:t>  (Accessed: 28 April 2025). </a:t>
          </a:r>
          <a:endParaRPr lang="en-US" dirty="0"/>
        </a:p>
      </dgm:t>
    </dgm:pt>
    <dgm:pt modelId="{D77E9270-32D3-4FB9-A0FB-0287B20162E1}" type="parTrans" cxnId="{535E19D1-25F2-4C2D-B7EC-92D63B0122A7}">
      <dgm:prSet/>
      <dgm:spPr/>
      <dgm:t>
        <a:bodyPr/>
        <a:lstStyle/>
        <a:p>
          <a:endParaRPr lang="en-US"/>
        </a:p>
      </dgm:t>
    </dgm:pt>
    <dgm:pt modelId="{74FB3486-7C01-48FA-98DA-7ECE6AA8703A}" type="sibTrans" cxnId="{535E19D1-25F2-4C2D-B7EC-92D63B0122A7}">
      <dgm:prSet/>
      <dgm:spPr/>
      <dgm:t>
        <a:bodyPr/>
        <a:lstStyle/>
        <a:p>
          <a:endParaRPr lang="en-US"/>
        </a:p>
      </dgm:t>
    </dgm:pt>
    <dgm:pt modelId="{397F425C-FC97-4707-A7BA-ECFC60441F8F}">
      <dgm:prSet/>
      <dgm:spPr/>
      <dgm:t>
        <a:bodyPr/>
        <a:lstStyle/>
        <a:p>
          <a:r>
            <a:rPr lang="en-GB" b="0" i="0" dirty="0" err="1"/>
            <a:t>Schraer</a:t>
          </a:r>
          <a:r>
            <a:rPr lang="en-GB" b="0" i="0" dirty="0"/>
            <a:t>, B.B.&amp; R. (2019b) </a:t>
          </a:r>
          <a:r>
            <a:rPr lang="en-GB" b="0" i="1" dirty="0"/>
            <a:t>How do we know how many children are in gangs?</a:t>
          </a:r>
          <a:r>
            <a:rPr lang="en-GB" b="0" i="0" dirty="0"/>
            <a:t>, </a:t>
          </a:r>
          <a:r>
            <a:rPr lang="en-GB" b="0" i="1" dirty="0"/>
            <a:t>BBC News</a:t>
          </a:r>
          <a:r>
            <a:rPr lang="en-GB" b="0" i="0" dirty="0"/>
            <a:t>. Available at: </a:t>
          </a:r>
          <a:r>
            <a:rPr lang="en-GB" b="0" i="0" dirty="0">
              <a:hlinkClick xmlns:r="http://schemas.openxmlformats.org/officeDocument/2006/relationships" r:id="rId2"/>
            </a:rPr>
            <a:t>https://www.bbc.co.uk/news/uk-47388890</a:t>
          </a:r>
          <a:r>
            <a:rPr lang="en-GB" b="0" i="0" dirty="0"/>
            <a:t>  (Accessed: 07 March 2025). </a:t>
          </a:r>
          <a:endParaRPr lang="en-US" dirty="0"/>
        </a:p>
      </dgm:t>
    </dgm:pt>
    <dgm:pt modelId="{7D388DDC-875A-4D20-B839-FCD01206051B}" type="parTrans" cxnId="{1376EDA2-6719-4205-863C-1CEDFA10AA72}">
      <dgm:prSet/>
      <dgm:spPr/>
      <dgm:t>
        <a:bodyPr/>
        <a:lstStyle/>
        <a:p>
          <a:endParaRPr lang="en-US"/>
        </a:p>
      </dgm:t>
    </dgm:pt>
    <dgm:pt modelId="{F5BEDA4A-FD1A-4AB1-9D07-43B8CEE89214}" type="sibTrans" cxnId="{1376EDA2-6719-4205-863C-1CEDFA10AA72}">
      <dgm:prSet/>
      <dgm:spPr/>
      <dgm:t>
        <a:bodyPr/>
        <a:lstStyle/>
        <a:p>
          <a:endParaRPr lang="en-US"/>
        </a:p>
      </dgm:t>
    </dgm:pt>
    <dgm:pt modelId="{E535D559-F018-402A-9AD5-9F42B150F13A}">
      <dgm:prSet/>
      <dgm:spPr/>
      <dgm:t>
        <a:bodyPr/>
        <a:lstStyle/>
        <a:p>
          <a:r>
            <a:rPr lang="en-GB" b="0" i="0" dirty="0" err="1"/>
            <a:t>Seyidoğlu</a:t>
          </a:r>
          <a:r>
            <a:rPr lang="en-GB" b="0" i="0" dirty="0"/>
            <a:t>, S. (2024) ‘Strain, anger and crime: A sociopsychological evaluation in the context of the general strain theory’, </a:t>
          </a:r>
          <a:r>
            <a:rPr lang="en-GB" b="0" i="1" dirty="0" err="1"/>
            <a:t>Süleyman</a:t>
          </a:r>
          <a:r>
            <a:rPr lang="en-GB" b="0" i="1" dirty="0"/>
            <a:t> </a:t>
          </a:r>
          <a:r>
            <a:rPr lang="en-GB" b="0" i="1" dirty="0" err="1"/>
            <a:t>Demirel</a:t>
          </a:r>
          <a:r>
            <a:rPr lang="en-GB" b="0" i="1" dirty="0"/>
            <a:t> </a:t>
          </a:r>
          <a:r>
            <a:rPr lang="en-GB" b="0" i="1" dirty="0" err="1"/>
            <a:t>Üniversitesi</a:t>
          </a:r>
          <a:r>
            <a:rPr lang="en-GB" b="0" i="1" dirty="0"/>
            <a:t> </a:t>
          </a:r>
          <a:r>
            <a:rPr lang="en-GB" b="0" i="1" dirty="0" err="1"/>
            <a:t>İnsan</a:t>
          </a:r>
          <a:r>
            <a:rPr lang="en-GB" b="0" i="1" dirty="0"/>
            <a:t> </a:t>
          </a:r>
          <a:r>
            <a:rPr lang="en-GB" b="0" i="1" dirty="0" err="1"/>
            <a:t>ve</a:t>
          </a:r>
          <a:r>
            <a:rPr lang="en-GB" b="0" i="1" dirty="0"/>
            <a:t> </a:t>
          </a:r>
          <a:r>
            <a:rPr lang="en-GB" b="0" i="1" dirty="0" err="1"/>
            <a:t>Toplum</a:t>
          </a:r>
          <a:r>
            <a:rPr lang="en-GB" b="0" i="1" dirty="0"/>
            <a:t> </a:t>
          </a:r>
          <a:r>
            <a:rPr lang="en-GB" b="0" i="1" dirty="0" err="1"/>
            <a:t>Bilimleri</a:t>
          </a:r>
          <a:r>
            <a:rPr lang="en-GB" b="0" i="1" dirty="0"/>
            <a:t> </a:t>
          </a:r>
          <a:r>
            <a:rPr lang="en-GB" b="0" i="1" dirty="0" err="1"/>
            <a:t>Dergisi</a:t>
          </a:r>
          <a:r>
            <a:rPr lang="en-GB" b="0" i="0" dirty="0"/>
            <a:t>, (62), pp. 233–264. doi:10.35237/suitder.1530587. </a:t>
          </a:r>
          <a:endParaRPr lang="en-US" dirty="0"/>
        </a:p>
      </dgm:t>
    </dgm:pt>
    <dgm:pt modelId="{A240CA03-D968-4B0D-86B0-62B5BBFFD786}" type="parTrans" cxnId="{AC6DA566-FBCE-4A6D-9C91-37CE9113DDE4}">
      <dgm:prSet/>
      <dgm:spPr/>
      <dgm:t>
        <a:bodyPr/>
        <a:lstStyle/>
        <a:p>
          <a:endParaRPr lang="en-US"/>
        </a:p>
      </dgm:t>
    </dgm:pt>
    <dgm:pt modelId="{C45A7DE9-ED6A-48E8-AD17-55ABB7D3F2BC}" type="sibTrans" cxnId="{AC6DA566-FBCE-4A6D-9C91-37CE9113DDE4}">
      <dgm:prSet/>
      <dgm:spPr/>
      <dgm:t>
        <a:bodyPr/>
        <a:lstStyle/>
        <a:p>
          <a:endParaRPr lang="en-US"/>
        </a:p>
      </dgm:t>
    </dgm:pt>
    <dgm:pt modelId="{6A32803A-4D89-43A9-BBEE-79A18B8A9197}">
      <dgm:prSet/>
      <dgm:spPr/>
      <dgm:t>
        <a:bodyPr/>
        <a:lstStyle/>
        <a:p>
          <a:r>
            <a:rPr lang="en-GB" b="0" i="0" dirty="0"/>
            <a:t>Smith, R. (2024) ‘Evaluating policing priorities in the United Kingdom: A narrative overview focusing on counter-terrorism, Crime Control and Community Policing Strategies’, </a:t>
          </a:r>
          <a:r>
            <a:rPr lang="en-GB" b="0" i="1" dirty="0"/>
            <a:t>Special Topics in Policing</a:t>
          </a:r>
          <a:r>
            <a:rPr lang="en-GB" b="0" i="0" dirty="0"/>
            <a:t>, pp. 101–118. doi:10.1007/978-3-031-67943-8_7. </a:t>
          </a:r>
          <a:endParaRPr lang="en-US" dirty="0"/>
        </a:p>
      </dgm:t>
    </dgm:pt>
    <dgm:pt modelId="{A4082A35-1D66-45CB-A4D1-AB9C37EF5DDB}" type="parTrans" cxnId="{B7BA04E2-55C5-42AC-86E9-B15978FB74B3}">
      <dgm:prSet/>
      <dgm:spPr/>
      <dgm:t>
        <a:bodyPr/>
        <a:lstStyle/>
        <a:p>
          <a:endParaRPr lang="en-US"/>
        </a:p>
      </dgm:t>
    </dgm:pt>
    <dgm:pt modelId="{EE291B71-B287-4F19-ADA4-785AB043A520}" type="sibTrans" cxnId="{B7BA04E2-55C5-42AC-86E9-B15978FB74B3}">
      <dgm:prSet/>
      <dgm:spPr/>
      <dgm:t>
        <a:bodyPr/>
        <a:lstStyle/>
        <a:p>
          <a:endParaRPr lang="en-US"/>
        </a:p>
      </dgm:t>
    </dgm:pt>
    <dgm:pt modelId="{AB5A1F7C-FE98-466F-8B3E-0E0BB271F0A7}">
      <dgm:prSet/>
      <dgm:spPr/>
      <dgm:t>
        <a:bodyPr/>
        <a:lstStyle/>
        <a:p>
          <a:r>
            <a:rPr lang="en-GB" b="0" i="0"/>
            <a:t>Taylor, I. (2020) ‘The Political Economy of Crime’, </a:t>
          </a:r>
          <a:r>
            <a:rPr lang="en-GB" b="0" i="1"/>
            <a:t>Crime, Inequality and the State</a:t>
          </a:r>
          <a:r>
            <a:rPr lang="en-GB" b="0" i="0"/>
            <a:t>, pp. 353–365. doi:10.4324/9781003060581-27. </a:t>
          </a:r>
          <a:endParaRPr lang="en-US"/>
        </a:p>
      </dgm:t>
    </dgm:pt>
    <dgm:pt modelId="{226CD93F-83D5-44B4-A217-999B5E43DC02}" type="parTrans" cxnId="{B3E2FB68-FE62-41EA-A22F-42EA06E4DE2B}">
      <dgm:prSet/>
      <dgm:spPr/>
      <dgm:t>
        <a:bodyPr/>
        <a:lstStyle/>
        <a:p>
          <a:endParaRPr lang="en-US"/>
        </a:p>
      </dgm:t>
    </dgm:pt>
    <dgm:pt modelId="{DC2ACBF3-D25B-4DC4-B1EE-2D0FD200D408}" type="sibTrans" cxnId="{B3E2FB68-FE62-41EA-A22F-42EA06E4DE2B}">
      <dgm:prSet/>
      <dgm:spPr/>
      <dgm:t>
        <a:bodyPr/>
        <a:lstStyle/>
        <a:p>
          <a:endParaRPr lang="en-US"/>
        </a:p>
      </dgm:t>
    </dgm:pt>
    <dgm:pt modelId="{25738F9F-9F9C-4407-AB2E-2BEB5B7A1573}">
      <dgm:prSet/>
      <dgm:spPr/>
      <dgm:t>
        <a:bodyPr/>
        <a:lstStyle/>
        <a:p>
          <a:r>
            <a:rPr lang="en-GB" b="0" i="0" dirty="0"/>
            <a:t>Taylor, R. (2022) </a:t>
          </a:r>
          <a:r>
            <a:rPr lang="en-GB" b="0" i="1" dirty="0"/>
            <a:t>Violent crime, burglaries and gang activity - House of Lords Library</a:t>
          </a:r>
          <a:r>
            <a:rPr lang="en-GB" b="0" i="0" dirty="0"/>
            <a:t>. Available at: </a:t>
          </a:r>
          <a:r>
            <a:rPr lang="en-GB" b="0" i="0" dirty="0">
              <a:hlinkClick xmlns:r="http://schemas.openxmlformats.org/officeDocument/2006/relationships" r:id="rId3"/>
            </a:rPr>
            <a:t>https://lordslibrary.parliament.uk/violent-crime-burglaries-and-gang-activity/</a:t>
          </a:r>
          <a:r>
            <a:rPr lang="en-GB" b="0" i="0" dirty="0"/>
            <a:t>  (Accessed: 28 April 2025). </a:t>
          </a:r>
          <a:endParaRPr lang="en-US" dirty="0"/>
        </a:p>
      </dgm:t>
    </dgm:pt>
    <dgm:pt modelId="{A61B1DF6-2307-4125-B0D9-DC97BEB3125F}" type="parTrans" cxnId="{23B8E040-D2FD-405B-A555-BA250DD43074}">
      <dgm:prSet/>
      <dgm:spPr/>
      <dgm:t>
        <a:bodyPr/>
        <a:lstStyle/>
        <a:p>
          <a:endParaRPr lang="en-US"/>
        </a:p>
      </dgm:t>
    </dgm:pt>
    <dgm:pt modelId="{26B82916-4F92-40B0-A841-EB90F0C2BA8D}" type="sibTrans" cxnId="{23B8E040-D2FD-405B-A555-BA250DD43074}">
      <dgm:prSet/>
      <dgm:spPr/>
      <dgm:t>
        <a:bodyPr/>
        <a:lstStyle/>
        <a:p>
          <a:endParaRPr lang="en-US"/>
        </a:p>
      </dgm:t>
    </dgm:pt>
    <dgm:pt modelId="{C6B0C603-C506-4B59-91C3-691A9F3638CA}">
      <dgm:prSet/>
      <dgm:spPr/>
      <dgm:t>
        <a:bodyPr/>
        <a:lstStyle/>
        <a:p>
          <a:r>
            <a:rPr lang="en-GB" b="0" i="0"/>
            <a:t>White, M. </a:t>
          </a:r>
          <a:r>
            <a:rPr lang="en-GB" b="0" i="1"/>
            <a:t>et al.</a:t>
          </a:r>
          <a:r>
            <a:rPr lang="en-GB" b="0" i="0"/>
            <a:t> (2024) ‘Exploring the factors responsible for gun and knife violence among the young generation in the UK: A scoping review’, </a:t>
          </a:r>
          <a:r>
            <a:rPr lang="en-GB" b="0" i="1"/>
            <a:t>Asian Journal of Public Health and Nursing</a:t>
          </a:r>
          <a:r>
            <a:rPr lang="en-GB" b="0" i="0"/>
            <a:t>, 1(2). doi:10.62377/2pb9vt60. </a:t>
          </a:r>
          <a:endParaRPr lang="en-US"/>
        </a:p>
      </dgm:t>
    </dgm:pt>
    <dgm:pt modelId="{E2BD7349-8A9C-42EF-A55D-A09ED887CEB9}" type="parTrans" cxnId="{3330D27D-454E-403F-B88C-FBFEC2D48AC2}">
      <dgm:prSet/>
      <dgm:spPr/>
      <dgm:t>
        <a:bodyPr/>
        <a:lstStyle/>
        <a:p>
          <a:endParaRPr lang="en-US"/>
        </a:p>
      </dgm:t>
    </dgm:pt>
    <dgm:pt modelId="{50A4C9B5-F7E5-4A92-B97A-14D04548E491}" type="sibTrans" cxnId="{3330D27D-454E-403F-B88C-FBFEC2D48AC2}">
      <dgm:prSet/>
      <dgm:spPr/>
      <dgm:t>
        <a:bodyPr/>
        <a:lstStyle/>
        <a:p>
          <a:endParaRPr lang="en-US"/>
        </a:p>
      </dgm:t>
    </dgm:pt>
    <dgm:pt modelId="{832DD9E7-8301-4777-8C78-94CD6A29F25B}">
      <dgm:prSet/>
      <dgm:spPr/>
      <dgm:t>
        <a:bodyPr/>
        <a:lstStyle/>
        <a:p>
          <a:r>
            <a:rPr lang="en-GB" b="0" i="0" dirty="0"/>
            <a:t>Wilkinson, D., Chopra, I. and Badger, S. (2024) ‘A systematic review of evidence capturing efficacy of community and school-based approaches to Knife Crime Intervention and Prevention Programs’, </a:t>
          </a:r>
          <a:r>
            <a:rPr lang="en-GB" b="0" i="1" dirty="0"/>
            <a:t>Journal of Criminal Psychology</a:t>
          </a:r>
          <a:r>
            <a:rPr lang="en-GB" b="0" i="0" dirty="0"/>
            <a:t>, 14(4), pp. 336–356. doi:10.1108/jcp-09-2023-0054. </a:t>
          </a:r>
          <a:endParaRPr lang="en-US" dirty="0"/>
        </a:p>
      </dgm:t>
    </dgm:pt>
    <dgm:pt modelId="{7491E9D1-B0D6-4553-A51F-4EC258BC3581}" type="parTrans" cxnId="{3CDE2B16-9756-486B-AF77-A2079EA0244D}">
      <dgm:prSet/>
      <dgm:spPr/>
      <dgm:t>
        <a:bodyPr/>
        <a:lstStyle/>
        <a:p>
          <a:endParaRPr lang="en-US"/>
        </a:p>
      </dgm:t>
    </dgm:pt>
    <dgm:pt modelId="{FCCDA989-FBEF-4780-9B80-71F719600679}" type="sibTrans" cxnId="{3CDE2B16-9756-486B-AF77-A2079EA0244D}">
      <dgm:prSet/>
      <dgm:spPr/>
      <dgm:t>
        <a:bodyPr/>
        <a:lstStyle/>
        <a:p>
          <a:endParaRPr lang="en-US"/>
        </a:p>
      </dgm:t>
    </dgm:pt>
    <dgm:pt modelId="{23916B87-4251-429D-A682-33105C7F71EF}">
      <dgm:prSet/>
      <dgm:spPr/>
      <dgm:t>
        <a:bodyPr/>
        <a:lstStyle/>
        <a:p>
          <a:r>
            <a:rPr lang="en-GB" b="0" i="0"/>
            <a:t>Williams, E. (2023) ‘Policing the crisis in the 21st century; the making of “Knife crime youths” in Britain’, </a:t>
          </a:r>
          <a:r>
            <a:rPr lang="en-GB" b="0" i="1"/>
            <a:t>Crime, Law and Social Change</a:t>
          </a:r>
          <a:r>
            <a:rPr lang="en-GB" b="0" i="0"/>
            <a:t>, 82(4), pp. 799–820. doi:10.1007/s10611-023-10089-8. </a:t>
          </a:r>
          <a:endParaRPr lang="en-US"/>
        </a:p>
      </dgm:t>
    </dgm:pt>
    <dgm:pt modelId="{4EC259EA-2ED2-4853-8BCF-6AF5DB831430}" type="parTrans" cxnId="{AD59E543-CC9E-4EDA-9139-BA84C630F785}">
      <dgm:prSet/>
      <dgm:spPr/>
      <dgm:t>
        <a:bodyPr/>
        <a:lstStyle/>
        <a:p>
          <a:endParaRPr lang="en-US"/>
        </a:p>
      </dgm:t>
    </dgm:pt>
    <dgm:pt modelId="{2FA1610F-B8C9-4A6A-87EE-F6FD94C25CC0}" type="sibTrans" cxnId="{AD59E543-CC9E-4EDA-9139-BA84C630F785}">
      <dgm:prSet/>
      <dgm:spPr/>
      <dgm:t>
        <a:bodyPr/>
        <a:lstStyle/>
        <a:p>
          <a:endParaRPr lang="en-US"/>
        </a:p>
      </dgm:t>
    </dgm:pt>
    <dgm:pt modelId="{4899D319-F9E8-4E52-96A2-B9D3DECDBE5C}">
      <dgm:prSet/>
      <dgm:spPr/>
      <dgm:t>
        <a:bodyPr/>
        <a:lstStyle/>
        <a:p>
          <a:r>
            <a:rPr lang="en-GB" b="0" i="0"/>
            <a:t>Williams, E. and Squires, P. (2021) ‘A prelude to “knife crime”: Gangs, weapons and the “Macpherson Effect”’, </a:t>
          </a:r>
          <a:r>
            <a:rPr lang="en-GB" b="0" i="1"/>
            <a:t>Rethinking Knife Crime</a:t>
          </a:r>
          <a:r>
            <a:rPr lang="en-GB" b="0" i="0"/>
            <a:t>, pp. 107–144. doi:10.1007/978-3-030-83742-6_3. </a:t>
          </a:r>
          <a:endParaRPr lang="en-US"/>
        </a:p>
      </dgm:t>
    </dgm:pt>
    <dgm:pt modelId="{C8EA7252-50DC-4384-AEC9-F66602D41EC7}" type="parTrans" cxnId="{0E0E307A-1764-4638-8F37-7E6BA3BDF9E7}">
      <dgm:prSet/>
      <dgm:spPr/>
      <dgm:t>
        <a:bodyPr/>
        <a:lstStyle/>
        <a:p>
          <a:endParaRPr lang="en-US"/>
        </a:p>
      </dgm:t>
    </dgm:pt>
    <dgm:pt modelId="{1DB2002A-4F7F-41EB-9DF0-CD3A57589764}" type="sibTrans" cxnId="{0E0E307A-1764-4638-8F37-7E6BA3BDF9E7}">
      <dgm:prSet/>
      <dgm:spPr/>
      <dgm:t>
        <a:bodyPr/>
        <a:lstStyle/>
        <a:p>
          <a:endParaRPr lang="en-US"/>
        </a:p>
      </dgm:t>
    </dgm:pt>
    <dgm:pt modelId="{47482B62-B7BD-B142-8D56-AB40361F9A21}" type="pres">
      <dgm:prSet presAssocID="{5040AF6B-EDFE-40B2-BB77-1302E66DF6D7}" presName="vert0" presStyleCnt="0">
        <dgm:presLayoutVars>
          <dgm:dir/>
          <dgm:animOne val="branch"/>
          <dgm:animLvl val="lvl"/>
        </dgm:presLayoutVars>
      </dgm:prSet>
      <dgm:spPr/>
    </dgm:pt>
    <dgm:pt modelId="{6BEA8889-15B7-3944-8D4A-A577A461A285}" type="pres">
      <dgm:prSet presAssocID="{6759421F-6CCD-4DF4-AF62-2045EAE106EE}" presName="thickLine" presStyleLbl="alignNode1" presStyleIdx="0" presStyleCnt="16"/>
      <dgm:spPr/>
    </dgm:pt>
    <dgm:pt modelId="{77954DF9-170A-D946-8A5A-901CEBB3FFD8}" type="pres">
      <dgm:prSet presAssocID="{6759421F-6CCD-4DF4-AF62-2045EAE106EE}" presName="horz1" presStyleCnt="0"/>
      <dgm:spPr/>
    </dgm:pt>
    <dgm:pt modelId="{CCCEE13F-8724-D644-82A8-AC604F9AAA13}" type="pres">
      <dgm:prSet presAssocID="{6759421F-6CCD-4DF4-AF62-2045EAE106EE}" presName="tx1" presStyleLbl="revTx" presStyleIdx="0" presStyleCnt="16"/>
      <dgm:spPr/>
    </dgm:pt>
    <dgm:pt modelId="{46B71ADC-20B8-FC46-B0DD-545DF9E13459}" type="pres">
      <dgm:prSet presAssocID="{6759421F-6CCD-4DF4-AF62-2045EAE106EE}" presName="vert1" presStyleCnt="0"/>
      <dgm:spPr/>
    </dgm:pt>
    <dgm:pt modelId="{21450DB2-CC38-B845-9A33-73834E473A80}" type="pres">
      <dgm:prSet presAssocID="{3B1D6F3B-AEB3-4A21-B17B-E1DF5BBF8F5C}" presName="thickLine" presStyleLbl="alignNode1" presStyleIdx="1" presStyleCnt="16"/>
      <dgm:spPr/>
    </dgm:pt>
    <dgm:pt modelId="{924C4E99-24CA-E349-87A4-BC9F1F66FC89}" type="pres">
      <dgm:prSet presAssocID="{3B1D6F3B-AEB3-4A21-B17B-E1DF5BBF8F5C}" presName="horz1" presStyleCnt="0"/>
      <dgm:spPr/>
    </dgm:pt>
    <dgm:pt modelId="{5C1E898A-57B6-C244-A70D-097C9DE82113}" type="pres">
      <dgm:prSet presAssocID="{3B1D6F3B-AEB3-4A21-B17B-E1DF5BBF8F5C}" presName="tx1" presStyleLbl="revTx" presStyleIdx="1" presStyleCnt="16"/>
      <dgm:spPr/>
    </dgm:pt>
    <dgm:pt modelId="{0A0B8438-0719-C242-B3F2-8F914CDF2855}" type="pres">
      <dgm:prSet presAssocID="{3B1D6F3B-AEB3-4A21-B17B-E1DF5BBF8F5C}" presName="vert1" presStyleCnt="0"/>
      <dgm:spPr/>
    </dgm:pt>
    <dgm:pt modelId="{64B9EE21-2FC2-354F-83C5-1E0DEA49251B}" type="pres">
      <dgm:prSet presAssocID="{FAD20248-FD56-4902-A5EA-083492F9E48C}" presName="thickLine" presStyleLbl="alignNode1" presStyleIdx="2" presStyleCnt="16"/>
      <dgm:spPr/>
    </dgm:pt>
    <dgm:pt modelId="{B6D1B44D-8566-6E4B-9D32-CA3D8F0D7778}" type="pres">
      <dgm:prSet presAssocID="{FAD20248-FD56-4902-A5EA-083492F9E48C}" presName="horz1" presStyleCnt="0"/>
      <dgm:spPr/>
    </dgm:pt>
    <dgm:pt modelId="{1CC6BDF2-8B5E-D342-B372-F5055FD6EA82}" type="pres">
      <dgm:prSet presAssocID="{FAD20248-FD56-4902-A5EA-083492F9E48C}" presName="tx1" presStyleLbl="revTx" presStyleIdx="2" presStyleCnt="16"/>
      <dgm:spPr/>
    </dgm:pt>
    <dgm:pt modelId="{AB1A6B9C-ADC0-1B49-90BC-EDCE2BAFDF97}" type="pres">
      <dgm:prSet presAssocID="{FAD20248-FD56-4902-A5EA-083492F9E48C}" presName="vert1" presStyleCnt="0"/>
      <dgm:spPr/>
    </dgm:pt>
    <dgm:pt modelId="{19B9FD98-5589-284E-9656-839191C7A05A}" type="pres">
      <dgm:prSet presAssocID="{1B51360D-7694-4DAD-B213-425F09385127}" presName="thickLine" presStyleLbl="alignNode1" presStyleIdx="3" presStyleCnt="16"/>
      <dgm:spPr/>
    </dgm:pt>
    <dgm:pt modelId="{3F6DB57B-3D9B-3544-A08C-DDAF578DE60A}" type="pres">
      <dgm:prSet presAssocID="{1B51360D-7694-4DAD-B213-425F09385127}" presName="horz1" presStyleCnt="0"/>
      <dgm:spPr/>
    </dgm:pt>
    <dgm:pt modelId="{FA42F068-3A2E-DB4F-A73E-5F4C057F2457}" type="pres">
      <dgm:prSet presAssocID="{1B51360D-7694-4DAD-B213-425F09385127}" presName="tx1" presStyleLbl="revTx" presStyleIdx="3" presStyleCnt="16"/>
      <dgm:spPr/>
    </dgm:pt>
    <dgm:pt modelId="{614B5C65-4812-DE4E-A715-DA41C0CF9393}" type="pres">
      <dgm:prSet presAssocID="{1B51360D-7694-4DAD-B213-425F09385127}" presName="vert1" presStyleCnt="0"/>
      <dgm:spPr/>
    </dgm:pt>
    <dgm:pt modelId="{4EF86F4F-D268-4E4D-AE18-CEDED7F5EAB8}" type="pres">
      <dgm:prSet presAssocID="{15976421-5373-4E71-BE34-7DE9AD883F14}" presName="thickLine" presStyleLbl="alignNode1" presStyleIdx="4" presStyleCnt="16"/>
      <dgm:spPr/>
    </dgm:pt>
    <dgm:pt modelId="{90E8AEFB-D429-024F-AF46-E4B6E551B751}" type="pres">
      <dgm:prSet presAssocID="{15976421-5373-4E71-BE34-7DE9AD883F14}" presName="horz1" presStyleCnt="0"/>
      <dgm:spPr/>
    </dgm:pt>
    <dgm:pt modelId="{E0BF2E15-4ED5-9B4F-90BC-7FCB7F2F23E0}" type="pres">
      <dgm:prSet presAssocID="{15976421-5373-4E71-BE34-7DE9AD883F14}" presName="tx1" presStyleLbl="revTx" presStyleIdx="4" presStyleCnt="16"/>
      <dgm:spPr/>
    </dgm:pt>
    <dgm:pt modelId="{1E7DC6C4-7904-AD41-A0EA-E3D434E2277B}" type="pres">
      <dgm:prSet presAssocID="{15976421-5373-4E71-BE34-7DE9AD883F14}" presName="vert1" presStyleCnt="0"/>
      <dgm:spPr/>
    </dgm:pt>
    <dgm:pt modelId="{27AD342A-1360-884B-9188-052A69BEF38B}" type="pres">
      <dgm:prSet presAssocID="{9A493104-DCD1-4D9A-B7D0-8548D06F493C}" presName="thickLine" presStyleLbl="alignNode1" presStyleIdx="5" presStyleCnt="16"/>
      <dgm:spPr/>
    </dgm:pt>
    <dgm:pt modelId="{DF7B7DCA-7321-D742-A4F1-15A2C2FF9FF9}" type="pres">
      <dgm:prSet presAssocID="{9A493104-DCD1-4D9A-B7D0-8548D06F493C}" presName="horz1" presStyleCnt="0"/>
      <dgm:spPr/>
    </dgm:pt>
    <dgm:pt modelId="{2AFC9CB6-C2AF-6C41-A414-040643160E79}" type="pres">
      <dgm:prSet presAssocID="{9A493104-DCD1-4D9A-B7D0-8548D06F493C}" presName="tx1" presStyleLbl="revTx" presStyleIdx="5" presStyleCnt="16"/>
      <dgm:spPr/>
    </dgm:pt>
    <dgm:pt modelId="{F06F580D-7F9B-3145-B75A-6FA83E114704}" type="pres">
      <dgm:prSet presAssocID="{9A493104-DCD1-4D9A-B7D0-8548D06F493C}" presName="vert1" presStyleCnt="0"/>
      <dgm:spPr/>
    </dgm:pt>
    <dgm:pt modelId="{84CB6C16-BAAB-7548-B2CD-C527385B5C45}" type="pres">
      <dgm:prSet presAssocID="{FA2E64B9-9FB8-4450-A18B-3695A382FB7D}" presName="thickLine" presStyleLbl="alignNode1" presStyleIdx="6" presStyleCnt="16"/>
      <dgm:spPr/>
    </dgm:pt>
    <dgm:pt modelId="{45D91C9A-616E-FA47-88C8-61A3B51F4E69}" type="pres">
      <dgm:prSet presAssocID="{FA2E64B9-9FB8-4450-A18B-3695A382FB7D}" presName="horz1" presStyleCnt="0"/>
      <dgm:spPr/>
    </dgm:pt>
    <dgm:pt modelId="{AFCC5A5B-B78F-AA46-95DD-FD59FA0F4D9B}" type="pres">
      <dgm:prSet presAssocID="{FA2E64B9-9FB8-4450-A18B-3695A382FB7D}" presName="tx1" presStyleLbl="revTx" presStyleIdx="6" presStyleCnt="16"/>
      <dgm:spPr/>
    </dgm:pt>
    <dgm:pt modelId="{E44A77D8-907A-7947-973A-4CEDA4343301}" type="pres">
      <dgm:prSet presAssocID="{FA2E64B9-9FB8-4450-A18B-3695A382FB7D}" presName="vert1" presStyleCnt="0"/>
      <dgm:spPr/>
    </dgm:pt>
    <dgm:pt modelId="{CDE472C1-9333-F74C-84D3-30698AB9798D}" type="pres">
      <dgm:prSet presAssocID="{397F425C-FC97-4707-A7BA-ECFC60441F8F}" presName="thickLine" presStyleLbl="alignNode1" presStyleIdx="7" presStyleCnt="16"/>
      <dgm:spPr/>
    </dgm:pt>
    <dgm:pt modelId="{325FE385-4BC0-9F44-8F18-639D5479CDF4}" type="pres">
      <dgm:prSet presAssocID="{397F425C-FC97-4707-A7BA-ECFC60441F8F}" presName="horz1" presStyleCnt="0"/>
      <dgm:spPr/>
    </dgm:pt>
    <dgm:pt modelId="{0351937F-4E85-7A4F-A5D3-D139BECA5FB7}" type="pres">
      <dgm:prSet presAssocID="{397F425C-FC97-4707-A7BA-ECFC60441F8F}" presName="tx1" presStyleLbl="revTx" presStyleIdx="7" presStyleCnt="16"/>
      <dgm:spPr/>
    </dgm:pt>
    <dgm:pt modelId="{85425B6C-6FC0-C04C-82AA-C83D017ADE24}" type="pres">
      <dgm:prSet presAssocID="{397F425C-FC97-4707-A7BA-ECFC60441F8F}" presName="vert1" presStyleCnt="0"/>
      <dgm:spPr/>
    </dgm:pt>
    <dgm:pt modelId="{FD00AA06-165B-DB4C-A540-DD260BF2AC18}" type="pres">
      <dgm:prSet presAssocID="{E535D559-F018-402A-9AD5-9F42B150F13A}" presName="thickLine" presStyleLbl="alignNode1" presStyleIdx="8" presStyleCnt="16"/>
      <dgm:spPr/>
    </dgm:pt>
    <dgm:pt modelId="{724241F3-6218-CA47-B8F3-00C986085080}" type="pres">
      <dgm:prSet presAssocID="{E535D559-F018-402A-9AD5-9F42B150F13A}" presName="horz1" presStyleCnt="0"/>
      <dgm:spPr/>
    </dgm:pt>
    <dgm:pt modelId="{38DE0F1B-309B-A548-A1DF-CC424E9BDFFB}" type="pres">
      <dgm:prSet presAssocID="{E535D559-F018-402A-9AD5-9F42B150F13A}" presName="tx1" presStyleLbl="revTx" presStyleIdx="8" presStyleCnt="16"/>
      <dgm:spPr/>
    </dgm:pt>
    <dgm:pt modelId="{FC316606-81E9-8046-8B0D-39CB8542BDD3}" type="pres">
      <dgm:prSet presAssocID="{E535D559-F018-402A-9AD5-9F42B150F13A}" presName="vert1" presStyleCnt="0"/>
      <dgm:spPr/>
    </dgm:pt>
    <dgm:pt modelId="{60470D3E-1497-E947-B566-DB8F24AA8BFC}" type="pres">
      <dgm:prSet presAssocID="{6A32803A-4D89-43A9-BBEE-79A18B8A9197}" presName="thickLine" presStyleLbl="alignNode1" presStyleIdx="9" presStyleCnt="16"/>
      <dgm:spPr/>
    </dgm:pt>
    <dgm:pt modelId="{1A5C4D00-B7BD-8A4A-B501-16B8D7800A2C}" type="pres">
      <dgm:prSet presAssocID="{6A32803A-4D89-43A9-BBEE-79A18B8A9197}" presName="horz1" presStyleCnt="0"/>
      <dgm:spPr/>
    </dgm:pt>
    <dgm:pt modelId="{286EA86A-874D-8D41-B27D-E656F2746E45}" type="pres">
      <dgm:prSet presAssocID="{6A32803A-4D89-43A9-BBEE-79A18B8A9197}" presName="tx1" presStyleLbl="revTx" presStyleIdx="9" presStyleCnt="16"/>
      <dgm:spPr/>
    </dgm:pt>
    <dgm:pt modelId="{09326A0D-0F8C-5F4C-A2C5-CD0C3E7B57AA}" type="pres">
      <dgm:prSet presAssocID="{6A32803A-4D89-43A9-BBEE-79A18B8A9197}" presName="vert1" presStyleCnt="0"/>
      <dgm:spPr/>
    </dgm:pt>
    <dgm:pt modelId="{BC648BED-710E-BF4C-BA2E-9A452DC6C489}" type="pres">
      <dgm:prSet presAssocID="{AB5A1F7C-FE98-466F-8B3E-0E0BB271F0A7}" presName="thickLine" presStyleLbl="alignNode1" presStyleIdx="10" presStyleCnt="16"/>
      <dgm:spPr/>
    </dgm:pt>
    <dgm:pt modelId="{8017202D-7C96-C34F-8C3C-D0C81DD0DC08}" type="pres">
      <dgm:prSet presAssocID="{AB5A1F7C-FE98-466F-8B3E-0E0BB271F0A7}" presName="horz1" presStyleCnt="0"/>
      <dgm:spPr/>
    </dgm:pt>
    <dgm:pt modelId="{55259F56-F15F-B94E-9FE9-B776FCBC37E3}" type="pres">
      <dgm:prSet presAssocID="{AB5A1F7C-FE98-466F-8B3E-0E0BB271F0A7}" presName="tx1" presStyleLbl="revTx" presStyleIdx="10" presStyleCnt="16"/>
      <dgm:spPr/>
    </dgm:pt>
    <dgm:pt modelId="{02C04815-44DF-4C4E-B996-0A693FEDD8AB}" type="pres">
      <dgm:prSet presAssocID="{AB5A1F7C-FE98-466F-8B3E-0E0BB271F0A7}" presName="vert1" presStyleCnt="0"/>
      <dgm:spPr/>
    </dgm:pt>
    <dgm:pt modelId="{FD5713EB-4740-B448-B45C-97A41B00DBCC}" type="pres">
      <dgm:prSet presAssocID="{25738F9F-9F9C-4407-AB2E-2BEB5B7A1573}" presName="thickLine" presStyleLbl="alignNode1" presStyleIdx="11" presStyleCnt="16"/>
      <dgm:spPr/>
    </dgm:pt>
    <dgm:pt modelId="{81FB48D7-4962-3749-971F-FAB6E0F903E9}" type="pres">
      <dgm:prSet presAssocID="{25738F9F-9F9C-4407-AB2E-2BEB5B7A1573}" presName="horz1" presStyleCnt="0"/>
      <dgm:spPr/>
    </dgm:pt>
    <dgm:pt modelId="{06419C05-A39C-FF41-8D96-4408A66A1B8C}" type="pres">
      <dgm:prSet presAssocID="{25738F9F-9F9C-4407-AB2E-2BEB5B7A1573}" presName="tx1" presStyleLbl="revTx" presStyleIdx="11" presStyleCnt="16"/>
      <dgm:spPr/>
    </dgm:pt>
    <dgm:pt modelId="{2E5E44D1-1CD5-6149-8749-59AC11EE6785}" type="pres">
      <dgm:prSet presAssocID="{25738F9F-9F9C-4407-AB2E-2BEB5B7A1573}" presName="vert1" presStyleCnt="0"/>
      <dgm:spPr/>
    </dgm:pt>
    <dgm:pt modelId="{49C8BA85-F06C-4A4D-8F10-F54E2A509B20}" type="pres">
      <dgm:prSet presAssocID="{C6B0C603-C506-4B59-91C3-691A9F3638CA}" presName="thickLine" presStyleLbl="alignNode1" presStyleIdx="12" presStyleCnt="16"/>
      <dgm:spPr/>
    </dgm:pt>
    <dgm:pt modelId="{704E39E0-0092-1945-9D10-5487E3A2046E}" type="pres">
      <dgm:prSet presAssocID="{C6B0C603-C506-4B59-91C3-691A9F3638CA}" presName="horz1" presStyleCnt="0"/>
      <dgm:spPr/>
    </dgm:pt>
    <dgm:pt modelId="{C9522D19-AB03-A847-B7BD-12F750CDB8D2}" type="pres">
      <dgm:prSet presAssocID="{C6B0C603-C506-4B59-91C3-691A9F3638CA}" presName="tx1" presStyleLbl="revTx" presStyleIdx="12" presStyleCnt="16"/>
      <dgm:spPr/>
    </dgm:pt>
    <dgm:pt modelId="{C9E58D3E-B248-E644-BC5C-EA5DD3098B5C}" type="pres">
      <dgm:prSet presAssocID="{C6B0C603-C506-4B59-91C3-691A9F3638CA}" presName="vert1" presStyleCnt="0"/>
      <dgm:spPr/>
    </dgm:pt>
    <dgm:pt modelId="{0B44F658-BBF1-C04A-B2DE-9BCC71AD141E}" type="pres">
      <dgm:prSet presAssocID="{832DD9E7-8301-4777-8C78-94CD6A29F25B}" presName="thickLine" presStyleLbl="alignNode1" presStyleIdx="13" presStyleCnt="16"/>
      <dgm:spPr/>
    </dgm:pt>
    <dgm:pt modelId="{5A427781-4A81-D24E-B116-96AFCFF0C72F}" type="pres">
      <dgm:prSet presAssocID="{832DD9E7-8301-4777-8C78-94CD6A29F25B}" presName="horz1" presStyleCnt="0"/>
      <dgm:spPr/>
    </dgm:pt>
    <dgm:pt modelId="{9BB38255-11DD-3E44-9BDB-EB58F7325401}" type="pres">
      <dgm:prSet presAssocID="{832DD9E7-8301-4777-8C78-94CD6A29F25B}" presName="tx1" presStyleLbl="revTx" presStyleIdx="13" presStyleCnt="16"/>
      <dgm:spPr/>
    </dgm:pt>
    <dgm:pt modelId="{61DDAE96-373E-9741-9650-89627854FD84}" type="pres">
      <dgm:prSet presAssocID="{832DD9E7-8301-4777-8C78-94CD6A29F25B}" presName="vert1" presStyleCnt="0"/>
      <dgm:spPr/>
    </dgm:pt>
    <dgm:pt modelId="{6A5F5F46-3575-D747-A218-1D1C3B0D4D0B}" type="pres">
      <dgm:prSet presAssocID="{23916B87-4251-429D-A682-33105C7F71EF}" presName="thickLine" presStyleLbl="alignNode1" presStyleIdx="14" presStyleCnt="16"/>
      <dgm:spPr/>
    </dgm:pt>
    <dgm:pt modelId="{14CEFDCD-D392-B44C-A297-D722D5F996F8}" type="pres">
      <dgm:prSet presAssocID="{23916B87-4251-429D-A682-33105C7F71EF}" presName="horz1" presStyleCnt="0"/>
      <dgm:spPr/>
    </dgm:pt>
    <dgm:pt modelId="{54A3DB57-7604-6846-B1AF-20BAA81EE693}" type="pres">
      <dgm:prSet presAssocID="{23916B87-4251-429D-A682-33105C7F71EF}" presName="tx1" presStyleLbl="revTx" presStyleIdx="14" presStyleCnt="16"/>
      <dgm:spPr/>
    </dgm:pt>
    <dgm:pt modelId="{E52A6D37-3821-B048-A669-97E43AE4EF4D}" type="pres">
      <dgm:prSet presAssocID="{23916B87-4251-429D-A682-33105C7F71EF}" presName="vert1" presStyleCnt="0"/>
      <dgm:spPr/>
    </dgm:pt>
    <dgm:pt modelId="{A84AB67B-8402-494A-8FD5-075DD50F82F9}" type="pres">
      <dgm:prSet presAssocID="{4899D319-F9E8-4E52-96A2-B9D3DECDBE5C}" presName="thickLine" presStyleLbl="alignNode1" presStyleIdx="15" presStyleCnt="16"/>
      <dgm:spPr/>
    </dgm:pt>
    <dgm:pt modelId="{96CB61C0-1080-FD47-A1D4-D2106FCE46F9}" type="pres">
      <dgm:prSet presAssocID="{4899D319-F9E8-4E52-96A2-B9D3DECDBE5C}" presName="horz1" presStyleCnt="0"/>
      <dgm:spPr/>
    </dgm:pt>
    <dgm:pt modelId="{CDA56135-05B8-794E-9114-F95D679A0EA1}" type="pres">
      <dgm:prSet presAssocID="{4899D319-F9E8-4E52-96A2-B9D3DECDBE5C}" presName="tx1" presStyleLbl="revTx" presStyleIdx="15" presStyleCnt="16"/>
      <dgm:spPr/>
    </dgm:pt>
    <dgm:pt modelId="{1B8A62C4-A702-5A4B-8FE6-5D0C16DEF213}" type="pres">
      <dgm:prSet presAssocID="{4899D319-F9E8-4E52-96A2-B9D3DECDBE5C}" presName="vert1" presStyleCnt="0"/>
      <dgm:spPr/>
    </dgm:pt>
  </dgm:ptLst>
  <dgm:cxnLst>
    <dgm:cxn modelId="{ECC9CF02-F9DB-4B44-B66C-8DD907C2AD4A}" srcId="{5040AF6B-EDFE-40B2-BB77-1302E66DF6D7}" destId="{9A493104-DCD1-4D9A-B7D0-8548D06F493C}" srcOrd="5" destOrd="0" parTransId="{B890C83C-35DF-4830-994F-17E2BEC03F65}" sibTransId="{C6144498-A797-4E0E-ADA9-D3244D9F0801}"/>
    <dgm:cxn modelId="{65A1D007-EFF7-A643-87D2-505EFD410F13}" type="presOf" srcId="{6759421F-6CCD-4DF4-AF62-2045EAE106EE}" destId="{CCCEE13F-8724-D644-82A8-AC604F9AAA13}" srcOrd="0" destOrd="0" presId="urn:microsoft.com/office/officeart/2008/layout/LinedList"/>
    <dgm:cxn modelId="{3C47330C-C116-425D-AF74-BF1429DFD6E4}" srcId="{5040AF6B-EDFE-40B2-BB77-1302E66DF6D7}" destId="{6759421F-6CCD-4DF4-AF62-2045EAE106EE}" srcOrd="0" destOrd="0" parTransId="{F57A3EED-60C1-45B4-B37D-EEDF499EBDF6}" sibTransId="{71E9F81B-D965-46B1-9911-A0C80C616F4A}"/>
    <dgm:cxn modelId="{3CDE2B16-9756-486B-AF77-A2079EA0244D}" srcId="{5040AF6B-EDFE-40B2-BB77-1302E66DF6D7}" destId="{832DD9E7-8301-4777-8C78-94CD6A29F25B}" srcOrd="13" destOrd="0" parTransId="{7491E9D1-B0D6-4553-A51F-4EC258BC3581}" sibTransId="{FCCDA989-FBEF-4780-9B80-71F719600679}"/>
    <dgm:cxn modelId="{4B8C981C-8A49-044C-BB24-47DFB43159A3}" type="presOf" srcId="{FAD20248-FD56-4902-A5EA-083492F9E48C}" destId="{1CC6BDF2-8B5E-D342-B372-F5055FD6EA82}" srcOrd="0" destOrd="0" presId="urn:microsoft.com/office/officeart/2008/layout/LinedList"/>
    <dgm:cxn modelId="{CF3D5D1E-DCFB-EB4D-8B65-FB6B341D5FFA}" type="presOf" srcId="{25738F9F-9F9C-4407-AB2E-2BEB5B7A1573}" destId="{06419C05-A39C-FF41-8D96-4408A66A1B8C}" srcOrd="0" destOrd="0" presId="urn:microsoft.com/office/officeart/2008/layout/LinedList"/>
    <dgm:cxn modelId="{23B8E040-D2FD-405B-A555-BA250DD43074}" srcId="{5040AF6B-EDFE-40B2-BB77-1302E66DF6D7}" destId="{25738F9F-9F9C-4407-AB2E-2BEB5B7A1573}" srcOrd="11" destOrd="0" parTransId="{A61B1DF6-2307-4125-B0D9-DC97BEB3125F}" sibTransId="{26B82916-4F92-40B0-A841-EB90F0C2BA8D}"/>
    <dgm:cxn modelId="{AD59E543-CC9E-4EDA-9139-BA84C630F785}" srcId="{5040AF6B-EDFE-40B2-BB77-1302E66DF6D7}" destId="{23916B87-4251-429D-A682-33105C7F71EF}" srcOrd="14" destOrd="0" parTransId="{4EC259EA-2ED2-4853-8BCF-6AF5DB831430}" sibTransId="{2FA1610F-B8C9-4A6A-87EE-F6FD94C25CC0}"/>
    <dgm:cxn modelId="{33BC0246-E9E6-9145-A29F-F216CBF1F418}" type="presOf" srcId="{1B51360D-7694-4DAD-B213-425F09385127}" destId="{FA42F068-3A2E-DB4F-A73E-5F4C057F2457}" srcOrd="0" destOrd="0" presId="urn:microsoft.com/office/officeart/2008/layout/LinedList"/>
    <dgm:cxn modelId="{181AE14A-016D-824C-A6A9-133B3A483E40}" type="presOf" srcId="{832DD9E7-8301-4777-8C78-94CD6A29F25B}" destId="{9BB38255-11DD-3E44-9BDB-EB58F7325401}" srcOrd="0" destOrd="0" presId="urn:microsoft.com/office/officeart/2008/layout/LinedList"/>
    <dgm:cxn modelId="{B2DACC53-FA2F-B849-AF78-6B4C7FDCB9DB}" type="presOf" srcId="{15976421-5373-4E71-BE34-7DE9AD883F14}" destId="{E0BF2E15-4ED5-9B4F-90BC-7FCB7F2F23E0}" srcOrd="0" destOrd="0" presId="urn:microsoft.com/office/officeart/2008/layout/LinedList"/>
    <dgm:cxn modelId="{AC6DA566-FBCE-4A6D-9C91-37CE9113DDE4}" srcId="{5040AF6B-EDFE-40B2-BB77-1302E66DF6D7}" destId="{E535D559-F018-402A-9AD5-9F42B150F13A}" srcOrd="8" destOrd="0" parTransId="{A240CA03-D968-4B0D-86B0-62B5BBFFD786}" sibTransId="{C45A7DE9-ED6A-48E8-AD17-55ABB7D3F2BC}"/>
    <dgm:cxn modelId="{B3E2FB68-FE62-41EA-A22F-42EA06E4DE2B}" srcId="{5040AF6B-EDFE-40B2-BB77-1302E66DF6D7}" destId="{AB5A1F7C-FE98-466F-8B3E-0E0BB271F0A7}" srcOrd="10" destOrd="0" parTransId="{226CD93F-83D5-44B4-A217-999B5E43DC02}" sibTransId="{DC2ACBF3-D25B-4DC4-B1EE-2D0FD200D408}"/>
    <dgm:cxn modelId="{0E0E307A-1764-4638-8F37-7E6BA3BDF9E7}" srcId="{5040AF6B-EDFE-40B2-BB77-1302E66DF6D7}" destId="{4899D319-F9E8-4E52-96A2-B9D3DECDBE5C}" srcOrd="15" destOrd="0" parTransId="{C8EA7252-50DC-4384-AEC9-F66602D41EC7}" sibTransId="{1DB2002A-4F7F-41EB-9DF0-CD3A57589764}"/>
    <dgm:cxn modelId="{1A47E27A-A201-CE4E-B006-3942637A10CB}" type="presOf" srcId="{3B1D6F3B-AEB3-4A21-B17B-E1DF5BBF8F5C}" destId="{5C1E898A-57B6-C244-A70D-097C9DE82113}" srcOrd="0" destOrd="0" presId="urn:microsoft.com/office/officeart/2008/layout/LinedList"/>
    <dgm:cxn modelId="{2F1FF67A-EB62-3247-8851-74F0313E7DFB}" type="presOf" srcId="{23916B87-4251-429D-A682-33105C7F71EF}" destId="{54A3DB57-7604-6846-B1AF-20BAA81EE693}" srcOrd="0" destOrd="0" presId="urn:microsoft.com/office/officeart/2008/layout/LinedList"/>
    <dgm:cxn modelId="{3330D27D-454E-403F-B88C-FBFEC2D48AC2}" srcId="{5040AF6B-EDFE-40B2-BB77-1302E66DF6D7}" destId="{C6B0C603-C506-4B59-91C3-691A9F3638CA}" srcOrd="12" destOrd="0" parTransId="{E2BD7349-8A9C-42EF-A55D-A09ED887CEB9}" sibTransId="{50A4C9B5-F7E5-4A92-B97A-14D04548E491}"/>
    <dgm:cxn modelId="{B8360D80-3501-1541-B1F7-4B596AA49776}" type="presOf" srcId="{FA2E64B9-9FB8-4450-A18B-3695A382FB7D}" destId="{AFCC5A5B-B78F-AA46-95DD-FD59FA0F4D9B}" srcOrd="0" destOrd="0" presId="urn:microsoft.com/office/officeart/2008/layout/LinedList"/>
    <dgm:cxn modelId="{22FA2A81-FF52-0E42-8047-95018FC7CD60}" type="presOf" srcId="{E535D559-F018-402A-9AD5-9F42B150F13A}" destId="{38DE0F1B-309B-A548-A1DF-CC424E9BDFFB}" srcOrd="0" destOrd="0" presId="urn:microsoft.com/office/officeart/2008/layout/LinedList"/>
    <dgm:cxn modelId="{9AB8598A-F8F5-5744-80D7-AC50A38EF753}" type="presOf" srcId="{5040AF6B-EDFE-40B2-BB77-1302E66DF6D7}" destId="{47482B62-B7BD-B142-8D56-AB40361F9A21}" srcOrd="0" destOrd="0" presId="urn:microsoft.com/office/officeart/2008/layout/LinedList"/>
    <dgm:cxn modelId="{409D538B-6089-402D-AC35-F67D4DE9B95C}" srcId="{5040AF6B-EDFE-40B2-BB77-1302E66DF6D7}" destId="{FAD20248-FD56-4902-A5EA-083492F9E48C}" srcOrd="2" destOrd="0" parTransId="{E5FCEAE6-046E-4318-AE32-93B7F978D3A3}" sibTransId="{72ABBB5E-60C7-4495-9464-01D2FED365AD}"/>
    <dgm:cxn modelId="{45113B8E-4DA4-634D-9A3D-AD880CD67847}" type="presOf" srcId="{9A493104-DCD1-4D9A-B7D0-8548D06F493C}" destId="{2AFC9CB6-C2AF-6C41-A414-040643160E79}" srcOrd="0" destOrd="0" presId="urn:microsoft.com/office/officeart/2008/layout/LinedList"/>
    <dgm:cxn modelId="{2B219E8F-1314-4CE9-BFF6-C5769DE20960}" srcId="{5040AF6B-EDFE-40B2-BB77-1302E66DF6D7}" destId="{15976421-5373-4E71-BE34-7DE9AD883F14}" srcOrd="4" destOrd="0" parTransId="{469B5C08-6962-4538-A5D6-C26A15414641}" sibTransId="{56BC520F-214C-4847-B3BC-1D057AAC8118}"/>
    <dgm:cxn modelId="{B7FB8790-AA9E-9345-9EF1-33B60B8E0EAB}" type="presOf" srcId="{AB5A1F7C-FE98-466F-8B3E-0E0BB271F0A7}" destId="{55259F56-F15F-B94E-9FE9-B776FCBC37E3}" srcOrd="0" destOrd="0" presId="urn:microsoft.com/office/officeart/2008/layout/LinedList"/>
    <dgm:cxn modelId="{1376EDA2-6719-4205-863C-1CEDFA10AA72}" srcId="{5040AF6B-EDFE-40B2-BB77-1302E66DF6D7}" destId="{397F425C-FC97-4707-A7BA-ECFC60441F8F}" srcOrd="7" destOrd="0" parTransId="{7D388DDC-875A-4D20-B839-FCD01206051B}" sibTransId="{F5BEDA4A-FD1A-4AB1-9D07-43B8CEE89214}"/>
    <dgm:cxn modelId="{66BF00A3-B682-D44C-9A26-6F4E21942219}" type="presOf" srcId="{6A32803A-4D89-43A9-BBEE-79A18B8A9197}" destId="{286EA86A-874D-8D41-B27D-E656F2746E45}" srcOrd="0" destOrd="0" presId="urn:microsoft.com/office/officeart/2008/layout/LinedList"/>
    <dgm:cxn modelId="{0D9CF4B2-64A8-E648-96F2-DD4F83ADB8E9}" type="presOf" srcId="{4899D319-F9E8-4E52-96A2-B9D3DECDBE5C}" destId="{CDA56135-05B8-794E-9114-F95D679A0EA1}" srcOrd="0" destOrd="0" presId="urn:microsoft.com/office/officeart/2008/layout/LinedList"/>
    <dgm:cxn modelId="{977C5CCF-74DD-400F-A877-3D2C69278FAA}" srcId="{5040AF6B-EDFE-40B2-BB77-1302E66DF6D7}" destId="{3B1D6F3B-AEB3-4A21-B17B-E1DF5BBF8F5C}" srcOrd="1" destOrd="0" parTransId="{54046795-8F32-488F-8420-D597BE0F9E5C}" sibTransId="{E37265E3-F511-48AF-AA68-B81EBF6E9D85}"/>
    <dgm:cxn modelId="{535E19D1-25F2-4C2D-B7EC-92D63B0122A7}" srcId="{5040AF6B-EDFE-40B2-BB77-1302E66DF6D7}" destId="{FA2E64B9-9FB8-4450-A18B-3695A382FB7D}" srcOrd="6" destOrd="0" parTransId="{D77E9270-32D3-4FB9-A0FB-0287B20162E1}" sibTransId="{74FB3486-7C01-48FA-98DA-7ECE6AA8703A}"/>
    <dgm:cxn modelId="{F794AAD6-A1E0-AC42-A6BC-95DABF54BD55}" type="presOf" srcId="{C6B0C603-C506-4B59-91C3-691A9F3638CA}" destId="{C9522D19-AB03-A847-B7BD-12F750CDB8D2}" srcOrd="0" destOrd="0" presId="urn:microsoft.com/office/officeart/2008/layout/LinedList"/>
    <dgm:cxn modelId="{E14548D8-DC8F-3B43-B48B-5262ED35296E}" type="presOf" srcId="{397F425C-FC97-4707-A7BA-ECFC60441F8F}" destId="{0351937F-4E85-7A4F-A5D3-D139BECA5FB7}" srcOrd="0" destOrd="0" presId="urn:microsoft.com/office/officeart/2008/layout/LinedList"/>
    <dgm:cxn modelId="{B7BA04E2-55C5-42AC-86E9-B15978FB74B3}" srcId="{5040AF6B-EDFE-40B2-BB77-1302E66DF6D7}" destId="{6A32803A-4D89-43A9-BBEE-79A18B8A9197}" srcOrd="9" destOrd="0" parTransId="{A4082A35-1D66-45CB-A4D1-AB9C37EF5DDB}" sibTransId="{EE291B71-B287-4F19-ADA4-785AB043A520}"/>
    <dgm:cxn modelId="{795DC3EC-8AFA-40D3-8A88-2F534374AFA6}" srcId="{5040AF6B-EDFE-40B2-BB77-1302E66DF6D7}" destId="{1B51360D-7694-4DAD-B213-425F09385127}" srcOrd="3" destOrd="0" parTransId="{DAAD9722-534C-4B8E-9832-5A5463C18246}" sibTransId="{F1B990DB-56C0-4A13-9295-5347E457F864}"/>
    <dgm:cxn modelId="{299C762D-FBFE-3D4E-B9A7-3B5FA81997F1}" type="presParOf" srcId="{47482B62-B7BD-B142-8D56-AB40361F9A21}" destId="{6BEA8889-15B7-3944-8D4A-A577A461A285}" srcOrd="0" destOrd="0" presId="urn:microsoft.com/office/officeart/2008/layout/LinedList"/>
    <dgm:cxn modelId="{C9B5D7C6-938E-2B49-8C29-86D14BD6132A}" type="presParOf" srcId="{47482B62-B7BD-B142-8D56-AB40361F9A21}" destId="{77954DF9-170A-D946-8A5A-901CEBB3FFD8}" srcOrd="1" destOrd="0" presId="urn:microsoft.com/office/officeart/2008/layout/LinedList"/>
    <dgm:cxn modelId="{0B24F924-7456-8745-82E9-18FC561BB131}" type="presParOf" srcId="{77954DF9-170A-D946-8A5A-901CEBB3FFD8}" destId="{CCCEE13F-8724-D644-82A8-AC604F9AAA13}" srcOrd="0" destOrd="0" presId="urn:microsoft.com/office/officeart/2008/layout/LinedList"/>
    <dgm:cxn modelId="{77E232F7-23CB-0743-9CE6-85DB9B992AFF}" type="presParOf" srcId="{77954DF9-170A-D946-8A5A-901CEBB3FFD8}" destId="{46B71ADC-20B8-FC46-B0DD-545DF9E13459}" srcOrd="1" destOrd="0" presId="urn:microsoft.com/office/officeart/2008/layout/LinedList"/>
    <dgm:cxn modelId="{AE999F6A-3987-4742-AFAD-F27FDF5EC250}" type="presParOf" srcId="{47482B62-B7BD-B142-8D56-AB40361F9A21}" destId="{21450DB2-CC38-B845-9A33-73834E473A80}" srcOrd="2" destOrd="0" presId="urn:microsoft.com/office/officeart/2008/layout/LinedList"/>
    <dgm:cxn modelId="{AB23EE9A-F0B5-1048-9668-1B15980E5ECA}" type="presParOf" srcId="{47482B62-B7BD-B142-8D56-AB40361F9A21}" destId="{924C4E99-24CA-E349-87A4-BC9F1F66FC89}" srcOrd="3" destOrd="0" presId="urn:microsoft.com/office/officeart/2008/layout/LinedList"/>
    <dgm:cxn modelId="{77067BE1-0041-6943-99C9-81B3BE4B1030}" type="presParOf" srcId="{924C4E99-24CA-E349-87A4-BC9F1F66FC89}" destId="{5C1E898A-57B6-C244-A70D-097C9DE82113}" srcOrd="0" destOrd="0" presId="urn:microsoft.com/office/officeart/2008/layout/LinedList"/>
    <dgm:cxn modelId="{8911BEFB-EE9F-8740-BFD2-164F288EABE8}" type="presParOf" srcId="{924C4E99-24CA-E349-87A4-BC9F1F66FC89}" destId="{0A0B8438-0719-C242-B3F2-8F914CDF2855}" srcOrd="1" destOrd="0" presId="urn:microsoft.com/office/officeart/2008/layout/LinedList"/>
    <dgm:cxn modelId="{FCB5C575-0B66-6E4A-8293-A8C00620D5F1}" type="presParOf" srcId="{47482B62-B7BD-B142-8D56-AB40361F9A21}" destId="{64B9EE21-2FC2-354F-83C5-1E0DEA49251B}" srcOrd="4" destOrd="0" presId="urn:microsoft.com/office/officeart/2008/layout/LinedList"/>
    <dgm:cxn modelId="{EA3060F3-5F22-1742-A459-1F6C29027064}" type="presParOf" srcId="{47482B62-B7BD-B142-8D56-AB40361F9A21}" destId="{B6D1B44D-8566-6E4B-9D32-CA3D8F0D7778}" srcOrd="5" destOrd="0" presId="urn:microsoft.com/office/officeart/2008/layout/LinedList"/>
    <dgm:cxn modelId="{6CB5FF1C-3D89-6649-B8EC-A68CFD37D1E7}" type="presParOf" srcId="{B6D1B44D-8566-6E4B-9D32-CA3D8F0D7778}" destId="{1CC6BDF2-8B5E-D342-B372-F5055FD6EA82}" srcOrd="0" destOrd="0" presId="urn:microsoft.com/office/officeart/2008/layout/LinedList"/>
    <dgm:cxn modelId="{72EFBE5A-1D7D-3843-ADF7-EF46055F57BA}" type="presParOf" srcId="{B6D1B44D-8566-6E4B-9D32-CA3D8F0D7778}" destId="{AB1A6B9C-ADC0-1B49-90BC-EDCE2BAFDF97}" srcOrd="1" destOrd="0" presId="urn:microsoft.com/office/officeart/2008/layout/LinedList"/>
    <dgm:cxn modelId="{BB277877-4A8A-A043-A9AD-0F4EC4DC4F34}" type="presParOf" srcId="{47482B62-B7BD-B142-8D56-AB40361F9A21}" destId="{19B9FD98-5589-284E-9656-839191C7A05A}" srcOrd="6" destOrd="0" presId="urn:microsoft.com/office/officeart/2008/layout/LinedList"/>
    <dgm:cxn modelId="{454C8F0B-254A-0F47-B5D9-EE5B2AA78931}" type="presParOf" srcId="{47482B62-B7BD-B142-8D56-AB40361F9A21}" destId="{3F6DB57B-3D9B-3544-A08C-DDAF578DE60A}" srcOrd="7" destOrd="0" presId="urn:microsoft.com/office/officeart/2008/layout/LinedList"/>
    <dgm:cxn modelId="{EE6C1BEA-42A9-AF4B-9BB9-E8F5D34B489E}" type="presParOf" srcId="{3F6DB57B-3D9B-3544-A08C-DDAF578DE60A}" destId="{FA42F068-3A2E-DB4F-A73E-5F4C057F2457}" srcOrd="0" destOrd="0" presId="urn:microsoft.com/office/officeart/2008/layout/LinedList"/>
    <dgm:cxn modelId="{6B84512D-4628-7642-A886-625EFBEBBB0C}" type="presParOf" srcId="{3F6DB57B-3D9B-3544-A08C-DDAF578DE60A}" destId="{614B5C65-4812-DE4E-A715-DA41C0CF9393}" srcOrd="1" destOrd="0" presId="urn:microsoft.com/office/officeart/2008/layout/LinedList"/>
    <dgm:cxn modelId="{4911C0C8-E768-AA4D-BEA5-C5DF7FF62941}" type="presParOf" srcId="{47482B62-B7BD-B142-8D56-AB40361F9A21}" destId="{4EF86F4F-D268-4E4D-AE18-CEDED7F5EAB8}" srcOrd="8" destOrd="0" presId="urn:microsoft.com/office/officeart/2008/layout/LinedList"/>
    <dgm:cxn modelId="{7CDFE7F0-32A7-B74D-A269-A47711A6A9FF}" type="presParOf" srcId="{47482B62-B7BD-B142-8D56-AB40361F9A21}" destId="{90E8AEFB-D429-024F-AF46-E4B6E551B751}" srcOrd="9" destOrd="0" presId="urn:microsoft.com/office/officeart/2008/layout/LinedList"/>
    <dgm:cxn modelId="{82C6C15C-0087-C942-B52E-59456728F37B}" type="presParOf" srcId="{90E8AEFB-D429-024F-AF46-E4B6E551B751}" destId="{E0BF2E15-4ED5-9B4F-90BC-7FCB7F2F23E0}" srcOrd="0" destOrd="0" presId="urn:microsoft.com/office/officeart/2008/layout/LinedList"/>
    <dgm:cxn modelId="{BEB9D7C8-CF83-394C-86F7-670E80F6F4D4}" type="presParOf" srcId="{90E8AEFB-D429-024F-AF46-E4B6E551B751}" destId="{1E7DC6C4-7904-AD41-A0EA-E3D434E2277B}" srcOrd="1" destOrd="0" presId="urn:microsoft.com/office/officeart/2008/layout/LinedList"/>
    <dgm:cxn modelId="{66842B56-7937-2D44-8B4B-D80B4B0250FA}" type="presParOf" srcId="{47482B62-B7BD-B142-8D56-AB40361F9A21}" destId="{27AD342A-1360-884B-9188-052A69BEF38B}" srcOrd="10" destOrd="0" presId="urn:microsoft.com/office/officeart/2008/layout/LinedList"/>
    <dgm:cxn modelId="{557D3692-7E3D-7143-A576-D5DDC4C66FB5}" type="presParOf" srcId="{47482B62-B7BD-B142-8D56-AB40361F9A21}" destId="{DF7B7DCA-7321-D742-A4F1-15A2C2FF9FF9}" srcOrd="11" destOrd="0" presId="urn:microsoft.com/office/officeart/2008/layout/LinedList"/>
    <dgm:cxn modelId="{247FA053-84E0-C940-93FC-FF9368ED73D4}" type="presParOf" srcId="{DF7B7DCA-7321-D742-A4F1-15A2C2FF9FF9}" destId="{2AFC9CB6-C2AF-6C41-A414-040643160E79}" srcOrd="0" destOrd="0" presId="urn:microsoft.com/office/officeart/2008/layout/LinedList"/>
    <dgm:cxn modelId="{8EFE7422-6F3A-C242-BA50-BC2D819C104B}" type="presParOf" srcId="{DF7B7DCA-7321-D742-A4F1-15A2C2FF9FF9}" destId="{F06F580D-7F9B-3145-B75A-6FA83E114704}" srcOrd="1" destOrd="0" presId="urn:microsoft.com/office/officeart/2008/layout/LinedList"/>
    <dgm:cxn modelId="{515B1B9A-1082-9841-8ED0-EEBF7D11C02B}" type="presParOf" srcId="{47482B62-B7BD-B142-8D56-AB40361F9A21}" destId="{84CB6C16-BAAB-7548-B2CD-C527385B5C45}" srcOrd="12" destOrd="0" presId="urn:microsoft.com/office/officeart/2008/layout/LinedList"/>
    <dgm:cxn modelId="{385653D5-540B-E046-B334-FBEA4AE6976F}" type="presParOf" srcId="{47482B62-B7BD-B142-8D56-AB40361F9A21}" destId="{45D91C9A-616E-FA47-88C8-61A3B51F4E69}" srcOrd="13" destOrd="0" presId="urn:microsoft.com/office/officeart/2008/layout/LinedList"/>
    <dgm:cxn modelId="{FD2BC103-FFDC-A042-A04C-1BE0BE86DC62}" type="presParOf" srcId="{45D91C9A-616E-FA47-88C8-61A3B51F4E69}" destId="{AFCC5A5B-B78F-AA46-95DD-FD59FA0F4D9B}" srcOrd="0" destOrd="0" presId="urn:microsoft.com/office/officeart/2008/layout/LinedList"/>
    <dgm:cxn modelId="{158510DE-EE11-2442-8AA4-84774899D2AD}" type="presParOf" srcId="{45D91C9A-616E-FA47-88C8-61A3B51F4E69}" destId="{E44A77D8-907A-7947-973A-4CEDA4343301}" srcOrd="1" destOrd="0" presId="urn:microsoft.com/office/officeart/2008/layout/LinedList"/>
    <dgm:cxn modelId="{34A8B869-2F08-6042-B7A0-BBDD8804460A}" type="presParOf" srcId="{47482B62-B7BD-B142-8D56-AB40361F9A21}" destId="{CDE472C1-9333-F74C-84D3-30698AB9798D}" srcOrd="14" destOrd="0" presId="urn:microsoft.com/office/officeart/2008/layout/LinedList"/>
    <dgm:cxn modelId="{DD3ED9EC-FCD2-9B40-8F22-B2B1363F8F8F}" type="presParOf" srcId="{47482B62-B7BD-B142-8D56-AB40361F9A21}" destId="{325FE385-4BC0-9F44-8F18-639D5479CDF4}" srcOrd="15" destOrd="0" presId="urn:microsoft.com/office/officeart/2008/layout/LinedList"/>
    <dgm:cxn modelId="{95FFF65F-21E9-3047-B198-F91B817985B3}" type="presParOf" srcId="{325FE385-4BC0-9F44-8F18-639D5479CDF4}" destId="{0351937F-4E85-7A4F-A5D3-D139BECA5FB7}" srcOrd="0" destOrd="0" presId="urn:microsoft.com/office/officeart/2008/layout/LinedList"/>
    <dgm:cxn modelId="{D7E7E037-D8EE-0C41-9448-A5A9A384A753}" type="presParOf" srcId="{325FE385-4BC0-9F44-8F18-639D5479CDF4}" destId="{85425B6C-6FC0-C04C-82AA-C83D017ADE24}" srcOrd="1" destOrd="0" presId="urn:microsoft.com/office/officeart/2008/layout/LinedList"/>
    <dgm:cxn modelId="{791978FD-7E31-7749-AD0C-8491179B44B6}" type="presParOf" srcId="{47482B62-B7BD-B142-8D56-AB40361F9A21}" destId="{FD00AA06-165B-DB4C-A540-DD260BF2AC18}" srcOrd="16" destOrd="0" presId="urn:microsoft.com/office/officeart/2008/layout/LinedList"/>
    <dgm:cxn modelId="{6A4B5BD8-FF76-1448-80F0-B5561B9954CF}" type="presParOf" srcId="{47482B62-B7BD-B142-8D56-AB40361F9A21}" destId="{724241F3-6218-CA47-B8F3-00C986085080}" srcOrd="17" destOrd="0" presId="urn:microsoft.com/office/officeart/2008/layout/LinedList"/>
    <dgm:cxn modelId="{BFB965B0-ED18-7843-B5D1-F06338D9838E}" type="presParOf" srcId="{724241F3-6218-CA47-B8F3-00C986085080}" destId="{38DE0F1B-309B-A548-A1DF-CC424E9BDFFB}" srcOrd="0" destOrd="0" presId="urn:microsoft.com/office/officeart/2008/layout/LinedList"/>
    <dgm:cxn modelId="{4656193B-6467-9D43-AF61-B560F16CDFEB}" type="presParOf" srcId="{724241F3-6218-CA47-B8F3-00C986085080}" destId="{FC316606-81E9-8046-8B0D-39CB8542BDD3}" srcOrd="1" destOrd="0" presId="urn:microsoft.com/office/officeart/2008/layout/LinedList"/>
    <dgm:cxn modelId="{B0D6311F-05E0-9644-8C3B-81F0C49D770D}" type="presParOf" srcId="{47482B62-B7BD-B142-8D56-AB40361F9A21}" destId="{60470D3E-1497-E947-B566-DB8F24AA8BFC}" srcOrd="18" destOrd="0" presId="urn:microsoft.com/office/officeart/2008/layout/LinedList"/>
    <dgm:cxn modelId="{4314F851-711A-D543-B297-ABA4D8C9878B}" type="presParOf" srcId="{47482B62-B7BD-B142-8D56-AB40361F9A21}" destId="{1A5C4D00-B7BD-8A4A-B501-16B8D7800A2C}" srcOrd="19" destOrd="0" presId="urn:microsoft.com/office/officeart/2008/layout/LinedList"/>
    <dgm:cxn modelId="{43B88CA5-EE90-C14E-A8E8-AA44A09964FD}" type="presParOf" srcId="{1A5C4D00-B7BD-8A4A-B501-16B8D7800A2C}" destId="{286EA86A-874D-8D41-B27D-E656F2746E45}" srcOrd="0" destOrd="0" presId="urn:microsoft.com/office/officeart/2008/layout/LinedList"/>
    <dgm:cxn modelId="{0BD96F2A-619A-9948-A1BC-7F88FC601E27}" type="presParOf" srcId="{1A5C4D00-B7BD-8A4A-B501-16B8D7800A2C}" destId="{09326A0D-0F8C-5F4C-A2C5-CD0C3E7B57AA}" srcOrd="1" destOrd="0" presId="urn:microsoft.com/office/officeart/2008/layout/LinedList"/>
    <dgm:cxn modelId="{0F51546A-81FB-3F40-B130-163E99C7CFEA}" type="presParOf" srcId="{47482B62-B7BD-B142-8D56-AB40361F9A21}" destId="{BC648BED-710E-BF4C-BA2E-9A452DC6C489}" srcOrd="20" destOrd="0" presId="urn:microsoft.com/office/officeart/2008/layout/LinedList"/>
    <dgm:cxn modelId="{2EBD55BD-5840-254C-9E99-44B48869BCBD}" type="presParOf" srcId="{47482B62-B7BD-B142-8D56-AB40361F9A21}" destId="{8017202D-7C96-C34F-8C3C-D0C81DD0DC08}" srcOrd="21" destOrd="0" presId="urn:microsoft.com/office/officeart/2008/layout/LinedList"/>
    <dgm:cxn modelId="{D43181E0-BA83-B745-AC51-22C835D448C6}" type="presParOf" srcId="{8017202D-7C96-C34F-8C3C-D0C81DD0DC08}" destId="{55259F56-F15F-B94E-9FE9-B776FCBC37E3}" srcOrd="0" destOrd="0" presId="urn:microsoft.com/office/officeart/2008/layout/LinedList"/>
    <dgm:cxn modelId="{122807F6-B9CD-2C4D-93DA-28EBFEE17B52}" type="presParOf" srcId="{8017202D-7C96-C34F-8C3C-D0C81DD0DC08}" destId="{02C04815-44DF-4C4E-B996-0A693FEDD8AB}" srcOrd="1" destOrd="0" presId="urn:microsoft.com/office/officeart/2008/layout/LinedList"/>
    <dgm:cxn modelId="{63146178-2DB9-7B47-BA12-F5463D9B9627}" type="presParOf" srcId="{47482B62-B7BD-B142-8D56-AB40361F9A21}" destId="{FD5713EB-4740-B448-B45C-97A41B00DBCC}" srcOrd="22" destOrd="0" presId="urn:microsoft.com/office/officeart/2008/layout/LinedList"/>
    <dgm:cxn modelId="{8A2D8E9E-5CAF-CD47-BAC7-04412FF9336B}" type="presParOf" srcId="{47482B62-B7BD-B142-8D56-AB40361F9A21}" destId="{81FB48D7-4962-3749-971F-FAB6E0F903E9}" srcOrd="23" destOrd="0" presId="urn:microsoft.com/office/officeart/2008/layout/LinedList"/>
    <dgm:cxn modelId="{38534997-7698-5A41-A5A8-2241E92AFA88}" type="presParOf" srcId="{81FB48D7-4962-3749-971F-FAB6E0F903E9}" destId="{06419C05-A39C-FF41-8D96-4408A66A1B8C}" srcOrd="0" destOrd="0" presId="urn:microsoft.com/office/officeart/2008/layout/LinedList"/>
    <dgm:cxn modelId="{B6428ED9-2EDC-9548-8422-A78CD6CCB933}" type="presParOf" srcId="{81FB48D7-4962-3749-971F-FAB6E0F903E9}" destId="{2E5E44D1-1CD5-6149-8749-59AC11EE6785}" srcOrd="1" destOrd="0" presId="urn:microsoft.com/office/officeart/2008/layout/LinedList"/>
    <dgm:cxn modelId="{C849D9DF-17F4-1646-8EB0-3A91FE8CEC05}" type="presParOf" srcId="{47482B62-B7BD-B142-8D56-AB40361F9A21}" destId="{49C8BA85-F06C-4A4D-8F10-F54E2A509B20}" srcOrd="24" destOrd="0" presId="urn:microsoft.com/office/officeart/2008/layout/LinedList"/>
    <dgm:cxn modelId="{7553BD94-D80D-F344-8AFE-6E2404DE9208}" type="presParOf" srcId="{47482B62-B7BD-B142-8D56-AB40361F9A21}" destId="{704E39E0-0092-1945-9D10-5487E3A2046E}" srcOrd="25" destOrd="0" presId="urn:microsoft.com/office/officeart/2008/layout/LinedList"/>
    <dgm:cxn modelId="{E8A73EA5-8417-B445-97D2-FCC26365BF75}" type="presParOf" srcId="{704E39E0-0092-1945-9D10-5487E3A2046E}" destId="{C9522D19-AB03-A847-B7BD-12F750CDB8D2}" srcOrd="0" destOrd="0" presId="urn:microsoft.com/office/officeart/2008/layout/LinedList"/>
    <dgm:cxn modelId="{89BAF7B2-F005-8B45-AAA4-66C84EF9C4CD}" type="presParOf" srcId="{704E39E0-0092-1945-9D10-5487E3A2046E}" destId="{C9E58D3E-B248-E644-BC5C-EA5DD3098B5C}" srcOrd="1" destOrd="0" presId="urn:microsoft.com/office/officeart/2008/layout/LinedList"/>
    <dgm:cxn modelId="{65A632D8-1DB5-0C48-BA86-67A26C00021B}" type="presParOf" srcId="{47482B62-B7BD-B142-8D56-AB40361F9A21}" destId="{0B44F658-BBF1-C04A-B2DE-9BCC71AD141E}" srcOrd="26" destOrd="0" presId="urn:microsoft.com/office/officeart/2008/layout/LinedList"/>
    <dgm:cxn modelId="{7B0212F4-221C-A746-95AC-FC5EB55A4486}" type="presParOf" srcId="{47482B62-B7BD-B142-8D56-AB40361F9A21}" destId="{5A427781-4A81-D24E-B116-96AFCFF0C72F}" srcOrd="27" destOrd="0" presId="urn:microsoft.com/office/officeart/2008/layout/LinedList"/>
    <dgm:cxn modelId="{264B1E64-A28C-3A47-B485-1CE460C8C607}" type="presParOf" srcId="{5A427781-4A81-D24E-B116-96AFCFF0C72F}" destId="{9BB38255-11DD-3E44-9BDB-EB58F7325401}" srcOrd="0" destOrd="0" presId="urn:microsoft.com/office/officeart/2008/layout/LinedList"/>
    <dgm:cxn modelId="{5BDEE6B2-F9CE-CF45-A287-A44511A85A24}" type="presParOf" srcId="{5A427781-4A81-D24E-B116-96AFCFF0C72F}" destId="{61DDAE96-373E-9741-9650-89627854FD84}" srcOrd="1" destOrd="0" presId="urn:microsoft.com/office/officeart/2008/layout/LinedList"/>
    <dgm:cxn modelId="{238FBB36-CCBA-A845-BEEA-992A28296B5C}" type="presParOf" srcId="{47482B62-B7BD-B142-8D56-AB40361F9A21}" destId="{6A5F5F46-3575-D747-A218-1D1C3B0D4D0B}" srcOrd="28" destOrd="0" presId="urn:microsoft.com/office/officeart/2008/layout/LinedList"/>
    <dgm:cxn modelId="{088022C6-BCE6-4549-BA3A-918CE2B530A0}" type="presParOf" srcId="{47482B62-B7BD-B142-8D56-AB40361F9A21}" destId="{14CEFDCD-D392-B44C-A297-D722D5F996F8}" srcOrd="29" destOrd="0" presId="urn:microsoft.com/office/officeart/2008/layout/LinedList"/>
    <dgm:cxn modelId="{97526C3D-5FE6-D34C-8F96-FBE611BA761A}" type="presParOf" srcId="{14CEFDCD-D392-B44C-A297-D722D5F996F8}" destId="{54A3DB57-7604-6846-B1AF-20BAA81EE693}" srcOrd="0" destOrd="0" presId="urn:microsoft.com/office/officeart/2008/layout/LinedList"/>
    <dgm:cxn modelId="{8721C7D3-559F-BB42-9307-3DA7F914908C}" type="presParOf" srcId="{14CEFDCD-D392-B44C-A297-D722D5F996F8}" destId="{E52A6D37-3821-B048-A669-97E43AE4EF4D}" srcOrd="1" destOrd="0" presId="urn:microsoft.com/office/officeart/2008/layout/LinedList"/>
    <dgm:cxn modelId="{0939BF43-032A-1045-BB95-8F355955A7DD}" type="presParOf" srcId="{47482B62-B7BD-B142-8D56-AB40361F9A21}" destId="{A84AB67B-8402-494A-8FD5-075DD50F82F9}" srcOrd="30" destOrd="0" presId="urn:microsoft.com/office/officeart/2008/layout/LinedList"/>
    <dgm:cxn modelId="{61D60F3E-644C-4F43-BA3C-6C764CF313FD}" type="presParOf" srcId="{47482B62-B7BD-B142-8D56-AB40361F9A21}" destId="{96CB61C0-1080-FD47-A1D4-D2106FCE46F9}" srcOrd="31" destOrd="0" presId="urn:microsoft.com/office/officeart/2008/layout/LinedList"/>
    <dgm:cxn modelId="{1FDFED0B-546E-F948-A3FA-9E351E24E5CA}" type="presParOf" srcId="{96CB61C0-1080-FD47-A1D4-D2106FCE46F9}" destId="{CDA56135-05B8-794E-9114-F95D679A0EA1}" srcOrd="0" destOrd="0" presId="urn:microsoft.com/office/officeart/2008/layout/LinedList"/>
    <dgm:cxn modelId="{95E30D60-1E33-6A49-B35E-76388AC4AF62}" type="presParOf" srcId="{96CB61C0-1080-FD47-A1D4-D2106FCE46F9}" destId="{1B8A62C4-A702-5A4B-8FE6-5D0C16DEF2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09536C5-0486-4683-AAE7-F49EC625ABE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AEB23F-FA1F-4B9D-8B32-41CAD5E8B3BE}">
      <dgm:prSet custT="1"/>
      <dgm:spPr/>
      <dgm:t>
        <a:bodyPr/>
        <a:lstStyle/>
        <a:p>
          <a:r>
            <a:rPr lang="en-US" sz="1000" b="0" i="0"/>
            <a:t>Wong, H. and Allen, G. (2025a) </a:t>
          </a:r>
          <a:r>
            <a:rPr lang="en-US" sz="1000" b="0" i="1"/>
            <a:t>Knife Crime Statistics: England and Wales</a:t>
          </a:r>
          <a:r>
            <a:rPr lang="en-US" sz="1000" b="0" i="0"/>
            <a:t>, </a:t>
          </a:r>
          <a:r>
            <a:rPr lang="en-US" sz="1000" b="0" i="1"/>
            <a:t>House of Commons Library </a:t>
          </a:r>
          <a:r>
            <a:rPr lang="en-US" sz="1000" b="0" i="0"/>
            <a:t>. Available at: https://researchbriefings.files.parliament.uk/documents/SN04304/SN04304.pdf (Accessed: 07 March 2025). </a:t>
          </a:r>
          <a:endParaRPr lang="en-US" sz="1000"/>
        </a:p>
      </dgm:t>
    </dgm:pt>
    <dgm:pt modelId="{16EDAB83-4512-445B-9ED9-028DF9F826DF}" type="parTrans" cxnId="{13EEBB1A-85A7-4BFE-B6BE-D79BECBA4994}">
      <dgm:prSet/>
      <dgm:spPr/>
      <dgm:t>
        <a:bodyPr/>
        <a:lstStyle/>
        <a:p>
          <a:endParaRPr lang="en-US" sz="1000"/>
        </a:p>
      </dgm:t>
    </dgm:pt>
    <dgm:pt modelId="{EEB6DCE0-99C3-4231-9EFA-59F3286EC192}" type="sibTrans" cxnId="{13EEBB1A-85A7-4BFE-B6BE-D79BECBA4994}">
      <dgm:prSet/>
      <dgm:spPr/>
      <dgm:t>
        <a:bodyPr/>
        <a:lstStyle/>
        <a:p>
          <a:endParaRPr lang="en-US" sz="1000"/>
        </a:p>
      </dgm:t>
    </dgm:pt>
    <dgm:pt modelId="{576FF99C-60AD-4AFE-815E-F87940C905DE}">
      <dgm:prSet custT="1"/>
      <dgm:spPr/>
      <dgm:t>
        <a:bodyPr/>
        <a:lstStyle/>
        <a:p>
          <a:r>
            <a:rPr lang="en-US" sz="1000" b="0" i="0" dirty="0"/>
            <a:t>Wong, H. and Allen, G. (2025b) </a:t>
          </a:r>
          <a:r>
            <a:rPr lang="en-US" sz="1000" b="0" i="1" dirty="0"/>
            <a:t>Knife Crime Statistics England and Wales - House of Commons Library</a:t>
          </a:r>
          <a:r>
            <a:rPr lang="en-US" sz="1000" b="0" i="0" dirty="0"/>
            <a:t>, </a:t>
          </a:r>
          <a:r>
            <a:rPr lang="en-US" sz="1000" b="0" i="1" dirty="0"/>
            <a:t>House of Commons Library </a:t>
          </a:r>
          <a:r>
            <a:rPr lang="en-US" sz="1000" b="0" i="0" dirty="0"/>
            <a:t>. Available at: https://</a:t>
          </a:r>
          <a:r>
            <a:rPr lang="en-US" sz="1000" b="0" i="0" dirty="0" err="1"/>
            <a:t>commonslibrary.parliament.uk</a:t>
          </a:r>
          <a:r>
            <a:rPr lang="en-US" sz="1000" b="0" i="0" dirty="0"/>
            <a:t>/research-briefings/sn04304/ (Accessed: 07 March 2025). </a:t>
          </a:r>
          <a:endParaRPr lang="en-US" sz="1000" dirty="0"/>
        </a:p>
      </dgm:t>
    </dgm:pt>
    <dgm:pt modelId="{F1902984-0C6F-4D2D-BEC1-371AD5F110B9}" type="parTrans" cxnId="{E032CF87-FAEA-4B21-B9A8-7DA2DC98649D}">
      <dgm:prSet/>
      <dgm:spPr/>
      <dgm:t>
        <a:bodyPr/>
        <a:lstStyle/>
        <a:p>
          <a:endParaRPr lang="en-US" sz="1000"/>
        </a:p>
      </dgm:t>
    </dgm:pt>
    <dgm:pt modelId="{55F728DD-2C78-403D-8356-30B48CAD3FF0}" type="sibTrans" cxnId="{E032CF87-FAEA-4B21-B9A8-7DA2DC98649D}">
      <dgm:prSet/>
      <dgm:spPr/>
      <dgm:t>
        <a:bodyPr/>
        <a:lstStyle/>
        <a:p>
          <a:endParaRPr lang="en-US" sz="1000"/>
        </a:p>
      </dgm:t>
    </dgm:pt>
    <dgm:pt modelId="{5FF4F053-1FB2-4E6C-A563-D828F0AA82D1}">
      <dgm:prSet custT="1"/>
      <dgm:spPr/>
      <dgm:t>
        <a:bodyPr/>
        <a:lstStyle/>
        <a:p>
          <a:r>
            <a:rPr lang="en-US" sz="1000" b="0" i="0" dirty="0"/>
            <a:t>Wong, H. and Allen, G. (2025c) </a:t>
          </a:r>
          <a:r>
            <a:rPr lang="en-US" sz="1000" b="0" i="1" dirty="0"/>
            <a:t>Knife Crime Statistics England and Wales - House of Commons Library</a:t>
          </a:r>
          <a:r>
            <a:rPr lang="en-US" sz="1000" b="0" i="0" dirty="0"/>
            <a:t>, </a:t>
          </a:r>
          <a:r>
            <a:rPr lang="en-US" sz="1000" b="0" i="1" dirty="0"/>
            <a:t>House of Common Library </a:t>
          </a:r>
          <a:r>
            <a:rPr lang="en-US" sz="1000" b="0" i="0" dirty="0"/>
            <a:t>. Available at: https://</a:t>
          </a:r>
          <a:r>
            <a:rPr lang="en-US" sz="1000" b="0" i="0" dirty="0" err="1"/>
            <a:t>commonslibrary.parliament.uk</a:t>
          </a:r>
          <a:r>
            <a:rPr lang="en-US" sz="1000" b="0" i="0" dirty="0"/>
            <a:t>/research-briefings/sn04304/ (Accessed: 07 March 2025). </a:t>
          </a:r>
          <a:endParaRPr lang="en-US" sz="1000" dirty="0"/>
        </a:p>
      </dgm:t>
    </dgm:pt>
    <dgm:pt modelId="{251EF40A-BE80-4C0C-9FF2-DA877A1153A2}" type="parTrans" cxnId="{BE6384E2-9E01-4C13-9DB5-4F737A59881B}">
      <dgm:prSet/>
      <dgm:spPr/>
      <dgm:t>
        <a:bodyPr/>
        <a:lstStyle/>
        <a:p>
          <a:endParaRPr lang="en-US" sz="1000"/>
        </a:p>
      </dgm:t>
    </dgm:pt>
    <dgm:pt modelId="{F0419794-E338-47D1-AC65-7EAC1C8FAF69}" type="sibTrans" cxnId="{BE6384E2-9E01-4C13-9DB5-4F737A59881B}">
      <dgm:prSet/>
      <dgm:spPr/>
      <dgm:t>
        <a:bodyPr/>
        <a:lstStyle/>
        <a:p>
          <a:endParaRPr lang="en-US" sz="1000"/>
        </a:p>
      </dgm:t>
    </dgm:pt>
    <dgm:pt modelId="{67EAC8C9-ED5B-E247-BDCA-1F55A9DB064C}" type="pres">
      <dgm:prSet presAssocID="{909536C5-0486-4683-AAE7-F49EC625ABEA}" presName="vert0" presStyleCnt="0">
        <dgm:presLayoutVars>
          <dgm:dir/>
          <dgm:animOne val="branch"/>
          <dgm:animLvl val="lvl"/>
        </dgm:presLayoutVars>
      </dgm:prSet>
      <dgm:spPr/>
    </dgm:pt>
    <dgm:pt modelId="{4A1D1913-3CCA-7143-B34E-E041BB08523E}" type="pres">
      <dgm:prSet presAssocID="{DDAEB23F-FA1F-4B9D-8B32-41CAD5E8B3BE}" presName="thickLine" presStyleLbl="alignNode1" presStyleIdx="0" presStyleCnt="3"/>
      <dgm:spPr/>
    </dgm:pt>
    <dgm:pt modelId="{05A9AA85-A2B7-8441-AFB7-0EAD6CE9057A}" type="pres">
      <dgm:prSet presAssocID="{DDAEB23F-FA1F-4B9D-8B32-41CAD5E8B3BE}" presName="horz1" presStyleCnt="0"/>
      <dgm:spPr/>
    </dgm:pt>
    <dgm:pt modelId="{3D139F94-BED2-EB48-8D35-024FCE5140C9}" type="pres">
      <dgm:prSet presAssocID="{DDAEB23F-FA1F-4B9D-8B32-41CAD5E8B3BE}" presName="tx1" presStyleLbl="revTx" presStyleIdx="0" presStyleCnt="3"/>
      <dgm:spPr/>
    </dgm:pt>
    <dgm:pt modelId="{8C296FB8-610F-DE48-A748-60A3D744D8BA}" type="pres">
      <dgm:prSet presAssocID="{DDAEB23F-FA1F-4B9D-8B32-41CAD5E8B3BE}" presName="vert1" presStyleCnt="0"/>
      <dgm:spPr/>
    </dgm:pt>
    <dgm:pt modelId="{6987A26B-CDDC-7D40-8248-DB3AC4C1D0C8}" type="pres">
      <dgm:prSet presAssocID="{576FF99C-60AD-4AFE-815E-F87940C905DE}" presName="thickLine" presStyleLbl="alignNode1" presStyleIdx="1" presStyleCnt="3"/>
      <dgm:spPr/>
    </dgm:pt>
    <dgm:pt modelId="{A1DC6A23-9887-A341-B7C7-6E3997F87165}" type="pres">
      <dgm:prSet presAssocID="{576FF99C-60AD-4AFE-815E-F87940C905DE}" presName="horz1" presStyleCnt="0"/>
      <dgm:spPr/>
    </dgm:pt>
    <dgm:pt modelId="{4A016CDF-B143-6E47-9D4B-1E2FC7F31854}" type="pres">
      <dgm:prSet presAssocID="{576FF99C-60AD-4AFE-815E-F87940C905DE}" presName="tx1" presStyleLbl="revTx" presStyleIdx="1" presStyleCnt="3"/>
      <dgm:spPr/>
    </dgm:pt>
    <dgm:pt modelId="{954D37CA-BD1C-5C45-BA40-D2C77EB6D237}" type="pres">
      <dgm:prSet presAssocID="{576FF99C-60AD-4AFE-815E-F87940C905DE}" presName="vert1" presStyleCnt="0"/>
      <dgm:spPr/>
    </dgm:pt>
    <dgm:pt modelId="{F3F160D0-E625-6044-B5A3-EFAE3CA89A04}" type="pres">
      <dgm:prSet presAssocID="{5FF4F053-1FB2-4E6C-A563-D828F0AA82D1}" presName="thickLine" presStyleLbl="alignNode1" presStyleIdx="2" presStyleCnt="3"/>
      <dgm:spPr/>
    </dgm:pt>
    <dgm:pt modelId="{DFE912B8-EE46-1645-ACFB-FC8CB9507051}" type="pres">
      <dgm:prSet presAssocID="{5FF4F053-1FB2-4E6C-A563-D828F0AA82D1}" presName="horz1" presStyleCnt="0"/>
      <dgm:spPr/>
    </dgm:pt>
    <dgm:pt modelId="{59400964-681E-304D-8E02-D2B3D65DC8DA}" type="pres">
      <dgm:prSet presAssocID="{5FF4F053-1FB2-4E6C-A563-D828F0AA82D1}" presName="tx1" presStyleLbl="revTx" presStyleIdx="2" presStyleCnt="3"/>
      <dgm:spPr/>
    </dgm:pt>
    <dgm:pt modelId="{CD88168D-4571-8F4E-AB39-317045DD0221}" type="pres">
      <dgm:prSet presAssocID="{5FF4F053-1FB2-4E6C-A563-D828F0AA82D1}" presName="vert1" presStyleCnt="0"/>
      <dgm:spPr/>
    </dgm:pt>
  </dgm:ptLst>
  <dgm:cxnLst>
    <dgm:cxn modelId="{13EEBB1A-85A7-4BFE-B6BE-D79BECBA4994}" srcId="{909536C5-0486-4683-AAE7-F49EC625ABEA}" destId="{DDAEB23F-FA1F-4B9D-8B32-41CAD5E8B3BE}" srcOrd="0" destOrd="0" parTransId="{16EDAB83-4512-445B-9ED9-028DF9F826DF}" sibTransId="{EEB6DCE0-99C3-4231-9EFA-59F3286EC192}"/>
    <dgm:cxn modelId="{6BC2D842-C75E-604F-B4C1-769F7F481786}" type="presOf" srcId="{5FF4F053-1FB2-4E6C-A563-D828F0AA82D1}" destId="{59400964-681E-304D-8E02-D2B3D65DC8DA}" srcOrd="0" destOrd="0" presId="urn:microsoft.com/office/officeart/2008/layout/LinedList"/>
    <dgm:cxn modelId="{51271850-C0D3-1F44-9AE5-7480C1AAE983}" type="presOf" srcId="{909536C5-0486-4683-AAE7-F49EC625ABEA}" destId="{67EAC8C9-ED5B-E247-BDCA-1F55A9DB064C}" srcOrd="0" destOrd="0" presId="urn:microsoft.com/office/officeart/2008/layout/LinedList"/>
    <dgm:cxn modelId="{E032CF87-FAEA-4B21-B9A8-7DA2DC98649D}" srcId="{909536C5-0486-4683-AAE7-F49EC625ABEA}" destId="{576FF99C-60AD-4AFE-815E-F87940C905DE}" srcOrd="1" destOrd="0" parTransId="{F1902984-0C6F-4D2D-BEC1-371AD5F110B9}" sibTransId="{55F728DD-2C78-403D-8356-30B48CAD3FF0}"/>
    <dgm:cxn modelId="{9DFB5BA9-C8FA-1E42-A6BC-0C139A295D89}" type="presOf" srcId="{DDAEB23F-FA1F-4B9D-8B32-41CAD5E8B3BE}" destId="{3D139F94-BED2-EB48-8D35-024FCE5140C9}" srcOrd="0" destOrd="0" presId="urn:microsoft.com/office/officeart/2008/layout/LinedList"/>
    <dgm:cxn modelId="{9C6987B1-5551-A446-B7C6-0D7DD8ACA306}" type="presOf" srcId="{576FF99C-60AD-4AFE-815E-F87940C905DE}" destId="{4A016CDF-B143-6E47-9D4B-1E2FC7F31854}" srcOrd="0" destOrd="0" presId="urn:microsoft.com/office/officeart/2008/layout/LinedList"/>
    <dgm:cxn modelId="{BE6384E2-9E01-4C13-9DB5-4F737A59881B}" srcId="{909536C5-0486-4683-AAE7-F49EC625ABEA}" destId="{5FF4F053-1FB2-4E6C-A563-D828F0AA82D1}" srcOrd="2" destOrd="0" parTransId="{251EF40A-BE80-4C0C-9FF2-DA877A1153A2}" sibTransId="{F0419794-E338-47D1-AC65-7EAC1C8FAF69}"/>
    <dgm:cxn modelId="{4E785888-8AD3-5B4B-96A9-C965A6444FB2}" type="presParOf" srcId="{67EAC8C9-ED5B-E247-BDCA-1F55A9DB064C}" destId="{4A1D1913-3CCA-7143-B34E-E041BB08523E}" srcOrd="0" destOrd="0" presId="urn:microsoft.com/office/officeart/2008/layout/LinedList"/>
    <dgm:cxn modelId="{51D4985D-967D-DB4E-AE28-2BCB535FAFBF}" type="presParOf" srcId="{67EAC8C9-ED5B-E247-BDCA-1F55A9DB064C}" destId="{05A9AA85-A2B7-8441-AFB7-0EAD6CE9057A}" srcOrd="1" destOrd="0" presId="urn:microsoft.com/office/officeart/2008/layout/LinedList"/>
    <dgm:cxn modelId="{C7CF5FEA-5346-D340-8617-2B1D0B70038B}" type="presParOf" srcId="{05A9AA85-A2B7-8441-AFB7-0EAD6CE9057A}" destId="{3D139F94-BED2-EB48-8D35-024FCE5140C9}" srcOrd="0" destOrd="0" presId="urn:microsoft.com/office/officeart/2008/layout/LinedList"/>
    <dgm:cxn modelId="{D7249CD8-CF65-0C4A-B509-A2F3F1DFFCBC}" type="presParOf" srcId="{05A9AA85-A2B7-8441-AFB7-0EAD6CE9057A}" destId="{8C296FB8-610F-DE48-A748-60A3D744D8BA}" srcOrd="1" destOrd="0" presId="urn:microsoft.com/office/officeart/2008/layout/LinedList"/>
    <dgm:cxn modelId="{A49F553F-0021-CC4D-8701-9961A6E4154E}" type="presParOf" srcId="{67EAC8C9-ED5B-E247-BDCA-1F55A9DB064C}" destId="{6987A26B-CDDC-7D40-8248-DB3AC4C1D0C8}" srcOrd="2" destOrd="0" presId="urn:microsoft.com/office/officeart/2008/layout/LinedList"/>
    <dgm:cxn modelId="{58BA9186-75E6-8D49-BE74-E3AEEC77259D}" type="presParOf" srcId="{67EAC8C9-ED5B-E247-BDCA-1F55A9DB064C}" destId="{A1DC6A23-9887-A341-B7C7-6E3997F87165}" srcOrd="3" destOrd="0" presId="urn:microsoft.com/office/officeart/2008/layout/LinedList"/>
    <dgm:cxn modelId="{EC467401-EB38-DB43-A646-C80416DC17BD}" type="presParOf" srcId="{A1DC6A23-9887-A341-B7C7-6E3997F87165}" destId="{4A016CDF-B143-6E47-9D4B-1E2FC7F31854}" srcOrd="0" destOrd="0" presId="urn:microsoft.com/office/officeart/2008/layout/LinedList"/>
    <dgm:cxn modelId="{BF4F771B-49CF-0A40-AE08-5C1F4530339B}" type="presParOf" srcId="{A1DC6A23-9887-A341-B7C7-6E3997F87165}" destId="{954D37CA-BD1C-5C45-BA40-D2C77EB6D237}" srcOrd="1" destOrd="0" presId="urn:microsoft.com/office/officeart/2008/layout/LinedList"/>
    <dgm:cxn modelId="{41BCA052-FA5A-7148-B2EE-771B57F9F3D9}" type="presParOf" srcId="{67EAC8C9-ED5B-E247-BDCA-1F55A9DB064C}" destId="{F3F160D0-E625-6044-B5A3-EFAE3CA89A04}" srcOrd="4" destOrd="0" presId="urn:microsoft.com/office/officeart/2008/layout/LinedList"/>
    <dgm:cxn modelId="{96E3D8BC-37BC-DB47-AFF9-7770F2347D7B}" type="presParOf" srcId="{67EAC8C9-ED5B-E247-BDCA-1F55A9DB064C}" destId="{DFE912B8-EE46-1645-ACFB-FC8CB9507051}" srcOrd="5" destOrd="0" presId="urn:microsoft.com/office/officeart/2008/layout/LinedList"/>
    <dgm:cxn modelId="{68407DAD-98B5-AF4F-87BA-C69A66DB9782}" type="presParOf" srcId="{DFE912B8-EE46-1645-ACFB-FC8CB9507051}" destId="{59400964-681E-304D-8E02-D2B3D65DC8DA}" srcOrd="0" destOrd="0" presId="urn:microsoft.com/office/officeart/2008/layout/LinedList"/>
    <dgm:cxn modelId="{0144CE5B-DF7F-004E-8DD4-BDC29B9CCEFB}" type="presParOf" srcId="{DFE912B8-EE46-1645-ACFB-FC8CB9507051}" destId="{CD88168D-4571-8F4E-AB39-317045DD02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E60A5-E875-4BFD-92C0-4E3C267981CB}">
      <dsp:nvSpPr>
        <dsp:cNvPr id="0" name=""/>
        <dsp:cNvSpPr/>
      </dsp:nvSpPr>
      <dsp:spPr>
        <a:xfrm>
          <a:off x="0" y="275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3AB92-EF7B-43C8-9DBE-A9D7CAF0ACAF}">
      <dsp:nvSpPr>
        <dsp:cNvPr id="0" name=""/>
        <dsp:cNvSpPr/>
      </dsp:nvSpPr>
      <dsp:spPr>
        <a:xfrm>
          <a:off x="379159" y="284771"/>
          <a:ext cx="690055" cy="6893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1C0C0-E1DB-45DC-A7ED-5367B0A799F0}">
      <dsp:nvSpPr>
        <dsp:cNvPr id="0" name=""/>
        <dsp:cNvSpPr/>
      </dsp:nvSpPr>
      <dsp:spPr>
        <a:xfrm>
          <a:off x="1448375" y="275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889000">
            <a:lnSpc>
              <a:spcPct val="100000"/>
            </a:lnSpc>
            <a:spcBef>
              <a:spcPct val="0"/>
            </a:spcBef>
            <a:spcAft>
              <a:spcPct val="35000"/>
            </a:spcAft>
            <a:buNone/>
          </a:pPr>
          <a:r>
            <a:rPr lang="en-GB" sz="2000" b="1" i="0" kern="1200" dirty="0"/>
            <a:t>Wong and Allen (2025a) define Knife crime as </a:t>
          </a:r>
          <a:r>
            <a:rPr lang="en-GB" sz="2000" b="0" i="0" kern="1200" dirty="0"/>
            <a:t>‘Knife-related crime (knife crime) is a crime involving an object with a blade or sharp instrument’</a:t>
          </a:r>
          <a:endParaRPr lang="en-US" sz="2000" kern="1200" dirty="0"/>
        </a:p>
      </dsp:txBody>
      <dsp:txXfrm>
        <a:off x="1448375" y="2751"/>
        <a:ext cx="9522927" cy="1254646"/>
      </dsp:txXfrm>
    </dsp:sp>
    <dsp:sp modelId="{29628B2E-DC8F-4BE2-9F8E-2934EABB99B0}">
      <dsp:nvSpPr>
        <dsp:cNvPr id="0" name=""/>
        <dsp:cNvSpPr/>
      </dsp:nvSpPr>
      <dsp:spPr>
        <a:xfrm>
          <a:off x="0" y="151476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0FEA7-0DE2-40E8-860D-97E4957C8F6F}">
      <dsp:nvSpPr>
        <dsp:cNvPr id="0" name=""/>
        <dsp:cNvSpPr/>
      </dsp:nvSpPr>
      <dsp:spPr>
        <a:xfrm>
          <a:off x="379159" y="1796781"/>
          <a:ext cx="690055" cy="6893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833480-85B4-4EAD-81B8-D1E531C44C3E}">
      <dsp:nvSpPr>
        <dsp:cNvPr id="0" name=""/>
        <dsp:cNvSpPr/>
      </dsp:nvSpPr>
      <dsp:spPr>
        <a:xfrm>
          <a:off x="1448375" y="151476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1111250">
            <a:lnSpc>
              <a:spcPct val="100000"/>
            </a:lnSpc>
            <a:spcBef>
              <a:spcPct val="0"/>
            </a:spcBef>
            <a:spcAft>
              <a:spcPct val="35000"/>
            </a:spcAft>
            <a:buNone/>
          </a:pPr>
          <a:r>
            <a:rPr lang="en-GB" sz="2500" kern="1200"/>
            <a:t>However…</a:t>
          </a:r>
          <a:endParaRPr lang="en-US" sz="2500" kern="1200"/>
        </a:p>
      </dsp:txBody>
      <dsp:txXfrm>
        <a:off x="1448375" y="1514761"/>
        <a:ext cx="9522927" cy="1254646"/>
      </dsp:txXfrm>
    </dsp:sp>
    <dsp:sp modelId="{B89DCBC2-311B-4FD8-BB08-C88F48F28FC8}">
      <dsp:nvSpPr>
        <dsp:cNvPr id="0" name=""/>
        <dsp:cNvSpPr/>
      </dsp:nvSpPr>
      <dsp:spPr>
        <a:xfrm>
          <a:off x="0" y="302677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C4241-45F6-434B-A317-C49AFD8CEBB9}">
      <dsp:nvSpPr>
        <dsp:cNvPr id="0" name=""/>
        <dsp:cNvSpPr/>
      </dsp:nvSpPr>
      <dsp:spPr>
        <a:xfrm>
          <a:off x="379530" y="3308790"/>
          <a:ext cx="690055" cy="6893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8A9EA-A4FB-45A7-A0FF-A2034EE9AC05}">
      <dsp:nvSpPr>
        <dsp:cNvPr id="0" name=""/>
        <dsp:cNvSpPr/>
      </dsp:nvSpPr>
      <dsp:spPr>
        <a:xfrm>
          <a:off x="1449116" y="302677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711200">
            <a:lnSpc>
              <a:spcPct val="100000"/>
            </a:lnSpc>
            <a:spcBef>
              <a:spcPct val="0"/>
            </a:spcBef>
            <a:spcAft>
              <a:spcPct val="35000"/>
            </a:spcAft>
            <a:buNone/>
          </a:pPr>
          <a:r>
            <a:rPr lang="en-GB" sz="1600" b="1" i="0" kern="1200" dirty="0"/>
            <a:t>College of Policing (2021) state that </a:t>
          </a:r>
          <a:r>
            <a:rPr lang="en-GB" sz="1600" b="0" i="0" kern="1200" dirty="0"/>
            <a:t>’</a:t>
          </a:r>
          <a:r>
            <a:rPr lang="en-GB" sz="1600" kern="1200" dirty="0"/>
            <a:t>Knife crime relates to crimes involving knives or other bladed or pointed articles. This definition reflects how the relevant laws in England and Wales are worded. (The carrying and use of a bladed weapon is prohibited in a variety of contexts and there are specific knives that are proscribed for ownership, sale and/or carrying in public. In addition, the use of a weapon in a violent incident may be an aggravating factor in sentencing.’</a:t>
          </a:r>
          <a:endParaRPr lang="en-US" sz="1600" kern="1200" dirty="0"/>
        </a:p>
      </dsp:txBody>
      <dsp:txXfrm>
        <a:off x="1449116" y="3026771"/>
        <a:ext cx="9522927" cy="1254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35117-3054-4E49-AEF4-42726BE59DCA}">
      <dsp:nvSpPr>
        <dsp:cNvPr id="0" name=""/>
        <dsp:cNvSpPr/>
      </dsp:nvSpPr>
      <dsp:spPr>
        <a:xfrm>
          <a:off x="558641"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Rising Youth Fatalities:</a:t>
          </a:r>
          <a:r>
            <a:rPr lang="en-GB" sz="2000" kern="1200" dirty="0"/>
            <a:t> Increasing numbers of young people being killed or seriously injured.</a:t>
          </a:r>
        </a:p>
      </dsp:txBody>
      <dsp:txXfrm>
        <a:off x="558641" y="1855"/>
        <a:ext cx="2936974" cy="1762184"/>
      </dsp:txXfrm>
    </dsp:sp>
    <dsp:sp modelId="{627C38EE-DD18-3344-B8E0-F2EB04975FAB}">
      <dsp:nvSpPr>
        <dsp:cNvPr id="0" name=""/>
        <dsp:cNvSpPr/>
      </dsp:nvSpPr>
      <dsp:spPr>
        <a:xfrm>
          <a:off x="3789312"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Public Fear and Safety:</a:t>
          </a:r>
          <a:r>
            <a:rPr lang="en-GB" sz="2000" kern="1200"/>
            <a:t> High-profile incidents raise fear and reduce trust in communities.</a:t>
          </a:r>
        </a:p>
      </dsp:txBody>
      <dsp:txXfrm>
        <a:off x="3789312" y="1855"/>
        <a:ext cx="2936974" cy="1762184"/>
      </dsp:txXfrm>
    </dsp:sp>
    <dsp:sp modelId="{A778FCB8-54F9-9B4A-8E58-120C5212279C}">
      <dsp:nvSpPr>
        <dsp:cNvPr id="0" name=""/>
        <dsp:cNvSpPr/>
      </dsp:nvSpPr>
      <dsp:spPr>
        <a:xfrm>
          <a:off x="7019984"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Cycle of Violence:</a:t>
          </a:r>
          <a:r>
            <a:rPr lang="en-GB" sz="2000" kern="1200"/>
            <a:t> Gang activity and knife crime often escalate into retaliation and further crime.</a:t>
          </a:r>
        </a:p>
      </dsp:txBody>
      <dsp:txXfrm>
        <a:off x="7019984" y="1855"/>
        <a:ext cx="2936974" cy="1762184"/>
      </dsp:txXfrm>
    </dsp:sp>
    <dsp:sp modelId="{79BFE656-1807-3F4D-8B39-DB4D178AA5EF}">
      <dsp:nvSpPr>
        <dsp:cNvPr id="0" name=""/>
        <dsp:cNvSpPr/>
      </dsp:nvSpPr>
      <dsp:spPr>
        <a:xfrm>
          <a:off x="2173977" y="2057737"/>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Social Inequality:</a:t>
          </a:r>
          <a:r>
            <a:rPr lang="en-GB" sz="2000" kern="1200"/>
            <a:t> Linked to poverty, exclusion, and lack of opportunities.</a:t>
          </a:r>
        </a:p>
      </dsp:txBody>
      <dsp:txXfrm>
        <a:off x="2173977" y="2057737"/>
        <a:ext cx="2936974" cy="1762184"/>
      </dsp:txXfrm>
    </dsp:sp>
    <dsp:sp modelId="{A4F2DBB3-CA01-2A40-8BF6-E01F2AB4C2D0}">
      <dsp:nvSpPr>
        <dsp:cNvPr id="0" name=""/>
        <dsp:cNvSpPr/>
      </dsp:nvSpPr>
      <dsp:spPr>
        <a:xfrm>
          <a:off x="5404648" y="2057737"/>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Strain on Public Services:</a:t>
          </a:r>
          <a:r>
            <a:rPr lang="en-GB" sz="2000" kern="1200"/>
            <a:t> Police, NHS, and criminal justice system resources are heavily impacted.</a:t>
          </a:r>
        </a:p>
      </dsp:txBody>
      <dsp:txXfrm>
        <a:off x="5404648" y="2057737"/>
        <a:ext cx="2936974" cy="17621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1E5B-9275-0243-87E4-DD8E919D727B}">
      <dsp:nvSpPr>
        <dsp:cNvPr id="0" name=""/>
        <dsp:cNvSpPr/>
      </dsp:nvSpPr>
      <dsp:spPr>
        <a:xfrm>
          <a:off x="0" y="15256"/>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Knife crime has increased by 7% In the last year </a:t>
          </a:r>
        </a:p>
      </dsp:txBody>
      <dsp:txXfrm>
        <a:off x="29088" y="44344"/>
        <a:ext cx="10457424" cy="537701"/>
      </dsp:txXfrm>
    </dsp:sp>
    <dsp:sp modelId="{6E2B8B8F-2C72-A344-8934-328D9434C11E}">
      <dsp:nvSpPr>
        <dsp:cNvPr id="0" name=""/>
        <dsp:cNvSpPr/>
      </dsp:nvSpPr>
      <dsp:spPr>
        <a:xfrm>
          <a:off x="0" y="654334"/>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15-24 year </a:t>
          </a:r>
          <a:r>
            <a:rPr lang="en-US" sz="1500" kern="1200" dirty="0" err="1"/>
            <a:t>olds</a:t>
          </a:r>
          <a:r>
            <a:rPr lang="en-US" sz="1500" kern="1200" dirty="0"/>
            <a:t> are majority of perpetrators </a:t>
          </a:r>
        </a:p>
      </dsp:txBody>
      <dsp:txXfrm>
        <a:off x="29088" y="683422"/>
        <a:ext cx="10457424" cy="537701"/>
      </dsp:txXfrm>
    </dsp:sp>
    <dsp:sp modelId="{4BA4027F-AF80-534B-90FA-AA3200E7AD13}">
      <dsp:nvSpPr>
        <dsp:cNvPr id="0" name=""/>
        <dsp:cNvSpPr/>
      </dsp:nvSpPr>
      <dsp:spPr>
        <a:xfrm>
          <a:off x="0" y="1293411"/>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London is the most affected area</a:t>
          </a:r>
        </a:p>
      </dsp:txBody>
      <dsp:txXfrm>
        <a:off x="29088" y="1322499"/>
        <a:ext cx="10457424" cy="537701"/>
      </dsp:txXfrm>
    </dsp:sp>
    <dsp:sp modelId="{566A4B89-36EC-7A46-A6D4-42204DC52142}">
      <dsp:nvSpPr>
        <dsp:cNvPr id="0" name=""/>
        <dsp:cNvSpPr/>
      </dsp:nvSpPr>
      <dsp:spPr>
        <a:xfrm>
          <a:off x="0" y="1932489"/>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 2023/24, 50,500 recorded offences involving sharp instruments in England and Wales (excluding Greater Manchester).</a:t>
          </a:r>
        </a:p>
      </dsp:txBody>
      <dsp:txXfrm>
        <a:off x="29088" y="1961577"/>
        <a:ext cx="10457424" cy="537701"/>
      </dsp:txXfrm>
    </dsp:sp>
    <dsp:sp modelId="{D630E0B9-E0DF-CA4A-AA7E-80F0C65D07D5}">
      <dsp:nvSpPr>
        <dsp:cNvPr id="0" name=""/>
        <dsp:cNvSpPr/>
      </dsp:nvSpPr>
      <dsp:spPr>
        <a:xfrm>
          <a:off x="0" y="2571566"/>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Sharp Instruments were used in 41% of all homicides in England and Wales in 2024.</a:t>
          </a:r>
        </a:p>
      </dsp:txBody>
      <dsp:txXfrm>
        <a:off x="29088" y="2600654"/>
        <a:ext cx="10457424" cy="537701"/>
      </dsp:txXfrm>
    </dsp:sp>
    <dsp:sp modelId="{71A5D2D6-D1CC-9443-86CA-7BC37F3BAC2C}">
      <dsp:nvSpPr>
        <dsp:cNvPr id="0" name=""/>
        <dsp:cNvSpPr/>
      </dsp:nvSpPr>
      <dsp:spPr>
        <a:xfrm>
          <a:off x="0" y="3210643"/>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                                               THIS SHOWS THE NEED FOR URGENT INTERVENTION </a:t>
          </a:r>
        </a:p>
      </dsp:txBody>
      <dsp:txXfrm>
        <a:off x="29088" y="3239731"/>
        <a:ext cx="10457424" cy="5377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B430D-AA25-974F-AC25-AE046F72E69A}">
      <dsp:nvSpPr>
        <dsp:cNvPr id="0" name=""/>
        <dsp:cNvSpPr/>
      </dsp:nvSpPr>
      <dsp:spPr>
        <a:xfrm>
          <a:off x="0" y="384754"/>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Gang crime was the primary cause of more than 46,000 documented offences as of 2020.</a:t>
          </a:r>
          <a:endParaRPr lang="en-US" sz="1100" kern="1200" dirty="0"/>
        </a:p>
      </dsp:txBody>
      <dsp:txXfrm>
        <a:off x="29371" y="414125"/>
        <a:ext cx="5122858" cy="542930"/>
      </dsp:txXfrm>
    </dsp:sp>
    <dsp:sp modelId="{682DE91A-28A5-A64F-A221-1B060C9E0DC1}">
      <dsp:nvSpPr>
        <dsp:cNvPr id="0" name=""/>
        <dsp:cNvSpPr/>
      </dsp:nvSpPr>
      <dsp:spPr>
        <a:xfrm>
          <a:off x="0" y="1018106"/>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The number of persons in gangs is difficult to estimate, as stated in a 2019 BBC story. This is because gang involvement is concealed and there are diverse views of what makes a "gang.”</a:t>
          </a:r>
          <a:endParaRPr lang="en-US" sz="1100" kern="1200" dirty="0"/>
        </a:p>
      </dsp:txBody>
      <dsp:txXfrm>
        <a:off x="29371" y="1047477"/>
        <a:ext cx="5122858" cy="542930"/>
      </dsp:txXfrm>
    </dsp:sp>
    <dsp:sp modelId="{01341F4E-BFB6-4F47-83C1-CF19AC8F90EC}">
      <dsp:nvSpPr>
        <dsp:cNvPr id="0" name=""/>
        <dsp:cNvSpPr/>
      </dsp:nvSpPr>
      <dsp:spPr>
        <a:xfrm>
          <a:off x="0" y="1651459"/>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60,000 children might identify as gang members or have a sibling who is a gang member.</a:t>
          </a:r>
          <a:endParaRPr lang="en-US" sz="1100" kern="1200" dirty="0"/>
        </a:p>
      </dsp:txBody>
      <dsp:txXfrm>
        <a:off x="29371" y="1680830"/>
        <a:ext cx="5122858" cy="542930"/>
      </dsp:txXfrm>
    </dsp:sp>
    <dsp:sp modelId="{CA0CA252-EBCE-6C4E-B8CE-CEDC34418B56}">
      <dsp:nvSpPr>
        <dsp:cNvPr id="0" name=""/>
        <dsp:cNvSpPr/>
      </dsp:nvSpPr>
      <dsp:spPr>
        <a:xfrm>
          <a:off x="0" y="2284812"/>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A gang member may be known to 300,000 children.</a:t>
          </a:r>
          <a:endParaRPr lang="en-US" sz="1100" kern="1200" dirty="0"/>
        </a:p>
      </dsp:txBody>
      <dsp:txXfrm>
        <a:off x="29371" y="2314183"/>
        <a:ext cx="5122858" cy="542930"/>
      </dsp:txXfrm>
    </dsp:sp>
    <dsp:sp modelId="{25ED0439-E72D-F74D-AD63-C3D4F0FA6F2F}">
      <dsp:nvSpPr>
        <dsp:cNvPr id="0" name=""/>
        <dsp:cNvSpPr/>
      </dsp:nvSpPr>
      <dsp:spPr>
        <a:xfrm>
          <a:off x="0" y="2918164"/>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It's possible that 34,000 children have experienced Gang violence within the last 12 months.</a:t>
          </a:r>
          <a:endParaRPr lang="en-US" sz="1100" kern="1200" dirty="0"/>
        </a:p>
      </dsp:txBody>
      <dsp:txXfrm>
        <a:off x="29371" y="2947535"/>
        <a:ext cx="5122858" cy="542930"/>
      </dsp:txXfrm>
    </dsp:sp>
    <dsp:sp modelId="{4CC72380-597D-574B-A588-C058A92B2D9B}">
      <dsp:nvSpPr>
        <dsp:cNvPr id="0" name=""/>
        <dsp:cNvSpPr/>
      </dsp:nvSpPr>
      <dsp:spPr>
        <a:xfrm>
          <a:off x="0" y="3551517"/>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Gang operations have a substantial financial impact; in the UK, organised crime brings in £37 billion a year, or 1.8% of the nation’s Gross domestic Product . </a:t>
          </a:r>
          <a:br>
            <a:rPr lang="en-GB" sz="1100" kern="1200" dirty="0"/>
          </a:br>
          <a:endParaRPr lang="en-US" sz="1100" kern="1200" dirty="0"/>
        </a:p>
      </dsp:txBody>
      <dsp:txXfrm>
        <a:off x="29371" y="3580888"/>
        <a:ext cx="5122858" cy="542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F5B9F-903C-463B-9F31-A3E1699AFE68}">
      <dsp:nvSpPr>
        <dsp:cNvPr id="0" name=""/>
        <dsp:cNvSpPr/>
      </dsp:nvSpPr>
      <dsp:spPr>
        <a:xfrm>
          <a:off x="0" y="646"/>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E9A9A-17BC-4B84-8D50-3B35786231A4}">
      <dsp:nvSpPr>
        <dsp:cNvPr id="0" name=""/>
        <dsp:cNvSpPr/>
      </dsp:nvSpPr>
      <dsp:spPr>
        <a:xfrm>
          <a:off x="457716" y="341097"/>
          <a:ext cx="832212" cy="8322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3DBAB-5474-4915-85D7-77DE1158132A}">
      <dsp:nvSpPr>
        <dsp:cNvPr id="0" name=""/>
        <dsp:cNvSpPr/>
      </dsp:nvSpPr>
      <dsp:spPr>
        <a:xfrm>
          <a:off x="1747646" y="646"/>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Knife crime in Gwent is 6 times more common than 10 years ago </a:t>
          </a:r>
        </a:p>
      </dsp:txBody>
      <dsp:txXfrm>
        <a:off x="1747646" y="646"/>
        <a:ext cx="4079287" cy="1513113"/>
      </dsp:txXfrm>
    </dsp:sp>
    <dsp:sp modelId="{DD286B59-2590-4C18-8BF7-66F69D41517A}">
      <dsp:nvSpPr>
        <dsp:cNvPr id="0" name=""/>
        <dsp:cNvSpPr/>
      </dsp:nvSpPr>
      <dsp:spPr>
        <a:xfrm>
          <a:off x="0" y="1892039"/>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6EC17-D7E3-42B6-8C39-587306C74544}">
      <dsp:nvSpPr>
        <dsp:cNvPr id="0" name=""/>
        <dsp:cNvSpPr/>
      </dsp:nvSpPr>
      <dsp:spPr>
        <a:xfrm>
          <a:off x="457716" y="2232489"/>
          <a:ext cx="832212" cy="8322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378D9-2E6A-4B9F-8DF1-C17A142FF7BD}">
      <dsp:nvSpPr>
        <dsp:cNvPr id="0" name=""/>
        <dsp:cNvSpPr/>
      </dsp:nvSpPr>
      <dsp:spPr>
        <a:xfrm>
          <a:off x="1747646" y="1892039"/>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Knife crime in Wales has risen by 20% 2024</a:t>
          </a:r>
        </a:p>
      </dsp:txBody>
      <dsp:txXfrm>
        <a:off x="1747646" y="1892039"/>
        <a:ext cx="4079287" cy="1513113"/>
      </dsp:txXfrm>
    </dsp:sp>
    <dsp:sp modelId="{ED111160-FB6A-4D20-B0D0-E16156BBCDB5}">
      <dsp:nvSpPr>
        <dsp:cNvPr id="0" name=""/>
        <dsp:cNvSpPr/>
      </dsp:nvSpPr>
      <dsp:spPr>
        <a:xfrm>
          <a:off x="0" y="3783431"/>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9B8A3-D347-4E2D-AF12-6437AE900DB9}">
      <dsp:nvSpPr>
        <dsp:cNvPr id="0" name=""/>
        <dsp:cNvSpPr/>
      </dsp:nvSpPr>
      <dsp:spPr>
        <a:xfrm>
          <a:off x="457716" y="4123882"/>
          <a:ext cx="832212" cy="8322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F09F0C-2FCE-44A3-9496-40AA4A67682D}">
      <dsp:nvSpPr>
        <dsp:cNvPr id="0" name=""/>
        <dsp:cNvSpPr/>
      </dsp:nvSpPr>
      <dsp:spPr>
        <a:xfrm>
          <a:off x="1747646" y="3783431"/>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In 2023, Dyfed </a:t>
          </a:r>
          <a:r>
            <a:rPr lang="en-US" sz="2500" kern="1200" dirty="0" err="1"/>
            <a:t>Powys</a:t>
          </a:r>
          <a:r>
            <a:rPr lang="en-US" sz="2500" kern="1200" dirty="0"/>
            <a:t> Police recorded 204 reports of knife crime.</a:t>
          </a:r>
        </a:p>
      </dsp:txBody>
      <dsp:txXfrm>
        <a:off x="1747646" y="3783431"/>
        <a:ext cx="4079287" cy="1513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455C9-384A-C548-9105-570A302735D4}">
      <dsp:nvSpPr>
        <dsp:cNvPr id="0" name=""/>
        <dsp:cNvSpPr/>
      </dsp:nvSpPr>
      <dsp:spPr>
        <a:xfrm>
          <a:off x="0" y="0"/>
          <a:ext cx="9755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0D3440-9B1A-E247-8666-53560F99D662}">
      <dsp:nvSpPr>
        <dsp:cNvPr id="0" name=""/>
        <dsp:cNvSpPr/>
      </dsp:nvSpPr>
      <dsp:spPr>
        <a:xfrm>
          <a:off x="0" y="0"/>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In the year ending March 2023, juveniles (aged 10 to 17) were the offenders in around 17.3% of knife crime cases. </a:t>
          </a:r>
          <a:r>
            <a:rPr lang="en-GB" sz="1300" kern="1200" dirty="0"/>
            <a:t>- </a:t>
          </a:r>
          <a:r>
            <a:rPr lang="en-GB" sz="1300" b="0" i="0" kern="1200" dirty="0"/>
            <a:t>Wong and Allen (2025c)</a:t>
          </a:r>
          <a:endParaRPr lang="en-US" sz="1300" kern="1200" dirty="0"/>
        </a:p>
      </dsp:txBody>
      <dsp:txXfrm>
        <a:off x="0" y="0"/>
        <a:ext cx="9755037" cy="1190557"/>
      </dsp:txXfrm>
    </dsp:sp>
    <dsp:sp modelId="{46E2AA6A-026F-554F-B95D-2AAA73284069}">
      <dsp:nvSpPr>
        <dsp:cNvPr id="0" name=""/>
        <dsp:cNvSpPr/>
      </dsp:nvSpPr>
      <dsp:spPr>
        <a:xfrm>
          <a:off x="0" y="1190557"/>
          <a:ext cx="9755037" cy="0"/>
        </a:xfrm>
        <a:prstGeom prst="line">
          <a:avLst/>
        </a:prstGeom>
        <a:solidFill>
          <a:schemeClr val="accent5">
            <a:hueOff val="-642983"/>
            <a:satOff val="7240"/>
            <a:lumOff val="5294"/>
            <a:alphaOff val="0"/>
          </a:schemeClr>
        </a:solidFill>
        <a:ln w="12700" cap="flat" cmpd="sng" algn="ctr">
          <a:solidFill>
            <a:schemeClr val="accent5">
              <a:hueOff val="-642983"/>
              <a:satOff val="7240"/>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7C2C77-4438-BD4A-8016-6EF13719C052}">
      <dsp:nvSpPr>
        <dsp:cNvPr id="0" name=""/>
        <dsp:cNvSpPr/>
      </dsp:nvSpPr>
      <dsp:spPr>
        <a:xfrm>
          <a:off x="0" y="1190557"/>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Late adolescence and early adulthood are usually when crime and violence peak, after which they gradually decrease.- Fraser (2024)</a:t>
          </a:r>
          <a:endParaRPr lang="en-US" sz="1300" kern="1200" dirty="0"/>
        </a:p>
      </dsp:txBody>
      <dsp:txXfrm>
        <a:off x="0" y="1190557"/>
        <a:ext cx="9755037" cy="1190557"/>
      </dsp:txXfrm>
    </dsp:sp>
    <dsp:sp modelId="{05202F91-2788-E84B-AB0C-4CBB390737E9}">
      <dsp:nvSpPr>
        <dsp:cNvPr id="0" name=""/>
        <dsp:cNvSpPr/>
      </dsp:nvSpPr>
      <dsp:spPr>
        <a:xfrm>
          <a:off x="0" y="2381115"/>
          <a:ext cx="9755037" cy="0"/>
        </a:xfrm>
        <a:prstGeom prst="line">
          <a:avLst/>
        </a:prstGeom>
        <a:solidFill>
          <a:schemeClr val="accent5">
            <a:hueOff val="-1285967"/>
            <a:satOff val="14480"/>
            <a:lumOff val="10587"/>
            <a:alphaOff val="0"/>
          </a:schemeClr>
        </a:solidFill>
        <a:ln w="12700" cap="flat" cmpd="sng" algn="ctr">
          <a:solidFill>
            <a:schemeClr val="accent5">
              <a:hueOff val="-1285967"/>
              <a:satOff val="14480"/>
              <a:lumOff val="105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3B938-6C13-9F49-A439-4B9B029651A9}">
      <dsp:nvSpPr>
        <dsp:cNvPr id="0" name=""/>
        <dsp:cNvSpPr/>
      </dsp:nvSpPr>
      <dsp:spPr>
        <a:xfrm>
          <a:off x="0" y="2381115"/>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92% of victims of major, gang-motivated knife crimes are male, 80% are under 25, and from a Black, Asian and Minority Ethnic background (BAME)- Greater London Authority (2024)</a:t>
          </a:r>
          <a:endParaRPr lang="en-US" sz="1300" kern="1200" dirty="0"/>
        </a:p>
      </dsp:txBody>
      <dsp:txXfrm>
        <a:off x="0" y="2381115"/>
        <a:ext cx="9755037" cy="1190557"/>
      </dsp:txXfrm>
    </dsp:sp>
    <dsp:sp modelId="{EE0CA1BA-4561-B247-9597-632DF21DB44C}">
      <dsp:nvSpPr>
        <dsp:cNvPr id="0" name=""/>
        <dsp:cNvSpPr/>
      </dsp:nvSpPr>
      <dsp:spPr>
        <a:xfrm>
          <a:off x="0" y="3571673"/>
          <a:ext cx="9755037" cy="0"/>
        </a:xfrm>
        <a:prstGeom prst="line">
          <a:avLst/>
        </a:prstGeom>
        <a:solidFill>
          <a:schemeClr val="accent5">
            <a:hueOff val="-1928950"/>
            <a:satOff val="21720"/>
            <a:lumOff val="15881"/>
            <a:alphaOff val="0"/>
          </a:schemeClr>
        </a:solidFill>
        <a:ln w="12700" cap="flat" cmpd="sng" algn="ctr">
          <a:solidFill>
            <a:schemeClr val="accent5">
              <a:hueOff val="-1928950"/>
              <a:satOff val="21720"/>
              <a:lumOff val="158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F455A-718C-2042-996D-D5FFE396FACB}">
      <dsp:nvSpPr>
        <dsp:cNvPr id="0" name=""/>
        <dsp:cNvSpPr/>
      </dsp:nvSpPr>
      <dsp:spPr>
        <a:xfrm>
          <a:off x="0" y="3571673"/>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Children are 2.5 times more likely to be exposed to violent crime if they live in the neighbourhoods with the least amount of police presence.- Gibbons (2024)</a:t>
          </a:r>
          <a:br>
            <a:rPr lang="en-GB" sz="1300" kern="1200" dirty="0"/>
          </a:br>
          <a:br>
            <a:rPr lang="en-GB" sz="1300" kern="1200" dirty="0"/>
          </a:br>
          <a:br>
            <a:rPr lang="en-GB" sz="1300" kern="1200" dirty="0"/>
          </a:br>
          <a:br>
            <a:rPr lang="en-GB" sz="1300" kern="1200" dirty="0"/>
          </a:br>
          <a:endParaRPr lang="en-US" sz="1300" kern="1200" dirty="0"/>
        </a:p>
      </dsp:txBody>
      <dsp:txXfrm>
        <a:off x="0" y="3571673"/>
        <a:ext cx="9755037" cy="11905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247F9-70D5-EB46-8CD2-8249145242A4}">
      <dsp:nvSpPr>
        <dsp:cNvPr id="0" name=""/>
        <dsp:cNvSpPr/>
      </dsp:nvSpPr>
      <dsp:spPr>
        <a:xfrm>
          <a:off x="0" y="0"/>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Community Fear and Breakdown:</a:t>
          </a:r>
          <a:r>
            <a:rPr lang="en-GB" sz="1800" kern="1200" dirty="0"/>
            <a:t> People feel unsafe; trust in police and neighbours weakens.</a:t>
          </a:r>
          <a:endParaRPr lang="en-US" sz="1800" kern="1200" dirty="0"/>
        </a:p>
      </dsp:txBody>
      <dsp:txXfrm>
        <a:off x="20148" y="20148"/>
        <a:ext cx="7274206" cy="647624"/>
      </dsp:txXfrm>
    </dsp:sp>
    <dsp:sp modelId="{1E257541-7370-1441-B1C3-1CCD5F909D5B}">
      <dsp:nvSpPr>
        <dsp:cNvPr id="0" name=""/>
        <dsp:cNvSpPr/>
      </dsp:nvSpPr>
      <dsp:spPr>
        <a:xfrm>
          <a:off x="604646" y="783464"/>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Youth Disengagement:</a:t>
          </a:r>
          <a:r>
            <a:rPr lang="en-GB" sz="1800" kern="1200"/>
            <a:t> Young people withdraw from education, work, and community activities.</a:t>
          </a:r>
        </a:p>
      </dsp:txBody>
      <dsp:txXfrm>
        <a:off x="624794" y="803612"/>
        <a:ext cx="7004920" cy="647624"/>
      </dsp:txXfrm>
    </dsp:sp>
    <dsp:sp modelId="{722836D4-AB92-E742-86E4-E4995E8F196C}">
      <dsp:nvSpPr>
        <dsp:cNvPr id="0" name=""/>
        <dsp:cNvSpPr/>
      </dsp:nvSpPr>
      <dsp:spPr>
        <a:xfrm>
          <a:off x="1209293" y="1566928"/>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Healthcare Pressure:</a:t>
          </a:r>
          <a:r>
            <a:rPr lang="en-GB" sz="1800" kern="1200"/>
            <a:t> NHS deals with rising stabbings, trauma, and mental health impacts.</a:t>
          </a:r>
        </a:p>
      </dsp:txBody>
      <dsp:txXfrm>
        <a:off x="1229441" y="1587076"/>
        <a:ext cx="7004920" cy="647624"/>
      </dsp:txXfrm>
    </dsp:sp>
    <dsp:sp modelId="{F896A06B-5510-F246-BF99-B2AFE4BEA4B0}">
      <dsp:nvSpPr>
        <dsp:cNvPr id="0" name=""/>
        <dsp:cNvSpPr/>
      </dsp:nvSpPr>
      <dsp:spPr>
        <a:xfrm>
          <a:off x="1813940" y="2350393"/>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Police Resource Strain:</a:t>
          </a:r>
          <a:r>
            <a:rPr lang="en-GB" sz="1800" kern="1200"/>
            <a:t> More officers needed for serious violence, less for community policing.</a:t>
          </a:r>
        </a:p>
      </dsp:txBody>
      <dsp:txXfrm>
        <a:off x="1834088" y="2370541"/>
        <a:ext cx="7004920" cy="647624"/>
      </dsp:txXfrm>
    </dsp:sp>
    <dsp:sp modelId="{E63C129E-F26F-5545-835D-69A3071C8EB0}">
      <dsp:nvSpPr>
        <dsp:cNvPr id="0" name=""/>
        <dsp:cNvSpPr/>
      </dsp:nvSpPr>
      <dsp:spPr>
        <a:xfrm>
          <a:off x="2418587" y="3133857"/>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Economic Costs:</a:t>
          </a:r>
          <a:r>
            <a:rPr lang="en-GB" sz="1800" kern="1200"/>
            <a:t> Increased public spending on policing, prisons, and victim support services.</a:t>
          </a:r>
        </a:p>
      </dsp:txBody>
      <dsp:txXfrm>
        <a:off x="2438735" y="3154005"/>
        <a:ext cx="7004920" cy="647624"/>
      </dsp:txXfrm>
    </dsp:sp>
    <dsp:sp modelId="{370131D4-9D83-C347-B4EE-FC04C8BE6A8F}">
      <dsp:nvSpPr>
        <dsp:cNvPr id="0" name=""/>
        <dsp:cNvSpPr/>
      </dsp:nvSpPr>
      <dsp:spPr>
        <a:xfrm>
          <a:off x="7649863" y="502563"/>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50471" y="502563"/>
        <a:ext cx="245932" cy="336479"/>
      </dsp:txXfrm>
    </dsp:sp>
    <dsp:sp modelId="{CE5D1954-F02A-4E4B-8FE2-A313435F119E}">
      <dsp:nvSpPr>
        <dsp:cNvPr id="0" name=""/>
        <dsp:cNvSpPr/>
      </dsp:nvSpPr>
      <dsp:spPr>
        <a:xfrm>
          <a:off x="8254510" y="1286028"/>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355118" y="1286028"/>
        <a:ext cx="245932" cy="336479"/>
      </dsp:txXfrm>
    </dsp:sp>
    <dsp:sp modelId="{EB651478-E65E-B84D-BB6E-E4375D26D3A2}">
      <dsp:nvSpPr>
        <dsp:cNvPr id="0" name=""/>
        <dsp:cNvSpPr/>
      </dsp:nvSpPr>
      <dsp:spPr>
        <a:xfrm>
          <a:off x="8859157" y="2058027"/>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959765" y="2058027"/>
        <a:ext cx="245932" cy="336479"/>
      </dsp:txXfrm>
    </dsp:sp>
    <dsp:sp modelId="{B6F2D058-17FA-7C4D-A18C-2E03427BFB8E}">
      <dsp:nvSpPr>
        <dsp:cNvPr id="0" name=""/>
        <dsp:cNvSpPr/>
      </dsp:nvSpPr>
      <dsp:spPr>
        <a:xfrm>
          <a:off x="9463804" y="2849135"/>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9564412" y="2849135"/>
        <a:ext cx="245932" cy="3364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4AFE1-3308-0A43-9996-B178BE121DC9}">
      <dsp:nvSpPr>
        <dsp:cNvPr id="0" name=""/>
        <dsp:cNvSpPr/>
      </dsp:nvSpPr>
      <dsp:spPr>
        <a:xfrm>
          <a:off x="0" y="591"/>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6A46B-640D-4A42-B736-B76D85677C33}">
      <dsp:nvSpPr>
        <dsp:cNvPr id="0" name=""/>
        <dsp:cNvSpPr/>
      </dsp:nvSpPr>
      <dsp:spPr>
        <a:xfrm>
          <a:off x="0" y="591"/>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Social Learning Theory (Bandura, 1977)</a:t>
          </a:r>
          <a:r>
            <a:rPr lang="en-GB" sz="1500" b="0" i="0" kern="1200" dirty="0"/>
            <a:t> – Gangs formed as learned behaviour through peer influence.</a:t>
          </a:r>
          <a:endParaRPr lang="en-US" sz="1500" kern="1200" dirty="0"/>
        </a:p>
      </dsp:txBody>
      <dsp:txXfrm>
        <a:off x="0" y="591"/>
        <a:ext cx="6167183" cy="968744"/>
      </dsp:txXfrm>
    </dsp:sp>
    <dsp:sp modelId="{A63D80E7-1A2E-4341-B08E-D354227BDCB5}">
      <dsp:nvSpPr>
        <dsp:cNvPr id="0" name=""/>
        <dsp:cNvSpPr/>
      </dsp:nvSpPr>
      <dsp:spPr>
        <a:xfrm>
          <a:off x="0" y="969335"/>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299B6-7CB8-2145-B48F-A6111438C153}">
      <dsp:nvSpPr>
        <dsp:cNvPr id="0" name=""/>
        <dsp:cNvSpPr/>
      </dsp:nvSpPr>
      <dsp:spPr>
        <a:xfrm>
          <a:off x="0" y="969335"/>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Strain Theory (Merton, 1938)</a:t>
          </a:r>
          <a:r>
            <a:rPr lang="en-GB" sz="1500" b="0" i="0" kern="1200" dirty="0"/>
            <a:t> – Economic deprivation and lack of legitimate opportunities.</a:t>
          </a:r>
          <a:endParaRPr lang="en-US" sz="1500" kern="1200" dirty="0"/>
        </a:p>
      </dsp:txBody>
      <dsp:txXfrm>
        <a:off x="0" y="969335"/>
        <a:ext cx="6167183" cy="968744"/>
      </dsp:txXfrm>
    </dsp:sp>
    <dsp:sp modelId="{7AE47B6A-91A6-2742-A48D-5525494B0C36}">
      <dsp:nvSpPr>
        <dsp:cNvPr id="0" name=""/>
        <dsp:cNvSpPr/>
      </dsp:nvSpPr>
      <dsp:spPr>
        <a:xfrm>
          <a:off x="0" y="1938079"/>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BB5B7-30B9-6345-8A7E-FC869AF27BAD}">
      <dsp:nvSpPr>
        <dsp:cNvPr id="0" name=""/>
        <dsp:cNvSpPr/>
      </dsp:nvSpPr>
      <dsp:spPr>
        <a:xfrm>
          <a:off x="0" y="1938079"/>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Subcultural Theories (Cohen, 1955)</a:t>
          </a:r>
          <a:r>
            <a:rPr lang="en-GB" sz="1500" b="0" i="0" kern="1200" dirty="0"/>
            <a:t> – Gangs forming in response to societal rejection.</a:t>
          </a:r>
          <a:endParaRPr lang="en-US" sz="1500" kern="1200" dirty="0"/>
        </a:p>
      </dsp:txBody>
      <dsp:txXfrm>
        <a:off x="0" y="1938079"/>
        <a:ext cx="6167183" cy="968744"/>
      </dsp:txXfrm>
    </dsp:sp>
    <dsp:sp modelId="{347B408B-20E5-7346-9D51-6469FB7DD8B2}">
      <dsp:nvSpPr>
        <dsp:cNvPr id="0" name=""/>
        <dsp:cNvSpPr/>
      </dsp:nvSpPr>
      <dsp:spPr>
        <a:xfrm>
          <a:off x="0" y="2906823"/>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72A9B-17E0-044A-9FAE-7A1652593F54}">
      <dsp:nvSpPr>
        <dsp:cNvPr id="0" name=""/>
        <dsp:cNvSpPr/>
      </dsp:nvSpPr>
      <dsp:spPr>
        <a:xfrm>
          <a:off x="0" y="2906823"/>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u="none" kern="1200" dirty="0"/>
            <a:t> Video (Farrell, 2019)</a:t>
          </a:r>
          <a:endParaRPr lang="en-US" sz="1500" kern="1200" dirty="0"/>
        </a:p>
      </dsp:txBody>
      <dsp:txXfrm>
        <a:off x="0" y="2906823"/>
        <a:ext cx="6167183" cy="968744"/>
      </dsp:txXfrm>
    </dsp:sp>
    <dsp:sp modelId="{2CD56341-1F5E-A146-B833-78E7CB322AD6}">
      <dsp:nvSpPr>
        <dsp:cNvPr id="0" name=""/>
        <dsp:cNvSpPr/>
      </dsp:nvSpPr>
      <dsp:spPr>
        <a:xfrm>
          <a:off x="0" y="3875567"/>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232C6-46DE-2644-9F84-73B3C655DC16}">
      <dsp:nvSpPr>
        <dsp:cNvPr id="0" name=""/>
        <dsp:cNvSpPr/>
      </dsp:nvSpPr>
      <dsp:spPr>
        <a:xfrm>
          <a:off x="0" y="3875567"/>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Hierarchy of needs (Maslow, 1954)- </a:t>
          </a:r>
          <a:r>
            <a:rPr lang="en-GB" sz="1500" b="0" kern="1200" dirty="0"/>
            <a:t>Shows</a:t>
          </a:r>
          <a:r>
            <a:rPr lang="en-GB" sz="1500" kern="1200" dirty="0"/>
            <a:t> that when young people's basic needs for safety, belonging, and esteem are unmet due to poverty, neglect, or exclusion, they may seek fulfilment through gang membership and violent behaviour. </a:t>
          </a:r>
          <a:endParaRPr lang="en-US" sz="1500" kern="1200" dirty="0"/>
        </a:p>
      </dsp:txBody>
      <dsp:txXfrm>
        <a:off x="0" y="3875567"/>
        <a:ext cx="6167183" cy="9687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A8E50-B198-E14A-9D00-B7513D3590D8}">
      <dsp:nvSpPr>
        <dsp:cNvPr id="0" name=""/>
        <dsp:cNvSpPr/>
      </dsp:nvSpPr>
      <dsp:spPr>
        <a:xfrm>
          <a:off x="3867312" y="8509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**Poverty and inequality: ** As highlighted by the Joseph Rowntree Foundation (2023).</a:t>
          </a:r>
          <a:endParaRPr lang="en-US" sz="1300" kern="1200" dirty="0"/>
        </a:p>
      </dsp:txBody>
      <dsp:txXfrm>
        <a:off x="3867312" y="85097"/>
        <a:ext cx="1344137" cy="1344137"/>
      </dsp:txXfrm>
    </dsp:sp>
    <dsp:sp modelId="{7134B268-93CD-684D-BBF6-EB4A68CAD7CF}">
      <dsp:nvSpPr>
        <dsp:cNvPr id="0" name=""/>
        <dsp:cNvSpPr/>
      </dsp:nvSpPr>
      <dsp:spPr>
        <a:xfrm>
          <a:off x="1501128" y="653"/>
          <a:ext cx="3794765" cy="3794765"/>
        </a:xfrm>
        <a:prstGeom prst="circularArrow">
          <a:avLst>
            <a:gd name="adj1" fmla="val 6907"/>
            <a:gd name="adj2" fmla="val 465749"/>
            <a:gd name="adj3" fmla="val 547744"/>
            <a:gd name="adj4" fmla="val 20586507"/>
            <a:gd name="adj5" fmla="val 8058"/>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5272A52-A8B7-F643-A184-DC6842780FE9}">
      <dsp:nvSpPr>
        <dsp:cNvPr id="0" name=""/>
        <dsp:cNvSpPr/>
      </dsp:nvSpPr>
      <dsp:spPr>
        <a:xfrm>
          <a:off x="3867312" y="236683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**School exclusion: ** Increases vulnerability to gang recruitment </a:t>
          </a:r>
          <a:r>
            <a:rPr lang="en-GB" sz="1300" b="0" i="0" u="none" kern="1200"/>
            <a:t>(Porter et Tawell, 2024)</a:t>
          </a:r>
          <a:endParaRPr lang="en-US" sz="1300" kern="1200"/>
        </a:p>
      </dsp:txBody>
      <dsp:txXfrm>
        <a:off x="3867312" y="2366837"/>
        <a:ext cx="1344137" cy="1344137"/>
      </dsp:txXfrm>
    </dsp:sp>
    <dsp:sp modelId="{9882CAE2-9DA0-7D4C-9D24-B4A2FC5AA397}">
      <dsp:nvSpPr>
        <dsp:cNvPr id="0" name=""/>
        <dsp:cNvSpPr/>
      </dsp:nvSpPr>
      <dsp:spPr>
        <a:xfrm>
          <a:off x="1501128" y="653"/>
          <a:ext cx="3794765" cy="3794765"/>
        </a:xfrm>
        <a:prstGeom prst="circularArrow">
          <a:avLst>
            <a:gd name="adj1" fmla="val 6907"/>
            <a:gd name="adj2" fmla="val 465749"/>
            <a:gd name="adj3" fmla="val 5947744"/>
            <a:gd name="adj4" fmla="val 4386507"/>
            <a:gd name="adj5" fmla="val 8058"/>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282EAFD-B00D-AD40-8A2A-ED005DA56C82}">
      <dsp:nvSpPr>
        <dsp:cNvPr id="0" name=""/>
        <dsp:cNvSpPr/>
      </dsp:nvSpPr>
      <dsp:spPr>
        <a:xfrm>
          <a:off x="1585572" y="236683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**Social media: ** Amplifies gang culture and rivalry </a:t>
          </a:r>
          <a:r>
            <a:rPr lang="en-GB" sz="1300" b="0" i="0" u="none" kern="1200" dirty="0"/>
            <a:t>(</a:t>
          </a:r>
          <a:r>
            <a:rPr lang="en-GB" sz="1300" b="0" i="0" u="none" kern="1200" dirty="0" err="1"/>
            <a:t>Leverso</a:t>
          </a:r>
          <a:r>
            <a:rPr lang="en-GB" sz="1300" b="0" i="0" u="none" kern="1200" dirty="0"/>
            <a:t> et al, 2024)</a:t>
          </a:r>
          <a:endParaRPr lang="en-US" sz="1300" kern="1200" dirty="0"/>
        </a:p>
      </dsp:txBody>
      <dsp:txXfrm>
        <a:off x="1585572" y="2366837"/>
        <a:ext cx="1344137" cy="1344137"/>
      </dsp:txXfrm>
    </dsp:sp>
    <dsp:sp modelId="{C75B8722-8299-6040-B82E-8B3801D55B74}">
      <dsp:nvSpPr>
        <dsp:cNvPr id="0" name=""/>
        <dsp:cNvSpPr/>
      </dsp:nvSpPr>
      <dsp:spPr>
        <a:xfrm>
          <a:off x="1501128" y="653"/>
          <a:ext cx="3794765" cy="3794765"/>
        </a:xfrm>
        <a:prstGeom prst="circularArrow">
          <a:avLst>
            <a:gd name="adj1" fmla="val 6907"/>
            <a:gd name="adj2" fmla="val 465749"/>
            <a:gd name="adj3" fmla="val 11347744"/>
            <a:gd name="adj4" fmla="val 9786507"/>
            <a:gd name="adj5" fmla="val 8058"/>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22C9DC1-CE4B-9049-8ABE-D5CF4C6340F8}">
      <dsp:nvSpPr>
        <dsp:cNvPr id="0" name=""/>
        <dsp:cNvSpPr/>
      </dsp:nvSpPr>
      <dsp:spPr>
        <a:xfrm>
          <a:off x="1585572" y="8509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**COVID-19 and cost of living: ** Reduced youth services and family incomes </a:t>
          </a:r>
          <a:r>
            <a:rPr lang="en-GB" sz="1300" b="0" i="0" u="none" kern="1200" dirty="0"/>
            <a:t>(MacDonald et al, 2023)</a:t>
          </a:r>
          <a:endParaRPr lang="en-US" sz="1300" kern="1200" dirty="0"/>
        </a:p>
      </dsp:txBody>
      <dsp:txXfrm>
        <a:off x="1585572" y="85097"/>
        <a:ext cx="1344137" cy="1344137"/>
      </dsp:txXfrm>
    </dsp:sp>
    <dsp:sp modelId="{6305734F-3B19-5C49-B77C-3173107E34C0}">
      <dsp:nvSpPr>
        <dsp:cNvPr id="0" name=""/>
        <dsp:cNvSpPr/>
      </dsp:nvSpPr>
      <dsp:spPr>
        <a:xfrm>
          <a:off x="1501128" y="653"/>
          <a:ext cx="3794765" cy="3794765"/>
        </a:xfrm>
        <a:prstGeom prst="circularArrow">
          <a:avLst>
            <a:gd name="adj1" fmla="val 6907"/>
            <a:gd name="adj2" fmla="val 465749"/>
            <a:gd name="adj3" fmla="val 16747744"/>
            <a:gd name="adj4" fmla="val 15186507"/>
            <a:gd name="adj5" fmla="val 8058"/>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A6FD8-78A0-4C4E-95F4-C1A3C7942803}">
      <dsp:nvSpPr>
        <dsp:cNvPr id="0" name=""/>
        <dsp:cNvSpPr/>
      </dsp:nvSpPr>
      <dsp:spPr>
        <a:xfrm>
          <a:off x="0" y="175759"/>
          <a:ext cx="5400675" cy="9110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Victim:</a:t>
          </a:r>
          <a:r>
            <a:rPr lang="en-GB" sz="1300" kern="1200"/>
            <a:t> Stephen Lawrence, an 18-year-old Black British teenager from Eltham, South-East London.</a:t>
          </a:r>
          <a:endParaRPr lang="en-US" sz="1300" kern="1200"/>
        </a:p>
      </dsp:txBody>
      <dsp:txXfrm>
        <a:off x="44474" y="220233"/>
        <a:ext cx="5311727" cy="822107"/>
      </dsp:txXfrm>
    </dsp:sp>
    <dsp:sp modelId="{4771E15B-409F-0A4E-BD56-1965756E0FEA}">
      <dsp:nvSpPr>
        <dsp:cNvPr id="0" name=""/>
        <dsp:cNvSpPr/>
      </dsp:nvSpPr>
      <dsp:spPr>
        <a:xfrm>
          <a:off x="0" y="1124254"/>
          <a:ext cx="5400675" cy="9110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Incident:</a:t>
          </a:r>
          <a:r>
            <a:rPr lang="en-GB" sz="1300" kern="1200" dirty="0"/>
            <a:t> On 22 April 1993, Stephen was fatally stabbed in a racially motivated attack by a group of white youths while waiting for a bus.</a:t>
          </a:r>
          <a:endParaRPr lang="en-US" sz="1300" kern="1200" dirty="0"/>
        </a:p>
      </dsp:txBody>
      <dsp:txXfrm>
        <a:off x="44474" y="1168728"/>
        <a:ext cx="5311727" cy="822107"/>
      </dsp:txXfrm>
    </dsp:sp>
    <dsp:sp modelId="{43619775-3DB8-4545-A305-33C08FC08AF5}">
      <dsp:nvSpPr>
        <dsp:cNvPr id="0" name=""/>
        <dsp:cNvSpPr/>
      </dsp:nvSpPr>
      <dsp:spPr>
        <a:xfrm>
          <a:off x="0" y="2072749"/>
          <a:ext cx="5400675" cy="9110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Initial Investigation:</a:t>
          </a:r>
          <a:r>
            <a:rPr lang="en-GB" sz="1300" kern="1200"/>
            <a:t> The police investigation was marred by incompetence and alleged institutional racism, leading to public outcry and a prolonged quest for justice.</a:t>
          </a:r>
          <a:endParaRPr lang="en-US" sz="1300" kern="1200"/>
        </a:p>
      </dsp:txBody>
      <dsp:txXfrm>
        <a:off x="44474" y="2117223"/>
        <a:ext cx="5311727" cy="822107"/>
      </dsp:txXfrm>
    </dsp:sp>
    <dsp:sp modelId="{207B586C-5E67-B544-81A2-B9D2D68355DD}">
      <dsp:nvSpPr>
        <dsp:cNvPr id="0" name=""/>
        <dsp:cNvSpPr/>
      </dsp:nvSpPr>
      <dsp:spPr>
        <a:xfrm>
          <a:off x="0" y="3021245"/>
          <a:ext cx="5400675" cy="9110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Legal Outcome:</a:t>
          </a:r>
          <a:r>
            <a:rPr lang="en-GB" sz="1300" kern="1200"/>
            <a:t> In 2012, nearly 19 years after the murder, two of the original suspects, Gary Dobson and David Norris, were convicted and sentenced to life imprisonment.</a:t>
          </a:r>
          <a:endParaRPr lang="en-US" sz="1300" kern="1200"/>
        </a:p>
      </dsp:txBody>
      <dsp:txXfrm>
        <a:off x="44474" y="3065719"/>
        <a:ext cx="5311727" cy="822107"/>
      </dsp:txXfrm>
    </dsp:sp>
    <dsp:sp modelId="{AC1ACE82-03BC-6F4F-AB0C-4EFAFA23D441}">
      <dsp:nvSpPr>
        <dsp:cNvPr id="0" name=""/>
        <dsp:cNvSpPr/>
      </dsp:nvSpPr>
      <dsp:spPr>
        <a:xfrm>
          <a:off x="0" y="3969740"/>
          <a:ext cx="5400675" cy="91105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Impact:</a:t>
          </a:r>
          <a:r>
            <a:rPr lang="en-GB" sz="1300" kern="1200"/>
            <a:t> The case led to significant reforms in the UK, including the Macpherson Report, which identified institutional racism within the Metropolitan Police and prompted changes in policing and race relations</a:t>
          </a:r>
          <a:endParaRPr lang="en-US" sz="1300" kern="1200"/>
        </a:p>
      </dsp:txBody>
      <dsp:txXfrm>
        <a:off x="44474" y="4014214"/>
        <a:ext cx="5311727" cy="8221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06BFE-AF77-7A4F-9B7D-1B5975D00CE8}">
      <dsp:nvSpPr>
        <dsp:cNvPr id="0" name=""/>
        <dsp:cNvSpPr/>
      </dsp:nvSpPr>
      <dsp:spPr>
        <a:xfrm>
          <a:off x="1052586" y="783828"/>
          <a:ext cx="841042"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EAFE35-D7F6-5942-9C3C-C64891CFD293}">
      <dsp:nvSpPr>
        <dsp:cNvPr id="0" name=""/>
        <dsp:cNvSpPr/>
      </dsp:nvSpPr>
      <dsp:spPr>
        <a:xfrm>
          <a:off x="1944092" y="713216"/>
          <a:ext cx="96719" cy="181664"/>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84043A-6401-6C43-ABF5-D05304925FF6}">
      <dsp:nvSpPr>
        <dsp:cNvPr id="0" name=""/>
        <dsp:cNvSpPr/>
      </dsp:nvSpPr>
      <dsp:spPr>
        <a:xfrm>
          <a:off x="525631"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49181" y="485588"/>
        <a:ext cx="596551" cy="596551"/>
      </dsp:txXfrm>
    </dsp:sp>
    <dsp:sp modelId="{DF89BE6B-E468-9548-92C4-B186ADE28CC1}">
      <dsp:nvSpPr>
        <dsp:cNvPr id="0" name=""/>
        <dsp:cNvSpPr/>
      </dsp:nvSpPr>
      <dsp:spPr>
        <a:xfrm>
          <a:off x="1283"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Restoration of Youth Services:</a:t>
          </a:r>
          <a:br>
            <a:rPr lang="en-GB" sz="1100" kern="1200" dirty="0"/>
          </a:br>
          <a:r>
            <a:rPr lang="en-GB" sz="1100" kern="1200" dirty="0"/>
            <a:t>Reinvestment in youth centres, after-school programmes, and safe recreational spaces to provide positive alternatives to gang involvement.</a:t>
          </a:r>
          <a:endParaRPr lang="en-US" sz="1100" kern="1200" dirty="0"/>
        </a:p>
      </dsp:txBody>
      <dsp:txXfrm>
        <a:off x="1283" y="1749758"/>
        <a:ext cx="1892345" cy="1709981"/>
      </dsp:txXfrm>
    </dsp:sp>
    <dsp:sp modelId="{349D64DD-3848-B84C-B44A-5CB04C5A82F6}">
      <dsp:nvSpPr>
        <dsp:cNvPr id="0" name=""/>
        <dsp:cNvSpPr/>
      </dsp:nvSpPr>
      <dsp:spPr>
        <a:xfrm>
          <a:off x="2103890"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2020F1-63BD-D44F-B234-D7DF88CA9609}">
      <dsp:nvSpPr>
        <dsp:cNvPr id="0" name=""/>
        <dsp:cNvSpPr/>
      </dsp:nvSpPr>
      <dsp:spPr>
        <a:xfrm>
          <a:off x="4046698"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28604D-E1B6-A741-B0B8-8BFAD7122EDA}">
      <dsp:nvSpPr>
        <dsp:cNvPr id="0" name=""/>
        <dsp:cNvSpPr/>
      </dsp:nvSpPr>
      <dsp:spPr>
        <a:xfrm>
          <a:off x="2628237"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51787" y="485588"/>
        <a:ext cx="596551" cy="596551"/>
      </dsp:txXfrm>
    </dsp:sp>
    <dsp:sp modelId="{DBF20C83-FE83-934B-8B61-69730EF6FCE1}">
      <dsp:nvSpPr>
        <dsp:cNvPr id="0" name=""/>
        <dsp:cNvSpPr/>
      </dsp:nvSpPr>
      <dsp:spPr>
        <a:xfrm>
          <a:off x="2103890"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School Inclusion Programmes:</a:t>
          </a:r>
          <a:br>
            <a:rPr lang="en-GB" sz="1100" kern="1200" dirty="0"/>
          </a:br>
          <a:r>
            <a:rPr lang="en-GB" sz="1100" kern="1200" dirty="0"/>
            <a:t>Initiatives aimed at increasing school engagement, providing role models, and reducing exclusions, which are strongly linked to gang vulnerability.</a:t>
          </a:r>
          <a:endParaRPr lang="en-US" sz="1100" kern="1200" dirty="0"/>
        </a:p>
      </dsp:txBody>
      <dsp:txXfrm>
        <a:off x="2103890" y="1749758"/>
        <a:ext cx="1892345" cy="1709981"/>
      </dsp:txXfrm>
    </dsp:sp>
    <dsp:sp modelId="{DB7C729F-2680-1A4D-8613-9B0BBC147636}">
      <dsp:nvSpPr>
        <dsp:cNvPr id="0" name=""/>
        <dsp:cNvSpPr/>
      </dsp:nvSpPr>
      <dsp:spPr>
        <a:xfrm>
          <a:off x="4206496"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26909C-0802-DE45-A7F3-C5670F4D6B8B}">
      <dsp:nvSpPr>
        <dsp:cNvPr id="0" name=""/>
        <dsp:cNvSpPr/>
      </dsp:nvSpPr>
      <dsp:spPr>
        <a:xfrm>
          <a:off x="6149305"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36F708-1F4C-CE42-A8CE-D06A70B5E5ED}">
      <dsp:nvSpPr>
        <dsp:cNvPr id="0" name=""/>
        <dsp:cNvSpPr/>
      </dsp:nvSpPr>
      <dsp:spPr>
        <a:xfrm>
          <a:off x="4730844"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854394" y="485588"/>
        <a:ext cx="596551" cy="596551"/>
      </dsp:txXfrm>
    </dsp:sp>
    <dsp:sp modelId="{2CBA71DF-E943-1647-88AB-D69E4C911767}">
      <dsp:nvSpPr>
        <dsp:cNvPr id="0" name=""/>
        <dsp:cNvSpPr/>
      </dsp:nvSpPr>
      <dsp:spPr>
        <a:xfrm>
          <a:off x="4206496"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Community-Based Interventions:</a:t>
          </a:r>
          <a:br>
            <a:rPr lang="en-GB" sz="1100" kern="1200" dirty="0"/>
          </a:br>
          <a:r>
            <a:rPr lang="en-GB" sz="1100" kern="1200" dirty="0"/>
            <a:t>Targeted programmes like </a:t>
          </a:r>
          <a:r>
            <a:rPr lang="en-GB" sz="1100" i="1" kern="1200" dirty="0"/>
            <a:t>Catch22</a:t>
          </a:r>
          <a:r>
            <a:rPr lang="en-GB" sz="1100" kern="1200" dirty="0"/>
            <a:t> that combine outreach work, trauma-informed support, and skills training to divert young people from violence</a:t>
          </a:r>
          <a:endParaRPr lang="en-US" sz="1100" kern="1200" dirty="0"/>
        </a:p>
      </dsp:txBody>
      <dsp:txXfrm>
        <a:off x="4206496" y="1749758"/>
        <a:ext cx="1892345" cy="1709981"/>
      </dsp:txXfrm>
    </dsp:sp>
    <dsp:sp modelId="{324F831D-F9AC-EB4B-A90D-43F9859D2554}">
      <dsp:nvSpPr>
        <dsp:cNvPr id="0" name=""/>
        <dsp:cNvSpPr/>
      </dsp:nvSpPr>
      <dsp:spPr>
        <a:xfrm>
          <a:off x="6309103"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2054E8-214D-F841-AFAA-20235D769E41}">
      <dsp:nvSpPr>
        <dsp:cNvPr id="0" name=""/>
        <dsp:cNvSpPr/>
      </dsp:nvSpPr>
      <dsp:spPr>
        <a:xfrm>
          <a:off x="8251911"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48FE85-4BDE-9847-954C-8DE15043631C}">
      <dsp:nvSpPr>
        <dsp:cNvPr id="0" name=""/>
        <dsp:cNvSpPr/>
      </dsp:nvSpPr>
      <dsp:spPr>
        <a:xfrm>
          <a:off x="6833450"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957000" y="485588"/>
        <a:ext cx="596551" cy="596551"/>
      </dsp:txXfrm>
    </dsp:sp>
    <dsp:sp modelId="{82C95F6E-A17B-1D45-B3C9-F26F813FDC1C}">
      <dsp:nvSpPr>
        <dsp:cNvPr id="0" name=""/>
        <dsp:cNvSpPr/>
      </dsp:nvSpPr>
      <dsp:spPr>
        <a:xfrm>
          <a:off x="6309103"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Focus on Early Identification and Support:</a:t>
          </a:r>
          <a:br>
            <a:rPr lang="en-GB" sz="1100" kern="1200" dirty="0"/>
          </a:br>
          <a:r>
            <a:rPr lang="en-GB" sz="1100" kern="1200" dirty="0"/>
            <a:t>Proactively identifying at-risk individuals through schools, health services, and community groups to offer timely intervention.</a:t>
          </a:r>
          <a:endParaRPr lang="en-US" sz="1100" kern="1200" dirty="0"/>
        </a:p>
      </dsp:txBody>
      <dsp:txXfrm>
        <a:off x="6309103" y="1749758"/>
        <a:ext cx="1892345" cy="1709981"/>
      </dsp:txXfrm>
    </dsp:sp>
    <dsp:sp modelId="{F896420A-D03A-C145-B160-852F9D754FE7}">
      <dsp:nvSpPr>
        <dsp:cNvPr id="0" name=""/>
        <dsp:cNvSpPr/>
      </dsp:nvSpPr>
      <dsp:spPr>
        <a:xfrm>
          <a:off x="8411709" y="783827"/>
          <a:ext cx="946172"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C1940E-0A19-E145-81E7-74D11E7A6868}">
      <dsp:nvSpPr>
        <dsp:cNvPr id="0" name=""/>
        <dsp:cNvSpPr/>
      </dsp:nvSpPr>
      <dsp:spPr>
        <a:xfrm>
          <a:off x="8936057"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059607" y="485588"/>
        <a:ext cx="596551" cy="596551"/>
      </dsp:txXfrm>
    </dsp:sp>
    <dsp:sp modelId="{B817972E-15C7-B24D-8C9D-53D196D2AEE8}">
      <dsp:nvSpPr>
        <dsp:cNvPr id="0" name=""/>
        <dsp:cNvSpPr/>
      </dsp:nvSpPr>
      <dsp:spPr>
        <a:xfrm>
          <a:off x="8411709"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a:t>Partnership Approaches:</a:t>
          </a:r>
          <a:br>
            <a:rPr lang="en-GB" sz="1100" kern="1200"/>
          </a:br>
          <a:r>
            <a:rPr lang="en-GB" sz="1100" kern="1200"/>
            <a:t>Collaboration between policing, education, health, and social services to create a joined-up response tailored to local community needs.</a:t>
          </a:r>
          <a:endParaRPr lang="en-US" sz="1100" kern="1200"/>
        </a:p>
      </dsp:txBody>
      <dsp:txXfrm>
        <a:off x="8411709" y="1749758"/>
        <a:ext cx="1892345" cy="17099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957B4-A39E-DF42-A243-4052EF25D3B6}">
      <dsp:nvSpPr>
        <dsp:cNvPr id="0" name=""/>
        <dsp:cNvSpPr/>
      </dsp:nvSpPr>
      <dsp:spPr>
        <a:xfrm>
          <a:off x="2642647" y="661258"/>
          <a:ext cx="507438" cy="91440"/>
        </a:xfrm>
        <a:custGeom>
          <a:avLst/>
          <a:gdLst/>
          <a:ahLst/>
          <a:cxnLst/>
          <a:rect l="0" t="0" r="0" b="0"/>
          <a:pathLst>
            <a:path>
              <a:moveTo>
                <a:pt x="0" y="45720"/>
              </a:moveTo>
              <a:lnTo>
                <a:pt x="50743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82916" y="704285"/>
        <a:ext cx="26901" cy="5385"/>
      </dsp:txXfrm>
    </dsp:sp>
    <dsp:sp modelId="{FF76623F-A345-0C4A-B16C-2B9C089F68DD}">
      <dsp:nvSpPr>
        <dsp:cNvPr id="0" name=""/>
        <dsp:cNvSpPr/>
      </dsp:nvSpPr>
      <dsp:spPr>
        <a:xfrm>
          <a:off x="305149" y="5188"/>
          <a:ext cx="2339298" cy="140357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1- Accessed initial reading through news articles and journals from google scholar. I accessed this to have a larger scope on the issue.</a:t>
          </a:r>
        </a:p>
      </dsp:txBody>
      <dsp:txXfrm>
        <a:off x="305149" y="5188"/>
        <a:ext cx="2339298" cy="1403579"/>
      </dsp:txXfrm>
    </dsp:sp>
    <dsp:sp modelId="{7387C4D2-1023-B148-9B2A-3FB04E887EC4}">
      <dsp:nvSpPr>
        <dsp:cNvPr id="0" name=""/>
        <dsp:cNvSpPr/>
      </dsp:nvSpPr>
      <dsp:spPr>
        <a:xfrm>
          <a:off x="1474798" y="1406967"/>
          <a:ext cx="2877337" cy="507438"/>
        </a:xfrm>
        <a:custGeom>
          <a:avLst/>
          <a:gdLst/>
          <a:ahLst/>
          <a:cxnLst/>
          <a:rect l="0" t="0" r="0" b="0"/>
          <a:pathLst>
            <a:path>
              <a:moveTo>
                <a:pt x="2877337" y="0"/>
              </a:moveTo>
              <a:lnTo>
                <a:pt x="2877337" y="270819"/>
              </a:lnTo>
              <a:lnTo>
                <a:pt x="0" y="270819"/>
              </a:lnTo>
              <a:lnTo>
                <a:pt x="0" y="507438"/>
              </a:lnTo>
            </a:path>
          </a:pathLst>
        </a:custGeom>
        <a:noFill/>
        <a:ln w="6350" cap="flat" cmpd="sng" algn="ctr">
          <a:solidFill>
            <a:schemeClr val="accent5">
              <a:hueOff val="-642983"/>
              <a:satOff val="7240"/>
              <a:lumOff val="529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40286" y="1657994"/>
        <a:ext cx="146360" cy="5385"/>
      </dsp:txXfrm>
    </dsp:sp>
    <dsp:sp modelId="{53A770CC-F54E-7A4E-9916-6FA5891943EE}">
      <dsp:nvSpPr>
        <dsp:cNvPr id="0" name=""/>
        <dsp:cNvSpPr/>
      </dsp:nvSpPr>
      <dsp:spPr>
        <a:xfrm>
          <a:off x="3182486" y="5188"/>
          <a:ext cx="2339298" cy="1403579"/>
        </a:xfrm>
        <a:prstGeom prst="rect">
          <a:avLst/>
        </a:prstGeom>
        <a:solidFill>
          <a:schemeClr val="accent5">
            <a:hueOff val="-482237"/>
            <a:satOff val="5430"/>
            <a:lumOff val="39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2- I planned the presentation by deciding which research was relevant to my topic.</a:t>
          </a:r>
        </a:p>
      </dsp:txBody>
      <dsp:txXfrm>
        <a:off x="3182486" y="5188"/>
        <a:ext cx="2339298" cy="1403579"/>
      </dsp:txXfrm>
    </dsp:sp>
    <dsp:sp modelId="{B847F260-A454-A140-82E9-AB432D9F3179}">
      <dsp:nvSpPr>
        <dsp:cNvPr id="0" name=""/>
        <dsp:cNvSpPr/>
      </dsp:nvSpPr>
      <dsp:spPr>
        <a:xfrm>
          <a:off x="2642647" y="2602876"/>
          <a:ext cx="507438" cy="91440"/>
        </a:xfrm>
        <a:custGeom>
          <a:avLst/>
          <a:gdLst/>
          <a:ahLst/>
          <a:cxnLst/>
          <a:rect l="0" t="0" r="0" b="0"/>
          <a:pathLst>
            <a:path>
              <a:moveTo>
                <a:pt x="0" y="45720"/>
              </a:moveTo>
              <a:lnTo>
                <a:pt x="507438" y="45720"/>
              </a:lnTo>
            </a:path>
          </a:pathLst>
        </a:custGeom>
        <a:noFill/>
        <a:ln w="6350" cap="flat" cmpd="sng" algn="ctr">
          <a:solidFill>
            <a:schemeClr val="accent5">
              <a:hueOff val="-1285967"/>
              <a:satOff val="14480"/>
              <a:lumOff val="105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82916" y="2645903"/>
        <a:ext cx="26901" cy="5385"/>
      </dsp:txXfrm>
    </dsp:sp>
    <dsp:sp modelId="{1D030343-B615-124B-82F3-07F09255A660}">
      <dsp:nvSpPr>
        <dsp:cNvPr id="0" name=""/>
        <dsp:cNvSpPr/>
      </dsp:nvSpPr>
      <dsp:spPr>
        <a:xfrm>
          <a:off x="305149" y="1946806"/>
          <a:ext cx="2339298" cy="1403579"/>
        </a:xfrm>
        <a:prstGeom prst="rect">
          <a:avLst/>
        </a:prstGeom>
        <a:solidFill>
          <a:schemeClr val="accent5">
            <a:hueOff val="-964475"/>
            <a:satOff val="1086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3- I structured the presentation by deciding which issues need to be presented first, whilst also ensuring that a slide with definitions was included at the start of the </a:t>
          </a:r>
          <a:r>
            <a:rPr lang="en-US" sz="1050" kern="1200" dirty="0" err="1"/>
            <a:t>powerpoint</a:t>
          </a:r>
          <a:r>
            <a:rPr lang="en-US" sz="1050" kern="1200" dirty="0"/>
            <a:t>.</a:t>
          </a:r>
        </a:p>
      </dsp:txBody>
      <dsp:txXfrm>
        <a:off x="305149" y="1946806"/>
        <a:ext cx="2339298" cy="1403579"/>
      </dsp:txXfrm>
    </dsp:sp>
    <dsp:sp modelId="{3E12A67E-A36C-D541-9F6E-A5A2A0C4E5BF}">
      <dsp:nvSpPr>
        <dsp:cNvPr id="0" name=""/>
        <dsp:cNvSpPr/>
      </dsp:nvSpPr>
      <dsp:spPr>
        <a:xfrm>
          <a:off x="1474798" y="3348585"/>
          <a:ext cx="2877337" cy="507438"/>
        </a:xfrm>
        <a:custGeom>
          <a:avLst/>
          <a:gdLst/>
          <a:ahLst/>
          <a:cxnLst/>
          <a:rect l="0" t="0" r="0" b="0"/>
          <a:pathLst>
            <a:path>
              <a:moveTo>
                <a:pt x="2877337" y="0"/>
              </a:moveTo>
              <a:lnTo>
                <a:pt x="2877337" y="270819"/>
              </a:lnTo>
              <a:lnTo>
                <a:pt x="0" y="270819"/>
              </a:lnTo>
              <a:lnTo>
                <a:pt x="0" y="507438"/>
              </a:lnTo>
            </a:path>
          </a:pathLst>
        </a:custGeom>
        <a:noFill/>
        <a:ln w="6350" cap="flat" cmpd="sng" algn="ctr">
          <a:solidFill>
            <a:schemeClr val="accent5">
              <a:hueOff val="-1928950"/>
              <a:satOff val="21720"/>
              <a:lumOff val="158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40286" y="3599612"/>
        <a:ext cx="146360" cy="5385"/>
      </dsp:txXfrm>
    </dsp:sp>
    <dsp:sp modelId="{A34E1B5D-E0BB-EF4F-B1D3-B96B400693F1}">
      <dsp:nvSpPr>
        <dsp:cNvPr id="0" name=""/>
        <dsp:cNvSpPr/>
      </dsp:nvSpPr>
      <dsp:spPr>
        <a:xfrm>
          <a:off x="3182486" y="1946806"/>
          <a:ext cx="2339298" cy="1403579"/>
        </a:xfrm>
        <a:prstGeom prst="rect">
          <a:avLst/>
        </a:prstGeom>
        <a:solidFill>
          <a:schemeClr val="accent5">
            <a:hueOff val="-1446712"/>
            <a:satOff val="16290"/>
            <a:lumOff val="1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4- For wider reading, I did use many news articles that displayed information on case studies.</a:t>
          </a:r>
        </a:p>
      </dsp:txBody>
      <dsp:txXfrm>
        <a:off x="3182486" y="1946806"/>
        <a:ext cx="2339298" cy="1403579"/>
      </dsp:txXfrm>
    </dsp:sp>
    <dsp:sp modelId="{1FE3497F-E13E-8E41-B1E9-A8E21E527B93}">
      <dsp:nvSpPr>
        <dsp:cNvPr id="0" name=""/>
        <dsp:cNvSpPr/>
      </dsp:nvSpPr>
      <dsp:spPr>
        <a:xfrm>
          <a:off x="305149" y="3888424"/>
          <a:ext cx="2339298" cy="1403579"/>
        </a:xfrm>
        <a:prstGeom prst="rect">
          <a:avLst/>
        </a:prstGeom>
        <a:solidFill>
          <a:schemeClr val="accent5">
            <a:hueOff val="-1928950"/>
            <a:satOff val="21720"/>
            <a:lumOff val="158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5- When reflecting, I did find some challenges when conducting research, due to one of the case studies included in the presentation being dated, it was difficult to find up to date sources. To combat this in the future, I would perhaps chose to look at more recent case studies.</a:t>
          </a:r>
        </a:p>
      </dsp:txBody>
      <dsp:txXfrm>
        <a:off x="305149" y="3888424"/>
        <a:ext cx="2339298" cy="14035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43744-3971-C648-A8B2-67FA9CBAA27F}">
      <dsp:nvSpPr>
        <dsp:cNvPr id="0" name=""/>
        <dsp:cNvSpPr/>
      </dsp:nvSpPr>
      <dsp:spPr>
        <a:xfrm>
          <a:off x="0" y="267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42CA0-19D1-694C-91A5-8349265A1968}">
      <dsp:nvSpPr>
        <dsp:cNvPr id="0" name=""/>
        <dsp:cNvSpPr/>
      </dsp:nvSpPr>
      <dsp:spPr>
        <a:xfrm>
          <a:off x="0" y="267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i="0" u="none" kern="1200" dirty="0"/>
            <a:t>Ashton, S.-A. and </a:t>
          </a:r>
          <a:r>
            <a:rPr lang="en-GB" sz="900" b="0" i="0" u="none" kern="1200" dirty="0" err="1"/>
            <a:t>Bussu</a:t>
          </a:r>
          <a:r>
            <a:rPr lang="en-GB" sz="900" b="0" i="0" u="none" kern="1200" dirty="0"/>
            <a:t>, A. (2020) </a:t>
          </a:r>
          <a:r>
            <a:rPr lang="en-GB" sz="900" b="0" i="1" u="none" kern="1200" dirty="0"/>
            <a:t>Peer groups, street gangs and organised crime in the narratives of adolescent male offenders</a:t>
          </a:r>
          <a:r>
            <a:rPr lang="en-GB" sz="900" b="0" i="0" u="none" kern="1200" dirty="0"/>
            <a:t>, </a:t>
          </a:r>
          <a:r>
            <a:rPr lang="en-GB" sz="900" b="0" i="1" u="none" kern="1200" dirty="0"/>
            <a:t>Journal of Criminal Psychology</a:t>
          </a:r>
          <a:r>
            <a:rPr lang="en-GB" sz="900" b="0" i="0" u="none" kern="1200" dirty="0"/>
            <a:t>. Available at: </a:t>
          </a:r>
          <a:r>
            <a:rPr lang="en-GB" sz="900" b="0" i="0" u="none" kern="1200" dirty="0">
              <a:hlinkClick xmlns:r="http://schemas.openxmlformats.org/officeDocument/2006/relationships" r:id="rId1"/>
            </a:rPr>
            <a:t>https://www.emerald.com/insight/content/doi/10.1108/JCP-06-2020-0020/full/html</a:t>
          </a:r>
          <a:r>
            <a:rPr lang="en-GB" sz="900" b="0" i="0" u="none" kern="1200" dirty="0"/>
            <a:t>  (Accessed: 28 April 2025). </a:t>
          </a:r>
          <a:endParaRPr lang="en-GB" sz="900" kern="1200" dirty="0"/>
        </a:p>
      </dsp:txBody>
      <dsp:txXfrm>
        <a:off x="0" y="2673"/>
        <a:ext cx="10297947" cy="455780"/>
      </dsp:txXfrm>
    </dsp:sp>
    <dsp:sp modelId="{D4FDBFB0-FCF8-7443-8817-363D459BE22F}">
      <dsp:nvSpPr>
        <dsp:cNvPr id="0" name=""/>
        <dsp:cNvSpPr/>
      </dsp:nvSpPr>
      <dsp:spPr>
        <a:xfrm>
          <a:off x="0" y="45845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F32CD2-C8EA-8C46-BBCA-7C7698F34EBD}">
      <dsp:nvSpPr>
        <dsp:cNvPr id="0" name=""/>
        <dsp:cNvSpPr/>
      </dsp:nvSpPr>
      <dsp:spPr>
        <a:xfrm>
          <a:off x="0" y="45845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Bandura, A. (2024) ‘Social Learning Analysis of Aggression’, </a:t>
          </a:r>
          <a:r>
            <a:rPr lang="en-US" sz="900" b="0" i="1" kern="1200" dirty="0"/>
            <a:t>Analysis of Delinquency and Aggression</a:t>
          </a:r>
          <a:r>
            <a:rPr lang="en-US" sz="900" b="0" i="0" kern="1200" dirty="0"/>
            <a:t>, pp. 203–232. doi:10.4324/9781003487630-10. </a:t>
          </a:r>
          <a:endParaRPr lang="en-US" sz="900" kern="1200" dirty="0"/>
        </a:p>
      </dsp:txBody>
      <dsp:txXfrm>
        <a:off x="0" y="458453"/>
        <a:ext cx="10297947" cy="455780"/>
      </dsp:txXfrm>
    </dsp:sp>
    <dsp:sp modelId="{13966276-AAE6-824D-96B0-48964EE95488}">
      <dsp:nvSpPr>
        <dsp:cNvPr id="0" name=""/>
        <dsp:cNvSpPr/>
      </dsp:nvSpPr>
      <dsp:spPr>
        <a:xfrm>
          <a:off x="0" y="91423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56069-0B88-7E4A-A1A2-94C77287A879}">
      <dsp:nvSpPr>
        <dsp:cNvPr id="0" name=""/>
        <dsp:cNvSpPr/>
      </dsp:nvSpPr>
      <dsp:spPr>
        <a:xfrm>
          <a:off x="0" y="91423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Barker, R., </a:t>
          </a:r>
          <a:r>
            <a:rPr lang="en-US" sz="900" b="0" i="0" kern="1200" dirty="0" err="1"/>
            <a:t>Bonell</a:t>
          </a:r>
          <a:r>
            <a:rPr lang="en-US" sz="900" b="0" i="0" kern="1200" dirty="0"/>
            <a:t>, C. and Melendez-Torres, G. (2024) ‘“they don’t even teach you how to make money!” what insights can </a:t>
          </a:r>
          <a:r>
            <a:rPr lang="en-US" sz="900" b="0" i="0" kern="1200" dirty="0" err="1"/>
            <a:t>marginalised</a:t>
          </a:r>
          <a:r>
            <a:rPr lang="en-US" sz="900" b="0" i="0" kern="1200" dirty="0"/>
            <a:t> young people provide into developing Inclusive Education policy?’, </a:t>
          </a:r>
          <a:r>
            <a:rPr lang="en-US" sz="900" b="0" i="1" kern="1200" dirty="0"/>
            <a:t>Equity in Education &amp;amp; Society</a:t>
          </a:r>
          <a:r>
            <a:rPr lang="en-US" sz="900" b="0" i="0" kern="1200" dirty="0"/>
            <a:t> [Preprint]. doi:10.1177/27526461241293160. </a:t>
          </a:r>
          <a:endParaRPr lang="en-US" sz="900" kern="1200" dirty="0"/>
        </a:p>
      </dsp:txBody>
      <dsp:txXfrm>
        <a:off x="0" y="914233"/>
        <a:ext cx="10297947" cy="455780"/>
      </dsp:txXfrm>
    </dsp:sp>
    <dsp:sp modelId="{23B1D560-3605-6F4B-9318-2E17F6ED0DC2}">
      <dsp:nvSpPr>
        <dsp:cNvPr id="0" name=""/>
        <dsp:cNvSpPr/>
      </dsp:nvSpPr>
      <dsp:spPr>
        <a:xfrm>
          <a:off x="0" y="137001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74A32-695C-DF48-96C3-463824A726E2}">
      <dsp:nvSpPr>
        <dsp:cNvPr id="0" name=""/>
        <dsp:cNvSpPr/>
      </dsp:nvSpPr>
      <dsp:spPr>
        <a:xfrm>
          <a:off x="0" y="137001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Bridge, M. (2018) </a:t>
          </a:r>
          <a:r>
            <a:rPr lang="en-US" sz="900" b="0" i="1" kern="1200" dirty="0"/>
            <a:t>Met’s ‘gangs matrix’ unlawful, rules data watchdog</a:t>
          </a:r>
          <a:r>
            <a:rPr lang="en-US" sz="900" b="0" i="0" kern="1200" dirty="0"/>
            <a:t>, </a:t>
          </a:r>
          <a:r>
            <a:rPr lang="en-US" sz="900" b="0" i="1" kern="1200" dirty="0"/>
            <a:t>The Times &amp; The Sunday Times</a:t>
          </a:r>
          <a:r>
            <a:rPr lang="en-US" sz="900" b="0" i="0" kern="1200" dirty="0"/>
            <a:t>. Available at: </a:t>
          </a:r>
          <a:r>
            <a:rPr lang="en-US" sz="900" b="0" i="0" kern="1200" dirty="0">
              <a:hlinkClick xmlns:r="http://schemas.openxmlformats.org/officeDocument/2006/relationships" r:id="rId2"/>
            </a:rPr>
            <a:t>https://www.thetimes.com/article/mets-gangs-matrix-unlawful-rules-data-watchdog-dsrqc26v6</a:t>
          </a:r>
          <a:r>
            <a:rPr lang="en-US" sz="900" b="0" i="0" kern="1200" dirty="0"/>
            <a:t> (Accessed: 07 March 2025). </a:t>
          </a:r>
          <a:endParaRPr lang="en-US" sz="900" kern="1200" dirty="0"/>
        </a:p>
      </dsp:txBody>
      <dsp:txXfrm>
        <a:off x="0" y="1370013"/>
        <a:ext cx="10297947" cy="455780"/>
      </dsp:txXfrm>
    </dsp:sp>
    <dsp:sp modelId="{1540889B-F4AB-A44D-9B14-8A0C491B510E}">
      <dsp:nvSpPr>
        <dsp:cNvPr id="0" name=""/>
        <dsp:cNvSpPr/>
      </dsp:nvSpPr>
      <dsp:spPr>
        <a:xfrm>
          <a:off x="0" y="182579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1B9AF-DEE3-514B-9EEE-213F9263F4D7}">
      <dsp:nvSpPr>
        <dsp:cNvPr id="0" name=""/>
        <dsp:cNvSpPr/>
      </dsp:nvSpPr>
      <dsp:spPr>
        <a:xfrm>
          <a:off x="0" y="182579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Brunt, M. (2018) </a:t>
          </a:r>
          <a:r>
            <a:rPr lang="en-US" sz="900" b="0" i="1" kern="1200" dirty="0"/>
            <a:t>Courts must ‘follow through’ over knife crime sentencing, warns police chief</a:t>
          </a:r>
          <a:r>
            <a:rPr lang="en-US" sz="900" b="0" i="0" kern="1200" dirty="0"/>
            <a:t>, </a:t>
          </a:r>
          <a:r>
            <a:rPr lang="en-US" sz="900" b="0" i="1" kern="1200" dirty="0"/>
            <a:t>Sky News</a:t>
          </a:r>
          <a:r>
            <a:rPr lang="en-US" sz="900" b="0" i="0" kern="1200" dirty="0"/>
            <a:t>. Available at: </a:t>
          </a:r>
          <a:r>
            <a:rPr lang="en-US" sz="900" b="0" i="0" kern="1200" dirty="0">
              <a:hlinkClick xmlns:r="http://schemas.openxmlformats.org/officeDocument/2006/relationships" r:id="rId3"/>
            </a:rPr>
            <a:t>https://news.sky.com/story/london-knife-crime-surge-needs-multi-agency-approach-11218973</a:t>
          </a:r>
          <a:r>
            <a:rPr lang="en-US" sz="900" b="0" i="0" kern="1200" dirty="0"/>
            <a:t>  (Accessed: 28 April 2025). </a:t>
          </a:r>
          <a:endParaRPr lang="en-US" sz="900" kern="1200" dirty="0"/>
        </a:p>
      </dsp:txBody>
      <dsp:txXfrm>
        <a:off x="0" y="1825793"/>
        <a:ext cx="10297947" cy="455780"/>
      </dsp:txXfrm>
    </dsp:sp>
    <dsp:sp modelId="{C64C91E1-C89C-FE47-96AF-F1B9DF786243}">
      <dsp:nvSpPr>
        <dsp:cNvPr id="0" name=""/>
        <dsp:cNvSpPr/>
      </dsp:nvSpPr>
      <dsp:spPr>
        <a:xfrm>
          <a:off x="0" y="228157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6324A5-E78D-D646-997E-B8F359E83945}">
      <dsp:nvSpPr>
        <dsp:cNvPr id="0" name=""/>
        <dsp:cNvSpPr/>
      </dsp:nvSpPr>
      <dsp:spPr>
        <a:xfrm>
          <a:off x="0" y="228157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College of Policing (2021) </a:t>
          </a:r>
          <a:r>
            <a:rPr lang="en-US" sz="900" b="0" i="1" kern="1200"/>
            <a:t>Defining knife crime | college of policing</a:t>
          </a:r>
          <a:r>
            <a:rPr lang="en-US" sz="900" b="0" i="0" kern="1200"/>
            <a:t>, </a:t>
          </a:r>
          <a:r>
            <a:rPr lang="en-US" sz="900" b="0" i="1" kern="1200"/>
            <a:t>College of Policing </a:t>
          </a:r>
          <a:r>
            <a:rPr lang="en-US" sz="900" b="0" i="0" kern="1200"/>
            <a:t>. Available at: </a:t>
          </a:r>
          <a:r>
            <a:rPr lang="en-US" sz="900" b="0" i="0" kern="1200">
              <a:hlinkClick xmlns:r="http://schemas.openxmlformats.org/officeDocument/2006/relationships" r:id="rId4"/>
            </a:rPr>
            <a:t>https://www.college.police.uk/guidance/knife-crime-problem-solving-guide/defining-knife-crime</a:t>
          </a:r>
          <a:r>
            <a:rPr lang="en-US" sz="900" b="0" i="0" kern="1200"/>
            <a:t>  (Accessed: 07 March 2025). </a:t>
          </a:r>
          <a:endParaRPr lang="en-US" sz="900" kern="1200"/>
        </a:p>
      </dsp:txBody>
      <dsp:txXfrm>
        <a:off x="0" y="2281573"/>
        <a:ext cx="10297947" cy="455780"/>
      </dsp:txXfrm>
    </dsp:sp>
    <dsp:sp modelId="{866273E0-6A10-064D-83C5-AB6B2C606660}">
      <dsp:nvSpPr>
        <dsp:cNvPr id="0" name=""/>
        <dsp:cNvSpPr/>
      </dsp:nvSpPr>
      <dsp:spPr>
        <a:xfrm>
          <a:off x="0" y="273735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32E54-8596-C443-8043-6D8EFD481928}">
      <dsp:nvSpPr>
        <dsp:cNvPr id="0" name=""/>
        <dsp:cNvSpPr/>
      </dsp:nvSpPr>
      <dsp:spPr>
        <a:xfrm>
          <a:off x="0" y="273735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Cordis Bright (2024) </a:t>
          </a:r>
          <a:r>
            <a:rPr lang="en-US" sz="900" b="0" i="1" kern="1200"/>
            <a:t>Post: Cordis bright</a:t>
          </a:r>
          <a:r>
            <a:rPr lang="en-US" sz="900" b="0" i="0" kern="1200"/>
            <a:t>, </a:t>
          </a:r>
          <a:r>
            <a:rPr lang="en-US" sz="900" b="0" i="1" kern="1200"/>
            <a:t>Post | Cordis Bright</a:t>
          </a:r>
          <a:r>
            <a:rPr lang="en-US" sz="900" b="0" i="0" kern="1200"/>
            <a:t>. Available at: </a:t>
          </a:r>
          <a:r>
            <a:rPr lang="en-US" sz="900" b="0" i="0" kern="1200">
              <a:hlinkClick xmlns:r="http://schemas.openxmlformats.org/officeDocument/2006/relationships" r:id="rId5"/>
            </a:rPr>
            <a:t>https://www.cordisbright.co.uk/news/knife-crime-and-violence</a:t>
          </a:r>
          <a:r>
            <a:rPr lang="en-US" sz="900" b="0" i="0" kern="1200"/>
            <a:t>  (Accessed: 28 April 2025). </a:t>
          </a:r>
          <a:endParaRPr lang="en-US" sz="900" kern="1200"/>
        </a:p>
      </dsp:txBody>
      <dsp:txXfrm>
        <a:off x="0" y="2737353"/>
        <a:ext cx="10297947" cy="455780"/>
      </dsp:txXfrm>
    </dsp:sp>
    <dsp:sp modelId="{9290BC04-189C-A14A-9ACC-A4A2E2E01567}">
      <dsp:nvSpPr>
        <dsp:cNvPr id="0" name=""/>
        <dsp:cNvSpPr/>
      </dsp:nvSpPr>
      <dsp:spPr>
        <a:xfrm>
          <a:off x="0" y="319313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6CE08-6386-3B49-94A9-F7EEC5580761}">
      <dsp:nvSpPr>
        <dsp:cNvPr id="0" name=""/>
        <dsp:cNvSpPr/>
      </dsp:nvSpPr>
      <dsp:spPr>
        <a:xfrm>
          <a:off x="0" y="319313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Crawford, D. (2020) ‘Covid-19 has pushed children’s safeguarding issues under the Radar’, </a:t>
          </a:r>
          <a:r>
            <a:rPr lang="en-US" sz="900" b="0" i="1" kern="1200" dirty="0"/>
            <a:t>Nursing Children and Young People</a:t>
          </a:r>
          <a:r>
            <a:rPr lang="en-US" sz="900" b="0" i="0" kern="1200" dirty="0"/>
            <a:t>, 32(4), pp. 5–5. doi:10.7748/ncyp.32.4.5.s1. </a:t>
          </a:r>
          <a:endParaRPr lang="en-US" sz="900" kern="1200" dirty="0"/>
        </a:p>
      </dsp:txBody>
      <dsp:txXfrm>
        <a:off x="0" y="3193134"/>
        <a:ext cx="10297947" cy="455780"/>
      </dsp:txXfrm>
    </dsp:sp>
    <dsp:sp modelId="{311FA86B-EA66-8D46-A326-85A1362F2D12}">
      <dsp:nvSpPr>
        <dsp:cNvPr id="0" name=""/>
        <dsp:cNvSpPr/>
      </dsp:nvSpPr>
      <dsp:spPr>
        <a:xfrm>
          <a:off x="0" y="364891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C76354-D69B-4F46-928E-20329050BB2E}">
      <dsp:nvSpPr>
        <dsp:cNvPr id="0" name=""/>
        <dsp:cNvSpPr/>
      </dsp:nvSpPr>
      <dsp:spPr>
        <a:xfrm>
          <a:off x="0" y="364891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err="1"/>
            <a:t>Crerar</a:t>
          </a:r>
          <a:r>
            <a:rPr lang="en-US" sz="900" b="0" i="0" kern="1200" dirty="0"/>
            <a:t>, P. (2017) </a:t>
          </a:r>
          <a:r>
            <a:rPr lang="en-US" sz="900" b="0" i="1" kern="1200" dirty="0"/>
            <a:t>‘YouTube and Google must do more to remove videos that </a:t>
          </a:r>
          <a:r>
            <a:rPr lang="en-US" sz="900" b="0" i="1" kern="1200" dirty="0" err="1"/>
            <a:t>Glamorise</a:t>
          </a:r>
          <a:r>
            <a:rPr lang="en-US" sz="900" b="0" i="1" kern="1200" dirty="0"/>
            <a:t> Knife Crime’</a:t>
          </a:r>
          <a:r>
            <a:rPr lang="en-US" sz="900" b="0" i="0" kern="1200" dirty="0"/>
            <a:t>, </a:t>
          </a:r>
          <a:r>
            <a:rPr lang="en-US" sz="900" b="0" i="1" kern="1200" dirty="0"/>
            <a:t>The Standard</a:t>
          </a:r>
          <a:r>
            <a:rPr lang="en-US" sz="900" b="0" i="0" kern="1200" dirty="0"/>
            <a:t>. Available at: </a:t>
          </a:r>
          <a:r>
            <a:rPr lang="en-US" sz="900" b="0" i="0" kern="1200" dirty="0">
              <a:hlinkClick xmlns:r="http://schemas.openxmlformats.org/officeDocument/2006/relationships" r:id="rId6"/>
            </a:rPr>
            <a:t>https://www.standard.co.uk/news/london/youtube-and-google-must-do-more-to-remove-videos-that-glamorise-knife-crime-a3605246.html</a:t>
          </a:r>
          <a:r>
            <a:rPr lang="en-US" sz="900" b="0" i="0" kern="1200" dirty="0"/>
            <a:t> (Accessed: 07 March 2025). </a:t>
          </a:r>
          <a:endParaRPr lang="en-US" sz="900" kern="1200" dirty="0"/>
        </a:p>
      </dsp:txBody>
      <dsp:txXfrm>
        <a:off x="0" y="3648914"/>
        <a:ext cx="10297947" cy="455780"/>
      </dsp:txXfrm>
    </dsp:sp>
    <dsp:sp modelId="{29C51F58-5D32-6049-AD9D-DDE6C3EAC2F9}">
      <dsp:nvSpPr>
        <dsp:cNvPr id="0" name=""/>
        <dsp:cNvSpPr/>
      </dsp:nvSpPr>
      <dsp:spPr>
        <a:xfrm>
          <a:off x="0" y="410469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0C47E-FC39-5B4A-9B24-3B3D9508CDCC}">
      <dsp:nvSpPr>
        <dsp:cNvPr id="0" name=""/>
        <dsp:cNvSpPr/>
      </dsp:nvSpPr>
      <dsp:spPr>
        <a:xfrm>
          <a:off x="0" y="410469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Dodd, V. (2019) </a:t>
          </a:r>
          <a:r>
            <a:rPr lang="en-US" sz="900" b="0" i="1" kern="1200" dirty="0"/>
            <a:t>‘modern slave’, 19, convicted of murder of Jaden Moodie, 14</a:t>
          </a:r>
          <a:r>
            <a:rPr lang="en-US" sz="900" b="0" i="0" kern="1200" dirty="0"/>
            <a:t>, </a:t>
          </a:r>
          <a:r>
            <a:rPr lang="en-US" sz="900" b="0" i="1" kern="1200" dirty="0"/>
            <a:t>The Guardian</a:t>
          </a:r>
          <a:r>
            <a:rPr lang="en-US" sz="900" b="0" i="0" kern="1200" dirty="0"/>
            <a:t>. Available at: </a:t>
          </a:r>
          <a:r>
            <a:rPr lang="en-US" sz="900" b="0" i="0" kern="1200" dirty="0">
              <a:hlinkClick xmlns:r="http://schemas.openxmlformats.org/officeDocument/2006/relationships" r:id="rId7"/>
            </a:rPr>
            <a:t>https://www.theguardian.com/uk-news/2019/dec/11/modern-slave-19-convicted-of-of-jaden-moodie-14</a:t>
          </a:r>
          <a:r>
            <a:rPr lang="en-US" sz="900" b="0" i="0" kern="1200" dirty="0"/>
            <a:t>  (Accessed: 27 April 2025). </a:t>
          </a:r>
          <a:endParaRPr lang="en-US" sz="900" kern="1200" dirty="0"/>
        </a:p>
      </dsp:txBody>
      <dsp:txXfrm>
        <a:off x="0" y="4104694"/>
        <a:ext cx="10297947" cy="455780"/>
      </dsp:txXfrm>
    </dsp:sp>
    <dsp:sp modelId="{0439607A-4C30-A240-98E3-8CE55C6EB452}">
      <dsp:nvSpPr>
        <dsp:cNvPr id="0" name=""/>
        <dsp:cNvSpPr/>
      </dsp:nvSpPr>
      <dsp:spPr>
        <a:xfrm>
          <a:off x="0" y="456047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95DD7-6FBC-8A4B-BC5F-1A6951500C71}">
      <dsp:nvSpPr>
        <dsp:cNvPr id="0" name=""/>
        <dsp:cNvSpPr/>
      </dsp:nvSpPr>
      <dsp:spPr>
        <a:xfrm>
          <a:off x="0" y="456047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Dyfed Powys Police (2023) </a:t>
          </a:r>
          <a:r>
            <a:rPr lang="en-US" sz="900" b="0" i="1" kern="1200"/>
            <a:t>Knife crime statistics 531/2024</a:t>
          </a:r>
          <a:r>
            <a:rPr lang="en-US" sz="900" b="0" i="0" kern="1200"/>
            <a:t>. Available at: </a:t>
          </a:r>
          <a:r>
            <a:rPr lang="en-US" sz="900" b="0" i="0" kern="1200">
              <a:hlinkClick xmlns:r="http://schemas.openxmlformats.org/officeDocument/2006/relationships" r:id="rId8"/>
            </a:rPr>
            <a:t>https://www.dyfed-powys.police.uk/en/about-us/guide-to-information/requests-and-responses-disclosure-log/crime-statistics/</a:t>
          </a:r>
          <a:r>
            <a:rPr lang="en-US" sz="900" b="0" i="0" kern="1200"/>
            <a:t>  (Accessed: 28 April 2025). </a:t>
          </a:r>
          <a:endParaRPr lang="en-US" sz="900" kern="1200"/>
        </a:p>
      </dsp:txBody>
      <dsp:txXfrm>
        <a:off x="0" y="4560474"/>
        <a:ext cx="10297947" cy="455780"/>
      </dsp:txXfrm>
    </dsp:sp>
    <dsp:sp modelId="{788738A3-7AC8-FA48-8D13-6A7ECBB6559B}">
      <dsp:nvSpPr>
        <dsp:cNvPr id="0" name=""/>
        <dsp:cNvSpPr/>
      </dsp:nvSpPr>
      <dsp:spPr>
        <a:xfrm>
          <a:off x="0" y="501625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A293-C7ED-F645-B988-94E5DB5CEED2}">
      <dsp:nvSpPr>
        <dsp:cNvPr id="0" name=""/>
        <dsp:cNvSpPr/>
      </dsp:nvSpPr>
      <dsp:spPr>
        <a:xfrm>
          <a:off x="0" y="501625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Fraser, K. (2024) </a:t>
          </a:r>
          <a:r>
            <a:rPr lang="en-US" sz="900" b="0" i="1" kern="1200"/>
            <a:t>Violent offending rates tend to peak in late adolescence or early adulthood</a:t>
          </a:r>
          <a:r>
            <a:rPr lang="en-US" sz="900" b="0" i="0" kern="1200"/>
            <a:t>, </a:t>
          </a:r>
          <a:r>
            <a:rPr lang="en-US" sz="900" b="0" i="1" kern="1200"/>
            <a:t>Youth Endowment Fund</a:t>
          </a:r>
          <a:r>
            <a:rPr lang="en-US" sz="900" b="0" i="0" kern="1200"/>
            <a:t>. Available at: </a:t>
          </a:r>
          <a:r>
            <a:rPr lang="en-US" sz="900" b="0" i="0" kern="1200">
              <a:hlinkClick xmlns:r="http://schemas.openxmlformats.org/officeDocument/2006/relationships" r:id="rId9"/>
            </a:rPr>
            <a:t>https://youthendowmentfund.org.uk/reports/key-facts-about-violence/6-violent-offending-rates-tend-to-peak-in-late-adolescence-or-early-adulthood/#:~:text=Crime%20and%20violence%20typically%20peak,the%20age%2Dcrime%20curve</a:t>
          </a:r>
          <a:r>
            <a:rPr lang="en-US" sz="900" b="0" i="0" kern="1200"/>
            <a:t>’. (Accessed: 07 March 2025). </a:t>
          </a:r>
          <a:endParaRPr lang="en-US" sz="900" kern="1200"/>
        </a:p>
      </dsp:txBody>
      <dsp:txXfrm>
        <a:off x="0" y="5016254"/>
        <a:ext cx="10297947" cy="4557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F1381-1093-1A4E-8603-61080C2B4214}">
      <dsp:nvSpPr>
        <dsp:cNvPr id="0" name=""/>
        <dsp:cNvSpPr/>
      </dsp:nvSpPr>
      <dsp:spPr>
        <a:xfrm>
          <a:off x="0" y="712"/>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F6910-77F6-774F-B2E8-E6C5A0958AA7}">
      <dsp:nvSpPr>
        <dsp:cNvPr id="0" name=""/>
        <dsp:cNvSpPr/>
      </dsp:nvSpPr>
      <dsp:spPr>
        <a:xfrm>
          <a:off x="0" y="712"/>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Gibbons , D. (2024) </a:t>
          </a:r>
          <a:r>
            <a:rPr lang="en-GB" sz="1100" b="0" i="1" kern="1200" dirty="0"/>
            <a:t>Tackling Knife Crime, one school at a time</a:t>
          </a:r>
          <a:r>
            <a:rPr lang="en-GB" sz="1100" b="0" i="0" kern="1200" dirty="0"/>
            <a:t>, </a:t>
          </a:r>
          <a:r>
            <a:rPr lang="en-GB" sz="1100" b="0" i="1" kern="1200" dirty="0"/>
            <a:t>Magistrates’ Association</a:t>
          </a:r>
          <a:r>
            <a:rPr lang="en-GB" sz="1100" b="0" i="0" kern="1200" dirty="0"/>
            <a:t>. Available at: </a:t>
          </a:r>
          <a:r>
            <a:rPr lang="en-GB" sz="1100" b="0" i="0" kern="1200" dirty="0">
              <a:hlinkClick xmlns:r="http://schemas.openxmlformats.org/officeDocument/2006/relationships" r:id="rId1"/>
            </a:rPr>
            <a:t>https://www.magistrates-association.org.uk/blog/tackling-knife-crime-one-school-at-a-time/</a:t>
          </a:r>
          <a:r>
            <a:rPr lang="en-GB" sz="1100" b="0" i="0" kern="1200" dirty="0"/>
            <a:t>  (Accessed: 07 March 2025). </a:t>
          </a:r>
          <a:endParaRPr lang="en-US" sz="1100" kern="1200" dirty="0"/>
        </a:p>
      </dsp:txBody>
      <dsp:txXfrm>
        <a:off x="0" y="712"/>
        <a:ext cx="10959102" cy="416839"/>
      </dsp:txXfrm>
    </dsp:sp>
    <dsp:sp modelId="{36EC486E-546C-BA4D-90E6-277DA0A090DB}">
      <dsp:nvSpPr>
        <dsp:cNvPr id="0" name=""/>
        <dsp:cNvSpPr/>
      </dsp:nvSpPr>
      <dsp:spPr>
        <a:xfrm>
          <a:off x="0" y="417551"/>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49493-856E-F048-A94A-2C7EB3F35972}">
      <dsp:nvSpPr>
        <dsp:cNvPr id="0" name=""/>
        <dsp:cNvSpPr/>
      </dsp:nvSpPr>
      <dsp:spPr>
        <a:xfrm>
          <a:off x="0" y="417551"/>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Greater London Authority (2024) </a:t>
          </a:r>
          <a:r>
            <a:rPr lang="en-GB" sz="1100" b="0" i="1" kern="1200" dirty="0"/>
            <a:t>The London Knife Crime Strategy</a:t>
          </a:r>
          <a:r>
            <a:rPr lang="en-GB" sz="1100" b="0" i="0" kern="1200" dirty="0"/>
            <a:t>. Available at: </a:t>
          </a:r>
          <a:r>
            <a:rPr lang="en-GB" sz="1100" b="0" i="0" kern="1200" dirty="0">
              <a:hlinkClick xmlns:r="http://schemas.openxmlformats.org/officeDocument/2006/relationships" r:id="rId2"/>
            </a:rPr>
            <a:t>https://www.london.gov.uk/sites/default/files/mopac_knife_crime_strategy_june_2017.pdf</a:t>
          </a:r>
          <a:r>
            <a:rPr lang="en-GB" sz="1100" b="0" i="0" kern="1200" dirty="0"/>
            <a:t>  (Accessed: 07 March 2025). </a:t>
          </a:r>
          <a:endParaRPr lang="en-US" sz="1100" kern="1200" dirty="0"/>
        </a:p>
      </dsp:txBody>
      <dsp:txXfrm>
        <a:off x="0" y="417551"/>
        <a:ext cx="10959102" cy="416839"/>
      </dsp:txXfrm>
    </dsp:sp>
    <dsp:sp modelId="{6CA44763-6E3A-2F4F-99B9-4C785AF5555A}">
      <dsp:nvSpPr>
        <dsp:cNvPr id="0" name=""/>
        <dsp:cNvSpPr/>
      </dsp:nvSpPr>
      <dsp:spPr>
        <a:xfrm>
          <a:off x="0" y="834391"/>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24C73-9889-3144-A8F8-74444EEBA6EF}">
      <dsp:nvSpPr>
        <dsp:cNvPr id="0" name=""/>
        <dsp:cNvSpPr/>
      </dsp:nvSpPr>
      <dsp:spPr>
        <a:xfrm>
          <a:off x="0" y="834391"/>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err="1"/>
            <a:t>Gwata</a:t>
          </a:r>
          <a:r>
            <a:rPr lang="en-GB" sz="1100" b="0" i="0" kern="1200" dirty="0"/>
            <a:t>, D. </a:t>
          </a:r>
          <a:r>
            <a:rPr lang="en-GB" sz="1100" b="0" i="1" kern="1200" dirty="0"/>
            <a:t>et al.</a:t>
          </a:r>
          <a:r>
            <a:rPr lang="en-GB" sz="1100" b="0" i="0" kern="1200" dirty="0"/>
            <a:t> (2024) ‘Youth violence and knife crime in ethnic minorities in the UK: A review of the literature’, </a:t>
          </a:r>
          <a:r>
            <a:rPr lang="en-GB" sz="1100" b="0" i="1" kern="1200" dirty="0"/>
            <a:t>International Journal of Social Psychiatry</a:t>
          </a:r>
          <a:r>
            <a:rPr lang="en-GB" sz="1100" b="0" i="0" kern="1200" dirty="0"/>
            <a:t>, 70(3), pp. 582–587. doi:10.1177/00207640231221098. </a:t>
          </a:r>
          <a:endParaRPr lang="en-US" sz="1100" kern="1200" dirty="0"/>
        </a:p>
      </dsp:txBody>
      <dsp:txXfrm>
        <a:off x="0" y="834391"/>
        <a:ext cx="10959102" cy="416839"/>
      </dsp:txXfrm>
    </dsp:sp>
    <dsp:sp modelId="{7CDD56BF-875F-6D4B-99C1-D36F607079DF}">
      <dsp:nvSpPr>
        <dsp:cNvPr id="0" name=""/>
        <dsp:cNvSpPr/>
      </dsp:nvSpPr>
      <dsp:spPr>
        <a:xfrm>
          <a:off x="0" y="1251230"/>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35DB2-D71B-F548-881E-65E3A9477C22}">
      <dsp:nvSpPr>
        <dsp:cNvPr id="0" name=""/>
        <dsp:cNvSpPr/>
      </dsp:nvSpPr>
      <dsp:spPr>
        <a:xfrm>
          <a:off x="0" y="1251230"/>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Haylock, S. </a:t>
          </a:r>
          <a:r>
            <a:rPr lang="en-GB" sz="1100" b="0" i="1" kern="1200" dirty="0"/>
            <a:t>et al.</a:t>
          </a:r>
          <a:r>
            <a:rPr lang="en-GB" sz="1100" b="0" i="0" kern="1200" dirty="0"/>
            <a:t> (2020) ‘Risk factors associated with knife-crime in United Kingdom among young people aged 10–24 years: A systematic review’, </a:t>
          </a:r>
          <a:r>
            <a:rPr lang="en-GB" sz="1100" b="0" i="1" kern="1200" dirty="0"/>
            <a:t>BMC Public Health</a:t>
          </a:r>
          <a:r>
            <a:rPr lang="en-GB" sz="1100" b="0" i="0" kern="1200" dirty="0"/>
            <a:t>, 20(1). doi:10.1186/s12889-020-09498-4. </a:t>
          </a:r>
          <a:endParaRPr lang="en-US" sz="1100" kern="1200" dirty="0"/>
        </a:p>
      </dsp:txBody>
      <dsp:txXfrm>
        <a:off x="0" y="1251230"/>
        <a:ext cx="10959102" cy="416839"/>
      </dsp:txXfrm>
    </dsp:sp>
    <dsp:sp modelId="{9C2AD299-F4CA-9F49-9D5B-6B4B2D76A97D}">
      <dsp:nvSpPr>
        <dsp:cNvPr id="0" name=""/>
        <dsp:cNvSpPr/>
      </dsp:nvSpPr>
      <dsp:spPr>
        <a:xfrm>
          <a:off x="0" y="1668069"/>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954FB3-91EE-8043-877F-864AF438B303}">
      <dsp:nvSpPr>
        <dsp:cNvPr id="0" name=""/>
        <dsp:cNvSpPr/>
      </dsp:nvSpPr>
      <dsp:spPr>
        <a:xfrm>
          <a:off x="0" y="1668069"/>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u="none" kern="1200" dirty="0" err="1"/>
            <a:t>Haelle</a:t>
          </a:r>
          <a:r>
            <a:rPr lang="en-GB" sz="1100" b="0" i="0" u="none" kern="1200" dirty="0"/>
            <a:t>, T. (2017) </a:t>
          </a:r>
          <a:r>
            <a:rPr lang="en-GB" sz="1100" b="0" i="1" u="none" kern="1200" dirty="0"/>
            <a:t>Children played with a real gun longer, more aggressively after seeing movie showing guns</a:t>
          </a:r>
          <a:r>
            <a:rPr lang="en-GB" sz="1100" b="0" i="0" u="none" kern="1200" dirty="0"/>
            <a:t>, </a:t>
          </a:r>
          <a:r>
            <a:rPr lang="en-GB" sz="1100" b="0" i="1" u="none" kern="1200" dirty="0"/>
            <a:t>Forbes</a:t>
          </a:r>
          <a:r>
            <a:rPr lang="en-GB" sz="1100" b="0" i="0" u="none" kern="1200" dirty="0"/>
            <a:t>. Available at: </a:t>
          </a:r>
          <a:r>
            <a:rPr lang="en-GB" sz="1100" b="0" i="0" u="none" kern="1200" dirty="0">
              <a:hlinkClick xmlns:r="http://schemas.openxmlformats.org/officeDocument/2006/relationships" r:id="rId3"/>
            </a:rPr>
            <a:t>https://www.forbes.com/sites/tarahaelle/2017/09/25/children-play-with-real-gun-longer-more-aggressively-after-seeing-movie-with-guns/</a:t>
          </a:r>
          <a:r>
            <a:rPr lang="en-GB" sz="1100" b="0" i="0" u="none" kern="1200" dirty="0"/>
            <a:t>  (Accessed: 28 April 2025). </a:t>
          </a:r>
          <a:endParaRPr lang="en-GB" sz="1100" kern="1200" dirty="0"/>
        </a:p>
      </dsp:txBody>
      <dsp:txXfrm>
        <a:off x="0" y="1668069"/>
        <a:ext cx="10959102" cy="416839"/>
      </dsp:txXfrm>
    </dsp:sp>
    <dsp:sp modelId="{8EE529CC-DE5B-7542-858C-6544ED205BF0}">
      <dsp:nvSpPr>
        <dsp:cNvPr id="0" name=""/>
        <dsp:cNvSpPr/>
      </dsp:nvSpPr>
      <dsp:spPr>
        <a:xfrm>
          <a:off x="0" y="2084908"/>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1B85F-D47C-B548-9411-D45CC9D6BB0B}">
      <dsp:nvSpPr>
        <dsp:cNvPr id="0" name=""/>
        <dsp:cNvSpPr/>
      </dsp:nvSpPr>
      <dsp:spPr>
        <a:xfrm>
          <a:off x="0" y="2084908"/>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House of Lord Library (2022) </a:t>
          </a:r>
          <a:r>
            <a:rPr lang="en-GB" sz="1100" b="0" i="1" kern="1200" dirty="0"/>
            <a:t>Violent crime, burglaries and gang activity - House of Lords Library</a:t>
          </a:r>
          <a:r>
            <a:rPr lang="en-GB" sz="1100" b="0" i="0" kern="1200" dirty="0"/>
            <a:t>, </a:t>
          </a:r>
          <a:r>
            <a:rPr lang="en-GB" sz="1100" b="0" i="1" kern="1200" dirty="0"/>
            <a:t>UK Parliament </a:t>
          </a:r>
          <a:r>
            <a:rPr lang="en-GB" sz="1100" b="0" i="0" kern="1200" dirty="0"/>
            <a:t>. Available at: </a:t>
          </a:r>
          <a:r>
            <a:rPr lang="en-GB" sz="1100" b="0" i="0" kern="1200" dirty="0">
              <a:hlinkClick xmlns:r="http://schemas.openxmlformats.org/officeDocument/2006/relationships" r:id="rId4"/>
            </a:rPr>
            <a:t>https://lordslibrary.parliament.uk/violent-crime-burglaries-and-gang-activity/</a:t>
          </a:r>
          <a:r>
            <a:rPr lang="en-GB" sz="1100" b="0" i="0" kern="1200" dirty="0"/>
            <a:t>  (Accessed: 07 March 2025). </a:t>
          </a:r>
          <a:endParaRPr lang="en-US" sz="1100" kern="1200" dirty="0"/>
        </a:p>
      </dsp:txBody>
      <dsp:txXfrm>
        <a:off x="0" y="2084908"/>
        <a:ext cx="10959102" cy="416839"/>
      </dsp:txXfrm>
    </dsp:sp>
    <dsp:sp modelId="{F9CDBDFC-9FCE-2F44-9327-EDD6FC8D5AA7}">
      <dsp:nvSpPr>
        <dsp:cNvPr id="0" name=""/>
        <dsp:cNvSpPr/>
      </dsp:nvSpPr>
      <dsp:spPr>
        <a:xfrm>
          <a:off x="0" y="2501748"/>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B2E1A-1113-F54C-BD93-172D2EB62086}">
      <dsp:nvSpPr>
        <dsp:cNvPr id="0" name=""/>
        <dsp:cNvSpPr/>
      </dsp:nvSpPr>
      <dsp:spPr>
        <a:xfrm>
          <a:off x="0" y="2501748"/>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Joseph </a:t>
          </a:r>
          <a:r>
            <a:rPr lang="en-GB" sz="1100" b="0" i="0" kern="1200" dirty="0" err="1"/>
            <a:t>rowntree</a:t>
          </a:r>
          <a:r>
            <a:rPr lang="en-GB" sz="1100" b="0" i="0" kern="1200" dirty="0"/>
            <a:t> foundation (2023) </a:t>
          </a:r>
          <a:r>
            <a:rPr lang="en-GB" sz="1100" b="0" i="1" kern="1200" dirty="0"/>
            <a:t>UK poverty 2023: The Essential Guide to Understanding Poverty in the UK</a:t>
          </a:r>
          <a:r>
            <a:rPr lang="en-GB" sz="1100" b="0" i="0" kern="1200" dirty="0"/>
            <a:t>, </a:t>
          </a:r>
          <a:r>
            <a:rPr lang="en-GB" sz="1100" b="0" i="1" kern="1200" dirty="0"/>
            <a:t>Joseph Rowntree Foundation</a:t>
          </a:r>
          <a:r>
            <a:rPr lang="en-GB" sz="1100" b="0" i="0" kern="1200" dirty="0"/>
            <a:t>. Available at: </a:t>
          </a:r>
          <a:r>
            <a:rPr lang="en-GB" sz="1100" b="0" i="0" kern="1200" dirty="0">
              <a:hlinkClick xmlns:r="http://schemas.openxmlformats.org/officeDocument/2006/relationships" r:id="rId5"/>
            </a:rPr>
            <a:t>https://www.jrf.org.uk/uk-poverty-2023-the-essential-guide-to-understanding-poverty-in-the-uk</a:t>
          </a:r>
          <a:r>
            <a:rPr lang="en-GB" sz="1100" b="0" i="0" kern="1200" dirty="0"/>
            <a:t>  (Accessed: 26 April 2025). </a:t>
          </a:r>
          <a:endParaRPr lang="en-US" sz="1100" kern="1200" dirty="0"/>
        </a:p>
      </dsp:txBody>
      <dsp:txXfrm>
        <a:off x="0" y="2501748"/>
        <a:ext cx="10959102" cy="416839"/>
      </dsp:txXfrm>
    </dsp:sp>
    <dsp:sp modelId="{31BB7CBA-6E20-D648-BCCA-F9E30806CD0B}">
      <dsp:nvSpPr>
        <dsp:cNvPr id="0" name=""/>
        <dsp:cNvSpPr/>
      </dsp:nvSpPr>
      <dsp:spPr>
        <a:xfrm>
          <a:off x="0" y="2918587"/>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6657A5-0317-A543-908F-0BB02D6C7CB0}">
      <dsp:nvSpPr>
        <dsp:cNvPr id="0" name=""/>
        <dsp:cNvSpPr/>
      </dsp:nvSpPr>
      <dsp:spPr>
        <a:xfrm>
          <a:off x="0" y="2918587"/>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err="1"/>
            <a:t>Leverso</a:t>
          </a:r>
          <a:r>
            <a:rPr lang="en-GB" sz="1100" b="0" i="0" kern="1200" dirty="0"/>
            <a:t>, J., </a:t>
          </a:r>
          <a:r>
            <a:rPr lang="en-GB" sz="1100" b="0" i="0" kern="1200" dirty="0" err="1"/>
            <a:t>Densley</a:t>
          </a:r>
          <a:r>
            <a:rPr lang="en-GB" sz="1100" b="0" i="0" kern="1200" dirty="0"/>
            <a:t>, J.A. and </a:t>
          </a:r>
          <a:r>
            <a:rPr lang="en-GB" sz="1100" b="0" i="0" kern="1200" dirty="0" err="1"/>
            <a:t>Insco</a:t>
          </a:r>
          <a:r>
            <a:rPr lang="en-GB" sz="1100" b="0" i="0" kern="1200" dirty="0"/>
            <a:t>, L. (2024) ‘Keeping it real: A </a:t>
          </a:r>
          <a:r>
            <a:rPr lang="en-GB" sz="1100" b="0" i="0" kern="1200" dirty="0" err="1"/>
            <a:t>signaling</a:t>
          </a:r>
          <a:r>
            <a:rPr lang="en-GB" sz="1100" b="0" i="0" kern="1200" dirty="0"/>
            <a:t> theory perspective on authentic claims of gang membership made on Social Media’, </a:t>
          </a:r>
          <a:r>
            <a:rPr lang="en-GB" sz="1100" b="0" i="1" kern="1200" dirty="0"/>
            <a:t>Theoretical Criminology</a:t>
          </a:r>
          <a:r>
            <a:rPr lang="en-GB" sz="1100" b="0" i="0" kern="1200" dirty="0"/>
            <a:t> [Preprint]. doi:10.1177/13624806241279280. </a:t>
          </a:r>
          <a:endParaRPr lang="en-US" sz="1100" kern="1200" dirty="0"/>
        </a:p>
      </dsp:txBody>
      <dsp:txXfrm>
        <a:off x="0" y="2918587"/>
        <a:ext cx="10959102" cy="416839"/>
      </dsp:txXfrm>
    </dsp:sp>
    <dsp:sp modelId="{076CAD8D-21DC-A94C-9726-019FA97F0F45}">
      <dsp:nvSpPr>
        <dsp:cNvPr id="0" name=""/>
        <dsp:cNvSpPr/>
      </dsp:nvSpPr>
      <dsp:spPr>
        <a:xfrm>
          <a:off x="0" y="3335426"/>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022B9-BAD6-CA4C-B3AA-E33EBBFA74AC}">
      <dsp:nvSpPr>
        <dsp:cNvPr id="0" name=""/>
        <dsp:cNvSpPr/>
      </dsp:nvSpPr>
      <dsp:spPr>
        <a:xfrm>
          <a:off x="0" y="3335426"/>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MacDonald, R. </a:t>
          </a:r>
          <a:r>
            <a:rPr lang="en-GB" sz="1100" b="0" i="1" kern="1200"/>
            <a:t>et al.</a:t>
          </a:r>
          <a:r>
            <a:rPr lang="en-GB" sz="1100" b="0" i="0" kern="1200"/>
            <a:t> (2023) ‘The COVID-19 pandemic and youth in recent, historical perspective: More pressure, more precarity’, </a:t>
          </a:r>
          <a:r>
            <a:rPr lang="en-GB" sz="1100" b="0" i="1" kern="1200"/>
            <a:t>Journal of Youth Studies</a:t>
          </a:r>
          <a:r>
            <a:rPr lang="en-GB" sz="1100" b="0" i="0" kern="1200"/>
            <a:t>, 27(5), pp. 723–740. doi:10.1080/13676261.2022.2163884. </a:t>
          </a:r>
          <a:endParaRPr lang="en-US" sz="1100" kern="1200"/>
        </a:p>
      </dsp:txBody>
      <dsp:txXfrm>
        <a:off x="0" y="3335426"/>
        <a:ext cx="10959102" cy="416839"/>
      </dsp:txXfrm>
    </dsp:sp>
    <dsp:sp modelId="{978A17AF-6083-344A-A03C-676FFC389D92}">
      <dsp:nvSpPr>
        <dsp:cNvPr id="0" name=""/>
        <dsp:cNvSpPr/>
      </dsp:nvSpPr>
      <dsp:spPr>
        <a:xfrm>
          <a:off x="0" y="3752266"/>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88E0A-799D-0548-A72F-749AFBD21E66}">
      <dsp:nvSpPr>
        <dsp:cNvPr id="0" name=""/>
        <dsp:cNvSpPr/>
      </dsp:nvSpPr>
      <dsp:spPr>
        <a:xfrm>
          <a:off x="0" y="3752266"/>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Maxwell, N. (2024) ‘“shove that. there’s always hope”: Young people’s lived experience of child criminal exploitation’, </a:t>
          </a:r>
          <a:r>
            <a:rPr lang="en-GB" sz="1100" b="0" i="1" kern="1200" dirty="0"/>
            <a:t>Journal of Youth Studies</a:t>
          </a:r>
          <a:r>
            <a:rPr lang="en-GB" sz="1100" b="0" i="0" kern="1200" dirty="0"/>
            <a:t>, pp. 1–17. doi:10.1080/13676261.2024.2397025. </a:t>
          </a:r>
          <a:endParaRPr lang="en-US" sz="1100" kern="1200" dirty="0"/>
        </a:p>
      </dsp:txBody>
      <dsp:txXfrm>
        <a:off x="0" y="3752266"/>
        <a:ext cx="10959102" cy="416839"/>
      </dsp:txXfrm>
    </dsp:sp>
    <dsp:sp modelId="{2E5E5C3F-7372-FC43-9901-1D56C5301ED7}">
      <dsp:nvSpPr>
        <dsp:cNvPr id="0" name=""/>
        <dsp:cNvSpPr/>
      </dsp:nvSpPr>
      <dsp:spPr>
        <a:xfrm>
          <a:off x="0" y="4169105"/>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1C706-B019-C443-A1F3-4246679E739E}">
      <dsp:nvSpPr>
        <dsp:cNvPr id="0" name=""/>
        <dsp:cNvSpPr/>
      </dsp:nvSpPr>
      <dsp:spPr>
        <a:xfrm>
          <a:off x="0" y="4169105"/>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The Metropolitan Police (2024) </a:t>
          </a:r>
          <a:r>
            <a:rPr lang="en-GB" sz="1100" b="0" i="1" kern="1200" dirty="0"/>
            <a:t>How the Gangs Violence Matrix Works | Metropolitan Police</a:t>
          </a:r>
          <a:r>
            <a:rPr lang="en-GB" sz="1100" b="0" i="0" kern="1200" dirty="0"/>
            <a:t>, </a:t>
          </a:r>
          <a:r>
            <a:rPr lang="en-GB" sz="1100" b="0" i="1" kern="1200" dirty="0"/>
            <a:t>Metropolitan Police</a:t>
          </a:r>
          <a:r>
            <a:rPr lang="en-GB" sz="1100" b="0" i="0" kern="1200" dirty="0"/>
            <a:t>. Available at: </a:t>
          </a:r>
          <a:r>
            <a:rPr lang="en-GB" sz="1100" b="0" i="0" kern="1200" dirty="0">
              <a:hlinkClick xmlns:r="http://schemas.openxmlformats.org/officeDocument/2006/relationships" r:id="rId6"/>
            </a:rPr>
            <a:t>https://www.met.police.uk/police-forces/metropolitan-police/areas/about-us/about-the-met/gangs-violence-matrix/</a:t>
          </a:r>
          <a:r>
            <a:rPr lang="en-GB" sz="1100" b="0" i="0" kern="1200" dirty="0"/>
            <a:t>  (Accessed: 07 March 2025). </a:t>
          </a:r>
          <a:endParaRPr lang="en-US" sz="1100" kern="1200" dirty="0"/>
        </a:p>
      </dsp:txBody>
      <dsp:txXfrm>
        <a:off x="0" y="4169105"/>
        <a:ext cx="10959102" cy="416839"/>
      </dsp:txXfrm>
    </dsp:sp>
    <dsp:sp modelId="{6B78C354-64CA-6345-86E0-464EB32006E1}">
      <dsp:nvSpPr>
        <dsp:cNvPr id="0" name=""/>
        <dsp:cNvSpPr/>
      </dsp:nvSpPr>
      <dsp:spPr>
        <a:xfrm>
          <a:off x="0" y="4585944"/>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B7E15-2F61-924C-9B69-A9A032B7469B}">
      <dsp:nvSpPr>
        <dsp:cNvPr id="0" name=""/>
        <dsp:cNvSpPr/>
      </dsp:nvSpPr>
      <dsp:spPr>
        <a:xfrm>
          <a:off x="0" y="4585944"/>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Nspcc (2025) </a:t>
          </a:r>
          <a:r>
            <a:rPr lang="en-GB" sz="1100" b="0" i="1" kern="1200"/>
            <a:t>Criminal exploitation and gangs</a:t>
          </a:r>
          <a:r>
            <a:rPr lang="en-GB" sz="1100" b="0" i="0" kern="1200"/>
            <a:t>, </a:t>
          </a:r>
          <a:r>
            <a:rPr lang="en-GB" sz="1100" b="0" i="1" kern="1200"/>
            <a:t>NSPCC</a:t>
          </a:r>
          <a:r>
            <a:rPr lang="en-GB" sz="1100" b="0" i="0" kern="1200"/>
            <a:t>. Available at: https://www.nspcc.org.uk/what-is-child-abuse/types-of-abuse/gangs-criminal-exploitation/ (Accessed: 26 April 2025). </a:t>
          </a:r>
          <a:endParaRPr lang="en-US" sz="1100" kern="1200"/>
        </a:p>
      </dsp:txBody>
      <dsp:txXfrm>
        <a:off x="0" y="4585944"/>
        <a:ext cx="10959102" cy="416839"/>
      </dsp:txXfrm>
    </dsp:sp>
    <dsp:sp modelId="{24538017-86D1-5C4C-918F-EF254BC43922}">
      <dsp:nvSpPr>
        <dsp:cNvPr id="0" name=""/>
        <dsp:cNvSpPr/>
      </dsp:nvSpPr>
      <dsp:spPr>
        <a:xfrm>
          <a:off x="0" y="5002783"/>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718B8-FE62-914F-8710-E889C8ABF0BE}">
      <dsp:nvSpPr>
        <dsp:cNvPr id="0" name=""/>
        <dsp:cNvSpPr/>
      </dsp:nvSpPr>
      <dsp:spPr>
        <a:xfrm>
          <a:off x="0" y="5002783"/>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The Office for National Statistics (2024) </a:t>
          </a:r>
          <a:r>
            <a:rPr lang="en-GB" sz="1100" b="0" i="1" kern="1200" dirty="0"/>
            <a:t>Crime in England and Wales: Year ending March 2024</a:t>
          </a:r>
          <a:r>
            <a:rPr lang="en-GB" sz="1100" b="0" i="0" kern="1200" dirty="0"/>
            <a:t>, </a:t>
          </a:r>
          <a:r>
            <a:rPr lang="en-GB" sz="1100" b="0" i="1" kern="1200" dirty="0"/>
            <a:t>Crime in England and Wales - Office for National Statistics</a:t>
          </a:r>
          <a:r>
            <a:rPr lang="en-GB" sz="1100" b="0" i="0" kern="1200" dirty="0"/>
            <a:t>. Available at: </a:t>
          </a:r>
          <a:r>
            <a:rPr lang="en-GB" sz="1100" b="0" i="0" kern="1200" dirty="0">
              <a:hlinkClick xmlns:r="http://schemas.openxmlformats.org/officeDocument/2006/relationships" r:id="rId7"/>
            </a:rPr>
            <a:t>https://www.ons.gov.uk/peoplepopulationandcommunity/crimeandjustice/bulletins/crimeinenglandandwales/yearendingmarch2024</a:t>
          </a:r>
          <a:r>
            <a:rPr lang="en-GB" sz="1100" b="0" i="0" kern="1200" dirty="0"/>
            <a:t>  (Accessed: 07 March 2025). </a:t>
          </a:r>
          <a:endParaRPr lang="en-US" sz="1100" kern="1200" dirty="0"/>
        </a:p>
      </dsp:txBody>
      <dsp:txXfrm>
        <a:off x="0" y="5002783"/>
        <a:ext cx="10959102" cy="416839"/>
      </dsp:txXfrm>
    </dsp:sp>
    <dsp:sp modelId="{1EF8F36D-7EB5-5849-AEF7-6BAC722309CB}">
      <dsp:nvSpPr>
        <dsp:cNvPr id="0" name=""/>
        <dsp:cNvSpPr/>
      </dsp:nvSpPr>
      <dsp:spPr>
        <a:xfrm>
          <a:off x="0" y="5419623"/>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50710-C991-DB41-B7B1-9FBD948ABFBB}">
      <dsp:nvSpPr>
        <dsp:cNvPr id="0" name=""/>
        <dsp:cNvSpPr/>
      </dsp:nvSpPr>
      <dsp:spPr>
        <a:xfrm>
          <a:off x="0" y="5419623"/>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Office for National Statistics (2025) </a:t>
          </a:r>
          <a:r>
            <a:rPr lang="en-GB" sz="1100" b="0" i="1" kern="1200" dirty="0"/>
            <a:t>Crime in England and Wales: Police Force Area data tables</a:t>
          </a:r>
          <a:r>
            <a:rPr lang="en-GB" sz="1100" b="0" i="0" kern="1200" dirty="0"/>
            <a:t>, </a:t>
          </a:r>
          <a:r>
            <a:rPr lang="en-GB" sz="1100" b="0" i="1" kern="1200" dirty="0"/>
            <a:t>Crime in England and Wales: Police Force Area data tables - Office for National Statistics</a:t>
          </a:r>
          <a:r>
            <a:rPr lang="en-GB" sz="1100" b="0" i="0" kern="1200" dirty="0"/>
            <a:t>. Available at: </a:t>
          </a:r>
          <a:r>
            <a:rPr lang="en-GB" sz="1100" b="0" i="0" kern="1200" dirty="0">
              <a:hlinkClick xmlns:r="http://schemas.openxmlformats.org/officeDocument/2006/relationships" r:id="rId8"/>
            </a:rPr>
            <a:t>https://www.ons.gov.uk/peoplepopulationandcommunity/crimeandjustice/datasets/policeforceareadatatables</a:t>
          </a:r>
          <a:r>
            <a:rPr lang="en-GB" sz="1100" b="0" i="0" kern="1200" dirty="0"/>
            <a:t>  (Accessed: 28 April 2025). </a:t>
          </a:r>
          <a:endParaRPr lang="en-US" sz="1100" kern="1200" dirty="0"/>
        </a:p>
      </dsp:txBody>
      <dsp:txXfrm>
        <a:off x="0" y="5419623"/>
        <a:ext cx="10959102" cy="4168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A8889-15B7-3944-8D4A-A577A461A285}">
      <dsp:nvSpPr>
        <dsp:cNvPr id="0" name=""/>
        <dsp:cNvSpPr/>
      </dsp:nvSpPr>
      <dsp:spPr>
        <a:xfrm>
          <a:off x="0" y="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CEE13F-8724-D644-82A8-AC604F9AAA13}">
      <dsp:nvSpPr>
        <dsp:cNvPr id="0" name=""/>
        <dsp:cNvSpPr/>
      </dsp:nvSpPr>
      <dsp:spPr>
        <a:xfrm>
          <a:off x="0" y="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Oswald, R. </a:t>
          </a:r>
          <a:r>
            <a:rPr lang="en-GB" sz="1000" b="0" i="1" kern="1200" dirty="0"/>
            <a:t>et al.</a:t>
          </a:r>
          <a:r>
            <a:rPr lang="en-GB" sz="1000" b="0" i="0" kern="1200" dirty="0"/>
            <a:t> (2024) </a:t>
          </a:r>
          <a:r>
            <a:rPr lang="en-GB" sz="1000" b="0" i="1" kern="1200" dirty="0"/>
            <a:t>Improving the Hope of Young People impacted by Serious Violence and Child Criminal Exploitation</a:t>
          </a:r>
          <a:r>
            <a:rPr lang="en-GB" sz="1000" b="0" i="0" kern="1200" dirty="0"/>
            <a:t> [Preprint]. </a:t>
          </a:r>
          <a:endParaRPr lang="en-US" sz="1000" kern="1200" dirty="0"/>
        </a:p>
      </dsp:txBody>
      <dsp:txXfrm>
        <a:off x="0" y="0"/>
        <a:ext cx="10947112" cy="364823"/>
      </dsp:txXfrm>
    </dsp:sp>
    <dsp:sp modelId="{21450DB2-CC38-B845-9A33-73834E473A80}">
      <dsp:nvSpPr>
        <dsp:cNvPr id="0" name=""/>
        <dsp:cNvSpPr/>
      </dsp:nvSpPr>
      <dsp:spPr>
        <a:xfrm>
          <a:off x="0" y="364823"/>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E898A-57B6-C244-A70D-097C9DE82113}">
      <dsp:nvSpPr>
        <dsp:cNvPr id="0" name=""/>
        <dsp:cNvSpPr/>
      </dsp:nvSpPr>
      <dsp:spPr>
        <a:xfrm>
          <a:off x="0" y="364823"/>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Pitts, J. (2023) ‘Intervening in gang-affected neighbourhoods’, </a:t>
          </a:r>
          <a:r>
            <a:rPr lang="en-GB" sz="1000" b="0" i="1" kern="1200" dirty="0"/>
            <a:t>Prevention and Youth Crime</a:t>
          </a:r>
          <a:r>
            <a:rPr lang="en-GB" sz="1000" b="0" i="0" kern="1200" dirty="0"/>
            <a:t>, pp. 21–40. doi:10.46692/9781847422644.004. </a:t>
          </a:r>
          <a:endParaRPr lang="en-US" sz="1000" kern="1200" dirty="0"/>
        </a:p>
      </dsp:txBody>
      <dsp:txXfrm>
        <a:off x="0" y="364823"/>
        <a:ext cx="10947112" cy="364823"/>
      </dsp:txXfrm>
    </dsp:sp>
    <dsp:sp modelId="{64B9EE21-2FC2-354F-83C5-1E0DEA49251B}">
      <dsp:nvSpPr>
        <dsp:cNvPr id="0" name=""/>
        <dsp:cNvSpPr/>
      </dsp:nvSpPr>
      <dsp:spPr>
        <a:xfrm>
          <a:off x="0" y="729646"/>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C6BDF2-8B5E-D342-B372-F5055FD6EA82}">
      <dsp:nvSpPr>
        <dsp:cNvPr id="0" name=""/>
        <dsp:cNvSpPr/>
      </dsp:nvSpPr>
      <dsp:spPr>
        <a:xfrm>
          <a:off x="0" y="729646"/>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Porter, J. and </a:t>
          </a:r>
          <a:r>
            <a:rPr lang="en-GB" sz="1000" b="0" i="0" kern="1200" dirty="0" err="1"/>
            <a:t>Tawell</a:t>
          </a:r>
          <a:r>
            <a:rPr lang="en-GB" sz="1000" b="0" i="0" kern="1200" dirty="0"/>
            <a:t>, A. (2024) ‘At-risk or a risk? </a:t>
          </a:r>
          <a:r>
            <a:rPr lang="en-GB" sz="1000" b="0" i="0" kern="1200" dirty="0" err="1"/>
            <a:t>sencos’</a:t>
          </a:r>
          <a:r>
            <a:rPr lang="en-GB" sz="1000" b="0" i="0" kern="1200" dirty="0"/>
            <a:t> conceptualisations of vulnerability and risk in relation to school exclusion’, </a:t>
          </a:r>
          <a:r>
            <a:rPr lang="en-GB" sz="1000" b="0" i="1" kern="1200" dirty="0"/>
            <a:t>Oxford Review of Education</a:t>
          </a:r>
          <a:r>
            <a:rPr lang="en-GB" sz="1000" b="0" i="0" kern="1200" dirty="0"/>
            <a:t>, 50(6), pp. 834–853. doi:10.1080/03054985.2024.2392170. </a:t>
          </a:r>
          <a:endParaRPr lang="en-US" sz="1000" kern="1200" dirty="0"/>
        </a:p>
      </dsp:txBody>
      <dsp:txXfrm>
        <a:off x="0" y="729646"/>
        <a:ext cx="10947112" cy="364823"/>
      </dsp:txXfrm>
    </dsp:sp>
    <dsp:sp modelId="{19B9FD98-5589-284E-9656-839191C7A05A}">
      <dsp:nvSpPr>
        <dsp:cNvPr id="0" name=""/>
        <dsp:cNvSpPr/>
      </dsp:nvSpPr>
      <dsp:spPr>
        <a:xfrm>
          <a:off x="0" y="109447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2F068-3A2E-DB4F-A73E-5F4C057F2457}">
      <dsp:nvSpPr>
        <dsp:cNvPr id="0" name=""/>
        <dsp:cNvSpPr/>
      </dsp:nvSpPr>
      <dsp:spPr>
        <a:xfrm>
          <a:off x="0" y="109447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Richardson, M. </a:t>
          </a:r>
          <a:r>
            <a:rPr lang="en-GB" sz="1000" b="0" i="1" kern="1200" dirty="0"/>
            <a:t>et al.</a:t>
          </a:r>
          <a:r>
            <a:rPr lang="en-GB" sz="1000" b="0" i="0" kern="1200" dirty="0"/>
            <a:t> (2023) ‘A systematic evidence map of intervention evaluations to reduce gang-related violence’, </a:t>
          </a:r>
          <a:r>
            <a:rPr lang="en-GB" sz="1000" b="0" i="1" kern="1200" dirty="0"/>
            <a:t>Journal of Experimental Criminology</a:t>
          </a:r>
          <a:r>
            <a:rPr lang="en-GB" sz="1000" b="0" i="0" kern="1200" dirty="0"/>
            <a:t>, 20(4), pp. 1125–1146. doi:10.1007/s11292-023-09574-w. </a:t>
          </a:r>
          <a:endParaRPr lang="en-US" sz="1000" kern="1200" dirty="0"/>
        </a:p>
      </dsp:txBody>
      <dsp:txXfrm>
        <a:off x="0" y="1094470"/>
        <a:ext cx="10947112" cy="364823"/>
      </dsp:txXfrm>
    </dsp:sp>
    <dsp:sp modelId="{4EF86F4F-D268-4E4D-AE18-CEDED7F5EAB8}">
      <dsp:nvSpPr>
        <dsp:cNvPr id="0" name=""/>
        <dsp:cNvSpPr/>
      </dsp:nvSpPr>
      <dsp:spPr>
        <a:xfrm>
          <a:off x="0" y="1459293"/>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F2E15-4ED5-9B4F-90BC-7FCB7F2F23E0}">
      <dsp:nvSpPr>
        <dsp:cNvPr id="0" name=""/>
        <dsp:cNvSpPr/>
      </dsp:nvSpPr>
      <dsp:spPr>
        <a:xfrm>
          <a:off x="0" y="1459293"/>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Rozzenburg</a:t>
          </a:r>
          <a:r>
            <a:rPr lang="en-GB" sz="1000" b="0" i="0" kern="1200" dirty="0"/>
            <a:t>, J. (2011) </a:t>
          </a:r>
          <a:r>
            <a:rPr lang="en-GB" sz="1000" b="0" i="1" kern="1200" dirty="0"/>
            <a:t>Stephen Lawrence: Reporting of new murder trial proves court is intent on open justice | Joshua </a:t>
          </a:r>
          <a:r>
            <a:rPr lang="en-GB" sz="1000" b="0" i="1" kern="1200" dirty="0" err="1"/>
            <a:t>Rozenberg</a:t>
          </a:r>
          <a:r>
            <a:rPr lang="en-GB" sz="1000" b="0" i="0" kern="1200" dirty="0"/>
            <a:t>, </a:t>
          </a:r>
          <a:r>
            <a:rPr lang="en-GB" sz="1000" b="0" i="1" kern="1200" dirty="0"/>
            <a:t>The Guardian</a:t>
          </a:r>
          <a:r>
            <a:rPr lang="en-GB" sz="1000" b="0" i="0" kern="1200" dirty="0"/>
            <a:t>. Available at: </a:t>
          </a:r>
          <a:r>
            <a:rPr lang="en-GB" sz="1000" b="0" i="0" kern="1200" dirty="0">
              <a:hlinkClick xmlns:r="http://schemas.openxmlformats.org/officeDocument/2006/relationships" r:id="rId1"/>
            </a:rPr>
            <a:t>https://www.theguardian.com/global/2011/may/18/stephen-lawrence-case-open-justice</a:t>
          </a:r>
          <a:r>
            <a:rPr lang="en-GB" sz="1000" b="0" i="0" kern="1200" dirty="0"/>
            <a:t>  (Accessed: 27 April 2025). </a:t>
          </a:r>
          <a:endParaRPr lang="en-US" sz="1000" kern="1200" dirty="0"/>
        </a:p>
      </dsp:txBody>
      <dsp:txXfrm>
        <a:off x="0" y="1459293"/>
        <a:ext cx="10947112" cy="364823"/>
      </dsp:txXfrm>
    </dsp:sp>
    <dsp:sp modelId="{27AD342A-1360-884B-9188-052A69BEF38B}">
      <dsp:nvSpPr>
        <dsp:cNvPr id="0" name=""/>
        <dsp:cNvSpPr/>
      </dsp:nvSpPr>
      <dsp:spPr>
        <a:xfrm>
          <a:off x="0" y="182411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C9CB6-C2AF-6C41-A414-040643160E79}">
      <dsp:nvSpPr>
        <dsp:cNvPr id="0" name=""/>
        <dsp:cNvSpPr/>
      </dsp:nvSpPr>
      <dsp:spPr>
        <a:xfrm>
          <a:off x="0" y="182411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Salazar , S. (2024) ‘Mass Shootings and the Online World: From a Subcultural Theory of Criminology’, </a:t>
          </a:r>
          <a:r>
            <a:rPr lang="en-GB" sz="1000" b="0" i="1" kern="1200" dirty="0" err="1"/>
            <a:t>Proquest</a:t>
          </a:r>
          <a:r>
            <a:rPr lang="en-GB" sz="1000" b="0" i="1" kern="1200" dirty="0"/>
            <a:t> </a:t>
          </a:r>
          <a:r>
            <a:rPr lang="en-GB" sz="1000" b="0" i="0" kern="1200" dirty="0"/>
            <a:t>[Preprint]. </a:t>
          </a:r>
          <a:endParaRPr lang="en-US" sz="1000" kern="1200" dirty="0"/>
        </a:p>
      </dsp:txBody>
      <dsp:txXfrm>
        <a:off x="0" y="1824117"/>
        <a:ext cx="10947112" cy="364823"/>
      </dsp:txXfrm>
    </dsp:sp>
    <dsp:sp modelId="{84CB6C16-BAAB-7548-B2CD-C527385B5C45}">
      <dsp:nvSpPr>
        <dsp:cNvPr id="0" name=""/>
        <dsp:cNvSpPr/>
      </dsp:nvSpPr>
      <dsp:spPr>
        <a:xfrm>
          <a:off x="0" y="218894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C5A5B-B78F-AA46-95DD-FD59FA0F4D9B}">
      <dsp:nvSpPr>
        <dsp:cNvPr id="0" name=""/>
        <dsp:cNvSpPr/>
      </dsp:nvSpPr>
      <dsp:spPr>
        <a:xfrm>
          <a:off x="0" y="218894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Schraer</a:t>
          </a:r>
          <a:r>
            <a:rPr lang="en-GB" sz="1000" b="0" i="0" kern="1200" dirty="0"/>
            <a:t>, B.B.&amp; R. (2019a) </a:t>
          </a:r>
          <a:r>
            <a:rPr lang="en-GB" sz="1000" b="0" i="1" kern="1200" dirty="0"/>
            <a:t>How do we know how many children are in gangs?</a:t>
          </a:r>
          <a:r>
            <a:rPr lang="en-GB" sz="1000" b="0" i="0" kern="1200" dirty="0"/>
            <a:t>, </a:t>
          </a:r>
          <a:r>
            <a:rPr lang="en-GB" sz="1000" b="0" i="1" kern="1200" dirty="0"/>
            <a:t>BBC News</a:t>
          </a:r>
          <a:r>
            <a:rPr lang="en-GB" sz="1000" b="0" i="0" kern="1200" dirty="0"/>
            <a:t>. Available at: </a:t>
          </a:r>
          <a:r>
            <a:rPr lang="en-GB" sz="1000" b="0" i="0" kern="1200" dirty="0">
              <a:hlinkClick xmlns:r="http://schemas.openxmlformats.org/officeDocument/2006/relationships" r:id="rId2"/>
            </a:rPr>
            <a:t>https://www.bbc.co.uk/news/uk-47388890</a:t>
          </a:r>
          <a:r>
            <a:rPr lang="en-GB" sz="1000" b="0" i="0" kern="1200" dirty="0"/>
            <a:t>  (Accessed: 28 April 2025). </a:t>
          </a:r>
          <a:endParaRPr lang="en-US" sz="1000" kern="1200" dirty="0"/>
        </a:p>
      </dsp:txBody>
      <dsp:txXfrm>
        <a:off x="0" y="2188940"/>
        <a:ext cx="10947112" cy="364823"/>
      </dsp:txXfrm>
    </dsp:sp>
    <dsp:sp modelId="{CDE472C1-9333-F74C-84D3-30698AB9798D}">
      <dsp:nvSpPr>
        <dsp:cNvPr id="0" name=""/>
        <dsp:cNvSpPr/>
      </dsp:nvSpPr>
      <dsp:spPr>
        <a:xfrm>
          <a:off x="0" y="255376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1937F-4E85-7A4F-A5D3-D139BECA5FB7}">
      <dsp:nvSpPr>
        <dsp:cNvPr id="0" name=""/>
        <dsp:cNvSpPr/>
      </dsp:nvSpPr>
      <dsp:spPr>
        <a:xfrm>
          <a:off x="0" y="255376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Schraer</a:t>
          </a:r>
          <a:r>
            <a:rPr lang="en-GB" sz="1000" b="0" i="0" kern="1200" dirty="0"/>
            <a:t>, B.B.&amp; R. (2019b) </a:t>
          </a:r>
          <a:r>
            <a:rPr lang="en-GB" sz="1000" b="0" i="1" kern="1200" dirty="0"/>
            <a:t>How do we know how many children are in gangs?</a:t>
          </a:r>
          <a:r>
            <a:rPr lang="en-GB" sz="1000" b="0" i="0" kern="1200" dirty="0"/>
            <a:t>, </a:t>
          </a:r>
          <a:r>
            <a:rPr lang="en-GB" sz="1000" b="0" i="1" kern="1200" dirty="0"/>
            <a:t>BBC News</a:t>
          </a:r>
          <a:r>
            <a:rPr lang="en-GB" sz="1000" b="0" i="0" kern="1200" dirty="0"/>
            <a:t>. Available at: </a:t>
          </a:r>
          <a:r>
            <a:rPr lang="en-GB" sz="1000" b="0" i="0" kern="1200" dirty="0">
              <a:hlinkClick xmlns:r="http://schemas.openxmlformats.org/officeDocument/2006/relationships" r:id="rId2"/>
            </a:rPr>
            <a:t>https://www.bbc.co.uk/news/uk-47388890</a:t>
          </a:r>
          <a:r>
            <a:rPr lang="en-GB" sz="1000" b="0" i="0" kern="1200" dirty="0"/>
            <a:t>  (Accessed: 07 March 2025). </a:t>
          </a:r>
          <a:endParaRPr lang="en-US" sz="1000" kern="1200" dirty="0"/>
        </a:p>
      </dsp:txBody>
      <dsp:txXfrm>
        <a:off x="0" y="2553764"/>
        <a:ext cx="10947112" cy="364823"/>
      </dsp:txXfrm>
    </dsp:sp>
    <dsp:sp modelId="{FD00AA06-165B-DB4C-A540-DD260BF2AC18}">
      <dsp:nvSpPr>
        <dsp:cNvPr id="0" name=""/>
        <dsp:cNvSpPr/>
      </dsp:nvSpPr>
      <dsp:spPr>
        <a:xfrm>
          <a:off x="0" y="291858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E0F1B-309B-A548-A1DF-CC424E9BDFFB}">
      <dsp:nvSpPr>
        <dsp:cNvPr id="0" name=""/>
        <dsp:cNvSpPr/>
      </dsp:nvSpPr>
      <dsp:spPr>
        <a:xfrm>
          <a:off x="0" y="291858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Seyidoğlu</a:t>
          </a:r>
          <a:r>
            <a:rPr lang="en-GB" sz="1000" b="0" i="0" kern="1200" dirty="0"/>
            <a:t>, S. (2024) ‘Strain, anger and crime: A sociopsychological evaluation in the context of the general strain theory’, </a:t>
          </a:r>
          <a:r>
            <a:rPr lang="en-GB" sz="1000" b="0" i="1" kern="1200" dirty="0" err="1"/>
            <a:t>Süleyman</a:t>
          </a:r>
          <a:r>
            <a:rPr lang="en-GB" sz="1000" b="0" i="1" kern="1200" dirty="0"/>
            <a:t> </a:t>
          </a:r>
          <a:r>
            <a:rPr lang="en-GB" sz="1000" b="0" i="1" kern="1200" dirty="0" err="1"/>
            <a:t>Demirel</a:t>
          </a:r>
          <a:r>
            <a:rPr lang="en-GB" sz="1000" b="0" i="1" kern="1200" dirty="0"/>
            <a:t> </a:t>
          </a:r>
          <a:r>
            <a:rPr lang="en-GB" sz="1000" b="0" i="1" kern="1200" dirty="0" err="1"/>
            <a:t>Üniversitesi</a:t>
          </a:r>
          <a:r>
            <a:rPr lang="en-GB" sz="1000" b="0" i="1" kern="1200" dirty="0"/>
            <a:t> </a:t>
          </a:r>
          <a:r>
            <a:rPr lang="en-GB" sz="1000" b="0" i="1" kern="1200" dirty="0" err="1"/>
            <a:t>İnsan</a:t>
          </a:r>
          <a:r>
            <a:rPr lang="en-GB" sz="1000" b="0" i="1" kern="1200" dirty="0"/>
            <a:t> </a:t>
          </a:r>
          <a:r>
            <a:rPr lang="en-GB" sz="1000" b="0" i="1" kern="1200" dirty="0" err="1"/>
            <a:t>ve</a:t>
          </a:r>
          <a:r>
            <a:rPr lang="en-GB" sz="1000" b="0" i="1" kern="1200" dirty="0"/>
            <a:t> </a:t>
          </a:r>
          <a:r>
            <a:rPr lang="en-GB" sz="1000" b="0" i="1" kern="1200" dirty="0" err="1"/>
            <a:t>Toplum</a:t>
          </a:r>
          <a:r>
            <a:rPr lang="en-GB" sz="1000" b="0" i="1" kern="1200" dirty="0"/>
            <a:t> </a:t>
          </a:r>
          <a:r>
            <a:rPr lang="en-GB" sz="1000" b="0" i="1" kern="1200" dirty="0" err="1"/>
            <a:t>Bilimleri</a:t>
          </a:r>
          <a:r>
            <a:rPr lang="en-GB" sz="1000" b="0" i="1" kern="1200" dirty="0"/>
            <a:t> </a:t>
          </a:r>
          <a:r>
            <a:rPr lang="en-GB" sz="1000" b="0" i="1" kern="1200" dirty="0" err="1"/>
            <a:t>Dergisi</a:t>
          </a:r>
          <a:r>
            <a:rPr lang="en-GB" sz="1000" b="0" i="0" kern="1200" dirty="0"/>
            <a:t>, (62), pp. 233–264. doi:10.35237/suitder.1530587. </a:t>
          </a:r>
          <a:endParaRPr lang="en-US" sz="1000" kern="1200" dirty="0"/>
        </a:p>
      </dsp:txBody>
      <dsp:txXfrm>
        <a:off x="0" y="2918587"/>
        <a:ext cx="10947112" cy="364823"/>
      </dsp:txXfrm>
    </dsp:sp>
    <dsp:sp modelId="{60470D3E-1497-E947-B566-DB8F24AA8BFC}">
      <dsp:nvSpPr>
        <dsp:cNvPr id="0" name=""/>
        <dsp:cNvSpPr/>
      </dsp:nvSpPr>
      <dsp:spPr>
        <a:xfrm>
          <a:off x="0" y="328341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6EA86A-874D-8D41-B27D-E656F2746E45}">
      <dsp:nvSpPr>
        <dsp:cNvPr id="0" name=""/>
        <dsp:cNvSpPr/>
      </dsp:nvSpPr>
      <dsp:spPr>
        <a:xfrm>
          <a:off x="0" y="328341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Smith, R. (2024) ‘Evaluating policing priorities in the United Kingdom: A narrative overview focusing on counter-terrorism, Crime Control and Community Policing Strategies’, </a:t>
          </a:r>
          <a:r>
            <a:rPr lang="en-GB" sz="1000" b="0" i="1" kern="1200" dirty="0"/>
            <a:t>Special Topics in Policing</a:t>
          </a:r>
          <a:r>
            <a:rPr lang="en-GB" sz="1000" b="0" i="0" kern="1200" dirty="0"/>
            <a:t>, pp. 101–118. doi:10.1007/978-3-031-67943-8_7. </a:t>
          </a:r>
          <a:endParaRPr lang="en-US" sz="1000" kern="1200" dirty="0"/>
        </a:p>
      </dsp:txBody>
      <dsp:txXfrm>
        <a:off x="0" y="3283410"/>
        <a:ext cx="10947112" cy="364823"/>
      </dsp:txXfrm>
    </dsp:sp>
    <dsp:sp modelId="{BC648BED-710E-BF4C-BA2E-9A452DC6C489}">
      <dsp:nvSpPr>
        <dsp:cNvPr id="0" name=""/>
        <dsp:cNvSpPr/>
      </dsp:nvSpPr>
      <dsp:spPr>
        <a:xfrm>
          <a:off x="0" y="364823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59F56-F15F-B94E-9FE9-B776FCBC37E3}">
      <dsp:nvSpPr>
        <dsp:cNvPr id="0" name=""/>
        <dsp:cNvSpPr/>
      </dsp:nvSpPr>
      <dsp:spPr>
        <a:xfrm>
          <a:off x="0" y="364823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Taylor, I. (2020) ‘The Political Economy of Crime’, </a:t>
          </a:r>
          <a:r>
            <a:rPr lang="en-GB" sz="1000" b="0" i="1" kern="1200"/>
            <a:t>Crime, Inequality and the State</a:t>
          </a:r>
          <a:r>
            <a:rPr lang="en-GB" sz="1000" b="0" i="0" kern="1200"/>
            <a:t>, pp. 353–365. doi:10.4324/9781003060581-27. </a:t>
          </a:r>
          <a:endParaRPr lang="en-US" sz="1000" kern="1200"/>
        </a:p>
      </dsp:txBody>
      <dsp:txXfrm>
        <a:off x="0" y="3648234"/>
        <a:ext cx="10947112" cy="364823"/>
      </dsp:txXfrm>
    </dsp:sp>
    <dsp:sp modelId="{FD5713EB-4740-B448-B45C-97A41B00DBCC}">
      <dsp:nvSpPr>
        <dsp:cNvPr id="0" name=""/>
        <dsp:cNvSpPr/>
      </dsp:nvSpPr>
      <dsp:spPr>
        <a:xfrm>
          <a:off x="0" y="401305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19C05-A39C-FF41-8D96-4408A66A1B8C}">
      <dsp:nvSpPr>
        <dsp:cNvPr id="0" name=""/>
        <dsp:cNvSpPr/>
      </dsp:nvSpPr>
      <dsp:spPr>
        <a:xfrm>
          <a:off x="0" y="401305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Taylor, R. (2022) </a:t>
          </a:r>
          <a:r>
            <a:rPr lang="en-GB" sz="1000" b="0" i="1" kern="1200" dirty="0"/>
            <a:t>Violent crime, burglaries and gang activity - House of Lords Library</a:t>
          </a:r>
          <a:r>
            <a:rPr lang="en-GB" sz="1000" b="0" i="0" kern="1200" dirty="0"/>
            <a:t>. Available at: </a:t>
          </a:r>
          <a:r>
            <a:rPr lang="en-GB" sz="1000" b="0" i="0" kern="1200" dirty="0">
              <a:hlinkClick xmlns:r="http://schemas.openxmlformats.org/officeDocument/2006/relationships" r:id="rId3"/>
            </a:rPr>
            <a:t>https://lordslibrary.parliament.uk/violent-crime-burglaries-and-gang-activity/</a:t>
          </a:r>
          <a:r>
            <a:rPr lang="en-GB" sz="1000" b="0" i="0" kern="1200" dirty="0"/>
            <a:t>  (Accessed: 28 April 2025). </a:t>
          </a:r>
          <a:endParaRPr lang="en-US" sz="1000" kern="1200" dirty="0"/>
        </a:p>
      </dsp:txBody>
      <dsp:txXfrm>
        <a:off x="0" y="4013057"/>
        <a:ext cx="10947112" cy="364823"/>
      </dsp:txXfrm>
    </dsp:sp>
    <dsp:sp modelId="{49C8BA85-F06C-4A4D-8F10-F54E2A509B20}">
      <dsp:nvSpPr>
        <dsp:cNvPr id="0" name=""/>
        <dsp:cNvSpPr/>
      </dsp:nvSpPr>
      <dsp:spPr>
        <a:xfrm>
          <a:off x="0" y="4377881"/>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22D19-AB03-A847-B7BD-12F750CDB8D2}">
      <dsp:nvSpPr>
        <dsp:cNvPr id="0" name=""/>
        <dsp:cNvSpPr/>
      </dsp:nvSpPr>
      <dsp:spPr>
        <a:xfrm>
          <a:off x="0" y="4377881"/>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White, M. </a:t>
          </a:r>
          <a:r>
            <a:rPr lang="en-GB" sz="1000" b="0" i="1" kern="1200"/>
            <a:t>et al.</a:t>
          </a:r>
          <a:r>
            <a:rPr lang="en-GB" sz="1000" b="0" i="0" kern="1200"/>
            <a:t> (2024) ‘Exploring the factors responsible for gun and knife violence among the young generation in the UK: A scoping review’, </a:t>
          </a:r>
          <a:r>
            <a:rPr lang="en-GB" sz="1000" b="0" i="1" kern="1200"/>
            <a:t>Asian Journal of Public Health and Nursing</a:t>
          </a:r>
          <a:r>
            <a:rPr lang="en-GB" sz="1000" b="0" i="0" kern="1200"/>
            <a:t>, 1(2). doi:10.62377/2pb9vt60. </a:t>
          </a:r>
          <a:endParaRPr lang="en-US" sz="1000" kern="1200"/>
        </a:p>
      </dsp:txBody>
      <dsp:txXfrm>
        <a:off x="0" y="4377881"/>
        <a:ext cx="10947112" cy="364823"/>
      </dsp:txXfrm>
    </dsp:sp>
    <dsp:sp modelId="{0B44F658-BBF1-C04A-B2DE-9BCC71AD141E}">
      <dsp:nvSpPr>
        <dsp:cNvPr id="0" name=""/>
        <dsp:cNvSpPr/>
      </dsp:nvSpPr>
      <dsp:spPr>
        <a:xfrm>
          <a:off x="0" y="474270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B38255-11DD-3E44-9BDB-EB58F7325401}">
      <dsp:nvSpPr>
        <dsp:cNvPr id="0" name=""/>
        <dsp:cNvSpPr/>
      </dsp:nvSpPr>
      <dsp:spPr>
        <a:xfrm>
          <a:off x="0" y="474270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Wilkinson, D., Chopra, I. and Badger, S. (2024) ‘A systematic review of evidence capturing efficacy of community and school-based approaches to Knife Crime Intervention and Prevention Programs’, </a:t>
          </a:r>
          <a:r>
            <a:rPr lang="en-GB" sz="1000" b="0" i="1" kern="1200" dirty="0"/>
            <a:t>Journal of Criminal Psychology</a:t>
          </a:r>
          <a:r>
            <a:rPr lang="en-GB" sz="1000" b="0" i="0" kern="1200" dirty="0"/>
            <a:t>, 14(4), pp. 336–356. doi:10.1108/jcp-09-2023-0054. </a:t>
          </a:r>
          <a:endParaRPr lang="en-US" sz="1000" kern="1200" dirty="0"/>
        </a:p>
      </dsp:txBody>
      <dsp:txXfrm>
        <a:off x="0" y="4742704"/>
        <a:ext cx="10947112" cy="364823"/>
      </dsp:txXfrm>
    </dsp:sp>
    <dsp:sp modelId="{6A5F5F46-3575-D747-A218-1D1C3B0D4D0B}">
      <dsp:nvSpPr>
        <dsp:cNvPr id="0" name=""/>
        <dsp:cNvSpPr/>
      </dsp:nvSpPr>
      <dsp:spPr>
        <a:xfrm>
          <a:off x="0" y="5107528"/>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A3DB57-7604-6846-B1AF-20BAA81EE693}">
      <dsp:nvSpPr>
        <dsp:cNvPr id="0" name=""/>
        <dsp:cNvSpPr/>
      </dsp:nvSpPr>
      <dsp:spPr>
        <a:xfrm>
          <a:off x="0" y="5107528"/>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Williams, E. (2023) ‘Policing the crisis in the 21st century; the making of “Knife crime youths” in Britain’, </a:t>
          </a:r>
          <a:r>
            <a:rPr lang="en-GB" sz="1000" b="0" i="1" kern="1200"/>
            <a:t>Crime, Law and Social Change</a:t>
          </a:r>
          <a:r>
            <a:rPr lang="en-GB" sz="1000" b="0" i="0" kern="1200"/>
            <a:t>, 82(4), pp. 799–820. doi:10.1007/s10611-023-10089-8. </a:t>
          </a:r>
          <a:endParaRPr lang="en-US" sz="1000" kern="1200"/>
        </a:p>
      </dsp:txBody>
      <dsp:txXfrm>
        <a:off x="0" y="5107528"/>
        <a:ext cx="10947112" cy="364823"/>
      </dsp:txXfrm>
    </dsp:sp>
    <dsp:sp modelId="{A84AB67B-8402-494A-8FD5-075DD50F82F9}">
      <dsp:nvSpPr>
        <dsp:cNvPr id="0" name=""/>
        <dsp:cNvSpPr/>
      </dsp:nvSpPr>
      <dsp:spPr>
        <a:xfrm>
          <a:off x="0" y="5472351"/>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56135-05B8-794E-9114-F95D679A0EA1}">
      <dsp:nvSpPr>
        <dsp:cNvPr id="0" name=""/>
        <dsp:cNvSpPr/>
      </dsp:nvSpPr>
      <dsp:spPr>
        <a:xfrm>
          <a:off x="0" y="5472351"/>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Williams, E. and Squires, P. (2021) ‘A prelude to “knife crime”: Gangs, weapons and the “Macpherson Effect”’, </a:t>
          </a:r>
          <a:r>
            <a:rPr lang="en-GB" sz="1000" b="0" i="1" kern="1200"/>
            <a:t>Rethinking Knife Crime</a:t>
          </a:r>
          <a:r>
            <a:rPr lang="en-GB" sz="1000" b="0" i="0" kern="1200"/>
            <a:t>, pp. 107–144. doi:10.1007/978-3-030-83742-6_3. </a:t>
          </a:r>
          <a:endParaRPr lang="en-US" sz="1000" kern="1200"/>
        </a:p>
      </dsp:txBody>
      <dsp:txXfrm>
        <a:off x="0" y="5472351"/>
        <a:ext cx="10947112" cy="36482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D1913-3CCA-7143-B34E-E041BB08523E}">
      <dsp:nvSpPr>
        <dsp:cNvPr id="0" name=""/>
        <dsp:cNvSpPr/>
      </dsp:nvSpPr>
      <dsp:spPr>
        <a:xfrm>
          <a:off x="0" y="2738"/>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39F94-BED2-EB48-8D35-024FCE5140C9}">
      <dsp:nvSpPr>
        <dsp:cNvPr id="0" name=""/>
        <dsp:cNvSpPr/>
      </dsp:nvSpPr>
      <dsp:spPr>
        <a:xfrm>
          <a:off x="0" y="2738"/>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Wong, H. and Allen, G. (2025a) </a:t>
          </a:r>
          <a:r>
            <a:rPr lang="en-US" sz="1000" b="0" i="1" kern="1200"/>
            <a:t>Knife Crime Statistics: England and Wales</a:t>
          </a:r>
          <a:r>
            <a:rPr lang="en-US" sz="1000" b="0" i="0" kern="1200"/>
            <a:t>, </a:t>
          </a:r>
          <a:r>
            <a:rPr lang="en-US" sz="1000" b="0" i="1" kern="1200"/>
            <a:t>House of Commons Library </a:t>
          </a:r>
          <a:r>
            <a:rPr lang="en-US" sz="1000" b="0" i="0" kern="1200"/>
            <a:t>. Available at: https://researchbriefings.files.parliament.uk/documents/SN04304/SN04304.pdf (Accessed: 07 March 2025). </a:t>
          </a:r>
          <a:endParaRPr lang="en-US" sz="1000" kern="1200"/>
        </a:p>
      </dsp:txBody>
      <dsp:txXfrm>
        <a:off x="0" y="2738"/>
        <a:ext cx="10717766" cy="1867588"/>
      </dsp:txXfrm>
    </dsp:sp>
    <dsp:sp modelId="{6987A26B-CDDC-7D40-8248-DB3AC4C1D0C8}">
      <dsp:nvSpPr>
        <dsp:cNvPr id="0" name=""/>
        <dsp:cNvSpPr/>
      </dsp:nvSpPr>
      <dsp:spPr>
        <a:xfrm>
          <a:off x="0" y="1870326"/>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16CDF-B143-6E47-9D4B-1E2FC7F31854}">
      <dsp:nvSpPr>
        <dsp:cNvPr id="0" name=""/>
        <dsp:cNvSpPr/>
      </dsp:nvSpPr>
      <dsp:spPr>
        <a:xfrm>
          <a:off x="0" y="1870326"/>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dirty="0"/>
            <a:t>Wong, H. and Allen, G. (2025b) </a:t>
          </a:r>
          <a:r>
            <a:rPr lang="en-US" sz="1000" b="0" i="1" kern="1200" dirty="0"/>
            <a:t>Knife Crime Statistics England and Wales - House of Commons Library</a:t>
          </a:r>
          <a:r>
            <a:rPr lang="en-US" sz="1000" b="0" i="0" kern="1200" dirty="0"/>
            <a:t>, </a:t>
          </a:r>
          <a:r>
            <a:rPr lang="en-US" sz="1000" b="0" i="1" kern="1200" dirty="0"/>
            <a:t>House of Commons Library </a:t>
          </a:r>
          <a:r>
            <a:rPr lang="en-US" sz="1000" b="0" i="0" kern="1200" dirty="0"/>
            <a:t>. Available at: https://</a:t>
          </a:r>
          <a:r>
            <a:rPr lang="en-US" sz="1000" b="0" i="0" kern="1200" dirty="0" err="1"/>
            <a:t>commonslibrary.parliament.uk</a:t>
          </a:r>
          <a:r>
            <a:rPr lang="en-US" sz="1000" b="0" i="0" kern="1200" dirty="0"/>
            <a:t>/research-briefings/sn04304/ (Accessed: 07 March 2025). </a:t>
          </a:r>
          <a:endParaRPr lang="en-US" sz="1000" kern="1200" dirty="0"/>
        </a:p>
      </dsp:txBody>
      <dsp:txXfrm>
        <a:off x="0" y="1870326"/>
        <a:ext cx="10717766" cy="1867588"/>
      </dsp:txXfrm>
    </dsp:sp>
    <dsp:sp modelId="{F3F160D0-E625-6044-B5A3-EFAE3CA89A04}">
      <dsp:nvSpPr>
        <dsp:cNvPr id="0" name=""/>
        <dsp:cNvSpPr/>
      </dsp:nvSpPr>
      <dsp:spPr>
        <a:xfrm>
          <a:off x="0" y="3737914"/>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00964-681E-304D-8E02-D2B3D65DC8DA}">
      <dsp:nvSpPr>
        <dsp:cNvPr id="0" name=""/>
        <dsp:cNvSpPr/>
      </dsp:nvSpPr>
      <dsp:spPr>
        <a:xfrm>
          <a:off x="0" y="3737914"/>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dirty="0"/>
            <a:t>Wong, H. and Allen, G. (2025c) </a:t>
          </a:r>
          <a:r>
            <a:rPr lang="en-US" sz="1000" b="0" i="1" kern="1200" dirty="0"/>
            <a:t>Knife Crime Statistics England and Wales - House of Commons Library</a:t>
          </a:r>
          <a:r>
            <a:rPr lang="en-US" sz="1000" b="0" i="0" kern="1200" dirty="0"/>
            <a:t>, </a:t>
          </a:r>
          <a:r>
            <a:rPr lang="en-US" sz="1000" b="0" i="1" kern="1200" dirty="0"/>
            <a:t>House of Common Library </a:t>
          </a:r>
          <a:r>
            <a:rPr lang="en-US" sz="1000" b="0" i="0" kern="1200" dirty="0"/>
            <a:t>. Available at: https://</a:t>
          </a:r>
          <a:r>
            <a:rPr lang="en-US" sz="1000" b="0" i="0" kern="1200" dirty="0" err="1"/>
            <a:t>commonslibrary.parliament.uk</a:t>
          </a:r>
          <a:r>
            <a:rPr lang="en-US" sz="1000" b="0" i="0" kern="1200" dirty="0"/>
            <a:t>/research-briefings/sn04304/ (Accessed: 07 March 2025). </a:t>
          </a:r>
          <a:endParaRPr lang="en-US" sz="1000" kern="1200" dirty="0"/>
        </a:p>
      </dsp:txBody>
      <dsp:txXfrm>
        <a:off x="0" y="3737914"/>
        <a:ext cx="10717766" cy="18675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17A7F-5800-5A4D-92F0-7ACF6CB44A0F}" type="datetimeFigureOut">
              <a:rPr lang="en-US" smtClean="0"/>
              <a:t>4/29/25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73EF5-2545-1D4C-9983-591B21A29A72}" type="slidenum">
              <a:rPr lang="en-US" smtClean="0"/>
              <a:t>‹#›</a:t>
            </a:fld>
            <a:endParaRPr lang="en-US"/>
          </a:p>
        </p:txBody>
      </p:sp>
    </p:spTree>
    <p:extLst>
      <p:ext uri="{BB962C8B-B14F-4D97-AF65-F5344CB8AC3E}">
        <p14:creationId xmlns:p14="http://schemas.microsoft.com/office/powerpoint/2010/main" val="2188273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2</a:t>
            </a:fld>
            <a:endParaRPr lang="en-US"/>
          </a:p>
        </p:txBody>
      </p:sp>
    </p:spTree>
    <p:extLst>
      <p:ext uri="{BB962C8B-B14F-4D97-AF65-F5344CB8AC3E}">
        <p14:creationId xmlns:p14="http://schemas.microsoft.com/office/powerpoint/2010/main" val="1396190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4</a:t>
            </a:fld>
            <a:endParaRPr lang="en-US"/>
          </a:p>
        </p:txBody>
      </p:sp>
    </p:spTree>
    <p:extLst>
      <p:ext uri="{BB962C8B-B14F-4D97-AF65-F5344CB8AC3E}">
        <p14:creationId xmlns:p14="http://schemas.microsoft.com/office/powerpoint/2010/main" val="2458140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5</a:t>
            </a:fld>
            <a:endParaRPr lang="en-US"/>
          </a:p>
        </p:txBody>
      </p:sp>
    </p:spTree>
    <p:extLst>
      <p:ext uri="{BB962C8B-B14F-4D97-AF65-F5344CB8AC3E}">
        <p14:creationId xmlns:p14="http://schemas.microsoft.com/office/powerpoint/2010/main" val="1539480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6</a:t>
            </a:fld>
            <a:endParaRPr lang="en-US"/>
          </a:p>
        </p:txBody>
      </p:sp>
    </p:spTree>
    <p:extLst>
      <p:ext uri="{BB962C8B-B14F-4D97-AF65-F5344CB8AC3E}">
        <p14:creationId xmlns:p14="http://schemas.microsoft.com/office/powerpoint/2010/main" val="351740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7</a:t>
            </a:fld>
            <a:endParaRPr lang="en-US"/>
          </a:p>
        </p:txBody>
      </p:sp>
    </p:spTree>
    <p:extLst>
      <p:ext uri="{BB962C8B-B14F-4D97-AF65-F5344CB8AC3E}">
        <p14:creationId xmlns:p14="http://schemas.microsoft.com/office/powerpoint/2010/main" val="4118802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9</a:t>
            </a:fld>
            <a:endParaRPr lang="en-US"/>
          </a:p>
        </p:txBody>
      </p:sp>
    </p:spTree>
    <p:extLst>
      <p:ext uri="{BB962C8B-B14F-4D97-AF65-F5344CB8AC3E}">
        <p14:creationId xmlns:p14="http://schemas.microsoft.com/office/powerpoint/2010/main" val="1228891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10</a:t>
            </a:fld>
            <a:endParaRPr lang="en-US"/>
          </a:p>
        </p:txBody>
      </p:sp>
    </p:spTree>
    <p:extLst>
      <p:ext uri="{BB962C8B-B14F-4D97-AF65-F5344CB8AC3E}">
        <p14:creationId xmlns:p14="http://schemas.microsoft.com/office/powerpoint/2010/main" val="1929610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11</a:t>
            </a:fld>
            <a:endParaRPr lang="en-US"/>
          </a:p>
        </p:txBody>
      </p:sp>
    </p:spTree>
    <p:extLst>
      <p:ext uri="{BB962C8B-B14F-4D97-AF65-F5344CB8AC3E}">
        <p14:creationId xmlns:p14="http://schemas.microsoft.com/office/powerpoint/2010/main" val="3212987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19</a:t>
            </a:fld>
            <a:endParaRPr lang="en-US"/>
          </a:p>
        </p:txBody>
      </p:sp>
    </p:spTree>
    <p:extLst>
      <p:ext uri="{BB962C8B-B14F-4D97-AF65-F5344CB8AC3E}">
        <p14:creationId xmlns:p14="http://schemas.microsoft.com/office/powerpoint/2010/main" val="297774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4/29/25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04692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4/29/25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44584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4/29/25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876227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4/29/25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28920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4/29/25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4867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4/29/25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41324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4/29/25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122250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4/29/25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14989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4/29/25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68065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4/29/25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23934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4/29/25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7545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4/29/25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21855977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6" r:id="rId6"/>
    <p:sldLayoutId id="2147483741" r:id="rId7"/>
    <p:sldLayoutId id="2147483742" r:id="rId8"/>
    <p:sldLayoutId id="2147483743" r:id="rId9"/>
    <p:sldLayoutId id="2147483745" r:id="rId10"/>
    <p:sldLayoutId id="2147483744"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8.pn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21.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8B9B68-A941-E888-EF98-1138E62A8C40}"/>
              </a:ext>
            </a:extLst>
          </p:cNvPr>
          <p:cNvSpPr>
            <a:spLocks noGrp="1"/>
          </p:cNvSpPr>
          <p:nvPr>
            <p:ph type="ctrTitle"/>
          </p:nvPr>
        </p:nvSpPr>
        <p:spPr>
          <a:xfrm>
            <a:off x="847726" y="565603"/>
            <a:ext cx="3910046" cy="2944360"/>
          </a:xfrm>
        </p:spPr>
        <p:txBody>
          <a:bodyPr>
            <a:normAutofit/>
          </a:bodyPr>
          <a:lstStyle/>
          <a:p>
            <a:r>
              <a:rPr lang="en-US"/>
              <a:t>Gang Violence and Knife Crime </a:t>
            </a:r>
          </a:p>
        </p:txBody>
      </p:sp>
      <p:sp>
        <p:nvSpPr>
          <p:cNvPr id="3" name="Subtitle 2">
            <a:extLst>
              <a:ext uri="{FF2B5EF4-FFF2-40B4-BE49-F238E27FC236}">
                <a16:creationId xmlns:a16="http://schemas.microsoft.com/office/drawing/2014/main" id="{33A7A5F0-7A48-9275-B3A9-A26AE7C50676}"/>
              </a:ext>
            </a:extLst>
          </p:cNvPr>
          <p:cNvSpPr>
            <a:spLocks noGrp="1"/>
          </p:cNvSpPr>
          <p:nvPr>
            <p:ph type="subTitle" idx="1"/>
          </p:nvPr>
        </p:nvSpPr>
        <p:spPr>
          <a:xfrm>
            <a:off x="847726" y="3602038"/>
            <a:ext cx="3910046" cy="2666800"/>
          </a:xfrm>
        </p:spPr>
        <p:txBody>
          <a:bodyPr>
            <a:normAutofit/>
          </a:bodyPr>
          <a:lstStyle/>
          <a:p>
            <a:r>
              <a:rPr lang="en-US"/>
              <a:t>Sadie Mason </a:t>
            </a:r>
          </a:p>
          <a:p>
            <a:r>
              <a:rPr lang="en-US"/>
              <a:t>BMCP6008</a:t>
            </a:r>
          </a:p>
        </p:txBody>
      </p:sp>
      <p:grpSp>
        <p:nvGrpSpPr>
          <p:cNvPr id="20" name="Group 19">
            <a:extLst>
              <a:ext uri="{FF2B5EF4-FFF2-40B4-BE49-F238E27FC236}">
                <a16:creationId xmlns:a16="http://schemas.microsoft.com/office/drawing/2014/main" id="{9308B441-A18B-47F7-8F23-71A2D2ED35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21" name="Straight Connector 20">
              <a:extLst>
                <a:ext uri="{FF2B5EF4-FFF2-40B4-BE49-F238E27FC236}">
                  <a16:creationId xmlns:a16="http://schemas.microsoft.com/office/drawing/2014/main" id="{29F5E907-7127-4935-95AE-94C3D5EF40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11E0718-E759-4B91-ACEE-E912EF891D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404F60B-CE9D-441D-8BDB-BC5C3DD7A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34367EB-8ECC-4CD8-A3E3-56DFFD051A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6" name="Picture 5" descr="A person wearing a hood and face mask&#10;&#10;Description automatically generated">
            <a:extLst>
              <a:ext uri="{FF2B5EF4-FFF2-40B4-BE49-F238E27FC236}">
                <a16:creationId xmlns:a16="http://schemas.microsoft.com/office/drawing/2014/main" id="{C31A21DA-9672-8DE6-CCF5-0C15FFE59321}"/>
              </a:ext>
            </a:extLst>
          </p:cNvPr>
          <p:cNvPicPr>
            <a:picLocks noChangeAspect="1"/>
          </p:cNvPicPr>
          <p:nvPr/>
        </p:nvPicPr>
        <p:blipFill>
          <a:blip r:embed="rId2"/>
          <a:srcRect l="14258" r="698" b="2"/>
          <a:stretch/>
        </p:blipFill>
        <p:spPr>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ln w="12700">
            <a:solidFill>
              <a:schemeClr val="accent4"/>
            </a:solidFill>
          </a:ln>
        </p:spPr>
      </p:pic>
      <p:sp>
        <p:nvSpPr>
          <p:cNvPr id="7" name="TextBox 6">
            <a:extLst>
              <a:ext uri="{FF2B5EF4-FFF2-40B4-BE49-F238E27FC236}">
                <a16:creationId xmlns:a16="http://schemas.microsoft.com/office/drawing/2014/main" id="{1D2E765A-F194-3148-ED6C-B74183967A70}"/>
              </a:ext>
            </a:extLst>
          </p:cNvPr>
          <p:cNvSpPr txBox="1"/>
          <p:nvPr/>
        </p:nvSpPr>
        <p:spPr>
          <a:xfrm>
            <a:off x="10134490" y="6013755"/>
            <a:ext cx="1914144"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Image-(</a:t>
            </a:r>
            <a:r>
              <a:rPr lang="en-GB" sz="1200" b="0" i="0" u="none" strike="noStrike" dirty="0" err="1">
                <a:solidFill>
                  <a:srgbClr val="000000"/>
                </a:solidFill>
                <a:effectLst/>
                <a:latin typeface="-webkit-standard"/>
              </a:rPr>
              <a:t>Crerar</a:t>
            </a:r>
            <a:r>
              <a:rPr lang="en-GB" sz="1200" b="0" i="0" u="none" strike="noStrike" dirty="0">
                <a:solidFill>
                  <a:srgbClr val="000000"/>
                </a:solidFill>
                <a:effectLst/>
                <a:latin typeface="-webkit-standard"/>
              </a:rPr>
              <a:t>, 2017)</a:t>
            </a:r>
            <a:endParaRPr lang="en-US" sz="1200" dirty="0"/>
          </a:p>
        </p:txBody>
      </p:sp>
    </p:spTree>
    <p:extLst>
      <p:ext uri="{BB962C8B-B14F-4D97-AF65-F5344CB8AC3E}">
        <p14:creationId xmlns:p14="http://schemas.microsoft.com/office/powerpoint/2010/main" val="216810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blinds(horizontal)">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9C6A6-E4B3-8A75-0008-7F0CB7789705}"/>
              </a:ext>
            </a:extLst>
          </p:cNvPr>
          <p:cNvPicPr>
            <a:picLocks noChangeAspect="1"/>
          </p:cNvPicPr>
          <p:nvPr/>
        </p:nvPicPr>
        <p:blipFill>
          <a:blip r:embed="rId3">
            <a:alphaModFix amt="40000"/>
          </a:blip>
          <a:srcRect t="15540"/>
          <a:stretch/>
        </p:blipFill>
        <p:spPr>
          <a:xfrm>
            <a:off x="148876" y="35950"/>
            <a:ext cx="12196480" cy="6876000"/>
          </a:xfrm>
          <a:prstGeom prst="rect">
            <a:avLst/>
          </a:prstGeom>
          <a:ln w="12700">
            <a:noFill/>
          </a:ln>
        </p:spPr>
      </p:pic>
      <p:grpSp>
        <p:nvGrpSpPr>
          <p:cNvPr id="15" name="Group 14">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6" name="Straight Connector 15">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1"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26A5E541-BB70-0E05-53B7-66E9AF52330D}"/>
              </a:ext>
            </a:extLst>
          </p:cNvPr>
          <p:cNvSpPr>
            <a:spLocks noGrp="1"/>
          </p:cNvSpPr>
          <p:nvPr>
            <p:ph type="title"/>
          </p:nvPr>
        </p:nvSpPr>
        <p:spPr>
          <a:xfrm>
            <a:off x="640097" y="-1720597"/>
            <a:ext cx="8817102" cy="2978517"/>
          </a:xfrm>
        </p:spPr>
        <p:txBody>
          <a:bodyPr anchor="b">
            <a:normAutofit/>
          </a:bodyPr>
          <a:lstStyle/>
          <a:p>
            <a:r>
              <a:rPr lang="en-US" dirty="0">
                <a:solidFill>
                  <a:srgbClr val="FFFFFF"/>
                </a:solidFill>
              </a:rPr>
              <a:t>Definition of a Gang</a:t>
            </a:r>
          </a:p>
        </p:txBody>
      </p:sp>
      <p:sp>
        <p:nvSpPr>
          <p:cNvPr id="3" name="Content Placeholder 2">
            <a:extLst>
              <a:ext uri="{FF2B5EF4-FFF2-40B4-BE49-F238E27FC236}">
                <a16:creationId xmlns:a16="http://schemas.microsoft.com/office/drawing/2014/main" id="{A19AF0A7-BFE1-7702-8D1D-8A97D8E08B16}"/>
              </a:ext>
            </a:extLst>
          </p:cNvPr>
          <p:cNvSpPr>
            <a:spLocks noGrp="1"/>
          </p:cNvSpPr>
          <p:nvPr>
            <p:ph idx="1"/>
          </p:nvPr>
        </p:nvSpPr>
        <p:spPr>
          <a:xfrm>
            <a:off x="640097" y="1342110"/>
            <a:ext cx="8817102" cy="959363"/>
          </a:xfrm>
        </p:spPr>
        <p:txBody>
          <a:bodyPr>
            <a:noAutofit/>
          </a:bodyPr>
          <a:lstStyle/>
          <a:p>
            <a:pPr marL="0" indent="0">
              <a:buNone/>
            </a:pPr>
            <a:r>
              <a:rPr lang="en-GB" sz="1600" b="0" i="0" u="none" strike="noStrike" dirty="0">
                <a:solidFill>
                  <a:schemeClr val="tx1"/>
                </a:solidFill>
                <a:effectLst/>
              </a:rPr>
              <a:t>The Metropolitan Police (2024) </a:t>
            </a:r>
            <a:r>
              <a:rPr lang="en-GB" sz="1600" b="0" i="0" u="none" strike="noStrike" dirty="0">
                <a:solidFill>
                  <a:srgbClr val="FFFFFF"/>
                </a:solidFill>
                <a:effectLst/>
              </a:rPr>
              <a:t>define </a:t>
            </a:r>
            <a:r>
              <a:rPr lang="en-GB" sz="1600" b="0" i="0" u="none" strike="noStrike" dirty="0">
                <a:solidFill>
                  <a:srgbClr val="FFFFFF"/>
                </a:solidFill>
                <a:cs typeface="Times New Roman" panose="02020603050405020304" pitchFamily="18" charset="0"/>
              </a:rPr>
              <a:t>a gang as </a:t>
            </a:r>
            <a:r>
              <a:rPr lang="en-GB" sz="1600" dirty="0">
                <a:solidFill>
                  <a:srgbClr val="FFFFFF"/>
                </a:solidFill>
                <a:cs typeface="Times New Roman" panose="02020603050405020304" pitchFamily="18" charset="0"/>
              </a:rPr>
              <a:t>–</a:t>
            </a:r>
            <a:r>
              <a:rPr lang="en-GB" sz="1600" dirty="0">
                <a:solidFill>
                  <a:srgbClr val="FFFFFF"/>
                </a:solidFill>
                <a:effectLst/>
                <a:ea typeface="Calibri" panose="020F0502020204030204" pitchFamily="34" charset="0"/>
                <a:cs typeface="Times New Roman" panose="02020603050405020304" pitchFamily="18" charset="0"/>
              </a:rPr>
              <a:t>  ‘</a:t>
            </a:r>
            <a:r>
              <a:rPr lang="en-GB" sz="1600" dirty="0">
                <a:solidFill>
                  <a:srgbClr val="FFFFFF"/>
                </a:solidFill>
                <a:ea typeface="Calibri" panose="020F0502020204030204" pitchFamily="34" charset="0"/>
                <a:cs typeface="Times New Roman" panose="02020603050405020304" pitchFamily="18" charset="0"/>
              </a:rPr>
              <a:t>A</a:t>
            </a:r>
            <a:r>
              <a:rPr lang="en-GB" sz="1600" dirty="0">
                <a:solidFill>
                  <a:srgbClr val="FFFFFF"/>
                </a:solidFill>
                <a:effectLst/>
                <a:ea typeface="Calibri" panose="020F0502020204030204" pitchFamily="34" charset="0"/>
                <a:cs typeface="Times New Roman" panose="02020603050405020304" pitchFamily="18" charset="0"/>
              </a:rPr>
              <a:t> group of young people who see themselves or are seen by others as a discernible group who engage in criminal activity.  They have a structure, identify with a territory and are in conflict with other gangs’</a:t>
            </a:r>
            <a:endParaRPr lang="en-GB" sz="1600" dirty="0">
              <a:solidFill>
                <a:srgbClr val="FFFFFF"/>
              </a:solidFill>
              <a:ea typeface="Calibri" panose="020F0502020204030204" pitchFamily="34" charset="0"/>
              <a:cs typeface="Times New Roman" panose="02020603050405020304" pitchFamily="18" charset="0"/>
            </a:endParaRPr>
          </a:p>
          <a:p>
            <a:pPr marL="0" indent="0">
              <a:buNone/>
            </a:pPr>
            <a:r>
              <a:rPr lang="en-GB" sz="1600" dirty="0">
                <a:solidFill>
                  <a:schemeClr val="tx1"/>
                </a:solidFill>
                <a:ea typeface="Calibri" panose="020F0502020204030204" pitchFamily="34" charset="0"/>
                <a:cs typeface="Times New Roman" panose="02020603050405020304" pitchFamily="18" charset="0"/>
              </a:rPr>
              <a:t>However… The NSPCC (2025) state, </a:t>
            </a:r>
            <a:r>
              <a:rPr lang="en-GB" sz="1600" b="0" i="0" u="none" strike="noStrike" dirty="0">
                <a:solidFill>
                  <a:schemeClr val="tx1"/>
                </a:solidFill>
                <a:effectLst/>
              </a:rPr>
              <a:t>The term 'gang' has multiple meanings in different situations, such as:</a:t>
            </a:r>
          </a:p>
        </p:txBody>
      </p:sp>
      <p:sp>
        <p:nvSpPr>
          <p:cNvPr id="5" name="TextBox 4">
            <a:extLst>
              <a:ext uri="{FF2B5EF4-FFF2-40B4-BE49-F238E27FC236}">
                <a16:creationId xmlns:a16="http://schemas.microsoft.com/office/drawing/2014/main" id="{A0E32253-DEF9-0D88-0790-43BC3CC29099}"/>
              </a:ext>
            </a:extLst>
          </p:cNvPr>
          <p:cNvSpPr txBox="1"/>
          <p:nvPr/>
        </p:nvSpPr>
        <p:spPr>
          <a:xfrm>
            <a:off x="628149" y="6312657"/>
            <a:ext cx="2158804" cy="646331"/>
          </a:xfrm>
          <a:prstGeom prst="rect">
            <a:avLst/>
          </a:prstGeom>
          <a:noFill/>
        </p:spPr>
        <p:txBody>
          <a:bodyPr wrap="square" rtlCol="0">
            <a:spAutoFit/>
          </a:bodyPr>
          <a:lstStyle/>
          <a:p>
            <a:r>
              <a:rPr lang="en-GB" sz="1200" b="0" i="0" u="none" strike="noStrike" dirty="0">
                <a:effectLst/>
                <a:latin typeface="-webkit-standard"/>
              </a:rPr>
              <a:t>(Ashton and </a:t>
            </a:r>
            <a:r>
              <a:rPr lang="en-GB" sz="1200" b="0" i="0" u="none" strike="noStrike" dirty="0" err="1">
                <a:effectLst/>
                <a:latin typeface="-webkit-standard"/>
              </a:rPr>
              <a:t>Bussu</a:t>
            </a:r>
            <a:r>
              <a:rPr lang="en-GB" sz="1200" b="0" i="0" u="none" strike="noStrike" dirty="0">
                <a:effectLst/>
                <a:latin typeface="-webkit-standard"/>
              </a:rPr>
              <a:t>, 2020)</a:t>
            </a:r>
          </a:p>
          <a:p>
            <a:r>
              <a:rPr lang="en-GB" sz="1200" dirty="0">
                <a:latin typeface="-webkit-standard"/>
              </a:rPr>
              <a:t>(House of Lords Library, 2022)</a:t>
            </a:r>
            <a:endParaRPr lang="en-GB" sz="1200" b="0" i="0" u="none" strike="noStrike" dirty="0">
              <a:effectLst/>
              <a:latin typeface="-webkit-standard"/>
            </a:endParaRPr>
          </a:p>
          <a:p>
            <a:r>
              <a:rPr lang="en-GB" sz="1200" b="0" i="0" u="none" strike="noStrike" dirty="0">
                <a:effectLst/>
                <a:latin typeface="-webkit-standard"/>
              </a:rPr>
              <a:t>Image-(Bridge, 2018)</a:t>
            </a:r>
            <a:endParaRPr lang="en-US" sz="1200" dirty="0"/>
          </a:p>
        </p:txBody>
      </p:sp>
      <p:sp>
        <p:nvSpPr>
          <p:cNvPr id="8" name="Rounded Rectangle 7">
            <a:extLst>
              <a:ext uri="{FF2B5EF4-FFF2-40B4-BE49-F238E27FC236}">
                <a16:creationId xmlns:a16="http://schemas.microsoft.com/office/drawing/2014/main" id="{6344702D-1D33-ABF6-A42D-14FC9D34704F}"/>
              </a:ext>
            </a:extLst>
          </p:cNvPr>
          <p:cNvSpPr/>
          <p:nvPr/>
        </p:nvSpPr>
        <p:spPr>
          <a:xfrm>
            <a:off x="3542625" y="2723760"/>
            <a:ext cx="4343716" cy="104355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i="0" u="none" strike="noStrike" dirty="0">
                <a:solidFill>
                  <a:schemeClr val="tx1"/>
                </a:solidFill>
                <a:effectLst/>
              </a:rPr>
              <a:t>Peer groups</a:t>
            </a:r>
            <a:endParaRPr lang="en-GB" sz="1400" b="0" i="0" u="none" strike="noStrike" dirty="0">
              <a:solidFill>
                <a:schemeClr val="tx1"/>
              </a:solidFill>
              <a:effectLst/>
            </a:endParaRPr>
          </a:p>
          <a:p>
            <a:pPr marL="285750" indent="-285750">
              <a:buFont typeface="Arial" panose="020B0604020202020204" pitchFamily="34" charset="0"/>
              <a:buChar char="•"/>
            </a:pPr>
            <a:r>
              <a:rPr lang="en-US" sz="1400" dirty="0"/>
              <a:t>Small</a:t>
            </a:r>
          </a:p>
          <a:p>
            <a:pPr marL="285750" indent="-285750">
              <a:buFont typeface="Arial" panose="020B0604020202020204" pitchFamily="34" charset="0"/>
              <a:buChar char="•"/>
            </a:pPr>
            <a:r>
              <a:rPr lang="en-US" sz="1400" dirty="0"/>
              <a:t>Temporary</a:t>
            </a:r>
          </a:p>
          <a:p>
            <a:pPr marL="285750" indent="-285750">
              <a:buFont typeface="Arial" panose="020B0604020202020204" pitchFamily="34" charset="0"/>
              <a:buChar char="•"/>
            </a:pPr>
            <a:r>
              <a:rPr lang="en-US" sz="1400" dirty="0"/>
              <a:t>Not always identified as ‘Gangs</a:t>
            </a:r>
            <a:r>
              <a:rPr lang="en-US" dirty="0"/>
              <a:t>’</a:t>
            </a:r>
          </a:p>
        </p:txBody>
      </p:sp>
      <p:sp>
        <p:nvSpPr>
          <p:cNvPr id="10" name="Rounded Rectangle 9">
            <a:extLst>
              <a:ext uri="{FF2B5EF4-FFF2-40B4-BE49-F238E27FC236}">
                <a16:creationId xmlns:a16="http://schemas.microsoft.com/office/drawing/2014/main" id="{9331551B-AD24-1713-0E8F-2EA21123F4E3}"/>
              </a:ext>
            </a:extLst>
          </p:cNvPr>
          <p:cNvSpPr/>
          <p:nvPr/>
        </p:nvSpPr>
        <p:spPr>
          <a:xfrm>
            <a:off x="3539532" y="3787072"/>
            <a:ext cx="4343716" cy="104355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i="0" u="none" strike="noStrike" dirty="0">
                <a:solidFill>
                  <a:schemeClr val="tx1"/>
                </a:solidFill>
                <a:effectLst/>
              </a:rPr>
              <a:t>Street gangs</a:t>
            </a:r>
          </a:p>
          <a:p>
            <a:pPr marL="285750" indent="-285750">
              <a:buFont typeface="Arial" panose="020B0604020202020204" pitchFamily="34" charset="0"/>
              <a:buChar char="•"/>
            </a:pPr>
            <a:r>
              <a:rPr lang="en-GB" sz="1400" dirty="0">
                <a:solidFill>
                  <a:schemeClr val="tx1"/>
                </a:solidFill>
              </a:rPr>
              <a:t>Informal structure </a:t>
            </a:r>
          </a:p>
          <a:p>
            <a:pPr marL="285750" indent="-285750">
              <a:buFont typeface="Arial" panose="020B0604020202020204" pitchFamily="34" charset="0"/>
              <a:buChar char="•"/>
            </a:pPr>
            <a:r>
              <a:rPr lang="en-GB" sz="1400" i="0" u="none" strike="noStrike" dirty="0">
                <a:solidFill>
                  <a:schemeClr val="tx1"/>
                </a:solidFill>
                <a:effectLst/>
              </a:rPr>
              <a:t>Operate with loose leadership </a:t>
            </a:r>
          </a:p>
          <a:p>
            <a:pPr marL="285750" indent="-285750">
              <a:buFont typeface="Arial" panose="020B0604020202020204" pitchFamily="34" charset="0"/>
              <a:buChar char="•"/>
            </a:pPr>
            <a:r>
              <a:rPr lang="en-GB" sz="1400" dirty="0">
                <a:solidFill>
                  <a:schemeClr val="tx1"/>
                </a:solidFill>
              </a:rPr>
              <a:t>Involved in street level crimes </a:t>
            </a:r>
            <a:r>
              <a:rPr lang="en-GB" sz="1400" dirty="0" err="1">
                <a:solidFill>
                  <a:schemeClr val="tx1"/>
                </a:solidFill>
              </a:rPr>
              <a:t>e.g</a:t>
            </a:r>
            <a:r>
              <a:rPr lang="en-GB" sz="1400" dirty="0">
                <a:solidFill>
                  <a:schemeClr val="tx1"/>
                </a:solidFill>
              </a:rPr>
              <a:t> Drug dealing</a:t>
            </a:r>
            <a:endParaRPr lang="en-GB" sz="1400" i="0" u="none" strike="noStrike" dirty="0">
              <a:solidFill>
                <a:schemeClr val="tx1"/>
              </a:solidFill>
              <a:effectLst/>
            </a:endParaRPr>
          </a:p>
        </p:txBody>
      </p:sp>
      <p:sp>
        <p:nvSpPr>
          <p:cNvPr id="24" name="Rounded Rectangle 23">
            <a:extLst>
              <a:ext uri="{FF2B5EF4-FFF2-40B4-BE49-F238E27FC236}">
                <a16:creationId xmlns:a16="http://schemas.microsoft.com/office/drawing/2014/main" id="{4BEFEAF4-7A54-2452-6959-0EAE83BE7224}"/>
              </a:ext>
            </a:extLst>
          </p:cNvPr>
          <p:cNvSpPr/>
          <p:nvPr/>
        </p:nvSpPr>
        <p:spPr>
          <a:xfrm>
            <a:off x="3528593" y="4866572"/>
            <a:ext cx="4371780" cy="128102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endParaRPr lang="en-GB" sz="1600" b="1" i="0" u="none" strike="noStrike" dirty="0">
              <a:solidFill>
                <a:schemeClr val="tx1"/>
              </a:solidFill>
              <a:effectLst/>
            </a:endParaRPr>
          </a:p>
          <a:p>
            <a:pPr marL="0" indent="0">
              <a:buNone/>
            </a:pPr>
            <a:r>
              <a:rPr lang="en-GB" sz="1400" b="1" i="0" u="none" strike="noStrike" dirty="0">
                <a:solidFill>
                  <a:schemeClr val="tx1"/>
                </a:solidFill>
                <a:effectLst/>
              </a:rPr>
              <a:t>Organised criminal gangs</a:t>
            </a:r>
          </a:p>
          <a:p>
            <a:pPr marL="285750" indent="-285750">
              <a:buFont typeface="Arial" panose="020B0604020202020204" pitchFamily="34" charset="0"/>
              <a:buChar char="•"/>
            </a:pPr>
            <a:r>
              <a:rPr lang="en-GB" sz="1400" dirty="0"/>
              <a:t>Crime for profit</a:t>
            </a:r>
          </a:p>
          <a:p>
            <a:pPr marL="285750" indent="-285750">
              <a:buFont typeface="Arial" panose="020B0604020202020204" pitchFamily="34" charset="0"/>
              <a:buChar char="•"/>
            </a:pPr>
            <a:r>
              <a:rPr lang="en-GB" sz="1400" dirty="0"/>
              <a:t>Usually treating  as an ‘occupation’</a:t>
            </a:r>
          </a:p>
          <a:p>
            <a:pPr marL="285750" indent="-285750">
              <a:buFont typeface="Arial" panose="020B0604020202020204" pitchFamily="34" charset="0"/>
              <a:buChar char="•"/>
            </a:pPr>
            <a:r>
              <a:rPr lang="en-GB" sz="1400" dirty="0"/>
              <a:t>Operate across larger territories </a:t>
            </a:r>
          </a:p>
          <a:p>
            <a:pPr marL="285750" indent="-285750">
              <a:buFont typeface="Arial" panose="020B0604020202020204" pitchFamily="34" charset="0"/>
              <a:buChar char="•"/>
            </a:pPr>
            <a:r>
              <a:rPr lang="en-GB" sz="1400" dirty="0"/>
              <a:t>Involved in Human trafficking, money laundering, extortion </a:t>
            </a:r>
            <a:endParaRPr lang="en-US" sz="1400" dirty="0"/>
          </a:p>
          <a:p>
            <a:pPr algn="ctr"/>
            <a:endParaRPr lang="en-US" dirty="0"/>
          </a:p>
        </p:txBody>
      </p:sp>
    </p:spTree>
    <p:extLst>
      <p:ext uri="{BB962C8B-B14F-4D97-AF65-F5344CB8AC3E}">
        <p14:creationId xmlns:p14="http://schemas.microsoft.com/office/powerpoint/2010/main" val="18303721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2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1822-C221-AD57-99D8-CBFC82D184D0}"/>
              </a:ext>
            </a:extLst>
          </p:cNvPr>
          <p:cNvSpPr>
            <a:spLocks noGrp="1"/>
          </p:cNvSpPr>
          <p:nvPr>
            <p:ph type="title"/>
          </p:nvPr>
        </p:nvSpPr>
        <p:spPr>
          <a:xfrm>
            <a:off x="685800" y="384423"/>
            <a:ext cx="10515600" cy="1325563"/>
          </a:xfrm>
        </p:spPr>
        <p:txBody>
          <a:bodyPr/>
          <a:lstStyle/>
          <a:p>
            <a:r>
              <a:rPr lang="en-US" dirty="0"/>
              <a:t>Definition of Knife Crime </a:t>
            </a:r>
          </a:p>
        </p:txBody>
      </p:sp>
      <p:graphicFrame>
        <p:nvGraphicFramePr>
          <p:cNvPr id="14" name="Content Placeholder 2">
            <a:extLst>
              <a:ext uri="{FF2B5EF4-FFF2-40B4-BE49-F238E27FC236}">
                <a16:creationId xmlns:a16="http://schemas.microsoft.com/office/drawing/2014/main" id="{FD748A58-AE4E-F9B1-8EEB-DC5C7B99A659}"/>
              </a:ext>
            </a:extLst>
          </p:cNvPr>
          <p:cNvGraphicFramePr>
            <a:graphicFrameLocks noGrp="1"/>
          </p:cNvGraphicFramePr>
          <p:nvPr>
            <p:ph idx="1"/>
            <p:extLst>
              <p:ext uri="{D42A27DB-BD31-4B8C-83A1-F6EECF244321}">
                <p14:modId xmlns:p14="http://schemas.microsoft.com/office/powerpoint/2010/main" val="1680530862"/>
              </p:ext>
            </p:extLst>
          </p:nvPr>
        </p:nvGraphicFramePr>
        <p:xfrm>
          <a:off x="523875" y="2189408"/>
          <a:ext cx="11144250" cy="42841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20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1)">
                                      <p:cBhvr>
                                        <p:cTn id="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32B-D2DD-5739-924D-84C1A5731DB3}"/>
              </a:ext>
            </a:extLst>
          </p:cNvPr>
          <p:cNvSpPr>
            <a:spLocks noGrp="1"/>
          </p:cNvSpPr>
          <p:nvPr>
            <p:ph type="title"/>
          </p:nvPr>
        </p:nvSpPr>
        <p:spPr/>
        <p:txBody>
          <a:bodyPr/>
          <a:lstStyle/>
          <a:p>
            <a:r>
              <a:rPr lang="en-US" dirty="0"/>
              <a:t>Why are these Crimes an issue?</a:t>
            </a:r>
          </a:p>
        </p:txBody>
      </p:sp>
      <p:graphicFrame>
        <p:nvGraphicFramePr>
          <p:cNvPr id="8" name="Content Placeholder 2">
            <a:extLst>
              <a:ext uri="{FF2B5EF4-FFF2-40B4-BE49-F238E27FC236}">
                <a16:creationId xmlns:a16="http://schemas.microsoft.com/office/drawing/2014/main" id="{8A8BB7E2-CAE6-35CF-CD42-98D374414B44}"/>
              </a:ext>
            </a:extLst>
          </p:cNvPr>
          <p:cNvGraphicFramePr>
            <a:graphicFrameLocks noGrp="1"/>
          </p:cNvGraphicFramePr>
          <p:nvPr>
            <p:ph idx="1"/>
            <p:extLst>
              <p:ext uri="{D42A27DB-BD31-4B8C-83A1-F6EECF244321}">
                <p14:modId xmlns:p14="http://schemas.microsoft.com/office/powerpoint/2010/main" val="84727473"/>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41DE609-6828-649F-D56D-E3421EBB04B0}"/>
              </a:ext>
            </a:extLst>
          </p:cNvPr>
          <p:cNvSpPr txBox="1"/>
          <p:nvPr/>
        </p:nvSpPr>
        <p:spPr>
          <a:xfrm>
            <a:off x="591127" y="6211669"/>
            <a:ext cx="2404533" cy="646331"/>
          </a:xfrm>
          <a:prstGeom prst="rect">
            <a:avLst/>
          </a:prstGeom>
          <a:noFill/>
        </p:spPr>
        <p:txBody>
          <a:bodyPr wrap="square" rtlCol="0">
            <a:spAutoFit/>
          </a:bodyPr>
          <a:lstStyle/>
          <a:p>
            <a:r>
              <a:rPr lang="en-GB" sz="1200" b="0" i="0" u="none" strike="noStrike" dirty="0">
                <a:solidFill>
                  <a:srgbClr val="000000"/>
                </a:solidFill>
                <a:effectLst/>
                <a:latin typeface="-webkit-standard"/>
              </a:rPr>
              <a:t>Haylock et al (2020)</a:t>
            </a:r>
          </a:p>
          <a:p>
            <a:r>
              <a:rPr lang="en-GB" sz="1200" b="0" i="0" u="none" strike="noStrike" dirty="0" err="1">
                <a:solidFill>
                  <a:srgbClr val="000000"/>
                </a:solidFill>
                <a:effectLst/>
                <a:latin typeface="-webkit-standard"/>
              </a:rPr>
              <a:t>Gwata</a:t>
            </a:r>
            <a:r>
              <a:rPr lang="en-GB" sz="1200" b="0" i="0" u="none" strike="noStrike" dirty="0">
                <a:solidFill>
                  <a:srgbClr val="000000"/>
                </a:solidFill>
                <a:effectLst/>
                <a:latin typeface="-webkit-standard"/>
              </a:rPr>
              <a:t> et al (2024)</a:t>
            </a:r>
          </a:p>
          <a:p>
            <a:r>
              <a:rPr lang="en-GB" sz="1200" dirty="0">
                <a:solidFill>
                  <a:srgbClr val="000000"/>
                </a:solidFill>
                <a:latin typeface="-webkit-standard"/>
              </a:rPr>
              <a:t>White et al (2024)</a:t>
            </a:r>
            <a:endParaRPr lang="en-US" sz="1200" dirty="0"/>
          </a:p>
        </p:txBody>
      </p:sp>
    </p:spTree>
    <p:extLst>
      <p:ext uri="{BB962C8B-B14F-4D97-AF65-F5344CB8AC3E}">
        <p14:creationId xmlns:p14="http://schemas.microsoft.com/office/powerpoint/2010/main" val="94900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hild holding an object&#10;&#10;Description automatically generated">
            <a:extLst>
              <a:ext uri="{FF2B5EF4-FFF2-40B4-BE49-F238E27FC236}">
                <a16:creationId xmlns:a16="http://schemas.microsoft.com/office/drawing/2014/main" id="{663872AB-C41F-3333-58CC-310D83FB93B2}"/>
              </a:ext>
            </a:extLst>
          </p:cNvPr>
          <p:cNvPicPr>
            <a:picLocks noChangeAspect="1"/>
          </p:cNvPicPr>
          <p:nvPr/>
        </p:nvPicPr>
        <p:blipFill>
          <a:blip r:embed="rId3">
            <a:alphaModFix amt="40000"/>
          </a:blip>
          <a:srcRect t="15223"/>
          <a:stretch/>
        </p:blipFill>
        <p:spPr>
          <a:xfrm>
            <a:off x="20" y="-1"/>
            <a:ext cx="12191980" cy="6873463"/>
          </a:xfrm>
          <a:prstGeom prst="rect">
            <a:avLst/>
          </a:prstGeom>
          <a:ln w="12700">
            <a:noFill/>
          </a:ln>
        </p:spPr>
      </p:pic>
      <p:grpSp>
        <p:nvGrpSpPr>
          <p:cNvPr id="17" name="Group 16">
            <a:extLst>
              <a:ext uri="{FF2B5EF4-FFF2-40B4-BE49-F238E27FC236}">
                <a16:creationId xmlns:a16="http://schemas.microsoft.com/office/drawing/2014/main" id="{B42A1F82-CCEE-4C0C-A877-4479E6E69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18" name="Straight Connector 17">
              <a:extLst>
                <a:ext uri="{FF2B5EF4-FFF2-40B4-BE49-F238E27FC236}">
                  <a16:creationId xmlns:a16="http://schemas.microsoft.com/office/drawing/2014/main" id="{DAF6120F-8C25-48EE-B58B-0B1A35301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F55B033-D8E3-4A82-AB0E-173CAD44C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1F3F31-AC49-40C2-9F6E-441F41C57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Graphic 11">
              <a:extLst>
                <a:ext uri="{FF2B5EF4-FFF2-40B4-BE49-F238E27FC236}">
                  <a16:creationId xmlns:a16="http://schemas.microsoft.com/office/drawing/2014/main" id="{C820DA10-4D21-41E0-9E4D-DA1126254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77B9E282-7D7D-4E37-A9EA-0FC764361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7D240B2-CB7B-4C39-9F1B-84F19DD7E8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FB17155-CD99-45E3-8E4D-9229AB42A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E78A45-A059-E87D-E23D-4BEDB226332F}"/>
              </a:ext>
            </a:extLst>
          </p:cNvPr>
          <p:cNvSpPr>
            <a:spLocks noGrp="1"/>
          </p:cNvSpPr>
          <p:nvPr>
            <p:ph type="title"/>
          </p:nvPr>
        </p:nvSpPr>
        <p:spPr>
          <a:xfrm>
            <a:off x="3496547" y="1745130"/>
            <a:ext cx="5105400" cy="2109690"/>
          </a:xfrm>
        </p:spPr>
        <p:txBody>
          <a:bodyPr anchor="b">
            <a:normAutofit/>
          </a:bodyPr>
          <a:lstStyle/>
          <a:p>
            <a:pPr algn="ctr"/>
            <a:r>
              <a:rPr lang="en-US" dirty="0">
                <a:solidFill>
                  <a:srgbClr val="FFFFFF"/>
                </a:solidFill>
              </a:rPr>
              <a:t>Significance of Looking at these Crimes  </a:t>
            </a:r>
          </a:p>
        </p:txBody>
      </p:sp>
      <p:sp>
        <p:nvSpPr>
          <p:cNvPr id="3" name="Content Placeholder 2">
            <a:extLst>
              <a:ext uri="{FF2B5EF4-FFF2-40B4-BE49-F238E27FC236}">
                <a16:creationId xmlns:a16="http://schemas.microsoft.com/office/drawing/2014/main" id="{E03BAEC7-18CA-DA3D-CF74-72689E1AA0E2}"/>
              </a:ext>
            </a:extLst>
          </p:cNvPr>
          <p:cNvSpPr>
            <a:spLocks noGrp="1"/>
          </p:cNvSpPr>
          <p:nvPr>
            <p:ph idx="1"/>
          </p:nvPr>
        </p:nvSpPr>
        <p:spPr>
          <a:xfrm>
            <a:off x="3496547" y="4105835"/>
            <a:ext cx="5105400" cy="1995420"/>
          </a:xfrm>
        </p:spPr>
        <p:txBody>
          <a:bodyPr>
            <a:normAutofit/>
          </a:bodyPr>
          <a:lstStyle/>
          <a:p>
            <a:pPr algn="ctr">
              <a:lnSpc>
                <a:spcPct val="100000"/>
              </a:lnSpc>
            </a:pPr>
            <a:r>
              <a:rPr lang="en-GB" b="1" i="0" u="none" strike="noStrike">
                <a:solidFill>
                  <a:srgbClr val="FFFFFF"/>
                </a:solidFill>
                <a:effectLst/>
                <a:latin typeface="-webkit-standard"/>
              </a:rPr>
              <a:t>Understanding the Root Causes</a:t>
            </a:r>
          </a:p>
          <a:p>
            <a:pPr algn="ctr">
              <a:lnSpc>
                <a:spcPct val="100000"/>
              </a:lnSpc>
            </a:pPr>
            <a:r>
              <a:rPr lang="en-GB" b="1" i="0" u="none" strike="noStrike">
                <a:solidFill>
                  <a:srgbClr val="FFFFFF"/>
                </a:solidFill>
                <a:effectLst/>
                <a:latin typeface="-webkit-standard"/>
              </a:rPr>
              <a:t>Impact on Society</a:t>
            </a:r>
          </a:p>
          <a:p>
            <a:pPr algn="ctr">
              <a:lnSpc>
                <a:spcPct val="100000"/>
              </a:lnSpc>
            </a:pPr>
            <a:r>
              <a:rPr lang="en-GB" b="1" i="0" u="none" strike="noStrike">
                <a:solidFill>
                  <a:srgbClr val="FFFFFF"/>
                </a:solidFill>
                <a:effectLst/>
                <a:latin typeface="-webkit-standard"/>
              </a:rPr>
              <a:t>Youth Involvement</a:t>
            </a:r>
          </a:p>
          <a:p>
            <a:pPr algn="ctr">
              <a:lnSpc>
                <a:spcPct val="100000"/>
              </a:lnSpc>
            </a:pPr>
            <a:r>
              <a:rPr lang="en-GB" b="1" i="0" u="none" strike="noStrike">
                <a:solidFill>
                  <a:srgbClr val="FFFFFF"/>
                </a:solidFill>
                <a:effectLst/>
                <a:latin typeface="-webkit-standard"/>
              </a:rPr>
              <a:t>Strategies for Policing and Policy</a:t>
            </a:r>
          </a:p>
          <a:p>
            <a:pPr algn="ctr">
              <a:lnSpc>
                <a:spcPct val="100000"/>
              </a:lnSpc>
            </a:pPr>
            <a:r>
              <a:rPr lang="en-GB" b="1" i="0" u="none" strike="noStrike">
                <a:solidFill>
                  <a:srgbClr val="FFFFFF"/>
                </a:solidFill>
                <a:effectLst/>
                <a:latin typeface="-webkit-standard"/>
              </a:rPr>
              <a:t>Reducing Recidivism</a:t>
            </a:r>
            <a:endParaRPr lang="en-US" b="1">
              <a:solidFill>
                <a:srgbClr val="FFFFFF"/>
              </a:solidFill>
            </a:endParaRPr>
          </a:p>
        </p:txBody>
      </p:sp>
      <p:sp>
        <p:nvSpPr>
          <p:cNvPr id="4" name="TextBox 3">
            <a:extLst>
              <a:ext uri="{FF2B5EF4-FFF2-40B4-BE49-F238E27FC236}">
                <a16:creationId xmlns:a16="http://schemas.microsoft.com/office/drawing/2014/main" id="{6740FBC5-70FA-E2F5-A0E0-59C6E734E438}"/>
              </a:ext>
            </a:extLst>
          </p:cNvPr>
          <p:cNvSpPr txBox="1"/>
          <p:nvPr/>
        </p:nvSpPr>
        <p:spPr>
          <a:xfrm>
            <a:off x="584402" y="6266591"/>
            <a:ext cx="2099733" cy="276999"/>
          </a:xfrm>
          <a:prstGeom prst="rect">
            <a:avLst/>
          </a:prstGeom>
          <a:noFill/>
        </p:spPr>
        <p:txBody>
          <a:bodyPr wrap="square" rtlCol="0">
            <a:spAutoFit/>
          </a:bodyPr>
          <a:lstStyle/>
          <a:p>
            <a:pPr>
              <a:spcAft>
                <a:spcPts val="600"/>
              </a:spcAft>
            </a:pPr>
            <a:r>
              <a:rPr lang="en-GB" sz="1200" b="0" i="0" u="none" strike="noStrike" dirty="0">
                <a:effectLst/>
                <a:latin typeface="-webkit-standard"/>
              </a:rPr>
              <a:t>Wong et </a:t>
            </a:r>
            <a:r>
              <a:rPr lang="en-GB" sz="1200" b="0" i="0" u="none" strike="noStrike" dirty="0" err="1">
                <a:effectLst/>
                <a:latin typeface="-webkit-standard"/>
              </a:rPr>
              <a:t>allen</a:t>
            </a:r>
            <a:r>
              <a:rPr lang="en-GB" sz="1200" b="0" i="0" u="none" strike="noStrike" dirty="0">
                <a:effectLst/>
                <a:latin typeface="-webkit-standard"/>
              </a:rPr>
              <a:t>(2023b)</a:t>
            </a:r>
            <a:endParaRPr lang="en-US" sz="1200" dirty="0"/>
          </a:p>
        </p:txBody>
      </p:sp>
      <p:sp>
        <p:nvSpPr>
          <p:cNvPr id="7" name="TextBox 6">
            <a:extLst>
              <a:ext uri="{FF2B5EF4-FFF2-40B4-BE49-F238E27FC236}">
                <a16:creationId xmlns:a16="http://schemas.microsoft.com/office/drawing/2014/main" id="{1246ED58-1032-A384-8B9E-04AADB66177A}"/>
              </a:ext>
            </a:extLst>
          </p:cNvPr>
          <p:cNvSpPr txBox="1"/>
          <p:nvPr/>
        </p:nvSpPr>
        <p:spPr>
          <a:xfrm>
            <a:off x="587901" y="6543594"/>
            <a:ext cx="3116608" cy="276999"/>
          </a:xfrm>
          <a:prstGeom prst="rect">
            <a:avLst/>
          </a:prstGeom>
          <a:noFill/>
        </p:spPr>
        <p:txBody>
          <a:bodyPr wrap="square" rtlCol="0">
            <a:spAutoFit/>
          </a:bodyPr>
          <a:lstStyle/>
          <a:p>
            <a:r>
              <a:rPr lang="en-US" sz="1200" dirty="0"/>
              <a:t>Image-</a:t>
            </a:r>
            <a:r>
              <a:rPr lang="en-GB" sz="1200" b="0" i="0" u="none" strike="noStrike" dirty="0">
                <a:effectLst/>
                <a:latin typeface="-webkit-standard"/>
              </a:rPr>
              <a:t>(</a:t>
            </a:r>
            <a:r>
              <a:rPr lang="en-GB" sz="1200" b="0" i="0" u="none" strike="noStrike" dirty="0" err="1">
                <a:effectLst/>
                <a:latin typeface="-webkit-standard"/>
              </a:rPr>
              <a:t>Haelle</a:t>
            </a:r>
            <a:r>
              <a:rPr lang="en-GB" sz="1200" b="0" i="0" u="none" strike="noStrike" dirty="0">
                <a:effectLst/>
                <a:latin typeface="-webkit-standard"/>
              </a:rPr>
              <a:t>, 2017)</a:t>
            </a:r>
            <a:endParaRPr lang="en-US" sz="1200" dirty="0"/>
          </a:p>
        </p:txBody>
      </p:sp>
    </p:spTree>
    <p:extLst>
      <p:ext uri="{BB962C8B-B14F-4D97-AF65-F5344CB8AC3E}">
        <p14:creationId xmlns:p14="http://schemas.microsoft.com/office/powerpoint/2010/main" val="40843018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9EB6271-1D24-03D8-BA6B-C119F2EBE461}"/>
              </a:ext>
            </a:extLst>
          </p:cNvPr>
          <p:cNvSpPr txBox="1"/>
          <p:nvPr/>
        </p:nvSpPr>
        <p:spPr>
          <a:xfrm>
            <a:off x="-2216347" y="6310145"/>
            <a:ext cx="5770281" cy="1327420"/>
          </a:xfrm>
          <a:prstGeom prst="rect">
            <a:avLst/>
          </a:prstGeom>
        </p:spPr>
        <p:txBody>
          <a:bodyPr vert="horz" lIns="91440" tIns="45720" rIns="91440" bIns="45720" rtlCol="0" anchor="t">
            <a:normAutofit/>
          </a:bodyPr>
          <a:lstStyle/>
          <a:p>
            <a:pPr algn="r" defTabSz="914400">
              <a:lnSpc>
                <a:spcPct val="110000"/>
              </a:lnSpc>
              <a:spcBef>
                <a:spcPts val="1000"/>
              </a:spcBef>
            </a:pPr>
            <a:r>
              <a:rPr lang="en-US" sz="1200" b="0" i="0" u="none" strike="noStrike" dirty="0">
                <a:effectLst/>
              </a:rPr>
              <a:t>(The Office for National Statistics, 2024)</a:t>
            </a:r>
            <a:endParaRPr lang="en-US" sz="1200" dirty="0"/>
          </a:p>
        </p:txBody>
      </p:sp>
      <p:sp>
        <p:nvSpPr>
          <p:cNvPr id="4" name="Title 3">
            <a:extLst>
              <a:ext uri="{FF2B5EF4-FFF2-40B4-BE49-F238E27FC236}">
                <a16:creationId xmlns:a16="http://schemas.microsoft.com/office/drawing/2014/main" id="{724D8BEC-B063-2882-4355-7FC48DDC6BC3}"/>
              </a:ext>
            </a:extLst>
          </p:cNvPr>
          <p:cNvSpPr>
            <a:spLocks noGrp="1"/>
          </p:cNvSpPr>
          <p:nvPr>
            <p:ph type="title"/>
          </p:nvPr>
        </p:nvSpPr>
        <p:spPr/>
        <p:txBody>
          <a:bodyPr/>
          <a:lstStyle/>
          <a:p>
            <a:r>
              <a:rPr lang="en-US" dirty="0"/>
              <a:t>Statistical Context on Knife Crime </a:t>
            </a:r>
          </a:p>
        </p:txBody>
      </p:sp>
      <p:graphicFrame>
        <p:nvGraphicFramePr>
          <p:cNvPr id="12" name="Content Placeholder 4">
            <a:extLst>
              <a:ext uri="{FF2B5EF4-FFF2-40B4-BE49-F238E27FC236}">
                <a16:creationId xmlns:a16="http://schemas.microsoft.com/office/drawing/2014/main" id="{F0BE1FAA-EF17-1FFE-8633-6119358A94DE}"/>
              </a:ext>
            </a:extLst>
          </p:cNvPr>
          <p:cNvGraphicFramePr>
            <a:graphicFrameLocks noGrp="1"/>
          </p:cNvGraphicFramePr>
          <p:nvPr>
            <p:ph idx="1"/>
            <p:extLst>
              <p:ext uri="{D42A27DB-BD31-4B8C-83A1-F6EECF244321}">
                <p14:modId xmlns:p14="http://schemas.microsoft.com/office/powerpoint/2010/main" val="995937356"/>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564139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12"/>
                                        </p:tgtEl>
                                        <p:attrNameLst>
                                          <p:attrName>ppt_w</p:attrName>
                                        </p:attrNameLst>
                                      </p:cBhvr>
                                      <p:tavLst>
                                        <p:tav tm="0">
                                          <p:val>
                                            <p:strVal val="ppt_w"/>
                                          </p:val>
                                        </p:tav>
                                        <p:tav tm="100000">
                                          <p:val>
                                            <p:fltVal val="0"/>
                                          </p:val>
                                        </p:tav>
                                      </p:tavLst>
                                    </p:anim>
                                    <p:anim calcmode="lin" valueType="num">
                                      <p:cBhvr>
                                        <p:cTn id="7" dur="500"/>
                                        <p:tgtEl>
                                          <p:spTgt spid="12"/>
                                        </p:tgtEl>
                                        <p:attrNameLst>
                                          <p:attrName>ppt_h</p:attrName>
                                        </p:attrNameLst>
                                      </p:cBhvr>
                                      <p:tavLst>
                                        <p:tav tm="0">
                                          <p:val>
                                            <p:strVal val="ppt_h"/>
                                          </p:val>
                                        </p:tav>
                                        <p:tav tm="100000">
                                          <p:val>
                                            <p:fltVal val="0"/>
                                          </p:val>
                                        </p:tav>
                                      </p:tavLst>
                                    </p:anim>
                                    <p:animEffect transition="out" filter="fade">
                                      <p:cBhvr>
                                        <p:cTn id="8" dur="500"/>
                                        <p:tgtEl>
                                          <p:spTgt spid="12"/>
                                        </p:tgtEl>
                                      </p:cBhvr>
                                    </p:animEffect>
                                    <p:set>
                                      <p:cBhvr>
                                        <p:cTn id="9"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72F9-70C3-59DC-2A4F-8688B11C5C51}"/>
              </a:ext>
            </a:extLst>
          </p:cNvPr>
          <p:cNvSpPr>
            <a:spLocks noGrp="1"/>
          </p:cNvSpPr>
          <p:nvPr>
            <p:ph type="title"/>
          </p:nvPr>
        </p:nvSpPr>
        <p:spPr>
          <a:xfrm>
            <a:off x="838200" y="321633"/>
            <a:ext cx="10515600" cy="1325563"/>
          </a:xfrm>
        </p:spPr>
        <p:txBody>
          <a:bodyPr>
            <a:normAutofit fontScale="90000"/>
          </a:bodyPr>
          <a:lstStyle/>
          <a:p>
            <a:pPr algn="l"/>
            <a:r>
              <a:rPr lang="en-GB" b="0" i="0" u="none" strike="noStrike" dirty="0">
                <a:solidFill>
                  <a:schemeClr val="accent2"/>
                </a:solidFill>
                <a:effectLst/>
              </a:rPr>
              <a:t>Statistical data on gang-related crime in the UK.</a:t>
            </a:r>
          </a:p>
        </p:txBody>
      </p:sp>
      <p:graphicFrame>
        <p:nvGraphicFramePr>
          <p:cNvPr id="7" name="Content Placeholder 2">
            <a:extLst>
              <a:ext uri="{FF2B5EF4-FFF2-40B4-BE49-F238E27FC236}">
                <a16:creationId xmlns:a16="http://schemas.microsoft.com/office/drawing/2014/main" id="{9932DA23-B39A-5B81-EF48-15CFB27B6CEB}"/>
              </a:ext>
            </a:extLst>
          </p:cNvPr>
          <p:cNvGraphicFramePr>
            <a:graphicFrameLocks noGrp="1"/>
          </p:cNvGraphicFramePr>
          <p:nvPr>
            <p:ph sz="half" idx="1"/>
            <p:extLst>
              <p:ext uri="{D42A27DB-BD31-4B8C-83A1-F6EECF244321}">
                <p14:modId xmlns:p14="http://schemas.microsoft.com/office/powerpoint/2010/main" val="789133371"/>
              </p:ext>
            </p:extLst>
          </p:nvPr>
        </p:nvGraphicFramePr>
        <p:xfrm>
          <a:off x="838200" y="1639019"/>
          <a:ext cx="5181600" cy="4537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104B665-93EC-830E-28D7-3E5D2477677A}"/>
              </a:ext>
            </a:extLst>
          </p:cNvPr>
          <p:cNvSpPr txBox="1"/>
          <p:nvPr/>
        </p:nvSpPr>
        <p:spPr>
          <a:xfrm>
            <a:off x="608322" y="6264695"/>
            <a:ext cx="1659467" cy="923330"/>
          </a:xfrm>
          <a:prstGeom prst="rect">
            <a:avLst/>
          </a:prstGeom>
          <a:noFill/>
        </p:spPr>
        <p:txBody>
          <a:bodyPr wrap="square" rtlCol="0">
            <a:spAutoFit/>
          </a:bodyPr>
          <a:lstStyle/>
          <a:p>
            <a:r>
              <a:rPr lang="en-GB" sz="1200" b="0" i="0" u="none" strike="noStrike" dirty="0">
                <a:solidFill>
                  <a:schemeClr val="tx1"/>
                </a:solidFill>
                <a:effectLst/>
                <a:latin typeface="-webkit-standard"/>
              </a:rPr>
              <a:t>(</a:t>
            </a:r>
            <a:r>
              <a:rPr lang="en-GB" sz="1200" b="0" i="0" u="none" strike="noStrike" dirty="0" err="1">
                <a:solidFill>
                  <a:schemeClr val="tx1"/>
                </a:solidFill>
                <a:effectLst/>
                <a:latin typeface="-webkit-standard"/>
              </a:rPr>
              <a:t>Schraer</a:t>
            </a:r>
            <a:r>
              <a:rPr lang="en-GB" sz="1200" b="0" i="0" u="none" strike="noStrike" dirty="0">
                <a:solidFill>
                  <a:schemeClr val="tx1"/>
                </a:solidFill>
                <a:effectLst/>
                <a:latin typeface="-webkit-standard"/>
              </a:rPr>
              <a:t>, 2019a)</a:t>
            </a:r>
          </a:p>
          <a:p>
            <a:r>
              <a:rPr lang="en-GB" sz="1200" b="0" i="0" u="none" strike="noStrike" dirty="0">
                <a:solidFill>
                  <a:srgbClr val="000000"/>
                </a:solidFill>
                <a:effectLst/>
                <a:latin typeface="-webkit-standard"/>
              </a:rPr>
              <a:t>(Taylor, 2022)</a:t>
            </a:r>
          </a:p>
          <a:p>
            <a:r>
              <a:rPr lang="en-GB" sz="1200" dirty="0">
                <a:solidFill>
                  <a:srgbClr val="000000"/>
                </a:solidFill>
                <a:latin typeface="-webkit-standard"/>
              </a:rPr>
              <a:t>Image-</a:t>
            </a:r>
            <a:r>
              <a:rPr lang="en-GB" sz="1200" b="0" i="0" u="none" strike="noStrike" dirty="0">
                <a:solidFill>
                  <a:srgbClr val="000000"/>
                </a:solidFill>
                <a:effectLst/>
                <a:latin typeface="-webkit-standard"/>
              </a:rPr>
              <a:t>(</a:t>
            </a:r>
            <a:r>
              <a:rPr lang="en-GB" sz="1200" b="0" i="0" u="none" strike="noStrike" dirty="0" err="1">
                <a:solidFill>
                  <a:srgbClr val="000000"/>
                </a:solidFill>
                <a:effectLst/>
                <a:latin typeface="-webkit-standard"/>
              </a:rPr>
              <a:t>Schraer</a:t>
            </a:r>
            <a:r>
              <a:rPr lang="en-GB" sz="1200" b="0" i="0" u="none" strike="noStrike" dirty="0">
                <a:solidFill>
                  <a:srgbClr val="000000"/>
                </a:solidFill>
                <a:effectLst/>
                <a:latin typeface="-webkit-standard"/>
              </a:rPr>
              <a:t>, 2019b)</a:t>
            </a:r>
            <a:endParaRPr lang="en-GB" sz="1200" b="0" i="0" u="none" strike="noStrike" dirty="0">
              <a:solidFill>
                <a:schemeClr val="tx1"/>
              </a:solidFill>
              <a:effectLst/>
              <a:latin typeface="-webkit-standard"/>
            </a:endParaRPr>
          </a:p>
          <a:p>
            <a:endParaRPr lang="en-US" dirty="0"/>
          </a:p>
        </p:txBody>
      </p:sp>
      <p:pic>
        <p:nvPicPr>
          <p:cNvPr id="6" name="Picture 5" descr="A blue circle with white text&#10;&#10;Description automatically generated">
            <a:extLst>
              <a:ext uri="{FF2B5EF4-FFF2-40B4-BE49-F238E27FC236}">
                <a16:creationId xmlns:a16="http://schemas.microsoft.com/office/drawing/2014/main" id="{880BDA1B-CA7E-05E0-7E65-3C8DD459F436}"/>
              </a:ext>
            </a:extLst>
          </p:cNvPr>
          <p:cNvPicPr>
            <a:picLocks noChangeAspect="1"/>
          </p:cNvPicPr>
          <p:nvPr/>
        </p:nvPicPr>
        <p:blipFill rotWithShape="1">
          <a:blip r:embed="rId8"/>
          <a:srcRect t="195" b="12047"/>
          <a:stretch/>
        </p:blipFill>
        <p:spPr>
          <a:xfrm>
            <a:off x="6337539" y="1647196"/>
            <a:ext cx="4894053" cy="4529767"/>
          </a:xfrm>
          <a:prstGeom prst="rect">
            <a:avLst/>
          </a:prstGeom>
        </p:spPr>
      </p:pic>
    </p:spTree>
    <p:extLst>
      <p:ext uri="{BB962C8B-B14F-4D97-AF65-F5344CB8AC3E}">
        <p14:creationId xmlns:p14="http://schemas.microsoft.com/office/powerpoint/2010/main" val="54903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1D2387-6E75-1A72-AD62-1A8E3D43C0D4}"/>
              </a:ext>
            </a:extLst>
          </p:cNvPr>
          <p:cNvSpPr>
            <a:spLocks noGrp="1"/>
          </p:cNvSpPr>
          <p:nvPr>
            <p:ph type="title"/>
          </p:nvPr>
        </p:nvSpPr>
        <p:spPr>
          <a:xfrm>
            <a:off x="838201" y="581336"/>
            <a:ext cx="4076910" cy="5695389"/>
          </a:xfrm>
        </p:spPr>
        <p:txBody>
          <a:bodyPr anchor="ctr">
            <a:normAutofit/>
          </a:bodyPr>
          <a:lstStyle/>
          <a:p>
            <a:r>
              <a:rPr lang="en-US" sz="5200"/>
              <a:t>Some local statistics </a:t>
            </a:r>
          </a:p>
        </p:txBody>
      </p:sp>
      <p:grpSp>
        <p:nvGrpSpPr>
          <p:cNvPr id="13" name="Group 12">
            <a:extLst>
              <a:ext uri="{FF2B5EF4-FFF2-40B4-BE49-F238E27FC236}">
                <a16:creationId xmlns:a16="http://schemas.microsoft.com/office/drawing/2014/main" id="{2C500373-6BCD-49C7-86D2-7DC695C43C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4" name="Straight Connector 13">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3928F34-C1F4-426C-A393-E2052F48D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90DE79-7D3C-40C4-926C-026AE2773C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D0A0E7F0-179D-F47D-4D07-DFB01FB337B3}"/>
              </a:ext>
            </a:extLst>
          </p:cNvPr>
          <p:cNvGraphicFramePr>
            <a:graphicFrameLocks noGrp="1"/>
          </p:cNvGraphicFramePr>
          <p:nvPr>
            <p:ph idx="1"/>
            <p:extLst>
              <p:ext uri="{D42A27DB-BD31-4B8C-83A1-F6EECF244321}">
                <p14:modId xmlns:p14="http://schemas.microsoft.com/office/powerpoint/2010/main" val="1808800284"/>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956641B-AF6B-792B-6AFA-E81F179AD4D2}"/>
              </a:ext>
            </a:extLst>
          </p:cNvPr>
          <p:cNvSpPr txBox="1"/>
          <p:nvPr/>
        </p:nvSpPr>
        <p:spPr>
          <a:xfrm>
            <a:off x="5171535" y="6205232"/>
            <a:ext cx="3902528" cy="646331"/>
          </a:xfrm>
          <a:prstGeom prst="rect">
            <a:avLst/>
          </a:prstGeom>
          <a:noFill/>
        </p:spPr>
        <p:txBody>
          <a:bodyPr wrap="square" rtlCol="0">
            <a:spAutoFit/>
          </a:bodyPr>
          <a:lstStyle/>
          <a:p>
            <a:r>
              <a:rPr lang="en-GB" b="0" i="0" u="none" strike="noStrike" dirty="0">
                <a:solidFill>
                  <a:srgbClr val="000000"/>
                </a:solidFill>
                <a:effectLst/>
                <a:latin typeface="-webkit-standard"/>
              </a:rPr>
              <a:t>(Office for National Statistics, 2025)</a:t>
            </a:r>
          </a:p>
          <a:p>
            <a:r>
              <a:rPr lang="en-GB" b="0" i="0" u="none" strike="noStrike" dirty="0">
                <a:solidFill>
                  <a:srgbClr val="000000"/>
                </a:solidFill>
                <a:effectLst/>
                <a:latin typeface="-webkit-standard"/>
              </a:rPr>
              <a:t>(Dyfed Powys Police , 2023)</a:t>
            </a:r>
            <a:endParaRPr lang="en-US" dirty="0"/>
          </a:p>
        </p:txBody>
      </p:sp>
    </p:spTree>
    <p:extLst>
      <p:ext uri="{BB962C8B-B14F-4D97-AF65-F5344CB8AC3E}">
        <p14:creationId xmlns:p14="http://schemas.microsoft.com/office/powerpoint/2010/main" val="982211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4DA8B-182F-6642-8D52-9257CC938614}"/>
              </a:ext>
            </a:extLst>
          </p:cNvPr>
          <p:cNvSpPr>
            <a:spLocks noGrp="1"/>
          </p:cNvSpPr>
          <p:nvPr>
            <p:ph type="title"/>
          </p:nvPr>
        </p:nvSpPr>
        <p:spPr>
          <a:xfrm>
            <a:off x="613913" y="596101"/>
            <a:ext cx="10515600" cy="1325563"/>
          </a:xfrm>
        </p:spPr>
        <p:txBody>
          <a:bodyPr anchor="ctr">
            <a:noAutofit/>
          </a:bodyPr>
          <a:lstStyle/>
          <a:p>
            <a:r>
              <a:rPr lang="en-GB" sz="3600" i="0" u="none" strike="noStrike" dirty="0">
                <a:effectLst/>
              </a:rPr>
              <a:t>Age demographics of perpetrators and victims.</a:t>
            </a:r>
            <a:br>
              <a:rPr lang="en-GB" sz="3600" i="0" u="none" strike="noStrike" dirty="0">
                <a:effectLst/>
              </a:rPr>
            </a:br>
            <a:endParaRPr lang="en-US" sz="3600" dirty="0"/>
          </a:p>
        </p:txBody>
      </p:sp>
      <p:graphicFrame>
        <p:nvGraphicFramePr>
          <p:cNvPr id="5" name="Content Placeholder 2">
            <a:extLst>
              <a:ext uri="{FF2B5EF4-FFF2-40B4-BE49-F238E27FC236}">
                <a16:creationId xmlns:a16="http://schemas.microsoft.com/office/drawing/2014/main" id="{E7884F43-38DC-C0C8-C1F4-D7D65411A6CC}"/>
              </a:ext>
            </a:extLst>
          </p:cNvPr>
          <p:cNvGraphicFramePr>
            <a:graphicFrameLocks noGrp="1"/>
          </p:cNvGraphicFramePr>
          <p:nvPr>
            <p:ph sz="half" idx="1"/>
            <p:extLst>
              <p:ext uri="{D42A27DB-BD31-4B8C-83A1-F6EECF244321}">
                <p14:modId xmlns:p14="http://schemas.microsoft.com/office/powerpoint/2010/main" val="1808537349"/>
              </p:ext>
            </p:extLst>
          </p:nvPr>
        </p:nvGraphicFramePr>
        <p:xfrm>
          <a:off x="838200" y="1414732"/>
          <a:ext cx="9755038" cy="47622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6454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5A9BA-4DB7-8440-6105-24DAFBD54B29}"/>
              </a:ext>
            </a:extLst>
          </p:cNvPr>
          <p:cNvSpPr>
            <a:spLocks noGrp="1"/>
          </p:cNvSpPr>
          <p:nvPr>
            <p:ph type="title"/>
          </p:nvPr>
        </p:nvSpPr>
        <p:spPr/>
        <p:txBody>
          <a:bodyPr>
            <a:normAutofit fontScale="90000"/>
          </a:bodyPr>
          <a:lstStyle/>
          <a:p>
            <a:r>
              <a:rPr lang="en-GB" b="1" i="0" u="none" strike="noStrike" dirty="0">
                <a:solidFill>
                  <a:schemeClr val="accent2"/>
                </a:solidFill>
                <a:effectLst/>
              </a:rPr>
              <a:t>Impact on communities and law enforcement:</a:t>
            </a:r>
            <a:br>
              <a:rPr lang="en-GB" b="0" i="0" u="none" strike="noStrike" dirty="0">
                <a:solidFill>
                  <a:schemeClr val="accent2"/>
                </a:solidFill>
                <a:effectLst/>
              </a:rPr>
            </a:br>
            <a:endParaRPr lang="en-US" dirty="0">
              <a:solidFill>
                <a:schemeClr val="accent2"/>
              </a:solidFill>
            </a:endParaRPr>
          </a:p>
        </p:txBody>
      </p:sp>
      <p:graphicFrame>
        <p:nvGraphicFramePr>
          <p:cNvPr id="7" name="Content Placeholder 2">
            <a:extLst>
              <a:ext uri="{FF2B5EF4-FFF2-40B4-BE49-F238E27FC236}">
                <a16:creationId xmlns:a16="http://schemas.microsoft.com/office/drawing/2014/main" id="{2F6850E7-D012-A13B-3636-BB6018F413C8}"/>
              </a:ext>
            </a:extLst>
          </p:cNvPr>
          <p:cNvGraphicFramePr>
            <a:graphicFrameLocks noGrp="1"/>
          </p:cNvGraphicFramePr>
          <p:nvPr>
            <p:ph idx="1"/>
            <p:extLst>
              <p:ext uri="{D42A27DB-BD31-4B8C-83A1-F6EECF244321}">
                <p14:modId xmlns:p14="http://schemas.microsoft.com/office/powerpoint/2010/main" val="2657591665"/>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604AB6F-2FA2-021B-884C-4C402EC60985}"/>
              </a:ext>
            </a:extLst>
          </p:cNvPr>
          <p:cNvSpPr txBox="1"/>
          <p:nvPr/>
        </p:nvSpPr>
        <p:spPr>
          <a:xfrm>
            <a:off x="711200" y="6282267"/>
            <a:ext cx="2658533" cy="461665"/>
          </a:xfrm>
          <a:prstGeom prst="rect">
            <a:avLst/>
          </a:prstGeom>
          <a:noFill/>
        </p:spPr>
        <p:txBody>
          <a:bodyPr wrap="square" rtlCol="0">
            <a:spAutoFit/>
          </a:bodyPr>
          <a:lstStyle/>
          <a:p>
            <a:r>
              <a:rPr lang="en-GB" sz="1200" b="0" i="0" u="none" strike="noStrike" dirty="0">
                <a:solidFill>
                  <a:srgbClr val="000000"/>
                </a:solidFill>
                <a:effectLst/>
                <a:latin typeface="-webkit-standard"/>
              </a:rPr>
              <a:t>(Wilkinson et al, 2024)</a:t>
            </a:r>
            <a:endParaRPr lang="en-US" sz="1200" dirty="0"/>
          </a:p>
          <a:p>
            <a:endParaRPr lang="en-US" sz="1200" dirty="0"/>
          </a:p>
        </p:txBody>
      </p:sp>
    </p:spTree>
    <p:extLst>
      <p:ext uri="{BB962C8B-B14F-4D97-AF65-F5344CB8AC3E}">
        <p14:creationId xmlns:p14="http://schemas.microsoft.com/office/powerpoint/2010/main" val="308880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style.rotation</p:attrName>
                                        </p:attrNameLst>
                                      </p:cBhvr>
                                      <p:tavLst>
                                        <p:tav tm="0">
                                          <p:val>
                                            <p:fltVal val="720"/>
                                          </p:val>
                                        </p:tav>
                                        <p:tav tm="100000">
                                          <p:val>
                                            <p:fltVal val="0"/>
                                          </p:val>
                                        </p:tav>
                                      </p:tavLst>
                                    </p:anim>
                                    <p:anim calcmode="lin" valueType="num">
                                      <p:cBhvr>
                                        <p:cTn id="9" dur="2000" fill="hold"/>
                                        <p:tgtEl>
                                          <p:spTgt spid="7"/>
                                        </p:tgtEl>
                                        <p:attrNameLst>
                                          <p:attrName>ppt_h</p:attrName>
                                        </p:attrNameLst>
                                      </p:cBhvr>
                                      <p:tavLst>
                                        <p:tav tm="0">
                                          <p:val>
                                            <p:fltVal val="0"/>
                                          </p:val>
                                        </p:tav>
                                        <p:tav tm="100000">
                                          <p:val>
                                            <p:strVal val="#ppt_h"/>
                                          </p:val>
                                        </p:tav>
                                      </p:tavLst>
                                    </p:anim>
                                    <p:anim calcmode="lin" valueType="num">
                                      <p:cBhvr>
                                        <p:cTn id="10"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27F0-09D2-BCF5-799F-4767F08E770C}"/>
              </a:ext>
            </a:extLst>
          </p:cNvPr>
          <p:cNvSpPr>
            <a:spLocks noGrp="1"/>
          </p:cNvSpPr>
          <p:nvPr>
            <p:ph type="title"/>
          </p:nvPr>
        </p:nvSpPr>
        <p:spPr>
          <a:xfrm>
            <a:off x="574964" y="184033"/>
            <a:ext cx="10515600" cy="1325563"/>
          </a:xfrm>
        </p:spPr>
        <p:txBody>
          <a:bodyPr>
            <a:normAutofit/>
          </a:bodyPr>
          <a:lstStyle/>
          <a:p>
            <a:r>
              <a:rPr lang="en-US" sz="2800" dirty="0"/>
              <a:t>Criminological Theories behind the Crimes </a:t>
            </a:r>
          </a:p>
        </p:txBody>
      </p:sp>
      <p:graphicFrame>
        <p:nvGraphicFramePr>
          <p:cNvPr id="6" name="Content Placeholder 2">
            <a:extLst>
              <a:ext uri="{FF2B5EF4-FFF2-40B4-BE49-F238E27FC236}">
                <a16:creationId xmlns:a16="http://schemas.microsoft.com/office/drawing/2014/main" id="{A128FD1D-DD58-15A8-6C61-89737371F1FE}"/>
              </a:ext>
            </a:extLst>
          </p:cNvPr>
          <p:cNvGraphicFramePr>
            <a:graphicFrameLocks noGrp="1"/>
          </p:cNvGraphicFramePr>
          <p:nvPr>
            <p:ph idx="1"/>
            <p:extLst>
              <p:ext uri="{D42A27DB-BD31-4B8C-83A1-F6EECF244321}">
                <p14:modId xmlns:p14="http://schemas.microsoft.com/office/powerpoint/2010/main" val="2926417298"/>
              </p:ext>
            </p:extLst>
          </p:nvPr>
        </p:nvGraphicFramePr>
        <p:xfrm>
          <a:off x="622500" y="1156504"/>
          <a:ext cx="6167183" cy="48449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BB6A79F-3F5B-F5D9-4202-06F8AB4703BA}"/>
              </a:ext>
            </a:extLst>
          </p:cNvPr>
          <p:cNvSpPr txBox="1"/>
          <p:nvPr/>
        </p:nvSpPr>
        <p:spPr>
          <a:xfrm>
            <a:off x="574964" y="6258544"/>
            <a:ext cx="6262254" cy="892552"/>
          </a:xfrm>
          <a:prstGeom prst="rect">
            <a:avLst/>
          </a:prstGeom>
          <a:noFill/>
        </p:spPr>
        <p:txBody>
          <a:bodyPr wrap="square" rtlCol="0">
            <a:spAutoFit/>
          </a:bodyPr>
          <a:lstStyle/>
          <a:p>
            <a:r>
              <a:rPr lang="en-GB" sz="900" b="0" i="0" u="none" strike="noStrike" dirty="0">
                <a:solidFill>
                  <a:srgbClr val="000000"/>
                </a:solidFill>
                <a:effectLst/>
                <a:latin typeface="-webkit-standard"/>
              </a:rPr>
              <a:t>Bandura(2024)-Social learning theory</a:t>
            </a:r>
          </a:p>
          <a:p>
            <a:r>
              <a:rPr lang="en-GB" sz="900" b="0" i="0" u="none" strike="noStrike" dirty="0" err="1">
                <a:solidFill>
                  <a:srgbClr val="000000"/>
                </a:solidFill>
                <a:effectLst/>
                <a:latin typeface="-webkit-standard"/>
              </a:rPr>
              <a:t>Seyidoğlu</a:t>
            </a:r>
            <a:r>
              <a:rPr lang="en-GB" sz="900" b="0" i="0" u="none" strike="noStrike" dirty="0">
                <a:solidFill>
                  <a:srgbClr val="000000"/>
                </a:solidFill>
                <a:effectLst/>
                <a:latin typeface="-webkit-standard"/>
              </a:rPr>
              <a:t>(2024)-  Strain theory </a:t>
            </a:r>
          </a:p>
          <a:p>
            <a:r>
              <a:rPr lang="en-GB" sz="900" b="0" i="0" u="none" strike="noStrike" dirty="0">
                <a:solidFill>
                  <a:srgbClr val="000000"/>
                </a:solidFill>
                <a:effectLst/>
                <a:latin typeface="-webkit-standard"/>
              </a:rPr>
              <a:t>Salazar(2024)- Subcultural theory</a:t>
            </a:r>
          </a:p>
          <a:p>
            <a:r>
              <a:rPr lang="en-GB" sz="900" b="0" i="0" u="none" strike="noStrike" dirty="0">
                <a:solidFill>
                  <a:srgbClr val="000000"/>
                </a:solidFill>
                <a:effectLst/>
                <a:latin typeface="-webkit-standard"/>
              </a:rPr>
              <a:t>Maxwell(2024)- Maslow Hierarchy of needs </a:t>
            </a:r>
          </a:p>
          <a:p>
            <a:endParaRPr lang="en-US" sz="1400" dirty="0"/>
          </a:p>
        </p:txBody>
      </p:sp>
      <p:pic>
        <p:nvPicPr>
          <p:cNvPr id="3" name="ScreenRecording_04-29-2025 11-50-32_1_85C65026-8BAA-4B4F-86C7-CBB8F196BA36.mp4">
            <a:hlinkClick r:id="" action="ppaction://media"/>
            <a:extLst>
              <a:ext uri="{FF2B5EF4-FFF2-40B4-BE49-F238E27FC236}">
                <a16:creationId xmlns:a16="http://schemas.microsoft.com/office/drawing/2014/main" id="{39C31766-AC92-C904-7719-FCBF9F7B530F}"/>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811379" y="1156504"/>
            <a:ext cx="4758121" cy="4844902"/>
          </a:xfrm>
          <a:prstGeom prst="rect">
            <a:avLst/>
          </a:prstGeom>
        </p:spPr>
      </p:pic>
    </p:spTree>
    <p:extLst>
      <p:ext uri="{BB962C8B-B14F-4D97-AF65-F5344CB8AC3E}">
        <p14:creationId xmlns:p14="http://schemas.microsoft.com/office/powerpoint/2010/main" val="333480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4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7F54A6-4D3A-2739-44DC-5DFB0DE22B0F}"/>
              </a:ext>
            </a:extLst>
          </p:cNvPr>
          <p:cNvSpPr>
            <a:spLocks noGrp="1"/>
          </p:cNvSpPr>
          <p:nvPr>
            <p:ph type="title"/>
          </p:nvPr>
        </p:nvSpPr>
        <p:spPr>
          <a:xfrm>
            <a:off x="333014" y="588222"/>
            <a:ext cx="5958821" cy="654573"/>
          </a:xfrm>
        </p:spPr>
        <p:txBody>
          <a:bodyPr anchor="b">
            <a:normAutofit fontScale="90000"/>
          </a:bodyPr>
          <a:lstStyle/>
          <a:p>
            <a:r>
              <a:rPr lang="en-US" dirty="0"/>
              <a:t>Causes </a:t>
            </a:r>
          </a:p>
        </p:txBody>
      </p:sp>
      <p:grpSp>
        <p:nvGrpSpPr>
          <p:cNvPr id="71" name="Group 70">
            <a:extLst>
              <a:ext uri="{FF2B5EF4-FFF2-40B4-BE49-F238E27FC236}">
                <a16:creationId xmlns:a16="http://schemas.microsoft.com/office/drawing/2014/main" id="{4851158D-092F-4743-B650-CEA7406836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63" name="Straight Connector 62">
              <a:extLst>
                <a:ext uri="{FF2B5EF4-FFF2-40B4-BE49-F238E27FC236}">
                  <a16:creationId xmlns:a16="http://schemas.microsoft.com/office/drawing/2014/main" id="{C6B9D11C-2518-44CF-8A69-1E828609C0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E619A1A-45F3-471A-B994-01D4C17119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38969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9C3BA8B-5395-4AC9-9260-77FA635DD2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6291" y="581265"/>
              <a:ext cx="0" cy="5695469"/>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792DD13-D4B2-4CD6-B122-00B395050D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F0533CF-C3C4-4008-A2FA-AD8CCC124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BA42A7E-1260-4742-933A-EB0A4B3CA6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6" name="Picture 5" descr="A diagram of a diagram&#10;&#10;Description automatically generated">
            <a:extLst>
              <a:ext uri="{FF2B5EF4-FFF2-40B4-BE49-F238E27FC236}">
                <a16:creationId xmlns:a16="http://schemas.microsoft.com/office/drawing/2014/main" id="{E87CE92C-A546-F3B8-29AB-3BBD1EE83A32}"/>
              </a:ext>
            </a:extLst>
          </p:cNvPr>
          <p:cNvPicPr>
            <a:picLocks noChangeAspect="1"/>
          </p:cNvPicPr>
          <p:nvPr/>
        </p:nvPicPr>
        <p:blipFill>
          <a:blip r:embed="rId2"/>
          <a:srcRect l="32616" r="36530"/>
          <a:stretch/>
        </p:blipFill>
        <p:spPr>
          <a:xfrm>
            <a:off x="8162224" y="1156237"/>
            <a:ext cx="2668133" cy="4583222"/>
          </a:xfrm>
          <a:custGeom>
            <a:avLst/>
            <a:gdLst/>
            <a:ahLst/>
            <a:cxnLst/>
            <a:rect l="l" t="t" r="r" b="b"/>
            <a:pathLst>
              <a:path w="2668133" h="4583222">
                <a:moveTo>
                  <a:pt x="1334067" y="0"/>
                </a:moveTo>
                <a:cubicBezTo>
                  <a:pt x="2070852" y="0"/>
                  <a:pt x="2668133" y="597282"/>
                  <a:pt x="2668133" y="1334066"/>
                </a:cubicBezTo>
                <a:lnTo>
                  <a:pt x="2668133" y="1808649"/>
                </a:lnTo>
                <a:lnTo>
                  <a:pt x="2668133" y="3249156"/>
                </a:lnTo>
                <a:cubicBezTo>
                  <a:pt x="2668133" y="3985941"/>
                  <a:pt x="2070852" y="4583222"/>
                  <a:pt x="1334067" y="4583222"/>
                </a:cubicBezTo>
                <a:cubicBezTo>
                  <a:pt x="597282" y="4583222"/>
                  <a:pt x="0" y="3985941"/>
                  <a:pt x="0" y="3249156"/>
                </a:cubicBezTo>
                <a:lnTo>
                  <a:pt x="0" y="2774573"/>
                </a:lnTo>
                <a:lnTo>
                  <a:pt x="0" y="1334066"/>
                </a:lnTo>
                <a:cubicBezTo>
                  <a:pt x="0" y="597282"/>
                  <a:pt x="597282" y="0"/>
                  <a:pt x="1334067" y="0"/>
                </a:cubicBezTo>
                <a:close/>
              </a:path>
            </a:pathLst>
          </a:custGeom>
        </p:spPr>
      </p:pic>
      <p:graphicFrame>
        <p:nvGraphicFramePr>
          <p:cNvPr id="24" name="Content Placeholder 2">
            <a:extLst>
              <a:ext uri="{FF2B5EF4-FFF2-40B4-BE49-F238E27FC236}">
                <a16:creationId xmlns:a16="http://schemas.microsoft.com/office/drawing/2014/main" id="{30362EEF-4CC6-7FA9-0969-5A12E87C51D9}"/>
              </a:ext>
            </a:extLst>
          </p:cNvPr>
          <p:cNvGraphicFramePr>
            <a:graphicFrameLocks noGrp="1"/>
          </p:cNvGraphicFramePr>
          <p:nvPr>
            <p:ph idx="1"/>
            <p:extLst>
              <p:ext uri="{D42A27DB-BD31-4B8C-83A1-F6EECF244321}">
                <p14:modId xmlns:p14="http://schemas.microsoft.com/office/powerpoint/2010/main" val="2370784885"/>
              </p:ext>
            </p:extLst>
          </p:nvPr>
        </p:nvGraphicFramePr>
        <p:xfrm>
          <a:off x="378881" y="1845600"/>
          <a:ext cx="6797022" cy="379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7136225-CF34-7594-2B5C-49BEE38D7D83}"/>
              </a:ext>
            </a:extLst>
          </p:cNvPr>
          <p:cNvSpPr txBox="1"/>
          <p:nvPr/>
        </p:nvSpPr>
        <p:spPr>
          <a:xfrm>
            <a:off x="7523648" y="6270299"/>
            <a:ext cx="3535415" cy="369332"/>
          </a:xfrm>
          <a:prstGeom prst="rect">
            <a:avLst/>
          </a:prstGeom>
          <a:noFill/>
        </p:spPr>
        <p:txBody>
          <a:bodyPr wrap="square" rtlCol="0">
            <a:spAutoFit/>
          </a:bodyPr>
          <a:lstStyle/>
          <a:p>
            <a:r>
              <a:rPr lang="en-GB" b="0" i="0" u="none" strike="noStrike" dirty="0">
                <a:solidFill>
                  <a:srgbClr val="000000"/>
                </a:solidFill>
                <a:effectLst/>
                <a:latin typeface="-webkit-standard"/>
              </a:rPr>
              <a:t>Image-(Cordis Bright , 2024)</a:t>
            </a:r>
            <a:endParaRPr lang="en-US" dirty="0"/>
          </a:p>
        </p:txBody>
      </p:sp>
    </p:spTree>
    <p:extLst>
      <p:ext uri="{BB962C8B-B14F-4D97-AF65-F5344CB8AC3E}">
        <p14:creationId xmlns:p14="http://schemas.microsoft.com/office/powerpoint/2010/main" val="149457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20" name="Rectangle 19">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11AF98-88F4-21C0-0C5C-41DC056F366F}"/>
              </a:ext>
            </a:extLst>
          </p:cNvPr>
          <p:cNvSpPr>
            <a:spLocks noGrp="1"/>
          </p:cNvSpPr>
          <p:nvPr>
            <p:ph type="title"/>
          </p:nvPr>
        </p:nvSpPr>
        <p:spPr>
          <a:xfrm>
            <a:off x="22317" y="61682"/>
            <a:ext cx="3988697" cy="751575"/>
          </a:xfrm>
        </p:spPr>
        <p:txBody>
          <a:bodyPr vert="horz" lIns="91440" tIns="45720" rIns="91440" bIns="45720" rtlCol="0" anchor="b">
            <a:normAutofit fontScale="90000"/>
          </a:bodyPr>
          <a:lstStyle/>
          <a:p>
            <a:r>
              <a:rPr lang="en-US" dirty="0"/>
              <a:t>Case Study  </a:t>
            </a:r>
          </a:p>
        </p:txBody>
      </p:sp>
      <p:sp>
        <p:nvSpPr>
          <p:cNvPr id="3" name="Text Placeholder 2">
            <a:extLst>
              <a:ext uri="{FF2B5EF4-FFF2-40B4-BE49-F238E27FC236}">
                <a16:creationId xmlns:a16="http://schemas.microsoft.com/office/drawing/2014/main" id="{DB276EC3-F757-0F3C-3B5B-38E26296AE5E}"/>
              </a:ext>
            </a:extLst>
          </p:cNvPr>
          <p:cNvSpPr>
            <a:spLocks noGrp="1"/>
          </p:cNvSpPr>
          <p:nvPr>
            <p:ph type="body" sz="half" idx="2"/>
          </p:nvPr>
        </p:nvSpPr>
        <p:spPr>
          <a:xfrm>
            <a:off x="-2189" y="1024761"/>
            <a:ext cx="5168162" cy="5232802"/>
          </a:xfrm>
        </p:spPr>
        <p:txBody>
          <a:bodyPr vert="horz" lIns="91440" tIns="45720" rIns="91440" bIns="45720" rtlCol="0">
            <a:normAutofit fontScale="85000" lnSpcReduction="20000"/>
          </a:bodyPr>
          <a:lstStyle/>
          <a:p>
            <a:pPr lvl="0" indent="-228600">
              <a:lnSpc>
                <a:spcPct val="100000"/>
              </a:lnSpc>
              <a:buFont typeface="Arial" panose="020B0604020202020204" pitchFamily="34" charset="0"/>
              <a:buChar char="•"/>
            </a:pPr>
            <a:r>
              <a:rPr lang="en-US" sz="1600" b="1" dirty="0"/>
              <a:t>Victim:</a:t>
            </a:r>
            <a:r>
              <a:rPr lang="en-US" sz="1600" dirty="0"/>
              <a:t> Jaden Moodie, a 14-year-old boy from East London.</a:t>
            </a:r>
          </a:p>
          <a:p>
            <a:pPr lvl="0">
              <a:lnSpc>
                <a:spcPct val="100000"/>
              </a:lnSpc>
            </a:pPr>
            <a:endParaRPr lang="en-US" sz="1900" dirty="0"/>
          </a:p>
          <a:p>
            <a:pPr lvl="0" indent="-228600">
              <a:lnSpc>
                <a:spcPct val="100000"/>
              </a:lnSpc>
              <a:buFont typeface="Arial" panose="020B0604020202020204" pitchFamily="34" charset="0"/>
              <a:buChar char="•"/>
            </a:pPr>
            <a:r>
              <a:rPr lang="en-US" sz="1600" b="1" dirty="0"/>
              <a:t>Incident:</a:t>
            </a:r>
            <a:r>
              <a:rPr lang="en-US" sz="1600" dirty="0"/>
              <a:t> On 8 January 2019, Jaden was deliberately knocked off his moped by a car and stabbed nine times by members of the Mali Boys gang in Leyton, East London.</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Gang Involvement:</a:t>
            </a:r>
            <a:r>
              <a:rPr lang="en-US" sz="1600" dirty="0"/>
              <a:t> Jaden was associated with the rival Beaumont Crew gang and was reportedly dealing drugs at the time of his death.</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Perpetrator:</a:t>
            </a:r>
            <a:r>
              <a:rPr lang="en-US" sz="1600" dirty="0"/>
              <a:t> Ayoub </a:t>
            </a:r>
            <a:r>
              <a:rPr lang="en-US" sz="1600" dirty="0" err="1"/>
              <a:t>Majdouline</a:t>
            </a:r>
            <a:r>
              <a:rPr lang="en-US" sz="1600" dirty="0"/>
              <a:t>, 19, was convicted of Jaden's murder and sentenced to life imprisonment with a minimum term of 21 years.</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Background Factors:</a:t>
            </a:r>
            <a:r>
              <a:rPr lang="en-US" sz="1600" dirty="0"/>
              <a:t> </a:t>
            </a:r>
            <a:r>
              <a:rPr lang="en-US" sz="1600" dirty="0" err="1"/>
              <a:t>Majdouline</a:t>
            </a:r>
            <a:r>
              <a:rPr lang="en-US" sz="1600" dirty="0"/>
              <a:t> had a troubled upbringing and was identified as a victim of modern slavery, highlighting issues of youth exploitation by gangs.</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Systemic Failures:</a:t>
            </a:r>
            <a:r>
              <a:rPr lang="en-US" sz="1600" dirty="0"/>
              <a:t> Prior to his death, there were multiple warnings to authorities about Jaden's involvement in gangs and drugs, but interventions were insufficient</a:t>
            </a:r>
          </a:p>
          <a:p>
            <a:pPr indent="-228600">
              <a:lnSpc>
                <a:spcPct val="100000"/>
              </a:lnSpc>
              <a:buFont typeface="Arial" panose="020B0604020202020204" pitchFamily="34" charset="0"/>
              <a:buChar char="•"/>
            </a:pPr>
            <a:endParaRPr lang="en-US" sz="1600" dirty="0"/>
          </a:p>
        </p:txBody>
      </p:sp>
      <p:grpSp>
        <p:nvGrpSpPr>
          <p:cNvPr id="24" name="Group 23">
            <a:extLst>
              <a:ext uri="{FF2B5EF4-FFF2-40B4-BE49-F238E27FC236}">
                <a16:creationId xmlns:a16="http://schemas.microsoft.com/office/drawing/2014/main" id="{AF569553-A9EF-4DFD-8655-83E8E371E1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5" name="Straight Connector 24">
              <a:extLst>
                <a:ext uri="{FF2B5EF4-FFF2-40B4-BE49-F238E27FC236}">
                  <a16:creationId xmlns:a16="http://schemas.microsoft.com/office/drawing/2014/main" id="{9FDC8AF8-AB6B-4BE2-8799-036A8114C9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49653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26BDDD1-4083-41D2-A307-A7F69764CE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67246"/>
              <a:ext cx="0" cy="45751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06FADF5-AAF7-4ECF-B74A-CEFB73843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2DAA673-322E-4BDB-9223-AA485CED2F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77ADDAC-AD53-487B-8DD5-601627C575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E7153BA-1FC2-438B-BFF2-E6B45A21E6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7EE33793-0E6D-C14A-0467-035CAC7B23B4}"/>
              </a:ext>
            </a:extLst>
          </p:cNvPr>
          <p:cNvPicPr>
            <a:picLocks noChangeAspect="1"/>
          </p:cNvPicPr>
          <p:nvPr/>
        </p:nvPicPr>
        <p:blipFill>
          <a:blip r:embed="rId2"/>
          <a:srcRect l="9246" r="20746" b="1"/>
          <a:stretch/>
        </p:blipFill>
        <p:spPr>
          <a:xfrm>
            <a:off x="5605498" y="1031197"/>
            <a:ext cx="5524752" cy="4734904"/>
          </a:xfrm>
          <a:custGeom>
            <a:avLst/>
            <a:gdLst/>
            <a:ahLst/>
            <a:cxnLst/>
            <a:rect l="l" t="t" r="r" b="b"/>
            <a:pathLst>
              <a:path w="5524752" h="4734904">
                <a:moveTo>
                  <a:pt x="2762375" y="0"/>
                </a:moveTo>
                <a:cubicBezTo>
                  <a:pt x="4287995" y="0"/>
                  <a:pt x="5524752" y="1236757"/>
                  <a:pt x="5524752" y="2762375"/>
                </a:cubicBezTo>
                <a:lnTo>
                  <a:pt x="5524752" y="3745069"/>
                </a:lnTo>
                <a:lnTo>
                  <a:pt x="5524752" y="4734904"/>
                </a:lnTo>
                <a:lnTo>
                  <a:pt x="0" y="4734904"/>
                </a:lnTo>
                <a:lnTo>
                  <a:pt x="0" y="2762375"/>
                </a:lnTo>
                <a:cubicBezTo>
                  <a:pt x="0" y="1236757"/>
                  <a:pt x="1236757" y="0"/>
                  <a:pt x="2762375" y="0"/>
                </a:cubicBezTo>
                <a:close/>
              </a:path>
            </a:pathLst>
          </a:custGeom>
          <a:ln w="12700">
            <a:solidFill>
              <a:schemeClr val="accent4"/>
            </a:solidFill>
          </a:ln>
        </p:spPr>
      </p:pic>
      <p:sp>
        <p:nvSpPr>
          <p:cNvPr id="4" name="TextBox 3">
            <a:extLst>
              <a:ext uri="{FF2B5EF4-FFF2-40B4-BE49-F238E27FC236}">
                <a16:creationId xmlns:a16="http://schemas.microsoft.com/office/drawing/2014/main" id="{50C81706-75E0-0AC9-7261-6EFB6E2F1425}"/>
              </a:ext>
            </a:extLst>
          </p:cNvPr>
          <p:cNvSpPr txBox="1"/>
          <p:nvPr/>
        </p:nvSpPr>
        <p:spPr>
          <a:xfrm>
            <a:off x="-2190" y="6319515"/>
            <a:ext cx="5444836" cy="600164"/>
          </a:xfrm>
          <a:prstGeom prst="rect">
            <a:avLst/>
          </a:prstGeom>
          <a:noFill/>
        </p:spPr>
        <p:txBody>
          <a:bodyPr wrap="square" rtlCol="0">
            <a:spAutoFit/>
          </a:bodyPr>
          <a:lstStyle/>
          <a:p>
            <a:pPr>
              <a:spcAft>
                <a:spcPts val="600"/>
              </a:spcAft>
            </a:pPr>
            <a:r>
              <a:rPr lang="en-GB" sz="1400" b="0" i="0" u="none" strike="noStrike" dirty="0">
                <a:solidFill>
                  <a:srgbClr val="000000"/>
                </a:solidFill>
                <a:effectLst/>
                <a:latin typeface="-webkit-standard"/>
              </a:rPr>
              <a:t>Crawford (2020)</a:t>
            </a:r>
          </a:p>
          <a:p>
            <a:pPr>
              <a:spcAft>
                <a:spcPts val="600"/>
              </a:spcAft>
            </a:pPr>
            <a:r>
              <a:rPr lang="en-GB" sz="1400" dirty="0">
                <a:solidFill>
                  <a:srgbClr val="000000"/>
                </a:solidFill>
                <a:latin typeface="-webkit-standard"/>
              </a:rPr>
              <a:t>Image- Dodd (2019)</a:t>
            </a:r>
            <a:endParaRPr lang="en-GB" sz="1400" b="0" i="0" u="none" strike="noStrike" dirty="0">
              <a:solidFill>
                <a:srgbClr val="000000"/>
              </a:solidFill>
              <a:effectLst/>
              <a:latin typeface="-webkit-standard"/>
            </a:endParaRPr>
          </a:p>
        </p:txBody>
      </p:sp>
    </p:spTree>
    <p:extLst>
      <p:ext uri="{BB962C8B-B14F-4D97-AF65-F5344CB8AC3E}">
        <p14:creationId xmlns:p14="http://schemas.microsoft.com/office/powerpoint/2010/main" val="3808717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FD5D-3B79-3F23-0AB5-D9F31BA67FA6}"/>
              </a:ext>
            </a:extLst>
          </p:cNvPr>
          <p:cNvSpPr>
            <a:spLocks noGrp="1"/>
          </p:cNvSpPr>
          <p:nvPr>
            <p:ph type="title" idx="4294967295"/>
          </p:nvPr>
        </p:nvSpPr>
        <p:spPr>
          <a:xfrm>
            <a:off x="591366" y="334723"/>
            <a:ext cx="4276725" cy="1066801"/>
          </a:xfrm>
        </p:spPr>
        <p:txBody>
          <a:bodyPr anchor="ctr">
            <a:normAutofit/>
          </a:bodyPr>
          <a:lstStyle/>
          <a:p>
            <a:r>
              <a:rPr lang="en-US" sz="4000" dirty="0"/>
              <a:t>Case Study </a:t>
            </a:r>
          </a:p>
        </p:txBody>
      </p:sp>
      <p:graphicFrame>
        <p:nvGraphicFramePr>
          <p:cNvPr id="5" name="Content Placeholder 2">
            <a:extLst>
              <a:ext uri="{FF2B5EF4-FFF2-40B4-BE49-F238E27FC236}">
                <a16:creationId xmlns:a16="http://schemas.microsoft.com/office/drawing/2014/main" id="{B2E77C0B-6317-46EC-E912-A857FF59F1E4}"/>
              </a:ext>
            </a:extLst>
          </p:cNvPr>
          <p:cNvGraphicFramePr>
            <a:graphicFrameLocks noGrp="1"/>
          </p:cNvGraphicFramePr>
          <p:nvPr>
            <p:ph idx="4294967295"/>
            <p:extLst>
              <p:ext uri="{D42A27DB-BD31-4B8C-83A1-F6EECF244321}">
                <p14:modId xmlns:p14="http://schemas.microsoft.com/office/powerpoint/2010/main" val="1663278225"/>
              </p:ext>
            </p:extLst>
          </p:nvPr>
        </p:nvGraphicFramePr>
        <p:xfrm>
          <a:off x="591366" y="1224951"/>
          <a:ext cx="5400675" cy="50565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34CDBEF-4486-B59E-7839-D4940EF34C5C}"/>
              </a:ext>
            </a:extLst>
          </p:cNvPr>
          <p:cNvSpPr txBox="1"/>
          <p:nvPr/>
        </p:nvSpPr>
        <p:spPr>
          <a:xfrm>
            <a:off x="591366" y="6281506"/>
            <a:ext cx="2785730" cy="461665"/>
          </a:xfrm>
          <a:prstGeom prst="rect">
            <a:avLst/>
          </a:prstGeom>
          <a:noFill/>
        </p:spPr>
        <p:txBody>
          <a:bodyPr wrap="square" rtlCol="0">
            <a:spAutoFit/>
          </a:bodyPr>
          <a:lstStyle/>
          <a:p>
            <a:r>
              <a:rPr lang="en-GB" sz="1200" b="0" i="0" u="none" strike="noStrike" dirty="0">
                <a:solidFill>
                  <a:srgbClr val="000000"/>
                </a:solidFill>
                <a:effectLst/>
                <a:latin typeface="-webkit-standard"/>
              </a:rPr>
              <a:t>(Williams et Squires, 2021) </a:t>
            </a:r>
          </a:p>
          <a:p>
            <a:r>
              <a:rPr lang="en-GB" sz="1200" dirty="0">
                <a:solidFill>
                  <a:srgbClr val="000000"/>
                </a:solidFill>
                <a:latin typeface="-webkit-standard"/>
              </a:rPr>
              <a:t>Image: (</a:t>
            </a:r>
            <a:r>
              <a:rPr lang="en-GB" sz="1200" b="0" i="0" u="none" strike="noStrike" dirty="0" err="1">
                <a:solidFill>
                  <a:srgbClr val="000000"/>
                </a:solidFill>
                <a:effectLst/>
                <a:latin typeface="-webkit-standard"/>
              </a:rPr>
              <a:t>Rozzenburg</a:t>
            </a:r>
            <a:r>
              <a:rPr lang="en-GB" sz="1200" b="0" i="0" u="none" strike="noStrike" dirty="0">
                <a:solidFill>
                  <a:srgbClr val="000000"/>
                </a:solidFill>
                <a:effectLst/>
                <a:latin typeface="-webkit-standard"/>
              </a:rPr>
              <a:t>, 2011)</a:t>
            </a:r>
            <a:endParaRPr lang="en-US" sz="1200" dirty="0"/>
          </a:p>
        </p:txBody>
      </p:sp>
      <p:pic>
        <p:nvPicPr>
          <p:cNvPr id="7" name="Picture 6" descr="A person smiling at the camera&#10;&#10;Description automatically generated">
            <a:extLst>
              <a:ext uri="{FF2B5EF4-FFF2-40B4-BE49-F238E27FC236}">
                <a16:creationId xmlns:a16="http://schemas.microsoft.com/office/drawing/2014/main" id="{072594A6-FD67-AAF6-1C87-134FAD71A1A7}"/>
              </a:ext>
            </a:extLst>
          </p:cNvPr>
          <p:cNvPicPr>
            <a:picLocks noChangeAspect="1"/>
          </p:cNvPicPr>
          <p:nvPr/>
        </p:nvPicPr>
        <p:blipFill>
          <a:blip r:embed="rId7"/>
          <a:stretch>
            <a:fillRect/>
          </a:stretch>
        </p:blipFill>
        <p:spPr>
          <a:xfrm>
            <a:off x="6199961" y="1747350"/>
            <a:ext cx="5229225" cy="2928366"/>
          </a:xfrm>
          <a:prstGeom prst="rect">
            <a:avLst/>
          </a:prstGeom>
        </p:spPr>
      </p:pic>
    </p:spTree>
    <p:extLst>
      <p:ext uri="{BB962C8B-B14F-4D97-AF65-F5344CB8AC3E}">
        <p14:creationId xmlns:p14="http://schemas.microsoft.com/office/powerpoint/2010/main" val="328605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5F54-9AFA-F051-5E37-E0D74B177E6C}"/>
              </a:ext>
            </a:extLst>
          </p:cNvPr>
          <p:cNvSpPr>
            <a:spLocks noGrp="1"/>
          </p:cNvSpPr>
          <p:nvPr>
            <p:ph type="title"/>
          </p:nvPr>
        </p:nvSpPr>
        <p:spPr>
          <a:xfrm>
            <a:off x="-2270589" y="275369"/>
            <a:ext cx="11098783" cy="1177823"/>
          </a:xfrm>
        </p:spPr>
        <p:txBody>
          <a:bodyPr anchor="ctr">
            <a:normAutofit/>
          </a:bodyPr>
          <a:lstStyle/>
          <a:p>
            <a:pPr algn="ctr"/>
            <a:r>
              <a:rPr lang="en-US" sz="2800" dirty="0"/>
              <a:t>Government and Policing responses </a:t>
            </a:r>
          </a:p>
        </p:txBody>
      </p:sp>
      <p:sp>
        <p:nvSpPr>
          <p:cNvPr id="4" name="TextBox 3">
            <a:extLst>
              <a:ext uri="{FF2B5EF4-FFF2-40B4-BE49-F238E27FC236}">
                <a16:creationId xmlns:a16="http://schemas.microsoft.com/office/drawing/2014/main" id="{DECC1F9B-CD59-3A28-695E-AD86D3FDCB86}"/>
              </a:ext>
            </a:extLst>
          </p:cNvPr>
          <p:cNvSpPr txBox="1"/>
          <p:nvPr/>
        </p:nvSpPr>
        <p:spPr>
          <a:xfrm>
            <a:off x="606175" y="6264763"/>
            <a:ext cx="4253501" cy="630942"/>
          </a:xfrm>
          <a:prstGeom prst="rect">
            <a:avLst/>
          </a:prstGeom>
          <a:noFill/>
        </p:spPr>
        <p:txBody>
          <a:bodyPr wrap="square" rtlCol="0">
            <a:spAutoFit/>
          </a:bodyPr>
          <a:lstStyle/>
          <a:p>
            <a:r>
              <a:rPr lang="en-GB" sz="700" b="0" i="0" u="none" strike="noStrike" dirty="0">
                <a:solidFill>
                  <a:srgbClr val="000000"/>
                </a:solidFill>
                <a:effectLst/>
                <a:latin typeface="-webkit-standard"/>
              </a:rPr>
              <a:t>(Williams, 2023)</a:t>
            </a:r>
          </a:p>
          <a:p>
            <a:r>
              <a:rPr lang="en-GB" sz="700" b="0" i="0" u="none" strike="noStrike" dirty="0">
                <a:solidFill>
                  <a:srgbClr val="000000"/>
                </a:solidFill>
                <a:effectLst/>
                <a:latin typeface="-webkit-standard"/>
              </a:rPr>
              <a:t>(Taylor, 2020)</a:t>
            </a:r>
            <a:endParaRPr lang="en-GB" sz="700" dirty="0">
              <a:solidFill>
                <a:srgbClr val="000000"/>
              </a:solidFill>
              <a:latin typeface="-webkit-standard"/>
            </a:endParaRPr>
          </a:p>
          <a:p>
            <a:r>
              <a:rPr lang="en-GB" sz="700" b="0" i="0" u="none" strike="noStrike" dirty="0">
                <a:solidFill>
                  <a:srgbClr val="000000"/>
                </a:solidFill>
                <a:effectLst/>
                <a:latin typeface="-webkit-standard"/>
              </a:rPr>
              <a:t>(Smith, 2024)</a:t>
            </a:r>
          </a:p>
          <a:p>
            <a:r>
              <a:rPr lang="en-GB" sz="700" b="0" i="0" u="none" strike="noStrike" dirty="0">
                <a:solidFill>
                  <a:srgbClr val="000000"/>
                </a:solidFill>
                <a:effectLst/>
                <a:latin typeface="-webkit-standard"/>
              </a:rPr>
              <a:t>(Richardson et al, 2023)</a:t>
            </a:r>
          </a:p>
          <a:p>
            <a:r>
              <a:rPr lang="en-GB" sz="700" dirty="0">
                <a:solidFill>
                  <a:srgbClr val="000000"/>
                </a:solidFill>
                <a:latin typeface="-webkit-standard"/>
              </a:rPr>
              <a:t>Image- </a:t>
            </a:r>
            <a:r>
              <a:rPr lang="en-GB" sz="700" b="0" i="0" u="none" strike="noStrike" dirty="0">
                <a:solidFill>
                  <a:srgbClr val="000000"/>
                </a:solidFill>
                <a:effectLst/>
                <a:latin typeface="-webkit-standard"/>
              </a:rPr>
              <a:t>(Brunt, 2018)</a:t>
            </a:r>
            <a:endParaRPr lang="en-US" sz="700" dirty="0"/>
          </a:p>
        </p:txBody>
      </p:sp>
      <p:pic>
        <p:nvPicPr>
          <p:cNvPr id="12" name="Picture 11" descr="A person in a police uniform holding a knife&#10;&#10;Description automatically generated">
            <a:extLst>
              <a:ext uri="{FF2B5EF4-FFF2-40B4-BE49-F238E27FC236}">
                <a16:creationId xmlns:a16="http://schemas.microsoft.com/office/drawing/2014/main" id="{061FA0AE-B3C5-415B-4027-7F9835984896}"/>
              </a:ext>
            </a:extLst>
          </p:cNvPr>
          <p:cNvPicPr>
            <a:picLocks noChangeAspect="1"/>
          </p:cNvPicPr>
          <p:nvPr/>
        </p:nvPicPr>
        <p:blipFill>
          <a:blip r:embed="rId2"/>
          <a:stretch>
            <a:fillRect/>
          </a:stretch>
        </p:blipFill>
        <p:spPr>
          <a:xfrm>
            <a:off x="5209153" y="2458497"/>
            <a:ext cx="2099561" cy="1941005"/>
          </a:xfrm>
          <a:prstGeom prst="ellipse">
            <a:avLst/>
          </a:prstGeom>
        </p:spPr>
        <p:style>
          <a:lnRef idx="2">
            <a:schemeClr val="accent2"/>
          </a:lnRef>
          <a:fillRef idx="1">
            <a:schemeClr val="lt1"/>
          </a:fillRef>
          <a:effectRef idx="0">
            <a:schemeClr val="accent2"/>
          </a:effectRef>
          <a:fontRef idx="minor">
            <a:schemeClr val="dk1"/>
          </a:fontRef>
        </p:style>
      </p:pic>
      <p:grpSp>
        <p:nvGrpSpPr>
          <p:cNvPr id="21" name="Group 20">
            <a:extLst>
              <a:ext uri="{FF2B5EF4-FFF2-40B4-BE49-F238E27FC236}">
                <a16:creationId xmlns:a16="http://schemas.microsoft.com/office/drawing/2014/main" id="{997D3085-2D3C-2226-453D-72E0D591292D}"/>
              </a:ext>
            </a:extLst>
          </p:cNvPr>
          <p:cNvGrpSpPr/>
          <p:nvPr/>
        </p:nvGrpSpPr>
        <p:grpSpPr>
          <a:xfrm>
            <a:off x="3889350" y="1234703"/>
            <a:ext cx="4632481" cy="4632481"/>
            <a:chOff x="3889350" y="1234703"/>
            <a:chExt cx="4632481" cy="4632481"/>
          </a:xfrm>
        </p:grpSpPr>
        <p:sp>
          <p:nvSpPr>
            <p:cNvPr id="22" name="Freeform 21">
              <a:extLst>
                <a:ext uri="{FF2B5EF4-FFF2-40B4-BE49-F238E27FC236}">
                  <a16:creationId xmlns:a16="http://schemas.microsoft.com/office/drawing/2014/main" id="{8C68DC73-C458-C16A-4BF6-FD4A94E11275}"/>
                </a:ext>
              </a:extLst>
            </p:cNvPr>
            <p:cNvSpPr/>
            <p:nvPr/>
          </p:nvSpPr>
          <p:spPr>
            <a:xfrm>
              <a:off x="5735297" y="1234703"/>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dirty="0"/>
                <a:t>Violent Crime Taskforce (2018):</a:t>
              </a:r>
              <a:r>
                <a:rPr lang="en-GB" sz="700" kern="1200" dirty="0"/>
                <a:t> Specialist Met Police team tackling knife and gang crime hotspots.</a:t>
              </a:r>
              <a:endParaRPr lang="en-US" sz="700" kern="1200" dirty="0"/>
            </a:p>
          </p:txBody>
        </p:sp>
        <p:sp>
          <p:nvSpPr>
            <p:cNvPr id="23" name="Freeform 22">
              <a:extLst>
                <a:ext uri="{FF2B5EF4-FFF2-40B4-BE49-F238E27FC236}">
                  <a16:creationId xmlns:a16="http://schemas.microsoft.com/office/drawing/2014/main" id="{7FF5F7E9-F0D2-C281-CB5E-6C0A2FD8D2E9}"/>
                </a:ext>
              </a:extLst>
            </p:cNvPr>
            <p:cNvSpPr/>
            <p:nvPr/>
          </p:nvSpPr>
          <p:spPr>
            <a:xfrm rot="1350000">
              <a:off x="6726544" y="1813894"/>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89" rIns="75085"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4" name="Freeform 23">
              <a:extLst>
                <a:ext uri="{FF2B5EF4-FFF2-40B4-BE49-F238E27FC236}">
                  <a16:creationId xmlns:a16="http://schemas.microsoft.com/office/drawing/2014/main" id="{395CEB47-65C4-2766-44DC-6CEEC80D25E3}"/>
                </a:ext>
              </a:extLst>
            </p:cNvPr>
            <p:cNvSpPr/>
            <p:nvPr/>
          </p:nvSpPr>
          <p:spPr>
            <a:xfrm>
              <a:off x="7040578" y="1775368"/>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Youth Violence Reduction Units:</a:t>
              </a:r>
              <a:r>
                <a:rPr lang="en-GB" sz="700" kern="1200"/>
                <a:t> Regional multi-agency teams addressing causes of violence.</a:t>
              </a:r>
              <a:endParaRPr lang="en-US" sz="700" kern="1200"/>
            </a:p>
          </p:txBody>
        </p:sp>
        <p:sp>
          <p:nvSpPr>
            <p:cNvPr id="25" name="Freeform 24">
              <a:extLst>
                <a:ext uri="{FF2B5EF4-FFF2-40B4-BE49-F238E27FC236}">
                  <a16:creationId xmlns:a16="http://schemas.microsoft.com/office/drawing/2014/main" id="{E4786D57-F90E-05EF-A80F-60AC69B656C1}"/>
                </a:ext>
              </a:extLst>
            </p:cNvPr>
            <p:cNvSpPr/>
            <p:nvPr/>
          </p:nvSpPr>
          <p:spPr>
            <a:xfrm rot="4050000">
              <a:off x="7653351" y="2733034"/>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90" rIns="75085"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6" name="Freeform 25">
              <a:extLst>
                <a:ext uri="{FF2B5EF4-FFF2-40B4-BE49-F238E27FC236}">
                  <a16:creationId xmlns:a16="http://schemas.microsoft.com/office/drawing/2014/main" id="{8EC7D0D9-0603-3C80-5DE6-37672225DF88}"/>
                </a:ext>
              </a:extLst>
            </p:cNvPr>
            <p:cNvSpPr/>
            <p:nvPr/>
          </p:nvSpPr>
          <p:spPr>
            <a:xfrm>
              <a:off x="7581244" y="3080650"/>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Offensive Weapons Act 2019:</a:t>
              </a:r>
              <a:r>
                <a:rPr lang="en-GB" sz="700" kern="1200"/>
                <a:t> Tougher penalties for knife possession and banning certain weapons.</a:t>
              </a:r>
              <a:endParaRPr lang="en-US" sz="700" kern="1200"/>
            </a:p>
          </p:txBody>
        </p:sp>
        <p:sp>
          <p:nvSpPr>
            <p:cNvPr id="27" name="Freeform 26">
              <a:extLst>
                <a:ext uri="{FF2B5EF4-FFF2-40B4-BE49-F238E27FC236}">
                  <a16:creationId xmlns:a16="http://schemas.microsoft.com/office/drawing/2014/main" id="{719EF1A2-0DF2-3B63-358C-D10B1FAD9E1A}"/>
                </a:ext>
              </a:extLst>
            </p:cNvPr>
            <p:cNvSpPr/>
            <p:nvPr/>
          </p:nvSpPr>
          <p:spPr>
            <a:xfrm rot="17550000">
              <a:off x="7658772" y="4038316"/>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5" tIns="63490" rIns="0"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8" name="Freeform 27">
              <a:extLst>
                <a:ext uri="{FF2B5EF4-FFF2-40B4-BE49-F238E27FC236}">
                  <a16:creationId xmlns:a16="http://schemas.microsoft.com/office/drawing/2014/main" id="{8F073C34-4F3C-2991-FEDF-9FEC737934C1}"/>
                </a:ext>
              </a:extLst>
            </p:cNvPr>
            <p:cNvSpPr/>
            <p:nvPr/>
          </p:nvSpPr>
          <p:spPr>
            <a:xfrm>
              <a:off x="7040578" y="4385931"/>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Stop and Search Expansion:</a:t>
              </a:r>
              <a:r>
                <a:rPr lang="en-GB" sz="700" kern="1200"/>
                <a:t> Wider use of Section 60 powers in high-violence areas.</a:t>
              </a:r>
              <a:endParaRPr lang="en-US" sz="700" kern="1200"/>
            </a:p>
          </p:txBody>
        </p:sp>
        <p:sp>
          <p:nvSpPr>
            <p:cNvPr id="29" name="Freeform 28">
              <a:extLst>
                <a:ext uri="{FF2B5EF4-FFF2-40B4-BE49-F238E27FC236}">
                  <a16:creationId xmlns:a16="http://schemas.microsoft.com/office/drawing/2014/main" id="{0962D275-2138-17BF-3B39-7F79DDDAFC95}"/>
                </a:ext>
              </a:extLst>
            </p:cNvPr>
            <p:cNvSpPr/>
            <p:nvPr/>
          </p:nvSpPr>
          <p:spPr>
            <a:xfrm rot="20250000">
              <a:off x="6739632" y="4965123"/>
              <a:ext cx="250287"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5" tIns="63489" rIns="1"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0" name="Freeform 29">
              <a:extLst>
                <a:ext uri="{FF2B5EF4-FFF2-40B4-BE49-F238E27FC236}">
                  <a16:creationId xmlns:a16="http://schemas.microsoft.com/office/drawing/2014/main" id="{B3EF3DE3-F5D4-248F-1FCE-A168995926EB}"/>
                </a:ext>
              </a:extLst>
            </p:cNvPr>
            <p:cNvSpPr/>
            <p:nvPr/>
          </p:nvSpPr>
          <p:spPr>
            <a:xfrm>
              <a:off x="5735297" y="4926597"/>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Gangs Matrix (Met Police):</a:t>
              </a:r>
              <a:r>
                <a:rPr lang="en-GB" sz="700" kern="1200"/>
                <a:t> Intelligence tool to monitor and target gang-affiliated individuals.</a:t>
              </a:r>
              <a:endParaRPr lang="en-US" sz="700" kern="1200"/>
            </a:p>
          </p:txBody>
        </p:sp>
        <p:sp>
          <p:nvSpPr>
            <p:cNvPr id="31" name="Freeform 30">
              <a:extLst>
                <a:ext uri="{FF2B5EF4-FFF2-40B4-BE49-F238E27FC236}">
                  <a16:creationId xmlns:a16="http://schemas.microsoft.com/office/drawing/2014/main" id="{C0BCE4BC-C208-D65C-4844-F98551A0079C}"/>
                </a:ext>
              </a:extLst>
            </p:cNvPr>
            <p:cNvSpPr/>
            <p:nvPr/>
          </p:nvSpPr>
          <p:spPr>
            <a:xfrm rot="22950000">
              <a:off x="5434351" y="4970543"/>
              <a:ext cx="250287" cy="317449"/>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6" tIns="63490" rIns="0"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2" name="Freeform 31">
              <a:extLst>
                <a:ext uri="{FF2B5EF4-FFF2-40B4-BE49-F238E27FC236}">
                  <a16:creationId xmlns:a16="http://schemas.microsoft.com/office/drawing/2014/main" id="{829A8814-7624-163C-14CC-6C3B028DB96F}"/>
                </a:ext>
              </a:extLst>
            </p:cNvPr>
            <p:cNvSpPr/>
            <p:nvPr/>
          </p:nvSpPr>
          <p:spPr>
            <a:xfrm>
              <a:off x="4430015" y="4385931"/>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Clear, Hold, Build (2023):</a:t>
              </a:r>
              <a:r>
                <a:rPr lang="en-GB" sz="700" kern="1200"/>
                <a:t> New community-focused gang disruption strategy.</a:t>
              </a:r>
              <a:endParaRPr lang="en-US" sz="700" kern="1200"/>
            </a:p>
          </p:txBody>
        </p:sp>
        <p:sp>
          <p:nvSpPr>
            <p:cNvPr id="33" name="Freeform 32">
              <a:extLst>
                <a:ext uri="{FF2B5EF4-FFF2-40B4-BE49-F238E27FC236}">
                  <a16:creationId xmlns:a16="http://schemas.microsoft.com/office/drawing/2014/main" id="{0F4BD966-AC4E-5D02-BFD6-EFE20E0B30EC}"/>
                </a:ext>
              </a:extLst>
            </p:cNvPr>
            <p:cNvSpPr/>
            <p:nvPr/>
          </p:nvSpPr>
          <p:spPr>
            <a:xfrm rot="25650000">
              <a:off x="4507544" y="4051403"/>
              <a:ext cx="250287" cy="317449"/>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6" tIns="63490" rIns="0"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4" name="Freeform 33">
              <a:extLst>
                <a:ext uri="{FF2B5EF4-FFF2-40B4-BE49-F238E27FC236}">
                  <a16:creationId xmlns:a16="http://schemas.microsoft.com/office/drawing/2014/main" id="{7781272F-5903-D771-366F-2BF0CE42548C}"/>
                </a:ext>
              </a:extLst>
            </p:cNvPr>
            <p:cNvSpPr/>
            <p:nvPr/>
          </p:nvSpPr>
          <p:spPr>
            <a:xfrm>
              <a:off x="3889350" y="3080650"/>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a:t>Public Health Approach:</a:t>
              </a:r>
              <a:r>
                <a:rPr lang="en-GB" sz="700" kern="1200"/>
                <a:t> Treating violence like a disease — prevention at root cause level.</a:t>
              </a:r>
              <a:endParaRPr lang="en-US" sz="700" kern="1200"/>
            </a:p>
          </p:txBody>
        </p:sp>
        <p:sp>
          <p:nvSpPr>
            <p:cNvPr id="35" name="Freeform 34">
              <a:extLst>
                <a:ext uri="{FF2B5EF4-FFF2-40B4-BE49-F238E27FC236}">
                  <a16:creationId xmlns:a16="http://schemas.microsoft.com/office/drawing/2014/main" id="{9E965432-1409-106E-8BCA-0FDB37275566}"/>
                </a:ext>
              </a:extLst>
            </p:cNvPr>
            <p:cNvSpPr/>
            <p:nvPr/>
          </p:nvSpPr>
          <p:spPr>
            <a:xfrm rot="17550000">
              <a:off x="4502122" y="2746123"/>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89" rIns="75085"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6" name="Freeform 35">
              <a:extLst>
                <a:ext uri="{FF2B5EF4-FFF2-40B4-BE49-F238E27FC236}">
                  <a16:creationId xmlns:a16="http://schemas.microsoft.com/office/drawing/2014/main" id="{3ED17768-5B85-1010-86C0-4B1FBF2CE392}"/>
                </a:ext>
              </a:extLst>
            </p:cNvPr>
            <p:cNvSpPr/>
            <p:nvPr/>
          </p:nvSpPr>
          <p:spPr>
            <a:xfrm>
              <a:off x="4430015" y="1775368"/>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700" b="1" kern="1200" dirty="0"/>
                <a:t>Early Intervention Funding:</a:t>
              </a:r>
              <a:r>
                <a:rPr lang="en-GB" sz="700" kern="1200" dirty="0"/>
                <a:t> £200m Youth Endowment Fund for at-risk youth programmes.</a:t>
              </a:r>
              <a:endParaRPr lang="en-US" sz="700" kern="1200" dirty="0"/>
            </a:p>
          </p:txBody>
        </p:sp>
        <p:sp>
          <p:nvSpPr>
            <p:cNvPr id="37" name="Freeform 36">
              <a:extLst>
                <a:ext uri="{FF2B5EF4-FFF2-40B4-BE49-F238E27FC236}">
                  <a16:creationId xmlns:a16="http://schemas.microsoft.com/office/drawing/2014/main" id="{E7B469AC-B31B-5304-1BBE-EF354552FB33}"/>
                </a:ext>
              </a:extLst>
            </p:cNvPr>
            <p:cNvSpPr/>
            <p:nvPr/>
          </p:nvSpPr>
          <p:spPr>
            <a:xfrm rot="20250000">
              <a:off x="5421262" y="1819316"/>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90" rIns="75085"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grpSp>
    </p:spTree>
    <p:extLst>
      <p:ext uri="{BB962C8B-B14F-4D97-AF65-F5344CB8AC3E}">
        <p14:creationId xmlns:p14="http://schemas.microsoft.com/office/powerpoint/2010/main" val="299869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ppt_x"/>
                                          </p:val>
                                        </p:tav>
                                        <p:tav tm="100000">
                                          <p:val>
                                            <p:strVal val="#ppt_x"/>
                                          </p:val>
                                        </p:tav>
                                      </p:tavLst>
                                    </p:anim>
                                    <p:anim calcmode="lin" valueType="num">
                                      <p:cBhvr additive="base">
                                        <p:cTn id="1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FFFA-0E12-358F-5C5A-79F4D7EDAB05}"/>
              </a:ext>
            </a:extLst>
          </p:cNvPr>
          <p:cNvSpPr>
            <a:spLocks noGrp="1"/>
          </p:cNvSpPr>
          <p:nvPr>
            <p:ph type="title"/>
          </p:nvPr>
        </p:nvSpPr>
        <p:spPr/>
        <p:txBody>
          <a:bodyPr/>
          <a:lstStyle/>
          <a:p>
            <a:r>
              <a:rPr lang="en-US" dirty="0"/>
              <a:t>Prevention </a:t>
            </a:r>
          </a:p>
        </p:txBody>
      </p:sp>
      <p:graphicFrame>
        <p:nvGraphicFramePr>
          <p:cNvPr id="5" name="Content Placeholder 2">
            <a:extLst>
              <a:ext uri="{FF2B5EF4-FFF2-40B4-BE49-F238E27FC236}">
                <a16:creationId xmlns:a16="http://schemas.microsoft.com/office/drawing/2014/main" id="{B78DBA80-9AB3-AF4A-C6F8-2DBC21EB7B3A}"/>
              </a:ext>
            </a:extLst>
          </p:cNvPr>
          <p:cNvGraphicFramePr>
            <a:graphicFrameLocks noGrp="1"/>
          </p:cNvGraphicFramePr>
          <p:nvPr>
            <p:ph idx="1"/>
            <p:extLst>
              <p:ext uri="{D42A27DB-BD31-4B8C-83A1-F6EECF244321}">
                <p14:modId xmlns:p14="http://schemas.microsoft.com/office/powerpoint/2010/main" val="1367763509"/>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CF0C772-09F6-0F0F-B152-09B6D0C4C43F}"/>
              </a:ext>
            </a:extLst>
          </p:cNvPr>
          <p:cNvSpPr txBox="1"/>
          <p:nvPr/>
        </p:nvSpPr>
        <p:spPr>
          <a:xfrm>
            <a:off x="613954" y="6283234"/>
            <a:ext cx="3409406" cy="1200329"/>
          </a:xfrm>
          <a:prstGeom prst="rect">
            <a:avLst/>
          </a:prstGeom>
          <a:noFill/>
        </p:spPr>
        <p:txBody>
          <a:bodyPr wrap="square" rtlCol="0">
            <a:spAutoFit/>
          </a:bodyPr>
          <a:lstStyle/>
          <a:p>
            <a:r>
              <a:rPr lang="en-GB" sz="1200" b="0" i="0" u="none" strike="noStrike" dirty="0">
                <a:solidFill>
                  <a:srgbClr val="000000"/>
                </a:solidFill>
                <a:effectLst/>
                <a:latin typeface="-webkit-standard"/>
              </a:rPr>
              <a:t>(Oswald et al, 2024)</a:t>
            </a:r>
          </a:p>
          <a:p>
            <a:r>
              <a:rPr lang="en-GB" sz="1200" b="0" i="0" u="none" strike="noStrike" dirty="0">
                <a:solidFill>
                  <a:srgbClr val="000000"/>
                </a:solidFill>
                <a:effectLst/>
                <a:latin typeface="-webkit-standard"/>
              </a:rPr>
              <a:t>(Barker et al, 2024)</a:t>
            </a:r>
          </a:p>
          <a:p>
            <a:r>
              <a:rPr lang="en-GB" sz="1200" b="0" i="0" u="none" strike="noStrike" dirty="0">
                <a:solidFill>
                  <a:srgbClr val="000000"/>
                </a:solidFill>
                <a:effectLst/>
                <a:latin typeface="-webkit-standard"/>
              </a:rPr>
              <a:t>(Pitts, 2023)</a:t>
            </a:r>
          </a:p>
          <a:p>
            <a:endParaRPr lang="en-GB" b="0" i="0" u="none" strike="noStrike" dirty="0">
              <a:solidFill>
                <a:srgbClr val="000000"/>
              </a:solidFill>
              <a:effectLst/>
              <a:latin typeface="-webkit-standard"/>
            </a:endParaRPr>
          </a:p>
          <a:p>
            <a:endParaRPr lang="en-US" dirty="0"/>
          </a:p>
        </p:txBody>
      </p:sp>
    </p:spTree>
    <p:extLst>
      <p:ext uri="{BB962C8B-B14F-4D97-AF65-F5344CB8AC3E}">
        <p14:creationId xmlns:p14="http://schemas.microsoft.com/office/powerpoint/2010/main" val="496743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34D0-4E93-F1DC-7BDD-D7091306660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828D3A6E-2A6A-4AF7-7887-DE69FA063765}"/>
              </a:ext>
            </a:extLst>
          </p:cNvPr>
          <p:cNvSpPr>
            <a:spLocks noGrp="1"/>
          </p:cNvSpPr>
          <p:nvPr>
            <p:ph idx="1"/>
          </p:nvPr>
        </p:nvSpPr>
        <p:spPr/>
        <p:txBody>
          <a:bodyPr>
            <a:normAutofit fontScale="85000" lnSpcReduction="10000"/>
          </a:bodyPr>
          <a:lstStyle/>
          <a:p>
            <a:r>
              <a:rPr lang="en-GB" b="1" dirty="0"/>
              <a:t>Gang and knife crime are complex, multi-faceted issues</a:t>
            </a:r>
            <a:br>
              <a:rPr lang="en-GB" dirty="0"/>
            </a:br>
            <a:r>
              <a:rPr lang="en-GB" dirty="0"/>
              <a:t>Involving social, economic, and systemic factors beyond just criminal behaviour.</a:t>
            </a:r>
          </a:p>
          <a:p>
            <a:r>
              <a:rPr lang="en-GB" b="1" dirty="0"/>
              <a:t>Case studies expose systemic failures and exploitation:</a:t>
            </a:r>
            <a:br>
              <a:rPr lang="en-GB" dirty="0"/>
            </a:br>
            <a:r>
              <a:rPr lang="en-GB" dirty="0"/>
              <a:t>Jaden Moodie highlighted youth exploitation and gaps in early intervention; Stephen Lawrence exposed institutional racism and failures in policing.</a:t>
            </a:r>
          </a:p>
          <a:p>
            <a:r>
              <a:rPr lang="en-GB" b="1" dirty="0"/>
              <a:t>Government and policing responses have evolved:</a:t>
            </a:r>
            <a:br>
              <a:rPr lang="en-GB" dirty="0"/>
            </a:br>
            <a:r>
              <a:rPr lang="en-GB" dirty="0"/>
              <a:t>Blending tougher enforcement (e.g., Knife Crime Prevention Orders) with a shift towards public health approaches (e.g., Violence Reduction Units).</a:t>
            </a:r>
          </a:p>
          <a:p>
            <a:r>
              <a:rPr lang="en-GB" b="1" dirty="0"/>
              <a:t>Effective prevention demands long-term investment:</a:t>
            </a:r>
            <a:br>
              <a:rPr lang="en-GB" dirty="0"/>
            </a:br>
            <a:r>
              <a:rPr lang="en-GB" dirty="0"/>
              <a:t>Restoring youth services, improving education engagement, and building trusted community interventions are essential.</a:t>
            </a:r>
          </a:p>
          <a:p>
            <a:r>
              <a:rPr lang="en-GB" b="1" dirty="0"/>
              <a:t>Continued challenges remain:</a:t>
            </a:r>
            <a:br>
              <a:rPr lang="en-GB" dirty="0"/>
            </a:br>
            <a:r>
              <a:rPr lang="en-GB" dirty="0"/>
              <a:t>Balancing enforcement with fairness, reducing racial disparities, and ensuring community trust are ongoing priorities</a:t>
            </a:r>
          </a:p>
          <a:p>
            <a:endParaRPr lang="en-US" dirty="0"/>
          </a:p>
        </p:txBody>
      </p:sp>
    </p:spTree>
    <p:extLst>
      <p:ext uri="{BB962C8B-B14F-4D97-AF65-F5344CB8AC3E}">
        <p14:creationId xmlns:p14="http://schemas.microsoft.com/office/powerpoint/2010/main" val="1243615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982CA8-F288-00A2-8A57-5F701C4144AF}"/>
              </a:ext>
            </a:extLst>
          </p:cNvPr>
          <p:cNvSpPr>
            <a:spLocks noGrp="1"/>
          </p:cNvSpPr>
          <p:nvPr>
            <p:ph type="title"/>
          </p:nvPr>
        </p:nvSpPr>
        <p:spPr>
          <a:xfrm>
            <a:off x="838201" y="581265"/>
            <a:ext cx="4114800" cy="5695398"/>
          </a:xfrm>
        </p:spPr>
        <p:txBody>
          <a:bodyPr anchor="ctr">
            <a:normAutofit/>
          </a:bodyPr>
          <a:lstStyle/>
          <a:p>
            <a:r>
              <a:rPr lang="en-US" sz="5200"/>
              <a:t>Research Timeline </a:t>
            </a:r>
          </a:p>
        </p:txBody>
      </p:sp>
      <p:sp>
        <p:nvSpPr>
          <p:cNvPr id="28" name="Rectangle 27">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31" name="Straight Connector 30">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FAB936E-7F18-96A5-CE95-C9B936EA0330}"/>
              </a:ext>
            </a:extLst>
          </p:cNvPr>
          <p:cNvGraphicFramePr>
            <a:graphicFrameLocks noGrp="1"/>
          </p:cNvGraphicFramePr>
          <p:nvPr>
            <p:ph idx="1"/>
            <p:extLst>
              <p:ext uri="{D42A27DB-BD31-4B8C-83A1-F6EECF244321}">
                <p14:modId xmlns:p14="http://schemas.microsoft.com/office/powerpoint/2010/main" val="2457403130"/>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5858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4" name="Group 43">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45" name="Straight Connector 44">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9"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50"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grpSp>
        <p:nvGrpSpPr>
          <p:cNvPr id="52" name="Group 51">
            <a:extLst>
              <a:ext uri="{FF2B5EF4-FFF2-40B4-BE49-F238E27FC236}">
                <a16:creationId xmlns:a16="http://schemas.microsoft.com/office/drawing/2014/main" id="{65E07BDE-E927-4175-820B-81F9854074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53" name="Straight Connector 52">
              <a:extLst>
                <a:ext uri="{FF2B5EF4-FFF2-40B4-BE49-F238E27FC236}">
                  <a16:creationId xmlns:a16="http://schemas.microsoft.com/office/drawing/2014/main" id="{F9103D9E-236B-4AD2-A27C-BF2007A2D9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6701FBB-07FC-4733-9104-D2EF1D685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0024222-CC64-47B0-A4BF-B40233E43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8B03883-6F44-4FEE-BFBE-4D73F19E7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7" name="Graphic 33">
              <a:extLst>
                <a:ext uri="{FF2B5EF4-FFF2-40B4-BE49-F238E27FC236}">
                  <a16:creationId xmlns:a16="http://schemas.microsoft.com/office/drawing/2014/main" id="{5A26ABB5-559E-45EC-8DBC-364F029DD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58" name="Graphic 33">
              <a:extLst>
                <a:ext uri="{FF2B5EF4-FFF2-40B4-BE49-F238E27FC236}">
                  <a16:creationId xmlns:a16="http://schemas.microsoft.com/office/drawing/2014/main" id="{339DC07F-79A6-42D3-BDD6-5A262FFC5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60" name="Rectangle 5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4" name="Group 63">
            <a:extLst>
              <a:ext uri="{FF2B5EF4-FFF2-40B4-BE49-F238E27FC236}">
                <a16:creationId xmlns:a16="http://schemas.microsoft.com/office/drawing/2014/main" id="{A46A4AE4-5520-4815-852D-CB05E9F5A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65" name="Straight Connector 64">
              <a:extLst>
                <a:ext uri="{FF2B5EF4-FFF2-40B4-BE49-F238E27FC236}">
                  <a16:creationId xmlns:a16="http://schemas.microsoft.com/office/drawing/2014/main" id="{0229F6CD-5D84-4EEB-B66D-84415969A0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24BD253-E9E1-473E-88AD-E22D668B91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C911447-A6C3-48A4-91A8-DAEDB7FF41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BEAE0C5-340D-416D-9DE8-4A7367049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9" name="Graphic 33">
              <a:extLst>
                <a:ext uri="{FF2B5EF4-FFF2-40B4-BE49-F238E27FC236}">
                  <a16:creationId xmlns:a16="http://schemas.microsoft.com/office/drawing/2014/main" id="{C0FED11B-5B5E-48CF-810B-4BA77BBDF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70" name="Graphic 33">
              <a:extLst>
                <a:ext uri="{FF2B5EF4-FFF2-40B4-BE49-F238E27FC236}">
                  <a16:creationId xmlns:a16="http://schemas.microsoft.com/office/drawing/2014/main" id="{D75A73DE-5BA7-44CE-A718-52385E65D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EC502D7-BE7A-6629-EC5D-7A9619DE7587}"/>
              </a:ext>
            </a:extLst>
          </p:cNvPr>
          <p:cNvSpPr>
            <a:spLocks noGrp="1"/>
          </p:cNvSpPr>
          <p:nvPr>
            <p:ph type="title" idx="4294967295"/>
          </p:nvPr>
        </p:nvSpPr>
        <p:spPr>
          <a:xfrm>
            <a:off x="628719" y="-305488"/>
            <a:ext cx="8648158" cy="1417880"/>
          </a:xfrm>
        </p:spPr>
        <p:txBody>
          <a:bodyPr vert="horz" lIns="91440" tIns="45720" rIns="91440" bIns="45720" rtlCol="0" anchor="ctr">
            <a:normAutofit/>
          </a:bodyPr>
          <a:lstStyle/>
          <a:p>
            <a:r>
              <a:rPr lang="en-US" sz="2800" dirty="0"/>
              <a:t>References </a:t>
            </a:r>
          </a:p>
        </p:txBody>
      </p:sp>
      <p:graphicFrame>
        <p:nvGraphicFramePr>
          <p:cNvPr id="72" name="TextBox 3">
            <a:extLst>
              <a:ext uri="{FF2B5EF4-FFF2-40B4-BE49-F238E27FC236}">
                <a16:creationId xmlns:a16="http://schemas.microsoft.com/office/drawing/2014/main" id="{1525E85B-0A76-3E71-C945-079B3020F172}"/>
              </a:ext>
            </a:extLst>
          </p:cNvPr>
          <p:cNvGraphicFramePr/>
          <p:nvPr>
            <p:extLst>
              <p:ext uri="{D42A27DB-BD31-4B8C-83A1-F6EECF244321}">
                <p14:modId xmlns:p14="http://schemas.microsoft.com/office/powerpoint/2010/main" val="3412794703"/>
              </p:ext>
            </p:extLst>
          </p:nvPr>
        </p:nvGraphicFramePr>
        <p:xfrm>
          <a:off x="634413" y="801391"/>
          <a:ext cx="10297947" cy="5474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008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18AA-10C7-5C10-0937-D2559F7BCA26}"/>
              </a:ext>
            </a:extLst>
          </p:cNvPr>
          <p:cNvSpPr>
            <a:spLocks noGrp="1"/>
          </p:cNvSpPr>
          <p:nvPr>
            <p:ph type="title" idx="4294967295"/>
          </p:nvPr>
        </p:nvSpPr>
        <p:spPr>
          <a:xfrm>
            <a:off x="616449" y="0"/>
            <a:ext cx="4076700" cy="549132"/>
          </a:xfrm>
        </p:spPr>
        <p:txBody>
          <a:bodyPr vert="horz" lIns="91440" tIns="45720" rIns="91440" bIns="45720" rtlCol="0" anchor="ctr">
            <a:normAutofit fontScale="90000"/>
          </a:bodyPr>
          <a:lstStyle/>
          <a:p>
            <a:r>
              <a:rPr lang="en-US" sz="2800" dirty="0"/>
              <a:t>References</a:t>
            </a:r>
            <a:r>
              <a:rPr lang="en-US" sz="5200" dirty="0"/>
              <a:t> </a:t>
            </a:r>
          </a:p>
        </p:txBody>
      </p:sp>
      <p:graphicFrame>
        <p:nvGraphicFramePr>
          <p:cNvPr id="6" name="TextBox 3">
            <a:extLst>
              <a:ext uri="{FF2B5EF4-FFF2-40B4-BE49-F238E27FC236}">
                <a16:creationId xmlns:a16="http://schemas.microsoft.com/office/drawing/2014/main" id="{905D8491-2FAA-01D4-573B-2253A3538F5B}"/>
              </a:ext>
            </a:extLst>
          </p:cNvPr>
          <p:cNvGraphicFramePr/>
          <p:nvPr>
            <p:extLst>
              <p:ext uri="{D42A27DB-BD31-4B8C-83A1-F6EECF244321}">
                <p14:modId xmlns:p14="http://schemas.microsoft.com/office/powerpoint/2010/main" val="3285255146"/>
              </p:ext>
            </p:extLst>
          </p:nvPr>
        </p:nvGraphicFramePr>
        <p:xfrm>
          <a:off x="616449" y="553734"/>
          <a:ext cx="10959102" cy="5837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309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FEE4-609D-38FB-1423-8CBA55A3EB21}"/>
              </a:ext>
            </a:extLst>
          </p:cNvPr>
          <p:cNvSpPr>
            <a:spLocks noGrp="1"/>
          </p:cNvSpPr>
          <p:nvPr>
            <p:ph type="title"/>
          </p:nvPr>
        </p:nvSpPr>
        <p:spPr>
          <a:xfrm>
            <a:off x="622443" y="166442"/>
            <a:ext cx="1627598" cy="491105"/>
          </a:xfrm>
        </p:spPr>
        <p:txBody>
          <a:bodyPr>
            <a:normAutofit fontScale="90000"/>
          </a:bodyPr>
          <a:lstStyle/>
          <a:p>
            <a:r>
              <a:rPr lang="en-US" sz="2800" dirty="0"/>
              <a:t>References </a:t>
            </a:r>
          </a:p>
        </p:txBody>
      </p:sp>
      <p:graphicFrame>
        <p:nvGraphicFramePr>
          <p:cNvPr id="6" name="TextBox 3">
            <a:extLst>
              <a:ext uri="{FF2B5EF4-FFF2-40B4-BE49-F238E27FC236}">
                <a16:creationId xmlns:a16="http://schemas.microsoft.com/office/drawing/2014/main" id="{C571676F-B508-5903-7B69-F604D45E4C34}"/>
              </a:ext>
            </a:extLst>
          </p:cNvPr>
          <p:cNvGraphicFramePr/>
          <p:nvPr>
            <p:extLst>
              <p:ext uri="{D42A27DB-BD31-4B8C-83A1-F6EECF244321}">
                <p14:modId xmlns:p14="http://schemas.microsoft.com/office/powerpoint/2010/main" val="3290825181"/>
              </p:ext>
            </p:extLst>
          </p:nvPr>
        </p:nvGraphicFramePr>
        <p:xfrm>
          <a:off x="622443" y="582733"/>
          <a:ext cx="10947113" cy="5837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631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grpSp>
        <p:nvGrpSpPr>
          <p:cNvPr id="19" name="Group 18">
            <a:extLst>
              <a:ext uri="{FF2B5EF4-FFF2-40B4-BE49-F238E27FC236}">
                <a16:creationId xmlns:a16="http://schemas.microsoft.com/office/drawing/2014/main" id="{65E07BDE-E927-4175-820B-81F9854074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20" name="Straight Connector 19">
              <a:extLst>
                <a:ext uri="{FF2B5EF4-FFF2-40B4-BE49-F238E27FC236}">
                  <a16:creationId xmlns:a16="http://schemas.microsoft.com/office/drawing/2014/main" id="{F9103D9E-236B-4AD2-A27C-BF2007A2D9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6701FBB-07FC-4733-9104-D2EF1D685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024222-CC64-47B0-A4BF-B40233E43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8B03883-6F44-4FEE-BFBE-4D73F19E7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Graphic 33">
              <a:extLst>
                <a:ext uri="{FF2B5EF4-FFF2-40B4-BE49-F238E27FC236}">
                  <a16:creationId xmlns:a16="http://schemas.microsoft.com/office/drawing/2014/main" id="{5A26ABB5-559E-45EC-8DBC-364F029DD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25" name="Graphic 33">
              <a:extLst>
                <a:ext uri="{FF2B5EF4-FFF2-40B4-BE49-F238E27FC236}">
                  <a16:creationId xmlns:a16="http://schemas.microsoft.com/office/drawing/2014/main" id="{339DC07F-79A6-42D3-BDD6-5A262FFC5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27" name="Rectangle 26">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46A4AE4-5520-4815-852D-CB05E9F5A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32" name="Straight Connector 31">
              <a:extLst>
                <a:ext uri="{FF2B5EF4-FFF2-40B4-BE49-F238E27FC236}">
                  <a16:creationId xmlns:a16="http://schemas.microsoft.com/office/drawing/2014/main" id="{0229F6CD-5D84-4EEB-B66D-84415969A0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24BD253-E9E1-473E-88AD-E22D668B91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C911447-A6C3-48A4-91A8-DAEDB7FF41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BEAE0C5-340D-416D-9DE8-4A7367049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6" name="Graphic 33">
              <a:extLst>
                <a:ext uri="{FF2B5EF4-FFF2-40B4-BE49-F238E27FC236}">
                  <a16:creationId xmlns:a16="http://schemas.microsoft.com/office/drawing/2014/main" id="{C0FED11B-5B5E-48CF-810B-4BA77BBDF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37" name="Graphic 33">
              <a:extLst>
                <a:ext uri="{FF2B5EF4-FFF2-40B4-BE49-F238E27FC236}">
                  <a16:creationId xmlns:a16="http://schemas.microsoft.com/office/drawing/2014/main" id="{D75A73DE-5BA7-44CE-A718-52385E65D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C455A127-4692-BAB8-6A49-A2B14F130345}"/>
              </a:ext>
            </a:extLst>
          </p:cNvPr>
          <p:cNvSpPr>
            <a:spLocks noGrp="1"/>
          </p:cNvSpPr>
          <p:nvPr>
            <p:ph type="title"/>
          </p:nvPr>
        </p:nvSpPr>
        <p:spPr>
          <a:xfrm>
            <a:off x="636027" y="-286068"/>
            <a:ext cx="8648158" cy="1417880"/>
          </a:xfrm>
        </p:spPr>
        <p:txBody>
          <a:bodyPr vert="horz" lIns="91440" tIns="45720" rIns="91440" bIns="45720" rtlCol="0" anchor="ctr">
            <a:normAutofit/>
          </a:bodyPr>
          <a:lstStyle/>
          <a:p>
            <a:r>
              <a:rPr lang="en-US" sz="2800" dirty="0"/>
              <a:t>References </a:t>
            </a:r>
          </a:p>
        </p:txBody>
      </p:sp>
      <p:graphicFrame>
        <p:nvGraphicFramePr>
          <p:cNvPr id="39" name="TextBox 3">
            <a:extLst>
              <a:ext uri="{FF2B5EF4-FFF2-40B4-BE49-F238E27FC236}">
                <a16:creationId xmlns:a16="http://schemas.microsoft.com/office/drawing/2014/main" id="{CCAD52FD-3EF1-52D7-0D07-D6362ADD8BD4}"/>
              </a:ext>
            </a:extLst>
          </p:cNvPr>
          <p:cNvGraphicFramePr/>
          <p:nvPr>
            <p:extLst>
              <p:ext uri="{D42A27DB-BD31-4B8C-83A1-F6EECF244321}">
                <p14:modId xmlns:p14="http://schemas.microsoft.com/office/powerpoint/2010/main" val="2036460233"/>
              </p:ext>
            </p:extLst>
          </p:nvPr>
        </p:nvGraphicFramePr>
        <p:xfrm>
          <a:off x="838200" y="667859"/>
          <a:ext cx="10717766" cy="5608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166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0" name="Rectangle 19">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4FC82-EEE9-7372-D61C-41A5F8FC6F56}"/>
              </a:ext>
            </a:extLst>
          </p:cNvPr>
          <p:cNvSpPr>
            <a:spLocks noGrp="1"/>
          </p:cNvSpPr>
          <p:nvPr>
            <p:ph type="title"/>
          </p:nvPr>
        </p:nvSpPr>
        <p:spPr>
          <a:xfrm>
            <a:off x="847726" y="579694"/>
            <a:ext cx="3910046" cy="2930269"/>
          </a:xfrm>
        </p:spPr>
        <p:txBody>
          <a:bodyPr vert="horz" lIns="91440" tIns="45720" rIns="91440" bIns="45720" rtlCol="0" anchor="b">
            <a:normAutofit/>
          </a:bodyPr>
          <a:lstStyle/>
          <a:p>
            <a:pPr>
              <a:lnSpc>
                <a:spcPct val="90000"/>
              </a:lnSpc>
            </a:pPr>
            <a:r>
              <a:rPr lang="en-US" sz="4800" dirty="0"/>
              <a:t>Thank you for listening, I welcome any questions </a:t>
            </a:r>
            <a:r>
              <a:rPr lang="en-US" sz="4800" dirty="0">
                <a:sym typeface="Wingdings" pitchFamily="2" charset="2"/>
              </a:rPr>
              <a:t></a:t>
            </a:r>
            <a:endParaRPr lang="en-US" sz="4800" dirty="0"/>
          </a:p>
        </p:txBody>
      </p:sp>
      <p:grpSp>
        <p:nvGrpSpPr>
          <p:cNvPr id="24" name="Group 23">
            <a:extLst>
              <a:ext uri="{FF2B5EF4-FFF2-40B4-BE49-F238E27FC236}">
                <a16:creationId xmlns:a16="http://schemas.microsoft.com/office/drawing/2014/main" id="{859EF20D-5821-4F54-BD14-AB7D16330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5" name="Straight Connector 24">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Graphic 6" descr="Help">
            <a:extLst>
              <a:ext uri="{FF2B5EF4-FFF2-40B4-BE49-F238E27FC236}">
                <a16:creationId xmlns:a16="http://schemas.microsoft.com/office/drawing/2014/main" id="{4B738BCC-C310-B558-B988-BD80879EA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8933" y="913559"/>
            <a:ext cx="5030881" cy="5030881"/>
          </a:xfrm>
          <a:prstGeom prst="rect">
            <a:avLst/>
          </a:prstGeom>
        </p:spPr>
      </p:pic>
    </p:spTree>
    <p:extLst>
      <p:ext uri="{BB962C8B-B14F-4D97-AF65-F5344CB8AC3E}">
        <p14:creationId xmlns:p14="http://schemas.microsoft.com/office/powerpoint/2010/main" val="3480836704"/>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Atlas</Template>
  <TotalTime>3642</TotalTime>
  <Words>4146</Words>
  <Application>Microsoft Macintosh PowerPoint</Application>
  <PresentationFormat>Widescreen</PresentationFormat>
  <Paragraphs>218</Paragraphs>
  <Slides>23</Slides>
  <Notes>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-webkit-standard</vt:lpstr>
      <vt:lpstr>Aptos</vt:lpstr>
      <vt:lpstr>Arial</vt:lpstr>
      <vt:lpstr>Avenir Next LT Pro</vt:lpstr>
      <vt:lpstr>Calibri</vt:lpstr>
      <vt:lpstr>Footlight MT Light</vt:lpstr>
      <vt:lpstr>Times New Roman</vt:lpstr>
      <vt:lpstr>Wingdings</vt:lpstr>
      <vt:lpstr>ArchVTI</vt:lpstr>
      <vt:lpstr>Gang Violence and Knife Crime </vt:lpstr>
      <vt:lpstr>Definition of a Gang</vt:lpstr>
      <vt:lpstr>Definition of Knife Crime </vt:lpstr>
      <vt:lpstr>Why are these Crimes an issue?</vt:lpstr>
      <vt:lpstr>Significance of Looking at these Crimes  </vt:lpstr>
      <vt:lpstr>Statistical Context on Knife Crime </vt:lpstr>
      <vt:lpstr>Statistical data on gang-related crime in the UK.</vt:lpstr>
      <vt:lpstr>Some local statistics </vt:lpstr>
      <vt:lpstr>Age demographics of perpetrators and victims. </vt:lpstr>
      <vt:lpstr>Impact on communities and law enforcement: </vt:lpstr>
      <vt:lpstr>Criminological Theories behind the Crimes </vt:lpstr>
      <vt:lpstr>Causes </vt:lpstr>
      <vt:lpstr>Case Study  </vt:lpstr>
      <vt:lpstr>Case Study </vt:lpstr>
      <vt:lpstr>Government and Policing responses </vt:lpstr>
      <vt:lpstr>Prevention </vt:lpstr>
      <vt:lpstr>Conclusion</vt:lpstr>
      <vt:lpstr>Research Timeline </vt:lpstr>
      <vt:lpstr>References </vt:lpstr>
      <vt:lpstr>References </vt:lpstr>
      <vt:lpstr>References </vt:lpstr>
      <vt:lpstr>References </vt:lpstr>
      <vt:lpstr>Thank you for listening, I welcome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Gang Violence and Knife Crime </dc:title>
  <dc:creator>Sadie Mason (2204171)</dc:creator>
  <cp:lastModifiedBy>Sadie Mason (2204171)</cp:lastModifiedBy>
  <cp:revision>16</cp:revision>
  <dcterms:created xsi:type="dcterms:W3CDTF">2025-03-07T11:14:46Z</dcterms:created>
  <dcterms:modified xsi:type="dcterms:W3CDTF">2025-04-29T22:24:37Z</dcterms:modified>
</cp:coreProperties>
</file>