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4"/>
  </p:handoutMasterIdLst>
  <p:sldIdLst>
    <p:sldId id="300" r:id="rId2"/>
    <p:sldId id="289" r:id="rId3"/>
    <p:sldId id="258" r:id="rId4"/>
    <p:sldId id="285" r:id="rId5"/>
    <p:sldId id="260" r:id="rId6"/>
    <p:sldId id="290" r:id="rId7"/>
    <p:sldId id="299" r:id="rId8"/>
    <p:sldId id="261" r:id="rId9"/>
    <p:sldId id="288" r:id="rId10"/>
    <p:sldId id="262" r:id="rId11"/>
    <p:sldId id="263" r:id="rId12"/>
    <p:sldId id="265" r:id="rId13"/>
    <p:sldId id="266" r:id="rId14"/>
    <p:sldId id="297" r:id="rId15"/>
    <p:sldId id="298" r:id="rId16"/>
    <p:sldId id="271" r:id="rId17"/>
    <p:sldId id="269" r:id="rId18"/>
    <p:sldId id="272" r:id="rId19"/>
    <p:sldId id="279" r:id="rId20"/>
    <p:sldId id="280" r:id="rId21"/>
    <p:sldId id="282" r:id="rId22"/>
    <p:sldId id="267" r:id="rId23"/>
    <p:sldId id="277" r:id="rId24"/>
    <p:sldId id="278" r:id="rId25"/>
    <p:sldId id="281" r:id="rId26"/>
    <p:sldId id="283" r:id="rId27"/>
    <p:sldId id="287" r:id="rId28"/>
    <p:sldId id="270" r:id="rId29"/>
    <p:sldId id="273" r:id="rId30"/>
    <p:sldId id="274" r:id="rId31"/>
    <p:sldId id="275" r:id="rId32"/>
    <p:sldId id="256"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0" d="100"/>
          <a:sy n="50" d="100"/>
        </p:scale>
        <p:origin x="-1253" y="-67"/>
      </p:cViewPr>
      <p:guideLst>
        <p:guide orient="horz" pos="2160"/>
        <p:guide pos="2880"/>
      </p:guideLst>
    </p:cSldViewPr>
  </p:slideViewPr>
  <p:notesTextViewPr>
    <p:cViewPr>
      <p:scale>
        <a:sx n="1" d="1"/>
        <a:sy n="1" d="1"/>
      </p:scale>
      <p:origin x="0" y="0"/>
    </p:cViewPr>
  </p:notesTextViewPr>
  <p:sorterViewPr>
    <p:cViewPr>
      <p:scale>
        <a:sx n="60" d="100"/>
        <a:sy n="60" d="100"/>
      </p:scale>
      <p:origin x="0" y="183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45659" cy="496332"/>
          </a:xfrm>
          <a:prstGeom prst="rect">
            <a:avLst/>
          </a:prstGeom>
        </p:spPr>
        <p:txBody>
          <a:bodyPr vert="horz" lIns="92255" tIns="46128" rIns="92255" bIns="46128" rtlCol="0"/>
          <a:lstStyle>
            <a:lvl1pPr algn="l">
              <a:defRPr sz="1200"/>
            </a:lvl1pPr>
          </a:lstStyle>
          <a:p>
            <a:endParaRPr lang="en-GB"/>
          </a:p>
        </p:txBody>
      </p:sp>
      <p:sp>
        <p:nvSpPr>
          <p:cNvPr id="3" name="Date Placeholder 2"/>
          <p:cNvSpPr>
            <a:spLocks noGrp="1"/>
          </p:cNvSpPr>
          <p:nvPr>
            <p:ph type="dt" sz="quarter" idx="1"/>
          </p:nvPr>
        </p:nvSpPr>
        <p:spPr>
          <a:xfrm>
            <a:off x="3850444" y="2"/>
            <a:ext cx="2945659" cy="496332"/>
          </a:xfrm>
          <a:prstGeom prst="rect">
            <a:avLst/>
          </a:prstGeom>
        </p:spPr>
        <p:txBody>
          <a:bodyPr vert="horz" lIns="92255" tIns="46128" rIns="92255" bIns="46128" rtlCol="0"/>
          <a:lstStyle>
            <a:lvl1pPr algn="r">
              <a:defRPr sz="1200"/>
            </a:lvl1pPr>
          </a:lstStyle>
          <a:p>
            <a:fld id="{9FB1C2C6-B73C-49FC-B565-C7F5E555D3D1}" type="datetimeFigureOut">
              <a:rPr lang="en-GB" smtClean="0"/>
              <a:t>21/11/2016</a:t>
            </a:fld>
            <a:endParaRPr lang="en-GB"/>
          </a:p>
        </p:txBody>
      </p:sp>
      <p:sp>
        <p:nvSpPr>
          <p:cNvPr id="4" name="Footer Placeholder 3"/>
          <p:cNvSpPr>
            <a:spLocks noGrp="1"/>
          </p:cNvSpPr>
          <p:nvPr>
            <p:ph type="ftr" sz="quarter" idx="2"/>
          </p:nvPr>
        </p:nvSpPr>
        <p:spPr>
          <a:xfrm>
            <a:off x="0" y="9428585"/>
            <a:ext cx="2945659" cy="496332"/>
          </a:xfrm>
          <a:prstGeom prst="rect">
            <a:avLst/>
          </a:prstGeom>
        </p:spPr>
        <p:txBody>
          <a:bodyPr vert="horz" lIns="92255" tIns="46128" rIns="92255" bIns="46128" rtlCol="0" anchor="b"/>
          <a:lstStyle>
            <a:lvl1pPr algn="l">
              <a:defRPr sz="1200"/>
            </a:lvl1pPr>
          </a:lstStyle>
          <a:p>
            <a:endParaRPr lang="en-GB"/>
          </a:p>
        </p:txBody>
      </p:sp>
      <p:sp>
        <p:nvSpPr>
          <p:cNvPr id="5" name="Slide Number Placeholder 4"/>
          <p:cNvSpPr>
            <a:spLocks noGrp="1"/>
          </p:cNvSpPr>
          <p:nvPr>
            <p:ph type="sldNum" sz="quarter" idx="3"/>
          </p:nvPr>
        </p:nvSpPr>
        <p:spPr>
          <a:xfrm>
            <a:off x="3850444" y="9428585"/>
            <a:ext cx="2945659" cy="496332"/>
          </a:xfrm>
          <a:prstGeom prst="rect">
            <a:avLst/>
          </a:prstGeom>
        </p:spPr>
        <p:txBody>
          <a:bodyPr vert="horz" lIns="92255" tIns="46128" rIns="92255" bIns="46128" rtlCol="0" anchor="b"/>
          <a:lstStyle>
            <a:lvl1pPr algn="r">
              <a:defRPr sz="1200"/>
            </a:lvl1pPr>
          </a:lstStyle>
          <a:p>
            <a:fld id="{9E365AD8-CBBF-439F-AF8A-FC300386001B}" type="slidenum">
              <a:rPr lang="en-GB" smtClean="0"/>
              <a:t>‹#›</a:t>
            </a:fld>
            <a:endParaRPr lang="en-GB"/>
          </a:p>
        </p:txBody>
      </p:sp>
    </p:spTree>
    <p:extLst>
      <p:ext uri="{BB962C8B-B14F-4D97-AF65-F5344CB8AC3E}">
        <p14:creationId xmlns:p14="http://schemas.microsoft.com/office/powerpoint/2010/main" val="425655575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5EA275E-43E0-44D0-A14C-6DB931FD2EA1}"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2114047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EA275E-43E0-44D0-A14C-6DB931FD2EA1}"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1956267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5EA275E-43E0-44D0-A14C-6DB931FD2EA1}"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1977524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5EA275E-43E0-44D0-A14C-6DB931FD2EA1}"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1397040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5EA275E-43E0-44D0-A14C-6DB931FD2EA1}" type="datetimeFigureOut">
              <a:rPr lang="en-GB" smtClean="0"/>
              <a:t>21/11/2016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2915926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5EA275E-43E0-44D0-A14C-6DB931FD2EA1}" type="datetimeFigureOut">
              <a:rPr lang="en-GB" smtClean="0"/>
              <a:t>21/11/2016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3243952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A275E-43E0-44D0-A14C-6DB931FD2EA1}" type="datetimeFigureOut">
              <a:rPr lang="en-GB" smtClean="0"/>
              <a:t>21/11/2016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753191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5EA275E-43E0-44D0-A14C-6DB931FD2EA1}"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2849188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5EA275E-43E0-44D0-A14C-6DB931FD2EA1}"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949614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EA275E-43E0-44D0-A14C-6DB931FD2EA1}"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422899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EA275E-43E0-44D0-A14C-6DB931FD2EA1}"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3A97B-9ED8-41F3-ADD3-794118A8C9B4}" type="slidenum">
              <a:rPr lang="en-GB" smtClean="0"/>
              <a:t>‹#›</a:t>
            </a:fld>
            <a:endParaRPr lang="en-GB"/>
          </a:p>
        </p:txBody>
      </p:sp>
    </p:spTree>
    <p:extLst>
      <p:ext uri="{BB962C8B-B14F-4D97-AF65-F5344CB8AC3E}">
        <p14:creationId xmlns:p14="http://schemas.microsoft.com/office/powerpoint/2010/main" val="2370211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EA275E-43E0-44D0-A14C-6DB931FD2EA1}" type="datetimeFigureOut">
              <a:rPr lang="en-GB" smtClean="0"/>
              <a:t>21/11/2016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3A97B-9ED8-41F3-ADD3-794118A8C9B4}" type="slidenum">
              <a:rPr lang="en-GB" smtClean="0"/>
              <a:t>‹#›</a:t>
            </a:fld>
            <a:endParaRPr lang="en-GB"/>
          </a:p>
        </p:txBody>
      </p:sp>
    </p:spTree>
    <p:extLst>
      <p:ext uri="{BB962C8B-B14F-4D97-AF65-F5344CB8AC3E}">
        <p14:creationId xmlns:p14="http://schemas.microsoft.com/office/powerpoint/2010/main" val="1652171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C.I.M.M. part one review</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We looked at a number of topics in the build-up to the submission of assignment one:</a:t>
            </a:r>
          </a:p>
          <a:p>
            <a:r>
              <a:rPr lang="en-GB" b="1" dirty="0" smtClean="0"/>
              <a:t>Sustainability</a:t>
            </a:r>
          </a:p>
          <a:p>
            <a:r>
              <a:rPr lang="en-GB" dirty="0" smtClean="0"/>
              <a:t>Green marketing</a:t>
            </a:r>
          </a:p>
          <a:p>
            <a:r>
              <a:rPr lang="en-GB" dirty="0" smtClean="0"/>
              <a:t>Social marketing</a:t>
            </a:r>
          </a:p>
          <a:p>
            <a:r>
              <a:rPr lang="en-GB" dirty="0" smtClean="0"/>
              <a:t>Ethics in marketing</a:t>
            </a:r>
          </a:p>
          <a:p>
            <a:r>
              <a:rPr lang="en-GB" dirty="0" smtClean="0"/>
              <a:t>Post-modern marketing</a:t>
            </a:r>
          </a:p>
          <a:p>
            <a:r>
              <a:rPr lang="en-GB" dirty="0" smtClean="0"/>
              <a:t>Marketing theory</a:t>
            </a:r>
          </a:p>
          <a:p>
            <a:pPr marL="0" indent="0">
              <a:buNone/>
            </a:pPr>
            <a:r>
              <a:rPr lang="en-GB" i="1" dirty="0" smtClean="0"/>
              <a:t>You can use any of these topics for your second assignment</a:t>
            </a:r>
            <a:r>
              <a:rPr lang="en-GB" dirty="0" smtClean="0"/>
              <a:t>.</a:t>
            </a:r>
            <a:endParaRPr lang="en-GB" dirty="0"/>
          </a:p>
        </p:txBody>
      </p:sp>
    </p:spTree>
    <p:extLst>
      <p:ext uri="{BB962C8B-B14F-4D97-AF65-F5344CB8AC3E}">
        <p14:creationId xmlns:p14="http://schemas.microsoft.com/office/powerpoint/2010/main" val="3749013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Innovation and creativity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484784"/>
            <a:ext cx="9144000" cy="5373216"/>
          </a:xfrm>
        </p:spPr>
      </p:pic>
    </p:spTree>
    <p:extLst>
      <p:ext uri="{BB962C8B-B14F-4D97-AF65-F5344CB8AC3E}">
        <p14:creationId xmlns:p14="http://schemas.microsoft.com/office/powerpoint/2010/main" val="69546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for today</a:t>
            </a:r>
            <a:endParaRPr lang="en-GB" dirty="0"/>
          </a:p>
        </p:txBody>
      </p:sp>
      <p:sp>
        <p:nvSpPr>
          <p:cNvPr id="3" name="Content Placeholder 2"/>
          <p:cNvSpPr>
            <a:spLocks noGrp="1"/>
          </p:cNvSpPr>
          <p:nvPr>
            <p:ph idx="1"/>
          </p:nvPr>
        </p:nvSpPr>
        <p:spPr/>
        <p:txBody>
          <a:bodyPr/>
          <a:lstStyle/>
          <a:p>
            <a:pPr marL="0" indent="0">
              <a:buNone/>
            </a:pPr>
            <a:r>
              <a:rPr lang="en-GB" dirty="0" smtClean="0"/>
              <a:t>Consider </a:t>
            </a:r>
            <a:r>
              <a:rPr lang="en-GB" dirty="0"/>
              <a:t>the roles of creativity and innovation in </a:t>
            </a:r>
            <a:r>
              <a:rPr lang="en-GB" dirty="0" smtClean="0"/>
              <a:t>business</a:t>
            </a:r>
          </a:p>
          <a:p>
            <a:pPr marL="0" indent="0">
              <a:buNone/>
            </a:pPr>
            <a:r>
              <a:rPr lang="en-GB" dirty="0" smtClean="0"/>
              <a:t>What </a:t>
            </a:r>
            <a:r>
              <a:rPr lang="en-GB" dirty="0"/>
              <a:t>are Creativity and Innovation</a:t>
            </a:r>
            <a:r>
              <a:rPr lang="en-GB" dirty="0" smtClean="0"/>
              <a:t>? Aren’t </a:t>
            </a:r>
            <a:r>
              <a:rPr lang="en-GB" dirty="0"/>
              <a:t>they the same thing</a:t>
            </a:r>
            <a:r>
              <a:rPr lang="en-GB" dirty="0" smtClean="0"/>
              <a:t>?</a:t>
            </a:r>
            <a:endParaRPr lang="en-GB" dirty="0"/>
          </a:p>
          <a:p>
            <a:pPr marL="0" indent="0">
              <a:buNone/>
            </a:pPr>
            <a:r>
              <a:rPr lang="en-GB" dirty="0" smtClean="0"/>
              <a:t>Understand </a:t>
            </a:r>
            <a:r>
              <a:rPr lang="en-GB" dirty="0"/>
              <a:t>the challenges and opportunities they present for businesses</a:t>
            </a:r>
          </a:p>
          <a:p>
            <a:endParaRPr lang="en-GB" dirty="0"/>
          </a:p>
        </p:txBody>
      </p:sp>
    </p:spTree>
    <p:extLst>
      <p:ext uri="{BB962C8B-B14F-4D97-AF65-F5344CB8AC3E}">
        <p14:creationId xmlns:p14="http://schemas.microsoft.com/office/powerpoint/2010/main" val="2776544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Innovation and creativity</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t>Student task</a:t>
            </a:r>
          </a:p>
          <a:p>
            <a:pPr marL="514350" indent="-514350">
              <a:buFont typeface="+mj-lt"/>
              <a:buAutoNum type="arabicPeriod"/>
            </a:pPr>
            <a:r>
              <a:rPr lang="en-GB" dirty="0" smtClean="0"/>
              <a:t>What is the difference between innovation and creativity?</a:t>
            </a:r>
          </a:p>
          <a:p>
            <a:pPr marL="514350" indent="-514350">
              <a:buFont typeface="+mj-lt"/>
              <a:buAutoNum type="arabicPeriod"/>
            </a:pPr>
            <a:r>
              <a:rPr lang="en-GB" dirty="0"/>
              <a:t>Are you creative and/or innovative? What did you do? If you have never done anything innovative/creative why do you think that is? And how exactly did you do it?</a:t>
            </a:r>
          </a:p>
          <a:p>
            <a:pPr marL="514350" indent="-514350">
              <a:buFont typeface="+mj-lt"/>
              <a:buAutoNum type="arabicPeriod"/>
            </a:pPr>
            <a:r>
              <a:rPr lang="en-GB" dirty="0" smtClean="0"/>
              <a:t>How easy is it to create and innovate? Are we all capable of it?</a:t>
            </a:r>
          </a:p>
          <a:p>
            <a:pPr marL="514350" indent="-514350">
              <a:buFont typeface="+mj-lt"/>
              <a:buAutoNum type="arabicPeriod"/>
            </a:pPr>
            <a:r>
              <a:rPr lang="en-GB" dirty="0" smtClean="0"/>
              <a:t>What do we need to be able to encourage creativity and innovation?</a:t>
            </a:r>
          </a:p>
        </p:txBody>
      </p:sp>
    </p:spTree>
    <p:extLst>
      <p:ext uri="{BB962C8B-B14F-4D97-AF65-F5344CB8AC3E}">
        <p14:creationId xmlns:p14="http://schemas.microsoft.com/office/powerpoint/2010/main" val="2103305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Define creativity</a:t>
            </a:r>
            <a:endParaRPr lang="en-GB" dirty="0"/>
          </a:p>
        </p:txBody>
      </p:sp>
      <p:sp>
        <p:nvSpPr>
          <p:cNvPr id="3" name="Content Placeholder 2"/>
          <p:cNvSpPr>
            <a:spLocks noGrp="1"/>
          </p:cNvSpPr>
          <p:nvPr>
            <p:ph sz="half" idx="1"/>
          </p:nvPr>
        </p:nvSpPr>
        <p:spPr>
          <a:xfrm>
            <a:off x="457200" y="1600200"/>
            <a:ext cx="5050904" cy="4525963"/>
          </a:xfrm>
        </p:spPr>
        <p:txBody>
          <a:bodyPr>
            <a:normAutofit fontScale="70000" lnSpcReduction="20000"/>
          </a:bodyPr>
          <a:lstStyle/>
          <a:p>
            <a:pPr marL="0" indent="0">
              <a:buNone/>
            </a:pPr>
            <a:r>
              <a:rPr lang="en-GB" dirty="0" smtClean="0"/>
              <a:t>‘</a:t>
            </a:r>
            <a:r>
              <a:rPr lang="en-GB" dirty="0"/>
              <a:t>Creative: 1. Inventive and imaginative. </a:t>
            </a:r>
            <a:endParaRPr lang="en-GB" dirty="0" smtClean="0"/>
          </a:p>
          <a:p>
            <a:pPr marL="0" indent="0">
              <a:buNone/>
            </a:pPr>
            <a:r>
              <a:rPr lang="en-GB" dirty="0"/>
              <a:t> </a:t>
            </a:r>
            <a:r>
              <a:rPr lang="en-GB" dirty="0" smtClean="0"/>
              <a:t>                 2</a:t>
            </a:r>
            <a:r>
              <a:rPr lang="en-GB" dirty="0"/>
              <a:t>. creating or able to create</a:t>
            </a:r>
            <a:r>
              <a:rPr lang="en-GB" dirty="0" smtClean="0"/>
              <a:t>.’</a:t>
            </a:r>
          </a:p>
          <a:p>
            <a:pPr marL="0" indent="0">
              <a:buNone/>
            </a:pPr>
            <a:endParaRPr lang="en-GB" dirty="0"/>
          </a:p>
          <a:p>
            <a:pPr marL="0" indent="0">
              <a:buNone/>
            </a:pPr>
            <a:r>
              <a:rPr lang="en-GB" dirty="0"/>
              <a:t>Oxford English Dictionary</a:t>
            </a:r>
          </a:p>
          <a:p>
            <a:pPr marL="0" indent="0">
              <a:buNone/>
            </a:pPr>
            <a:r>
              <a:rPr lang="en-GB" i="1" dirty="0" smtClean="0"/>
              <a:t>‘</a:t>
            </a:r>
            <a:r>
              <a:rPr lang="en-GB" i="1" dirty="0"/>
              <a:t>Creativity is marked by the ability or power to create–to bring into existence, to invest with a new form, to produce through imaginative skill, to make or bring into existence something </a:t>
            </a:r>
            <a:r>
              <a:rPr lang="en-GB" i="1" dirty="0" err="1"/>
              <a:t>new.’</a:t>
            </a:r>
            <a:r>
              <a:rPr lang="en-GB" dirty="0" err="1"/>
              <a:t>Webster’s</a:t>
            </a:r>
            <a:r>
              <a:rPr lang="en-GB" dirty="0"/>
              <a:t> </a:t>
            </a:r>
            <a:r>
              <a:rPr lang="en-GB" dirty="0" smtClean="0"/>
              <a:t>Dictionary</a:t>
            </a:r>
          </a:p>
          <a:p>
            <a:pPr marL="0" indent="0">
              <a:buNone/>
            </a:pPr>
            <a:endParaRPr lang="en-GB" dirty="0"/>
          </a:p>
          <a:p>
            <a:pPr marL="0" indent="0">
              <a:buNone/>
            </a:pPr>
            <a:r>
              <a:rPr lang="en-GB" i="1" dirty="0" smtClean="0"/>
              <a:t>‘</a:t>
            </a:r>
            <a:r>
              <a:rPr lang="en-GB" i="1" dirty="0"/>
              <a:t>Creative thinking involves imagining familiar things in a new light, digging below the surface to find previously undetected patterns, and finding connections among unrelated phenomena</a:t>
            </a:r>
            <a:r>
              <a:rPr lang="en-GB" i="1" dirty="0" smtClean="0"/>
              <a:t>.’ </a:t>
            </a:r>
            <a:r>
              <a:rPr lang="en-GB" dirty="0"/>
              <a:t>von </a:t>
            </a:r>
            <a:r>
              <a:rPr lang="en-GB" dirty="0" err="1"/>
              <a:t>Oech</a:t>
            </a:r>
            <a:r>
              <a:rPr lang="en-GB" dirty="0"/>
              <a:t> (1983) </a:t>
            </a:r>
          </a:p>
          <a:p>
            <a:pPr marL="0" indent="0">
              <a:buNone/>
            </a:pPr>
            <a:endParaRPr lang="en-GB" dirty="0"/>
          </a:p>
          <a:p>
            <a:pPr marL="0" indent="0">
              <a:buNone/>
            </a:pPr>
            <a:endParaRPr lang="en-GB" dirty="0"/>
          </a:p>
        </p:txBody>
      </p:sp>
      <p:pic>
        <p:nvPicPr>
          <p:cNvPr id="5" name="Content Placeholder 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508104" y="1484784"/>
            <a:ext cx="3384376" cy="4641379"/>
          </a:xfrm>
        </p:spPr>
      </p:pic>
    </p:spTree>
    <p:extLst>
      <p:ext uri="{BB962C8B-B14F-4D97-AF65-F5344CB8AC3E}">
        <p14:creationId xmlns:p14="http://schemas.microsoft.com/office/powerpoint/2010/main" val="1306393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creativity?</a:t>
            </a:r>
            <a:br>
              <a:rPr lang="en-GB" dirty="0" smtClean="0"/>
            </a:br>
            <a:r>
              <a:rPr lang="en-GB" dirty="0" smtClean="0"/>
              <a:t>How do you think these were ranked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484784"/>
            <a:ext cx="7920880" cy="4426272"/>
          </a:xfrm>
        </p:spPr>
      </p:pic>
      <p:sp>
        <p:nvSpPr>
          <p:cNvPr id="3" name="Rectangle 2"/>
          <p:cNvSpPr/>
          <p:nvPr/>
        </p:nvSpPr>
        <p:spPr>
          <a:xfrm>
            <a:off x="7236296" y="2348880"/>
            <a:ext cx="432048" cy="34563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028384" y="2348880"/>
            <a:ext cx="360040" cy="34563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4095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Creativity to me is……..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484784"/>
            <a:ext cx="8064896" cy="4426272"/>
          </a:xfrm>
        </p:spPr>
      </p:pic>
    </p:spTree>
    <p:extLst>
      <p:ext uri="{BB962C8B-B14F-4D97-AF65-F5344CB8AC3E}">
        <p14:creationId xmlns:p14="http://schemas.microsoft.com/office/powerpoint/2010/main" val="2464276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Define innovation</a:t>
            </a:r>
            <a:endParaRPr lang="en-GB" dirty="0"/>
          </a:p>
        </p:txBody>
      </p:sp>
      <p:sp>
        <p:nvSpPr>
          <p:cNvPr id="3" name="Content Placeholder 2"/>
          <p:cNvSpPr>
            <a:spLocks noGrp="1"/>
          </p:cNvSpPr>
          <p:nvPr>
            <p:ph sz="half" idx="1"/>
          </p:nvPr>
        </p:nvSpPr>
        <p:spPr>
          <a:xfrm>
            <a:off x="457200" y="1600200"/>
            <a:ext cx="5626968" cy="4525963"/>
          </a:xfrm>
        </p:spPr>
        <p:txBody>
          <a:bodyPr>
            <a:normAutofit fontScale="70000" lnSpcReduction="20000"/>
          </a:bodyPr>
          <a:lstStyle/>
          <a:p>
            <a:pPr marL="0" indent="0">
              <a:buNone/>
            </a:pPr>
            <a:r>
              <a:rPr lang="en-GB" i="1" dirty="0" smtClean="0"/>
              <a:t>‘</a:t>
            </a:r>
            <a:r>
              <a:rPr lang="en-GB" i="1" dirty="0"/>
              <a:t>Innovate: 1. Bring in new methods, ideas. </a:t>
            </a:r>
            <a:endParaRPr lang="en-GB" i="1" dirty="0" smtClean="0"/>
          </a:p>
          <a:p>
            <a:pPr marL="0" indent="0">
              <a:buNone/>
            </a:pPr>
            <a:r>
              <a:rPr lang="en-GB" i="1" dirty="0"/>
              <a:t> </a:t>
            </a:r>
            <a:r>
              <a:rPr lang="en-GB" i="1" dirty="0" smtClean="0"/>
              <a:t>                  2</a:t>
            </a:r>
            <a:r>
              <a:rPr lang="en-GB" i="1" dirty="0"/>
              <a:t>. make </a:t>
            </a:r>
            <a:r>
              <a:rPr lang="en-GB" i="1" dirty="0" err="1"/>
              <a:t>changes.’</a:t>
            </a:r>
            <a:r>
              <a:rPr lang="en-GB" dirty="0" err="1"/>
              <a:t>Oxford</a:t>
            </a:r>
            <a:r>
              <a:rPr lang="en-GB" dirty="0"/>
              <a:t> English </a:t>
            </a:r>
            <a:r>
              <a:rPr lang="en-GB" dirty="0" smtClean="0"/>
              <a:t>Dictionary</a:t>
            </a:r>
          </a:p>
          <a:p>
            <a:pPr marL="0" indent="0">
              <a:buNone/>
            </a:pPr>
            <a:endParaRPr lang="en-GB" dirty="0"/>
          </a:p>
          <a:p>
            <a:pPr marL="0" indent="0">
              <a:buNone/>
            </a:pPr>
            <a:r>
              <a:rPr lang="en-GB" i="1" dirty="0" smtClean="0"/>
              <a:t>‘</a:t>
            </a:r>
            <a:r>
              <a:rPr lang="en-GB" i="1" dirty="0"/>
              <a:t>the successful exploitation of new ideas ‘</a:t>
            </a:r>
            <a:r>
              <a:rPr lang="en-GB" dirty="0"/>
              <a:t>Department of Trade and Industry </a:t>
            </a:r>
            <a:endParaRPr lang="en-GB" dirty="0" smtClean="0"/>
          </a:p>
          <a:p>
            <a:pPr marL="0" indent="0">
              <a:buNone/>
            </a:pPr>
            <a:endParaRPr lang="en-GB" dirty="0"/>
          </a:p>
          <a:p>
            <a:pPr marL="0" indent="0">
              <a:buNone/>
            </a:pPr>
            <a:r>
              <a:rPr lang="en-GB" i="1" dirty="0" smtClean="0"/>
              <a:t>‘</a:t>
            </a:r>
            <a:r>
              <a:rPr lang="en-GB" i="1" dirty="0"/>
              <a:t>Innovation . . . is generally understood as the introduction of a new thing or method . . . Innovation is the embodiment, combination, or synthesis of knowledge in original, relevant, valued new products, processes, or services.’</a:t>
            </a:r>
            <a:r>
              <a:rPr lang="en-GB" dirty="0" err="1"/>
              <a:t>Luecke</a:t>
            </a:r>
            <a:r>
              <a:rPr lang="en-GB" dirty="0"/>
              <a:t> and Katz (2003</a:t>
            </a:r>
            <a:r>
              <a:rPr lang="en-GB" dirty="0" smtClean="0"/>
              <a:t>)</a:t>
            </a:r>
          </a:p>
          <a:p>
            <a:pPr marL="0" indent="0">
              <a:buNone/>
            </a:pPr>
            <a:endParaRPr lang="en-GB" dirty="0"/>
          </a:p>
          <a:p>
            <a:pPr marL="0" indent="0">
              <a:buNone/>
            </a:pPr>
            <a:r>
              <a:rPr lang="en-GB" i="1" dirty="0" smtClean="0"/>
              <a:t>‘</a:t>
            </a:r>
            <a:r>
              <a:rPr lang="en-GB" i="1" dirty="0"/>
              <a:t>Innovation = Conception + Invention + Exploitation’ </a:t>
            </a:r>
            <a:r>
              <a:rPr lang="en-GB" dirty="0"/>
              <a:t>Rosenfeld and Servo (1990)</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56176" y="1484784"/>
            <a:ext cx="2880320" cy="4536504"/>
          </a:xfrm>
        </p:spPr>
      </p:pic>
    </p:spTree>
    <p:extLst>
      <p:ext uri="{BB962C8B-B14F-4D97-AF65-F5344CB8AC3E}">
        <p14:creationId xmlns:p14="http://schemas.microsoft.com/office/powerpoint/2010/main" val="588547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8 I’s of innovation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2787" y="1600200"/>
            <a:ext cx="6698425" cy="4525963"/>
          </a:xfrm>
        </p:spPr>
      </p:pic>
    </p:spTree>
    <p:extLst>
      <p:ext uri="{BB962C8B-B14F-4D97-AF65-F5344CB8AC3E}">
        <p14:creationId xmlns:p14="http://schemas.microsoft.com/office/powerpoint/2010/main" val="1324093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difference?</a:t>
            </a:r>
            <a:endParaRPr lang="en-GB" dirty="0"/>
          </a:p>
        </p:txBody>
      </p:sp>
      <p:sp>
        <p:nvSpPr>
          <p:cNvPr id="3" name="Content Placeholder 2"/>
          <p:cNvSpPr>
            <a:spLocks noGrp="1"/>
          </p:cNvSpPr>
          <p:nvPr>
            <p:ph idx="1"/>
          </p:nvPr>
        </p:nvSpPr>
        <p:spPr>
          <a:xfrm>
            <a:off x="457200" y="1268760"/>
            <a:ext cx="8229600" cy="5184576"/>
          </a:xfrm>
        </p:spPr>
        <p:txBody>
          <a:bodyPr>
            <a:normAutofit fontScale="77500" lnSpcReduction="20000"/>
          </a:bodyPr>
          <a:lstStyle/>
          <a:p>
            <a:pPr marL="0" indent="0">
              <a:buNone/>
            </a:pPr>
            <a:r>
              <a:rPr lang="en-GB" i="1" dirty="0" smtClean="0"/>
              <a:t>‘</a:t>
            </a:r>
            <a:r>
              <a:rPr lang="en-GB" i="1" dirty="0"/>
              <a:t>All innovation begins with creative ideas . . . We define innovation as the successful implementation of creative ideas within an organization. In this view, creativity by individuals and teams is a starting point for innovation; the first is necessary but not sufficient condition for the second.’ </a:t>
            </a:r>
            <a:endParaRPr lang="en-GB" dirty="0"/>
          </a:p>
          <a:p>
            <a:pPr marL="0" indent="0">
              <a:buNone/>
            </a:pPr>
            <a:r>
              <a:rPr lang="en-GB" dirty="0" err="1"/>
              <a:t>Amabile</a:t>
            </a:r>
            <a:r>
              <a:rPr lang="en-GB" dirty="0"/>
              <a:t> et al (1996</a:t>
            </a:r>
            <a:r>
              <a:rPr lang="en-GB" dirty="0" smtClean="0"/>
              <a:t>)</a:t>
            </a:r>
          </a:p>
          <a:p>
            <a:pPr marL="0" indent="0">
              <a:buNone/>
            </a:pPr>
            <a:endParaRPr lang="en-GB" dirty="0"/>
          </a:p>
          <a:p>
            <a:pPr marL="0" indent="0">
              <a:buNone/>
            </a:pPr>
            <a:r>
              <a:rPr lang="en-GB" i="1" dirty="0" smtClean="0"/>
              <a:t>‘</a:t>
            </a:r>
            <a:r>
              <a:rPr lang="en-GB" i="1" dirty="0"/>
              <a:t>Often, in common parlance, the </a:t>
            </a:r>
            <a:r>
              <a:rPr lang="en-GB" i="1" dirty="0" smtClean="0"/>
              <a:t>words </a:t>
            </a:r>
            <a:r>
              <a:rPr lang="en-GB" dirty="0" smtClean="0"/>
              <a:t>creativity </a:t>
            </a:r>
            <a:r>
              <a:rPr lang="en-GB" i="1" dirty="0" smtClean="0"/>
              <a:t>and </a:t>
            </a:r>
            <a:r>
              <a:rPr lang="en-GB" dirty="0" smtClean="0"/>
              <a:t>innovation </a:t>
            </a:r>
            <a:r>
              <a:rPr lang="en-GB" i="1" dirty="0"/>
              <a:t>are used interchangeably. They shouldn't be, because while creativity implies coming up with ideas, it's the "bringing ideas to life" . . . that makes innovation the distinct undertaking it is</a:t>
            </a:r>
            <a:r>
              <a:rPr lang="en-GB" i="1" dirty="0" smtClean="0"/>
              <a:t>.“ </a:t>
            </a:r>
            <a:r>
              <a:rPr lang="en-GB" dirty="0" smtClean="0"/>
              <a:t>Davila </a:t>
            </a:r>
            <a:r>
              <a:rPr lang="en-GB" dirty="0"/>
              <a:t>et al (2006</a:t>
            </a:r>
            <a:r>
              <a:rPr lang="en-GB" dirty="0" smtClean="0"/>
              <a:t>)</a:t>
            </a:r>
          </a:p>
          <a:p>
            <a:pPr marL="0" indent="0">
              <a:buNone/>
            </a:pPr>
            <a:endParaRPr lang="en-GB" dirty="0"/>
          </a:p>
          <a:p>
            <a:pPr marL="0" indent="0">
              <a:buNone/>
            </a:pPr>
            <a:r>
              <a:rPr lang="en-GB" i="1" dirty="0" smtClean="0"/>
              <a:t>‘</a:t>
            </a:r>
            <a:r>
              <a:rPr lang="en-GB" i="1" dirty="0"/>
              <a:t>Creativity refers to the generation of novel ideas –innovation is making money with them</a:t>
            </a:r>
            <a:r>
              <a:rPr lang="en-GB" i="1" dirty="0" smtClean="0"/>
              <a:t>’ </a:t>
            </a:r>
            <a:r>
              <a:rPr lang="en-GB" dirty="0" smtClean="0"/>
              <a:t>Rosenfeld </a:t>
            </a:r>
            <a:r>
              <a:rPr lang="en-GB" dirty="0"/>
              <a:t>and Servo (1990)</a:t>
            </a:r>
          </a:p>
          <a:p>
            <a:endParaRPr lang="en-GB" dirty="0"/>
          </a:p>
        </p:txBody>
      </p:sp>
    </p:spTree>
    <p:extLst>
      <p:ext uri="{BB962C8B-B14F-4D97-AF65-F5344CB8AC3E}">
        <p14:creationId xmlns:p14="http://schemas.microsoft.com/office/powerpoint/2010/main" val="2432303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are creativity and innovation important to </a:t>
            </a:r>
            <a:r>
              <a:rPr lang="en-GB" dirty="0" smtClean="0"/>
              <a:t>organisations? </a:t>
            </a:r>
            <a:endParaRPr lang="en-GB" dirty="0"/>
          </a:p>
        </p:txBody>
      </p:sp>
      <p:pic>
        <p:nvPicPr>
          <p:cNvPr id="7"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11560" y="1658417"/>
            <a:ext cx="3657600"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899592" y="1916832"/>
            <a:ext cx="2376264" cy="2308324"/>
          </a:xfrm>
          <a:prstGeom prst="rect">
            <a:avLst/>
          </a:prstGeom>
        </p:spPr>
        <p:txBody>
          <a:bodyPr wrap="square">
            <a:spAutoFit/>
          </a:bodyPr>
          <a:lstStyle/>
          <a:p>
            <a:pPr algn="ctr"/>
            <a:r>
              <a:rPr lang="en-GB" sz="2400" dirty="0"/>
              <a:t>Whatever made you successful in the past won’t in the future. Platt CEO Hewlett Packard (1997) </a:t>
            </a:r>
          </a:p>
        </p:txBody>
      </p:sp>
      <p:sp>
        <p:nvSpPr>
          <p:cNvPr id="4" name="Content Placeholder 3"/>
          <p:cNvSpPr>
            <a:spLocks noGrp="1"/>
          </p:cNvSpPr>
          <p:nvPr>
            <p:ph sz="half" idx="2"/>
          </p:nvPr>
        </p:nvSpPr>
        <p:spPr/>
        <p:txBody>
          <a:bodyPr>
            <a:normAutofit lnSpcReduction="10000"/>
          </a:bodyPr>
          <a:lstStyle/>
          <a:p>
            <a:pPr marL="0" indent="0">
              <a:buNone/>
            </a:pPr>
            <a:r>
              <a:rPr lang="en-GB" dirty="0"/>
              <a:t>Organisations are being driven to innovate to stay ahead of the </a:t>
            </a:r>
            <a:r>
              <a:rPr lang="en-GB" dirty="0" smtClean="0"/>
              <a:t>competition.</a:t>
            </a:r>
            <a:endParaRPr lang="en-GB" dirty="0"/>
          </a:p>
          <a:p>
            <a:pPr marL="0" indent="0">
              <a:buNone/>
            </a:pPr>
            <a:r>
              <a:rPr lang="en-GB" dirty="0"/>
              <a:t>New technologies facilitate faster replication of products and services by </a:t>
            </a:r>
            <a:r>
              <a:rPr lang="en-GB" dirty="0" smtClean="0"/>
              <a:t>competitors.</a:t>
            </a:r>
          </a:p>
          <a:p>
            <a:pPr marL="0" indent="0">
              <a:buNone/>
            </a:pPr>
            <a:r>
              <a:rPr lang="en-GB" dirty="0"/>
              <a:t>Globalisation -organisations are competing on a global scale</a:t>
            </a:r>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215919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The need to be creative and  innovate</a:t>
            </a:r>
            <a:endParaRPr lang="en-GB" dirty="0"/>
          </a:p>
        </p:txBody>
      </p:sp>
      <p:sp>
        <p:nvSpPr>
          <p:cNvPr id="5" name="Content Placeholder 4"/>
          <p:cNvSpPr>
            <a:spLocks noGrp="1"/>
          </p:cNvSpPr>
          <p:nvPr>
            <p:ph sz="half" idx="1"/>
          </p:nvPr>
        </p:nvSpPr>
        <p:spPr/>
        <p:txBody>
          <a:bodyPr>
            <a:normAutofit fontScale="92500" lnSpcReduction="10000"/>
          </a:bodyPr>
          <a:lstStyle/>
          <a:p>
            <a:pPr marL="0" indent="0">
              <a:buNone/>
            </a:pPr>
            <a:r>
              <a:rPr lang="en-GB" dirty="0"/>
              <a:t>All products will eventually go into </a:t>
            </a:r>
            <a:r>
              <a:rPr lang="en-GB" dirty="0" smtClean="0"/>
              <a:t>decline REMEMBER: the product life cycle</a:t>
            </a:r>
            <a:endParaRPr lang="en-GB" dirty="0"/>
          </a:p>
          <a:p>
            <a:pPr marL="0" indent="0">
              <a:buNone/>
            </a:pPr>
            <a:r>
              <a:rPr lang="en-GB" dirty="0" smtClean="0"/>
              <a:t>Organisations </a:t>
            </a:r>
            <a:r>
              <a:rPr lang="en-GB" dirty="0"/>
              <a:t>must anticipate this before it </a:t>
            </a:r>
            <a:r>
              <a:rPr lang="en-GB" dirty="0" smtClean="0"/>
              <a:t>happens or continuity is lost. Phillips electronics</a:t>
            </a:r>
          </a:p>
          <a:p>
            <a:pPr marL="0" indent="0">
              <a:buNone/>
            </a:pPr>
            <a:r>
              <a:rPr lang="en-GB" dirty="0"/>
              <a:t>A period of confusion precedes new growth so it creates opportunities to attack the status quo.</a:t>
            </a:r>
          </a:p>
          <a:p>
            <a:pPr marL="0" indent="0">
              <a:buNone/>
            </a:pPr>
            <a:endParaRPr lang="en-GB" dirty="0"/>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95824" y="1700808"/>
            <a:ext cx="4268663" cy="4392488"/>
          </a:xfrm>
        </p:spPr>
      </p:pic>
    </p:spTree>
    <p:extLst>
      <p:ext uri="{BB962C8B-B14F-4D97-AF65-F5344CB8AC3E}">
        <p14:creationId xmlns:p14="http://schemas.microsoft.com/office/powerpoint/2010/main" val="1253788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source of competitive advantage</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smtClean="0"/>
              <a:t>All </a:t>
            </a:r>
            <a:r>
              <a:rPr lang="en-GB" dirty="0"/>
              <a:t>organisations are subject to competitive forces</a:t>
            </a:r>
          </a:p>
          <a:p>
            <a:pPr marL="0" indent="0">
              <a:buNone/>
            </a:pPr>
            <a:r>
              <a:rPr lang="en-GB" dirty="0" smtClean="0"/>
              <a:t>Building </a:t>
            </a:r>
            <a:r>
              <a:rPr lang="en-GB" dirty="0"/>
              <a:t>and maintaining an advantage over competitors is seen as a key strategic goal of many organisations</a:t>
            </a:r>
          </a:p>
          <a:p>
            <a:pPr marL="0" indent="0">
              <a:buNone/>
            </a:pPr>
            <a:r>
              <a:rPr lang="en-GB" dirty="0" smtClean="0"/>
              <a:t>Organisations </a:t>
            </a:r>
            <a:r>
              <a:rPr lang="en-GB" dirty="0"/>
              <a:t>must understand their markets, customers and strategic capabilities to identify bases of competitive advantage</a:t>
            </a:r>
          </a:p>
          <a:p>
            <a:endParaRPr lang="en-GB" dirty="0"/>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716016" y="1628800"/>
            <a:ext cx="4032448" cy="4248472"/>
          </a:xfrm>
        </p:spPr>
      </p:pic>
    </p:spTree>
    <p:extLst>
      <p:ext uri="{BB962C8B-B14F-4D97-AF65-F5344CB8AC3E}">
        <p14:creationId xmlns:p14="http://schemas.microsoft.com/office/powerpoint/2010/main" val="2235138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People as the creative asset</a:t>
            </a:r>
            <a:endParaRPr lang="en-GB" dirty="0"/>
          </a:p>
        </p:txBody>
      </p:sp>
      <p:sp>
        <p:nvSpPr>
          <p:cNvPr id="5" name="Content Placeholder 4"/>
          <p:cNvSpPr>
            <a:spLocks noGrp="1"/>
          </p:cNvSpPr>
          <p:nvPr>
            <p:ph sz="half" idx="1"/>
          </p:nvPr>
        </p:nvSpPr>
        <p:spPr/>
        <p:txBody>
          <a:bodyPr>
            <a:normAutofit lnSpcReduction="10000"/>
          </a:bodyPr>
          <a:lstStyle/>
          <a:p>
            <a:r>
              <a:rPr lang="en-GB" dirty="0"/>
              <a:t>So, now you know why creativity and innovation are important…</a:t>
            </a:r>
          </a:p>
          <a:p>
            <a:r>
              <a:rPr lang="en-GB" dirty="0"/>
              <a:t>…but how do you make sure they happen in an organisation?</a:t>
            </a:r>
          </a:p>
          <a:p>
            <a:r>
              <a:rPr lang="en-GB" dirty="0"/>
              <a:t>At the moment it has to come through that valuable asset: People!</a:t>
            </a:r>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2000" y="1556792"/>
            <a:ext cx="4176464" cy="4320480"/>
          </a:xfrm>
        </p:spPr>
      </p:pic>
    </p:spTree>
    <p:extLst>
      <p:ext uri="{BB962C8B-B14F-4D97-AF65-F5344CB8AC3E}">
        <p14:creationId xmlns:p14="http://schemas.microsoft.com/office/powerpoint/2010/main" val="4069012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2818656" cy="1143000"/>
          </a:xfrm>
        </p:spPr>
        <p:txBody>
          <a:bodyPr>
            <a:normAutofit fontScale="90000"/>
          </a:bodyPr>
          <a:lstStyle/>
          <a:p>
            <a:pPr algn="l"/>
            <a:r>
              <a:rPr lang="en-GB" dirty="0" smtClean="0"/>
              <a:t>Creativity</a:t>
            </a:r>
            <a:br>
              <a:rPr lang="en-GB" dirty="0" smtClean="0"/>
            </a:br>
            <a:r>
              <a:rPr lang="en-GB" dirty="0" smtClean="0"/>
              <a:t> in people</a:t>
            </a:r>
            <a:endParaRPr lang="en-GB" dirty="0"/>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484784"/>
            <a:ext cx="3635896" cy="5373216"/>
          </a:xfrm>
        </p:spPr>
      </p:pic>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635896" y="0"/>
            <a:ext cx="5112568" cy="6858000"/>
          </a:xfrm>
        </p:spPr>
      </p:pic>
    </p:spTree>
    <p:extLst>
      <p:ext uri="{BB962C8B-B14F-4D97-AF65-F5344CB8AC3E}">
        <p14:creationId xmlns:p14="http://schemas.microsoft.com/office/powerpoint/2010/main" val="3981503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cultural </a:t>
            </a:r>
            <a:r>
              <a:rPr lang="en-GB" dirty="0" smtClean="0"/>
              <a:t>web paradigm</a:t>
            </a:r>
            <a:endParaRPr lang="en-GB" dirty="0"/>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79512" y="1556792"/>
            <a:ext cx="4320480"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203848" y="5517231"/>
            <a:ext cx="1296144" cy="923330"/>
          </a:xfrm>
          <a:prstGeom prst="rect">
            <a:avLst/>
          </a:prstGeom>
        </p:spPr>
        <p:txBody>
          <a:bodyPr wrap="square">
            <a:spAutoFit/>
          </a:bodyPr>
          <a:lstStyle/>
          <a:p>
            <a:r>
              <a:rPr lang="en-GB" dirty="0"/>
              <a:t>Johnson and Scholes (1997)</a:t>
            </a:r>
          </a:p>
        </p:txBody>
      </p:sp>
      <p:sp>
        <p:nvSpPr>
          <p:cNvPr id="3" name="Content Placeholder 2"/>
          <p:cNvSpPr>
            <a:spLocks noGrp="1"/>
          </p:cNvSpPr>
          <p:nvPr>
            <p:ph sz="half" idx="2"/>
          </p:nvPr>
        </p:nvSpPr>
        <p:spPr/>
        <p:txBody>
          <a:bodyPr>
            <a:normAutofit fontScale="92500" lnSpcReduction="10000"/>
          </a:bodyPr>
          <a:lstStyle/>
          <a:p>
            <a:r>
              <a:rPr lang="en-GB" dirty="0" smtClean="0"/>
              <a:t>Our need for </a:t>
            </a:r>
            <a:r>
              <a:rPr lang="en-GB" b="1" dirty="0" smtClean="0"/>
              <a:t>narrative</a:t>
            </a:r>
          </a:p>
          <a:p>
            <a:r>
              <a:rPr lang="en-GB" dirty="0" smtClean="0"/>
              <a:t>Using </a:t>
            </a:r>
            <a:r>
              <a:rPr lang="en-GB" b="1" dirty="0" smtClean="0"/>
              <a:t>symbols</a:t>
            </a:r>
            <a:r>
              <a:rPr lang="en-GB" dirty="0" smtClean="0"/>
              <a:t> as meanings</a:t>
            </a:r>
          </a:p>
          <a:p>
            <a:r>
              <a:rPr lang="en-GB" dirty="0" smtClean="0"/>
              <a:t>Who has the </a:t>
            </a:r>
            <a:r>
              <a:rPr lang="en-GB" b="1" dirty="0" smtClean="0"/>
              <a:t>power</a:t>
            </a:r>
            <a:r>
              <a:rPr lang="en-GB" dirty="0" smtClean="0"/>
              <a:t> to decide</a:t>
            </a:r>
          </a:p>
          <a:p>
            <a:r>
              <a:rPr lang="en-GB" dirty="0" smtClean="0"/>
              <a:t>Does the </a:t>
            </a:r>
            <a:r>
              <a:rPr lang="en-GB" b="1" dirty="0" smtClean="0"/>
              <a:t>organisational structure </a:t>
            </a:r>
            <a:r>
              <a:rPr lang="en-GB" dirty="0" smtClean="0"/>
              <a:t>support it</a:t>
            </a:r>
          </a:p>
          <a:p>
            <a:r>
              <a:rPr lang="en-GB" dirty="0" smtClean="0"/>
              <a:t>Do </a:t>
            </a:r>
            <a:r>
              <a:rPr lang="en-GB" b="1" dirty="0" smtClean="0"/>
              <a:t>control systems </a:t>
            </a:r>
            <a:r>
              <a:rPr lang="en-GB" dirty="0" smtClean="0"/>
              <a:t>stifle implementation</a:t>
            </a:r>
          </a:p>
          <a:p>
            <a:r>
              <a:rPr lang="en-GB" dirty="0" smtClean="0"/>
              <a:t>How creative are our </a:t>
            </a:r>
            <a:r>
              <a:rPr lang="en-GB" b="1" dirty="0" smtClean="0"/>
              <a:t>rituals and routines</a:t>
            </a:r>
            <a:endParaRPr lang="en-GB" b="1" dirty="0"/>
          </a:p>
        </p:txBody>
      </p:sp>
    </p:spTree>
    <p:extLst>
      <p:ext uri="{BB962C8B-B14F-4D97-AF65-F5344CB8AC3E}">
        <p14:creationId xmlns:p14="http://schemas.microsoft.com/office/powerpoint/2010/main" val="2113869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Factors </a:t>
            </a:r>
            <a:r>
              <a:rPr lang="en-GB" dirty="0"/>
              <a:t>important in enhancing </a:t>
            </a:r>
            <a:r>
              <a:rPr lang="en-GB" dirty="0" smtClean="0"/>
              <a:t>it’s people to be creative</a:t>
            </a:r>
            <a:r>
              <a:rPr lang="en-GB" dirty="0"/>
              <a:t/>
            </a:r>
            <a:br>
              <a:rPr lang="en-GB" dirty="0"/>
            </a:br>
            <a:endParaRPr lang="en-GB" dirty="0"/>
          </a:p>
        </p:txBody>
      </p:sp>
      <p:sp>
        <p:nvSpPr>
          <p:cNvPr id="3" name="Content Placeholder 2"/>
          <p:cNvSpPr>
            <a:spLocks noGrp="1"/>
          </p:cNvSpPr>
          <p:nvPr>
            <p:ph idx="1"/>
          </p:nvPr>
        </p:nvSpPr>
        <p:spPr/>
        <p:txBody>
          <a:bodyPr>
            <a:normAutofit/>
          </a:bodyPr>
          <a:lstStyle/>
          <a:p>
            <a:endParaRPr lang="en-GB" dirty="0"/>
          </a:p>
        </p:txBody>
      </p:sp>
      <p:sp>
        <p:nvSpPr>
          <p:cNvPr id="4" name="Oval 3"/>
          <p:cNvSpPr/>
          <p:nvPr/>
        </p:nvSpPr>
        <p:spPr>
          <a:xfrm>
            <a:off x="467544" y="2566564"/>
            <a:ext cx="2520280" cy="142988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Freedom to work on areas</a:t>
            </a:r>
          </a:p>
          <a:p>
            <a:r>
              <a:rPr lang="en-GB" dirty="0"/>
              <a:t>of greatest interest</a:t>
            </a:r>
          </a:p>
        </p:txBody>
      </p:sp>
      <p:sp>
        <p:nvSpPr>
          <p:cNvPr id="5" name="Oval 4"/>
          <p:cNvSpPr/>
          <p:nvPr/>
        </p:nvSpPr>
        <p:spPr>
          <a:xfrm>
            <a:off x="251520" y="3995372"/>
            <a:ext cx="2376264" cy="189391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Broad contacts with </a:t>
            </a:r>
          </a:p>
          <a:p>
            <a:r>
              <a:rPr lang="en-GB" dirty="0"/>
              <a:t>stimulating colleagues</a:t>
            </a:r>
          </a:p>
        </p:txBody>
      </p:sp>
      <p:sp>
        <p:nvSpPr>
          <p:cNvPr id="7" name="Oval 6"/>
          <p:cNvSpPr/>
          <p:nvPr/>
        </p:nvSpPr>
        <p:spPr>
          <a:xfrm>
            <a:off x="2247568" y="1657400"/>
            <a:ext cx="1922512" cy="127444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Recognition and </a:t>
            </a:r>
          </a:p>
          <a:p>
            <a:r>
              <a:rPr lang="en-GB" dirty="0"/>
              <a:t>appreciation</a:t>
            </a:r>
          </a:p>
        </p:txBody>
      </p:sp>
      <p:sp>
        <p:nvSpPr>
          <p:cNvPr id="8" name="Oval 7"/>
          <p:cNvSpPr/>
          <p:nvPr/>
        </p:nvSpPr>
        <p:spPr>
          <a:xfrm>
            <a:off x="2270800" y="3408456"/>
            <a:ext cx="2448272" cy="15338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Encouragement to </a:t>
            </a:r>
          </a:p>
          <a:p>
            <a:r>
              <a:rPr lang="en-GB" dirty="0"/>
              <a:t>take risks</a:t>
            </a:r>
          </a:p>
        </p:txBody>
      </p:sp>
      <p:sp>
        <p:nvSpPr>
          <p:cNvPr id="11" name="Oval Callout 10"/>
          <p:cNvSpPr/>
          <p:nvPr/>
        </p:nvSpPr>
        <p:spPr>
          <a:xfrm>
            <a:off x="4572000" y="1700808"/>
            <a:ext cx="2426568" cy="9726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Tolerance of </a:t>
            </a:r>
          </a:p>
          <a:p>
            <a:r>
              <a:rPr lang="en-GB" dirty="0"/>
              <a:t>non-conformity</a:t>
            </a:r>
          </a:p>
        </p:txBody>
      </p:sp>
      <p:sp>
        <p:nvSpPr>
          <p:cNvPr id="12" name="Oval Callout 11"/>
          <p:cNvSpPr/>
          <p:nvPr/>
        </p:nvSpPr>
        <p:spPr>
          <a:xfrm>
            <a:off x="6732240" y="2094792"/>
            <a:ext cx="1634480" cy="94354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Monetary Rewards</a:t>
            </a:r>
          </a:p>
        </p:txBody>
      </p:sp>
      <p:sp>
        <p:nvSpPr>
          <p:cNvPr id="13" name="Oval Callout 12"/>
          <p:cNvSpPr/>
          <p:nvPr/>
        </p:nvSpPr>
        <p:spPr>
          <a:xfrm>
            <a:off x="5292080" y="3130696"/>
            <a:ext cx="2880320" cy="119898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Opportunity to work alone</a:t>
            </a:r>
          </a:p>
          <a:p>
            <a:r>
              <a:rPr lang="en-GB" dirty="0"/>
              <a:t>Rather than in a team</a:t>
            </a:r>
          </a:p>
        </p:txBody>
      </p:sp>
      <p:sp>
        <p:nvSpPr>
          <p:cNvPr id="14" name="Oval Callout 13"/>
          <p:cNvSpPr/>
          <p:nvPr/>
        </p:nvSpPr>
        <p:spPr>
          <a:xfrm>
            <a:off x="4834880" y="4509120"/>
            <a:ext cx="2354560" cy="93610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Criticism by supervisors or </a:t>
            </a:r>
          </a:p>
          <a:p>
            <a:r>
              <a:rPr lang="en-GB" dirty="0"/>
              <a:t>Associates</a:t>
            </a:r>
          </a:p>
        </p:txBody>
      </p:sp>
      <p:sp>
        <p:nvSpPr>
          <p:cNvPr id="15" name="Oval Callout 14"/>
          <p:cNvSpPr/>
          <p:nvPr/>
        </p:nvSpPr>
        <p:spPr>
          <a:xfrm>
            <a:off x="6998568" y="4175392"/>
            <a:ext cx="2145432" cy="126983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Creativity Training Programmes</a:t>
            </a:r>
          </a:p>
        </p:txBody>
      </p:sp>
      <p:sp>
        <p:nvSpPr>
          <p:cNvPr id="16" name="Oval Callout 15"/>
          <p:cNvSpPr/>
          <p:nvPr/>
        </p:nvSpPr>
        <p:spPr>
          <a:xfrm>
            <a:off x="5580112" y="5445224"/>
            <a:ext cx="2491172" cy="108469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Regular Performance Appraisals</a:t>
            </a:r>
          </a:p>
        </p:txBody>
      </p:sp>
      <p:sp>
        <p:nvSpPr>
          <p:cNvPr id="17" name="Rectangle 16"/>
          <p:cNvSpPr/>
          <p:nvPr/>
        </p:nvSpPr>
        <p:spPr>
          <a:xfrm>
            <a:off x="1979712" y="5889284"/>
            <a:ext cx="3456384" cy="9144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Based on responses from ‘the most creative’ US Scientists as judged by peers</a:t>
            </a:r>
          </a:p>
        </p:txBody>
      </p:sp>
    </p:spTree>
    <p:extLst>
      <p:ext uri="{BB962C8B-B14F-4D97-AF65-F5344CB8AC3E}">
        <p14:creationId xmlns:p14="http://schemas.microsoft.com/office/powerpoint/2010/main" val="335379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Internal stimuli of creativity and </a:t>
            </a:r>
            <a:r>
              <a:rPr lang="en-GB" dirty="0" smtClean="0"/>
              <a:t>innovation at work</a:t>
            </a:r>
            <a:endParaRPr lang="en-GB" dirty="0"/>
          </a:p>
        </p:txBody>
      </p:sp>
      <p:sp>
        <p:nvSpPr>
          <p:cNvPr id="3" name="Content Placeholder 2"/>
          <p:cNvSpPr>
            <a:spLocks noGrp="1"/>
          </p:cNvSpPr>
          <p:nvPr>
            <p:ph sz="half" idx="1"/>
          </p:nvPr>
        </p:nvSpPr>
        <p:spPr/>
        <p:txBody>
          <a:bodyPr>
            <a:normAutofit fontScale="92500"/>
          </a:bodyPr>
          <a:lstStyle/>
          <a:p>
            <a:pPr>
              <a:buFont typeface="Wingdings" panose="05000000000000000000" pitchFamily="2" charset="2"/>
              <a:buChar char="ü"/>
            </a:pPr>
            <a:r>
              <a:rPr lang="en-GB" dirty="0" smtClean="0"/>
              <a:t>Other </a:t>
            </a:r>
            <a:r>
              <a:rPr lang="en-GB" dirty="0"/>
              <a:t>people</a:t>
            </a:r>
          </a:p>
          <a:p>
            <a:pPr>
              <a:buFont typeface="Wingdings" panose="05000000000000000000" pitchFamily="2" charset="2"/>
              <a:buChar char="ü"/>
            </a:pPr>
            <a:r>
              <a:rPr lang="en-GB" dirty="0" smtClean="0"/>
              <a:t>Physical </a:t>
            </a:r>
            <a:r>
              <a:rPr lang="en-GB" dirty="0"/>
              <a:t>environment</a:t>
            </a:r>
          </a:p>
          <a:p>
            <a:pPr>
              <a:buFont typeface="Wingdings" panose="05000000000000000000" pitchFamily="2" charset="2"/>
              <a:buChar char="ü"/>
            </a:pPr>
            <a:r>
              <a:rPr lang="en-GB" dirty="0" smtClean="0"/>
              <a:t>Problems </a:t>
            </a:r>
            <a:r>
              <a:rPr lang="en-GB" dirty="0"/>
              <a:t>and challenges</a:t>
            </a:r>
          </a:p>
          <a:p>
            <a:pPr>
              <a:buFont typeface="Wingdings" panose="05000000000000000000" pitchFamily="2" charset="2"/>
              <a:buChar char="ü"/>
            </a:pPr>
            <a:r>
              <a:rPr lang="en-GB" dirty="0" smtClean="0"/>
              <a:t>Freedom </a:t>
            </a:r>
            <a:r>
              <a:rPr lang="en-GB" dirty="0"/>
              <a:t>to self organise</a:t>
            </a:r>
          </a:p>
          <a:p>
            <a:pPr>
              <a:buFont typeface="Wingdings" panose="05000000000000000000" pitchFamily="2" charset="2"/>
              <a:buChar char="ü"/>
            </a:pPr>
            <a:r>
              <a:rPr lang="en-GB" dirty="0" smtClean="0"/>
              <a:t>Support </a:t>
            </a:r>
            <a:r>
              <a:rPr lang="en-GB" dirty="0"/>
              <a:t>for creativity from management</a:t>
            </a:r>
          </a:p>
          <a:p>
            <a:pPr>
              <a:buFont typeface="Wingdings" panose="05000000000000000000" pitchFamily="2" charset="2"/>
              <a:buChar char="ü"/>
            </a:pPr>
            <a:r>
              <a:rPr lang="en-GB" dirty="0" smtClean="0"/>
              <a:t>Recognition </a:t>
            </a:r>
            <a:r>
              <a:rPr lang="en-GB" dirty="0"/>
              <a:t>for creativity</a:t>
            </a:r>
          </a:p>
          <a:p>
            <a:pPr>
              <a:buFont typeface="Wingdings" panose="05000000000000000000" pitchFamily="2" charset="2"/>
              <a:buChar char="ü"/>
            </a:pPr>
            <a:r>
              <a:rPr lang="en-GB" dirty="0" smtClean="0"/>
              <a:t>Collaborative </a:t>
            </a:r>
            <a:r>
              <a:rPr lang="en-GB" dirty="0"/>
              <a:t>environment</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72816"/>
            <a:ext cx="4038600" cy="3960440"/>
          </a:xfrm>
        </p:spPr>
      </p:pic>
    </p:spTree>
    <p:extLst>
      <p:ext uri="{BB962C8B-B14F-4D97-AF65-F5344CB8AC3E}">
        <p14:creationId xmlns:p14="http://schemas.microsoft.com/office/powerpoint/2010/main" val="698323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Innovation sources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In </a:t>
            </a:r>
            <a:r>
              <a:rPr lang="en-GB" dirty="0"/>
              <a:t>the linear model the traditionally recognised source is </a:t>
            </a:r>
            <a:r>
              <a:rPr lang="en-GB" b="1" dirty="0"/>
              <a:t>manufacturer innovation </a:t>
            </a:r>
            <a:r>
              <a:rPr lang="en-GB" dirty="0"/>
              <a:t>where a person or organisation innovates in order to sell the innovation. </a:t>
            </a:r>
          </a:p>
          <a:p>
            <a:pPr marL="0" indent="0">
              <a:buNone/>
            </a:pPr>
            <a:r>
              <a:rPr lang="en-GB" dirty="0" smtClean="0"/>
              <a:t>Another </a:t>
            </a:r>
            <a:r>
              <a:rPr lang="en-GB" dirty="0"/>
              <a:t>source of innovation is </a:t>
            </a:r>
            <a:r>
              <a:rPr lang="en-GB" b="1" dirty="0"/>
              <a:t>end-user (or lead user) innovation</a:t>
            </a:r>
            <a:r>
              <a:rPr lang="en-GB" dirty="0"/>
              <a:t>. This is where a person or organisation develops an innovation for their own (personal or in-house) use because existing products do not meet their needs. </a:t>
            </a:r>
          </a:p>
          <a:p>
            <a:pPr marL="0" indent="0">
              <a:buNone/>
            </a:pPr>
            <a:r>
              <a:rPr lang="en-GB" dirty="0"/>
              <a:t>von Hippel (1988) </a:t>
            </a:r>
          </a:p>
          <a:p>
            <a:pPr marL="0" indent="0">
              <a:buNone/>
            </a:pPr>
            <a:r>
              <a:rPr lang="en-GB" dirty="0" smtClean="0"/>
              <a:t>Innovation </a:t>
            </a:r>
            <a:r>
              <a:rPr lang="en-GB" dirty="0"/>
              <a:t>can be </a:t>
            </a:r>
            <a:r>
              <a:rPr lang="en-GB" b="1" dirty="0"/>
              <a:t>supply-pushed </a:t>
            </a:r>
            <a:r>
              <a:rPr lang="en-GB" dirty="0"/>
              <a:t>(based on new technological possibilities) or </a:t>
            </a:r>
            <a:r>
              <a:rPr lang="en-GB" b="1" dirty="0"/>
              <a:t>demand-led </a:t>
            </a:r>
            <a:r>
              <a:rPr lang="en-GB" dirty="0"/>
              <a:t>(based on social needs and market requirements) </a:t>
            </a:r>
          </a:p>
        </p:txBody>
      </p:sp>
    </p:spTree>
    <p:extLst>
      <p:ext uri="{BB962C8B-B14F-4D97-AF65-F5344CB8AC3E}">
        <p14:creationId xmlns:p14="http://schemas.microsoft.com/office/powerpoint/2010/main" val="2925619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Innovation techniques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Attribute </a:t>
            </a:r>
            <a:r>
              <a:rPr lang="en-GB" b="1" dirty="0"/>
              <a:t>Listing </a:t>
            </a:r>
            <a:r>
              <a:rPr lang="en-GB" dirty="0"/>
              <a:t>focuses on the attributes of an object, seeing how each attribute could be improved. </a:t>
            </a:r>
          </a:p>
          <a:p>
            <a:pPr marL="0" indent="0">
              <a:buNone/>
            </a:pPr>
            <a:r>
              <a:rPr lang="en-GB" dirty="0"/>
              <a:t>–</a:t>
            </a:r>
            <a:r>
              <a:rPr lang="en-GB" b="1" dirty="0"/>
              <a:t>Morphological Analysis </a:t>
            </a:r>
            <a:r>
              <a:rPr lang="en-GB" dirty="0"/>
              <a:t>creates a new product by mixing components in a new way. </a:t>
            </a:r>
          </a:p>
          <a:p>
            <a:pPr marL="0" indent="0">
              <a:buNone/>
            </a:pPr>
            <a:r>
              <a:rPr lang="en-GB" dirty="0"/>
              <a:t>–</a:t>
            </a:r>
            <a:r>
              <a:rPr lang="en-GB" b="1" dirty="0"/>
              <a:t>Matrix Analysis </a:t>
            </a:r>
            <a:r>
              <a:rPr lang="en-GB" dirty="0"/>
              <a:t>is used to generate new approaches to business, using attributes such as market sectors, customer needs, products, promotional methods, etc. </a:t>
            </a:r>
          </a:p>
        </p:txBody>
      </p:sp>
    </p:spTree>
    <p:extLst>
      <p:ext uri="{BB962C8B-B14F-4D97-AF65-F5344CB8AC3E}">
        <p14:creationId xmlns:p14="http://schemas.microsoft.com/office/powerpoint/2010/main" val="1952230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Assessing ideas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Perspectives </a:t>
            </a:r>
            <a:r>
              <a:rPr lang="en-GB" dirty="0"/>
              <a:t>to consider: </a:t>
            </a:r>
          </a:p>
          <a:p>
            <a:pPr marL="0" indent="0">
              <a:buNone/>
            </a:pPr>
            <a:r>
              <a:rPr lang="en-GB" dirty="0"/>
              <a:t>– </a:t>
            </a:r>
            <a:r>
              <a:rPr lang="en-GB" b="1" dirty="0"/>
              <a:t>Production </a:t>
            </a:r>
            <a:r>
              <a:rPr lang="en-GB" dirty="0"/>
              <a:t>(where, when, how, materials, complexity, in- </a:t>
            </a:r>
          </a:p>
          <a:p>
            <a:pPr marL="0" indent="0">
              <a:buNone/>
            </a:pPr>
            <a:r>
              <a:rPr lang="en-GB" dirty="0"/>
              <a:t>house or out-sourced) </a:t>
            </a:r>
          </a:p>
          <a:p>
            <a:pPr marL="0" indent="0">
              <a:buNone/>
            </a:pPr>
            <a:r>
              <a:rPr lang="en-GB" dirty="0"/>
              <a:t>– </a:t>
            </a:r>
            <a:r>
              <a:rPr lang="en-GB" b="1" dirty="0"/>
              <a:t>Market </a:t>
            </a:r>
            <a:r>
              <a:rPr lang="en-GB" dirty="0"/>
              <a:t>(size, location, characteristics, positioning, branding, </a:t>
            </a:r>
          </a:p>
          <a:p>
            <a:pPr marL="0" indent="0">
              <a:buNone/>
            </a:pPr>
            <a:r>
              <a:rPr lang="en-GB" dirty="0"/>
              <a:t>promotion) </a:t>
            </a:r>
          </a:p>
          <a:p>
            <a:pPr marL="0" indent="0">
              <a:buNone/>
            </a:pPr>
            <a:r>
              <a:rPr lang="en-GB" dirty="0"/>
              <a:t>– </a:t>
            </a:r>
            <a:r>
              <a:rPr lang="en-GB" b="1" dirty="0"/>
              <a:t>Supply chain </a:t>
            </a:r>
            <a:r>
              <a:rPr lang="en-GB" dirty="0"/>
              <a:t>(distribution channels) </a:t>
            </a:r>
          </a:p>
          <a:p>
            <a:pPr marL="0" indent="0">
              <a:buNone/>
            </a:pPr>
            <a:r>
              <a:rPr lang="en-GB" dirty="0"/>
              <a:t>– </a:t>
            </a:r>
            <a:r>
              <a:rPr lang="en-GB" b="1" dirty="0"/>
              <a:t>Finance </a:t>
            </a:r>
            <a:r>
              <a:rPr lang="en-GB" dirty="0"/>
              <a:t>(cost to produce, retail price, set-up costs, R&amp;D </a:t>
            </a:r>
          </a:p>
          <a:p>
            <a:pPr marL="0" indent="0">
              <a:buNone/>
            </a:pPr>
            <a:r>
              <a:rPr lang="en-GB" dirty="0"/>
              <a:t>expenses) </a:t>
            </a:r>
          </a:p>
          <a:p>
            <a:pPr marL="0" indent="0">
              <a:buNone/>
            </a:pPr>
            <a:r>
              <a:rPr lang="en-GB" dirty="0"/>
              <a:t>– </a:t>
            </a:r>
            <a:r>
              <a:rPr lang="en-GB" b="1" dirty="0"/>
              <a:t>Growth </a:t>
            </a:r>
            <a:r>
              <a:rPr lang="en-GB" dirty="0"/>
              <a:t>(opportunity to expand, extend, develop) </a:t>
            </a:r>
          </a:p>
          <a:p>
            <a:pPr marL="0" indent="0">
              <a:buNone/>
            </a:pPr>
            <a:r>
              <a:rPr lang="en-GB" dirty="0"/>
              <a:t>– </a:t>
            </a:r>
            <a:r>
              <a:rPr lang="en-GB" b="1" dirty="0"/>
              <a:t>Competitive </a:t>
            </a:r>
            <a:r>
              <a:rPr lang="en-GB" dirty="0"/>
              <a:t>(easy to reproduce, competitive market place, substitute products) </a:t>
            </a:r>
          </a:p>
        </p:txBody>
      </p:sp>
    </p:spTree>
    <p:extLst>
      <p:ext uri="{BB962C8B-B14F-4D97-AF65-F5344CB8AC3E}">
        <p14:creationId xmlns:p14="http://schemas.microsoft.com/office/powerpoint/2010/main" val="2772939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marketing perspective</a:t>
            </a:r>
            <a:endParaRPr lang="en-GB" dirty="0"/>
          </a:p>
        </p:txBody>
      </p:sp>
      <p:sp>
        <p:nvSpPr>
          <p:cNvPr id="3" name="Content Placeholder 2"/>
          <p:cNvSpPr>
            <a:spLocks noGrp="1"/>
          </p:cNvSpPr>
          <p:nvPr>
            <p:ph idx="1"/>
          </p:nvPr>
        </p:nvSpPr>
        <p:spPr>
          <a:xfrm>
            <a:off x="251520" y="1600200"/>
            <a:ext cx="8712968" cy="4525963"/>
          </a:xfrm>
        </p:spPr>
        <p:txBody>
          <a:bodyPr>
            <a:normAutofit lnSpcReduction="10000"/>
          </a:bodyPr>
          <a:lstStyle/>
          <a:p>
            <a:pPr marL="0" indent="0">
              <a:buNone/>
            </a:pPr>
            <a:r>
              <a:rPr lang="en-GB" dirty="0" smtClean="0"/>
              <a:t>Creativity</a:t>
            </a:r>
            <a:r>
              <a:rPr lang="en-GB" dirty="0"/>
              <a:t>, innovation and technology help the organisation create a strong value proposition</a:t>
            </a:r>
          </a:p>
          <a:p>
            <a:pPr marL="0" indent="0">
              <a:buNone/>
            </a:pPr>
            <a:r>
              <a:rPr lang="en-GB" dirty="0" smtClean="0"/>
              <a:t>Understanding </a:t>
            </a:r>
            <a:r>
              <a:rPr lang="en-GB" dirty="0"/>
              <a:t>sources of competitive advantage and capitalising on them is part of the role of marketers</a:t>
            </a:r>
          </a:p>
          <a:p>
            <a:pPr marL="0" indent="0">
              <a:buNone/>
            </a:pPr>
            <a:r>
              <a:rPr lang="en-GB" dirty="0" smtClean="0"/>
              <a:t>Creativity</a:t>
            </a:r>
            <a:r>
              <a:rPr lang="en-GB" dirty="0"/>
              <a:t>, innovation and technology open up new opportunities and create new threats for </a:t>
            </a:r>
            <a:r>
              <a:rPr lang="en-GB" dirty="0" smtClean="0"/>
              <a:t>marketers</a:t>
            </a:r>
          </a:p>
          <a:p>
            <a:pPr marL="0" indent="0">
              <a:buNone/>
            </a:pPr>
            <a:r>
              <a:rPr lang="en-GB" i="1" u="sng" dirty="0" smtClean="0"/>
              <a:t>A key area for marketers is new product development</a:t>
            </a:r>
            <a:endParaRPr lang="en-GB" i="1" u="sng" dirty="0"/>
          </a:p>
          <a:p>
            <a:endParaRPr lang="en-GB" dirty="0"/>
          </a:p>
        </p:txBody>
      </p:sp>
    </p:spTree>
    <p:extLst>
      <p:ext uri="{BB962C8B-B14F-4D97-AF65-F5344CB8AC3E}">
        <p14:creationId xmlns:p14="http://schemas.microsoft.com/office/powerpoint/2010/main" val="3498789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develop new products</a:t>
            </a:r>
            <a:endParaRPr lang="en-GB" dirty="0"/>
          </a:p>
        </p:txBody>
      </p:sp>
      <p:sp>
        <p:nvSpPr>
          <p:cNvPr id="3" name="Content Placeholder 2"/>
          <p:cNvSpPr>
            <a:spLocks noGrp="1"/>
          </p:cNvSpPr>
          <p:nvPr>
            <p:ph sz="half" idx="1"/>
          </p:nvPr>
        </p:nvSpPr>
        <p:spPr>
          <a:xfrm>
            <a:off x="251520" y="1340768"/>
            <a:ext cx="4244280" cy="5256584"/>
          </a:xfrm>
        </p:spPr>
        <p:txBody>
          <a:bodyPr>
            <a:normAutofit fontScale="62500" lnSpcReduction="20000"/>
          </a:bodyPr>
          <a:lstStyle/>
          <a:p>
            <a:pPr>
              <a:buFont typeface="Wingdings" panose="05000000000000000000" pitchFamily="2" charset="2"/>
              <a:buChar char="ü"/>
            </a:pPr>
            <a:r>
              <a:rPr lang="en-GB" sz="4000" dirty="0" smtClean="0"/>
              <a:t>Balance/augment </a:t>
            </a:r>
            <a:r>
              <a:rPr lang="en-GB" sz="4000" dirty="0"/>
              <a:t>your portfolio </a:t>
            </a:r>
          </a:p>
          <a:p>
            <a:pPr>
              <a:buFont typeface="Wingdings" panose="05000000000000000000" pitchFamily="2" charset="2"/>
              <a:buChar char="ü"/>
            </a:pPr>
            <a:r>
              <a:rPr lang="en-GB" sz="4000" dirty="0" smtClean="0"/>
              <a:t>Take </a:t>
            </a:r>
            <a:r>
              <a:rPr lang="en-GB" sz="4000" dirty="0"/>
              <a:t>advantage of new technology </a:t>
            </a:r>
          </a:p>
          <a:p>
            <a:pPr>
              <a:buFont typeface="Wingdings" panose="05000000000000000000" pitchFamily="2" charset="2"/>
              <a:buChar char="ü"/>
            </a:pPr>
            <a:r>
              <a:rPr lang="en-GB" sz="4000" dirty="0"/>
              <a:t>M</a:t>
            </a:r>
            <a:r>
              <a:rPr lang="en-GB" sz="4000" dirty="0" smtClean="0"/>
              <a:t>arket </a:t>
            </a:r>
            <a:r>
              <a:rPr lang="en-GB" sz="4000" dirty="0"/>
              <a:t>share </a:t>
            </a:r>
          </a:p>
          <a:p>
            <a:pPr>
              <a:buFont typeface="Wingdings" panose="05000000000000000000" pitchFamily="2" charset="2"/>
              <a:buChar char="ü"/>
            </a:pPr>
            <a:r>
              <a:rPr lang="en-GB" sz="4000" dirty="0" smtClean="0"/>
              <a:t>Challenge/keep </a:t>
            </a:r>
            <a:r>
              <a:rPr lang="en-GB" sz="4000" dirty="0"/>
              <a:t>up with rivals </a:t>
            </a:r>
          </a:p>
          <a:p>
            <a:pPr>
              <a:buFont typeface="Wingdings" panose="05000000000000000000" pitchFamily="2" charset="2"/>
              <a:buChar char="ü"/>
            </a:pPr>
            <a:r>
              <a:rPr lang="en-GB" sz="4000" dirty="0" smtClean="0"/>
              <a:t>Maintain </a:t>
            </a:r>
            <a:r>
              <a:rPr lang="en-GB" sz="4000" dirty="0"/>
              <a:t>competitive advantage </a:t>
            </a:r>
          </a:p>
          <a:p>
            <a:pPr>
              <a:buFont typeface="Wingdings" panose="05000000000000000000" pitchFamily="2" charset="2"/>
              <a:buChar char="ü"/>
            </a:pPr>
            <a:r>
              <a:rPr lang="en-GB" sz="4000" dirty="0" smtClean="0"/>
              <a:t>Fill </a:t>
            </a:r>
            <a:r>
              <a:rPr lang="en-GB" sz="4000" dirty="0"/>
              <a:t>a gap in the market </a:t>
            </a:r>
          </a:p>
          <a:p>
            <a:pPr>
              <a:buFont typeface="Wingdings" panose="05000000000000000000" pitchFamily="2" charset="2"/>
              <a:buChar char="ü"/>
            </a:pPr>
            <a:r>
              <a:rPr lang="en-GB" sz="4000" dirty="0" smtClean="0"/>
              <a:t>Attract </a:t>
            </a:r>
            <a:r>
              <a:rPr lang="en-GB" sz="4000" dirty="0"/>
              <a:t>new customers </a:t>
            </a:r>
          </a:p>
          <a:p>
            <a:pPr>
              <a:buFont typeface="Wingdings" panose="05000000000000000000" pitchFamily="2" charset="2"/>
              <a:buChar char="ü"/>
            </a:pPr>
            <a:r>
              <a:rPr lang="en-GB" sz="4000" dirty="0" smtClean="0"/>
              <a:t>Growth </a:t>
            </a:r>
            <a:endParaRPr lang="en-GB" sz="4000" dirty="0"/>
          </a:p>
          <a:p>
            <a:pPr marL="0" indent="0">
              <a:buNone/>
            </a:pPr>
            <a:r>
              <a:rPr lang="en-GB" dirty="0" smtClean="0"/>
              <a:t>http</a:t>
            </a:r>
            <a:r>
              <a:rPr lang="en-GB" dirty="0"/>
              <a:t>://www.youtube.com/watch?v=5SGnqHiclJg&amp;feature=channel </a:t>
            </a:r>
          </a:p>
          <a:p>
            <a:pPr>
              <a:buFont typeface="Wingdings" panose="05000000000000000000" pitchFamily="2" charset="2"/>
              <a:buChar char="ü"/>
            </a:pPr>
            <a:r>
              <a:rPr lang="en-GB" sz="3800" dirty="0"/>
              <a:t>…strategy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99992" y="1412776"/>
            <a:ext cx="4464496" cy="5256584"/>
          </a:xfrm>
        </p:spPr>
      </p:pic>
    </p:spTree>
    <p:extLst>
      <p:ext uri="{BB962C8B-B14F-4D97-AF65-F5344CB8AC3E}">
        <p14:creationId xmlns:p14="http://schemas.microsoft.com/office/powerpoint/2010/main" val="3735311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The fuzzy front end</a:t>
            </a:r>
            <a:endParaRPr lang="en-GB" dirty="0"/>
          </a:p>
        </p:txBody>
      </p:sp>
      <p:sp>
        <p:nvSpPr>
          <p:cNvPr id="3" name="Content Placeholder 2"/>
          <p:cNvSpPr>
            <a:spLocks noGrp="1"/>
          </p:cNvSpPr>
          <p:nvPr>
            <p:ph sz="half" idx="1"/>
          </p:nvPr>
        </p:nvSpPr>
        <p:spPr>
          <a:xfrm>
            <a:off x="179512" y="1600200"/>
            <a:ext cx="4824536" cy="4525963"/>
          </a:xfrm>
        </p:spPr>
        <p:txBody>
          <a:bodyPr>
            <a:normAutofit fontScale="92500" lnSpcReduction="10000"/>
          </a:bodyPr>
          <a:lstStyle/>
          <a:p>
            <a:r>
              <a:rPr lang="en-GB" dirty="0" smtClean="0"/>
              <a:t>The "</a:t>
            </a:r>
            <a:r>
              <a:rPr lang="en-GB" dirty="0"/>
              <a:t>getting started" period of new product development processes is </a:t>
            </a:r>
            <a:r>
              <a:rPr lang="en-GB" dirty="0" smtClean="0"/>
              <a:t>messy, different </a:t>
            </a:r>
            <a:r>
              <a:rPr lang="en-GB" dirty="0"/>
              <a:t>organisations may take different approaches at different times </a:t>
            </a:r>
          </a:p>
          <a:p>
            <a:pPr>
              <a:buFont typeface="Wingdings" panose="05000000000000000000" pitchFamily="2" charset="2"/>
              <a:buChar char="Ø"/>
            </a:pPr>
            <a:r>
              <a:rPr lang="en-GB" dirty="0" smtClean="0"/>
              <a:t>Some </a:t>
            </a:r>
            <a:r>
              <a:rPr lang="en-GB" dirty="0"/>
              <a:t>take a very structured approach </a:t>
            </a:r>
            <a:r>
              <a:rPr lang="en-GB" dirty="0" smtClean="0"/>
              <a:t>(see opposite)</a:t>
            </a:r>
          </a:p>
          <a:p>
            <a:pPr>
              <a:buFont typeface="Wingdings" panose="05000000000000000000" pitchFamily="2" charset="2"/>
              <a:buChar char="Ø"/>
            </a:pPr>
            <a:r>
              <a:rPr lang="en-GB" i="1" dirty="0" smtClean="0"/>
              <a:t>Others a</a:t>
            </a:r>
            <a:r>
              <a:rPr lang="en-GB" dirty="0" smtClean="0"/>
              <a:t> </a:t>
            </a:r>
            <a:r>
              <a:rPr lang="en-GB" dirty="0"/>
              <a:t>‘see what happens’ approach </a:t>
            </a:r>
          </a:p>
          <a:p>
            <a:pPr marL="0" indent="0">
              <a:buNone/>
            </a:pPr>
            <a:r>
              <a:rPr lang="en-GB" dirty="0"/>
              <a:t>Koen et al (2001)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88640"/>
            <a:ext cx="3600400" cy="6480720"/>
          </a:xfrm>
        </p:spPr>
      </p:pic>
    </p:spTree>
    <p:extLst>
      <p:ext uri="{BB962C8B-B14F-4D97-AF65-F5344CB8AC3E}">
        <p14:creationId xmlns:p14="http://schemas.microsoft.com/office/powerpoint/2010/main" val="2927566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R &amp; D in </a:t>
            </a:r>
            <a:r>
              <a:rPr lang="en-GB" dirty="0" err="1" smtClean="0"/>
              <a:t>npd</a:t>
            </a:r>
            <a:endParaRPr lang="en-GB" dirty="0"/>
          </a:p>
        </p:txBody>
      </p:sp>
      <p:sp>
        <p:nvSpPr>
          <p:cNvPr id="3" name="Content Placeholder 2"/>
          <p:cNvSpPr>
            <a:spLocks noGrp="1"/>
          </p:cNvSpPr>
          <p:nvPr>
            <p:ph sz="half" idx="1"/>
          </p:nvPr>
        </p:nvSpPr>
        <p:spPr>
          <a:xfrm>
            <a:off x="179512" y="1600200"/>
            <a:ext cx="3456384" cy="4525963"/>
          </a:xfrm>
        </p:spPr>
        <p:txBody>
          <a:bodyPr/>
          <a:lstStyle/>
          <a:p>
            <a:r>
              <a:rPr lang="en-GB" dirty="0" smtClean="0"/>
              <a:t>Fundamental/basic </a:t>
            </a:r>
          </a:p>
          <a:p>
            <a:pPr marL="0" indent="0">
              <a:buNone/>
            </a:pPr>
            <a:r>
              <a:rPr lang="en-GB" dirty="0" smtClean="0"/>
              <a:t>research </a:t>
            </a:r>
          </a:p>
          <a:p>
            <a:r>
              <a:rPr lang="en-GB" dirty="0" smtClean="0"/>
              <a:t>Applied research </a:t>
            </a:r>
          </a:p>
          <a:p>
            <a:r>
              <a:rPr lang="en-GB" dirty="0" smtClean="0"/>
              <a:t>Product development   and testing </a:t>
            </a:r>
          </a:p>
          <a:p>
            <a:r>
              <a:rPr lang="en-GB" dirty="0" smtClean="0"/>
              <a:t>Technical services to existing products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707904" y="1412776"/>
            <a:ext cx="5256584" cy="4680520"/>
          </a:xfrm>
        </p:spPr>
      </p:pic>
    </p:spTree>
    <p:extLst>
      <p:ext uri="{BB962C8B-B14F-4D97-AF65-F5344CB8AC3E}">
        <p14:creationId xmlns:p14="http://schemas.microsoft.com/office/powerpoint/2010/main" val="4087638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marketing in </a:t>
            </a:r>
            <a:r>
              <a:rPr lang="en-GB" dirty="0" err="1" smtClean="0"/>
              <a:t>npd</a:t>
            </a:r>
            <a:endParaRPr lang="en-GB" dirty="0"/>
          </a:p>
        </p:txBody>
      </p:sp>
      <p:sp>
        <p:nvSpPr>
          <p:cNvPr id="3" name="Content Placeholder 2"/>
          <p:cNvSpPr>
            <a:spLocks noGrp="1"/>
          </p:cNvSpPr>
          <p:nvPr>
            <p:ph sz="half" idx="1"/>
          </p:nvPr>
        </p:nvSpPr>
        <p:spPr/>
        <p:txBody>
          <a:bodyPr>
            <a:normAutofit fontScale="92500"/>
          </a:bodyPr>
          <a:lstStyle/>
          <a:p>
            <a:r>
              <a:rPr lang="en-GB" dirty="0" smtClean="0"/>
              <a:t>Market </a:t>
            </a:r>
            <a:r>
              <a:rPr lang="en-GB" dirty="0"/>
              <a:t>sensing </a:t>
            </a:r>
          </a:p>
          <a:p>
            <a:r>
              <a:rPr lang="en-GB" dirty="0" smtClean="0"/>
              <a:t>Environmental </a:t>
            </a:r>
            <a:r>
              <a:rPr lang="en-GB" dirty="0"/>
              <a:t>analysis </a:t>
            </a:r>
          </a:p>
          <a:p>
            <a:r>
              <a:rPr lang="en-GB" dirty="0" smtClean="0"/>
              <a:t>Market </a:t>
            </a:r>
            <a:r>
              <a:rPr lang="en-GB" dirty="0"/>
              <a:t>research </a:t>
            </a:r>
          </a:p>
          <a:p>
            <a:r>
              <a:rPr lang="en-GB" dirty="0" smtClean="0"/>
              <a:t>Opportunity </a:t>
            </a:r>
            <a:r>
              <a:rPr lang="en-GB" dirty="0"/>
              <a:t>identification </a:t>
            </a:r>
          </a:p>
          <a:p>
            <a:r>
              <a:rPr lang="en-GB" dirty="0" smtClean="0"/>
              <a:t>Market </a:t>
            </a:r>
            <a:r>
              <a:rPr lang="en-GB" dirty="0"/>
              <a:t>testing </a:t>
            </a:r>
          </a:p>
          <a:p>
            <a:r>
              <a:rPr lang="en-GB" dirty="0" smtClean="0"/>
              <a:t>Marketing </a:t>
            </a:r>
            <a:r>
              <a:rPr lang="en-GB" dirty="0"/>
              <a:t>strategy </a:t>
            </a:r>
          </a:p>
          <a:p>
            <a:r>
              <a:rPr lang="en-GB" dirty="0" smtClean="0"/>
              <a:t>Branding </a:t>
            </a:r>
            <a:endParaRPr lang="en-GB" dirty="0"/>
          </a:p>
          <a:p>
            <a:r>
              <a:rPr lang="en-GB" dirty="0" smtClean="0"/>
              <a:t>Launch </a:t>
            </a:r>
            <a:r>
              <a:rPr lang="en-GB" dirty="0"/>
              <a:t>and promotion </a:t>
            </a:r>
            <a:endParaRPr lang="en-GB" dirty="0" smtClean="0"/>
          </a:p>
          <a:p>
            <a:pPr marL="0" indent="0">
              <a:buNone/>
            </a:pPr>
            <a:r>
              <a:rPr lang="en-GB" dirty="0" smtClean="0"/>
              <a:t>See Spotlightideas.co.uk</a:t>
            </a:r>
            <a:endParaRPr lang="en-GB" dirty="0"/>
          </a:p>
          <a:p>
            <a:pPr marL="0" indent="0">
              <a:buNone/>
            </a:pP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211960" y="1556792"/>
            <a:ext cx="4932040" cy="4824535"/>
          </a:xfrm>
        </p:spPr>
      </p:pic>
    </p:spTree>
    <p:extLst>
      <p:ext uri="{BB962C8B-B14F-4D97-AF65-F5344CB8AC3E}">
        <p14:creationId xmlns:p14="http://schemas.microsoft.com/office/powerpoint/2010/main" val="4101516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innovation &amp; creativity</a:t>
            </a:r>
            <a:endParaRPr lang="en-GB" dirty="0"/>
          </a:p>
        </p:txBody>
      </p:sp>
      <p:sp>
        <p:nvSpPr>
          <p:cNvPr id="3" name="Content Placeholder 2"/>
          <p:cNvSpPr>
            <a:spLocks noGrp="1"/>
          </p:cNvSpPr>
          <p:nvPr>
            <p:ph idx="1"/>
          </p:nvPr>
        </p:nvSpPr>
        <p:spPr/>
        <p:txBody>
          <a:bodyPr anchor="t">
            <a:normAutofit lnSpcReduction="10000"/>
          </a:bodyPr>
          <a:lstStyle/>
          <a:p>
            <a:pPr marL="0" indent="0" algn="ctr">
              <a:buNone/>
            </a:pPr>
            <a:r>
              <a:rPr lang="en-GB" b="1" dirty="0"/>
              <a:t>Product </a:t>
            </a:r>
            <a:r>
              <a:rPr lang="en-GB" b="1" dirty="0" smtClean="0"/>
              <a:t>type</a:t>
            </a:r>
          </a:p>
          <a:p>
            <a:pPr marL="0" indent="0">
              <a:buNone/>
            </a:pPr>
            <a:r>
              <a:rPr lang="en-GB" sz="3000" dirty="0"/>
              <a:t>New to the world </a:t>
            </a:r>
            <a:r>
              <a:rPr lang="en-GB" sz="3000" dirty="0" smtClean="0"/>
              <a:t>products - </a:t>
            </a:r>
            <a:r>
              <a:rPr lang="en-GB" sz="2800" dirty="0"/>
              <a:t>Sat Nav.</a:t>
            </a:r>
          </a:p>
          <a:p>
            <a:pPr marL="0" indent="0">
              <a:buNone/>
            </a:pPr>
            <a:r>
              <a:rPr lang="en-GB" sz="3000" dirty="0" smtClean="0"/>
              <a:t>New </a:t>
            </a:r>
            <a:r>
              <a:rPr lang="en-GB" sz="3000" dirty="0"/>
              <a:t>product </a:t>
            </a:r>
            <a:r>
              <a:rPr lang="en-GB" sz="3000" dirty="0" smtClean="0"/>
              <a:t>lines - </a:t>
            </a:r>
            <a:r>
              <a:rPr lang="en-GB" sz="2800" dirty="0" smtClean="0"/>
              <a:t>Tesco </a:t>
            </a:r>
            <a:r>
              <a:rPr lang="en-GB" sz="2800" dirty="0"/>
              <a:t>personal finance.	</a:t>
            </a:r>
          </a:p>
          <a:p>
            <a:pPr marL="0" indent="0">
              <a:buNone/>
            </a:pPr>
            <a:r>
              <a:rPr lang="en-GB" sz="3000" dirty="0" smtClean="0"/>
              <a:t>Additions </a:t>
            </a:r>
            <a:r>
              <a:rPr lang="en-GB" sz="3000" dirty="0"/>
              <a:t>to product </a:t>
            </a:r>
            <a:r>
              <a:rPr lang="en-GB" sz="3000" dirty="0" smtClean="0"/>
              <a:t>line - </a:t>
            </a:r>
            <a:r>
              <a:rPr lang="en-GB" sz="2800" dirty="0"/>
              <a:t>Orange Kit Kat</a:t>
            </a:r>
            <a:r>
              <a:rPr lang="en-GB" sz="3000" dirty="0" smtClean="0"/>
              <a:t>            Improvements/revisions of </a:t>
            </a:r>
            <a:r>
              <a:rPr lang="en-GB" sz="3000" dirty="0" smtClean="0"/>
              <a:t>existing </a:t>
            </a:r>
            <a:r>
              <a:rPr lang="en-GB" sz="3000" dirty="0" smtClean="0"/>
              <a:t>product - </a:t>
            </a:r>
            <a:r>
              <a:rPr lang="en-GB" sz="2800" dirty="0"/>
              <a:t>Pepsi Max /Coke Zero</a:t>
            </a:r>
            <a:r>
              <a:rPr lang="en-GB" sz="2800" dirty="0" smtClean="0"/>
              <a:t>.                       </a:t>
            </a:r>
          </a:p>
          <a:p>
            <a:pPr marL="0" indent="0">
              <a:buNone/>
            </a:pPr>
            <a:r>
              <a:rPr lang="en-GB" sz="3000" dirty="0" smtClean="0"/>
              <a:t>Repositioned products – Lucozade/ </a:t>
            </a:r>
            <a:r>
              <a:rPr lang="en-GB" sz="3000" dirty="0" err="1" smtClean="0"/>
              <a:t>lucozade</a:t>
            </a:r>
            <a:r>
              <a:rPr lang="en-GB" sz="3000" dirty="0" smtClean="0"/>
              <a:t> sport      </a:t>
            </a:r>
          </a:p>
          <a:p>
            <a:pPr marL="0" indent="0">
              <a:buNone/>
            </a:pPr>
            <a:r>
              <a:rPr lang="en-GB" sz="3000" dirty="0" smtClean="0"/>
              <a:t>Cost </a:t>
            </a:r>
            <a:r>
              <a:rPr lang="en-GB" sz="3000" dirty="0" smtClean="0"/>
              <a:t>reductions</a:t>
            </a:r>
            <a:r>
              <a:rPr lang="en-GB" sz="3000" dirty="0" smtClean="0"/>
              <a:t>. - </a:t>
            </a:r>
            <a:r>
              <a:rPr lang="en-GB" sz="2800" dirty="0"/>
              <a:t>LCD TVs.</a:t>
            </a:r>
          </a:p>
          <a:p>
            <a:pPr marL="0" indent="0">
              <a:buNone/>
            </a:pPr>
            <a:r>
              <a:rPr lang="en-GB" sz="3000" dirty="0" smtClean="0"/>
              <a:t>New </a:t>
            </a:r>
            <a:r>
              <a:rPr lang="en-GB" sz="3000" dirty="0" smtClean="0"/>
              <a:t>ways of doing </a:t>
            </a:r>
            <a:r>
              <a:rPr lang="en-GB" sz="3000" dirty="0" smtClean="0"/>
              <a:t>things  - </a:t>
            </a:r>
            <a:r>
              <a:rPr lang="en-GB" sz="2800" i="1" dirty="0" smtClean="0"/>
              <a:t>First </a:t>
            </a:r>
            <a:r>
              <a:rPr lang="en-GB" sz="2800" i="1" dirty="0"/>
              <a:t>Direct</a:t>
            </a:r>
          </a:p>
          <a:p>
            <a:pPr>
              <a:lnSpc>
                <a:spcPct val="110000"/>
              </a:lnSpc>
              <a:buFont typeface="Wingdings" panose="05000000000000000000" pitchFamily="2" charset="2"/>
              <a:buChar char="ü"/>
            </a:pPr>
            <a:endParaRPr lang="en-GB" sz="3000" dirty="0"/>
          </a:p>
        </p:txBody>
      </p:sp>
    </p:spTree>
    <p:extLst>
      <p:ext uri="{BB962C8B-B14F-4D97-AF65-F5344CB8AC3E}">
        <p14:creationId xmlns:p14="http://schemas.microsoft.com/office/powerpoint/2010/main" val="3551089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The role of</a:t>
            </a:r>
            <a:br>
              <a:rPr lang="en-GB" dirty="0" smtClean="0"/>
            </a:br>
            <a:r>
              <a:rPr lang="en-GB" dirty="0" smtClean="0"/>
              <a:t> technology</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How </a:t>
            </a:r>
            <a:r>
              <a:rPr lang="en-GB" dirty="0"/>
              <a:t>do new technologies support creative thinking?</a:t>
            </a:r>
          </a:p>
          <a:p>
            <a:pPr>
              <a:buFont typeface="Wingdings" panose="05000000000000000000" pitchFamily="2" charset="2"/>
              <a:buChar char="ü"/>
            </a:pPr>
            <a:r>
              <a:rPr lang="en-GB" sz="3100" dirty="0"/>
              <a:t>Better communications = sharing of ideas</a:t>
            </a:r>
          </a:p>
          <a:p>
            <a:pPr>
              <a:buFont typeface="Wingdings" panose="05000000000000000000" pitchFamily="2" charset="2"/>
              <a:buChar char="ü"/>
            </a:pPr>
            <a:r>
              <a:rPr lang="en-GB" sz="3100" dirty="0"/>
              <a:t>Access to more information = greater stimulus</a:t>
            </a:r>
          </a:p>
          <a:p>
            <a:pPr>
              <a:buFont typeface="Wingdings" panose="05000000000000000000" pitchFamily="2" charset="2"/>
              <a:buChar char="ü"/>
            </a:pPr>
            <a:r>
              <a:rPr lang="en-GB" sz="3100" dirty="0"/>
              <a:t>Electronic creativity tools = capturing and organising ideas</a:t>
            </a:r>
          </a:p>
          <a:p>
            <a:pPr>
              <a:buFont typeface="Wingdings" panose="05000000000000000000" pitchFamily="2" charset="2"/>
              <a:buChar char="ü"/>
            </a:pPr>
            <a:r>
              <a:rPr lang="en-GB" sz="3100" dirty="0" smtClean="0"/>
              <a:t>Can </a:t>
            </a:r>
            <a:r>
              <a:rPr lang="en-GB" sz="3100" dirty="0"/>
              <a:t>technology be inherently creative?</a:t>
            </a:r>
          </a:p>
          <a:p>
            <a:pPr>
              <a:buFont typeface="Wingdings" panose="05000000000000000000" pitchFamily="2" charset="2"/>
              <a:buChar char="ü"/>
            </a:pPr>
            <a:r>
              <a:rPr lang="en-GB" sz="3100" dirty="0"/>
              <a:t>–Artificial Intelligence (AI) technologies = creative computers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99992" y="0"/>
            <a:ext cx="4464496" cy="6741368"/>
          </a:xfrm>
        </p:spPr>
      </p:pic>
    </p:spTree>
    <p:extLst>
      <p:ext uri="{BB962C8B-B14F-4D97-AF65-F5344CB8AC3E}">
        <p14:creationId xmlns:p14="http://schemas.microsoft.com/office/powerpoint/2010/main" val="2748477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Internal </a:t>
            </a:r>
            <a:r>
              <a:rPr lang="en-GB" dirty="0" smtClean="0"/>
              <a:t>barriers</a:t>
            </a:r>
            <a:br>
              <a:rPr lang="en-GB" dirty="0" smtClean="0"/>
            </a:br>
            <a:r>
              <a:rPr lang="en-GB" dirty="0" smtClean="0"/>
              <a:t> </a:t>
            </a:r>
            <a:r>
              <a:rPr lang="en-GB" dirty="0"/>
              <a:t>to creativity</a:t>
            </a:r>
          </a:p>
        </p:txBody>
      </p:sp>
      <p:sp>
        <p:nvSpPr>
          <p:cNvPr id="3" name="Content Placeholder 2"/>
          <p:cNvSpPr>
            <a:spLocks noGrp="1"/>
          </p:cNvSpPr>
          <p:nvPr>
            <p:ph sz="half" idx="1"/>
          </p:nvPr>
        </p:nvSpPr>
        <p:spPr>
          <a:xfrm>
            <a:off x="457200" y="1600200"/>
            <a:ext cx="3394720" cy="4525963"/>
          </a:xfrm>
        </p:spPr>
        <p:txBody>
          <a:bodyPr/>
          <a:lstStyle/>
          <a:p>
            <a:pPr marL="0" indent="0">
              <a:buNone/>
            </a:pPr>
            <a:r>
              <a:rPr lang="en-GB" dirty="0" smtClean="0"/>
              <a:t>3 key reasons:</a:t>
            </a:r>
          </a:p>
          <a:p>
            <a:r>
              <a:rPr lang="en-GB" dirty="0" smtClean="0"/>
              <a:t>Insufficient </a:t>
            </a:r>
            <a:r>
              <a:rPr lang="en-GB" dirty="0"/>
              <a:t>time</a:t>
            </a:r>
          </a:p>
          <a:p>
            <a:r>
              <a:rPr lang="en-GB" dirty="0"/>
              <a:t>Fear of change</a:t>
            </a:r>
          </a:p>
          <a:p>
            <a:r>
              <a:rPr lang="en-GB" dirty="0"/>
              <a:t>Internal politics</a:t>
            </a:r>
          </a:p>
          <a:p>
            <a:pPr marL="0" indent="0">
              <a:buNone/>
            </a:pPr>
            <a:r>
              <a:rPr lang="en-GB" dirty="0" smtClean="0"/>
              <a:t>Should also include:</a:t>
            </a:r>
          </a:p>
          <a:p>
            <a:pPr>
              <a:buFont typeface="Wingdings" panose="05000000000000000000" pitchFamily="2" charset="2"/>
              <a:buChar char="Ø"/>
            </a:pPr>
            <a:r>
              <a:rPr lang="en-GB" dirty="0"/>
              <a:t>‘Blame culture</a:t>
            </a:r>
            <a:r>
              <a:rPr lang="en-GB" dirty="0" smtClean="0"/>
              <a:t>’ and</a:t>
            </a:r>
            <a:endParaRPr lang="en-GB" dirty="0"/>
          </a:p>
          <a:p>
            <a:pPr>
              <a:buFont typeface="Wingdings" panose="05000000000000000000" pitchFamily="2" charset="2"/>
              <a:buChar char="Ø"/>
            </a:pPr>
            <a:r>
              <a:rPr lang="en-GB" dirty="0" smtClean="0"/>
              <a:t>‘</a:t>
            </a:r>
            <a:r>
              <a:rPr lang="en-GB" dirty="0"/>
              <a:t>Groupthink’ </a:t>
            </a:r>
            <a:r>
              <a:rPr lang="en-GB" dirty="0" smtClean="0"/>
              <a:t>            Janis </a:t>
            </a:r>
            <a:r>
              <a:rPr lang="en-GB" dirty="0"/>
              <a:t>(1972)</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51920" y="116632"/>
            <a:ext cx="5184576" cy="6624736"/>
          </a:xfrm>
        </p:spPr>
      </p:pic>
    </p:spTree>
    <p:extLst>
      <p:ext uri="{BB962C8B-B14F-4D97-AF65-F5344CB8AC3E}">
        <p14:creationId xmlns:p14="http://schemas.microsoft.com/office/powerpoint/2010/main" val="3185303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ü"/>
            </a:pPr>
            <a:r>
              <a:rPr lang="en-GB" dirty="0" smtClean="0"/>
              <a:t>Creativity </a:t>
            </a:r>
            <a:r>
              <a:rPr lang="en-GB" dirty="0"/>
              <a:t>is about ideas –innovation is about making them happen</a:t>
            </a:r>
          </a:p>
          <a:p>
            <a:pPr>
              <a:buFont typeface="Wingdings" panose="05000000000000000000" pitchFamily="2" charset="2"/>
              <a:buChar char="ü"/>
            </a:pPr>
            <a:r>
              <a:rPr lang="en-GB" dirty="0" smtClean="0"/>
              <a:t>Rapid </a:t>
            </a:r>
            <a:r>
              <a:rPr lang="en-GB" dirty="0"/>
              <a:t>change drives innovation as a source of competitive advantage</a:t>
            </a:r>
          </a:p>
          <a:p>
            <a:pPr>
              <a:buFont typeface="Wingdings" panose="05000000000000000000" pitchFamily="2" charset="2"/>
              <a:buChar char="ü"/>
            </a:pPr>
            <a:r>
              <a:rPr lang="en-GB" dirty="0" smtClean="0"/>
              <a:t>Creativity </a:t>
            </a:r>
            <a:r>
              <a:rPr lang="en-GB" dirty="0"/>
              <a:t>and innovation are linked to culture</a:t>
            </a:r>
          </a:p>
          <a:p>
            <a:pPr>
              <a:buFont typeface="Wingdings" panose="05000000000000000000" pitchFamily="2" charset="2"/>
              <a:buChar char="ü"/>
            </a:pPr>
            <a:r>
              <a:rPr lang="en-GB" dirty="0" smtClean="0"/>
              <a:t>Organisations </a:t>
            </a:r>
            <a:r>
              <a:rPr lang="en-GB" dirty="0"/>
              <a:t>can use a range of tools and techniques to encourage creativity and innovation</a:t>
            </a:r>
          </a:p>
          <a:p>
            <a:endParaRPr lang="en-GB" dirty="0"/>
          </a:p>
        </p:txBody>
      </p:sp>
    </p:spTree>
    <p:extLst>
      <p:ext uri="{BB962C8B-B14F-4D97-AF65-F5344CB8AC3E}">
        <p14:creationId xmlns:p14="http://schemas.microsoft.com/office/powerpoint/2010/main" val="2615051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dirty="0" smtClean="0"/>
              <a:t>References and reading list</a:t>
            </a:r>
            <a:endParaRPr lang="en-GB" dirty="0"/>
          </a:p>
        </p:txBody>
      </p:sp>
      <p:sp>
        <p:nvSpPr>
          <p:cNvPr id="3" name="Content Placeholder 2"/>
          <p:cNvSpPr>
            <a:spLocks noGrp="1"/>
          </p:cNvSpPr>
          <p:nvPr>
            <p:ph idx="1"/>
          </p:nvPr>
        </p:nvSpPr>
        <p:spPr>
          <a:xfrm>
            <a:off x="179512" y="836712"/>
            <a:ext cx="8784976" cy="5832648"/>
          </a:xfrm>
        </p:spPr>
        <p:txBody>
          <a:bodyPr>
            <a:normAutofit fontScale="47500" lnSpcReduction="20000"/>
          </a:bodyPr>
          <a:lstStyle/>
          <a:p>
            <a:pPr marL="0" indent="0">
              <a:buNone/>
            </a:pPr>
            <a:r>
              <a:rPr lang="en-GB" sz="3800" dirty="0"/>
              <a:t>•</a:t>
            </a:r>
            <a:r>
              <a:rPr lang="en-GB" sz="3800" dirty="0" err="1"/>
              <a:t>Amabile</a:t>
            </a:r>
            <a:r>
              <a:rPr lang="en-GB" sz="3800" dirty="0"/>
              <a:t>, T. (1996), </a:t>
            </a:r>
            <a:r>
              <a:rPr lang="en-GB" sz="3800" i="1" dirty="0"/>
              <a:t>Creativity in Context</a:t>
            </a:r>
            <a:r>
              <a:rPr lang="en-GB" sz="3800" i="1" dirty="0" smtClean="0"/>
              <a:t>, </a:t>
            </a:r>
            <a:r>
              <a:rPr lang="en-GB" sz="3800" dirty="0" smtClean="0"/>
              <a:t>New </a:t>
            </a:r>
            <a:r>
              <a:rPr lang="en-GB" sz="3800" dirty="0"/>
              <a:t>York, Westview Press.</a:t>
            </a:r>
          </a:p>
          <a:p>
            <a:pPr marL="0" indent="0">
              <a:buNone/>
            </a:pPr>
            <a:r>
              <a:rPr lang="en-GB" sz="3800" dirty="0"/>
              <a:t>•</a:t>
            </a:r>
            <a:r>
              <a:rPr lang="en-GB" sz="3800" dirty="0" err="1"/>
              <a:t>Amabile</a:t>
            </a:r>
            <a:r>
              <a:rPr lang="en-GB" sz="3800" dirty="0"/>
              <a:t>, T. et al, (1996), "Assessing the work environment for creativity“, </a:t>
            </a:r>
            <a:r>
              <a:rPr lang="en-GB" sz="3800" i="1" dirty="0"/>
              <a:t>Academy of Management Journal</a:t>
            </a:r>
            <a:r>
              <a:rPr lang="en-GB" sz="3800" b="1" dirty="0"/>
              <a:t>39</a:t>
            </a:r>
            <a:r>
              <a:rPr lang="en-GB" sz="3800" dirty="0"/>
              <a:t>(5): 1154-1184.</a:t>
            </a:r>
          </a:p>
          <a:p>
            <a:pPr marL="0" indent="0">
              <a:buNone/>
            </a:pPr>
            <a:r>
              <a:rPr lang="en-GB" sz="3800" dirty="0"/>
              <a:t>•De Bono, E. (1970), </a:t>
            </a:r>
            <a:r>
              <a:rPr lang="en-GB" sz="3800" i="1" dirty="0"/>
              <a:t>Lateral Thinking, </a:t>
            </a:r>
            <a:r>
              <a:rPr lang="en-GB" sz="3800" dirty="0"/>
              <a:t>Penguin Books. </a:t>
            </a:r>
          </a:p>
          <a:p>
            <a:pPr marL="0" indent="0">
              <a:buNone/>
            </a:pPr>
            <a:r>
              <a:rPr lang="en-GB" sz="3800" dirty="0"/>
              <a:t>•De Bono, E. (1992), </a:t>
            </a:r>
            <a:r>
              <a:rPr lang="en-GB" sz="3800" i="1" dirty="0"/>
              <a:t>Serious Creativity, </a:t>
            </a:r>
            <a:r>
              <a:rPr lang="en-GB" sz="3800" dirty="0"/>
              <a:t>Harper Business. </a:t>
            </a:r>
          </a:p>
          <a:p>
            <a:pPr marL="0" indent="0">
              <a:buNone/>
            </a:pPr>
            <a:r>
              <a:rPr lang="en-GB" sz="3800" dirty="0"/>
              <a:t>•Davila, T., Epstein, M. J., and Shelton, R. (2006), </a:t>
            </a:r>
            <a:r>
              <a:rPr lang="en-GB" sz="3800" i="1" dirty="0"/>
              <a:t>Making Innovation Work: How to Manage It, Measure It, and Profit from It</a:t>
            </a:r>
            <a:r>
              <a:rPr lang="en-GB" sz="3800" i="1" dirty="0" smtClean="0"/>
              <a:t>, </a:t>
            </a:r>
            <a:r>
              <a:rPr lang="en-GB" sz="3800" dirty="0" smtClean="0"/>
              <a:t>Upper </a:t>
            </a:r>
            <a:r>
              <a:rPr lang="en-GB" sz="3800" dirty="0"/>
              <a:t>Saddle River, Wharton School Publishing.</a:t>
            </a:r>
          </a:p>
          <a:p>
            <a:pPr marL="0" indent="0">
              <a:buNone/>
            </a:pPr>
            <a:r>
              <a:rPr lang="en-GB" sz="3800" dirty="0"/>
              <a:t>•</a:t>
            </a:r>
            <a:r>
              <a:rPr lang="en-GB" sz="3800" dirty="0" err="1"/>
              <a:t>Fagerberg</a:t>
            </a:r>
            <a:r>
              <a:rPr lang="en-GB" sz="3800" dirty="0"/>
              <a:t>, J. (2004), "Innovation: A Guide to the Literature", in </a:t>
            </a:r>
            <a:r>
              <a:rPr lang="en-GB" sz="3800" dirty="0" err="1"/>
              <a:t>Fagerberg</a:t>
            </a:r>
            <a:r>
              <a:rPr lang="en-GB" sz="3800" dirty="0"/>
              <a:t>, J., Mowery, D.C., and Nelson, R.R. </a:t>
            </a:r>
            <a:r>
              <a:rPr lang="en-GB" sz="3800" i="1" dirty="0"/>
              <a:t>The Oxford Handbook of Innovations</a:t>
            </a:r>
            <a:r>
              <a:rPr lang="en-GB" sz="3800" i="1" dirty="0" smtClean="0"/>
              <a:t>, </a:t>
            </a:r>
            <a:r>
              <a:rPr lang="en-GB" sz="3800" dirty="0" smtClean="0"/>
              <a:t>Oxford </a:t>
            </a:r>
            <a:r>
              <a:rPr lang="en-GB" sz="3800" dirty="0"/>
              <a:t>University Press, 1-26. </a:t>
            </a:r>
          </a:p>
          <a:p>
            <a:pPr marL="0" indent="0">
              <a:buNone/>
            </a:pPr>
            <a:r>
              <a:rPr lang="en-GB" sz="3800" dirty="0"/>
              <a:t>•Handy, C. (1994), </a:t>
            </a:r>
            <a:r>
              <a:rPr lang="en-GB" sz="3800" i="1" dirty="0"/>
              <a:t>The Age of Paradox</a:t>
            </a:r>
            <a:r>
              <a:rPr lang="en-GB" sz="3800" dirty="0"/>
              <a:t>, Boston, Harvard Business School Press. </a:t>
            </a:r>
          </a:p>
          <a:p>
            <a:pPr marL="0" indent="0">
              <a:buNone/>
            </a:pPr>
            <a:r>
              <a:rPr lang="en-GB" sz="3800" dirty="0"/>
              <a:t>•von Hippel, E. (1988), </a:t>
            </a:r>
            <a:r>
              <a:rPr lang="en-GB" sz="3800" i="1" dirty="0"/>
              <a:t>The Sources of Innovation</a:t>
            </a:r>
            <a:r>
              <a:rPr lang="en-GB" sz="3800" i="1" dirty="0" smtClean="0"/>
              <a:t>, </a:t>
            </a:r>
            <a:r>
              <a:rPr lang="en-GB" sz="3800" dirty="0" smtClean="0"/>
              <a:t>Oxford </a:t>
            </a:r>
            <a:r>
              <a:rPr lang="en-GB" sz="3800" dirty="0"/>
              <a:t>University Press. </a:t>
            </a:r>
          </a:p>
          <a:p>
            <a:pPr marL="0" indent="0">
              <a:buNone/>
            </a:pPr>
            <a:r>
              <a:rPr lang="en-GB" sz="3800" dirty="0"/>
              <a:t>•Janis, I. (1972) </a:t>
            </a:r>
            <a:r>
              <a:rPr lang="en-GB" sz="3800" i="1" dirty="0"/>
              <a:t>Victims of groupthink</a:t>
            </a:r>
            <a:r>
              <a:rPr lang="en-GB" sz="3800" dirty="0"/>
              <a:t>, Boston: Houghton-Mifflin</a:t>
            </a:r>
          </a:p>
          <a:p>
            <a:pPr marL="0" indent="0">
              <a:buNone/>
            </a:pPr>
            <a:r>
              <a:rPr lang="en-GB" sz="3800" dirty="0"/>
              <a:t>•Johnson, G., Scholes, K. and Whittington, R. (2005), </a:t>
            </a:r>
            <a:r>
              <a:rPr lang="en-GB" sz="3800" i="1" dirty="0"/>
              <a:t>Exploring Corporate Strategy, </a:t>
            </a:r>
            <a:r>
              <a:rPr lang="en-GB" sz="3800" dirty="0"/>
              <a:t>Prentice Hall.</a:t>
            </a:r>
          </a:p>
          <a:p>
            <a:pPr marL="0" indent="0">
              <a:buNone/>
            </a:pPr>
            <a:r>
              <a:rPr lang="en-GB" sz="3800" dirty="0"/>
              <a:t>•</a:t>
            </a:r>
            <a:r>
              <a:rPr lang="en-GB" sz="3800" dirty="0" err="1"/>
              <a:t>Luecke</a:t>
            </a:r>
            <a:r>
              <a:rPr lang="en-GB" sz="3800" dirty="0"/>
              <a:t>, R. and Katz, R. (2003), </a:t>
            </a:r>
            <a:r>
              <a:rPr lang="en-GB" sz="3800" i="1" dirty="0"/>
              <a:t>Managing Creativity and Innovation</a:t>
            </a:r>
            <a:r>
              <a:rPr lang="en-GB" sz="3800" i="1" dirty="0" smtClean="0"/>
              <a:t>, </a:t>
            </a:r>
            <a:r>
              <a:rPr lang="en-GB" sz="3800" dirty="0" smtClean="0"/>
              <a:t>Boston</a:t>
            </a:r>
            <a:r>
              <a:rPr lang="en-GB" sz="3800" dirty="0"/>
              <a:t>, Harvard Business School Press. </a:t>
            </a:r>
          </a:p>
          <a:p>
            <a:pPr marL="0" indent="0">
              <a:buNone/>
            </a:pPr>
            <a:r>
              <a:rPr lang="en-GB" sz="3800" dirty="0"/>
              <a:t>•Osborn, A. (1963), </a:t>
            </a:r>
            <a:r>
              <a:rPr lang="en-GB" sz="3800" i="1" dirty="0"/>
              <a:t>Applied Imaginations, </a:t>
            </a:r>
            <a:r>
              <a:rPr lang="en-GB" sz="3800" dirty="0"/>
              <a:t>Charles Scribner’s Sons.</a:t>
            </a:r>
          </a:p>
          <a:p>
            <a:pPr marL="0" indent="0">
              <a:buNone/>
            </a:pPr>
            <a:r>
              <a:rPr lang="en-GB" sz="3800" dirty="0"/>
              <a:t>•Peters, T. (1997), </a:t>
            </a:r>
            <a:r>
              <a:rPr lang="en-GB" sz="3800" i="1" dirty="0"/>
              <a:t>The Circle of Innovation</a:t>
            </a:r>
            <a:r>
              <a:rPr lang="en-GB" sz="3800" dirty="0"/>
              <a:t>, London, Hodder and Stoughton.</a:t>
            </a:r>
          </a:p>
          <a:p>
            <a:pPr marL="0" indent="0">
              <a:buNone/>
            </a:pPr>
            <a:r>
              <a:rPr lang="en-GB" sz="3800" dirty="0"/>
              <a:t>•Porter, M.E. (1980), </a:t>
            </a:r>
            <a:r>
              <a:rPr lang="en-GB" sz="3800" i="1" dirty="0"/>
              <a:t>Competitive Strategy, </a:t>
            </a:r>
            <a:r>
              <a:rPr lang="en-GB" sz="3800" dirty="0"/>
              <a:t>The Free Press, New York. </a:t>
            </a:r>
          </a:p>
          <a:p>
            <a:pPr marL="0" indent="0">
              <a:buNone/>
            </a:pPr>
            <a:r>
              <a:rPr lang="en-GB" sz="3800" dirty="0"/>
              <a:t>•Porter, M.E. (1985), </a:t>
            </a:r>
            <a:r>
              <a:rPr lang="en-GB" sz="3800" i="1" dirty="0"/>
              <a:t>Competitive Advantage, </a:t>
            </a:r>
            <a:r>
              <a:rPr lang="en-GB" sz="3800" dirty="0"/>
              <a:t>The Free Press, New York. </a:t>
            </a:r>
          </a:p>
          <a:p>
            <a:pPr marL="0" indent="0">
              <a:buNone/>
            </a:pPr>
            <a:r>
              <a:rPr lang="en-GB" sz="3800" dirty="0"/>
              <a:t>•Rosenfeld, R. and Servo, J. (1990), "Facilitating innovation in large organisations", </a:t>
            </a:r>
            <a:r>
              <a:rPr lang="en-GB" sz="3800" i="1" dirty="0"/>
              <a:t>Managing Innovation</a:t>
            </a:r>
            <a:r>
              <a:rPr lang="en-GB" sz="3800" dirty="0"/>
              <a:t>, London, Sage.</a:t>
            </a:r>
          </a:p>
          <a:p>
            <a:endParaRPr lang="en-GB" dirty="0"/>
          </a:p>
        </p:txBody>
      </p:sp>
    </p:spTree>
    <p:extLst>
      <p:ext uri="{BB962C8B-B14F-4D97-AF65-F5344CB8AC3E}">
        <p14:creationId xmlns:p14="http://schemas.microsoft.com/office/powerpoint/2010/main" val="326027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Innovation and creativity for next </a:t>
            </a:r>
            <a:r>
              <a:rPr lang="en-GB" smtClean="0"/>
              <a:t>weeks class</a:t>
            </a:r>
            <a:endParaRPr lang="en-GB" dirty="0"/>
          </a:p>
        </p:txBody>
      </p:sp>
      <p:sp>
        <p:nvSpPr>
          <p:cNvPr id="5" name="Content Placeholder 4"/>
          <p:cNvSpPr>
            <a:spLocks noGrp="1"/>
          </p:cNvSpPr>
          <p:nvPr>
            <p:ph idx="1"/>
          </p:nvPr>
        </p:nvSpPr>
        <p:spPr/>
        <p:txBody>
          <a:bodyPr>
            <a:normAutofit fontScale="85000" lnSpcReduction="20000"/>
          </a:bodyPr>
          <a:lstStyle/>
          <a:p>
            <a:pPr marL="514350" indent="-514350">
              <a:buFont typeface="+mj-lt"/>
              <a:buAutoNum type="arabicPeriod"/>
            </a:pPr>
            <a:r>
              <a:rPr lang="en-GB" dirty="0" smtClean="0"/>
              <a:t>Is our education system promoting critical thinking, creativity, innovation in students?</a:t>
            </a:r>
          </a:p>
          <a:p>
            <a:pPr marL="514350" indent="-514350">
              <a:buFont typeface="+mj-lt"/>
              <a:buAutoNum type="arabicPeriod"/>
            </a:pPr>
            <a:r>
              <a:rPr lang="en-GB" dirty="0" smtClean="0"/>
              <a:t>Does this degree promote critical thinking, creativity, innovation in students?</a:t>
            </a:r>
          </a:p>
          <a:p>
            <a:pPr marL="0" indent="0">
              <a:buNone/>
            </a:pPr>
            <a:r>
              <a:rPr lang="en-GB" dirty="0"/>
              <a:t>3</a:t>
            </a:r>
            <a:r>
              <a:rPr lang="en-GB" dirty="0" smtClean="0"/>
              <a:t>.  You are thinking of setting up a business based on the trade you learnt from leaving school. If you are going to be successful you will need to stand out in the crowd. Show how you would innovative and creative in setting up a;</a:t>
            </a:r>
          </a:p>
          <a:p>
            <a:r>
              <a:rPr lang="en-GB" dirty="0" smtClean="0"/>
              <a:t>A Butchers shop</a:t>
            </a:r>
          </a:p>
          <a:p>
            <a:r>
              <a:rPr lang="en-GB" dirty="0" smtClean="0"/>
              <a:t>Beautician</a:t>
            </a:r>
          </a:p>
          <a:p>
            <a:r>
              <a:rPr lang="en-GB" dirty="0" smtClean="0"/>
              <a:t>A plasterer/ plumber/ electrician</a:t>
            </a:r>
          </a:p>
          <a:p>
            <a:endParaRPr lang="en-GB" dirty="0"/>
          </a:p>
        </p:txBody>
      </p:sp>
    </p:spTree>
    <p:extLst>
      <p:ext uri="{BB962C8B-B14F-4D97-AF65-F5344CB8AC3E}">
        <p14:creationId xmlns:p14="http://schemas.microsoft.com/office/powerpoint/2010/main" val="3527108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353</TotalTime>
  <Words>1880</Words>
  <Application>Microsoft Office PowerPoint</Application>
  <PresentationFormat>On-screen Show (4:3)</PresentationFormat>
  <Paragraphs>210</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C.I.M.M. part one review</vt:lpstr>
      <vt:lpstr>Innovation and creativity</vt:lpstr>
      <vt:lpstr>Learning outcomes for today</vt:lpstr>
      <vt:lpstr>Innovation and creativity</vt:lpstr>
      <vt:lpstr>Define creativity</vt:lpstr>
      <vt:lpstr>What is creativity? How do you think these were ranked ?</vt:lpstr>
      <vt:lpstr>Creativity to me is……..</vt:lpstr>
      <vt:lpstr>Define innovation</vt:lpstr>
      <vt:lpstr>8 I’s of innovation</vt:lpstr>
      <vt:lpstr>What is the difference?</vt:lpstr>
      <vt:lpstr>Why are creativity and innovation important to organisations? </vt:lpstr>
      <vt:lpstr>The need to be creative and  innovate</vt:lpstr>
      <vt:lpstr>A source of competitive advantage</vt:lpstr>
      <vt:lpstr>People as the creative asset</vt:lpstr>
      <vt:lpstr>Creativity  in people</vt:lpstr>
      <vt:lpstr>The cultural web paradigm</vt:lpstr>
      <vt:lpstr> Factors important in enhancing it’s people to be creative </vt:lpstr>
      <vt:lpstr>Internal stimuli of creativity and innovation at work</vt:lpstr>
      <vt:lpstr>Innovation sources</vt:lpstr>
      <vt:lpstr>Innovation techniques</vt:lpstr>
      <vt:lpstr>Assessing ideas</vt:lpstr>
      <vt:lpstr>A marketing perspective</vt:lpstr>
      <vt:lpstr>Why develop new products</vt:lpstr>
      <vt:lpstr>The fuzzy front end</vt:lpstr>
      <vt:lpstr>The role of R &amp; D in npd</vt:lpstr>
      <vt:lpstr>The role of marketing in npd</vt:lpstr>
      <vt:lpstr>Types of innovation &amp; creativity</vt:lpstr>
      <vt:lpstr>The role of  technology</vt:lpstr>
      <vt:lpstr>Internal barriers  to creativity</vt:lpstr>
      <vt:lpstr>Key points</vt:lpstr>
      <vt:lpstr>References and reading list</vt:lpstr>
      <vt:lpstr>Innovation and creativity for next weeks class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Innovation and creativity</dc:title>
  <dc:creator>Wil Fleming</dc:creator>
  <cp:lastModifiedBy>Fleming</cp:lastModifiedBy>
  <cp:revision>36</cp:revision>
  <cp:lastPrinted>2015-11-16T15:43:27Z</cp:lastPrinted>
  <dcterms:created xsi:type="dcterms:W3CDTF">2013-11-28T08:21:23Z</dcterms:created>
  <dcterms:modified xsi:type="dcterms:W3CDTF">2016-11-21T16:40:15Z</dcterms:modified>
</cp:coreProperties>
</file>