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1"/>
  </p:notesMasterIdLst>
  <p:handoutMasterIdLst>
    <p:handoutMasterId r:id="rId22"/>
  </p:handoutMasterIdLst>
  <p:sldIdLst>
    <p:sldId id="309" r:id="rId5"/>
    <p:sldId id="1563" r:id="rId6"/>
    <p:sldId id="1656" r:id="rId7"/>
    <p:sldId id="1657" r:id="rId8"/>
    <p:sldId id="1658" r:id="rId9"/>
    <p:sldId id="261" r:id="rId10"/>
    <p:sldId id="269" r:id="rId11"/>
    <p:sldId id="1660" r:id="rId12"/>
    <p:sldId id="1661" r:id="rId13"/>
    <p:sldId id="1663" r:id="rId14"/>
    <p:sldId id="266" r:id="rId15"/>
    <p:sldId id="1664" r:id="rId16"/>
    <p:sldId id="1666" r:id="rId17"/>
    <p:sldId id="1667" r:id="rId18"/>
    <p:sldId id="1668" r:id="rId19"/>
    <p:sldId id="166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2471F2E-E011-F521-299E-65FC243E7E5E}" name="David Salaguinto" initials="DS" userId="S::davidsa@microsoft.com::9399e6ad-b974-43d0-b593-8c2804f84e0d" providerId="AD"/>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B66"/>
    <a:srgbClr val="FFFFFF"/>
    <a:srgbClr val="304E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6AD2F4-863D-4EAD-AFAE-5C66C1EE11B0}" v="420" dt="2026-02-26T12:43:17.260"/>
  </p1510:revLst>
</p1510:revInfo>
</file>

<file path=ppt/tableStyles.xml><?xml version="1.0" encoding="utf-8"?>
<a:tblStyleLst xmlns:a="http://schemas.openxmlformats.org/drawingml/2006/main" def="{F5AB1C69-6EDB-4FF4-983F-18BD219EF322}">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98"/>
    <p:restoredTop sz="94665"/>
  </p:normalViewPr>
  <p:slideViewPr>
    <p:cSldViewPr snapToGrid="0">
      <p:cViewPr>
        <p:scale>
          <a:sx n="50" d="100"/>
          <a:sy n="50" d="100"/>
        </p:scale>
        <p:origin x="2970" y="1290"/>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2/26/2026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2/26/2026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analyses the role of developing and managing individuals and teams in ensuring a smooth operation of Barclays UK. This is based on the recruitment and development of Customer Service Officer under a branch structure. This is analysed as an HR professional who reports to a Branch Manager, who reports to a Risk Manager who oversees regulation. The discussion combines the recruitment strategy and learning and development theory to show how HR helps in organisational effectiveness.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1393984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presentation is divided into five major sections. It opens with a Barclays UK introduction and overview. It goes on to describe the </a:t>
            </a:r>
            <a:r>
              <a:rPr lang="en-US" dirty="0" err="1"/>
              <a:t>organisational</a:t>
            </a:r>
            <a:r>
              <a:rPr lang="en-US" dirty="0"/>
              <a:t> structure and reporting hierarchy. A detailed analysis of the recruitment process is done, which includes the analysis of the job, job description and person specification. This will be followed by the assessment of the learning and development requirements of the hired employee based on the formulated learning theories. The presentation is finally concluded with a conclusion and examination of main findings.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3872641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growth of individuals and teams is the core of </a:t>
            </a:r>
            <a:r>
              <a:rPr lang="en-US" dirty="0" err="1"/>
              <a:t>organisational</a:t>
            </a:r>
            <a:r>
              <a:rPr lang="en-US" dirty="0"/>
              <a:t> development. Collective effort improves cooperation and problem-solving whereas personal responsibility guarantees productivity and accountability. In a regulated financial institution such as Barclays UK, compliance, customer satisfaction and operational stability directly relate to the quality of the recruitment.</a:t>
            </a:r>
          </a:p>
          <a:p>
            <a:r>
              <a:rPr lang="en-US" dirty="0"/>
              <a:t>This presentation will explain how the HR practitioner can recruit the appropriate Customer Service Officer and implement systematic learning and development strategies to support high performance and regulatory observance.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3581359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Barclays is a UK-based multinational universal bank that deals in retail, corporate and investment banking divisions. It operates in a highly regulated environment and has to meet strict financial and data protection regulations.</a:t>
            </a:r>
          </a:p>
          <a:p>
            <a:r>
              <a:rPr lang="en-US" dirty="0"/>
              <a:t>Over the past few years, Barclays has made considerable investments in the digital transformation, launching both AI-powered services and web-based banking solutions. Such a change in strategy has changed the workforce demands, with more requirements in digitally competent and legally aware workers. Recruitment and training should thus capture this changing operational environment.</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507918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branch has a distinct reporting environment. Customer Service Officer is under the supervision of the Branch Manager whose area of operation is the operational performance. The Risk Manager is the head of the Branch Manager, who is in charge of risk control and regulatory compliance.</a:t>
            </a:r>
          </a:p>
          <a:p>
            <a:r>
              <a:rPr lang="en-US" dirty="0"/>
              <a:t>Recruitment and the development of staff in this hierarchy are done by the HR practitioner. This hierarchy brings about accountability on every level. The Branch Manager is concerned with operational efficiency, whereas the Risk Manager is concerned with regulatory and financial risk. To achieve these expectations, the HR practitioner makes sure that the right individual is hired and developed accordingly.</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2376607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Recruitment process starts as a vacancy is recognized, possibly as a result of an increase in workload or staff turnover. The HR practitioner should make sure that the recruitment process is aligned with the Barclays strategic focus related to digital banking and compliance.</a:t>
            </a:r>
          </a:p>
          <a:p>
            <a:r>
              <a:rPr lang="en-US" dirty="0"/>
              <a:t>The decision would involve internal or external recruitment. In-house recruitment fosters motivation and saves time in onboarding. External recruitment brings in new skills and innovation. The procedure should be in line with the Equality Act 2010 to promote fairness and prevent discrimination.</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20955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Job analysis refers to an organized study of the work and responsibility of the Customer Service Officer position. It is performed based on the interviews with the Branch Manager, observation of the daily functioning and analysis of the performance requirements.</a:t>
            </a:r>
          </a:p>
          <a:p>
            <a:r>
              <a:rPr lang="en-US" dirty="0"/>
              <a:t> </a:t>
            </a:r>
          </a:p>
          <a:p>
            <a:r>
              <a:rPr lang="en-US" dirty="0"/>
              <a:t>The main activities are customer advisory services, processing transactions, compliance checks and digital platform support. Job analysis can be used to ensure that expectations are clear and that there is no role ambiguity. Lack of proper job analysis can lead to hiring of people with the wrong skills or inefficient operations.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761653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job description is the formal document outlining the role and purpose of the job. Customer Service Officer will be in charge of providing excellent customer service that meets the Anti-Money Laundering requirements and GDPR standards.</a:t>
            </a:r>
          </a:p>
          <a:p>
            <a:r>
              <a:rPr lang="en-US" dirty="0"/>
              <a:t>The position will also involve meeting sales objectives and assisting with digital banking services. Recording of responsibilities guarantees accountability and facilitates the performance assessment by the Branch Manager.</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32737679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person specification outlines the necessary and preferable attributes needed in the role. Among the necessary requirements are financial literacy, effective communication, digital literacy and regulatory awareness.</a:t>
            </a:r>
          </a:p>
          <a:p>
            <a:r>
              <a:rPr lang="en-US" dirty="0"/>
              <a:t>Emotional intelligence, leadership potential and resilience are desirable attributes. Emotional intelligence is also critical in the banking sector, where customer issues need a professional approach by employees. This individual-focused methodology makes sure that the competencies of the candidate and the </a:t>
            </a:r>
            <a:r>
              <a:rPr lang="en-US" dirty="0" err="1"/>
              <a:t>organisational</a:t>
            </a:r>
            <a:r>
              <a:rPr lang="en-US" dirty="0"/>
              <a:t> requirements are aligned.</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30150327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recruitment is guided by seven organized steps; determining the vacancy, job analysis, preparing documentation, adverting the job, screening the applications, structured interviews, selection and onboarding of the successful employee.</a:t>
            </a:r>
          </a:p>
          <a:p>
            <a:r>
              <a:rPr lang="en-US" dirty="0"/>
              <a:t>Applicant Tracking System could be used to process large amounts of applications. The structured interviews and competency-based tests minimize bias and enhance reliability. Onboarding and reference checks make the integration into the team a smooth process.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7028876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recruitment tools enhance efficiency but can create algorithmic bias unless they are carefully supervised. The HR practitioner should make sure that she/he follows the equality laws and should encourage diversity in the team.</a:t>
            </a:r>
          </a:p>
          <a:p>
            <a:r>
              <a:rPr lang="en-US" dirty="0"/>
              <a:t>Interviews that are structured and have clear evaluation criteria promote fairness. Diversity enhances innovation and understanding of the customer. In this way, the recruitment should be efficient in terms of technology and ethics.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35519677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recruitment, it is important to have continuous development. The Customer Service Officer needs to be trained in digital banking software, latest AML policies as well as innovative customer approach methods.</a:t>
            </a:r>
          </a:p>
          <a:p>
            <a:r>
              <a:rPr lang="en-US" dirty="0"/>
              <a:t>Moreover, training in resilience is required because of the high-pressure requirements of customer-facing jobs. The ability to work in a team is also essential in order to facilitate the running of the branches. Both the Branch Manager and the Risk Manager count on the competence of the employee to ensure standards of compliance and performance are upheld.</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37890668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are three theories of learning that support development.</a:t>
            </a:r>
          </a:p>
          <a:p>
            <a:pPr marL="285750" indent="-285750">
              <a:buFont typeface="Arial"/>
              <a:buChar char="•"/>
            </a:pPr>
            <a:r>
              <a:rPr lang="en-US"/>
              <a:t>The blended learning approach is especially successful in banking since employees need to be accurate in their procedures and they need to think critically. Conformance of compliance entails behaviourist methods that are vital in the training of AML and preventive fraud. Nevertheless, they change their regulatory environments at an extremely high rate; therefore, employees need to comprehend the rationale behind procedures as well.</a:t>
            </a:r>
          </a:p>
          <a:p>
            <a:pPr marL="285750" indent="-285750">
              <a:buFont typeface="Arial"/>
              <a:buChar char="•"/>
            </a:pPr>
            <a:r>
              <a:rPr lang="en-US"/>
              <a:t>The cognitivist learning improves the skill of analysis by stimulating the employees to think through complicated financial data. The Customer Service Officer can be practised in advising clients in realistic conditions by use of simulation based on scenarios. This enhances self-confidence and quality of decision making.</a:t>
            </a:r>
          </a:p>
          <a:p>
            <a:pPr marL="285750" indent="-285750">
              <a:buFont typeface="Arial"/>
              <a:buChar char="•"/>
            </a:pPr>
            <a:r>
              <a:rPr lang="en-US" dirty="0"/>
              <a:t>Experiential and humanist methods promote lifetime career development. The mentoring association with the Branch Manager facilitates reflexive learning and leadership preparedness. This does not only develop the individual but enhances succession planning in the </a:t>
            </a:r>
            <a:r>
              <a:rPr lang="en-US" dirty="0" err="1"/>
              <a:t>organisation</a:t>
            </a:r>
            <a:r>
              <a:rPr lang="en-US" dirty="0"/>
              <a:t>.</a:t>
            </a:r>
          </a:p>
          <a:p>
            <a:r>
              <a:rPr lang="en-US" dirty="0"/>
              <a:t>A combination strategy guarantees holistic development of skills.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dirty="0"/>
          </a:p>
        </p:txBody>
      </p:sp>
    </p:spTree>
    <p:extLst>
      <p:ext uri="{BB962C8B-B14F-4D97-AF65-F5344CB8AC3E}">
        <p14:creationId xmlns:p14="http://schemas.microsoft.com/office/powerpoint/2010/main" val="42747980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Kirkpatrick model of four levels should be used to measure the effectiveness of the training. Reaction evaluates employee satisfaction with training. Learning evaluates acquired knowledge. </a:t>
            </a:r>
            <a:r>
              <a:rPr lang="en-US" dirty="0" err="1"/>
              <a:t>Behaviour</a:t>
            </a:r>
            <a:r>
              <a:rPr lang="en-US" dirty="0"/>
              <a:t> studies performance at the work place. Outcomes quantify the impact of </a:t>
            </a:r>
            <a:r>
              <a:rPr lang="en-US" dirty="0" err="1"/>
              <a:t>organisations</a:t>
            </a:r>
            <a:r>
              <a:rPr lang="en-US" dirty="0"/>
              <a:t>, including the decrease in compliance errors and customer satisfaction.</a:t>
            </a:r>
          </a:p>
          <a:p>
            <a:r>
              <a:rPr lang="en-US" dirty="0"/>
              <a:t>The Branch Manager oversees the performance indicators and the Risk Manager carries out compliance audits to see that the regulatory standards are upheld.</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dirty="0"/>
          </a:p>
        </p:txBody>
      </p:sp>
    </p:spTree>
    <p:extLst>
      <p:ext uri="{BB962C8B-B14F-4D97-AF65-F5344CB8AC3E}">
        <p14:creationId xmlns:p14="http://schemas.microsoft.com/office/powerpoint/2010/main" val="1305327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summary, effective hiring and organized development play a critical role in the smooth running of the Barclays UK. Job analysis offers clarity whereas person-specific recruitment enhances performance and retention. Ongoing learning underpinned by </a:t>
            </a:r>
            <a:r>
              <a:rPr lang="en-US" dirty="0" err="1"/>
              <a:t>Behaviourist</a:t>
            </a:r>
            <a:r>
              <a:rPr lang="en-US" dirty="0"/>
              <a:t>, Cognitivist and Humanist theories provides employees with competence in a fast-changing financial world.</a:t>
            </a:r>
          </a:p>
          <a:p>
            <a:r>
              <a:rPr lang="en-US" dirty="0"/>
              <a:t>The HR practitioner has a strategic role to play to fit the capability of workforce to the </a:t>
            </a:r>
            <a:r>
              <a:rPr lang="en-US" dirty="0" err="1"/>
              <a:t>organisational</a:t>
            </a:r>
            <a:r>
              <a:rPr lang="en-US" dirty="0"/>
              <a:t> goals, efficiency in operations, adherence to regulations and sustainability in the long term.</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15</a:t>
            </a:fld>
            <a:endParaRPr lang="en-US" dirty="0"/>
          </a:p>
        </p:txBody>
      </p:sp>
    </p:spTree>
    <p:extLst>
      <p:ext uri="{BB962C8B-B14F-4D97-AF65-F5344CB8AC3E}">
        <p14:creationId xmlns:p14="http://schemas.microsoft.com/office/powerpoint/2010/main" val="4123393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9317736" cy="4453128"/>
          </a:xfrm>
        </p:spPr>
        <p:txBody>
          <a:bodyPr anchor="t">
            <a:normAutofit/>
          </a:bodyPr>
          <a:lstStyle>
            <a:lvl1pPr algn="l">
              <a:defRPr sz="9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CF91071A-A69E-4756-A27D-7C7C5F9F32BB}" type="datetime1">
              <a:rPr lang="en-US" smtClean="0"/>
              <a:t>2/26/2026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1129645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4427554"/>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0D1C923-C708-4EAA-A92A-FF81A8F7DA0D}" type="datetime1">
              <a:rPr lang="en-US" smtClean="0"/>
              <a:t>2/26/2026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0697454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anchor="t">
            <a:normAutofit/>
          </a:bodyPr>
          <a:lstStyle>
            <a:lvl1pPr algn="l">
              <a:defRPr sz="125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93208"/>
            <a:ext cx="5669280" cy="1161288"/>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761AAA3-5155-4231-8EEA-4F6426D8887B}" type="datetime1">
              <a:rPr lang="en-US" smtClean="0"/>
              <a:t>2/26/2026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4378783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Photo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anchor="t">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F9A648C8-0436-6FAF-8B52-BA15EFB5F90C}"/>
              </a:ext>
            </a:extLst>
          </p:cNvPr>
          <p:cNvSpPr>
            <a:spLocks noGrp="1"/>
          </p:cNvSpPr>
          <p:nvPr>
            <p:ph type="pic" sz="quarter" idx="13"/>
          </p:nvPr>
        </p:nvSpPr>
        <p:spPr>
          <a:xfrm>
            <a:off x="342901" y="343038"/>
            <a:ext cx="11506200" cy="4792766"/>
          </a:xfrm>
          <a:custGeom>
            <a:avLst/>
            <a:gdLst>
              <a:gd name="connsiteX0" fmla="*/ 292023 w 11506200"/>
              <a:gd name="connsiteY0" fmla="*/ 0 h 4792766"/>
              <a:gd name="connsiteX1" fmla="*/ 11214177 w 11506200"/>
              <a:gd name="connsiteY1" fmla="*/ 0 h 4792766"/>
              <a:gd name="connsiteX2" fmla="*/ 11506200 w 11506200"/>
              <a:gd name="connsiteY2" fmla="*/ 292023 h 4792766"/>
              <a:gd name="connsiteX3" fmla="*/ 11506200 w 11506200"/>
              <a:gd name="connsiteY3" fmla="*/ 4500743 h 4792766"/>
              <a:gd name="connsiteX4" fmla="*/ 11214177 w 11506200"/>
              <a:gd name="connsiteY4" fmla="*/ 4792766 h 4792766"/>
              <a:gd name="connsiteX5" fmla="*/ 292023 w 11506200"/>
              <a:gd name="connsiteY5" fmla="*/ 4792766 h 4792766"/>
              <a:gd name="connsiteX6" fmla="*/ 0 w 11506200"/>
              <a:gd name="connsiteY6" fmla="*/ 4500743 h 4792766"/>
              <a:gd name="connsiteX7" fmla="*/ 0 w 11506200"/>
              <a:gd name="connsiteY7" fmla="*/ 292023 h 4792766"/>
              <a:gd name="connsiteX8" fmla="*/ 292023 w 11506200"/>
              <a:gd name="connsiteY8" fmla="*/ 0 h 4792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6200" h="4792766">
                <a:moveTo>
                  <a:pt x="292023" y="0"/>
                </a:moveTo>
                <a:lnTo>
                  <a:pt x="11214177" y="0"/>
                </a:lnTo>
                <a:cubicBezTo>
                  <a:pt x="11375457" y="0"/>
                  <a:pt x="11506200" y="130743"/>
                  <a:pt x="11506200" y="292023"/>
                </a:cubicBezTo>
                <a:lnTo>
                  <a:pt x="11506200" y="4500743"/>
                </a:lnTo>
                <a:cubicBezTo>
                  <a:pt x="11506200" y="4662023"/>
                  <a:pt x="11375457" y="4792766"/>
                  <a:pt x="11214177" y="4792766"/>
                </a:cubicBezTo>
                <a:lnTo>
                  <a:pt x="292023" y="4792766"/>
                </a:lnTo>
                <a:cubicBezTo>
                  <a:pt x="130743" y="4792766"/>
                  <a:pt x="0" y="4662023"/>
                  <a:pt x="0" y="4500743"/>
                </a:cubicBezTo>
                <a:lnTo>
                  <a:pt x="0" y="292023"/>
                </a:lnTo>
                <a:cubicBezTo>
                  <a:pt x="0" y="130743"/>
                  <a:pt x="130743" y="0"/>
                  <a:pt x="292023" y="0"/>
                </a:cubicBezTo>
                <a:close/>
              </a:path>
            </a:pathLst>
          </a:custGeom>
          <a:blipFill>
            <a:blip r:embed="rId2"/>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A94E042F-6826-4E41-A6B0-8BF606E4151E}" type="datetime1">
              <a:rPr lang="en-US" smtClean="0"/>
              <a:t>2/26/2026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176852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p:nvPr>
        </p:nvSpPr>
        <p:spPr>
          <a:xfrm>
            <a:off x="5591348"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dpi="0" rotWithShape="1">
            <a:blip r:embed="rId2"/>
            <a:srcRect/>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3E408205-B154-4943-AEBC-86E16421E5DB}" type="datetime1">
              <a:rPr lang="en-US" smtClean="0"/>
              <a:t>2/26/2026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8875110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BD144122-2A67-493C-895E-2682608B0F6A}" type="datetime1">
              <a:rPr lang="en-US" smtClean="0"/>
              <a:t>2/26/2026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
        <p:nvSpPr>
          <p:cNvPr id="11" name="Picture Placeholder 6">
            <a:extLst>
              <a:ext uri="{FF2B5EF4-FFF2-40B4-BE49-F238E27FC236}">
                <a16:creationId xmlns:a16="http://schemas.microsoft.com/office/drawing/2014/main" id="{8F28510C-0939-D915-FCC8-7D8AD4475782}"/>
              </a:ext>
            </a:extLst>
          </p:cNvPr>
          <p:cNvSpPr>
            <a:spLocks noGrp="1"/>
          </p:cNvSpPr>
          <p:nvPr>
            <p:ph type="pic" sz="quarter" idx="13"/>
          </p:nvPr>
        </p:nvSpPr>
        <p:spPr>
          <a:xfrm>
            <a:off x="6517247" y="342900"/>
            <a:ext cx="5334000" cy="6172200"/>
          </a:xfrm>
          <a:custGeom>
            <a:avLst/>
            <a:gdLst>
              <a:gd name="connsiteX0" fmla="*/ 305905 w 5334000"/>
              <a:gd name="connsiteY0" fmla="*/ 0 h 6172200"/>
              <a:gd name="connsiteX1" fmla="*/ 5028095 w 5334000"/>
              <a:gd name="connsiteY1" fmla="*/ 0 h 6172200"/>
              <a:gd name="connsiteX2" fmla="*/ 5334000 w 5334000"/>
              <a:gd name="connsiteY2" fmla="*/ 305905 h 6172200"/>
              <a:gd name="connsiteX3" fmla="*/ 5334000 w 5334000"/>
              <a:gd name="connsiteY3" fmla="*/ 5866295 h 6172200"/>
              <a:gd name="connsiteX4" fmla="*/ 5028095 w 5334000"/>
              <a:gd name="connsiteY4" fmla="*/ 6172200 h 6172200"/>
              <a:gd name="connsiteX5" fmla="*/ 305905 w 5334000"/>
              <a:gd name="connsiteY5" fmla="*/ 6172200 h 6172200"/>
              <a:gd name="connsiteX6" fmla="*/ 0 w 5334000"/>
              <a:gd name="connsiteY6" fmla="*/ 5866295 h 6172200"/>
              <a:gd name="connsiteX7" fmla="*/ 0 w 5334000"/>
              <a:gd name="connsiteY7" fmla="*/ 305905 h 6172200"/>
              <a:gd name="connsiteX8" fmla="*/ 305905 w 53340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34000" h="6172200">
                <a:moveTo>
                  <a:pt x="305905" y="0"/>
                </a:moveTo>
                <a:lnTo>
                  <a:pt x="5028095" y="0"/>
                </a:lnTo>
                <a:cubicBezTo>
                  <a:pt x="5197042" y="0"/>
                  <a:pt x="5334000" y="136958"/>
                  <a:pt x="5334000" y="305905"/>
                </a:cubicBezTo>
                <a:lnTo>
                  <a:pt x="5334000" y="5866295"/>
                </a:lnTo>
                <a:cubicBezTo>
                  <a:pt x="5334000" y="6035242"/>
                  <a:pt x="5197042" y="6172200"/>
                  <a:pt x="5028095" y="6172200"/>
                </a:cubicBezTo>
                <a:lnTo>
                  <a:pt x="305905" y="6172200"/>
                </a:lnTo>
                <a:cubicBezTo>
                  <a:pt x="136958" y="6172200"/>
                  <a:pt x="0" y="6035242"/>
                  <a:pt x="0" y="5866295"/>
                </a:cubicBezTo>
                <a:lnTo>
                  <a:pt x="0" y="305905"/>
                </a:lnTo>
                <a:cubicBezTo>
                  <a:pt x="0" y="136958"/>
                  <a:pt x="136958" y="0"/>
                  <a:pt x="305905" y="0"/>
                </a:cubicBezTo>
                <a:close/>
              </a:path>
            </a:pathLst>
          </a:custGeom>
          <a:blipFill>
            <a:blip r:embed="rId2"/>
            <a:stretch>
              <a:fillRect/>
            </a:stretch>
          </a:blipFill>
        </p:spPr>
        <p:txBody>
          <a:bodyPr wrap="square">
            <a:noAutofit/>
          </a:bodyPr>
          <a:lstStyle/>
          <a:p>
            <a:endParaRPr lang="en-US" dirty="0"/>
          </a:p>
        </p:txBody>
      </p:sp>
    </p:spTree>
    <p:extLst>
      <p:ext uri="{BB962C8B-B14F-4D97-AF65-F5344CB8AC3E}">
        <p14:creationId xmlns:p14="http://schemas.microsoft.com/office/powerpoint/2010/main" val="281859808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p:nvPr>
        </p:nvSpPr>
        <p:spPr>
          <a:xfrm>
            <a:off x="347472"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a:blip r:embed="rId2"/>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486A74E5-A9C0-4E5C-851E-13F6D920EA1A}" type="datetime1">
              <a:rPr lang="en-US" smtClean="0"/>
              <a:t>2/26/2026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8084892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userDrawn="1"/>
        </p:nvSpPr>
        <p:spPr>
          <a:xfrm>
            <a:off x="0" y="0"/>
            <a:ext cx="12192000" cy="6858000"/>
          </a:xfrm>
          <a:prstGeom prst="rect">
            <a:avLst/>
          </a:prstGeom>
          <a:solidFill>
            <a:schemeClr val="bg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tx2"/>
                </a:solidFill>
              </a:defRPr>
            </a:lvl1pPr>
          </a:lstStyle>
          <a:p>
            <a:r>
              <a:rPr lang="en-US"/>
              <a:t>Click to edit Master title style</a:t>
            </a:r>
          </a:p>
        </p:txBody>
      </p:sp>
      <p:sp>
        <p:nvSpPr>
          <p:cNvPr id="3" name="Text Placeholder 2">
            <a:extLst>
              <a:ext uri="{FF2B5EF4-FFF2-40B4-BE49-F238E27FC236}">
                <a16:creationId xmlns:a16="http://schemas.microsoft.com/office/drawing/2014/main" id="{7FDC7299-89AC-DB5B-B75E-E02A0040A62D}"/>
              </a:ext>
            </a:extLst>
          </p:cNvPr>
          <p:cNvSpPr>
            <a:spLocks noGrp="1"/>
          </p:cNvSpPr>
          <p:nvPr>
            <p:ph type="body" idx="1"/>
          </p:nvPr>
        </p:nvSpPr>
        <p:spPr>
          <a:xfrm>
            <a:off x="429768" y="429768"/>
            <a:ext cx="7772400" cy="786384"/>
          </a:xfrm>
        </p:spPr>
        <p:txBody>
          <a:bodyPr>
            <a:normAutofit/>
          </a:bodyPr>
          <a:lstStyle>
            <a:lvl1pPr marL="0" indent="0">
              <a:buNone/>
              <a:defRPr sz="2000">
                <a:solidFill>
                  <a:schemeClr val="tx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2"/>
                </a:solidFill>
              </a:defRPr>
            </a:lvl1pPr>
          </a:lstStyle>
          <a:p>
            <a:fld id="{3188DBF3-F598-4A31-8E9B-511F7F0D5E47}" type="datetime1">
              <a:rPr lang="en-US" smtClean="0"/>
              <a:t>2/26/2026</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2"/>
                </a:solidFill>
              </a:defRPr>
            </a:lvl1pPr>
          </a:lstStyle>
          <a:p>
            <a:fld id="{84145AC3-CC88-4C8A-A6CE-8D44921B6A23}" type="slidenum">
              <a:rPr lang="en-US" smtClean="0"/>
              <a:pPr/>
              <a:t>‹#›</a:t>
            </a:fld>
            <a:endParaRPr lang="en-US" dirty="0"/>
          </a:p>
        </p:txBody>
      </p:sp>
    </p:spTree>
    <p:extLst>
      <p:ext uri="{BB962C8B-B14F-4D97-AF65-F5344CB8AC3E}">
        <p14:creationId xmlns:p14="http://schemas.microsoft.com/office/powerpoint/2010/main" val="2374594414"/>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1_Section Header">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bg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FDC7299-89AC-DB5B-B75E-E02A0040A62D}"/>
              </a:ext>
            </a:extLst>
          </p:cNvPr>
          <p:cNvSpPr>
            <a:spLocks noGrp="1"/>
          </p:cNvSpPr>
          <p:nvPr>
            <p:ph type="body" idx="1"/>
          </p:nvPr>
        </p:nvSpPr>
        <p:spPr>
          <a:xfrm>
            <a:off x="429768" y="429768"/>
            <a:ext cx="7772400" cy="786384"/>
          </a:xfrm>
        </p:spPr>
        <p:txBody>
          <a:bodyPr>
            <a:normAutofit/>
          </a:bodyPr>
          <a:lstStyle>
            <a:lvl1pPr marL="0" indent="0">
              <a:buNone/>
              <a:defRPr sz="20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3188DBF3-F598-4A31-8E9B-511F7F0D5E47}" type="datetime1">
              <a:rPr lang="en-US" smtClean="0"/>
              <a:pPr/>
              <a:t>2/26/2026</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dirty="0"/>
          </a:p>
        </p:txBody>
      </p:sp>
    </p:spTree>
    <p:extLst>
      <p:ext uri="{BB962C8B-B14F-4D97-AF65-F5344CB8AC3E}">
        <p14:creationId xmlns:p14="http://schemas.microsoft.com/office/powerpoint/2010/main" val="356496333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2/26/2026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40356225"/>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644383" y="1012952"/>
            <a:ext cx="4023360" cy="1636776"/>
          </a:xfrm>
        </p:spPr>
        <p:txBody>
          <a:bodyPr anchor="b">
            <a:normAutofit/>
          </a:bodyPr>
          <a:lstStyle>
            <a:lvl1pPr>
              <a:defRPr sz="4800"/>
            </a:lvl1pPr>
          </a:lstStyle>
          <a:p>
            <a:r>
              <a:rPr lang="en-US"/>
              <a:t>Click to edit Master title style</a:t>
            </a:r>
          </a:p>
        </p:txBody>
      </p:sp>
      <p:sp>
        <p:nvSpPr>
          <p:cNvPr id="10" name="Picture Placeholder 7">
            <a:extLst>
              <a:ext uri="{FF2B5EF4-FFF2-40B4-BE49-F238E27FC236}">
                <a16:creationId xmlns:a16="http://schemas.microsoft.com/office/drawing/2014/main" id="{BA22E09C-1954-DBFC-E669-2449D22D2D2E}"/>
              </a:ext>
            </a:extLst>
          </p:cNvPr>
          <p:cNvSpPr>
            <a:spLocks noGrp="1"/>
          </p:cNvSpPr>
          <p:nvPr>
            <p:ph type="pic" sz="quarter" idx="14"/>
          </p:nvPr>
        </p:nvSpPr>
        <p:spPr>
          <a:xfrm>
            <a:off x="342901" y="345109"/>
            <a:ext cx="6714969" cy="6163508"/>
          </a:xfrm>
          <a:custGeom>
            <a:avLst/>
            <a:gdLst>
              <a:gd name="connsiteX0" fmla="*/ 312551 w 6714969"/>
              <a:gd name="connsiteY0" fmla="*/ 0 h 6163508"/>
              <a:gd name="connsiteX1" fmla="*/ 6402418 w 6714969"/>
              <a:gd name="connsiteY1" fmla="*/ 0 h 6163508"/>
              <a:gd name="connsiteX2" fmla="*/ 6714969 w 6714969"/>
              <a:gd name="connsiteY2" fmla="*/ 312551 h 6163508"/>
              <a:gd name="connsiteX3" fmla="*/ 6714969 w 6714969"/>
              <a:gd name="connsiteY3" fmla="*/ 5850957 h 6163508"/>
              <a:gd name="connsiteX4" fmla="*/ 6402418 w 6714969"/>
              <a:gd name="connsiteY4" fmla="*/ 6163508 h 6163508"/>
              <a:gd name="connsiteX5" fmla="*/ 312551 w 6714969"/>
              <a:gd name="connsiteY5" fmla="*/ 6163508 h 6163508"/>
              <a:gd name="connsiteX6" fmla="*/ 0 w 6714969"/>
              <a:gd name="connsiteY6" fmla="*/ 5850957 h 6163508"/>
              <a:gd name="connsiteX7" fmla="*/ 0 w 6714969"/>
              <a:gd name="connsiteY7" fmla="*/ 312551 h 6163508"/>
              <a:gd name="connsiteX8" fmla="*/ 312551 w 6714969"/>
              <a:gd name="connsiteY8" fmla="*/ 0 h 6163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4969" h="6163508">
                <a:moveTo>
                  <a:pt x="312551" y="0"/>
                </a:moveTo>
                <a:lnTo>
                  <a:pt x="6402418" y="0"/>
                </a:lnTo>
                <a:cubicBezTo>
                  <a:pt x="6575035" y="0"/>
                  <a:pt x="6714969" y="139934"/>
                  <a:pt x="6714969" y="312551"/>
                </a:cubicBezTo>
                <a:lnTo>
                  <a:pt x="6714969" y="5850957"/>
                </a:lnTo>
                <a:cubicBezTo>
                  <a:pt x="6714969" y="6023574"/>
                  <a:pt x="6575035" y="6163508"/>
                  <a:pt x="6402418" y="6163508"/>
                </a:cubicBezTo>
                <a:lnTo>
                  <a:pt x="312551" y="6163508"/>
                </a:lnTo>
                <a:cubicBezTo>
                  <a:pt x="139934" y="6163508"/>
                  <a:pt x="0" y="6023574"/>
                  <a:pt x="0" y="5850957"/>
                </a:cubicBezTo>
                <a:lnTo>
                  <a:pt x="0" y="312551"/>
                </a:lnTo>
                <a:cubicBezTo>
                  <a:pt x="0" y="139934"/>
                  <a:pt x="139934" y="0"/>
                  <a:pt x="312551" y="0"/>
                </a:cubicBezTo>
                <a:close/>
              </a:path>
            </a:pathLst>
          </a:custGeom>
          <a:blipFill>
            <a:blip r:embed="rId2"/>
            <a:stretch>
              <a:fillRect/>
            </a:stretch>
          </a:blipFill>
        </p:spPr>
        <p:txBody>
          <a:bodyPr wrap="square">
            <a:noAutofit/>
          </a:bodyPr>
          <a:lstStyle/>
          <a:p>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644384" y="2896616"/>
            <a:ext cx="4023360" cy="3364992"/>
          </a:xfrm>
        </p:spPr>
        <p:txBody>
          <a:bodyPr vert="horz" lIns="91440" tIns="45720" rIns="91440" bIns="45720" rtlCol="0">
            <a:normAutofit/>
          </a:bodyPr>
          <a:lstStyle>
            <a:lvl1pPr marL="342900" indent="-3429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2/26/2026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75906416"/>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Content 1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7159" y="151598"/>
            <a:ext cx="11924209" cy="528186"/>
          </a:xfrm>
        </p:spPr>
        <p:txBody>
          <a:bodyPr anchor="ctr">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776036"/>
            <a:ext cx="11924209" cy="56769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239D5A0-3316-4C32-929A-0D0DB97D10BB}" type="datetime1">
              <a:rPr lang="en-US" smtClean="0"/>
              <a:t>2/26/2026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05126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FBBADD7-305F-4EB9-8736-D791FAF7A4D4}" type="datetime1">
              <a:rPr lang="en-US" smtClean="0"/>
              <a:t>2/26/2026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42913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80"/>
            <a:ext cx="11328845" cy="740664"/>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9768" y="1380744"/>
            <a:ext cx="11328844" cy="49011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649238A-C249-43B5-82BC-D29F8CAE992A}" type="datetime1">
              <a:rPr lang="en-US" smtClean="0"/>
              <a:t>2/26/2026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312030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97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4546182-1DDF-4ACE-B05D-D855179AB21D}" type="datetime1">
              <a:rPr lang="en-US" smtClean="0"/>
              <a:t>2/26/2026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087418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1879F24-F3CA-4AD0-8BF8-AB0BBB30EE08}" type="datetime1">
              <a:rPr lang="en-US" smtClean="0"/>
              <a:t>2/26/2026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075640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4342EAA-E00A-40E8-8E99-2669E0367007}" type="datetime1">
              <a:rPr lang="en-US" smtClean="0"/>
              <a:t>2/26/2026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545867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4032504"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2392" y="640080"/>
            <a:ext cx="597103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4035030-C135-4A24-944D-06B773D2F2E6}" type="datetime1">
              <a:rPr lang="en-US" smtClean="0"/>
              <a:t>2/26/2026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335543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25696" y="640080"/>
            <a:ext cx="7159752" cy="5719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AA5E6FB-0D10-49C4-88DE-98215C666BA1}" type="datetime1">
              <a:rPr lang="en-US" smtClean="0"/>
              <a:t>2/26/2026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736392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F226A48-373B-47E6-1E90-9892366CC9F0}"/>
              </a:ext>
            </a:extLst>
          </p:cNvPr>
          <p:cNvSpPr>
            <a:spLocks noGrp="1"/>
          </p:cNvSpPr>
          <p:nvPr>
            <p:ph type="pic" sz="quarter" idx="13"/>
          </p:nvPr>
        </p:nvSpPr>
        <p:spPr>
          <a:xfrm>
            <a:off x="342900" y="342900"/>
            <a:ext cx="4501152" cy="6172200"/>
          </a:xfrm>
          <a:custGeom>
            <a:avLst/>
            <a:gdLst>
              <a:gd name="connsiteX0" fmla="*/ 332635 w 4501152"/>
              <a:gd name="connsiteY0" fmla="*/ 0 h 6172200"/>
              <a:gd name="connsiteX1" fmla="*/ 4168517 w 4501152"/>
              <a:gd name="connsiteY1" fmla="*/ 0 h 6172200"/>
              <a:gd name="connsiteX2" fmla="*/ 4501152 w 4501152"/>
              <a:gd name="connsiteY2" fmla="*/ 331423 h 6172200"/>
              <a:gd name="connsiteX3" fmla="*/ 4501152 w 4501152"/>
              <a:gd name="connsiteY3" fmla="*/ 5840778 h 6172200"/>
              <a:gd name="connsiteX4" fmla="*/ 4168517 w 4501152"/>
              <a:gd name="connsiteY4" fmla="*/ 6172200 h 6172200"/>
              <a:gd name="connsiteX5" fmla="*/ 332635 w 4501152"/>
              <a:gd name="connsiteY5" fmla="*/ 6172200 h 6172200"/>
              <a:gd name="connsiteX6" fmla="*/ 0 w 4501152"/>
              <a:gd name="connsiteY6" fmla="*/ 5840778 h 6172200"/>
              <a:gd name="connsiteX7" fmla="*/ 0 w 4501152"/>
              <a:gd name="connsiteY7" fmla="*/ 331423 h 6172200"/>
              <a:gd name="connsiteX8" fmla="*/ 332635 w 4501152"/>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152" h="6172200">
                <a:moveTo>
                  <a:pt x="332635" y="0"/>
                </a:moveTo>
                <a:lnTo>
                  <a:pt x="4168517" y="0"/>
                </a:lnTo>
                <a:cubicBezTo>
                  <a:pt x="4352226" y="0"/>
                  <a:pt x="4501152" y="148383"/>
                  <a:pt x="4501152" y="331423"/>
                </a:cubicBezTo>
                <a:lnTo>
                  <a:pt x="4501152" y="5840778"/>
                </a:lnTo>
                <a:cubicBezTo>
                  <a:pt x="4501152" y="6023817"/>
                  <a:pt x="4352226" y="6172200"/>
                  <a:pt x="4168517" y="6172200"/>
                </a:cubicBezTo>
                <a:lnTo>
                  <a:pt x="332635" y="6172200"/>
                </a:lnTo>
                <a:cubicBezTo>
                  <a:pt x="148926" y="6172200"/>
                  <a:pt x="0" y="6023817"/>
                  <a:pt x="0" y="5840778"/>
                </a:cubicBezTo>
                <a:lnTo>
                  <a:pt x="0" y="331423"/>
                </a:lnTo>
                <a:cubicBezTo>
                  <a:pt x="0" y="148383"/>
                  <a:pt x="148926" y="0"/>
                  <a:pt x="332635"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242880F-92D7-4796-B72D-6CF83054BAF5}" type="datetime1">
              <a:rPr lang="en-US" smtClean="0"/>
              <a:t>2/26/2026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2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523749-65BA-43BD-B2BF-FF5A4C96AE14}" type="datetime1">
              <a:rPr lang="en-US" smtClean="0"/>
              <a:t>2/26/2026</a:t>
            </a:fld>
            <a:endParaRPr lang="en-US" dirty="0"/>
          </a:p>
        </p:txBody>
      </p:sp>
      <p:sp>
        <p:nvSpPr>
          <p:cNvPr id="4" name="Picture Placeholder 3">
            <a:extLst>
              <a:ext uri="{FF2B5EF4-FFF2-40B4-BE49-F238E27FC236}">
                <a16:creationId xmlns:a16="http://schemas.microsoft.com/office/drawing/2014/main" id="{7F11DC52-D1FD-A255-1A04-7A15A9DE3C8F}"/>
              </a:ext>
            </a:extLst>
          </p:cNvPr>
          <p:cNvSpPr>
            <a:spLocks noGrp="1"/>
          </p:cNvSpPr>
          <p:nvPr>
            <p:ph type="pic" sz="quarter" idx="13"/>
          </p:nvPr>
        </p:nvSpPr>
        <p:spPr>
          <a:xfrm>
            <a:off x="7353304" y="352327"/>
            <a:ext cx="4495799" cy="6172200"/>
          </a:xfrm>
          <a:custGeom>
            <a:avLst/>
            <a:gdLst>
              <a:gd name="connsiteX0" fmla="*/ 293171 w 4495799"/>
              <a:gd name="connsiteY0" fmla="*/ 0 h 6172200"/>
              <a:gd name="connsiteX1" fmla="*/ 4202628 w 4495799"/>
              <a:gd name="connsiteY1" fmla="*/ 0 h 6172200"/>
              <a:gd name="connsiteX2" fmla="*/ 4495799 w 4495799"/>
              <a:gd name="connsiteY2" fmla="*/ 293171 h 6172200"/>
              <a:gd name="connsiteX3" fmla="*/ 4495799 w 4495799"/>
              <a:gd name="connsiteY3" fmla="*/ 5879029 h 6172200"/>
              <a:gd name="connsiteX4" fmla="*/ 4202628 w 4495799"/>
              <a:gd name="connsiteY4" fmla="*/ 6172200 h 6172200"/>
              <a:gd name="connsiteX5" fmla="*/ 293171 w 4495799"/>
              <a:gd name="connsiteY5" fmla="*/ 6172200 h 6172200"/>
              <a:gd name="connsiteX6" fmla="*/ 0 w 4495799"/>
              <a:gd name="connsiteY6" fmla="*/ 5879029 h 6172200"/>
              <a:gd name="connsiteX7" fmla="*/ 0 w 4495799"/>
              <a:gd name="connsiteY7" fmla="*/ 293171 h 6172200"/>
              <a:gd name="connsiteX8" fmla="*/ 293171 w 4495799"/>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5799" h="6172200">
                <a:moveTo>
                  <a:pt x="293171" y="0"/>
                </a:moveTo>
                <a:lnTo>
                  <a:pt x="4202628" y="0"/>
                </a:lnTo>
                <a:cubicBezTo>
                  <a:pt x="4364542" y="0"/>
                  <a:pt x="4495799" y="131257"/>
                  <a:pt x="4495799" y="293171"/>
                </a:cubicBezTo>
                <a:lnTo>
                  <a:pt x="4495799" y="5879029"/>
                </a:lnTo>
                <a:cubicBezTo>
                  <a:pt x="4495799" y="6040943"/>
                  <a:pt x="4364542" y="6172200"/>
                  <a:pt x="4202628" y="6172200"/>
                </a:cubicBezTo>
                <a:lnTo>
                  <a:pt x="293171" y="6172200"/>
                </a:lnTo>
                <a:cubicBezTo>
                  <a:pt x="131257" y="6172200"/>
                  <a:pt x="0" y="6040943"/>
                  <a:pt x="0" y="5879029"/>
                </a:cubicBezTo>
                <a:lnTo>
                  <a:pt x="0" y="293171"/>
                </a:lnTo>
                <a:cubicBezTo>
                  <a:pt x="0" y="131257"/>
                  <a:pt x="131257" y="0"/>
                  <a:pt x="293171"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214047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9539F8C7-DD74-7177-C2DA-02533B6576FD}"/>
              </a:ext>
            </a:extLst>
          </p:cNvPr>
          <p:cNvSpPr>
            <a:spLocks noGrp="1"/>
          </p:cNvSpPr>
          <p:nvPr>
            <p:ph type="pic" sz="quarter" idx="13"/>
          </p:nvPr>
        </p:nvSpPr>
        <p:spPr>
          <a:xfrm>
            <a:off x="339373"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561C12A-E1D5-4BE9-85D9-F221F70F4931}" type="datetime1">
              <a:rPr lang="en-US" smtClean="0"/>
              <a:t>2/26/2026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32171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7BBDBE6-5750-4902-BDAA-20F546DD8AD7}" type="datetime1">
              <a:rPr lang="en-US" smtClean="0"/>
              <a:t>2/26/2026</a:t>
            </a:fld>
            <a:endParaRPr lang="en-US" dirty="0"/>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p:nvPr>
        </p:nvSpPr>
        <p:spPr>
          <a:xfrm>
            <a:off x="8046768"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87197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1C4331-C33F-4DC1-AB74-C520A718CE2B}" type="datetime1">
              <a:rPr lang="en-US" smtClean="0"/>
              <a:t>2/26/2026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673447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91A4764-83A9-4A81-9507-BED109D81520}" type="datetime1">
              <a:rPr lang="en-US" smtClean="0"/>
              <a:t>2/26/2026</a:t>
            </a:fld>
            <a:endParaRPr lang="en-US" dirty="0"/>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91800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9B2C6C9-D30C-4946-92A4-454A5FC69685}" type="datetime1">
              <a:rPr lang="en-US" smtClean="0"/>
              <a:t>2/26/2026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837350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D479CC6-BB04-42D6-AB0C-BAA184663D94}" type="datetime1">
              <a:rPr lang="en-US" smtClean="0"/>
              <a:t>2/26/2026</a:t>
            </a:fld>
            <a:endParaRPr lang="en-US" dirty="0"/>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405861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B3D66E4-8050-49E4-B8D2-06214BFB7C0A}" type="datetime1">
              <a:rPr lang="en-US" smtClean="0"/>
              <a:t>2/26/2026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467347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4502843" y="342901"/>
            <a:ext cx="7346257"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AEA2F-0823-4BD6-88F7-6D0D98F52C93}" type="datetime1">
              <a:rPr lang="en-US" smtClean="0"/>
              <a:t>2/26/2026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923169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06092A99-204A-46CE-8F70-09D6B2D34877}" type="datetime1">
              <a:rPr lang="en-US" smtClean="0"/>
              <a:t>2/26/2026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6019413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2" y="5111854"/>
            <a:ext cx="3739279" cy="1389888"/>
          </a:xfrm>
        </p:spPr>
        <p:txBody>
          <a:bodyPr anchor="t">
            <a:normAutofit/>
          </a:bodyPr>
          <a:lstStyle>
            <a:lvl1pPr>
              <a:defRPr sz="3200"/>
            </a:lvl1pPr>
          </a:lstStyle>
          <a:p>
            <a:r>
              <a:rPr lang="en-US"/>
              <a:t>Click to edit Master title style</a:t>
            </a:r>
          </a:p>
        </p:txBody>
      </p:sp>
      <p:sp>
        <p:nvSpPr>
          <p:cNvPr id="19" name="Picture Placeholder 17">
            <a:extLst>
              <a:ext uri="{FF2B5EF4-FFF2-40B4-BE49-F238E27FC236}">
                <a16:creationId xmlns:a16="http://schemas.microsoft.com/office/drawing/2014/main" id="{D5837EDE-723C-6CF6-EB95-3AEDA1F07E9E}"/>
              </a:ext>
            </a:extLst>
          </p:cNvPr>
          <p:cNvSpPr>
            <a:spLocks noGrp="1"/>
          </p:cNvSpPr>
          <p:nvPr>
            <p:ph type="pic" sz="quarter" idx="15"/>
          </p:nvPr>
        </p:nvSpPr>
        <p:spPr>
          <a:xfrm>
            <a:off x="339373" y="320043"/>
            <a:ext cx="11509730" cy="4404825"/>
          </a:xfrm>
          <a:custGeom>
            <a:avLst/>
            <a:gdLst>
              <a:gd name="connsiteX0" fmla="*/ 299132 w 11509730"/>
              <a:gd name="connsiteY0" fmla="*/ 0 h 4404825"/>
              <a:gd name="connsiteX1" fmla="*/ 11210598 w 11509730"/>
              <a:gd name="connsiteY1" fmla="*/ 0 h 4404825"/>
              <a:gd name="connsiteX2" fmla="*/ 11509730 w 11509730"/>
              <a:gd name="connsiteY2" fmla="*/ 299132 h 4404825"/>
              <a:gd name="connsiteX3" fmla="*/ 11509730 w 11509730"/>
              <a:gd name="connsiteY3" fmla="*/ 4105693 h 4404825"/>
              <a:gd name="connsiteX4" fmla="*/ 11210598 w 11509730"/>
              <a:gd name="connsiteY4" fmla="*/ 4404825 h 4404825"/>
              <a:gd name="connsiteX5" fmla="*/ 299132 w 11509730"/>
              <a:gd name="connsiteY5" fmla="*/ 4404825 h 4404825"/>
              <a:gd name="connsiteX6" fmla="*/ 0 w 11509730"/>
              <a:gd name="connsiteY6" fmla="*/ 4105693 h 4404825"/>
              <a:gd name="connsiteX7" fmla="*/ 0 w 11509730"/>
              <a:gd name="connsiteY7" fmla="*/ 299132 h 4404825"/>
              <a:gd name="connsiteX8" fmla="*/ 299132 w 11509730"/>
              <a:gd name="connsiteY8" fmla="*/ 0 h 44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4404825">
                <a:moveTo>
                  <a:pt x="299132" y="0"/>
                </a:moveTo>
                <a:lnTo>
                  <a:pt x="11210598" y="0"/>
                </a:lnTo>
                <a:cubicBezTo>
                  <a:pt x="11375804" y="0"/>
                  <a:pt x="11509730" y="133926"/>
                  <a:pt x="11509730" y="299132"/>
                </a:cubicBezTo>
                <a:lnTo>
                  <a:pt x="11509730" y="4105693"/>
                </a:lnTo>
                <a:cubicBezTo>
                  <a:pt x="11509730" y="4270899"/>
                  <a:pt x="11375804" y="4404825"/>
                  <a:pt x="11210598" y="4404825"/>
                </a:cubicBezTo>
                <a:lnTo>
                  <a:pt x="299132" y="4404825"/>
                </a:lnTo>
                <a:cubicBezTo>
                  <a:pt x="133926" y="4404825"/>
                  <a:pt x="0" y="4270899"/>
                  <a:pt x="0" y="4105693"/>
                </a:cubicBezTo>
                <a:lnTo>
                  <a:pt x="0" y="299132"/>
                </a:lnTo>
                <a:cubicBezTo>
                  <a:pt x="0" y="133926"/>
                  <a:pt x="133926" y="0"/>
                  <a:pt x="299132"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8749EA3-15DE-451B-A24B-ACC8EA0B6D09}" type="datetime1">
              <a:rPr lang="en-US" smtClean="0"/>
              <a:t>2/26/2026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51928" y="5111854"/>
            <a:ext cx="6400800" cy="1389888"/>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496444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1BCE7E7D-ED4A-B625-6CB8-4D71682F63D4}"/>
              </a:ext>
            </a:extLst>
          </p:cNvPr>
          <p:cNvSpPr>
            <a:spLocks noGrp="1"/>
          </p:cNvSpPr>
          <p:nvPr>
            <p:ph type="pic" sz="quarter" idx="13"/>
          </p:nvPr>
        </p:nvSpPr>
        <p:spPr>
          <a:xfrm>
            <a:off x="339373" y="320042"/>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F1343DB-FCC0-4D52-80F2-173D55390D61}" type="datetime1">
              <a:rPr lang="en-US" smtClean="0"/>
              <a:t>2/26/2026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259192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86A25225-80A2-7139-2A81-39CA926639FF}"/>
              </a:ext>
            </a:extLst>
          </p:cNvPr>
          <p:cNvSpPr>
            <a:spLocks noGrp="1"/>
          </p:cNvSpPr>
          <p:nvPr>
            <p:ph type="pic" sz="quarter" idx="13"/>
          </p:nvPr>
        </p:nvSpPr>
        <p:spPr>
          <a:xfrm>
            <a:off x="339373" y="3067414"/>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19672"/>
            <a:ext cx="3494314" cy="338328"/>
          </a:xfrm>
        </p:spPr>
        <p:txBody>
          <a:bodyPr/>
          <a:lstStyle/>
          <a:p>
            <a:fld id="{457C7506-9AD1-49AD-BE44-C83E35401EAD}" type="datetime1">
              <a:rPr lang="en-US" smtClean="0"/>
              <a:t>2/26/2026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6519672"/>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6519672"/>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6768102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40080"/>
            <a:ext cx="11155680" cy="970463"/>
          </a:xfrm>
        </p:spPr>
        <p:txBody>
          <a:bodyPr anchor="ctr"/>
          <a:lstStyle/>
          <a:p>
            <a:r>
              <a:rPr lang="en-US"/>
              <a:t>Click to edit Master title style</a:t>
            </a:r>
          </a:p>
        </p:txBody>
      </p:sp>
      <p:sp>
        <p:nvSpPr>
          <p:cNvPr id="10" name="Picture Placeholder 9">
            <a:extLst>
              <a:ext uri="{FF2B5EF4-FFF2-40B4-BE49-F238E27FC236}">
                <a16:creationId xmlns:a16="http://schemas.microsoft.com/office/drawing/2014/main" id="{45F6FDB5-F783-3538-287C-754C11C30975}"/>
              </a:ext>
            </a:extLst>
          </p:cNvPr>
          <p:cNvSpPr>
            <a:spLocks noGrp="1"/>
          </p:cNvSpPr>
          <p:nvPr>
            <p:ph type="pic" sz="quarter" idx="13"/>
          </p:nvPr>
        </p:nvSpPr>
        <p:spPr>
          <a:xfrm>
            <a:off x="429768" y="1828800"/>
            <a:ext cx="6176399" cy="4425696"/>
          </a:xfrm>
          <a:custGeom>
            <a:avLst/>
            <a:gdLst>
              <a:gd name="connsiteX0" fmla="*/ 325421 w 6450717"/>
              <a:gd name="connsiteY0" fmla="*/ 0 h 4425696"/>
              <a:gd name="connsiteX1" fmla="*/ 6125296 w 6450717"/>
              <a:gd name="connsiteY1" fmla="*/ 0 h 4425696"/>
              <a:gd name="connsiteX2" fmla="*/ 6450717 w 6450717"/>
              <a:gd name="connsiteY2" fmla="*/ 325421 h 4425696"/>
              <a:gd name="connsiteX3" fmla="*/ 6450717 w 6450717"/>
              <a:gd name="connsiteY3" fmla="*/ 4100275 h 4425696"/>
              <a:gd name="connsiteX4" fmla="*/ 6125296 w 6450717"/>
              <a:gd name="connsiteY4" fmla="*/ 4425696 h 4425696"/>
              <a:gd name="connsiteX5" fmla="*/ 325421 w 6450717"/>
              <a:gd name="connsiteY5" fmla="*/ 4425696 h 4425696"/>
              <a:gd name="connsiteX6" fmla="*/ 0 w 6450717"/>
              <a:gd name="connsiteY6" fmla="*/ 4100275 h 4425696"/>
              <a:gd name="connsiteX7" fmla="*/ 0 w 6450717"/>
              <a:gd name="connsiteY7" fmla="*/ 325421 h 4425696"/>
              <a:gd name="connsiteX8" fmla="*/ 325421 w 6450717"/>
              <a:gd name="connsiteY8" fmla="*/ 0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717" h="4425696">
                <a:moveTo>
                  <a:pt x="325421" y="0"/>
                </a:moveTo>
                <a:lnTo>
                  <a:pt x="6125296" y="0"/>
                </a:lnTo>
                <a:cubicBezTo>
                  <a:pt x="6305021" y="0"/>
                  <a:pt x="6450717" y="145696"/>
                  <a:pt x="6450717" y="325421"/>
                </a:cubicBezTo>
                <a:lnTo>
                  <a:pt x="6450717" y="4100275"/>
                </a:lnTo>
                <a:cubicBezTo>
                  <a:pt x="6450717" y="4280000"/>
                  <a:pt x="6305021" y="4425696"/>
                  <a:pt x="6125296" y="4425696"/>
                </a:cubicBezTo>
                <a:lnTo>
                  <a:pt x="325421" y="4425696"/>
                </a:lnTo>
                <a:cubicBezTo>
                  <a:pt x="145696" y="4425696"/>
                  <a:pt x="0" y="4280000"/>
                  <a:pt x="0" y="4100275"/>
                </a:cubicBezTo>
                <a:lnTo>
                  <a:pt x="0" y="325421"/>
                </a:lnTo>
                <a:cubicBezTo>
                  <a:pt x="0" y="145696"/>
                  <a:pt x="145696" y="0"/>
                  <a:pt x="325421"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87768" y="1828800"/>
            <a:ext cx="4297680"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F94BF2A-D949-4DFB-9912-9D6234B797F2}" type="datetime1">
              <a:rPr lang="en-US" smtClean="0"/>
              <a:t>2/26/2026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797679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F5F2F272-6D18-7E06-3E9A-D10C5C502195}"/>
              </a:ext>
            </a:extLst>
          </p:cNvPr>
          <p:cNvSpPr>
            <a:spLocks noGrp="1"/>
          </p:cNvSpPr>
          <p:nvPr>
            <p:ph type="pic" sz="quarter" idx="13"/>
          </p:nvPr>
        </p:nvSpPr>
        <p:spPr>
          <a:xfrm>
            <a:off x="510075" y="2293496"/>
            <a:ext cx="4775158" cy="4039043"/>
          </a:xfrm>
          <a:custGeom>
            <a:avLst/>
            <a:gdLst>
              <a:gd name="connsiteX0" fmla="*/ 305917 w 4855463"/>
              <a:gd name="connsiteY0" fmla="*/ 0 h 4039043"/>
              <a:gd name="connsiteX1" fmla="*/ 4549547 w 4855463"/>
              <a:gd name="connsiteY1" fmla="*/ 0 h 4039043"/>
              <a:gd name="connsiteX2" fmla="*/ 4849249 w 4855463"/>
              <a:gd name="connsiteY2" fmla="*/ 244264 h 4039043"/>
              <a:gd name="connsiteX3" fmla="*/ 4855463 w 4855463"/>
              <a:gd name="connsiteY3" fmla="*/ 305907 h 4039043"/>
              <a:gd name="connsiteX4" fmla="*/ 4855463 w 4855463"/>
              <a:gd name="connsiteY4" fmla="*/ 3733136 h 4039043"/>
              <a:gd name="connsiteX5" fmla="*/ 4849249 w 4855463"/>
              <a:gd name="connsiteY5" fmla="*/ 3794779 h 4039043"/>
              <a:gd name="connsiteX6" fmla="*/ 4549547 w 4855463"/>
              <a:gd name="connsiteY6" fmla="*/ 4039043 h 4039043"/>
              <a:gd name="connsiteX7" fmla="*/ 305917 w 4855463"/>
              <a:gd name="connsiteY7" fmla="*/ 4039043 h 4039043"/>
              <a:gd name="connsiteX8" fmla="*/ 0 w 4855463"/>
              <a:gd name="connsiteY8" fmla="*/ 3733126 h 4039043"/>
              <a:gd name="connsiteX9" fmla="*/ 0 w 4855463"/>
              <a:gd name="connsiteY9" fmla="*/ 305917 h 4039043"/>
              <a:gd name="connsiteX10" fmla="*/ 305917 w 4855463"/>
              <a:gd name="connsiteY10" fmla="*/ 0 h 4039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55463" h="4039043">
                <a:moveTo>
                  <a:pt x="305917" y="0"/>
                </a:moveTo>
                <a:lnTo>
                  <a:pt x="4549547" y="0"/>
                </a:lnTo>
                <a:cubicBezTo>
                  <a:pt x="4697381" y="0"/>
                  <a:pt x="4820723" y="104863"/>
                  <a:pt x="4849249" y="244264"/>
                </a:cubicBezTo>
                <a:lnTo>
                  <a:pt x="4855463" y="305907"/>
                </a:lnTo>
                <a:lnTo>
                  <a:pt x="4855463" y="3733136"/>
                </a:lnTo>
                <a:lnTo>
                  <a:pt x="4849249" y="3794779"/>
                </a:lnTo>
                <a:cubicBezTo>
                  <a:pt x="4820723" y="3934180"/>
                  <a:pt x="4697381" y="4039043"/>
                  <a:pt x="4549547" y="4039043"/>
                </a:cubicBezTo>
                <a:lnTo>
                  <a:pt x="305917" y="4039043"/>
                </a:lnTo>
                <a:cubicBezTo>
                  <a:pt x="136964" y="4039043"/>
                  <a:pt x="0" y="3902079"/>
                  <a:pt x="0" y="3733126"/>
                </a:cubicBezTo>
                <a:lnTo>
                  <a:pt x="0" y="305917"/>
                </a:lnTo>
                <a:cubicBezTo>
                  <a:pt x="0" y="136964"/>
                  <a:pt x="136964" y="0"/>
                  <a:pt x="305917"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563594C-FF61-4FB6-A5E4-597CB7D69CB6}" type="datetime1">
              <a:rPr lang="en-US" smtClean="0"/>
              <a:t>2/26/2026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146012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a:t>Click to edit Master title style</a:t>
            </a:r>
          </a:p>
        </p:txBody>
      </p:sp>
      <p:sp>
        <p:nvSpPr>
          <p:cNvPr id="12" name="Picture Placeholder 11">
            <a:extLst>
              <a:ext uri="{FF2B5EF4-FFF2-40B4-BE49-F238E27FC236}">
                <a16:creationId xmlns:a16="http://schemas.microsoft.com/office/drawing/2014/main" id="{14639E5C-EF58-65A1-C364-F58DE761581C}"/>
              </a:ext>
            </a:extLst>
          </p:cNvPr>
          <p:cNvSpPr>
            <a:spLocks noGrp="1"/>
          </p:cNvSpPr>
          <p:nvPr>
            <p:ph type="pic" sz="quarter" idx="13"/>
          </p:nvPr>
        </p:nvSpPr>
        <p:spPr>
          <a:xfrm>
            <a:off x="510075" y="2293494"/>
            <a:ext cx="3666744" cy="4039044"/>
          </a:xfrm>
          <a:custGeom>
            <a:avLst/>
            <a:gdLst>
              <a:gd name="connsiteX0" fmla="*/ 292716 w 3666744"/>
              <a:gd name="connsiteY0" fmla="*/ 0 h 4039044"/>
              <a:gd name="connsiteX1" fmla="*/ 3374028 w 3666744"/>
              <a:gd name="connsiteY1" fmla="*/ 0 h 4039044"/>
              <a:gd name="connsiteX2" fmla="*/ 3666744 w 3666744"/>
              <a:gd name="connsiteY2" fmla="*/ 292716 h 4039044"/>
              <a:gd name="connsiteX3" fmla="*/ 3666744 w 3666744"/>
              <a:gd name="connsiteY3" fmla="*/ 3746328 h 4039044"/>
              <a:gd name="connsiteX4" fmla="*/ 3374028 w 3666744"/>
              <a:gd name="connsiteY4" fmla="*/ 4039044 h 4039044"/>
              <a:gd name="connsiteX5" fmla="*/ 292716 w 3666744"/>
              <a:gd name="connsiteY5" fmla="*/ 4039044 h 4039044"/>
              <a:gd name="connsiteX6" fmla="*/ 0 w 3666744"/>
              <a:gd name="connsiteY6" fmla="*/ 3746328 h 4039044"/>
              <a:gd name="connsiteX7" fmla="*/ 0 w 3666744"/>
              <a:gd name="connsiteY7" fmla="*/ 292716 h 4039044"/>
              <a:gd name="connsiteX8" fmla="*/ 292716 w 3666744"/>
              <a:gd name="connsiteY8" fmla="*/ 0 h 4039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6744" h="4039044">
                <a:moveTo>
                  <a:pt x="292716" y="0"/>
                </a:moveTo>
                <a:lnTo>
                  <a:pt x="3374028" y="0"/>
                </a:lnTo>
                <a:cubicBezTo>
                  <a:pt x="3535691" y="0"/>
                  <a:pt x="3666744" y="131053"/>
                  <a:pt x="3666744" y="292716"/>
                </a:cubicBezTo>
                <a:lnTo>
                  <a:pt x="3666744" y="3746328"/>
                </a:lnTo>
                <a:cubicBezTo>
                  <a:pt x="3666744" y="3907991"/>
                  <a:pt x="3535691" y="4039044"/>
                  <a:pt x="3374028" y="4039044"/>
                </a:cubicBezTo>
                <a:lnTo>
                  <a:pt x="292716" y="4039044"/>
                </a:lnTo>
                <a:cubicBezTo>
                  <a:pt x="131053" y="4039044"/>
                  <a:pt x="0" y="3907991"/>
                  <a:pt x="0" y="3746328"/>
                </a:cubicBezTo>
                <a:lnTo>
                  <a:pt x="0" y="292716"/>
                </a:lnTo>
                <a:cubicBezTo>
                  <a:pt x="0" y="131053"/>
                  <a:pt x="131053" y="0"/>
                  <a:pt x="29271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9D205C6-AA77-4A66-BB27-EE68DDD0D193}" type="datetime1">
              <a:rPr lang="en-US" smtClean="0"/>
              <a:t>2/26/2026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87380775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ig Number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782804"/>
            <a:ext cx="11201400" cy="4206240"/>
          </a:xfrm>
        </p:spPr>
        <p:txBody>
          <a:bodyPr>
            <a:normAutofit/>
          </a:bodyPr>
          <a:lstStyle>
            <a:lvl1pPr algn="ctr">
              <a:defRPr sz="27800">
                <a:solidFill>
                  <a:schemeClr val="tx2">
                    <a:lumMod val="90000"/>
                    <a:lumOff val="10000"/>
                  </a:schemeClr>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64F05DF3-EEC7-45DF-A943-3E12702079E5}" type="datetime1">
              <a:rPr lang="en-US" smtClean="0"/>
              <a:t>2/26/2026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93775" y="4989044"/>
            <a:ext cx="11201399" cy="1225296"/>
          </a:xfrm>
        </p:spPr>
        <p:txBody>
          <a:bodyPr>
            <a:normAutofit/>
          </a:bodyPr>
          <a:lstStyle>
            <a:lvl1pPr marL="0" indent="0" algn="ctr">
              <a:buNone/>
              <a:defRPr sz="2400">
                <a:solidFill>
                  <a:schemeClr val="tx2">
                    <a:lumMod val="90000"/>
                    <a:lumOff val="10000"/>
                  </a:schemeClr>
                </a:solidFill>
              </a:defRPr>
            </a:lvl1pPr>
            <a:lvl2pPr marL="228600" indent="0" algn="ctr">
              <a:buNone/>
              <a:defRPr sz="2000">
                <a:solidFill>
                  <a:schemeClr val="tx2">
                    <a:lumMod val="90000"/>
                    <a:lumOff val="10000"/>
                  </a:schemeClr>
                </a:solidFill>
              </a:defRPr>
            </a:lvl2pPr>
            <a:lvl3pPr marL="457200" indent="0" algn="ctr">
              <a:buNone/>
              <a:defRPr sz="1800">
                <a:solidFill>
                  <a:schemeClr val="tx2">
                    <a:lumMod val="90000"/>
                    <a:lumOff val="10000"/>
                  </a:schemeClr>
                </a:solidFill>
              </a:defRPr>
            </a:lvl3pPr>
            <a:lvl4pPr marL="685800" indent="0" algn="ctr">
              <a:buNone/>
              <a:defRPr sz="1600">
                <a:solidFill>
                  <a:schemeClr val="tx2">
                    <a:lumMod val="90000"/>
                    <a:lumOff val="10000"/>
                  </a:schemeClr>
                </a:solidFill>
              </a:defRPr>
            </a:lvl4pPr>
            <a:lvl5pPr marL="914400" indent="0" algn="ctr">
              <a:buNone/>
              <a:defRPr sz="1400">
                <a:solidFill>
                  <a:schemeClr val="tx2">
                    <a:lumMod val="90000"/>
                    <a:lumOff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57570541"/>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7828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4F39EAFF-A363-4554-A2A5-F61FABD0CE04}" type="datetime1">
              <a:rPr lang="en-US" smtClean="0"/>
              <a:t>2/26/2026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93776" y="4989044"/>
            <a:ext cx="11201400" cy="1225296"/>
          </a:xfrm>
        </p:spPr>
        <p:txBody>
          <a:bodyPr>
            <a:normAutofit/>
          </a:bodyPr>
          <a:lstStyle>
            <a:lvl1pPr marL="0" indent="0" algn="ctr">
              <a:buNone/>
              <a:defRPr sz="2800"/>
            </a:lvl1pPr>
            <a:lvl2pPr marL="228600" indent="0" algn="ctr">
              <a:buNone/>
              <a:defRPr sz="2400"/>
            </a:lvl2pPr>
            <a:lvl3pPr marL="457200" indent="0" algn="ctr">
              <a:buNone/>
              <a:defRPr sz="2000"/>
            </a:lvl3pPr>
            <a:lvl4pPr marL="685800" indent="0" algn="ctr">
              <a:buNone/>
              <a:defRPr sz="1800"/>
            </a:lvl4pPr>
            <a:lvl5pPr marL="914400" indent="0" algn="ctr">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8083565"/>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29768" y="603504"/>
            <a:ext cx="11201400" cy="4206240"/>
          </a:xfrm>
        </p:spPr>
        <p:txBody>
          <a:bodyPr>
            <a:normAutofit/>
          </a:bodyPr>
          <a:lstStyle>
            <a:lvl1pPr algn="l">
              <a:defRPr sz="27800">
                <a:solidFill>
                  <a:schemeClr val="tx2">
                    <a:lumMod val="90000"/>
                    <a:lumOff val="10000"/>
                  </a:schemeClr>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90F47950-0717-4110-9557-F08D8A545BF8}" type="datetime1">
              <a:rPr lang="en-US" smtClean="0"/>
              <a:t>2/26/2026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29768" y="4809744"/>
            <a:ext cx="5897880" cy="1353312"/>
          </a:xfrm>
        </p:spPr>
        <p:txBody>
          <a:bodyPr>
            <a:normAutofit/>
          </a:bodyPr>
          <a:lstStyle>
            <a:lvl1pPr marL="0" indent="0" algn="l">
              <a:buNone/>
              <a:defRPr sz="2800">
                <a:solidFill>
                  <a:schemeClr val="tx2">
                    <a:lumMod val="90000"/>
                    <a:lumOff val="10000"/>
                  </a:schemeClr>
                </a:solidFill>
              </a:defRPr>
            </a:lvl1pPr>
            <a:lvl2pPr marL="228600" indent="0" algn="l">
              <a:buNone/>
              <a:defRPr sz="2400">
                <a:solidFill>
                  <a:schemeClr val="tx2">
                    <a:lumMod val="90000"/>
                    <a:lumOff val="10000"/>
                  </a:schemeClr>
                </a:solidFill>
              </a:defRPr>
            </a:lvl2pPr>
            <a:lvl3pPr marL="457200" indent="0" algn="l">
              <a:buNone/>
              <a:defRPr sz="2000">
                <a:solidFill>
                  <a:schemeClr val="tx2">
                    <a:lumMod val="90000"/>
                    <a:lumOff val="10000"/>
                  </a:schemeClr>
                </a:solidFill>
              </a:defRPr>
            </a:lvl3pPr>
            <a:lvl4pPr marL="685800" indent="0" algn="l">
              <a:buNone/>
              <a:defRPr sz="1800">
                <a:solidFill>
                  <a:schemeClr val="tx2">
                    <a:lumMod val="90000"/>
                    <a:lumOff val="10000"/>
                  </a:schemeClr>
                </a:solidFill>
              </a:defRPr>
            </a:lvl4pPr>
            <a:lvl5pPr marL="914400" indent="0" algn="l">
              <a:buNone/>
              <a:defRPr sz="1600">
                <a:solidFill>
                  <a:schemeClr val="tx2">
                    <a:lumMod val="90000"/>
                    <a:lumOff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5043890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B911F94A-833D-4D19-8ACB-52DAEF08569A}" type="datetime1">
              <a:rPr lang="en-US" smtClean="0"/>
              <a:t>2/26/2026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974955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823376"/>
            <a:ext cx="9198864" cy="2875175"/>
          </a:xfrm>
        </p:spPr>
        <p:txBody>
          <a:bodyPr anchor="ctr">
            <a:normAutofit/>
          </a:bodyPr>
          <a:lstStyle>
            <a:lvl1pPr>
              <a:defRPr sz="440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350C3A70-5484-4418-A739-7B973E09E7E8}" type="datetime1">
              <a:rPr lang="en-US" smtClean="0"/>
              <a:t>2/26/2026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276088"/>
            <a:ext cx="9198864" cy="466344"/>
          </a:xfrm>
        </p:spPr>
        <p:txBody>
          <a:bodyPr>
            <a:normAutofit/>
          </a:bodyPr>
          <a:lstStyle>
            <a:lvl1pPr marL="0" indent="0">
              <a:buNone/>
              <a:defRPr sz="2200" b="1">
                <a:solidFill>
                  <a:schemeClr val="tx2">
                    <a:lumMod val="75000"/>
                    <a:lumOff val="25000"/>
                  </a:schemeClr>
                </a:solidFill>
              </a:defRPr>
            </a:lvl1pPr>
            <a:lvl2pPr marL="228600" indent="0">
              <a:buNone/>
              <a:defRPr sz="2000" b="1">
                <a:solidFill>
                  <a:schemeClr val="tx2">
                    <a:lumMod val="75000"/>
                    <a:lumOff val="25000"/>
                  </a:schemeClr>
                </a:solidFill>
              </a:defRPr>
            </a:lvl2pPr>
            <a:lvl3pPr marL="457200" indent="0">
              <a:buNone/>
              <a:defRPr sz="1800" b="1">
                <a:solidFill>
                  <a:schemeClr val="tx2">
                    <a:lumMod val="75000"/>
                    <a:lumOff val="25000"/>
                  </a:schemeClr>
                </a:solidFill>
              </a:defRPr>
            </a:lvl3pPr>
            <a:lvl4pPr marL="685800" indent="0">
              <a:buNone/>
              <a:defRPr sz="1600" b="1">
                <a:solidFill>
                  <a:schemeClr val="tx2">
                    <a:lumMod val="75000"/>
                    <a:lumOff val="25000"/>
                  </a:schemeClr>
                </a:solidFill>
              </a:defRPr>
            </a:lvl4pPr>
            <a:lvl5pPr marL="914400" indent="0">
              <a:buNone/>
              <a:defRPr sz="1400" b="1">
                <a:solidFill>
                  <a:schemeClr val="tx2">
                    <a:lumMod val="75000"/>
                    <a:lumOff val="25000"/>
                  </a:schemeClr>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749805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4A9563B-AAD5-FEB6-A529-82D8BF95E524}"/>
              </a:ext>
            </a:extLst>
          </p:cNvPr>
          <p:cNvSpPr/>
          <p:nvPr userDrawn="1"/>
        </p:nvSpPr>
        <p:spPr>
          <a:xfrm>
            <a:off x="806386" y="760151"/>
            <a:ext cx="10579222" cy="5337698"/>
          </a:xfrm>
          <a:prstGeom prst="roundRect">
            <a:avLst>
              <a:gd name="adj" fmla="val 609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655064" y="2092751"/>
            <a:ext cx="8695944" cy="2128102"/>
          </a:xfrm>
        </p:spPr>
        <p:txBody>
          <a:bodyPr anchor="ctr">
            <a:normAutofit/>
          </a:bodyPr>
          <a:lstStyle>
            <a:lvl1pPr>
              <a:lnSpc>
                <a:spcPct val="100000"/>
              </a:lnSpc>
              <a:defRPr sz="380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23A9960C-742D-4508-821A-E36FD033CDBF}" type="datetime1">
              <a:rPr lang="en-US" smtClean="0"/>
              <a:t>2/26/2026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655064" y="5120640"/>
            <a:ext cx="8695944" cy="621792"/>
          </a:xfrm>
        </p:spPr>
        <p:txBody>
          <a:bodyPr vert="horz" lIns="91440" tIns="45720" rIns="91440" bIns="45720" rtlCol="0" anchor="ctr">
            <a:normAutofit/>
          </a:bodyPr>
          <a:lstStyle>
            <a:lvl1pPr marL="0" indent="0">
              <a:buNone/>
              <a:defRPr lang="en-US" b="1" dirty="0"/>
            </a:lvl1pPr>
            <a:lvl2pPr marL="228600" indent="0">
              <a:buNone/>
              <a:defRPr lang="en-US" b="1" dirty="0"/>
            </a:lvl2pPr>
            <a:lvl3pPr marL="457200" indent="0">
              <a:buNone/>
              <a:defRPr lang="en-US" b="1" dirty="0"/>
            </a:lvl3pPr>
            <a:lvl4pPr marL="685800" indent="0">
              <a:buNone/>
              <a:defRPr lang="en-US" b="1" dirty="0"/>
            </a:lvl4pPr>
            <a:lvl5pPr marL="914400" indent="0">
              <a:buNone/>
              <a:defRPr lang="en-US" b="1"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6285905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29768" y="438912"/>
            <a:ext cx="9619488" cy="4526280"/>
          </a:xfrm>
        </p:spPr>
        <p:txBody>
          <a:bodyPr anchor="ctr">
            <a:normAutofit/>
          </a:bodyPr>
          <a:lstStyle>
            <a:lvl1pPr algn="l">
              <a:lnSpc>
                <a:spcPct val="100000"/>
              </a:lnSpc>
              <a:defRPr sz="4800">
                <a:solidFill>
                  <a:schemeClr val="tx1"/>
                </a:solidFill>
              </a:defRPr>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b">
            <a:normAutofit/>
          </a:bodyPr>
          <a:lstStyle>
            <a:lvl1pPr marL="0" indent="0" algn="l">
              <a:buNone/>
              <a:defRPr sz="18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B7E0D0A5-9A76-413F-B8E0-5A45841D7E46}" type="datetime1">
              <a:rPr lang="en-US" smtClean="0"/>
              <a:t>2/26/2026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2477535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29768" y="1179576"/>
            <a:ext cx="9317736" cy="3785616"/>
          </a:xfrm>
        </p:spPr>
        <p:txBody>
          <a:bodyPr anchor="b">
            <a:normAutofit/>
          </a:bodyPr>
          <a:lstStyle>
            <a:lvl1pPr algn="l">
              <a:lnSpc>
                <a:spcPct val="100000"/>
              </a:lnSpc>
              <a:defRPr sz="4800">
                <a:solidFill>
                  <a:schemeClr val="tx1"/>
                </a:solidFill>
              </a:defRPr>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ctr">
            <a:normAutofit/>
          </a:bodyPr>
          <a:lstStyle>
            <a:lvl1pPr marL="0" indent="0" algn="l">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D0AF003-CBE1-47D7-BB91-14D8E3A57039}" type="datetime1">
              <a:rPr lang="en-US" smtClean="0"/>
              <a:t>2/26/2026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0740455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a:t>Click to edit Master title style</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430213" y="2020825"/>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381750" y="2020824"/>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8FEEC48-96C8-40C8-BC32-68BFC261013A}" type="datetime1">
              <a:rPr lang="en-US" smtClean="0"/>
              <a:t>2/26/2026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770834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430213" y="2020888"/>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381750" y="2020888"/>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7079F91-8FDB-4AB3-84FB-6B8E68AF702B}" type="datetime1">
              <a:rPr lang="en-US" smtClean="0"/>
              <a:t>2/26/2026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3825818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0061D436-D43A-4662-BADB-33E2F793B997}" type="datetime1">
              <a:rPr lang="en-US" smtClean="0"/>
              <a:t>2/26/2026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6496913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21DC9DBE-31FF-4D71-B719-92EBAC3193CE}" type="datetime1">
              <a:rPr lang="en-US" smtClean="0"/>
              <a:t>2/26/2026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2917458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62F576B-5432-44C5-AE72-B8C78722FE99}" type="datetime1">
              <a:rPr lang="en-US" smtClean="0"/>
              <a:t>2/26/2026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659907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id="{ADACA751-BBB2-3E33-EA6C-54B4A7F6842B}"/>
              </a:ext>
            </a:extLst>
          </p:cNvPr>
          <p:cNvSpPr>
            <a:spLocks noGrp="1"/>
          </p:cNvSpPr>
          <p:nvPr>
            <p:ph type="pic" idx="1"/>
          </p:nvPr>
        </p:nvSpPr>
        <p:spPr>
          <a:xfrm>
            <a:off x="5063319" y="342901"/>
            <a:ext cx="6785782" cy="6172198"/>
          </a:xfrm>
          <a:custGeom>
            <a:avLst/>
            <a:gdLst>
              <a:gd name="connsiteX0" fmla="*/ 264355 w 6785782"/>
              <a:gd name="connsiteY0" fmla="*/ 0 h 6172198"/>
              <a:gd name="connsiteX1" fmla="*/ 6521427 w 6785782"/>
              <a:gd name="connsiteY1" fmla="*/ 0 h 6172198"/>
              <a:gd name="connsiteX2" fmla="*/ 6785782 w 6785782"/>
              <a:gd name="connsiteY2" fmla="*/ 264355 h 6172198"/>
              <a:gd name="connsiteX3" fmla="*/ 6785782 w 6785782"/>
              <a:gd name="connsiteY3" fmla="*/ 5907843 h 6172198"/>
              <a:gd name="connsiteX4" fmla="*/ 6521427 w 6785782"/>
              <a:gd name="connsiteY4" fmla="*/ 6172198 h 6172198"/>
              <a:gd name="connsiteX5" fmla="*/ 264355 w 6785782"/>
              <a:gd name="connsiteY5" fmla="*/ 6172198 h 6172198"/>
              <a:gd name="connsiteX6" fmla="*/ 0 w 6785782"/>
              <a:gd name="connsiteY6" fmla="*/ 5907843 h 6172198"/>
              <a:gd name="connsiteX7" fmla="*/ 0 w 6785782"/>
              <a:gd name="connsiteY7" fmla="*/ 264355 h 6172198"/>
              <a:gd name="connsiteX8" fmla="*/ 264355 w 6785782"/>
              <a:gd name="connsiteY8" fmla="*/ 0 h 6172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5782" h="6172198">
                <a:moveTo>
                  <a:pt x="264355" y="0"/>
                </a:moveTo>
                <a:lnTo>
                  <a:pt x="6521427" y="0"/>
                </a:lnTo>
                <a:cubicBezTo>
                  <a:pt x="6667426" y="0"/>
                  <a:pt x="6785782" y="118356"/>
                  <a:pt x="6785782" y="264355"/>
                </a:cubicBezTo>
                <a:lnTo>
                  <a:pt x="6785782" y="5907843"/>
                </a:lnTo>
                <a:cubicBezTo>
                  <a:pt x="6785782" y="6053842"/>
                  <a:pt x="6667426" y="6172198"/>
                  <a:pt x="6521427" y="6172198"/>
                </a:cubicBezTo>
                <a:lnTo>
                  <a:pt x="264355" y="6172198"/>
                </a:lnTo>
                <a:cubicBezTo>
                  <a:pt x="118356" y="6172198"/>
                  <a:pt x="0" y="6053842"/>
                  <a:pt x="0" y="5907843"/>
                </a:cubicBezTo>
                <a:lnTo>
                  <a:pt x="0" y="264355"/>
                </a:lnTo>
                <a:cubicBezTo>
                  <a:pt x="0" y="118356"/>
                  <a:pt x="118356" y="0"/>
                  <a:pt x="264355" y="0"/>
                </a:cubicBezTo>
                <a:close/>
              </a:path>
            </a:pathLst>
          </a:custGeom>
          <a:blipFill>
            <a:blip r:embed="rId2"/>
            <a:stretch>
              <a:fillRect/>
            </a:stretch>
          </a:blipFill>
        </p:spPr>
        <p:txBody>
          <a:bodyPr wrap="square">
            <a:no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4366CE1-0051-42BD-BBD3-CB4EC65FC51D}" type="datetime1">
              <a:rPr lang="en-US" smtClean="0"/>
              <a:t>2/26/2026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6902161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Autofit/>
          </a:bodyPr>
          <a:lstStyle>
            <a:lvl1pPr>
              <a:defRPr sz="8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D404B75-5BA7-423E-A6AE-B3781CB72AA9}" type="datetime1">
              <a:rPr lang="en-US" smtClean="0"/>
              <a:t>2/26/2026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5662841"/>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7370064" cy="184202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7370064" cy="22311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FC1F7B-2472-4057-932A-A13696216B5F}" type="datetime1">
              <a:rPr lang="en-US" smtClean="0"/>
              <a:t>2/26/2026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7397011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519672"/>
            <a:ext cx="2843784" cy="338328"/>
          </a:xfrm>
          <a:prstGeom prst="rect">
            <a:avLst/>
          </a:prstGeom>
        </p:spPr>
        <p:txBody>
          <a:bodyPr vert="horz" lIns="91440" tIns="45720" rIns="91440" bIns="45720" rtlCol="0" anchor="ctr"/>
          <a:lstStyle>
            <a:lvl1pPr algn="l">
              <a:defRPr sz="800">
                <a:solidFill>
                  <a:schemeClr val="tx1"/>
                </a:solidFill>
              </a:defRPr>
            </a:lvl1pPr>
          </a:lstStyle>
          <a:p>
            <a:fld id="{8A7B9ABC-2BDA-432C-8D53-84813DB6E36F}" type="datetime1">
              <a:rPr lang="en-US" smtClean="0"/>
              <a:t>2/26/2026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60536" y="6519672"/>
            <a:ext cx="2642616" cy="338328"/>
          </a:xfrm>
          <a:prstGeom prst="rect">
            <a:avLst/>
          </a:prstGeom>
        </p:spPr>
        <p:txBody>
          <a:bodyPr vert="horz" lIns="91440" tIns="45720" rIns="91440" bIns="45720" rtlCol="0" anchor="ctr"/>
          <a:lstStyle>
            <a:lvl1pPr algn="r">
              <a:defRPr sz="8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75720" y="6519672"/>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740288441"/>
      </p:ext>
    </p:extLst>
  </p:cSld>
  <p:clrMap bg1="lt1" tx1="dk1" bg2="lt2" tx2="dk2" accent1="accent1" accent2="accent2" accent3="accent3" accent4="accent4" accent5="accent5" accent6="accent6" hlink="hlink" folHlink="folHlink"/>
  <p:sldLayoutIdLst>
    <p:sldLayoutId id="2147483677" r:id="rId1"/>
    <p:sldLayoutId id="2147483715" r:id="rId2"/>
    <p:sldLayoutId id="2147483676" r:id="rId3"/>
    <p:sldLayoutId id="2147483712" r:id="rId4"/>
    <p:sldLayoutId id="2147483698" r:id="rId5"/>
    <p:sldLayoutId id="2147483734" r:id="rId6"/>
    <p:sldLayoutId id="2147483736" r:id="rId7"/>
    <p:sldLayoutId id="2147483729" r:id="rId8"/>
    <p:sldLayoutId id="2147483783" r:id="rId9"/>
    <p:sldLayoutId id="2147483716" r:id="rId10"/>
    <p:sldLayoutId id="2147483782" r:id="rId11"/>
    <p:sldLayoutId id="2147483713" r:id="rId12"/>
    <p:sldLayoutId id="2147483732" r:id="rId13"/>
    <p:sldLayoutId id="2147483662" r:id="rId14"/>
    <p:sldLayoutId id="2147483679" r:id="rId15"/>
    <p:sldLayoutId id="2147483680" r:id="rId16"/>
    <p:sldLayoutId id="2147483681" r:id="rId17"/>
    <p:sldLayoutId id="2147483778" r:id="rId18"/>
    <p:sldLayoutId id="2147483777" r:id="rId19"/>
    <p:sldLayoutId id="2147483689" r:id="rId20"/>
    <p:sldLayoutId id="2147483690" r:id="rId21"/>
    <p:sldLayoutId id="2147483707" r:id="rId22"/>
    <p:sldLayoutId id="2147483708" r:id="rId23"/>
    <p:sldLayoutId id="2147483692" r:id="rId24"/>
    <p:sldLayoutId id="2147483691" r:id="rId25"/>
    <p:sldLayoutId id="2147483743" r:id="rId26"/>
    <p:sldLayoutId id="2147483744" r:id="rId27"/>
    <p:sldLayoutId id="2147483694" r:id="rId28"/>
    <p:sldLayoutId id="2147483770" r:id="rId29"/>
    <p:sldLayoutId id="2147483769" r:id="rId30"/>
    <p:sldLayoutId id="2147483771" r:id="rId31"/>
    <p:sldLayoutId id="2147483693" r:id="rId32"/>
    <p:sldLayoutId id="2147483711" r:id="rId33"/>
    <p:sldLayoutId id="2147483672" r:id="rId34"/>
    <p:sldLayoutId id="2147483673" r:id="rId35"/>
    <p:sldLayoutId id="2147483696" r:id="rId36"/>
    <p:sldLayoutId id="2147483780" r:id="rId37"/>
    <p:sldLayoutId id="2147483740" r:id="rId38"/>
    <p:sldLayoutId id="2147483779" r:id="rId39"/>
    <p:sldLayoutId id="2147483776" r:id="rId40"/>
    <p:sldLayoutId id="2147483757" r:id="rId41"/>
    <p:sldLayoutId id="2147483762" r:id="rId42"/>
    <p:sldLayoutId id="2147483764" r:id="rId43"/>
    <p:sldLayoutId id="2147483767" r:id="rId44"/>
    <p:sldLayoutId id="2147483664" r:id="rId45"/>
    <p:sldLayoutId id="2147483665" r:id="rId46"/>
    <p:sldLayoutId id="2147483666" r:id="rId47"/>
    <p:sldLayoutId id="2147483667" r:id="rId48"/>
    <p:sldLayoutId id="2147483668" r:id="rId49"/>
    <p:sldLayoutId id="2147483669" r:id="rId50"/>
    <p:sldLayoutId id="2147483685" r:id="rId51"/>
    <p:sldLayoutId id="2147483730" r:id="rId52"/>
  </p:sldLayoutIdLst>
  <p:hf sldNum="0" hdr="0" ftr="0" dt="0"/>
  <p:txStyles>
    <p:titleStyle>
      <a:lvl1pPr algn="l" defTabSz="914400" rtl="0" eaLnBrk="1" latinLnBrk="0" hangingPunct="1">
        <a:lnSpc>
          <a:spcPct val="90000"/>
        </a:lnSpc>
        <a:spcBef>
          <a:spcPct val="0"/>
        </a:spcBef>
        <a:buNone/>
        <a:defRPr sz="32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4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39.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36.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40.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5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3.xml"/><Relationship Id="rId1" Type="http://schemas.openxmlformats.org/officeDocument/2006/relationships/slideLayout" Target="../slideLayouts/slideLayout52.xml"/><Relationship Id="rId5" Type="http://schemas.openxmlformats.org/officeDocument/2006/relationships/image" Target="../media/image24.png"/><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4.xml"/><Relationship Id="rId1" Type="http://schemas.openxmlformats.org/officeDocument/2006/relationships/slideLayout" Target="../slideLayouts/slideLayout40.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a:extLst>
            <a:ext uri="{FF2B5EF4-FFF2-40B4-BE49-F238E27FC236}">
              <a16:creationId xmlns:a16="http://schemas.microsoft.com/office/drawing/2014/main" id="{158FACAB-959D-812F-8963-C96537EDB0E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4FCB8B8-D3AA-3ED9-B7B1-531699A0952E}"/>
              </a:ext>
            </a:extLst>
          </p:cNvPr>
          <p:cNvSpPr txBox="1"/>
          <p:nvPr/>
        </p:nvSpPr>
        <p:spPr>
          <a:xfrm>
            <a:off x="1067598" y="1897764"/>
            <a:ext cx="9513595" cy="2585323"/>
          </a:xfrm>
          <a:prstGeom prst="rect">
            <a:avLst/>
          </a:prstGeom>
          <a:noFill/>
        </p:spPr>
        <p:txBody>
          <a:bodyPr wrap="square">
            <a:spAutoFit/>
          </a:bodyPr>
          <a:lstStyle/>
          <a:p>
            <a:pPr algn="ctr"/>
            <a:r>
              <a:rPr lang="en-GB" sz="5400" b="1" i="0" dirty="0">
                <a:effectLst/>
                <a:latin typeface="Times New Roman" panose="02020603050405020304" pitchFamily="18" charset="0"/>
                <a:cs typeface="Times New Roman" panose="02020603050405020304" pitchFamily="18" charset="0"/>
              </a:rPr>
              <a:t>LCLM5002 Developing and Managing Individuals and Teams</a:t>
            </a:r>
            <a:endParaRPr lang="en-GB" sz="5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0834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E99EF-994E-2448-D260-6957DB076C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D7EC32-F483-9CB8-A03D-3BDD45298ED1}"/>
              </a:ext>
            </a:extLst>
          </p:cNvPr>
          <p:cNvSpPr>
            <a:spLocks noGrp="1"/>
          </p:cNvSpPr>
          <p:nvPr>
            <p:ph type="title"/>
          </p:nvPr>
        </p:nvSpPr>
        <p:spPr>
          <a:xfrm>
            <a:off x="1568536" y="111069"/>
            <a:ext cx="8839774" cy="774135"/>
          </a:xfrm>
        </p:spPr>
        <p:txBody>
          <a:bodyPr>
            <a:normAutofit/>
          </a:bodyPr>
          <a:lstStyle/>
          <a:p>
            <a:pPr algn="ctr"/>
            <a:r>
              <a:rPr lang="en-US" sz="3200" b="1" dirty="0">
                <a:latin typeface="Times New Roman"/>
                <a:cs typeface="Times New Roman"/>
              </a:rPr>
              <a:t>TABLE OF  CONTENTS</a:t>
            </a:r>
          </a:p>
        </p:txBody>
      </p:sp>
      <p:graphicFrame>
        <p:nvGraphicFramePr>
          <p:cNvPr id="3" name="Table 2"/>
          <p:cNvGraphicFramePr>
            <a:graphicFrameLocks noGrp="1"/>
          </p:cNvGraphicFramePr>
          <p:nvPr>
            <p:extLst>
              <p:ext uri="{D42A27DB-BD31-4B8C-83A1-F6EECF244321}">
                <p14:modId xmlns:p14="http://schemas.microsoft.com/office/powerpoint/2010/main" val="937415169"/>
              </p:ext>
            </p:extLst>
          </p:nvPr>
        </p:nvGraphicFramePr>
        <p:xfrm>
          <a:off x="1108364" y="1010710"/>
          <a:ext cx="10377054" cy="5606672"/>
        </p:xfrm>
        <a:graphic>
          <a:graphicData uri="http://schemas.openxmlformats.org/drawingml/2006/table">
            <a:tbl>
              <a:tblPr>
                <a:tableStyleId>{3C2FFA5D-87B4-456A-9821-1D502468CF0F}</a:tableStyleId>
              </a:tblPr>
              <a:tblGrid>
                <a:gridCol w="8134248">
                  <a:extLst>
                    <a:ext uri="{9D8B030D-6E8A-4147-A177-3AD203B41FA5}">
                      <a16:colId xmlns:a16="http://schemas.microsoft.com/office/drawing/2014/main" val="4178142319"/>
                    </a:ext>
                  </a:extLst>
                </a:gridCol>
                <a:gridCol w="2242806">
                  <a:extLst>
                    <a:ext uri="{9D8B030D-6E8A-4147-A177-3AD203B41FA5}">
                      <a16:colId xmlns:a16="http://schemas.microsoft.com/office/drawing/2014/main" val="1854098485"/>
                    </a:ext>
                  </a:extLst>
                </a:gridCol>
              </a:tblGrid>
              <a:tr h="138045">
                <a:tc>
                  <a:txBody>
                    <a:bodyPr/>
                    <a:lstStyle/>
                    <a:p>
                      <a:pPr algn="l"/>
                      <a:r>
                        <a:rPr lang="en-GB" sz="1600" b="1" dirty="0">
                          <a:latin typeface="Times New Roman" panose="02020603050405020304" pitchFamily="18" charset="0"/>
                          <a:cs typeface="Times New Roman" panose="02020603050405020304" pitchFamily="18" charset="0"/>
                        </a:rPr>
                        <a:t>SECTION TITLE</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GB" sz="1600" b="1" dirty="0">
                          <a:latin typeface="Times New Roman" panose="02020603050405020304" pitchFamily="18" charset="0"/>
                          <a:cs typeface="Times New Roman" panose="02020603050405020304" pitchFamily="18" charset="0"/>
                        </a:rPr>
                        <a:t>SLIDE NO.</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57671023"/>
                  </a:ext>
                </a:extLst>
              </a:tr>
              <a:tr h="345114">
                <a:tc>
                  <a:txBody>
                    <a:bodyPr/>
                    <a:lstStyle/>
                    <a:p>
                      <a:pPr algn="just"/>
                      <a:r>
                        <a:rPr lang="en-GB" sz="1600">
                          <a:latin typeface="Times New Roman" panose="02020603050405020304" pitchFamily="18" charset="0"/>
                          <a:cs typeface="Times New Roman" panose="02020603050405020304" pitchFamily="18" charset="0"/>
                        </a:rPr>
                        <a:t>Introduction</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GB" sz="1600">
                          <a:latin typeface="Times New Roman" panose="02020603050405020304" pitchFamily="18" charset="0"/>
                          <a:cs typeface="Times New Roman" panose="02020603050405020304" pitchFamily="18" charset="0"/>
                        </a:rPr>
                        <a:t>Slide 3</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49602098"/>
                  </a:ext>
                </a:extLst>
              </a:tr>
              <a:tr h="241580">
                <a:tc>
                  <a:txBody>
                    <a:bodyPr/>
                    <a:lstStyle/>
                    <a:p>
                      <a:pPr algn="just"/>
                      <a:r>
                        <a:rPr lang="en-GB" sz="1600">
                          <a:latin typeface="Times New Roman" panose="02020603050405020304" pitchFamily="18" charset="0"/>
                          <a:cs typeface="Times New Roman" panose="02020603050405020304" pitchFamily="18" charset="0"/>
                        </a:rPr>
                        <a:t>Overview of Barclays UK</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GB" sz="1600">
                          <a:latin typeface="Times New Roman" panose="02020603050405020304" pitchFamily="18" charset="0"/>
                          <a:cs typeface="Times New Roman" panose="02020603050405020304" pitchFamily="18" charset="0"/>
                        </a:rPr>
                        <a:t>Slide 4</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73655225"/>
                  </a:ext>
                </a:extLst>
              </a:tr>
              <a:tr h="345114">
                <a:tc>
                  <a:txBody>
                    <a:bodyPr/>
                    <a:lstStyle/>
                    <a:p>
                      <a:pPr algn="just"/>
                      <a:r>
                        <a:rPr lang="en-GB" sz="1600">
                          <a:latin typeface="Times New Roman" panose="02020603050405020304" pitchFamily="18" charset="0"/>
                          <a:cs typeface="Times New Roman" panose="02020603050405020304" pitchFamily="18" charset="0"/>
                        </a:rPr>
                        <a:t>Organisational Structure &amp; Roles</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GB" sz="1600">
                          <a:latin typeface="Times New Roman" panose="02020603050405020304" pitchFamily="18" charset="0"/>
                          <a:cs typeface="Times New Roman" panose="02020603050405020304" pitchFamily="18" charset="0"/>
                        </a:rPr>
                        <a:t>Slide 5</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06219567"/>
                  </a:ext>
                </a:extLst>
              </a:tr>
              <a:tr h="448648">
                <a:tc>
                  <a:txBody>
                    <a:bodyPr/>
                    <a:lstStyle/>
                    <a:p>
                      <a:pPr algn="just"/>
                      <a:r>
                        <a:rPr lang="en-GB" sz="1600">
                          <a:latin typeface="Times New Roman" panose="02020603050405020304" pitchFamily="18" charset="0"/>
                          <a:cs typeface="Times New Roman" panose="02020603050405020304" pitchFamily="18" charset="0"/>
                        </a:rPr>
                        <a:t>Recruitment Strategy</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GB" sz="1600" dirty="0">
                          <a:latin typeface="Times New Roman" panose="02020603050405020304" pitchFamily="18" charset="0"/>
                          <a:cs typeface="Times New Roman" panose="02020603050405020304" pitchFamily="18" charset="0"/>
                        </a:rPr>
                        <a:t>Slide 6</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40557020"/>
                  </a:ext>
                </a:extLst>
              </a:tr>
              <a:tr h="345114">
                <a:tc>
                  <a:txBody>
                    <a:bodyPr/>
                    <a:lstStyle/>
                    <a:p>
                      <a:pPr algn="just"/>
                      <a:r>
                        <a:rPr lang="en-GB" sz="1600">
                          <a:latin typeface="Times New Roman" panose="02020603050405020304" pitchFamily="18" charset="0"/>
                          <a:cs typeface="Times New Roman" panose="02020603050405020304" pitchFamily="18" charset="0"/>
                        </a:rPr>
                        <a:t>Job Analysis</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GB" sz="1600">
                          <a:latin typeface="Times New Roman" panose="02020603050405020304" pitchFamily="18" charset="0"/>
                          <a:cs typeface="Times New Roman" panose="02020603050405020304" pitchFamily="18" charset="0"/>
                        </a:rPr>
                        <a:t>Slide 7</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944259"/>
                  </a:ext>
                </a:extLst>
              </a:tr>
              <a:tr h="241580">
                <a:tc>
                  <a:txBody>
                    <a:bodyPr/>
                    <a:lstStyle/>
                    <a:p>
                      <a:pPr algn="just"/>
                      <a:r>
                        <a:rPr lang="en-GB" sz="1600">
                          <a:latin typeface="Times New Roman" panose="02020603050405020304" pitchFamily="18" charset="0"/>
                          <a:cs typeface="Times New Roman" panose="02020603050405020304" pitchFamily="18" charset="0"/>
                        </a:rPr>
                        <a:t>Job Description</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GB" sz="1600">
                          <a:latin typeface="Times New Roman" panose="02020603050405020304" pitchFamily="18" charset="0"/>
                          <a:cs typeface="Times New Roman" panose="02020603050405020304" pitchFamily="18" charset="0"/>
                        </a:rPr>
                        <a:t>Slide 8</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30509052"/>
                  </a:ext>
                </a:extLst>
              </a:tr>
              <a:tr h="241580">
                <a:tc>
                  <a:txBody>
                    <a:bodyPr/>
                    <a:lstStyle/>
                    <a:p>
                      <a:pPr algn="just"/>
                      <a:r>
                        <a:rPr lang="en-GB" sz="1600">
                          <a:latin typeface="Times New Roman" panose="02020603050405020304" pitchFamily="18" charset="0"/>
                          <a:cs typeface="Times New Roman" panose="02020603050405020304" pitchFamily="18" charset="0"/>
                        </a:rPr>
                        <a:t>Person Specification</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GB" sz="1600">
                          <a:latin typeface="Times New Roman" panose="02020603050405020304" pitchFamily="18" charset="0"/>
                          <a:cs typeface="Times New Roman" panose="02020603050405020304" pitchFamily="18" charset="0"/>
                        </a:rPr>
                        <a:t>Slide 9</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25086591"/>
                  </a:ext>
                </a:extLst>
              </a:tr>
              <a:tr h="448648">
                <a:tc>
                  <a:txBody>
                    <a:bodyPr/>
                    <a:lstStyle/>
                    <a:p>
                      <a:pPr algn="just"/>
                      <a:r>
                        <a:rPr lang="en-GB" sz="1600">
                          <a:latin typeface="Times New Roman" panose="02020603050405020304" pitchFamily="18" charset="0"/>
                          <a:cs typeface="Times New Roman" panose="02020603050405020304" pitchFamily="18" charset="0"/>
                        </a:rPr>
                        <a:t>Recruitment Process Steps</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GB" sz="1600">
                          <a:latin typeface="Times New Roman" panose="02020603050405020304" pitchFamily="18" charset="0"/>
                          <a:cs typeface="Times New Roman" panose="02020603050405020304" pitchFamily="18" charset="0"/>
                        </a:rPr>
                        <a:t>Slide 10</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10680748"/>
                  </a:ext>
                </a:extLst>
              </a:tr>
              <a:tr h="345114">
                <a:tc>
                  <a:txBody>
                    <a:bodyPr/>
                    <a:lstStyle/>
                    <a:p>
                      <a:pPr algn="just"/>
                      <a:r>
                        <a:rPr lang="en-GB" sz="1600">
                          <a:latin typeface="Times New Roman" panose="02020603050405020304" pitchFamily="18" charset="0"/>
                          <a:cs typeface="Times New Roman" panose="02020603050405020304" pitchFamily="18" charset="0"/>
                        </a:rPr>
                        <a:t>Critical Recruitment Evaluation</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GB" sz="1600">
                          <a:latin typeface="Times New Roman" panose="02020603050405020304" pitchFamily="18" charset="0"/>
                          <a:cs typeface="Times New Roman" panose="02020603050405020304" pitchFamily="18" charset="0"/>
                        </a:rPr>
                        <a:t>Slide 11</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37074017"/>
                  </a:ext>
                </a:extLst>
              </a:tr>
              <a:tr h="345114">
                <a:tc>
                  <a:txBody>
                    <a:bodyPr/>
                    <a:lstStyle/>
                    <a:p>
                      <a:pPr algn="just"/>
                      <a:r>
                        <a:rPr lang="en-GB" sz="1600">
                          <a:latin typeface="Times New Roman" panose="02020603050405020304" pitchFamily="18" charset="0"/>
                          <a:cs typeface="Times New Roman" panose="02020603050405020304" pitchFamily="18" charset="0"/>
                        </a:rPr>
                        <a:t>Learning &amp; Development Needs</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GB" sz="1600">
                          <a:latin typeface="Times New Roman" panose="02020603050405020304" pitchFamily="18" charset="0"/>
                          <a:cs typeface="Times New Roman" panose="02020603050405020304" pitchFamily="18" charset="0"/>
                        </a:rPr>
                        <a:t>Slide 12</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00490048"/>
                  </a:ext>
                </a:extLst>
              </a:tr>
              <a:tr h="241580">
                <a:tc>
                  <a:txBody>
                    <a:bodyPr/>
                    <a:lstStyle/>
                    <a:p>
                      <a:pPr algn="just"/>
                      <a:r>
                        <a:rPr lang="en-GB" sz="1600">
                          <a:latin typeface="Times New Roman" panose="02020603050405020304" pitchFamily="18" charset="0"/>
                          <a:cs typeface="Times New Roman" panose="02020603050405020304" pitchFamily="18" charset="0"/>
                        </a:rPr>
                        <a:t>Behaviourist Theory Application</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GB" sz="1600">
                          <a:latin typeface="Times New Roman" panose="02020603050405020304" pitchFamily="18" charset="0"/>
                          <a:cs typeface="Times New Roman" panose="02020603050405020304" pitchFamily="18" charset="0"/>
                        </a:rPr>
                        <a:t>Slide 13</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87837881"/>
                  </a:ext>
                </a:extLst>
              </a:tr>
              <a:tr h="345114">
                <a:tc>
                  <a:txBody>
                    <a:bodyPr/>
                    <a:lstStyle/>
                    <a:p>
                      <a:pPr algn="just"/>
                      <a:r>
                        <a:rPr lang="en-GB" sz="1600">
                          <a:latin typeface="Times New Roman" panose="02020603050405020304" pitchFamily="18" charset="0"/>
                          <a:cs typeface="Times New Roman" panose="02020603050405020304" pitchFamily="18" charset="0"/>
                        </a:rPr>
                        <a:t>Cognitivist Theory Application</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GB" sz="1600">
                          <a:latin typeface="Times New Roman" panose="02020603050405020304" pitchFamily="18" charset="0"/>
                          <a:cs typeface="Times New Roman" panose="02020603050405020304" pitchFamily="18" charset="0"/>
                        </a:rPr>
                        <a:t>Slide 14</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44480686"/>
                  </a:ext>
                </a:extLst>
              </a:tr>
              <a:tr h="241580">
                <a:tc>
                  <a:txBody>
                    <a:bodyPr/>
                    <a:lstStyle/>
                    <a:p>
                      <a:pPr algn="just"/>
                      <a:r>
                        <a:rPr lang="en-GB" sz="1600">
                          <a:latin typeface="Times New Roman" panose="02020603050405020304" pitchFamily="18" charset="0"/>
                          <a:cs typeface="Times New Roman" panose="02020603050405020304" pitchFamily="18" charset="0"/>
                        </a:rPr>
                        <a:t>Humanist / Experiential Application</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GB" sz="1600">
                          <a:latin typeface="Times New Roman" panose="02020603050405020304" pitchFamily="18" charset="0"/>
                          <a:cs typeface="Times New Roman" panose="02020603050405020304" pitchFamily="18" charset="0"/>
                        </a:rPr>
                        <a:t>Slide 15</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97685805"/>
                  </a:ext>
                </a:extLst>
              </a:tr>
              <a:tr h="241580">
                <a:tc>
                  <a:txBody>
                    <a:bodyPr/>
                    <a:lstStyle/>
                    <a:p>
                      <a:pPr algn="just"/>
                      <a:r>
                        <a:rPr lang="en-GB" sz="1600">
                          <a:latin typeface="Times New Roman" panose="02020603050405020304" pitchFamily="18" charset="0"/>
                          <a:cs typeface="Times New Roman" panose="02020603050405020304" pitchFamily="18" charset="0"/>
                        </a:rPr>
                        <a:t>Evaluation of Training</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GB" sz="1600">
                          <a:latin typeface="Times New Roman" panose="02020603050405020304" pitchFamily="18" charset="0"/>
                          <a:cs typeface="Times New Roman" panose="02020603050405020304" pitchFamily="18" charset="0"/>
                        </a:rPr>
                        <a:t>Slide 16</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85825936"/>
                  </a:ext>
                </a:extLst>
              </a:tr>
              <a:tr h="345114">
                <a:tc>
                  <a:txBody>
                    <a:bodyPr/>
                    <a:lstStyle/>
                    <a:p>
                      <a:pPr algn="just"/>
                      <a:r>
                        <a:rPr lang="en-GB" sz="1600" dirty="0">
                          <a:latin typeface="Times New Roman" panose="02020603050405020304" pitchFamily="18" charset="0"/>
                          <a:cs typeface="Times New Roman" panose="02020603050405020304" pitchFamily="18" charset="0"/>
                        </a:rPr>
                        <a:t>Conclusion</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GB" sz="1600" dirty="0">
                          <a:latin typeface="Times New Roman" panose="02020603050405020304" pitchFamily="18" charset="0"/>
                          <a:cs typeface="Times New Roman" panose="02020603050405020304" pitchFamily="18" charset="0"/>
                        </a:rPr>
                        <a:t>Slide 17</a:t>
                      </a: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21486036"/>
                  </a:ext>
                </a:extLst>
              </a:tr>
              <a:tr h="345114">
                <a:tc>
                  <a:txBody>
                    <a:bodyPr/>
                    <a:lstStyle/>
                    <a:p>
                      <a:pPr algn="just"/>
                      <a:r>
                        <a:rPr lang="en-US" sz="1600" dirty="0">
                          <a:latin typeface="Times New Roman" panose="02020603050405020304" pitchFamily="18" charset="0"/>
                          <a:cs typeface="Times New Roman" panose="02020603050405020304" pitchFamily="18" charset="0"/>
                        </a:rPr>
                        <a:t>References</a:t>
                      </a:r>
                      <a:endParaRPr lang="en-GB" sz="1600" dirty="0">
                        <a:latin typeface="Times New Roman" panose="02020603050405020304" pitchFamily="18" charset="0"/>
                        <a:cs typeface="Times New Roman" panose="02020603050405020304" pitchFamily="18" charset="0"/>
                      </a:endParaRP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US" sz="1600" dirty="0">
                          <a:latin typeface="Times New Roman" panose="02020603050405020304" pitchFamily="18" charset="0"/>
                          <a:cs typeface="Times New Roman" panose="02020603050405020304" pitchFamily="18" charset="0"/>
                        </a:rPr>
                        <a:t>Slide  18</a:t>
                      </a:r>
                      <a:endParaRPr lang="en-GB" sz="1600" dirty="0">
                        <a:latin typeface="Times New Roman" panose="02020603050405020304" pitchFamily="18" charset="0"/>
                        <a:cs typeface="Times New Roman" panose="02020603050405020304" pitchFamily="18" charset="0"/>
                      </a:endParaRPr>
                    </a:p>
                  </a:txBody>
                  <a:tcPr marL="34511" marR="34511" marT="17256" marB="1725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80872472"/>
                  </a:ext>
                </a:extLst>
              </a:tr>
            </a:tbl>
          </a:graphicData>
        </a:graphic>
      </p:graphicFrame>
    </p:spTree>
    <p:extLst>
      <p:ext uri="{BB962C8B-B14F-4D97-AF65-F5344CB8AC3E}">
        <p14:creationId xmlns:p14="http://schemas.microsoft.com/office/powerpoint/2010/main" val="403250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R in the Making: A Brief History and Modern Practices -">
            <a:extLst>
              <a:ext uri="{FF2B5EF4-FFF2-40B4-BE49-F238E27FC236}">
                <a16:creationId xmlns:a16="http://schemas.microsoft.com/office/drawing/2014/main" id="{F441B10A-32F8-1623-CA19-C66465F85D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9604" y="417786"/>
            <a:ext cx="6135624" cy="5771947"/>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38E96A91-1631-1D6C-FF50-C75B65DE6B12}"/>
              </a:ext>
            </a:extLst>
          </p:cNvPr>
          <p:cNvSpPr>
            <a:spLocks noGrp="1"/>
          </p:cNvSpPr>
          <p:nvPr>
            <p:ph type="title"/>
          </p:nvPr>
        </p:nvSpPr>
        <p:spPr>
          <a:xfrm>
            <a:off x="342897" y="1014804"/>
            <a:ext cx="6135624" cy="639793"/>
          </a:xfrm>
        </p:spPr>
        <p:txBody>
          <a:bodyPr>
            <a:normAutofit/>
          </a:bodyPr>
          <a:lstStyle/>
          <a:p>
            <a:pPr algn="ctr"/>
            <a:r>
              <a:rPr lang="en-US" sz="3000" b="1" dirty="0">
                <a:latin typeface="Times New Roman"/>
                <a:cs typeface="Times New Roman"/>
              </a:rPr>
              <a:t>INTRODUCTION</a:t>
            </a:r>
            <a:endParaRPr lang="en-US" sz="3000" dirty="0">
              <a:latin typeface="Times New Roman"/>
              <a:cs typeface="Times New Roman"/>
            </a:endParaRPr>
          </a:p>
        </p:txBody>
      </p:sp>
      <p:sp>
        <p:nvSpPr>
          <p:cNvPr id="7" name="Content Placeholder 6">
            <a:extLst>
              <a:ext uri="{FF2B5EF4-FFF2-40B4-BE49-F238E27FC236}">
                <a16:creationId xmlns:a16="http://schemas.microsoft.com/office/drawing/2014/main" id="{BC5C0AB1-C3E0-9A6E-F18F-2ACAEB29BFF3}"/>
              </a:ext>
            </a:extLst>
          </p:cNvPr>
          <p:cNvSpPr>
            <a:spLocks noGrp="1"/>
          </p:cNvSpPr>
          <p:nvPr>
            <p:ph sz="quarter" idx="14"/>
          </p:nvPr>
        </p:nvSpPr>
        <p:spPr/>
        <p:txBody>
          <a:bodyPr vert="horz" lIns="91440" tIns="45720" rIns="91440" bIns="45720" rtlCol="0" anchor="t">
            <a:normAutofit/>
          </a:bodyPr>
          <a:lstStyle/>
          <a:p>
            <a:pPr marL="285750" indent="-285750" algn="just">
              <a:buChar char="•"/>
            </a:pPr>
            <a:r>
              <a:rPr lang="en-US" sz="2000" dirty="0">
                <a:latin typeface="Times New Roman"/>
                <a:ea typeface="+mn-lt"/>
                <a:cs typeface="Times New Roman"/>
              </a:rPr>
              <a:t>HR facilitates the running of the organisation.</a:t>
            </a:r>
            <a:endParaRPr lang="en-US" sz="2000" dirty="0">
              <a:latin typeface="Times New Roman"/>
              <a:cs typeface="Times New Roman"/>
            </a:endParaRPr>
          </a:p>
          <a:p>
            <a:pPr marL="285750" indent="-285750" algn="just">
              <a:buChar char="•"/>
            </a:pPr>
            <a:r>
              <a:rPr lang="en-US" sz="2000" dirty="0">
                <a:latin typeface="Times New Roman"/>
                <a:ea typeface="+mn-lt"/>
                <a:cs typeface="Times New Roman"/>
              </a:rPr>
              <a:t>Striking a balance between team work and individual responsibility (</a:t>
            </a:r>
            <a:r>
              <a:rPr lang="en-US" sz="2000" dirty="0" err="1">
                <a:latin typeface="Times New Roman"/>
                <a:ea typeface="+mn-lt"/>
                <a:cs typeface="Times New Roman"/>
              </a:rPr>
              <a:t>Valecha</a:t>
            </a:r>
            <a:r>
              <a:rPr lang="en-US" sz="2000" dirty="0">
                <a:latin typeface="Times New Roman"/>
                <a:ea typeface="+mn-lt"/>
                <a:cs typeface="Times New Roman"/>
              </a:rPr>
              <a:t>, 2022).</a:t>
            </a:r>
            <a:endParaRPr lang="en-US" sz="2000" dirty="0">
              <a:latin typeface="Times New Roman"/>
              <a:cs typeface="Times New Roman"/>
            </a:endParaRPr>
          </a:p>
          <a:p>
            <a:pPr marL="285750" indent="-285750" algn="just">
              <a:buChar char="•"/>
            </a:pPr>
            <a:r>
              <a:rPr lang="en-US" sz="2000" dirty="0">
                <a:latin typeface="Times New Roman"/>
                <a:ea typeface="+mn-lt"/>
                <a:cs typeface="Times New Roman"/>
              </a:rPr>
              <a:t>The quality of recruitment has an effect on the performance of teams.</a:t>
            </a:r>
          </a:p>
          <a:p>
            <a:pPr marL="285750" indent="-285750" algn="just">
              <a:buChar char="•"/>
            </a:pPr>
            <a:r>
              <a:rPr lang="en-US" sz="2000" b="1" dirty="0">
                <a:latin typeface="Times New Roman"/>
                <a:ea typeface="+mn-lt"/>
                <a:cs typeface="Times New Roman"/>
              </a:rPr>
              <a:t>Goal: </a:t>
            </a:r>
            <a:r>
              <a:rPr lang="en-US" sz="2000" dirty="0">
                <a:latin typeface="Times New Roman"/>
                <a:ea typeface="+mn-lt"/>
                <a:cs typeface="Times New Roman"/>
              </a:rPr>
              <a:t>Hire an appropriate Customer Service Officer and train him/her successfully.</a:t>
            </a:r>
          </a:p>
        </p:txBody>
      </p:sp>
    </p:spTree>
    <p:extLst>
      <p:ext uri="{BB962C8B-B14F-4D97-AF65-F5344CB8AC3E}">
        <p14:creationId xmlns:p14="http://schemas.microsoft.com/office/powerpoint/2010/main" val="3901277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F8D14EC-78B8-4287-8DC4-AECA6B3C1038}"/>
              </a:ext>
            </a:extLst>
          </p:cNvPr>
          <p:cNvSpPr>
            <a:spLocks noGrp="1"/>
          </p:cNvSpPr>
          <p:nvPr>
            <p:ph type="title"/>
          </p:nvPr>
        </p:nvSpPr>
        <p:spPr>
          <a:xfrm>
            <a:off x="-392890" y="1153069"/>
            <a:ext cx="8695944" cy="762253"/>
          </a:xfrm>
        </p:spPr>
        <p:txBody>
          <a:bodyPr>
            <a:normAutofit/>
          </a:bodyPr>
          <a:lstStyle/>
          <a:p>
            <a:pPr algn="ctr"/>
            <a:r>
              <a:rPr lang="en-US" sz="3000" b="1" dirty="0">
                <a:latin typeface="Times New Roman"/>
                <a:cs typeface="Times New Roman"/>
              </a:rPr>
              <a:t>OVERVIEW OF BARCLAYS UK</a:t>
            </a:r>
            <a:endParaRPr lang="en-US" sz="3000" dirty="0">
              <a:latin typeface="Times New Roman"/>
              <a:cs typeface="Times New Roman"/>
            </a:endParaRPr>
          </a:p>
        </p:txBody>
      </p:sp>
      <p:sp>
        <p:nvSpPr>
          <p:cNvPr id="6" name="Content Placeholder 5">
            <a:extLst>
              <a:ext uri="{FF2B5EF4-FFF2-40B4-BE49-F238E27FC236}">
                <a16:creationId xmlns:a16="http://schemas.microsoft.com/office/drawing/2014/main" id="{8B9F3E55-BAB9-1E39-F6BB-65CB4DB4726F}"/>
              </a:ext>
            </a:extLst>
          </p:cNvPr>
          <p:cNvSpPr>
            <a:spLocks noGrp="1"/>
          </p:cNvSpPr>
          <p:nvPr>
            <p:ph sz="quarter" idx="13"/>
          </p:nvPr>
        </p:nvSpPr>
        <p:spPr>
          <a:xfrm>
            <a:off x="1210751" y="1856044"/>
            <a:ext cx="4612775" cy="3655414"/>
          </a:xfrm>
        </p:spPr>
        <p:txBody>
          <a:bodyPr>
            <a:normAutofit/>
          </a:bodyPr>
          <a:lstStyle/>
          <a:p>
            <a:pPr marL="342900" indent="-342900">
              <a:buFont typeface="Wingdings" panose="05000000000000000000" pitchFamily="2" charset="2"/>
              <a:buChar char="Ø"/>
            </a:pPr>
            <a:r>
              <a:rPr lang="en-US" sz="2000" b="0" dirty="0">
                <a:latin typeface="Times New Roman"/>
                <a:ea typeface="+mn-lt"/>
                <a:cs typeface="Times New Roman"/>
              </a:rPr>
              <a:t>UK-headquartered multinational bank.</a:t>
            </a:r>
            <a:endParaRPr lang="en-US" sz="2000" dirty="0">
              <a:latin typeface="Times New Roman"/>
              <a:cs typeface="Times New Roman"/>
            </a:endParaRPr>
          </a:p>
          <a:p>
            <a:pPr marL="342900" indent="-342900">
              <a:buFont typeface="Wingdings" panose="05000000000000000000" pitchFamily="2" charset="2"/>
              <a:buChar char="Ø"/>
            </a:pPr>
            <a:r>
              <a:rPr lang="en-US" sz="2000" b="0" dirty="0">
                <a:latin typeface="Times New Roman"/>
                <a:ea typeface="+mn-lt"/>
                <a:cs typeface="Times New Roman"/>
              </a:rPr>
              <a:t>Retail, Corporate &amp; Investment banking (Barclays, 2025).</a:t>
            </a:r>
            <a:endParaRPr lang="en-US" sz="2000" dirty="0">
              <a:latin typeface="Times New Roman"/>
              <a:ea typeface="+mn-lt"/>
              <a:cs typeface="Times New Roman"/>
            </a:endParaRPr>
          </a:p>
          <a:p>
            <a:pPr marL="342900" indent="-342900">
              <a:buFont typeface="Wingdings" panose="05000000000000000000" pitchFamily="2" charset="2"/>
              <a:buChar char="Ø"/>
            </a:pPr>
            <a:r>
              <a:rPr lang="en-US" sz="2000" b="0" dirty="0">
                <a:latin typeface="Times New Roman"/>
                <a:ea typeface="+mn-lt"/>
                <a:cs typeface="Times New Roman"/>
              </a:rPr>
              <a:t>Strong regulatory environment.</a:t>
            </a:r>
            <a:endParaRPr lang="en-US" sz="2000" dirty="0">
              <a:latin typeface="Times New Roman"/>
              <a:cs typeface="Times New Roman"/>
            </a:endParaRPr>
          </a:p>
          <a:p>
            <a:pPr marL="342900" indent="-342900">
              <a:buFont typeface="Wingdings" panose="05000000000000000000" pitchFamily="2" charset="2"/>
              <a:buChar char="Ø"/>
            </a:pPr>
            <a:r>
              <a:rPr lang="en-US" sz="2000" b="0" dirty="0">
                <a:latin typeface="Times New Roman"/>
                <a:ea typeface="+mn-lt"/>
                <a:cs typeface="Times New Roman"/>
              </a:rPr>
              <a:t>Digital transformation strategy.</a:t>
            </a:r>
            <a:endParaRPr lang="en-US" sz="2000" dirty="0">
              <a:latin typeface="Times New Roman"/>
              <a:cs typeface="Times New Roman"/>
            </a:endParaRPr>
          </a:p>
          <a:p>
            <a:pPr marL="342900" indent="-342900">
              <a:buFont typeface="Wingdings" panose="05000000000000000000" pitchFamily="2" charset="2"/>
              <a:buChar char="Ø"/>
            </a:pPr>
            <a:r>
              <a:rPr lang="en-US" sz="2000" b="0" dirty="0">
                <a:latin typeface="Times New Roman"/>
                <a:ea typeface="+mn-lt"/>
                <a:cs typeface="Times New Roman"/>
              </a:rPr>
              <a:t>High customer interaction focus.</a:t>
            </a:r>
            <a:endParaRPr lang="en-US" sz="2000" dirty="0">
              <a:latin typeface="Times New Roman"/>
              <a:cs typeface="Times New Roman"/>
            </a:endParaRPr>
          </a:p>
          <a:p>
            <a:pPr marL="342900" indent="-342900">
              <a:buChar char="•"/>
            </a:pPr>
            <a:endParaRPr lang="en-US" sz="2000" dirty="0">
              <a:latin typeface="Times New Roman"/>
              <a:cs typeface="Times New Roman"/>
            </a:endParaRPr>
          </a:p>
        </p:txBody>
      </p:sp>
      <p:pic>
        <p:nvPicPr>
          <p:cNvPr id="3074" name="Picture 2" descr="Barclays repositions private bank in Mumbai - Private Banker International">
            <a:extLst>
              <a:ext uri="{FF2B5EF4-FFF2-40B4-BE49-F238E27FC236}">
                <a16:creationId xmlns:a16="http://schemas.microsoft.com/office/drawing/2014/main" id="{7A2A7D51-C00F-F40C-C8C3-D60983DFD5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3526" y="1915322"/>
            <a:ext cx="5351324" cy="3655414"/>
          </a:xfrm>
          <a:prstGeom prst="round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2722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6" name="Picture 10" descr="Strategic HR – People">
            <a:extLst>
              <a:ext uri="{FF2B5EF4-FFF2-40B4-BE49-F238E27FC236}">
                <a16:creationId xmlns:a16="http://schemas.microsoft.com/office/drawing/2014/main" id="{C95F7458-B95B-F44D-F8D9-DB60C7F5197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6845"/>
          <a:stretch/>
        </p:blipFill>
        <p:spPr bwMode="auto">
          <a:xfrm>
            <a:off x="0" y="1229629"/>
            <a:ext cx="5092262" cy="504215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920AFC61-58D8-9A41-F18F-40FEBA2841FC}"/>
              </a:ext>
            </a:extLst>
          </p:cNvPr>
          <p:cNvSpPr>
            <a:spLocks noGrp="1"/>
          </p:cNvSpPr>
          <p:nvPr>
            <p:ph type="title"/>
          </p:nvPr>
        </p:nvSpPr>
        <p:spPr>
          <a:xfrm>
            <a:off x="5204373" y="1913511"/>
            <a:ext cx="6722853" cy="4476592"/>
          </a:xfrm>
        </p:spPr>
        <p:txBody>
          <a:bodyPr>
            <a:normAutofit fontScale="90000"/>
          </a:bodyPr>
          <a:lstStyle/>
          <a:p>
            <a:pPr algn="just">
              <a:lnSpc>
                <a:spcPct val="150000"/>
              </a:lnSpc>
            </a:pPr>
            <a:r>
              <a:rPr lang="en-US" sz="2000" b="1" dirty="0">
                <a:latin typeface="Times New Roman"/>
                <a:ea typeface="+mj-lt"/>
                <a:cs typeface="Times New Roman"/>
              </a:rPr>
              <a:t>Role Hierarchy:</a:t>
            </a:r>
            <a:endParaRPr lang="en-US" sz="2000" b="1" dirty="0">
              <a:latin typeface="Times New Roman"/>
              <a:cs typeface="Times New Roman"/>
            </a:endParaRPr>
          </a:p>
          <a:p>
            <a:pPr marL="342900" indent="-342900" algn="just">
              <a:lnSpc>
                <a:spcPct val="150000"/>
              </a:lnSpc>
              <a:buFont typeface="Wingdings"/>
              <a:buChar char="Ø"/>
            </a:pPr>
            <a:r>
              <a:rPr lang="en-US" sz="2000" dirty="0">
                <a:latin typeface="Times New Roman"/>
                <a:ea typeface="+mj-lt"/>
                <a:cs typeface="Times New Roman"/>
              </a:rPr>
              <a:t>Risk Manager (Compliance and financial risk)</a:t>
            </a:r>
            <a:endParaRPr lang="en-US" sz="2000" dirty="0">
              <a:latin typeface="Times New Roman"/>
              <a:cs typeface="Times New Roman"/>
            </a:endParaRPr>
          </a:p>
          <a:p>
            <a:pPr marL="342900" indent="-342900" algn="just">
              <a:lnSpc>
                <a:spcPct val="150000"/>
              </a:lnSpc>
              <a:buFont typeface="Wingdings"/>
              <a:buChar char="Ø"/>
            </a:pPr>
            <a:r>
              <a:rPr lang="en-US" sz="2000" dirty="0">
                <a:latin typeface="Times New Roman"/>
                <a:ea typeface="+mj-lt"/>
                <a:cs typeface="Times New Roman"/>
              </a:rPr>
              <a:t>Branch Manager (Operation leadership)</a:t>
            </a:r>
            <a:endParaRPr lang="en-US" sz="2000" dirty="0">
              <a:latin typeface="Times New Roman"/>
              <a:cs typeface="Times New Roman"/>
            </a:endParaRPr>
          </a:p>
          <a:p>
            <a:pPr marL="342900" indent="-342900" algn="just">
              <a:lnSpc>
                <a:spcPct val="150000"/>
              </a:lnSpc>
              <a:buFont typeface="Wingdings"/>
              <a:buChar char="Ø"/>
            </a:pPr>
            <a:r>
              <a:rPr lang="en-US" sz="2000" dirty="0">
                <a:latin typeface="Times New Roman"/>
                <a:ea typeface="+mj-lt"/>
                <a:cs typeface="Times New Roman"/>
              </a:rPr>
              <a:t>HR Practitioner (Recruitment &amp; development)</a:t>
            </a:r>
            <a:endParaRPr lang="en-US" sz="2000" dirty="0">
              <a:latin typeface="Times New Roman"/>
              <a:cs typeface="Times New Roman"/>
            </a:endParaRPr>
          </a:p>
          <a:p>
            <a:pPr marL="342900" indent="-342900" algn="just">
              <a:lnSpc>
                <a:spcPct val="150000"/>
              </a:lnSpc>
              <a:buFont typeface="Wingdings"/>
              <a:buChar char="Ø"/>
            </a:pPr>
            <a:r>
              <a:rPr lang="en-US" sz="2000" dirty="0">
                <a:latin typeface="Times New Roman"/>
                <a:ea typeface="+mj-lt"/>
                <a:cs typeface="Times New Roman"/>
              </a:rPr>
              <a:t>Frontline employee Customer Service Officer)</a:t>
            </a:r>
            <a:endParaRPr lang="en-US" sz="2000" dirty="0">
              <a:latin typeface="Times New Roman"/>
              <a:cs typeface="Times New Roman"/>
            </a:endParaRPr>
          </a:p>
          <a:p>
            <a:pPr algn="just">
              <a:lnSpc>
                <a:spcPct val="150000"/>
              </a:lnSpc>
            </a:pPr>
            <a:r>
              <a:rPr lang="en-US" sz="2000" b="1" dirty="0">
                <a:latin typeface="Times New Roman"/>
                <a:ea typeface="+mj-lt"/>
                <a:cs typeface="Times New Roman"/>
              </a:rPr>
              <a:t>Reporting Structure:</a:t>
            </a:r>
            <a:endParaRPr lang="en-US" sz="2000" b="1" dirty="0">
              <a:latin typeface="Times New Roman"/>
              <a:cs typeface="Times New Roman"/>
            </a:endParaRPr>
          </a:p>
          <a:p>
            <a:pPr marL="342900" indent="-342900" algn="just">
              <a:lnSpc>
                <a:spcPct val="150000"/>
              </a:lnSpc>
              <a:buFont typeface="Wingdings"/>
              <a:buChar char="Ø"/>
            </a:pPr>
            <a:r>
              <a:rPr lang="en-US" sz="2000" dirty="0">
                <a:latin typeface="Times New Roman"/>
                <a:ea typeface="+mj-lt"/>
                <a:cs typeface="Times New Roman"/>
              </a:rPr>
              <a:t>Customer Service Officer → Branch Manager</a:t>
            </a:r>
            <a:endParaRPr lang="en-US" sz="2000" dirty="0">
              <a:latin typeface="Times New Roman"/>
              <a:cs typeface="Times New Roman"/>
            </a:endParaRPr>
          </a:p>
          <a:p>
            <a:pPr marL="342900" indent="-342900" algn="just">
              <a:lnSpc>
                <a:spcPct val="150000"/>
              </a:lnSpc>
              <a:buFont typeface="Wingdings"/>
              <a:buChar char="Ø"/>
            </a:pPr>
            <a:r>
              <a:rPr lang="en-US" sz="2000" dirty="0">
                <a:latin typeface="Times New Roman"/>
                <a:ea typeface="+mj-lt"/>
                <a:cs typeface="Times New Roman"/>
              </a:rPr>
              <a:t>Branch Manager → Risk Manager</a:t>
            </a:r>
            <a:endParaRPr lang="en-US" sz="2000" dirty="0">
              <a:latin typeface="Times New Roman"/>
              <a:cs typeface="Times New Roman"/>
            </a:endParaRPr>
          </a:p>
          <a:p>
            <a:pPr algn="just">
              <a:lnSpc>
                <a:spcPct val="150000"/>
              </a:lnSpc>
            </a:pPr>
            <a:r>
              <a:rPr lang="en-US" sz="2000" dirty="0">
                <a:latin typeface="Times New Roman"/>
                <a:ea typeface="+mj-lt"/>
                <a:cs typeface="Times New Roman"/>
              </a:rPr>
              <a:t>This makes it clearer on responsibilities and accountability </a:t>
            </a:r>
            <a:r>
              <a:rPr lang="en-GB" sz="2000" dirty="0">
                <a:latin typeface="Times New Roman"/>
                <a:ea typeface="+mj-lt"/>
                <a:cs typeface="Times New Roman"/>
              </a:rPr>
              <a:t>(</a:t>
            </a:r>
            <a:r>
              <a:rPr lang="en-GB" sz="2000" dirty="0" err="1">
                <a:latin typeface="Times New Roman"/>
                <a:ea typeface="+mj-lt"/>
                <a:cs typeface="Times New Roman"/>
              </a:rPr>
              <a:t>Surmi</a:t>
            </a:r>
            <a:r>
              <a:rPr lang="en-GB" sz="2000" dirty="0">
                <a:latin typeface="Times New Roman"/>
                <a:ea typeface="+mj-lt"/>
                <a:cs typeface="Times New Roman"/>
              </a:rPr>
              <a:t>, </a:t>
            </a:r>
            <a:r>
              <a:rPr lang="en-GB" sz="2000" dirty="0" err="1">
                <a:latin typeface="Times New Roman"/>
                <a:ea typeface="+mj-lt"/>
                <a:cs typeface="Times New Roman"/>
              </a:rPr>
              <a:t>Bashiri</a:t>
            </a:r>
            <a:r>
              <a:rPr lang="en-GB" sz="2000" dirty="0">
                <a:latin typeface="Times New Roman"/>
                <a:ea typeface="+mj-lt"/>
                <a:cs typeface="Times New Roman"/>
              </a:rPr>
              <a:t> and </a:t>
            </a:r>
            <a:r>
              <a:rPr lang="en-GB" sz="2000" dirty="0" err="1">
                <a:latin typeface="Times New Roman"/>
                <a:ea typeface="+mj-lt"/>
                <a:cs typeface="Times New Roman"/>
              </a:rPr>
              <a:t>Koliousis</a:t>
            </a:r>
            <a:r>
              <a:rPr lang="en-GB" sz="2000" dirty="0">
                <a:latin typeface="Times New Roman"/>
                <a:ea typeface="+mj-lt"/>
                <a:cs typeface="Times New Roman"/>
              </a:rPr>
              <a:t>, 2021)</a:t>
            </a:r>
            <a:r>
              <a:rPr lang="en-US" sz="2000" dirty="0">
                <a:latin typeface="Times New Roman"/>
                <a:ea typeface="+mj-lt"/>
                <a:cs typeface="Times New Roman"/>
              </a:rPr>
              <a:t>.</a:t>
            </a:r>
            <a:endParaRPr lang="en-US" sz="2000" dirty="0">
              <a:latin typeface="Times New Roman"/>
              <a:cs typeface="Times New Roman"/>
            </a:endParaRPr>
          </a:p>
          <a:p>
            <a:pPr marL="342900" indent="-342900" algn="just">
              <a:lnSpc>
                <a:spcPct val="150000"/>
              </a:lnSpc>
              <a:buFont typeface="Wingdings"/>
              <a:buChar char="Ø"/>
            </a:pPr>
            <a:endParaRPr lang="en-US" sz="2000" dirty="0">
              <a:latin typeface="Times New Roman"/>
              <a:cs typeface="Times New Roman"/>
            </a:endParaRPr>
          </a:p>
        </p:txBody>
      </p:sp>
      <p:sp>
        <p:nvSpPr>
          <p:cNvPr id="6" name="TextBox 5">
            <a:extLst>
              <a:ext uri="{FF2B5EF4-FFF2-40B4-BE49-F238E27FC236}">
                <a16:creationId xmlns:a16="http://schemas.microsoft.com/office/drawing/2014/main" id="{5D077FDE-A3F5-50FE-0555-D4B6F685268F}"/>
              </a:ext>
            </a:extLst>
          </p:cNvPr>
          <p:cNvSpPr txBox="1"/>
          <p:nvPr/>
        </p:nvSpPr>
        <p:spPr>
          <a:xfrm>
            <a:off x="5204373" y="721798"/>
            <a:ext cx="943154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000" b="1" dirty="0">
                <a:latin typeface="Times New Roman"/>
                <a:ea typeface="Times New Roman"/>
                <a:cs typeface="Times New Roman"/>
              </a:rPr>
              <a:t>ORGANISATIONAL STRUCTURE </a:t>
            </a:r>
          </a:p>
          <a:p>
            <a:r>
              <a:rPr lang="en-US" sz="3000" b="1" dirty="0">
                <a:latin typeface="Times New Roman"/>
                <a:ea typeface="Times New Roman"/>
                <a:cs typeface="Times New Roman"/>
              </a:rPr>
              <a:t>&amp; ROLES</a:t>
            </a:r>
            <a:r>
              <a:rPr lang="en-US" sz="3000" dirty="0">
                <a:latin typeface="Times New Roman"/>
                <a:cs typeface="Times New Roman"/>
              </a:rPr>
              <a:t> </a:t>
            </a:r>
          </a:p>
        </p:txBody>
      </p:sp>
    </p:spTree>
    <p:extLst>
      <p:ext uri="{BB962C8B-B14F-4D97-AF65-F5344CB8AC3E}">
        <p14:creationId xmlns:p14="http://schemas.microsoft.com/office/powerpoint/2010/main" val="1284621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04E4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a:xfrm>
            <a:off x="-1917824" y="1364348"/>
            <a:ext cx="10876126" cy="731175"/>
          </a:xfrm>
        </p:spPr>
        <p:txBody>
          <a:bodyPr/>
          <a:lstStyle/>
          <a:p>
            <a:pPr algn="ctr"/>
            <a:r>
              <a:rPr lang="en-US" b="1" dirty="0">
                <a:solidFill>
                  <a:schemeClr val="bg1"/>
                </a:solidFill>
                <a:latin typeface="Times New Roman"/>
                <a:ea typeface="+mj-lt"/>
                <a:cs typeface="Times New Roman"/>
              </a:rPr>
              <a:t>RECRUITMENT STRATEGY</a:t>
            </a:r>
            <a:endParaRPr lang="en-US" b="1" dirty="0">
              <a:solidFill>
                <a:schemeClr val="bg1"/>
              </a:solidFill>
              <a:latin typeface="Times New Roman"/>
              <a:cs typeface="Times New Roman"/>
            </a:endParaRPr>
          </a:p>
        </p:txBody>
      </p:sp>
      <p:sp>
        <p:nvSpPr>
          <p:cNvPr id="3" name="Content Placeholder 2">
            <a:extLst>
              <a:ext uri="{FF2B5EF4-FFF2-40B4-BE49-F238E27FC236}">
                <a16:creationId xmlns:a16="http://schemas.microsoft.com/office/drawing/2014/main" id="{A36B70B6-B9DD-8293-E045-C9E0BE21FEB2}"/>
              </a:ext>
            </a:extLst>
          </p:cNvPr>
          <p:cNvSpPr>
            <a:spLocks noGrp="1"/>
          </p:cNvSpPr>
          <p:nvPr>
            <p:ph sz="quarter" idx="13"/>
          </p:nvPr>
        </p:nvSpPr>
        <p:spPr>
          <a:xfrm>
            <a:off x="728817" y="2178854"/>
            <a:ext cx="5367183" cy="3150597"/>
          </a:xfrm>
        </p:spPr>
        <p:txBody>
          <a:bodyPr vert="horz" lIns="91440" tIns="45720" rIns="91440" bIns="45720" rtlCol="0" anchor="t">
            <a:normAutofit/>
          </a:bodyPr>
          <a:lstStyle/>
          <a:p>
            <a:pPr algn="just">
              <a:buFont typeface="Wingdings" panose="05000000000000000000" pitchFamily="2" charset="2"/>
              <a:buChar char="Ø"/>
            </a:pPr>
            <a:r>
              <a:rPr lang="en-US" sz="2000" dirty="0">
                <a:solidFill>
                  <a:schemeClr val="bg1"/>
                </a:solidFill>
                <a:latin typeface="Times New Roman"/>
                <a:ea typeface="+mn-lt"/>
                <a:cs typeface="Times New Roman"/>
              </a:rPr>
              <a:t>Identify vacancy due to workload increase</a:t>
            </a:r>
            <a:endParaRPr lang="en-US" sz="2000" dirty="0">
              <a:solidFill>
                <a:schemeClr val="bg1"/>
              </a:solidFill>
              <a:latin typeface="Times New Roman"/>
              <a:cs typeface="Times New Roman"/>
            </a:endParaRPr>
          </a:p>
          <a:p>
            <a:pPr algn="just">
              <a:buFont typeface="Wingdings" panose="05000000000000000000" pitchFamily="2" charset="2"/>
              <a:buChar char="Ø"/>
            </a:pPr>
            <a:r>
              <a:rPr lang="en-US" sz="2000" dirty="0">
                <a:solidFill>
                  <a:schemeClr val="bg1"/>
                </a:solidFill>
                <a:latin typeface="Times New Roman"/>
                <a:ea typeface="+mn-lt"/>
                <a:cs typeface="Times New Roman"/>
              </a:rPr>
              <a:t>Align hiring with digital banking strategy</a:t>
            </a:r>
            <a:endParaRPr lang="en-US" sz="2000" dirty="0">
              <a:solidFill>
                <a:schemeClr val="bg1"/>
              </a:solidFill>
              <a:latin typeface="Times New Roman"/>
              <a:cs typeface="Times New Roman"/>
            </a:endParaRPr>
          </a:p>
          <a:p>
            <a:pPr algn="just">
              <a:buFont typeface="Wingdings" panose="05000000000000000000" pitchFamily="2" charset="2"/>
              <a:buChar char="Ø"/>
            </a:pPr>
            <a:r>
              <a:rPr lang="en-US" sz="2000" dirty="0">
                <a:solidFill>
                  <a:schemeClr val="bg1"/>
                </a:solidFill>
                <a:latin typeface="Times New Roman"/>
                <a:ea typeface="+mn-lt"/>
                <a:cs typeface="Times New Roman"/>
              </a:rPr>
              <a:t>Internal vs External recruitment decision</a:t>
            </a:r>
            <a:endParaRPr lang="en-US" sz="2000" dirty="0">
              <a:solidFill>
                <a:schemeClr val="bg1"/>
              </a:solidFill>
              <a:latin typeface="Times New Roman"/>
              <a:cs typeface="Times New Roman"/>
            </a:endParaRPr>
          </a:p>
          <a:p>
            <a:pPr algn="just">
              <a:buFont typeface="Wingdings" panose="05000000000000000000" pitchFamily="2" charset="2"/>
              <a:buChar char="Ø"/>
            </a:pPr>
            <a:r>
              <a:rPr lang="en-US" sz="2000" dirty="0">
                <a:solidFill>
                  <a:schemeClr val="bg1"/>
                </a:solidFill>
                <a:latin typeface="Times New Roman"/>
                <a:ea typeface="+mn-lt"/>
                <a:cs typeface="Times New Roman"/>
              </a:rPr>
              <a:t>Ensure compliance with Equality Act 2010 (GOV.UK, 2010).</a:t>
            </a:r>
            <a:endParaRPr lang="en-US" sz="2000" dirty="0">
              <a:solidFill>
                <a:schemeClr val="bg1"/>
              </a:solidFill>
              <a:latin typeface="Times New Roman"/>
              <a:cs typeface="Times New Roman"/>
            </a:endParaRPr>
          </a:p>
          <a:p>
            <a:pPr algn="just">
              <a:buFont typeface="Wingdings" panose="05000000000000000000" pitchFamily="2" charset="2"/>
              <a:buChar char="Ø"/>
            </a:pPr>
            <a:r>
              <a:rPr lang="en-US" sz="2000" dirty="0">
                <a:solidFill>
                  <a:schemeClr val="bg1"/>
                </a:solidFill>
                <a:latin typeface="Times New Roman"/>
                <a:ea typeface="+mn-lt"/>
                <a:cs typeface="Times New Roman"/>
              </a:rPr>
              <a:t>Structured and unbiased selection process</a:t>
            </a:r>
            <a:endParaRPr lang="en-US" sz="2000" dirty="0">
              <a:solidFill>
                <a:schemeClr val="bg1"/>
              </a:solidFill>
              <a:latin typeface="Times New Roman"/>
              <a:cs typeface="Times New Roman"/>
            </a:endParaRPr>
          </a:p>
        </p:txBody>
      </p:sp>
      <p:pic>
        <p:nvPicPr>
          <p:cNvPr id="5126" name="Picture 6" descr="Equality Act v1 - EqualEngineers">
            <a:extLst>
              <a:ext uri="{FF2B5EF4-FFF2-40B4-BE49-F238E27FC236}">
                <a16:creationId xmlns:a16="http://schemas.microsoft.com/office/drawing/2014/main" id="{165C7FEB-4385-2FD5-B36E-93A1184667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8815" y="0"/>
            <a:ext cx="552318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927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D2400-94AD-31F6-37F1-0D9392194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B50A7-8097-B5C9-4E58-9ED8D14ADA20}"/>
              </a:ext>
            </a:extLst>
          </p:cNvPr>
          <p:cNvSpPr>
            <a:spLocks noGrp="1"/>
          </p:cNvSpPr>
          <p:nvPr>
            <p:ph type="title"/>
          </p:nvPr>
        </p:nvSpPr>
        <p:spPr>
          <a:xfrm>
            <a:off x="785099" y="460480"/>
            <a:ext cx="11328845" cy="740664"/>
          </a:xfrm>
        </p:spPr>
        <p:txBody>
          <a:bodyPr>
            <a:normAutofit/>
          </a:bodyPr>
          <a:lstStyle/>
          <a:p>
            <a:r>
              <a:rPr lang="en-US" b="1" dirty="0">
                <a:latin typeface="Times New Roman"/>
                <a:ea typeface="+mj-lt"/>
                <a:cs typeface="Times New Roman"/>
              </a:rPr>
              <a:t>JOB ANALYSIS (CUSTOMER SERVICE OFFICER)</a:t>
            </a:r>
            <a:endParaRPr lang="en-US" b="1" dirty="0">
              <a:latin typeface="Times New Roman"/>
              <a:cs typeface="Times New Roman"/>
            </a:endParaRPr>
          </a:p>
        </p:txBody>
      </p:sp>
      <p:sp>
        <p:nvSpPr>
          <p:cNvPr id="4" name="Content Placeholder 3">
            <a:extLst>
              <a:ext uri="{FF2B5EF4-FFF2-40B4-BE49-F238E27FC236}">
                <a16:creationId xmlns:a16="http://schemas.microsoft.com/office/drawing/2014/main" id="{7F3D5E74-D58E-58A3-8193-BA18A7BA9A99}"/>
              </a:ext>
            </a:extLst>
          </p:cNvPr>
          <p:cNvSpPr>
            <a:spLocks noGrp="1"/>
          </p:cNvSpPr>
          <p:nvPr>
            <p:ph idx="1"/>
          </p:nvPr>
        </p:nvSpPr>
        <p:spPr>
          <a:xfrm>
            <a:off x="6379324" y="1229967"/>
            <a:ext cx="4945297" cy="5620051"/>
          </a:xfrm>
        </p:spPr>
        <p:txBody>
          <a:bodyPr vert="horz" lIns="91440" tIns="45720" rIns="91440" bIns="45720" rtlCol="0" anchor="t">
            <a:noAutofit/>
          </a:bodyPr>
          <a:lstStyle/>
          <a:p>
            <a:pPr marL="0" indent="0">
              <a:buNone/>
            </a:pPr>
            <a:r>
              <a:rPr lang="en-US" sz="2000" b="1" dirty="0">
                <a:latin typeface="Times New Roman"/>
                <a:ea typeface="+mn-lt"/>
                <a:cs typeface="Times New Roman"/>
              </a:rPr>
              <a:t>Core Tasks:</a:t>
            </a:r>
            <a:endParaRPr lang="en-US" sz="2000" dirty="0">
              <a:latin typeface="Times New Roman"/>
              <a:cs typeface="Times New Roman"/>
            </a:endParaRPr>
          </a:p>
          <a:p>
            <a:pPr>
              <a:buFont typeface="Wingdings" panose="020B0604020202020204" pitchFamily="34" charset="0"/>
              <a:buChar char="Ø"/>
            </a:pPr>
            <a:r>
              <a:rPr lang="en-US" sz="2000" dirty="0">
                <a:latin typeface="Times New Roman"/>
                <a:ea typeface="+mn-lt"/>
                <a:cs typeface="Times New Roman"/>
              </a:rPr>
              <a:t>Handle customer enquiries</a:t>
            </a:r>
            <a:endParaRPr lang="en-US" sz="2000" dirty="0">
              <a:latin typeface="Times New Roman"/>
              <a:cs typeface="Times New Roman"/>
            </a:endParaRPr>
          </a:p>
          <a:p>
            <a:pPr>
              <a:buFont typeface="Wingdings" panose="020B0604020202020204" pitchFamily="34" charset="0"/>
              <a:buChar char="Ø"/>
            </a:pPr>
            <a:r>
              <a:rPr lang="en-US" sz="2000" dirty="0">
                <a:latin typeface="Times New Roman"/>
                <a:ea typeface="+mn-lt"/>
                <a:cs typeface="Times New Roman"/>
              </a:rPr>
              <a:t>Process transactions</a:t>
            </a:r>
            <a:endParaRPr lang="en-US" sz="2000" dirty="0">
              <a:latin typeface="Times New Roman"/>
              <a:cs typeface="Times New Roman"/>
            </a:endParaRPr>
          </a:p>
          <a:p>
            <a:pPr>
              <a:buFont typeface="Wingdings" panose="020B0604020202020204" pitchFamily="34" charset="0"/>
              <a:buChar char="Ø"/>
            </a:pPr>
            <a:r>
              <a:rPr lang="en-US" sz="2000" dirty="0">
                <a:latin typeface="Times New Roman"/>
                <a:ea typeface="+mn-lt"/>
                <a:cs typeface="Times New Roman"/>
              </a:rPr>
              <a:t>Promote banking products</a:t>
            </a:r>
            <a:endParaRPr lang="en-US" sz="2000" dirty="0">
              <a:latin typeface="Times New Roman"/>
              <a:cs typeface="Times New Roman"/>
            </a:endParaRPr>
          </a:p>
          <a:p>
            <a:pPr>
              <a:buFont typeface="Wingdings" panose="020B0604020202020204" pitchFamily="34" charset="0"/>
              <a:buChar char="Ø"/>
            </a:pPr>
            <a:r>
              <a:rPr lang="en-US" sz="2000" dirty="0">
                <a:latin typeface="Times New Roman"/>
                <a:ea typeface="+mn-lt"/>
                <a:cs typeface="Times New Roman"/>
              </a:rPr>
              <a:t>Ensure AML compliance</a:t>
            </a:r>
            <a:endParaRPr lang="en-US" sz="2000" dirty="0">
              <a:latin typeface="Times New Roman"/>
              <a:cs typeface="Times New Roman"/>
            </a:endParaRPr>
          </a:p>
          <a:p>
            <a:pPr>
              <a:buFont typeface="Wingdings" panose="020B0604020202020204" pitchFamily="34" charset="0"/>
              <a:buChar char="Ø"/>
            </a:pPr>
            <a:r>
              <a:rPr lang="en-US" sz="2000" dirty="0">
                <a:latin typeface="Times New Roman"/>
                <a:ea typeface="+mn-lt"/>
                <a:cs typeface="Times New Roman"/>
              </a:rPr>
              <a:t>Use digital CRM systems</a:t>
            </a:r>
            <a:endParaRPr lang="en-US" sz="2000" dirty="0">
              <a:latin typeface="Times New Roman"/>
              <a:cs typeface="Times New Roman"/>
            </a:endParaRPr>
          </a:p>
          <a:p>
            <a:pPr marL="0" indent="0">
              <a:buNone/>
            </a:pPr>
            <a:endParaRPr lang="en-US" sz="2000" dirty="0">
              <a:latin typeface="Times New Roman"/>
              <a:cs typeface="Times New Roman"/>
            </a:endParaRPr>
          </a:p>
        </p:txBody>
      </p:sp>
      <p:sp>
        <p:nvSpPr>
          <p:cNvPr id="5" name="TextBox 4">
            <a:extLst>
              <a:ext uri="{FF2B5EF4-FFF2-40B4-BE49-F238E27FC236}">
                <a16:creationId xmlns:a16="http://schemas.microsoft.com/office/drawing/2014/main" id="{7BC9EF9E-0753-0D52-D594-120AA391D880}"/>
              </a:ext>
            </a:extLst>
          </p:cNvPr>
          <p:cNvSpPr txBox="1"/>
          <p:nvPr/>
        </p:nvSpPr>
        <p:spPr>
          <a:xfrm>
            <a:off x="945931" y="4394407"/>
            <a:ext cx="6096000" cy="2121158"/>
          </a:xfrm>
          <a:prstGeom prst="rect">
            <a:avLst/>
          </a:prstGeom>
          <a:noFill/>
        </p:spPr>
        <p:txBody>
          <a:bodyPr wrap="square">
            <a:spAutoFit/>
          </a:bodyPr>
          <a:lstStyle/>
          <a:p>
            <a:pPr marL="0" indent="0">
              <a:lnSpc>
                <a:spcPct val="150000"/>
              </a:lnSpc>
              <a:buNone/>
            </a:pPr>
            <a:r>
              <a:rPr lang="en-US" sz="1800" b="1" dirty="0">
                <a:latin typeface="Times New Roman"/>
                <a:ea typeface="+mn-lt"/>
                <a:cs typeface="Times New Roman"/>
              </a:rPr>
              <a:t>Skills Required:</a:t>
            </a:r>
            <a:endParaRPr lang="en-US" sz="1800" b="1" dirty="0">
              <a:latin typeface="Times New Roman"/>
              <a:cs typeface="Times New Roman"/>
            </a:endParaRPr>
          </a:p>
          <a:p>
            <a:pPr>
              <a:lnSpc>
                <a:spcPct val="150000"/>
              </a:lnSpc>
              <a:buFont typeface="Wingdings" panose="020B0604020202020204" pitchFamily="34" charset="0"/>
              <a:buChar char="Ø"/>
            </a:pPr>
            <a:r>
              <a:rPr lang="en-US" sz="1800" dirty="0">
                <a:latin typeface="Times New Roman"/>
                <a:ea typeface="+mn-lt"/>
                <a:cs typeface="Times New Roman"/>
              </a:rPr>
              <a:t>Communication skills</a:t>
            </a:r>
            <a:endParaRPr lang="en-US" sz="1800" dirty="0">
              <a:latin typeface="Times New Roman"/>
              <a:cs typeface="Times New Roman"/>
            </a:endParaRPr>
          </a:p>
          <a:p>
            <a:pPr>
              <a:lnSpc>
                <a:spcPct val="150000"/>
              </a:lnSpc>
              <a:buFont typeface="Wingdings" panose="020B0604020202020204" pitchFamily="34" charset="0"/>
              <a:buChar char="Ø"/>
            </a:pPr>
            <a:r>
              <a:rPr lang="en-US" sz="1800" dirty="0">
                <a:latin typeface="Times New Roman"/>
                <a:ea typeface="+mn-lt"/>
                <a:cs typeface="Times New Roman"/>
              </a:rPr>
              <a:t>Financial product knowledge</a:t>
            </a:r>
            <a:endParaRPr lang="en-US" sz="1800" dirty="0">
              <a:latin typeface="Times New Roman"/>
              <a:cs typeface="Times New Roman"/>
            </a:endParaRPr>
          </a:p>
          <a:p>
            <a:pPr>
              <a:lnSpc>
                <a:spcPct val="150000"/>
              </a:lnSpc>
              <a:buFont typeface="Wingdings" panose="020B0604020202020204" pitchFamily="34" charset="0"/>
              <a:buChar char="Ø"/>
            </a:pPr>
            <a:r>
              <a:rPr lang="en-US" sz="1800" dirty="0">
                <a:latin typeface="Times New Roman"/>
                <a:ea typeface="+mn-lt"/>
                <a:cs typeface="Times New Roman"/>
              </a:rPr>
              <a:t>Digital competence</a:t>
            </a:r>
            <a:endParaRPr lang="en-US" sz="1800" dirty="0">
              <a:latin typeface="Times New Roman"/>
              <a:cs typeface="Times New Roman"/>
            </a:endParaRPr>
          </a:p>
          <a:p>
            <a:pPr>
              <a:lnSpc>
                <a:spcPct val="150000"/>
              </a:lnSpc>
              <a:buFont typeface="Wingdings" panose="020B0604020202020204" pitchFamily="34" charset="0"/>
              <a:buChar char="Ø"/>
            </a:pPr>
            <a:r>
              <a:rPr lang="en-US" sz="1800" dirty="0">
                <a:latin typeface="Times New Roman"/>
                <a:ea typeface="+mn-lt"/>
                <a:cs typeface="Times New Roman"/>
              </a:rPr>
              <a:t>Attention to detail</a:t>
            </a:r>
            <a:endParaRPr lang="en-GB" dirty="0"/>
          </a:p>
        </p:txBody>
      </p:sp>
      <p:pic>
        <p:nvPicPr>
          <p:cNvPr id="6148" name="Picture 4" descr="Customer Service Officer Call Centre">
            <a:extLst>
              <a:ext uri="{FF2B5EF4-FFF2-40B4-BE49-F238E27FC236}">
                <a16:creationId xmlns:a16="http://schemas.microsoft.com/office/drawing/2014/main" id="{BA6E7E65-846D-99E0-A26C-DE02EF70E6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5931" y="1250625"/>
            <a:ext cx="5248923" cy="2966783"/>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Customer Service Officer">
            <a:extLst>
              <a:ext uri="{FF2B5EF4-FFF2-40B4-BE49-F238E27FC236}">
                <a16:creationId xmlns:a16="http://schemas.microsoft.com/office/drawing/2014/main" id="{9DFCA08B-8BFD-48A4-0313-11C3E41479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8494" y="4165939"/>
            <a:ext cx="550545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372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9F26EF-039C-B19F-7E20-BE52FE83015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19D178D-0494-9983-AEF0-14D51B56B2A3}"/>
              </a:ext>
            </a:extLst>
          </p:cNvPr>
          <p:cNvSpPr txBox="1"/>
          <p:nvPr/>
        </p:nvSpPr>
        <p:spPr>
          <a:xfrm>
            <a:off x="-824753" y="246360"/>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000" b="1" dirty="0">
                <a:latin typeface="Times New Roman"/>
                <a:ea typeface="Times New Roman"/>
                <a:cs typeface="Times New Roman"/>
              </a:rPr>
              <a:t>JOB DESCRIPTION</a:t>
            </a:r>
            <a:r>
              <a:rPr lang="en-US" sz="3000" dirty="0">
                <a:latin typeface="Times New Roman"/>
                <a:cs typeface="Times New Roman"/>
              </a:rPr>
              <a:t> </a:t>
            </a:r>
            <a:endParaRPr lang="en-US" dirty="0"/>
          </a:p>
          <a:p>
            <a:pPr algn="ctr"/>
            <a:endParaRPr lang="en-US" sz="3000" dirty="0">
              <a:latin typeface="Times New Roman"/>
              <a:cs typeface="Times New Roman"/>
            </a:endParaRPr>
          </a:p>
        </p:txBody>
      </p:sp>
      <p:sp>
        <p:nvSpPr>
          <p:cNvPr id="8" name="Content Placeholder 7">
            <a:extLst>
              <a:ext uri="{FF2B5EF4-FFF2-40B4-BE49-F238E27FC236}">
                <a16:creationId xmlns:a16="http://schemas.microsoft.com/office/drawing/2014/main" id="{19AC31E1-550E-867E-AB6B-85A22A57F472}"/>
              </a:ext>
            </a:extLst>
          </p:cNvPr>
          <p:cNvSpPr>
            <a:spLocks noGrp="1"/>
          </p:cNvSpPr>
          <p:nvPr>
            <p:ph sz="quarter" idx="13"/>
          </p:nvPr>
        </p:nvSpPr>
        <p:spPr>
          <a:xfrm>
            <a:off x="429768" y="1014123"/>
            <a:ext cx="5897880" cy="5522744"/>
          </a:xfrm>
        </p:spPr>
        <p:txBody>
          <a:bodyPr vert="horz" lIns="91440" tIns="45720" rIns="91440" bIns="45720" rtlCol="0" anchor="t">
            <a:noAutofit/>
          </a:bodyPr>
          <a:lstStyle/>
          <a:p>
            <a:pPr algn="just"/>
            <a:r>
              <a:rPr lang="en-US" sz="2000" b="1" dirty="0">
                <a:solidFill>
                  <a:schemeClr val="tx1"/>
                </a:solidFill>
                <a:latin typeface="Times New Roman"/>
                <a:ea typeface="+mn-lt"/>
                <a:cs typeface="Times New Roman"/>
              </a:rPr>
              <a:t>Job Title:</a:t>
            </a:r>
            <a:r>
              <a:rPr lang="en-US" sz="2000" dirty="0">
                <a:solidFill>
                  <a:schemeClr val="tx1"/>
                </a:solidFill>
                <a:latin typeface="Times New Roman"/>
                <a:ea typeface="+mn-lt"/>
                <a:cs typeface="Times New Roman"/>
              </a:rPr>
              <a:t> Customer Service Officer</a:t>
            </a:r>
            <a:endParaRPr lang="en-US" sz="2000" dirty="0">
              <a:solidFill>
                <a:schemeClr val="tx1"/>
              </a:solidFill>
              <a:latin typeface="Times New Roman"/>
              <a:cs typeface="Times New Roman"/>
            </a:endParaRPr>
          </a:p>
          <a:p>
            <a:pPr algn="just"/>
            <a:r>
              <a:rPr lang="en-US" sz="2000" b="1" dirty="0">
                <a:solidFill>
                  <a:schemeClr val="tx1"/>
                </a:solidFill>
                <a:latin typeface="Times New Roman"/>
                <a:ea typeface="+mn-lt"/>
                <a:cs typeface="Times New Roman"/>
              </a:rPr>
              <a:t>Purpose of Role:</a:t>
            </a:r>
            <a:endParaRPr lang="en-US" sz="2000" dirty="0">
              <a:solidFill>
                <a:schemeClr val="tx1"/>
              </a:solidFill>
              <a:latin typeface="Times New Roman"/>
              <a:cs typeface="Times New Roman"/>
            </a:endParaRPr>
          </a:p>
          <a:p>
            <a:pPr algn="just"/>
            <a:r>
              <a:rPr lang="en-US" sz="2000" dirty="0">
                <a:solidFill>
                  <a:schemeClr val="tx1"/>
                </a:solidFill>
                <a:latin typeface="Times New Roman"/>
                <a:ea typeface="+mn-lt"/>
                <a:cs typeface="Times New Roman"/>
              </a:rPr>
              <a:t>Deliver excellent customer service while ensuring regulatory compliance and supporting digital banking services </a:t>
            </a:r>
            <a:r>
              <a:rPr lang="it-IT" sz="2000" dirty="0">
                <a:solidFill>
                  <a:schemeClr val="tx1"/>
                </a:solidFill>
                <a:latin typeface="Times New Roman"/>
                <a:ea typeface="+mn-lt"/>
                <a:cs typeface="Times New Roman"/>
              </a:rPr>
              <a:t>(Dalila, Romo and Pérez, 2022)</a:t>
            </a:r>
            <a:r>
              <a:rPr lang="en-US" sz="2000" dirty="0">
                <a:solidFill>
                  <a:schemeClr val="tx1"/>
                </a:solidFill>
                <a:latin typeface="Times New Roman"/>
                <a:ea typeface="+mn-lt"/>
                <a:cs typeface="Times New Roman"/>
              </a:rPr>
              <a:t>.</a:t>
            </a:r>
            <a:endParaRPr lang="en-US" sz="2000" dirty="0">
              <a:solidFill>
                <a:schemeClr val="tx1"/>
              </a:solidFill>
              <a:latin typeface="Times New Roman"/>
              <a:cs typeface="Times New Roman"/>
            </a:endParaRPr>
          </a:p>
          <a:p>
            <a:pPr algn="just"/>
            <a:r>
              <a:rPr lang="en-US" sz="2000" b="1" dirty="0">
                <a:solidFill>
                  <a:schemeClr val="tx1"/>
                </a:solidFill>
                <a:latin typeface="Times New Roman"/>
                <a:ea typeface="+mn-lt"/>
                <a:cs typeface="Times New Roman"/>
              </a:rPr>
              <a:t>Key Responsibilities:</a:t>
            </a:r>
            <a:endParaRPr lang="en-US" sz="2000" dirty="0">
              <a:solidFill>
                <a:schemeClr val="tx1"/>
              </a:solidFill>
              <a:latin typeface="Times New Roman"/>
              <a:cs typeface="Times New Roman"/>
            </a:endParaRPr>
          </a:p>
          <a:p>
            <a:pPr marL="342900" indent="-342900" algn="just">
              <a:buFont typeface="Wingdings" panose="05000000000000000000" pitchFamily="2" charset="2"/>
              <a:buChar char="Ø"/>
            </a:pPr>
            <a:r>
              <a:rPr lang="en-US" sz="2000" dirty="0">
                <a:solidFill>
                  <a:schemeClr val="tx1"/>
                </a:solidFill>
                <a:latin typeface="Times New Roman"/>
                <a:ea typeface="+mn-lt"/>
                <a:cs typeface="Times New Roman"/>
              </a:rPr>
              <a:t>Customer interaction &amp; advisory</a:t>
            </a:r>
            <a:endParaRPr lang="en-US" sz="2000" dirty="0">
              <a:solidFill>
                <a:schemeClr val="tx1"/>
              </a:solidFill>
              <a:latin typeface="Times New Roman"/>
              <a:cs typeface="Times New Roman"/>
            </a:endParaRPr>
          </a:p>
          <a:p>
            <a:pPr marL="342900" indent="-342900" algn="just">
              <a:buFont typeface="Wingdings" panose="05000000000000000000" pitchFamily="2" charset="2"/>
              <a:buChar char="Ø"/>
            </a:pPr>
            <a:r>
              <a:rPr lang="en-US" sz="2000" dirty="0">
                <a:solidFill>
                  <a:schemeClr val="tx1"/>
                </a:solidFill>
                <a:latin typeface="Times New Roman"/>
                <a:ea typeface="+mn-lt"/>
                <a:cs typeface="Times New Roman"/>
              </a:rPr>
              <a:t>Digital banking assistance</a:t>
            </a:r>
            <a:endParaRPr lang="en-US" sz="2000" dirty="0">
              <a:solidFill>
                <a:schemeClr val="tx1"/>
              </a:solidFill>
              <a:latin typeface="Times New Roman"/>
              <a:cs typeface="Times New Roman"/>
            </a:endParaRPr>
          </a:p>
          <a:p>
            <a:pPr marL="342900" indent="-342900" algn="just">
              <a:buFont typeface="Wingdings" panose="05000000000000000000" pitchFamily="2" charset="2"/>
              <a:buChar char="Ø"/>
            </a:pPr>
            <a:r>
              <a:rPr lang="en-US" sz="2000" dirty="0">
                <a:solidFill>
                  <a:schemeClr val="tx1"/>
                </a:solidFill>
                <a:latin typeface="Times New Roman"/>
                <a:ea typeface="+mn-lt"/>
                <a:cs typeface="Times New Roman"/>
              </a:rPr>
              <a:t>Compliance checks</a:t>
            </a:r>
            <a:endParaRPr lang="en-US" sz="2000" dirty="0">
              <a:solidFill>
                <a:schemeClr val="tx1"/>
              </a:solidFill>
              <a:latin typeface="Times New Roman"/>
              <a:cs typeface="Times New Roman"/>
            </a:endParaRPr>
          </a:p>
          <a:p>
            <a:pPr marL="342900" indent="-342900" algn="just">
              <a:buFont typeface="Wingdings" panose="05000000000000000000" pitchFamily="2" charset="2"/>
              <a:buChar char="Ø"/>
            </a:pPr>
            <a:r>
              <a:rPr lang="en-US" sz="2000" dirty="0">
                <a:solidFill>
                  <a:schemeClr val="tx1"/>
                </a:solidFill>
                <a:latin typeface="Times New Roman"/>
                <a:ea typeface="+mn-lt"/>
                <a:cs typeface="Times New Roman"/>
              </a:rPr>
              <a:t>Sales support</a:t>
            </a:r>
            <a:endParaRPr lang="en-US" sz="2000" dirty="0">
              <a:solidFill>
                <a:schemeClr val="tx1"/>
              </a:solidFill>
              <a:latin typeface="Times New Roman"/>
              <a:cs typeface="Times New Roman"/>
            </a:endParaRPr>
          </a:p>
          <a:p>
            <a:pPr marL="342900" indent="-342900" algn="just">
              <a:buFont typeface="Wingdings" panose="05000000000000000000" pitchFamily="2" charset="2"/>
              <a:buChar char="Ø"/>
            </a:pPr>
            <a:r>
              <a:rPr lang="en-US" sz="2000" dirty="0">
                <a:solidFill>
                  <a:schemeClr val="tx1"/>
                </a:solidFill>
                <a:latin typeface="Times New Roman"/>
                <a:ea typeface="+mn-lt"/>
                <a:cs typeface="Times New Roman"/>
              </a:rPr>
              <a:t>Team collaboration</a:t>
            </a:r>
            <a:endParaRPr lang="en-US" sz="2000" dirty="0">
              <a:solidFill>
                <a:schemeClr val="tx1"/>
              </a:solidFill>
              <a:latin typeface="Times New Roman"/>
              <a:cs typeface="Times New Roman"/>
            </a:endParaRPr>
          </a:p>
          <a:p>
            <a:pPr algn="just"/>
            <a:endParaRPr lang="en-US" sz="2000" dirty="0">
              <a:solidFill>
                <a:schemeClr val="tx1"/>
              </a:solidFill>
              <a:latin typeface="Times New Roman"/>
              <a:cs typeface="Times New Roman"/>
            </a:endParaRPr>
          </a:p>
        </p:txBody>
      </p:sp>
      <p:pic>
        <p:nvPicPr>
          <p:cNvPr id="7170" name="Picture 2" descr="What's the Best Way to Train Your Customer Service Team? - Salesforce">
            <a:extLst>
              <a:ext uri="{FF2B5EF4-FFF2-40B4-BE49-F238E27FC236}">
                <a16:creationId xmlns:a16="http://schemas.microsoft.com/office/drawing/2014/main" id="{61FD3800-B32F-1EDC-5E9B-4A31E724DB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5768" y="0"/>
            <a:ext cx="57150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5013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454E0B-F916-F3F6-3D3A-016C7385BB6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4F98286-1C14-C9FD-D5C0-2D1BF7E42DC4}"/>
              </a:ext>
            </a:extLst>
          </p:cNvPr>
          <p:cNvSpPr>
            <a:spLocks noGrp="1"/>
          </p:cNvSpPr>
          <p:nvPr>
            <p:ph type="title"/>
          </p:nvPr>
        </p:nvSpPr>
        <p:spPr>
          <a:xfrm>
            <a:off x="4910937" y="305232"/>
            <a:ext cx="7772400" cy="580328"/>
          </a:xfrm>
        </p:spPr>
        <p:txBody>
          <a:bodyPr>
            <a:normAutofit/>
          </a:bodyPr>
          <a:lstStyle/>
          <a:p>
            <a:pPr algn="ctr"/>
            <a:r>
              <a:rPr lang="en-US" sz="3000" b="1" dirty="0">
                <a:latin typeface="Times New Roman"/>
                <a:ea typeface="+mj-lt"/>
                <a:cs typeface="Times New Roman"/>
              </a:rPr>
              <a:t>PERSON SPECIFICATION</a:t>
            </a:r>
            <a:endParaRPr lang="en-US" sz="3000" b="1" dirty="0">
              <a:latin typeface="Times New Roman"/>
              <a:cs typeface="Times New Roman"/>
            </a:endParaRPr>
          </a:p>
        </p:txBody>
      </p:sp>
      <p:sp>
        <p:nvSpPr>
          <p:cNvPr id="5" name="Text Placeholder 4">
            <a:extLst>
              <a:ext uri="{FF2B5EF4-FFF2-40B4-BE49-F238E27FC236}">
                <a16:creationId xmlns:a16="http://schemas.microsoft.com/office/drawing/2014/main" id="{2EDD85F0-A951-6F8F-291B-46A5462D6325}"/>
              </a:ext>
            </a:extLst>
          </p:cNvPr>
          <p:cNvSpPr>
            <a:spLocks noGrp="1"/>
          </p:cNvSpPr>
          <p:nvPr>
            <p:ph type="body" idx="1"/>
          </p:nvPr>
        </p:nvSpPr>
        <p:spPr>
          <a:xfrm>
            <a:off x="6468259" y="1004862"/>
            <a:ext cx="5256363" cy="5257742"/>
          </a:xfrm>
        </p:spPr>
        <p:txBody>
          <a:bodyPr vert="horz" lIns="91440" tIns="45720" rIns="91440" bIns="45720" rtlCol="0" anchor="t">
            <a:normAutofit lnSpcReduction="10000"/>
          </a:bodyPr>
          <a:lstStyle/>
          <a:p>
            <a:r>
              <a:rPr lang="en-US" b="1" dirty="0">
                <a:latin typeface="Times New Roman"/>
                <a:ea typeface="+mn-lt"/>
                <a:cs typeface="Times New Roman"/>
              </a:rPr>
              <a:t>Essential Criteria:</a:t>
            </a:r>
            <a:endParaRPr lang="en-US" dirty="0">
              <a:latin typeface="Times New Roman"/>
              <a:cs typeface="Times New Roman"/>
            </a:endParaRPr>
          </a:p>
          <a:p>
            <a:pPr marL="342900" indent="-342900">
              <a:buFont typeface="Wingdings" panose="05000000000000000000" pitchFamily="2" charset="2"/>
              <a:buChar char="Ø"/>
            </a:pPr>
            <a:r>
              <a:rPr lang="en-US" dirty="0">
                <a:latin typeface="Times New Roman"/>
                <a:ea typeface="+mn-lt"/>
                <a:cs typeface="Times New Roman"/>
              </a:rPr>
              <a:t>Degree or relevant banking experience</a:t>
            </a:r>
            <a:endParaRPr lang="en-US" dirty="0">
              <a:latin typeface="Times New Roman"/>
              <a:cs typeface="Times New Roman"/>
            </a:endParaRPr>
          </a:p>
          <a:p>
            <a:pPr marL="342900" indent="-342900">
              <a:buFont typeface="Wingdings" panose="05000000000000000000" pitchFamily="2" charset="2"/>
              <a:buChar char="Ø"/>
            </a:pPr>
            <a:r>
              <a:rPr lang="en-US" dirty="0">
                <a:latin typeface="Times New Roman"/>
                <a:ea typeface="+mn-lt"/>
                <a:cs typeface="Times New Roman"/>
              </a:rPr>
              <a:t>Strong interpersonal skills</a:t>
            </a:r>
            <a:endParaRPr lang="en-US" dirty="0">
              <a:latin typeface="Times New Roman"/>
              <a:cs typeface="Times New Roman"/>
            </a:endParaRPr>
          </a:p>
          <a:p>
            <a:pPr marL="342900" indent="-342900">
              <a:buFont typeface="Wingdings" panose="05000000000000000000" pitchFamily="2" charset="2"/>
              <a:buChar char="Ø"/>
            </a:pPr>
            <a:r>
              <a:rPr lang="en-US" dirty="0">
                <a:latin typeface="Times New Roman"/>
                <a:ea typeface="+mn-lt"/>
                <a:cs typeface="Times New Roman"/>
              </a:rPr>
              <a:t>Digital literacy (</a:t>
            </a:r>
            <a:r>
              <a:rPr lang="en-US" dirty="0" err="1">
                <a:latin typeface="Times New Roman"/>
                <a:ea typeface="+mn-lt"/>
                <a:cs typeface="Times New Roman"/>
              </a:rPr>
              <a:t>Tinmaz</a:t>
            </a:r>
            <a:r>
              <a:rPr lang="en-US" dirty="0">
                <a:latin typeface="Times New Roman"/>
                <a:ea typeface="+mn-lt"/>
                <a:cs typeface="Times New Roman"/>
              </a:rPr>
              <a:t> et al., 2022).</a:t>
            </a:r>
            <a:endParaRPr lang="en-US" dirty="0">
              <a:latin typeface="Times New Roman"/>
              <a:cs typeface="Times New Roman"/>
            </a:endParaRPr>
          </a:p>
          <a:p>
            <a:pPr marL="342900" indent="-342900">
              <a:buFont typeface="Wingdings" panose="05000000000000000000" pitchFamily="2" charset="2"/>
              <a:buChar char="Ø"/>
            </a:pPr>
            <a:r>
              <a:rPr lang="en-US" dirty="0">
                <a:latin typeface="Times New Roman"/>
                <a:ea typeface="+mn-lt"/>
                <a:cs typeface="Times New Roman"/>
              </a:rPr>
              <a:t>Understanding of compliance regulations</a:t>
            </a:r>
            <a:endParaRPr lang="en-US" dirty="0">
              <a:latin typeface="Times New Roman"/>
              <a:cs typeface="Times New Roman"/>
            </a:endParaRPr>
          </a:p>
          <a:p>
            <a:r>
              <a:rPr lang="en-US" b="1" dirty="0">
                <a:latin typeface="Times New Roman"/>
                <a:ea typeface="+mn-lt"/>
                <a:cs typeface="Times New Roman"/>
              </a:rPr>
              <a:t>Desirable Criteria:</a:t>
            </a:r>
            <a:endParaRPr lang="en-US" dirty="0">
              <a:latin typeface="Times New Roman"/>
              <a:cs typeface="Times New Roman"/>
            </a:endParaRPr>
          </a:p>
          <a:p>
            <a:pPr marL="342900" indent="-342900">
              <a:buFont typeface="Wingdings" panose="05000000000000000000" pitchFamily="2" charset="2"/>
              <a:buChar char="Ø"/>
            </a:pPr>
            <a:r>
              <a:rPr lang="en-US" dirty="0">
                <a:latin typeface="Times New Roman"/>
                <a:ea typeface="+mn-lt"/>
                <a:cs typeface="Times New Roman"/>
              </a:rPr>
              <a:t>Emotional intelligence</a:t>
            </a:r>
            <a:endParaRPr lang="en-US" dirty="0">
              <a:latin typeface="Times New Roman"/>
              <a:cs typeface="Times New Roman"/>
            </a:endParaRPr>
          </a:p>
          <a:p>
            <a:pPr marL="342900" indent="-342900">
              <a:buFont typeface="Wingdings" panose="05000000000000000000" pitchFamily="2" charset="2"/>
              <a:buChar char="Ø"/>
            </a:pPr>
            <a:r>
              <a:rPr lang="en-US" dirty="0">
                <a:latin typeface="Times New Roman"/>
                <a:ea typeface="+mn-lt"/>
                <a:cs typeface="Times New Roman"/>
              </a:rPr>
              <a:t>Ability to work under pressure</a:t>
            </a:r>
            <a:endParaRPr lang="en-US" dirty="0">
              <a:latin typeface="Times New Roman"/>
              <a:cs typeface="Times New Roman"/>
            </a:endParaRPr>
          </a:p>
          <a:p>
            <a:pPr marL="342900" indent="-342900">
              <a:buFont typeface="Wingdings" panose="05000000000000000000" pitchFamily="2" charset="2"/>
              <a:buChar char="Ø"/>
            </a:pPr>
            <a:r>
              <a:rPr lang="en-US" dirty="0">
                <a:latin typeface="Times New Roman"/>
                <a:ea typeface="+mn-lt"/>
                <a:cs typeface="Times New Roman"/>
              </a:rPr>
              <a:t>Leadership potential</a:t>
            </a:r>
            <a:endParaRPr lang="en-US" dirty="0">
              <a:latin typeface="Times New Roman"/>
              <a:cs typeface="Times New Roman"/>
            </a:endParaRPr>
          </a:p>
          <a:p>
            <a:pPr marL="342900" indent="-342900">
              <a:buFont typeface="Wingdings" panose="05000000000000000000" pitchFamily="2" charset="2"/>
              <a:buChar char="Ø"/>
            </a:pPr>
            <a:r>
              <a:rPr lang="en-US" dirty="0">
                <a:latin typeface="Times New Roman"/>
                <a:ea typeface="+mn-lt"/>
                <a:cs typeface="Times New Roman"/>
              </a:rPr>
              <a:t>Problem-solving skills</a:t>
            </a:r>
            <a:endParaRPr lang="en-US" dirty="0">
              <a:latin typeface="Times New Roman"/>
              <a:cs typeface="Times New Roman"/>
            </a:endParaRPr>
          </a:p>
          <a:p>
            <a:pPr marL="342900" indent="-342900">
              <a:buFont typeface="Wingdings" panose="05000000000000000000" pitchFamily="2" charset="2"/>
              <a:buChar char="Ø"/>
            </a:pPr>
            <a:r>
              <a:rPr lang="en-US" dirty="0">
                <a:latin typeface="Times New Roman"/>
                <a:ea typeface="+mn-lt"/>
                <a:cs typeface="Times New Roman"/>
              </a:rPr>
              <a:t>Person-specific and role-aligned.</a:t>
            </a:r>
            <a:endParaRPr lang="en-US" dirty="0">
              <a:latin typeface="Times New Roman"/>
              <a:cs typeface="Times New Roman"/>
            </a:endParaRPr>
          </a:p>
          <a:p>
            <a:endParaRPr lang="en-US" dirty="0">
              <a:latin typeface="Times New Roman"/>
              <a:cs typeface="Times New Roman"/>
            </a:endParaRPr>
          </a:p>
        </p:txBody>
      </p:sp>
      <p:pic>
        <p:nvPicPr>
          <p:cNvPr id="8196" name="Picture 4" descr="Outsourcing customer service Archives - A1 call center">
            <a:extLst>
              <a:ext uri="{FF2B5EF4-FFF2-40B4-BE49-F238E27FC236}">
                <a16:creationId xmlns:a16="http://schemas.microsoft.com/office/drawing/2014/main" id="{78BE9DC5-6D09-B716-35F7-C3F4257C2A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849007" cy="361950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Your List of the Most Important Customer Service Skills (According to Data)  - Salesforce">
            <a:extLst>
              <a:ext uri="{FF2B5EF4-FFF2-40B4-BE49-F238E27FC236}">
                <a16:creationId xmlns:a16="http://schemas.microsoft.com/office/drawing/2014/main" id="{78B88C48-6F99-25D7-F6BC-5588DB7FB24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619501"/>
            <a:ext cx="5849007" cy="3238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8650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C9F63-E4D0-A0A4-0742-1E743CDDBACB}"/>
              </a:ext>
            </a:extLst>
          </p:cNvPr>
          <p:cNvSpPr>
            <a:spLocks noGrp="1"/>
          </p:cNvSpPr>
          <p:nvPr>
            <p:ph type="title"/>
          </p:nvPr>
        </p:nvSpPr>
        <p:spPr>
          <a:xfrm>
            <a:off x="5046592" y="1188850"/>
            <a:ext cx="8221173" cy="1453896"/>
          </a:xfrm>
        </p:spPr>
        <p:txBody>
          <a:bodyPr/>
          <a:lstStyle/>
          <a:p>
            <a:r>
              <a:rPr lang="en-US" b="1" dirty="0">
                <a:latin typeface="Times New Roman"/>
                <a:ea typeface="+mj-lt"/>
                <a:cs typeface="Times New Roman"/>
              </a:rPr>
              <a:t>7-STEP RECRUITMENT PROCESS</a:t>
            </a:r>
            <a:endParaRPr lang="en-US" b="1" dirty="0">
              <a:latin typeface="Times New Roman"/>
              <a:cs typeface="Times New Roman"/>
            </a:endParaRPr>
          </a:p>
        </p:txBody>
      </p:sp>
      <p:sp>
        <p:nvSpPr>
          <p:cNvPr id="4" name="Content Placeholder 3">
            <a:extLst>
              <a:ext uri="{FF2B5EF4-FFF2-40B4-BE49-F238E27FC236}">
                <a16:creationId xmlns:a16="http://schemas.microsoft.com/office/drawing/2014/main" id="{62531A8C-7955-70E9-1FD9-42A1FA7680F8}"/>
              </a:ext>
            </a:extLst>
          </p:cNvPr>
          <p:cNvSpPr>
            <a:spLocks noGrp="1"/>
          </p:cNvSpPr>
          <p:nvPr>
            <p:ph sz="quarter" idx="14"/>
          </p:nvPr>
        </p:nvSpPr>
        <p:spPr>
          <a:xfrm>
            <a:off x="5210603" y="1996499"/>
            <a:ext cx="6561138" cy="4336039"/>
          </a:xfrm>
        </p:spPr>
        <p:txBody>
          <a:bodyPr vert="horz" lIns="91440" tIns="45720" rIns="91440" bIns="45720" rtlCol="0" anchor="t">
            <a:normAutofit/>
          </a:bodyPr>
          <a:lstStyle/>
          <a:p>
            <a:pPr algn="just">
              <a:buFont typeface="Wingdings" panose="05000000000000000000" pitchFamily="2" charset="2"/>
              <a:buChar char="Ø"/>
            </a:pPr>
            <a:r>
              <a:rPr lang="en-US" sz="2000" dirty="0">
                <a:latin typeface="Times New Roman"/>
                <a:ea typeface="+mn-lt"/>
                <a:cs typeface="Times New Roman"/>
              </a:rPr>
              <a:t>Identify vacancy</a:t>
            </a:r>
            <a:endParaRPr lang="en-US" sz="2000" dirty="0">
              <a:latin typeface="Times New Roman"/>
              <a:cs typeface="Times New Roman"/>
            </a:endParaRPr>
          </a:p>
          <a:p>
            <a:pPr algn="just">
              <a:buFont typeface="Wingdings" panose="05000000000000000000" pitchFamily="2" charset="2"/>
              <a:buChar char="Ø"/>
            </a:pPr>
            <a:r>
              <a:rPr lang="en-US" sz="2000" dirty="0">
                <a:latin typeface="Times New Roman"/>
                <a:ea typeface="+mn-lt"/>
                <a:cs typeface="Times New Roman"/>
              </a:rPr>
              <a:t>Conduct job analysis</a:t>
            </a:r>
            <a:endParaRPr lang="en-US" sz="2000" dirty="0">
              <a:latin typeface="Times New Roman"/>
              <a:cs typeface="Times New Roman"/>
            </a:endParaRPr>
          </a:p>
          <a:p>
            <a:pPr algn="just">
              <a:buFont typeface="Wingdings" panose="05000000000000000000" pitchFamily="2" charset="2"/>
              <a:buChar char="Ø"/>
            </a:pPr>
            <a:r>
              <a:rPr lang="en-US" sz="2000" dirty="0">
                <a:latin typeface="Times New Roman"/>
                <a:ea typeface="+mn-lt"/>
                <a:cs typeface="Times New Roman"/>
              </a:rPr>
              <a:t>Develop job description &amp; person specification</a:t>
            </a:r>
            <a:endParaRPr lang="en-US" sz="2000" dirty="0">
              <a:latin typeface="Times New Roman"/>
              <a:cs typeface="Times New Roman"/>
            </a:endParaRPr>
          </a:p>
          <a:p>
            <a:pPr algn="just">
              <a:buFont typeface="Wingdings" panose="05000000000000000000" pitchFamily="2" charset="2"/>
              <a:buChar char="Ø"/>
            </a:pPr>
            <a:r>
              <a:rPr lang="en-US" sz="2000" dirty="0">
                <a:latin typeface="Times New Roman"/>
                <a:ea typeface="+mn-lt"/>
                <a:cs typeface="Times New Roman"/>
              </a:rPr>
              <a:t>Advertise position </a:t>
            </a:r>
            <a:r>
              <a:rPr lang="en-GB" sz="2000" dirty="0">
                <a:latin typeface="Times New Roman"/>
                <a:ea typeface="+mn-lt"/>
                <a:cs typeface="Times New Roman"/>
              </a:rPr>
              <a:t>(</a:t>
            </a:r>
            <a:r>
              <a:rPr lang="en-GB" sz="2000" dirty="0" err="1">
                <a:latin typeface="Times New Roman"/>
                <a:ea typeface="+mn-lt"/>
                <a:cs typeface="Times New Roman"/>
              </a:rPr>
              <a:t>Juicharoen</a:t>
            </a:r>
            <a:r>
              <a:rPr lang="en-GB" sz="2000" dirty="0">
                <a:latin typeface="Times New Roman"/>
                <a:ea typeface="+mn-lt"/>
                <a:cs typeface="Times New Roman"/>
              </a:rPr>
              <a:t>, </a:t>
            </a:r>
            <a:r>
              <a:rPr lang="en-GB" sz="2000" dirty="0" err="1">
                <a:latin typeface="Times New Roman"/>
                <a:ea typeface="+mn-lt"/>
                <a:cs typeface="Times New Roman"/>
              </a:rPr>
              <a:t>Wangthong</a:t>
            </a:r>
            <a:r>
              <a:rPr lang="en-GB" sz="2000" dirty="0">
                <a:latin typeface="Times New Roman"/>
                <a:ea typeface="+mn-lt"/>
                <a:cs typeface="Times New Roman"/>
              </a:rPr>
              <a:t> and </a:t>
            </a:r>
            <a:r>
              <a:rPr lang="en-GB" sz="2000" dirty="0" err="1">
                <a:latin typeface="Times New Roman"/>
                <a:ea typeface="+mn-lt"/>
                <a:cs typeface="Times New Roman"/>
              </a:rPr>
              <a:t>Suksanchananun</a:t>
            </a:r>
            <a:r>
              <a:rPr lang="en-GB" sz="2000" dirty="0">
                <a:latin typeface="Times New Roman"/>
                <a:ea typeface="+mn-lt"/>
                <a:cs typeface="Times New Roman"/>
              </a:rPr>
              <a:t>, 2023).</a:t>
            </a:r>
            <a:endParaRPr lang="en-US" sz="2000" dirty="0">
              <a:latin typeface="Times New Roman"/>
              <a:cs typeface="Times New Roman"/>
            </a:endParaRPr>
          </a:p>
          <a:p>
            <a:pPr algn="just">
              <a:buFont typeface="Wingdings" panose="05000000000000000000" pitchFamily="2" charset="2"/>
              <a:buChar char="Ø"/>
            </a:pPr>
            <a:r>
              <a:rPr lang="en-US" sz="2000" dirty="0">
                <a:latin typeface="Times New Roman"/>
                <a:ea typeface="+mn-lt"/>
                <a:cs typeface="Times New Roman"/>
              </a:rPr>
              <a:t>Screen CVs using ATS</a:t>
            </a:r>
            <a:endParaRPr lang="en-US" sz="2000" dirty="0">
              <a:latin typeface="Times New Roman"/>
              <a:cs typeface="Times New Roman"/>
            </a:endParaRPr>
          </a:p>
          <a:p>
            <a:pPr algn="just">
              <a:buFont typeface="Wingdings" panose="05000000000000000000" pitchFamily="2" charset="2"/>
              <a:buChar char="Ø"/>
            </a:pPr>
            <a:r>
              <a:rPr lang="en-US" sz="2000" dirty="0">
                <a:latin typeface="Times New Roman"/>
                <a:ea typeface="+mn-lt"/>
                <a:cs typeface="Times New Roman"/>
              </a:rPr>
              <a:t>Structured interviews &amp; competency tests</a:t>
            </a:r>
            <a:endParaRPr lang="en-US" sz="2000" dirty="0">
              <a:latin typeface="Times New Roman"/>
              <a:cs typeface="Times New Roman"/>
            </a:endParaRPr>
          </a:p>
          <a:p>
            <a:pPr algn="just">
              <a:buFont typeface="Wingdings" panose="05000000000000000000" pitchFamily="2" charset="2"/>
              <a:buChar char="Ø"/>
            </a:pPr>
            <a:r>
              <a:rPr lang="en-US" sz="2000" dirty="0">
                <a:latin typeface="Times New Roman"/>
                <a:ea typeface="+mn-lt"/>
                <a:cs typeface="Times New Roman"/>
              </a:rPr>
              <a:t>Offer letter &amp; onboarding</a:t>
            </a:r>
            <a:endParaRPr lang="en-US" sz="2000" dirty="0">
              <a:latin typeface="Times New Roman"/>
              <a:cs typeface="Times New Roman"/>
            </a:endParaRPr>
          </a:p>
          <a:p>
            <a:pPr algn="just">
              <a:buFont typeface="Wingdings" panose="05000000000000000000" pitchFamily="2" charset="2"/>
              <a:buChar char="Ø"/>
            </a:pPr>
            <a:r>
              <a:rPr lang="en-US" sz="2000" dirty="0">
                <a:latin typeface="Times New Roman"/>
                <a:ea typeface="+mn-lt"/>
                <a:cs typeface="Times New Roman"/>
              </a:rPr>
              <a:t>Include behavioural and situational interview questions.</a:t>
            </a:r>
          </a:p>
          <a:p>
            <a:pPr algn="just"/>
            <a:endParaRPr lang="en-US" sz="2000" dirty="0">
              <a:latin typeface="Times New Roman"/>
              <a:cs typeface="Times New Roman"/>
            </a:endParaRPr>
          </a:p>
        </p:txBody>
      </p:sp>
      <p:pic>
        <p:nvPicPr>
          <p:cNvPr id="9220" name="Picture 4" descr="Hiring process infographic | Free Vector">
            <a:extLst>
              <a:ext uri="{FF2B5EF4-FFF2-40B4-BE49-F238E27FC236}">
                <a16:creationId xmlns:a16="http://schemas.microsoft.com/office/drawing/2014/main" id="{DABA186F-F120-11F9-1C6D-9275805D28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93460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0750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27E922-AE57-EC70-406A-77ED03351FF3}"/>
              </a:ext>
            </a:extLst>
          </p:cNvPr>
          <p:cNvSpPr>
            <a:spLocks noGrp="1"/>
          </p:cNvSpPr>
          <p:nvPr>
            <p:ph sz="quarter" idx="13"/>
          </p:nvPr>
        </p:nvSpPr>
        <p:spPr>
          <a:xfrm>
            <a:off x="5645988" y="2711426"/>
            <a:ext cx="5965799" cy="2514140"/>
          </a:xfrm>
        </p:spPr>
        <p:txBody>
          <a:bodyPr/>
          <a:lstStyle/>
          <a:p>
            <a:pPr marL="685800" indent="-685800" algn="just">
              <a:buFont typeface="Wingdings" panose="05000000000000000000" pitchFamily="2" charset="2"/>
              <a:buChar char="Ø"/>
            </a:pPr>
            <a:r>
              <a:rPr lang="en-US" sz="2000" b="0" dirty="0">
                <a:solidFill>
                  <a:schemeClr val="bg1"/>
                </a:solidFill>
                <a:latin typeface="Times New Roman"/>
                <a:ea typeface="+mn-lt"/>
                <a:cs typeface="Times New Roman"/>
              </a:rPr>
              <a:t>AI screening improves efficiency</a:t>
            </a:r>
            <a:endParaRPr lang="en-US" sz="2000" dirty="0">
              <a:solidFill>
                <a:schemeClr val="bg1"/>
              </a:solidFill>
              <a:latin typeface="Times New Roman"/>
              <a:cs typeface="Times New Roman"/>
            </a:endParaRPr>
          </a:p>
          <a:p>
            <a:pPr marL="685800" indent="-685800" algn="just">
              <a:buFont typeface="Wingdings" panose="05000000000000000000" pitchFamily="2" charset="2"/>
              <a:buChar char="Ø"/>
            </a:pPr>
            <a:r>
              <a:rPr lang="en-US" sz="2000" b="0" dirty="0">
                <a:solidFill>
                  <a:schemeClr val="bg1"/>
                </a:solidFill>
                <a:latin typeface="Times New Roman"/>
                <a:ea typeface="+mn-lt"/>
                <a:cs typeface="Times New Roman"/>
              </a:rPr>
              <a:t>Risk of bias in automated systems</a:t>
            </a:r>
            <a:endParaRPr lang="en-US" sz="2000" dirty="0">
              <a:solidFill>
                <a:schemeClr val="bg1"/>
              </a:solidFill>
              <a:latin typeface="Times New Roman"/>
              <a:cs typeface="Times New Roman"/>
            </a:endParaRPr>
          </a:p>
          <a:p>
            <a:pPr marL="685800" indent="-685800" algn="just">
              <a:buFont typeface="Wingdings" panose="05000000000000000000" pitchFamily="2" charset="2"/>
              <a:buChar char="Ø"/>
            </a:pPr>
            <a:r>
              <a:rPr lang="en-US" sz="2000" b="0" dirty="0">
                <a:solidFill>
                  <a:schemeClr val="bg1"/>
                </a:solidFill>
                <a:latin typeface="Times New Roman"/>
                <a:ea typeface="+mn-lt"/>
                <a:cs typeface="Times New Roman"/>
              </a:rPr>
              <a:t>Structured interviews reduce subjectivity</a:t>
            </a:r>
            <a:endParaRPr lang="en-US" sz="2000" dirty="0">
              <a:solidFill>
                <a:schemeClr val="bg1"/>
              </a:solidFill>
              <a:latin typeface="Times New Roman"/>
              <a:cs typeface="Times New Roman"/>
            </a:endParaRPr>
          </a:p>
          <a:p>
            <a:pPr marL="685800" indent="-685800" algn="just">
              <a:buFont typeface="Wingdings" panose="05000000000000000000" pitchFamily="2" charset="2"/>
              <a:buChar char="Ø"/>
            </a:pPr>
            <a:r>
              <a:rPr lang="en-US" sz="2000" b="0" dirty="0">
                <a:solidFill>
                  <a:schemeClr val="bg1"/>
                </a:solidFill>
                <a:latin typeface="Times New Roman"/>
                <a:ea typeface="+mn-lt"/>
                <a:cs typeface="Times New Roman"/>
              </a:rPr>
              <a:t>Diversity enhances team performance (</a:t>
            </a:r>
            <a:r>
              <a:rPr lang="en-US" sz="2000" b="0" dirty="0" err="1">
                <a:solidFill>
                  <a:schemeClr val="bg1"/>
                </a:solidFill>
                <a:latin typeface="Times New Roman"/>
                <a:ea typeface="+mn-lt"/>
                <a:cs typeface="Times New Roman"/>
              </a:rPr>
              <a:t>Hundschell</a:t>
            </a:r>
            <a:r>
              <a:rPr lang="en-US" sz="2000" b="0" dirty="0">
                <a:solidFill>
                  <a:schemeClr val="bg1"/>
                </a:solidFill>
                <a:latin typeface="Times New Roman"/>
                <a:ea typeface="+mn-lt"/>
                <a:cs typeface="Times New Roman"/>
              </a:rPr>
              <a:t> et al., 2021).</a:t>
            </a:r>
            <a:endParaRPr lang="en-US" sz="2000" dirty="0">
              <a:solidFill>
                <a:schemeClr val="bg1"/>
              </a:solidFill>
              <a:latin typeface="Times New Roman"/>
              <a:cs typeface="Times New Roman"/>
            </a:endParaRPr>
          </a:p>
          <a:p>
            <a:pPr marL="685800" indent="-685800" algn="just">
              <a:buFont typeface="Wingdings" panose="05000000000000000000" pitchFamily="2" charset="2"/>
              <a:buChar char="Ø"/>
            </a:pPr>
            <a:r>
              <a:rPr lang="en-US" sz="2000" b="0" dirty="0">
                <a:solidFill>
                  <a:schemeClr val="bg1"/>
                </a:solidFill>
                <a:latin typeface="Times New Roman"/>
                <a:ea typeface="+mn-lt"/>
                <a:cs typeface="Times New Roman"/>
              </a:rPr>
              <a:t>Legal compliance ensures fairness</a:t>
            </a:r>
            <a:endParaRPr lang="en-US" sz="2000" dirty="0">
              <a:solidFill>
                <a:schemeClr val="bg1"/>
              </a:solidFill>
              <a:latin typeface="Times New Roman"/>
              <a:cs typeface="Times New Roman"/>
            </a:endParaRPr>
          </a:p>
        </p:txBody>
      </p:sp>
      <p:sp>
        <p:nvSpPr>
          <p:cNvPr id="5" name="Title 4">
            <a:extLst>
              <a:ext uri="{FF2B5EF4-FFF2-40B4-BE49-F238E27FC236}">
                <a16:creationId xmlns:a16="http://schemas.microsoft.com/office/drawing/2014/main" id="{A92C7B4B-6BED-33BC-8447-034A356623C3}"/>
              </a:ext>
            </a:extLst>
          </p:cNvPr>
          <p:cNvSpPr>
            <a:spLocks noGrp="1"/>
          </p:cNvSpPr>
          <p:nvPr>
            <p:ph type="title"/>
          </p:nvPr>
        </p:nvSpPr>
        <p:spPr>
          <a:xfrm>
            <a:off x="5572836" y="1716933"/>
            <a:ext cx="10652760" cy="659404"/>
          </a:xfrm>
        </p:spPr>
        <p:txBody>
          <a:bodyPr>
            <a:normAutofit fontScale="90000"/>
          </a:bodyPr>
          <a:lstStyle/>
          <a:p>
            <a:r>
              <a:rPr lang="en-US" b="1" dirty="0">
                <a:solidFill>
                  <a:schemeClr val="bg1"/>
                </a:solidFill>
                <a:latin typeface="Times New Roman"/>
                <a:ea typeface="+mj-lt"/>
                <a:cs typeface="Times New Roman"/>
              </a:rPr>
              <a:t>CRITICAL EVALUATION </a:t>
            </a:r>
            <a:br>
              <a:rPr lang="en-US" b="1" dirty="0">
                <a:solidFill>
                  <a:schemeClr val="bg1"/>
                </a:solidFill>
                <a:latin typeface="Times New Roman"/>
                <a:ea typeface="+mj-lt"/>
                <a:cs typeface="Times New Roman"/>
              </a:rPr>
            </a:br>
            <a:r>
              <a:rPr lang="en-US" b="1" dirty="0">
                <a:solidFill>
                  <a:schemeClr val="bg1"/>
                </a:solidFill>
                <a:latin typeface="Times New Roman"/>
                <a:ea typeface="+mj-lt"/>
                <a:cs typeface="Times New Roman"/>
              </a:rPr>
              <a:t>OF RECRUITMENT</a:t>
            </a:r>
            <a:endParaRPr lang="en-US" b="1" dirty="0">
              <a:solidFill>
                <a:schemeClr val="bg1"/>
              </a:solidFill>
              <a:latin typeface="Times New Roman"/>
              <a:cs typeface="Times New Roman"/>
            </a:endParaRPr>
          </a:p>
        </p:txBody>
      </p:sp>
      <p:pic>
        <p:nvPicPr>
          <p:cNvPr id="10244" name="Picture 4" descr="Recruitment Process: Benefits and Steps of Hiring Procedure">
            <a:extLst>
              <a:ext uri="{FF2B5EF4-FFF2-40B4-BE49-F238E27FC236}">
                <a16:creationId xmlns:a16="http://schemas.microsoft.com/office/drawing/2014/main" id="{FBFAFDDA-7422-359C-7162-3E1F21CB77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43910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75525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0C94B94-A28F-E2C1-29E4-2510982C0E85}"/>
              </a:ext>
            </a:extLst>
          </p:cNvPr>
          <p:cNvSpPr>
            <a:spLocks noGrp="1"/>
          </p:cNvSpPr>
          <p:nvPr>
            <p:ph type="title"/>
          </p:nvPr>
        </p:nvSpPr>
        <p:spPr>
          <a:xfrm>
            <a:off x="905774" y="1502150"/>
            <a:ext cx="10906894" cy="734965"/>
          </a:xfrm>
        </p:spPr>
        <p:txBody>
          <a:bodyPr>
            <a:normAutofit fontScale="90000"/>
          </a:bodyPr>
          <a:lstStyle/>
          <a:p>
            <a:r>
              <a:rPr lang="en-US" sz="3200" b="1" dirty="0">
                <a:solidFill>
                  <a:schemeClr val="bg1"/>
                </a:solidFill>
                <a:latin typeface="Times New Roman"/>
                <a:ea typeface="+mj-lt"/>
                <a:cs typeface="Times New Roman"/>
              </a:rPr>
              <a:t>IDENTIFIED LEARNING &amp; </a:t>
            </a:r>
            <a:br>
              <a:rPr lang="en-US" sz="3200" b="1" dirty="0">
                <a:solidFill>
                  <a:schemeClr val="bg1"/>
                </a:solidFill>
                <a:latin typeface="Times New Roman"/>
                <a:ea typeface="+mj-lt"/>
                <a:cs typeface="Times New Roman"/>
              </a:rPr>
            </a:br>
            <a:r>
              <a:rPr lang="en-US" sz="3200" b="1" dirty="0">
                <a:solidFill>
                  <a:schemeClr val="bg1"/>
                </a:solidFill>
                <a:latin typeface="Times New Roman"/>
                <a:ea typeface="+mj-lt"/>
                <a:cs typeface="Times New Roman"/>
              </a:rPr>
              <a:t>DEVELOPMENT NEEDS</a:t>
            </a:r>
            <a:endParaRPr lang="en-US" sz="3200" b="1" dirty="0">
              <a:solidFill>
                <a:schemeClr val="bg1"/>
              </a:solidFill>
              <a:latin typeface="Times New Roman"/>
              <a:cs typeface="Times New Roman"/>
            </a:endParaRPr>
          </a:p>
        </p:txBody>
      </p:sp>
      <p:sp>
        <p:nvSpPr>
          <p:cNvPr id="2" name="TextBox 1">
            <a:extLst>
              <a:ext uri="{FF2B5EF4-FFF2-40B4-BE49-F238E27FC236}">
                <a16:creationId xmlns:a16="http://schemas.microsoft.com/office/drawing/2014/main" id="{C061EB86-CB45-DECD-852E-540CD99227CD}"/>
              </a:ext>
            </a:extLst>
          </p:cNvPr>
          <p:cNvSpPr txBox="1"/>
          <p:nvPr/>
        </p:nvSpPr>
        <p:spPr>
          <a:xfrm>
            <a:off x="905774" y="2318729"/>
            <a:ext cx="6096000" cy="2806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228600" algn="just">
              <a:lnSpc>
                <a:spcPct val="150000"/>
              </a:lnSpc>
            </a:pPr>
            <a:r>
              <a:rPr lang="en-US" sz="2000" dirty="0">
                <a:solidFill>
                  <a:schemeClr val="bg1"/>
                </a:solidFill>
                <a:latin typeface="Times New Roman"/>
                <a:ea typeface="Times New Roman"/>
                <a:cs typeface="Times New Roman"/>
              </a:rPr>
              <a:t>Customer Service Officer requires development in:</a:t>
            </a:r>
            <a:endParaRPr lang="en-US" sz="2000" dirty="0">
              <a:solidFill>
                <a:schemeClr val="bg1"/>
              </a:solidFill>
              <a:latin typeface="Times New Roman"/>
              <a:cs typeface="Times New Roman"/>
            </a:endParaRPr>
          </a:p>
          <a:p>
            <a:pPr marL="114300" indent="-342900" algn="just">
              <a:lnSpc>
                <a:spcPct val="150000"/>
              </a:lnSpc>
              <a:buFont typeface="Wingdings" panose="05000000000000000000" pitchFamily="2" charset="2"/>
              <a:buChar char="Ø"/>
            </a:pPr>
            <a:r>
              <a:rPr lang="en-US" sz="2000" dirty="0">
                <a:solidFill>
                  <a:schemeClr val="bg1"/>
                </a:solidFill>
                <a:latin typeface="Times New Roman"/>
                <a:ea typeface="Times New Roman"/>
                <a:cs typeface="Times New Roman"/>
              </a:rPr>
              <a:t>Advanced digital banking tools</a:t>
            </a:r>
          </a:p>
          <a:p>
            <a:pPr marL="114300" indent="-342900" algn="just">
              <a:lnSpc>
                <a:spcPct val="150000"/>
              </a:lnSpc>
              <a:buFont typeface="Wingdings" panose="05000000000000000000" pitchFamily="2" charset="2"/>
              <a:buChar char="Ø"/>
            </a:pPr>
            <a:r>
              <a:rPr lang="en-US" sz="2000" dirty="0">
                <a:solidFill>
                  <a:schemeClr val="bg1"/>
                </a:solidFill>
                <a:latin typeface="Times New Roman"/>
                <a:ea typeface="Times New Roman"/>
                <a:cs typeface="Times New Roman"/>
              </a:rPr>
              <a:t>Updated AML regulations (</a:t>
            </a:r>
            <a:r>
              <a:rPr lang="en-US" sz="2000" dirty="0" err="1">
                <a:solidFill>
                  <a:schemeClr val="bg1"/>
                </a:solidFill>
                <a:latin typeface="Times New Roman"/>
                <a:ea typeface="Times New Roman"/>
                <a:cs typeface="Times New Roman"/>
              </a:rPr>
              <a:t>Ofoeda</a:t>
            </a:r>
            <a:r>
              <a:rPr lang="en-US" sz="2000" dirty="0">
                <a:solidFill>
                  <a:schemeClr val="bg1"/>
                </a:solidFill>
                <a:latin typeface="Times New Roman"/>
                <a:ea typeface="Times New Roman"/>
                <a:cs typeface="Times New Roman"/>
              </a:rPr>
              <a:t>, 2022).</a:t>
            </a:r>
          </a:p>
          <a:p>
            <a:pPr marL="114300" indent="-342900" algn="just">
              <a:lnSpc>
                <a:spcPct val="150000"/>
              </a:lnSpc>
              <a:buFont typeface="Wingdings" panose="05000000000000000000" pitchFamily="2" charset="2"/>
              <a:buChar char="Ø"/>
            </a:pPr>
            <a:r>
              <a:rPr lang="en-US" sz="2000" dirty="0">
                <a:solidFill>
                  <a:schemeClr val="bg1"/>
                </a:solidFill>
                <a:latin typeface="Times New Roman"/>
                <a:ea typeface="Times New Roman"/>
                <a:cs typeface="Times New Roman"/>
              </a:rPr>
              <a:t>Customer relationship management</a:t>
            </a:r>
          </a:p>
          <a:p>
            <a:pPr marL="114300" indent="-342900" algn="just">
              <a:lnSpc>
                <a:spcPct val="150000"/>
              </a:lnSpc>
              <a:buFont typeface="Wingdings" panose="05000000000000000000" pitchFamily="2" charset="2"/>
              <a:buChar char="Ø"/>
            </a:pPr>
            <a:r>
              <a:rPr lang="en-US" sz="2000" dirty="0">
                <a:solidFill>
                  <a:schemeClr val="bg1"/>
                </a:solidFill>
                <a:latin typeface="Times New Roman"/>
                <a:ea typeface="Times New Roman"/>
                <a:cs typeface="Times New Roman"/>
              </a:rPr>
              <a:t>Sales and negotiation skills</a:t>
            </a:r>
          </a:p>
          <a:p>
            <a:pPr marL="114300" indent="-342900" algn="just">
              <a:lnSpc>
                <a:spcPct val="150000"/>
              </a:lnSpc>
              <a:buFont typeface="Wingdings" panose="05000000000000000000" pitchFamily="2" charset="2"/>
              <a:buChar char="Ø"/>
            </a:pPr>
            <a:r>
              <a:rPr lang="en-US" sz="2000" dirty="0">
                <a:solidFill>
                  <a:schemeClr val="bg1"/>
                </a:solidFill>
                <a:latin typeface="Times New Roman"/>
                <a:ea typeface="Times New Roman"/>
                <a:cs typeface="Times New Roman"/>
              </a:rPr>
              <a:t>Stress management and resilience</a:t>
            </a:r>
          </a:p>
        </p:txBody>
      </p:sp>
      <p:pic>
        <p:nvPicPr>
          <p:cNvPr id="11266" name="Picture 2" descr="Corporate legal services: AML policy - Confidus Solutions">
            <a:extLst>
              <a:ext uri="{FF2B5EF4-FFF2-40B4-BE49-F238E27FC236}">
                <a16:creationId xmlns:a16="http://schemas.microsoft.com/office/drawing/2014/main" id="{A2C71280-917E-C756-F272-4F8308F806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8096" y="0"/>
            <a:ext cx="574390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40326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a:extLst>
            <a:ext uri="{FF2B5EF4-FFF2-40B4-BE49-F238E27FC236}">
              <a16:creationId xmlns:a16="http://schemas.microsoft.com/office/drawing/2014/main" id="{925E98A9-D011-EC05-44D7-7C67562C4FF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0B9481D-D532-B21C-9270-ACE43FC6F98A}"/>
              </a:ext>
            </a:extLst>
          </p:cNvPr>
          <p:cNvSpPr>
            <a:spLocks noGrp="1"/>
          </p:cNvSpPr>
          <p:nvPr>
            <p:ph type="title"/>
          </p:nvPr>
        </p:nvSpPr>
        <p:spPr>
          <a:xfrm>
            <a:off x="6232336" y="1114451"/>
            <a:ext cx="10906894" cy="734965"/>
          </a:xfrm>
        </p:spPr>
        <p:txBody>
          <a:bodyPr>
            <a:normAutofit fontScale="90000"/>
          </a:bodyPr>
          <a:lstStyle/>
          <a:p>
            <a:r>
              <a:rPr lang="en-US" sz="3200" b="1" dirty="0">
                <a:solidFill>
                  <a:schemeClr val="bg1"/>
                </a:solidFill>
                <a:latin typeface="Times New Roman"/>
                <a:ea typeface="+mj-lt"/>
                <a:cs typeface="Times New Roman"/>
              </a:rPr>
              <a:t>APPLICATION OF LEARNING </a:t>
            </a:r>
            <a:br>
              <a:rPr lang="en-US" sz="3200" b="1" dirty="0">
                <a:solidFill>
                  <a:schemeClr val="bg1"/>
                </a:solidFill>
                <a:latin typeface="Times New Roman"/>
                <a:ea typeface="+mj-lt"/>
                <a:cs typeface="Times New Roman"/>
              </a:rPr>
            </a:br>
            <a:r>
              <a:rPr lang="en-US" sz="3200" b="1" dirty="0">
                <a:solidFill>
                  <a:schemeClr val="bg1"/>
                </a:solidFill>
                <a:latin typeface="Times New Roman"/>
                <a:ea typeface="+mj-lt"/>
                <a:cs typeface="Times New Roman"/>
              </a:rPr>
              <a:t>THEORIES</a:t>
            </a:r>
            <a:endParaRPr lang="en-US" sz="3200" b="1" dirty="0">
              <a:solidFill>
                <a:schemeClr val="bg1"/>
              </a:solidFill>
              <a:latin typeface="Times New Roman"/>
              <a:cs typeface="Times New Roman"/>
            </a:endParaRPr>
          </a:p>
        </p:txBody>
      </p:sp>
      <p:sp>
        <p:nvSpPr>
          <p:cNvPr id="3" name="TextBox 2">
            <a:extLst>
              <a:ext uri="{FF2B5EF4-FFF2-40B4-BE49-F238E27FC236}">
                <a16:creationId xmlns:a16="http://schemas.microsoft.com/office/drawing/2014/main" id="{A1B8CD5C-5857-E891-AB36-256343B1AD72}"/>
              </a:ext>
            </a:extLst>
          </p:cNvPr>
          <p:cNvSpPr txBox="1"/>
          <p:nvPr/>
        </p:nvSpPr>
        <p:spPr>
          <a:xfrm>
            <a:off x="6232336" y="1849416"/>
            <a:ext cx="4370717" cy="50285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b="1" dirty="0" err="1">
                <a:solidFill>
                  <a:schemeClr val="bg1"/>
                </a:solidFill>
                <a:latin typeface="Times New Roman"/>
                <a:ea typeface="Times New Roman"/>
                <a:cs typeface="Times New Roman"/>
              </a:rPr>
              <a:t>Behaviourist</a:t>
            </a:r>
            <a:r>
              <a:rPr lang="en-US" b="1" dirty="0">
                <a:solidFill>
                  <a:schemeClr val="bg1"/>
                </a:solidFill>
                <a:latin typeface="Times New Roman"/>
                <a:ea typeface="Times New Roman"/>
                <a:cs typeface="Times New Roman"/>
              </a:rPr>
              <a:t> Theory</a:t>
            </a:r>
            <a:endParaRPr lang="en-US" dirty="0">
              <a:solidFill>
                <a:schemeClr val="bg1"/>
              </a:solidFill>
              <a:latin typeface="Times New Roman"/>
              <a:cs typeface="Times New Roman"/>
            </a:endParaRPr>
          </a:p>
          <a:p>
            <a:pPr marL="57150" indent="-285750" algn="just">
              <a:lnSpc>
                <a:spcPct val="150000"/>
              </a:lnSpc>
              <a:buFont typeface="Wingdings" panose="05000000000000000000" pitchFamily="2" charset="2"/>
              <a:buChar char="Ø"/>
            </a:pPr>
            <a:r>
              <a:rPr lang="en-US" dirty="0">
                <a:solidFill>
                  <a:schemeClr val="bg1"/>
                </a:solidFill>
                <a:latin typeface="Times New Roman"/>
                <a:ea typeface="Times New Roman"/>
                <a:cs typeface="Times New Roman"/>
              </a:rPr>
              <a:t>Compliance quizzes</a:t>
            </a:r>
          </a:p>
          <a:p>
            <a:pPr marL="57150" indent="-285750" algn="just">
              <a:lnSpc>
                <a:spcPct val="150000"/>
              </a:lnSpc>
              <a:buFont typeface="Wingdings" panose="05000000000000000000" pitchFamily="2" charset="2"/>
              <a:buChar char="Ø"/>
            </a:pPr>
            <a:r>
              <a:rPr lang="en-US" dirty="0">
                <a:solidFill>
                  <a:schemeClr val="bg1"/>
                </a:solidFill>
                <a:latin typeface="Times New Roman"/>
                <a:ea typeface="Times New Roman"/>
                <a:cs typeface="Times New Roman"/>
              </a:rPr>
              <a:t>Gamified AML training (Burhanuddin et al., 2021).</a:t>
            </a:r>
          </a:p>
          <a:p>
            <a:pPr algn="just">
              <a:lnSpc>
                <a:spcPct val="150000"/>
              </a:lnSpc>
            </a:pPr>
            <a:r>
              <a:rPr lang="en-US" b="1" dirty="0">
                <a:solidFill>
                  <a:schemeClr val="bg1"/>
                </a:solidFill>
                <a:latin typeface="Times New Roman"/>
                <a:ea typeface="Times New Roman"/>
                <a:cs typeface="Times New Roman"/>
              </a:rPr>
              <a:t>Cognitivist Theory</a:t>
            </a:r>
          </a:p>
          <a:p>
            <a:pPr marL="57150" indent="-285750" algn="just">
              <a:lnSpc>
                <a:spcPct val="150000"/>
              </a:lnSpc>
              <a:buFont typeface="Wingdings" panose="05000000000000000000" pitchFamily="2" charset="2"/>
              <a:buChar char="Ø"/>
            </a:pPr>
            <a:r>
              <a:rPr lang="en-US" dirty="0">
                <a:solidFill>
                  <a:schemeClr val="bg1"/>
                </a:solidFill>
                <a:latin typeface="Times New Roman"/>
                <a:ea typeface="Times New Roman"/>
                <a:cs typeface="Times New Roman"/>
              </a:rPr>
              <a:t>Scenario-based financial simulations</a:t>
            </a:r>
          </a:p>
          <a:p>
            <a:pPr marL="57150" indent="-285750" algn="just">
              <a:lnSpc>
                <a:spcPct val="150000"/>
              </a:lnSpc>
              <a:buFont typeface="Wingdings" panose="05000000000000000000" pitchFamily="2" charset="2"/>
              <a:buChar char="Ø"/>
            </a:pPr>
            <a:r>
              <a:rPr lang="en-US" dirty="0">
                <a:solidFill>
                  <a:schemeClr val="bg1"/>
                </a:solidFill>
                <a:latin typeface="Times New Roman"/>
                <a:ea typeface="Times New Roman"/>
                <a:cs typeface="Times New Roman"/>
              </a:rPr>
              <a:t>Case-study workshops (</a:t>
            </a:r>
            <a:r>
              <a:rPr lang="en-US" dirty="0" err="1">
                <a:solidFill>
                  <a:schemeClr val="bg1"/>
                </a:solidFill>
                <a:latin typeface="Times New Roman"/>
                <a:ea typeface="Times New Roman"/>
                <a:cs typeface="Times New Roman"/>
              </a:rPr>
              <a:t>Saidel</a:t>
            </a:r>
            <a:r>
              <a:rPr lang="en-US" dirty="0">
                <a:solidFill>
                  <a:schemeClr val="bg1"/>
                </a:solidFill>
                <a:latin typeface="Times New Roman"/>
                <a:ea typeface="Times New Roman"/>
                <a:cs typeface="Times New Roman"/>
              </a:rPr>
              <a:t>, 2022)</a:t>
            </a:r>
          </a:p>
          <a:p>
            <a:pPr algn="just">
              <a:lnSpc>
                <a:spcPct val="150000"/>
              </a:lnSpc>
            </a:pPr>
            <a:r>
              <a:rPr lang="en-US" b="1" dirty="0">
                <a:solidFill>
                  <a:schemeClr val="bg1"/>
                </a:solidFill>
                <a:latin typeface="Times New Roman"/>
                <a:ea typeface="Times New Roman"/>
                <a:cs typeface="Times New Roman"/>
              </a:rPr>
              <a:t>Humanist / Experiential Theory</a:t>
            </a:r>
          </a:p>
          <a:p>
            <a:pPr marL="57150" indent="-285750" algn="just">
              <a:lnSpc>
                <a:spcPct val="150000"/>
              </a:lnSpc>
              <a:buFont typeface="Wingdings" panose="05000000000000000000" pitchFamily="2" charset="2"/>
              <a:buChar char="Ø"/>
            </a:pPr>
            <a:r>
              <a:rPr lang="en-US" dirty="0">
                <a:solidFill>
                  <a:schemeClr val="bg1"/>
                </a:solidFill>
                <a:latin typeface="Times New Roman"/>
                <a:ea typeface="Times New Roman"/>
                <a:cs typeface="Times New Roman"/>
              </a:rPr>
              <a:t>Mentoring by Branch Manager</a:t>
            </a:r>
          </a:p>
          <a:p>
            <a:pPr marL="57150" indent="-285750" algn="just">
              <a:lnSpc>
                <a:spcPct val="150000"/>
              </a:lnSpc>
              <a:buFont typeface="Wingdings" panose="05000000000000000000" pitchFamily="2" charset="2"/>
              <a:buChar char="Ø"/>
            </a:pPr>
            <a:r>
              <a:rPr lang="en-US" dirty="0">
                <a:solidFill>
                  <a:schemeClr val="bg1"/>
                </a:solidFill>
                <a:latin typeface="Times New Roman"/>
                <a:ea typeface="Times New Roman"/>
                <a:cs typeface="Times New Roman"/>
              </a:rPr>
              <a:t>Reflective learning sessions</a:t>
            </a:r>
          </a:p>
          <a:p>
            <a:pPr marL="57150" indent="-285750" algn="just">
              <a:lnSpc>
                <a:spcPct val="150000"/>
              </a:lnSpc>
              <a:buFont typeface="Wingdings" panose="05000000000000000000" pitchFamily="2" charset="2"/>
              <a:buChar char="Ø"/>
            </a:pPr>
            <a:r>
              <a:rPr lang="en-US" dirty="0">
                <a:solidFill>
                  <a:schemeClr val="bg1"/>
                </a:solidFill>
                <a:latin typeface="Times New Roman"/>
                <a:ea typeface="Times New Roman"/>
                <a:cs typeface="Times New Roman"/>
              </a:rPr>
              <a:t>Leadership development workshops</a:t>
            </a:r>
          </a:p>
          <a:p>
            <a:pPr algn="just">
              <a:lnSpc>
                <a:spcPct val="150000"/>
              </a:lnSpc>
            </a:pPr>
            <a:endParaRPr lang="en-US" dirty="0">
              <a:solidFill>
                <a:schemeClr val="bg1"/>
              </a:solidFill>
              <a:latin typeface="Times New Roman"/>
              <a:cs typeface="Times New Roman"/>
            </a:endParaRPr>
          </a:p>
        </p:txBody>
      </p:sp>
      <p:pic>
        <p:nvPicPr>
          <p:cNvPr id="12290" name="Picture 2" descr="What is behaviorism learning theory? | University of Phoenix">
            <a:extLst>
              <a:ext uri="{FF2B5EF4-FFF2-40B4-BE49-F238E27FC236}">
                <a16:creationId xmlns:a16="http://schemas.microsoft.com/office/drawing/2014/main" id="{47AE013D-35EB-7A9A-0CC8-8BAD1FB7F7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51" y="0"/>
            <a:ext cx="5369828" cy="2522483"/>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Understanding &amp; Applying the Cognitive Learning Theory | Skillshub">
            <a:extLst>
              <a:ext uri="{FF2B5EF4-FFF2-40B4-BE49-F238E27FC236}">
                <a16:creationId xmlns:a16="http://schemas.microsoft.com/office/drawing/2014/main" id="{B6D9F71C-F623-E56C-B1E8-000257828E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9" y="2522483"/>
            <a:ext cx="5359978" cy="2286000"/>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Humanism: Your Guide To Humanistic Learning Theory - Growth Engineering">
            <a:extLst>
              <a:ext uri="{FF2B5EF4-FFF2-40B4-BE49-F238E27FC236}">
                <a16:creationId xmlns:a16="http://schemas.microsoft.com/office/drawing/2014/main" id="{2A7EBA09-5F85-AC19-7F18-53515E7A9D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9" y="4808483"/>
            <a:ext cx="5359978" cy="20495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4230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a:extLst>
            <a:ext uri="{FF2B5EF4-FFF2-40B4-BE49-F238E27FC236}">
              <a16:creationId xmlns:a16="http://schemas.microsoft.com/office/drawing/2014/main" id="{6DA41417-3836-EC9E-773B-C4E9519530EC}"/>
            </a:ext>
          </a:extLst>
        </p:cNvPr>
        <p:cNvGrpSpPr/>
        <p:nvPr/>
      </p:nvGrpSpPr>
      <p:grpSpPr>
        <a:xfrm>
          <a:off x="0" y="0"/>
          <a:ext cx="0" cy="0"/>
          <a:chOff x="0" y="0"/>
          <a:chExt cx="0" cy="0"/>
        </a:xfrm>
      </p:grpSpPr>
      <p:pic>
        <p:nvPicPr>
          <p:cNvPr id="13318" name="Picture 6" descr="What is Kirkpatrick's Training Evaluation Model? - Water Bear Learning">
            <a:extLst>
              <a:ext uri="{FF2B5EF4-FFF2-40B4-BE49-F238E27FC236}">
                <a16:creationId xmlns:a16="http://schemas.microsoft.com/office/drawing/2014/main" id="{1A2BA044-FDDD-2324-D40F-D0C6B5D176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2710" y="1865238"/>
            <a:ext cx="5933414" cy="3741812"/>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8E5E14ED-C86D-AA1E-0E52-5887C36BCD55}"/>
              </a:ext>
            </a:extLst>
          </p:cNvPr>
          <p:cNvSpPr>
            <a:spLocks noGrp="1"/>
          </p:cNvSpPr>
          <p:nvPr>
            <p:ph type="title"/>
          </p:nvPr>
        </p:nvSpPr>
        <p:spPr>
          <a:xfrm>
            <a:off x="486330" y="497866"/>
            <a:ext cx="10652760" cy="1162611"/>
          </a:xfrm>
        </p:spPr>
        <p:txBody>
          <a:bodyPr>
            <a:normAutofit/>
          </a:bodyPr>
          <a:lstStyle/>
          <a:p>
            <a:r>
              <a:rPr lang="en-US" b="1" dirty="0">
                <a:solidFill>
                  <a:schemeClr val="bg1"/>
                </a:solidFill>
                <a:latin typeface="Times New Roman"/>
                <a:ea typeface="+mj-lt"/>
                <a:cs typeface="Times New Roman"/>
              </a:rPr>
              <a:t>TRAINING EVALUATION &amp; </a:t>
            </a:r>
            <a:br>
              <a:rPr lang="en-US" b="1" dirty="0">
                <a:solidFill>
                  <a:schemeClr val="bg1"/>
                </a:solidFill>
                <a:latin typeface="Times New Roman"/>
                <a:ea typeface="+mj-lt"/>
                <a:cs typeface="Times New Roman"/>
              </a:rPr>
            </a:br>
            <a:r>
              <a:rPr lang="en-US" b="1" dirty="0">
                <a:solidFill>
                  <a:schemeClr val="bg1"/>
                </a:solidFill>
                <a:latin typeface="Times New Roman"/>
                <a:ea typeface="+mj-lt"/>
                <a:cs typeface="Times New Roman"/>
              </a:rPr>
              <a:t>PERFORMANCE MONITORING</a:t>
            </a:r>
            <a:endParaRPr lang="en-US" b="1" dirty="0">
              <a:solidFill>
                <a:schemeClr val="bg1"/>
              </a:solidFill>
              <a:latin typeface="Times New Roman"/>
              <a:cs typeface="Times New Roman"/>
            </a:endParaRPr>
          </a:p>
        </p:txBody>
      </p:sp>
      <p:sp>
        <p:nvSpPr>
          <p:cNvPr id="6" name="TextBox 5">
            <a:extLst>
              <a:ext uri="{FF2B5EF4-FFF2-40B4-BE49-F238E27FC236}">
                <a16:creationId xmlns:a16="http://schemas.microsoft.com/office/drawing/2014/main" id="{7604603C-39DB-F339-52AB-91DA562E3DD8}"/>
              </a:ext>
            </a:extLst>
          </p:cNvPr>
          <p:cNvSpPr txBox="1"/>
          <p:nvPr/>
        </p:nvSpPr>
        <p:spPr>
          <a:xfrm>
            <a:off x="486330" y="1568071"/>
            <a:ext cx="7945774" cy="5115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2000" b="1" dirty="0">
                <a:solidFill>
                  <a:schemeClr val="bg1"/>
                </a:solidFill>
                <a:latin typeface="Times New Roman"/>
                <a:ea typeface="Times New Roman"/>
                <a:cs typeface="Times New Roman"/>
              </a:rPr>
              <a:t>Use Kirkpatrick Model:</a:t>
            </a:r>
            <a:endParaRPr lang="en-US" sz="2000" dirty="0">
              <a:solidFill>
                <a:schemeClr val="bg1"/>
              </a:solidFill>
              <a:latin typeface="Times New Roman"/>
              <a:cs typeface="Times New Roman"/>
            </a:endParaRPr>
          </a:p>
          <a:p>
            <a:pPr marL="114300" indent="-342900" algn="just">
              <a:lnSpc>
                <a:spcPct val="150000"/>
              </a:lnSpc>
              <a:buFont typeface="Wingdings" panose="05000000000000000000" pitchFamily="2" charset="2"/>
              <a:buChar char="Ø"/>
            </a:pPr>
            <a:r>
              <a:rPr lang="en-US" sz="2000" b="1" dirty="0">
                <a:solidFill>
                  <a:schemeClr val="bg1"/>
                </a:solidFill>
                <a:latin typeface="Times New Roman"/>
                <a:ea typeface="Times New Roman"/>
                <a:cs typeface="Times New Roman"/>
              </a:rPr>
              <a:t>Reaction:</a:t>
            </a:r>
            <a:r>
              <a:rPr lang="en-US" sz="2000" dirty="0">
                <a:solidFill>
                  <a:schemeClr val="bg1"/>
                </a:solidFill>
                <a:latin typeface="Times New Roman"/>
                <a:ea typeface="Times New Roman"/>
                <a:cs typeface="Times New Roman"/>
              </a:rPr>
              <a:t> Employee feedback </a:t>
            </a:r>
          </a:p>
          <a:p>
            <a:pPr algn="just">
              <a:lnSpc>
                <a:spcPct val="150000"/>
              </a:lnSpc>
            </a:pPr>
            <a:r>
              <a:rPr lang="en-US" sz="2000" dirty="0">
                <a:solidFill>
                  <a:schemeClr val="bg1"/>
                </a:solidFill>
                <a:latin typeface="Times New Roman"/>
                <a:ea typeface="Times New Roman"/>
                <a:cs typeface="Times New Roman"/>
              </a:rPr>
              <a:t>(</a:t>
            </a:r>
            <a:r>
              <a:rPr lang="en-US" sz="2000" dirty="0" err="1">
                <a:solidFill>
                  <a:schemeClr val="bg1"/>
                </a:solidFill>
                <a:latin typeface="Times New Roman"/>
                <a:ea typeface="Times New Roman"/>
                <a:cs typeface="Times New Roman"/>
              </a:rPr>
              <a:t>Alsalamah</a:t>
            </a:r>
            <a:r>
              <a:rPr lang="en-US" sz="2000" dirty="0">
                <a:solidFill>
                  <a:schemeClr val="bg1"/>
                </a:solidFill>
                <a:latin typeface="Times New Roman"/>
                <a:ea typeface="Times New Roman"/>
                <a:cs typeface="Times New Roman"/>
              </a:rPr>
              <a:t> and </a:t>
            </a:r>
            <a:r>
              <a:rPr lang="en-US" sz="2000" dirty="0" err="1">
                <a:solidFill>
                  <a:schemeClr val="bg1"/>
                </a:solidFill>
                <a:latin typeface="Times New Roman"/>
                <a:ea typeface="Times New Roman"/>
                <a:cs typeface="Times New Roman"/>
              </a:rPr>
              <a:t>Callinan</a:t>
            </a:r>
            <a:r>
              <a:rPr lang="en-US" sz="2000" dirty="0">
                <a:solidFill>
                  <a:schemeClr val="bg1"/>
                </a:solidFill>
                <a:latin typeface="Times New Roman"/>
                <a:ea typeface="Times New Roman"/>
                <a:cs typeface="Times New Roman"/>
              </a:rPr>
              <a:t>, 2021).</a:t>
            </a:r>
          </a:p>
          <a:p>
            <a:pPr marL="114300" indent="-342900" algn="just">
              <a:lnSpc>
                <a:spcPct val="150000"/>
              </a:lnSpc>
              <a:buFont typeface="Wingdings" panose="05000000000000000000" pitchFamily="2" charset="2"/>
              <a:buChar char="Ø"/>
            </a:pPr>
            <a:r>
              <a:rPr lang="en-US" sz="2000" b="1" dirty="0">
                <a:solidFill>
                  <a:schemeClr val="bg1"/>
                </a:solidFill>
                <a:latin typeface="Times New Roman"/>
                <a:ea typeface="Times New Roman"/>
                <a:cs typeface="Times New Roman"/>
              </a:rPr>
              <a:t>Learning:</a:t>
            </a:r>
            <a:r>
              <a:rPr lang="en-US" sz="2000" dirty="0">
                <a:solidFill>
                  <a:schemeClr val="bg1"/>
                </a:solidFill>
                <a:latin typeface="Times New Roman"/>
                <a:ea typeface="Times New Roman"/>
                <a:cs typeface="Times New Roman"/>
              </a:rPr>
              <a:t> Knowledge assessments</a:t>
            </a:r>
          </a:p>
          <a:p>
            <a:pPr marL="114300" indent="-342900" algn="just">
              <a:lnSpc>
                <a:spcPct val="150000"/>
              </a:lnSpc>
              <a:buFont typeface="Wingdings" panose="05000000000000000000" pitchFamily="2" charset="2"/>
              <a:buChar char="Ø"/>
            </a:pPr>
            <a:r>
              <a:rPr lang="en-US" sz="2000" b="1" dirty="0">
                <a:solidFill>
                  <a:schemeClr val="bg1"/>
                </a:solidFill>
                <a:latin typeface="Times New Roman"/>
                <a:ea typeface="Times New Roman"/>
                <a:cs typeface="Times New Roman"/>
              </a:rPr>
              <a:t>Behaviour:</a:t>
            </a:r>
            <a:r>
              <a:rPr lang="en-US" sz="2000" dirty="0">
                <a:solidFill>
                  <a:schemeClr val="bg1"/>
                </a:solidFill>
                <a:latin typeface="Times New Roman"/>
                <a:ea typeface="Times New Roman"/>
                <a:cs typeface="Times New Roman"/>
              </a:rPr>
              <a:t> Improved service quality</a:t>
            </a:r>
          </a:p>
          <a:p>
            <a:pPr marL="114300" indent="-342900" algn="just">
              <a:lnSpc>
                <a:spcPct val="150000"/>
              </a:lnSpc>
              <a:buFont typeface="Wingdings" panose="05000000000000000000" pitchFamily="2" charset="2"/>
              <a:buChar char="Ø"/>
            </a:pPr>
            <a:r>
              <a:rPr lang="en-US" sz="2000" b="1" dirty="0">
                <a:solidFill>
                  <a:schemeClr val="bg1"/>
                </a:solidFill>
                <a:latin typeface="Times New Roman"/>
                <a:ea typeface="Times New Roman"/>
                <a:cs typeface="Times New Roman"/>
              </a:rPr>
              <a:t>Results:</a:t>
            </a:r>
            <a:r>
              <a:rPr lang="en-US" sz="2000" dirty="0">
                <a:solidFill>
                  <a:schemeClr val="bg1"/>
                </a:solidFill>
                <a:latin typeface="Times New Roman"/>
                <a:ea typeface="Times New Roman"/>
                <a:cs typeface="Times New Roman"/>
              </a:rPr>
              <a:t> Reduced compliance errors &amp; higher </a:t>
            </a:r>
          </a:p>
          <a:p>
            <a:pPr algn="just">
              <a:lnSpc>
                <a:spcPct val="150000"/>
              </a:lnSpc>
            </a:pPr>
            <a:r>
              <a:rPr lang="en-US" sz="2000" dirty="0">
                <a:solidFill>
                  <a:schemeClr val="bg1"/>
                </a:solidFill>
                <a:latin typeface="Times New Roman"/>
                <a:ea typeface="Times New Roman"/>
                <a:cs typeface="Times New Roman"/>
              </a:rPr>
              <a:t>customer satisfaction</a:t>
            </a:r>
          </a:p>
          <a:p>
            <a:pPr algn="just">
              <a:lnSpc>
                <a:spcPct val="150000"/>
              </a:lnSpc>
            </a:pPr>
            <a:r>
              <a:rPr lang="en-US" sz="2000" b="1" dirty="0">
                <a:solidFill>
                  <a:schemeClr val="bg1"/>
                </a:solidFill>
                <a:latin typeface="Times New Roman"/>
                <a:ea typeface="Times New Roman"/>
                <a:cs typeface="Times New Roman"/>
              </a:rPr>
              <a:t>Performance monitored by:</a:t>
            </a:r>
          </a:p>
          <a:p>
            <a:pPr marL="342900" indent="-342900" algn="just">
              <a:lnSpc>
                <a:spcPct val="150000"/>
              </a:lnSpc>
              <a:buFont typeface="Wingdings" panose="05000000000000000000" pitchFamily="2" charset="2"/>
              <a:buChar char="Ø"/>
            </a:pPr>
            <a:r>
              <a:rPr lang="en-US" sz="2000" dirty="0">
                <a:solidFill>
                  <a:schemeClr val="bg1"/>
                </a:solidFill>
                <a:latin typeface="Times New Roman"/>
                <a:ea typeface="Times New Roman"/>
                <a:cs typeface="Times New Roman"/>
              </a:rPr>
              <a:t>Branch Manager</a:t>
            </a:r>
          </a:p>
          <a:p>
            <a:pPr marL="342900" indent="-342900" algn="just">
              <a:lnSpc>
                <a:spcPct val="150000"/>
              </a:lnSpc>
              <a:buFont typeface="Wingdings" panose="05000000000000000000" pitchFamily="2" charset="2"/>
              <a:buChar char="Ø"/>
            </a:pPr>
            <a:r>
              <a:rPr lang="en-US" sz="2000" dirty="0">
                <a:solidFill>
                  <a:schemeClr val="bg1"/>
                </a:solidFill>
                <a:latin typeface="Times New Roman"/>
                <a:ea typeface="Times New Roman"/>
                <a:cs typeface="Times New Roman"/>
              </a:rPr>
              <a:t>Risk Manager (compliance audits)</a:t>
            </a:r>
          </a:p>
          <a:p>
            <a:pPr algn="just">
              <a:lnSpc>
                <a:spcPct val="150000"/>
              </a:lnSpc>
            </a:pPr>
            <a:endParaRPr lang="en-US" sz="2000" dirty="0">
              <a:solidFill>
                <a:schemeClr val="bg1"/>
              </a:solidFill>
              <a:latin typeface="Times New Roman"/>
              <a:cs typeface="Times New Roman"/>
            </a:endParaRPr>
          </a:p>
        </p:txBody>
      </p:sp>
    </p:spTree>
    <p:extLst>
      <p:ext uri="{BB962C8B-B14F-4D97-AF65-F5344CB8AC3E}">
        <p14:creationId xmlns:p14="http://schemas.microsoft.com/office/powerpoint/2010/main" val="33164856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CB66"/>
        </a:solidFill>
        <a:effectLst/>
      </p:bgPr>
    </p:bg>
    <p:spTree>
      <p:nvGrpSpPr>
        <p:cNvPr id="1" name=""/>
        <p:cNvGrpSpPr/>
        <p:nvPr/>
      </p:nvGrpSpPr>
      <p:grpSpPr>
        <a:xfrm>
          <a:off x="0" y="0"/>
          <a:ext cx="0" cy="0"/>
          <a:chOff x="0" y="0"/>
          <a:chExt cx="0" cy="0"/>
        </a:xfrm>
      </p:grpSpPr>
      <p:pic>
        <p:nvPicPr>
          <p:cNvPr id="14338" name="Picture 2" descr="7 HR Best Practices You Must Inculcate in 2026">
            <a:extLst>
              <a:ext uri="{FF2B5EF4-FFF2-40B4-BE49-F238E27FC236}">
                <a16:creationId xmlns:a16="http://schemas.microsoft.com/office/drawing/2014/main" id="{C8C70111-292A-F841-6767-E5963E16350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042"/>
          <a:stretch/>
        </p:blipFill>
        <p:spPr bwMode="auto">
          <a:xfrm>
            <a:off x="5110792" y="1200150"/>
            <a:ext cx="7081208" cy="44577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D97E403-4610-135A-05CF-B493AF10B53D}"/>
              </a:ext>
            </a:extLst>
          </p:cNvPr>
          <p:cNvSpPr>
            <a:spLocks noGrp="1"/>
          </p:cNvSpPr>
          <p:nvPr>
            <p:ph type="ctrTitle"/>
          </p:nvPr>
        </p:nvSpPr>
        <p:spPr>
          <a:xfrm>
            <a:off x="-2453611" y="1694879"/>
            <a:ext cx="9171432" cy="875524"/>
          </a:xfrm>
        </p:spPr>
        <p:txBody>
          <a:bodyPr>
            <a:normAutofit/>
          </a:bodyPr>
          <a:lstStyle/>
          <a:p>
            <a:r>
              <a:rPr lang="en-US" sz="3200" b="1" dirty="0">
                <a:solidFill>
                  <a:schemeClr val="bg1"/>
                </a:solidFill>
                <a:latin typeface="Times New Roman"/>
                <a:ea typeface="+mj-lt"/>
                <a:cs typeface="Times New Roman"/>
              </a:rPr>
              <a:t>CONCLUSION</a:t>
            </a:r>
            <a:endParaRPr lang="en-US" sz="3200" b="1" dirty="0">
              <a:solidFill>
                <a:schemeClr val="bg1"/>
              </a:solidFill>
              <a:latin typeface="Times New Roman"/>
              <a:cs typeface="Times New Roman"/>
            </a:endParaRPr>
          </a:p>
        </p:txBody>
      </p:sp>
      <p:sp>
        <p:nvSpPr>
          <p:cNvPr id="4" name="TextBox 3">
            <a:extLst>
              <a:ext uri="{FF2B5EF4-FFF2-40B4-BE49-F238E27FC236}">
                <a16:creationId xmlns:a16="http://schemas.microsoft.com/office/drawing/2014/main" id="{2E1C7CCF-AD88-0A37-DD1F-8E6F4F69966A}"/>
              </a:ext>
            </a:extLst>
          </p:cNvPr>
          <p:cNvSpPr txBox="1"/>
          <p:nvPr/>
        </p:nvSpPr>
        <p:spPr>
          <a:xfrm>
            <a:off x="621821" y="2570403"/>
            <a:ext cx="6096000" cy="3268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14300" indent="-342900" algn="just">
              <a:lnSpc>
                <a:spcPct val="150000"/>
              </a:lnSpc>
              <a:buFont typeface="Wingdings" panose="05000000000000000000" pitchFamily="2" charset="2"/>
              <a:buChar char="Ø"/>
            </a:pPr>
            <a:r>
              <a:rPr lang="en-US" sz="2000" dirty="0">
                <a:solidFill>
                  <a:schemeClr val="bg1"/>
                </a:solidFill>
                <a:latin typeface="Times New Roman"/>
                <a:ea typeface="Times New Roman"/>
                <a:cs typeface="Times New Roman"/>
              </a:rPr>
              <a:t>Recruitment ensures organisational stability</a:t>
            </a:r>
            <a:endParaRPr lang="en-US" sz="2000" dirty="0">
              <a:solidFill>
                <a:schemeClr val="bg1"/>
              </a:solidFill>
              <a:latin typeface="Times New Roman"/>
              <a:cs typeface="Times New Roman"/>
            </a:endParaRPr>
          </a:p>
          <a:p>
            <a:pPr marL="114300" indent="-342900" algn="just">
              <a:lnSpc>
                <a:spcPct val="150000"/>
              </a:lnSpc>
              <a:buFont typeface="Wingdings" panose="05000000000000000000" pitchFamily="2" charset="2"/>
              <a:buChar char="Ø"/>
            </a:pPr>
            <a:r>
              <a:rPr lang="en-US" sz="2000" dirty="0">
                <a:solidFill>
                  <a:schemeClr val="bg1"/>
                </a:solidFill>
                <a:latin typeface="Times New Roman"/>
                <a:ea typeface="Times New Roman"/>
                <a:cs typeface="Times New Roman"/>
              </a:rPr>
              <a:t>Job analysis improves person–job fit</a:t>
            </a:r>
          </a:p>
          <a:p>
            <a:pPr marL="114300" indent="-342900" algn="just">
              <a:lnSpc>
                <a:spcPct val="150000"/>
              </a:lnSpc>
              <a:buFont typeface="Wingdings" panose="05000000000000000000" pitchFamily="2" charset="2"/>
              <a:buChar char="Ø"/>
            </a:pPr>
            <a:r>
              <a:rPr lang="en-US" sz="2000" dirty="0">
                <a:solidFill>
                  <a:schemeClr val="bg1"/>
                </a:solidFill>
                <a:latin typeface="Times New Roman"/>
                <a:ea typeface="Times New Roman"/>
                <a:cs typeface="Times New Roman"/>
              </a:rPr>
              <a:t>Role clarity strengthens teamwork</a:t>
            </a:r>
          </a:p>
          <a:p>
            <a:pPr marL="114300" indent="-342900" algn="just">
              <a:lnSpc>
                <a:spcPct val="150000"/>
              </a:lnSpc>
              <a:buFont typeface="Wingdings" panose="05000000000000000000" pitchFamily="2" charset="2"/>
              <a:buChar char="Ø"/>
            </a:pPr>
            <a:r>
              <a:rPr lang="en-US" sz="2000" dirty="0">
                <a:solidFill>
                  <a:schemeClr val="bg1"/>
                </a:solidFill>
                <a:latin typeface="Times New Roman"/>
                <a:ea typeface="Times New Roman"/>
                <a:cs typeface="Times New Roman"/>
              </a:rPr>
              <a:t>Learning theories support skill development</a:t>
            </a:r>
          </a:p>
          <a:p>
            <a:pPr marL="114300" indent="-342900" algn="just">
              <a:lnSpc>
                <a:spcPct val="150000"/>
              </a:lnSpc>
              <a:buFont typeface="Wingdings" panose="05000000000000000000" pitchFamily="2" charset="2"/>
              <a:buChar char="Ø"/>
            </a:pPr>
            <a:r>
              <a:rPr lang="en-US" sz="2000" dirty="0">
                <a:solidFill>
                  <a:schemeClr val="bg1"/>
                </a:solidFill>
                <a:latin typeface="Times New Roman"/>
                <a:ea typeface="Times New Roman"/>
                <a:cs typeface="Times New Roman"/>
              </a:rPr>
              <a:t>Ethical HR practice ensures fairness</a:t>
            </a:r>
          </a:p>
          <a:p>
            <a:pPr marL="342900" indent="-342900" algn="just">
              <a:lnSpc>
                <a:spcPct val="150000"/>
              </a:lnSpc>
              <a:buFont typeface="Wingdings" panose="05000000000000000000" pitchFamily="2" charset="2"/>
              <a:buChar char="Ø"/>
            </a:pPr>
            <a:r>
              <a:rPr lang="en-US" sz="2000" dirty="0">
                <a:solidFill>
                  <a:schemeClr val="bg1"/>
                </a:solidFill>
                <a:latin typeface="Times New Roman"/>
                <a:ea typeface="Times New Roman"/>
                <a:cs typeface="Times New Roman"/>
              </a:rPr>
              <a:t>Integrated recruitment and development drive sustainable performance</a:t>
            </a:r>
          </a:p>
        </p:txBody>
      </p:sp>
    </p:spTree>
    <p:extLst>
      <p:ext uri="{BB962C8B-B14F-4D97-AF65-F5344CB8AC3E}">
        <p14:creationId xmlns:p14="http://schemas.microsoft.com/office/powerpoint/2010/main" val="11506032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F9B4503-1AA3-1EDA-6256-60735B1B22E1}"/>
              </a:ext>
            </a:extLst>
          </p:cNvPr>
          <p:cNvSpPr>
            <a:spLocks noGrp="1"/>
          </p:cNvSpPr>
          <p:nvPr>
            <p:ph type="ctrTitle"/>
          </p:nvPr>
        </p:nvSpPr>
        <p:spPr>
          <a:xfrm>
            <a:off x="-2419754" y="203157"/>
            <a:ext cx="9171432" cy="875524"/>
          </a:xfrm>
        </p:spPr>
        <p:txBody>
          <a:bodyPr>
            <a:normAutofit/>
          </a:bodyPr>
          <a:lstStyle/>
          <a:p>
            <a:r>
              <a:rPr lang="en-US" sz="3200" b="1" dirty="0">
                <a:latin typeface="Times New Roman"/>
                <a:ea typeface="+mj-lt"/>
                <a:cs typeface="Times New Roman"/>
              </a:rPr>
              <a:t>REFERENCES</a:t>
            </a:r>
            <a:endParaRPr lang="en-US" sz="3200" b="1" dirty="0">
              <a:latin typeface="Times New Roman"/>
              <a:cs typeface="Times New Roman"/>
            </a:endParaRPr>
          </a:p>
        </p:txBody>
      </p:sp>
      <p:sp>
        <p:nvSpPr>
          <p:cNvPr id="5" name="Rectangle 1">
            <a:extLst>
              <a:ext uri="{FF2B5EF4-FFF2-40B4-BE49-F238E27FC236}">
                <a16:creationId xmlns:a16="http://schemas.microsoft.com/office/drawing/2014/main" id="{6AC2CE78-932D-8E19-87F9-BF367D7CE878}"/>
              </a:ext>
            </a:extLst>
          </p:cNvPr>
          <p:cNvSpPr>
            <a:spLocks noChangeArrowheads="1"/>
          </p:cNvSpPr>
          <p:nvPr/>
        </p:nvSpPr>
        <p:spPr bwMode="auto">
          <a:xfrm>
            <a:off x="638175" y="1078681"/>
            <a:ext cx="10915650" cy="53091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Alsalamah, A. and Callinan, C. (2021). The Kirkpatrick model for training evaluation: bibliometric analysis after 60 years (1959–2020).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Industrial and Commercial Training</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54(1), pp.36–63. doi:https://doi.org/10.1108/ict-12-2020-0115.</a:t>
            </a:r>
            <a:endParaRPr kumimoji="0" lang="en-US" altLang="en-US" sz="1500" b="0" i="0" u="none" strike="noStrike" cap="none" normalizeH="0" baseline="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Barclays (2025).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Personal banking | Barclays</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Barclays.co.uk. Available at: https://www.barclays.co.uk/.</a:t>
            </a:r>
            <a:endParaRPr kumimoji="0" lang="en-US" altLang="en-US" sz="1500" b="0" i="0" u="none" strike="noStrike" cap="none" normalizeH="0" baseline="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Burhanuddin, N.A.N., Ahmad, N.A., Said, R.R. and Asimiran, S. (2021). Learning Theories: Views from Behaviourism Theory and Constructivism Theory.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International Journal of Academic Research in Progressive Education and Development</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10(1), pp.85–98. doi:https://doi.org/10.6007/ijarped/v10-i1/8590.</a:t>
            </a:r>
            <a:endParaRPr kumimoji="0" lang="en-US" altLang="en-US" sz="1500" b="0" i="0" u="none" strike="noStrike" cap="none" normalizeH="0" baseline="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Dalila, R., Romo, A.S. and Pérez, J.F.L. (2022). Soft skills in customer service: Sales area in automobile dealers.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Contaduría y Administración</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67(2), pp.332–332. doi:https://doi.org/10.22201/fca.24488410e.2022.3172.</a:t>
            </a:r>
            <a:endParaRPr kumimoji="0" lang="en-US" altLang="en-US" sz="1500" b="0" i="0" u="none" strike="noStrike" cap="none" normalizeH="0" baseline="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GOV.UK (2010).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Equality Act 2010</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Legislation.gov.uk. Available at: https://www.legislation.gov.uk/ukpga/2010/15/contents.</a:t>
            </a:r>
            <a:endParaRPr kumimoji="0" lang="en-US" altLang="en-US" sz="1500" b="0" i="0" u="none" strike="noStrike" cap="none" normalizeH="0" baseline="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Hundschell, A., Razinskas, S., Backmann, J. and Hoegl, M. (2021). The Effects of Diversity on creativity: a Literature Review and Synthesis.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Applied Psychology</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71(4), pp.1598–1634.</a:t>
            </a:r>
            <a:endParaRPr kumimoji="0" lang="en-US" altLang="en-US" sz="1500" b="0" i="0" u="none" strike="noStrike" cap="none" normalizeH="0" baseline="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Juicharoen, N., Wangthong, S. and Suksanchananun, W. (2023). Recruitment and Selection Evolution to the Human Resource 5.0 Era.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Asian Journal of Management, Entrepreneurship and Social Science</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3(02), pp.36–50. doi:https://doi.org/10.98765/ajmesc.v3i02.286.</a:t>
            </a:r>
            <a:endParaRPr kumimoji="0" lang="en-US" altLang="en-US" sz="1500" b="0" i="0" u="none" strike="noStrike" cap="none" normalizeH="0" baseline="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Ofoeda, I. (2022). Anti-money Laundering Regulations and Financial inclusion: Empirical Evidence across the Globe.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Journal of Financial Regulation and Compliance</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30(5). doi:https://doi.org/10.1108/jfrc-12-2021-0106.</a:t>
            </a:r>
            <a:endParaRPr kumimoji="0" lang="en-US" altLang="en-US" sz="1500" b="0" i="0" u="none" strike="noStrike" cap="none" normalizeH="0" baseline="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Saidel, E. (2022). Cognitivism.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Springer eBooks</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pp.1509–1520. doi:https://doi.org/10.1007/978-3-319-55065-7_1215.</a:t>
            </a:r>
            <a:endParaRPr kumimoji="0" lang="en-US" altLang="en-US" sz="1500" b="0" i="0" u="none" strike="noStrike" cap="none" normalizeH="0" baseline="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Surmi, A.A., Bashiri, M. and Koliousis, I. (2021). AI based decision making: combining strategies to improve operational performance.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International Journal of Production Research</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60(14), pp.1–23. doi:https://doi.org/10.1080/00207543.2021.1966540.</a:t>
            </a:r>
            <a:endParaRPr kumimoji="0" lang="en-US" altLang="en-US" sz="1500" b="0" i="0" u="none" strike="noStrike" cap="none" normalizeH="0" baseline="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Tinmaz, H., Lee, Y.-T., Ivanovici, M.F. and Baber, H. (2022). A systematic review on digital literacy.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Smart Learning Environments</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9(1). doi:https://doi.org/10.1186/s40561-022-00204-y.</a:t>
            </a:r>
            <a:endParaRPr kumimoji="0" lang="en-US" altLang="en-US" sz="1500" b="0" i="0" u="none" strike="noStrike" cap="none" normalizeH="0" baseline="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Valecha, N. (2022). A Study on Importance of Ethical Responsibilities in HR Management.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International Journal for Global Academic &amp; Scientific Research</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1(1). doi:https://doi.org/10.55938/ijgasr.v1i1.7.</a:t>
            </a:r>
            <a:endParaRPr kumimoji="0" lang="en-US" altLang="en-US" sz="15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35110472"/>
      </p:ext>
    </p:extLst>
  </p:cSld>
  <p:clrMapOvr>
    <a:masterClrMapping/>
  </p:clrMapOvr>
</p:sld>
</file>

<file path=ppt/theme/theme1.xml><?xml version="1.0" encoding="utf-8"?>
<a:theme xmlns:a="http://schemas.openxmlformats.org/drawingml/2006/main" name="DuneVTI">
  <a:themeElements>
    <a:clrScheme name="Dune Palette">
      <a:dk1>
        <a:srgbClr val="131313"/>
      </a:dk1>
      <a:lt1>
        <a:sysClr val="window" lastClr="FFFFFF"/>
      </a:lt1>
      <a:dk2>
        <a:srgbClr val="203430"/>
      </a:dk2>
      <a:lt2>
        <a:srgbClr val="F0EDE6"/>
      </a:lt2>
      <a:accent1>
        <a:srgbClr val="A57361"/>
      </a:accent1>
      <a:accent2>
        <a:srgbClr val="CD9979"/>
      </a:accent2>
      <a:accent3>
        <a:srgbClr val="4E6C67"/>
      </a:accent3>
      <a:accent4>
        <a:srgbClr val="BA958C"/>
      </a:accent4>
      <a:accent5>
        <a:srgbClr val="A08C60"/>
      </a:accent5>
      <a:accent6>
        <a:srgbClr val="956969"/>
      </a:accent6>
      <a:hlink>
        <a:srgbClr val="B0685E"/>
      </a:hlink>
      <a:folHlink>
        <a:srgbClr val="5E827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_win32_DN_v2" id="{97A7A9A4-5677-45E2-BAC9-3A76DA18A86D}" vid="{E1353FFA-7ECE-4894-957E-EAB589AB12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2E5260-2832-4BCF-81AB-9742AA229F3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4CB1CF90-4325-48B7-84B7-FA4137780E80}">
  <ds:schemaRefs>
    <ds:schemaRef ds:uri="http://schemas.microsoft.com/sharepoint/v3/contenttype/forms"/>
  </ds:schemaRefs>
</ds:datastoreItem>
</file>

<file path=customXml/itemProps3.xml><?xml version="1.0" encoding="utf-8"?>
<ds:datastoreItem xmlns:ds="http://schemas.openxmlformats.org/officeDocument/2006/customXml" ds:itemID="{3D30E3E3-D30D-4D0C-B8BA-8E07411E62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51</TotalTime>
  <Words>2634</Words>
  <Application>Microsoft Office PowerPoint</Application>
  <PresentationFormat>Widescreen</PresentationFormat>
  <Paragraphs>209</Paragraphs>
  <Slides>16</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Arial</vt:lpstr>
      <vt:lpstr>Calibri</vt:lpstr>
      <vt:lpstr>Neue Haas Grotesk Text Pro</vt:lpstr>
      <vt:lpstr>Times New Roman</vt:lpstr>
      <vt:lpstr>Wingdings</vt:lpstr>
      <vt:lpstr>DuneVTI</vt:lpstr>
      <vt:lpstr>PowerPoint Presentation</vt:lpstr>
      <vt:lpstr>TABLE OF  CONTENTS</vt:lpstr>
      <vt:lpstr>INTRODUCTION</vt:lpstr>
      <vt:lpstr>OVERVIEW OF BARCLAYS UK</vt:lpstr>
      <vt:lpstr>Role Hierarchy: Risk Manager (Compliance and financial risk) Branch Manager (Operation leadership) HR Practitioner (Recruitment &amp; development) Frontline employee Customer Service Officer) Reporting Structure: Customer Service Officer → Branch Manager Branch Manager → Risk Manager This makes it clearer on responsibilities and accountability (Surmi, Bashiri and Koliousis, 2021). </vt:lpstr>
      <vt:lpstr>RECRUITMENT STRATEGY</vt:lpstr>
      <vt:lpstr>JOB ANALYSIS (CUSTOMER SERVICE OFFICER)</vt:lpstr>
      <vt:lpstr>PowerPoint Presentation</vt:lpstr>
      <vt:lpstr>PERSON SPECIFICATION</vt:lpstr>
      <vt:lpstr>7-STEP RECRUITMENT PROCESS</vt:lpstr>
      <vt:lpstr>CRITICAL EVALUATION  OF RECRUITMENT</vt:lpstr>
      <vt:lpstr>IDENTIFIED LEARNING &amp;  DEVELOPMENT NEEDS</vt:lpstr>
      <vt:lpstr>APPLICATION OF LEARNING  THEORIES</vt:lpstr>
      <vt:lpstr>TRAINING EVALUATION &amp;  PERFORMANCE MONITORING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Arvind singh</dc:creator>
  <cp:lastModifiedBy>Arvind singh</cp:lastModifiedBy>
  <cp:revision>136</cp:revision>
  <dcterms:created xsi:type="dcterms:W3CDTF">2026-02-26T12:19:42Z</dcterms:created>
  <dcterms:modified xsi:type="dcterms:W3CDTF">2026-02-26T16:33:26Z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