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9234" autoAdjust="0"/>
  </p:normalViewPr>
  <p:slideViewPr>
    <p:cSldViewPr snapToGrid="0" showGuides="1">
      <p:cViewPr varScale="1">
        <p:scale>
          <a:sx n="73" d="100"/>
          <a:sy n="73" d="100"/>
        </p:scale>
        <p:origin x="104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ce afriyie" userId="4aa13eaf8bc31486" providerId="LiveId" clId="{436CAC6E-C964-4040-B9D5-6463E2238BB8}"/>
    <pc:docChg chg="modSld">
      <pc:chgData name="bernice afriyie" userId="4aa13eaf8bc31486" providerId="LiveId" clId="{436CAC6E-C964-4040-B9D5-6463E2238BB8}" dt="2026-03-16T10:01:19.516" v="39" actId="20577"/>
      <pc:docMkLst>
        <pc:docMk/>
      </pc:docMkLst>
      <pc:sldChg chg="modSp mod">
        <pc:chgData name="bernice afriyie" userId="4aa13eaf8bc31486" providerId="LiveId" clId="{436CAC6E-C964-4040-B9D5-6463E2238BB8}" dt="2026-03-16T10:01:19.516" v="39" actId="20577"/>
        <pc:sldMkLst>
          <pc:docMk/>
          <pc:sldMk cId="0" sldId="364"/>
        </pc:sldMkLst>
        <pc:spChg chg="mod">
          <ac:chgData name="bernice afriyie" userId="4aa13eaf8bc31486" providerId="LiveId" clId="{436CAC6E-C964-4040-B9D5-6463E2238BB8}" dt="2026-03-16T10:01:19.516" v="39" actId="20577"/>
          <ac:spMkLst>
            <pc:docMk/>
            <pc:sldMk cId="0" sldId="364"/>
            <ac:spMk id="6148" creationId="{CE5AE962-C88D-3F0C-B15E-30348E09C8A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106C73-9495-417A-9440-B7B2B138CF05}"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8C4D4A10-1F99-47CE-B1A5-C80396E0C22A}">
      <dgm:prSet custT="1"/>
      <dgm:spPr/>
      <dgm:t>
        <a:bodyPr/>
        <a:lstStyle/>
        <a:p>
          <a:pPr rtl="0"/>
          <a:r>
            <a:rPr lang="en-US" sz="2200" dirty="0"/>
            <a:t>Clear communication ensures patients understand conditions and treatments. </a:t>
          </a:r>
          <a:endParaRPr lang="en-GB" sz="2200" dirty="0"/>
        </a:p>
      </dgm:t>
    </dgm:pt>
    <dgm:pt modelId="{4BAFD897-F3B8-403F-B9DB-5F2D9C47D1BF}" type="parTrans" cxnId="{45C6670B-5F9A-4B9E-833E-81A3B70D41B2}">
      <dgm:prSet/>
      <dgm:spPr/>
      <dgm:t>
        <a:bodyPr/>
        <a:lstStyle/>
        <a:p>
          <a:endParaRPr lang="en-US"/>
        </a:p>
      </dgm:t>
    </dgm:pt>
    <dgm:pt modelId="{10283FF6-E75D-4F7D-B8E9-FB2976E1CD08}" type="sibTrans" cxnId="{45C6670B-5F9A-4B9E-833E-81A3B70D41B2}">
      <dgm:prSet/>
      <dgm:spPr/>
      <dgm:t>
        <a:bodyPr/>
        <a:lstStyle/>
        <a:p>
          <a:endParaRPr lang="en-US"/>
        </a:p>
      </dgm:t>
    </dgm:pt>
    <dgm:pt modelId="{80F0B773-39E4-4C3A-ABBF-F8751BCB2D9B}">
      <dgm:prSet custT="1"/>
      <dgm:spPr/>
      <dgm:t>
        <a:bodyPr/>
        <a:lstStyle/>
        <a:p>
          <a:pPr rtl="0"/>
          <a:r>
            <a:rPr lang="en-US" sz="2200" dirty="0"/>
            <a:t>Good communication supports teamwork among doctors, nurses and care assistants </a:t>
          </a:r>
          <a:r>
            <a:rPr lang="en-GB" sz="2200" dirty="0">
              <a:solidFill>
                <a:schemeClr val="tx1"/>
              </a:solidFill>
              <a:effectLst/>
              <a:latin typeface="+mn-lt"/>
              <a:ea typeface="+mn-ea"/>
              <a:cs typeface="+mn-cs"/>
            </a:rPr>
            <a:t>(</a:t>
          </a:r>
          <a:r>
            <a:rPr lang="en-GB" sz="2200" dirty="0" err="1">
              <a:solidFill>
                <a:schemeClr val="tx1"/>
              </a:solidFill>
              <a:effectLst/>
              <a:latin typeface="+mn-lt"/>
              <a:ea typeface="+mn-ea"/>
              <a:cs typeface="+mn-cs"/>
            </a:rPr>
            <a:t>McCorry</a:t>
          </a:r>
          <a:r>
            <a:rPr lang="en-GB" sz="2200" dirty="0">
              <a:solidFill>
                <a:schemeClr val="tx1"/>
              </a:solidFill>
              <a:effectLst/>
              <a:latin typeface="+mn-lt"/>
              <a:ea typeface="+mn-ea"/>
              <a:cs typeface="+mn-cs"/>
            </a:rPr>
            <a:t> and Mason, 2020)</a:t>
          </a:r>
          <a:r>
            <a:rPr lang="en-US" sz="2200" dirty="0"/>
            <a:t>. </a:t>
          </a:r>
          <a:endParaRPr lang="en-GB" sz="2200" dirty="0"/>
        </a:p>
      </dgm:t>
    </dgm:pt>
    <dgm:pt modelId="{FC75E2AF-CEC1-4E97-91D2-50BB41256339}" type="parTrans" cxnId="{F4F6F321-07E4-46E6-AADF-9A55A17DBA07}">
      <dgm:prSet/>
      <dgm:spPr/>
      <dgm:t>
        <a:bodyPr/>
        <a:lstStyle/>
        <a:p>
          <a:endParaRPr lang="en-US"/>
        </a:p>
      </dgm:t>
    </dgm:pt>
    <dgm:pt modelId="{D9A0946E-37A5-4CB7-9355-7DD72A13E8B6}" type="sibTrans" cxnId="{F4F6F321-07E4-46E6-AADF-9A55A17DBA07}">
      <dgm:prSet/>
      <dgm:spPr/>
      <dgm:t>
        <a:bodyPr/>
        <a:lstStyle/>
        <a:p>
          <a:endParaRPr lang="en-US"/>
        </a:p>
      </dgm:t>
    </dgm:pt>
    <dgm:pt modelId="{5BF35A04-F1D6-4A9D-8F38-8F2415532A41}">
      <dgm:prSet custT="1"/>
      <dgm:spPr/>
      <dgm:t>
        <a:bodyPr/>
        <a:lstStyle/>
        <a:p>
          <a:pPr rtl="0"/>
          <a:r>
            <a:rPr lang="en-US" sz="2200" dirty="0"/>
            <a:t>Effective communication mitigates errors, improves safety and builds trust with patients. </a:t>
          </a:r>
          <a:endParaRPr lang="en-GB" sz="2200" dirty="0"/>
        </a:p>
      </dgm:t>
    </dgm:pt>
    <dgm:pt modelId="{FE37E87D-040D-4D82-8D4A-EC5A14C005A5}" type="parTrans" cxnId="{A25B4A8F-81DF-4CC3-B319-BC77F6A5ADC2}">
      <dgm:prSet/>
      <dgm:spPr/>
      <dgm:t>
        <a:bodyPr/>
        <a:lstStyle/>
        <a:p>
          <a:endParaRPr lang="en-US"/>
        </a:p>
      </dgm:t>
    </dgm:pt>
    <dgm:pt modelId="{5B32B07A-A4FC-4E33-A247-DBAC0D2BB9B3}" type="sibTrans" cxnId="{A25B4A8F-81DF-4CC3-B319-BC77F6A5ADC2}">
      <dgm:prSet/>
      <dgm:spPr/>
      <dgm:t>
        <a:bodyPr/>
        <a:lstStyle/>
        <a:p>
          <a:endParaRPr lang="en-US"/>
        </a:p>
      </dgm:t>
    </dgm:pt>
    <dgm:pt modelId="{3D6B342B-1440-4A8D-8CEC-D535DC96423A}" type="pres">
      <dgm:prSet presAssocID="{DC106C73-9495-417A-9440-B7B2B138CF05}" presName="Name0" presStyleCnt="0">
        <dgm:presLayoutVars>
          <dgm:chMax val="7"/>
          <dgm:dir/>
          <dgm:animLvl val="lvl"/>
          <dgm:resizeHandles val="exact"/>
        </dgm:presLayoutVars>
      </dgm:prSet>
      <dgm:spPr/>
    </dgm:pt>
    <dgm:pt modelId="{D49A3113-0A41-41EE-8A54-0B511F1CE65E}" type="pres">
      <dgm:prSet presAssocID="{8C4D4A10-1F99-47CE-B1A5-C80396E0C22A}" presName="circle1" presStyleLbl="node1" presStyleIdx="0" presStyleCnt="3"/>
      <dgm:spPr/>
    </dgm:pt>
    <dgm:pt modelId="{3F08A475-5106-420A-9EB5-528CF369A8C0}" type="pres">
      <dgm:prSet presAssocID="{8C4D4A10-1F99-47CE-B1A5-C80396E0C22A}" presName="space" presStyleCnt="0"/>
      <dgm:spPr/>
    </dgm:pt>
    <dgm:pt modelId="{ADB9933F-D23F-478C-8461-C79AE5A6A44D}" type="pres">
      <dgm:prSet presAssocID="{8C4D4A10-1F99-47CE-B1A5-C80396E0C22A}" presName="rect1" presStyleLbl="alignAcc1" presStyleIdx="0" presStyleCnt="3"/>
      <dgm:spPr/>
    </dgm:pt>
    <dgm:pt modelId="{7B369B45-6496-446B-8E82-3D7434FDBEC5}" type="pres">
      <dgm:prSet presAssocID="{80F0B773-39E4-4C3A-ABBF-F8751BCB2D9B}" presName="vertSpace2" presStyleLbl="node1" presStyleIdx="0" presStyleCnt="3"/>
      <dgm:spPr/>
    </dgm:pt>
    <dgm:pt modelId="{0F67BEA8-E9BA-43E5-9E47-C5273EE6E2C1}" type="pres">
      <dgm:prSet presAssocID="{80F0B773-39E4-4C3A-ABBF-F8751BCB2D9B}" presName="circle2" presStyleLbl="node1" presStyleIdx="1" presStyleCnt="3"/>
      <dgm:spPr/>
    </dgm:pt>
    <dgm:pt modelId="{6DE76C5C-C9CF-4CFC-8BBF-740B32D1F1EE}" type="pres">
      <dgm:prSet presAssocID="{80F0B773-39E4-4C3A-ABBF-F8751BCB2D9B}" presName="rect2" presStyleLbl="alignAcc1" presStyleIdx="1" presStyleCnt="3"/>
      <dgm:spPr/>
    </dgm:pt>
    <dgm:pt modelId="{AA4BD156-EC00-4F1E-82CA-C7F82A7757F2}" type="pres">
      <dgm:prSet presAssocID="{5BF35A04-F1D6-4A9D-8F38-8F2415532A41}" presName="vertSpace3" presStyleLbl="node1" presStyleIdx="1" presStyleCnt="3"/>
      <dgm:spPr/>
    </dgm:pt>
    <dgm:pt modelId="{8ACEA029-4BD4-4F03-891A-F2A9EDF3493C}" type="pres">
      <dgm:prSet presAssocID="{5BF35A04-F1D6-4A9D-8F38-8F2415532A41}" presName="circle3" presStyleLbl="node1" presStyleIdx="2" presStyleCnt="3"/>
      <dgm:spPr/>
    </dgm:pt>
    <dgm:pt modelId="{3A0CEF05-3461-4925-84A0-1F850C2D7475}" type="pres">
      <dgm:prSet presAssocID="{5BF35A04-F1D6-4A9D-8F38-8F2415532A41}" presName="rect3" presStyleLbl="alignAcc1" presStyleIdx="2" presStyleCnt="3"/>
      <dgm:spPr/>
    </dgm:pt>
    <dgm:pt modelId="{5799E218-AEDE-45D0-A9B3-831BB1A91A9C}" type="pres">
      <dgm:prSet presAssocID="{8C4D4A10-1F99-47CE-B1A5-C80396E0C22A}" presName="rect1ParTxNoCh" presStyleLbl="alignAcc1" presStyleIdx="2" presStyleCnt="3">
        <dgm:presLayoutVars>
          <dgm:chMax val="1"/>
          <dgm:bulletEnabled val="1"/>
        </dgm:presLayoutVars>
      </dgm:prSet>
      <dgm:spPr/>
    </dgm:pt>
    <dgm:pt modelId="{23FF1CB1-346B-4AA9-8640-372A6A646F44}" type="pres">
      <dgm:prSet presAssocID="{80F0B773-39E4-4C3A-ABBF-F8751BCB2D9B}" presName="rect2ParTxNoCh" presStyleLbl="alignAcc1" presStyleIdx="2" presStyleCnt="3">
        <dgm:presLayoutVars>
          <dgm:chMax val="1"/>
          <dgm:bulletEnabled val="1"/>
        </dgm:presLayoutVars>
      </dgm:prSet>
      <dgm:spPr/>
    </dgm:pt>
    <dgm:pt modelId="{482547B3-5830-40A6-B357-95B6FF739567}" type="pres">
      <dgm:prSet presAssocID="{5BF35A04-F1D6-4A9D-8F38-8F2415532A41}" presName="rect3ParTxNoCh" presStyleLbl="alignAcc1" presStyleIdx="2" presStyleCnt="3">
        <dgm:presLayoutVars>
          <dgm:chMax val="1"/>
          <dgm:bulletEnabled val="1"/>
        </dgm:presLayoutVars>
      </dgm:prSet>
      <dgm:spPr/>
    </dgm:pt>
  </dgm:ptLst>
  <dgm:cxnLst>
    <dgm:cxn modelId="{7E18AD09-72FC-4D45-AF14-8F60E31F12FC}" type="presOf" srcId="{80F0B773-39E4-4C3A-ABBF-F8751BCB2D9B}" destId="{23FF1CB1-346B-4AA9-8640-372A6A646F44}" srcOrd="1" destOrd="0" presId="urn:microsoft.com/office/officeart/2005/8/layout/target3"/>
    <dgm:cxn modelId="{45C6670B-5F9A-4B9E-833E-81A3B70D41B2}" srcId="{DC106C73-9495-417A-9440-B7B2B138CF05}" destId="{8C4D4A10-1F99-47CE-B1A5-C80396E0C22A}" srcOrd="0" destOrd="0" parTransId="{4BAFD897-F3B8-403F-B9DB-5F2D9C47D1BF}" sibTransId="{10283FF6-E75D-4F7D-B8E9-FB2976E1CD08}"/>
    <dgm:cxn modelId="{F4F6F321-07E4-46E6-AADF-9A55A17DBA07}" srcId="{DC106C73-9495-417A-9440-B7B2B138CF05}" destId="{80F0B773-39E4-4C3A-ABBF-F8751BCB2D9B}" srcOrd="1" destOrd="0" parTransId="{FC75E2AF-CEC1-4E97-91D2-50BB41256339}" sibTransId="{D9A0946E-37A5-4CB7-9355-7DD72A13E8B6}"/>
    <dgm:cxn modelId="{A30E0D22-77EF-46FF-AE66-8E274F7F2131}" type="presOf" srcId="{8C4D4A10-1F99-47CE-B1A5-C80396E0C22A}" destId="{5799E218-AEDE-45D0-A9B3-831BB1A91A9C}" srcOrd="1" destOrd="0" presId="urn:microsoft.com/office/officeart/2005/8/layout/target3"/>
    <dgm:cxn modelId="{D2F7FA22-DFFF-499A-953A-30A3BC999CC6}" type="presOf" srcId="{80F0B773-39E4-4C3A-ABBF-F8751BCB2D9B}" destId="{6DE76C5C-C9CF-4CFC-8BBF-740B32D1F1EE}" srcOrd="0" destOrd="0" presId="urn:microsoft.com/office/officeart/2005/8/layout/target3"/>
    <dgm:cxn modelId="{5CA1CF6C-B235-498B-9A51-2D732CF0070F}" type="presOf" srcId="{5BF35A04-F1D6-4A9D-8F38-8F2415532A41}" destId="{482547B3-5830-40A6-B357-95B6FF739567}" srcOrd="1" destOrd="0" presId="urn:microsoft.com/office/officeart/2005/8/layout/target3"/>
    <dgm:cxn modelId="{E4214A86-9C4A-4496-A935-617FEF8BF826}" type="presOf" srcId="{5BF35A04-F1D6-4A9D-8F38-8F2415532A41}" destId="{3A0CEF05-3461-4925-84A0-1F850C2D7475}" srcOrd="0" destOrd="0" presId="urn:microsoft.com/office/officeart/2005/8/layout/target3"/>
    <dgm:cxn modelId="{A25B4A8F-81DF-4CC3-B319-BC77F6A5ADC2}" srcId="{DC106C73-9495-417A-9440-B7B2B138CF05}" destId="{5BF35A04-F1D6-4A9D-8F38-8F2415532A41}" srcOrd="2" destOrd="0" parTransId="{FE37E87D-040D-4D82-8D4A-EC5A14C005A5}" sibTransId="{5B32B07A-A4FC-4E33-A247-DBAC0D2BB9B3}"/>
    <dgm:cxn modelId="{5E7A6AD9-198E-4E50-A387-38B65C774DF6}" type="presOf" srcId="{DC106C73-9495-417A-9440-B7B2B138CF05}" destId="{3D6B342B-1440-4A8D-8CEC-D535DC96423A}" srcOrd="0" destOrd="0" presId="urn:microsoft.com/office/officeart/2005/8/layout/target3"/>
    <dgm:cxn modelId="{F453EDE6-CD55-4907-B30C-966553637033}" type="presOf" srcId="{8C4D4A10-1F99-47CE-B1A5-C80396E0C22A}" destId="{ADB9933F-D23F-478C-8461-C79AE5A6A44D}" srcOrd="0" destOrd="0" presId="urn:microsoft.com/office/officeart/2005/8/layout/target3"/>
    <dgm:cxn modelId="{E1C6CDB9-95AE-48CD-9C15-36923F40D715}" type="presParOf" srcId="{3D6B342B-1440-4A8D-8CEC-D535DC96423A}" destId="{D49A3113-0A41-41EE-8A54-0B511F1CE65E}" srcOrd="0" destOrd="0" presId="urn:microsoft.com/office/officeart/2005/8/layout/target3"/>
    <dgm:cxn modelId="{BD16F3C9-74BB-47BE-B12D-DC9779366957}" type="presParOf" srcId="{3D6B342B-1440-4A8D-8CEC-D535DC96423A}" destId="{3F08A475-5106-420A-9EB5-528CF369A8C0}" srcOrd="1" destOrd="0" presId="urn:microsoft.com/office/officeart/2005/8/layout/target3"/>
    <dgm:cxn modelId="{3B5A4C36-1F54-4558-8686-EB0ADD24C247}" type="presParOf" srcId="{3D6B342B-1440-4A8D-8CEC-D535DC96423A}" destId="{ADB9933F-D23F-478C-8461-C79AE5A6A44D}" srcOrd="2" destOrd="0" presId="urn:microsoft.com/office/officeart/2005/8/layout/target3"/>
    <dgm:cxn modelId="{FC70CCD3-7428-4E60-8B93-BBDEC683BF75}" type="presParOf" srcId="{3D6B342B-1440-4A8D-8CEC-D535DC96423A}" destId="{7B369B45-6496-446B-8E82-3D7434FDBEC5}" srcOrd="3" destOrd="0" presId="urn:microsoft.com/office/officeart/2005/8/layout/target3"/>
    <dgm:cxn modelId="{03997541-C7C5-4735-9FB7-16D81CFF7996}" type="presParOf" srcId="{3D6B342B-1440-4A8D-8CEC-D535DC96423A}" destId="{0F67BEA8-E9BA-43E5-9E47-C5273EE6E2C1}" srcOrd="4" destOrd="0" presId="urn:microsoft.com/office/officeart/2005/8/layout/target3"/>
    <dgm:cxn modelId="{5EDF7B50-C82F-44D0-8092-6C3CE25904B9}" type="presParOf" srcId="{3D6B342B-1440-4A8D-8CEC-D535DC96423A}" destId="{6DE76C5C-C9CF-4CFC-8BBF-740B32D1F1EE}" srcOrd="5" destOrd="0" presId="urn:microsoft.com/office/officeart/2005/8/layout/target3"/>
    <dgm:cxn modelId="{E2C559F7-B6C6-442D-8AE2-54DE7B22B532}" type="presParOf" srcId="{3D6B342B-1440-4A8D-8CEC-D535DC96423A}" destId="{AA4BD156-EC00-4F1E-82CA-C7F82A7757F2}" srcOrd="6" destOrd="0" presId="urn:microsoft.com/office/officeart/2005/8/layout/target3"/>
    <dgm:cxn modelId="{3F82A322-C069-4B51-8A10-DF2DA5ABDB8C}" type="presParOf" srcId="{3D6B342B-1440-4A8D-8CEC-D535DC96423A}" destId="{8ACEA029-4BD4-4F03-891A-F2A9EDF3493C}" srcOrd="7" destOrd="0" presId="urn:microsoft.com/office/officeart/2005/8/layout/target3"/>
    <dgm:cxn modelId="{AD118BC0-FAD6-4160-9FE8-21981668FE61}" type="presParOf" srcId="{3D6B342B-1440-4A8D-8CEC-D535DC96423A}" destId="{3A0CEF05-3461-4925-84A0-1F850C2D7475}" srcOrd="8" destOrd="0" presId="urn:microsoft.com/office/officeart/2005/8/layout/target3"/>
    <dgm:cxn modelId="{3359F216-E7DF-487B-8A40-32F5F87D14C6}" type="presParOf" srcId="{3D6B342B-1440-4A8D-8CEC-D535DC96423A}" destId="{5799E218-AEDE-45D0-A9B3-831BB1A91A9C}" srcOrd="9" destOrd="0" presId="urn:microsoft.com/office/officeart/2005/8/layout/target3"/>
    <dgm:cxn modelId="{4562B648-DE55-46F2-B738-1CB279687667}" type="presParOf" srcId="{3D6B342B-1440-4A8D-8CEC-D535DC96423A}" destId="{23FF1CB1-346B-4AA9-8640-372A6A646F44}" srcOrd="10" destOrd="0" presId="urn:microsoft.com/office/officeart/2005/8/layout/target3"/>
    <dgm:cxn modelId="{4F434179-0CBC-4360-BD13-B1CC31DEB556}" type="presParOf" srcId="{3D6B342B-1440-4A8D-8CEC-D535DC96423A}" destId="{482547B3-5830-40A6-B357-95B6FF739567}"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A031F1-98FB-41DB-94A5-CA9282B5B331}"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3F872558-0910-4DC1-9F69-76DF80FCC0CE}">
      <dgm:prSet custT="1"/>
      <dgm:spPr/>
      <dgm:t>
        <a:bodyPr/>
        <a:lstStyle/>
        <a:p>
          <a:pPr rtl="0"/>
          <a:r>
            <a:rPr lang="en-US" sz="2200" dirty="0">
              <a:solidFill>
                <a:schemeClr val="bg1"/>
              </a:solidFill>
            </a:rPr>
            <a:t>SBAR stands for situation, Background, Assessment and Recommendation </a:t>
          </a:r>
          <a:r>
            <a:rPr lang="en-GB" sz="2200" dirty="0">
              <a:solidFill>
                <a:schemeClr val="bg1"/>
              </a:solidFill>
              <a:effectLst/>
              <a:latin typeface="+mn-lt"/>
              <a:ea typeface="+mn-ea"/>
              <a:cs typeface="+mn-cs"/>
            </a:rPr>
            <a:t>(</a:t>
          </a:r>
          <a:r>
            <a:rPr lang="en-GB" sz="2200" dirty="0" err="1">
              <a:solidFill>
                <a:schemeClr val="bg1"/>
              </a:solidFill>
              <a:effectLst/>
              <a:latin typeface="+mn-lt"/>
              <a:ea typeface="+mn-ea"/>
              <a:cs typeface="+mn-cs"/>
            </a:rPr>
            <a:t>Blom</a:t>
          </a:r>
          <a:r>
            <a:rPr lang="en-GB" sz="2200" dirty="0">
              <a:solidFill>
                <a:schemeClr val="bg1"/>
              </a:solidFill>
              <a:effectLst/>
              <a:latin typeface="+mn-lt"/>
              <a:ea typeface="+mn-ea"/>
              <a:cs typeface="+mn-cs"/>
            </a:rPr>
            <a:t> et al., 2015)</a:t>
          </a:r>
          <a:r>
            <a:rPr lang="en-US" sz="2200" dirty="0">
              <a:solidFill>
                <a:schemeClr val="bg1"/>
              </a:solidFill>
            </a:rPr>
            <a:t>.</a:t>
          </a:r>
          <a:endParaRPr lang="en-GB" sz="2200" dirty="0">
            <a:solidFill>
              <a:schemeClr val="bg1"/>
            </a:solidFill>
          </a:endParaRPr>
        </a:p>
      </dgm:t>
    </dgm:pt>
    <dgm:pt modelId="{181995B4-2965-44BC-AD3E-E13EF655EC5B}" type="parTrans" cxnId="{789520E7-DD0E-4EA9-900E-CC012E101FC0}">
      <dgm:prSet/>
      <dgm:spPr/>
      <dgm:t>
        <a:bodyPr/>
        <a:lstStyle/>
        <a:p>
          <a:endParaRPr lang="en-US"/>
        </a:p>
      </dgm:t>
    </dgm:pt>
    <dgm:pt modelId="{0079B8EE-8826-450A-8C43-DFDFBFDD79FA}" type="sibTrans" cxnId="{789520E7-DD0E-4EA9-900E-CC012E101FC0}">
      <dgm:prSet/>
      <dgm:spPr/>
      <dgm:t>
        <a:bodyPr/>
        <a:lstStyle/>
        <a:p>
          <a:endParaRPr lang="en-US"/>
        </a:p>
      </dgm:t>
    </dgm:pt>
    <dgm:pt modelId="{D0F516BA-2973-473C-AFA1-0F807890CA68}">
      <dgm:prSet custT="1"/>
      <dgm:spPr/>
      <dgm:t>
        <a:bodyPr/>
        <a:lstStyle/>
        <a:p>
          <a:pPr rtl="0"/>
          <a:r>
            <a:rPr lang="en-US" sz="2200" dirty="0">
              <a:solidFill>
                <a:schemeClr val="bg1"/>
              </a:solidFill>
            </a:rPr>
            <a:t>It significantly provides a structured way to share important patient information </a:t>
          </a:r>
          <a:r>
            <a:rPr lang="en-GB" sz="2200" dirty="0">
              <a:solidFill>
                <a:schemeClr val="bg1"/>
              </a:solidFill>
              <a:effectLst/>
              <a:latin typeface="+mn-lt"/>
              <a:ea typeface="+mn-ea"/>
              <a:cs typeface="+mn-cs"/>
            </a:rPr>
            <a:t>(</a:t>
          </a:r>
          <a:r>
            <a:rPr lang="en-GB" sz="2200" dirty="0" err="1">
              <a:solidFill>
                <a:schemeClr val="bg1"/>
              </a:solidFill>
              <a:effectLst/>
              <a:latin typeface="+mn-lt"/>
              <a:ea typeface="+mn-ea"/>
              <a:cs typeface="+mn-cs"/>
            </a:rPr>
            <a:t>Blom</a:t>
          </a:r>
          <a:r>
            <a:rPr lang="en-GB" sz="2200" dirty="0">
              <a:solidFill>
                <a:schemeClr val="bg1"/>
              </a:solidFill>
              <a:effectLst/>
              <a:latin typeface="+mn-lt"/>
              <a:ea typeface="+mn-ea"/>
              <a:cs typeface="+mn-cs"/>
            </a:rPr>
            <a:t> et al., 2015)</a:t>
          </a:r>
          <a:r>
            <a:rPr lang="en-US" sz="2200" dirty="0">
              <a:solidFill>
                <a:schemeClr val="bg1"/>
              </a:solidFill>
            </a:rPr>
            <a:t>. </a:t>
          </a:r>
          <a:endParaRPr lang="en-GB" sz="2200" dirty="0">
            <a:solidFill>
              <a:schemeClr val="bg1"/>
            </a:solidFill>
          </a:endParaRPr>
        </a:p>
      </dgm:t>
    </dgm:pt>
    <dgm:pt modelId="{BEF33AED-6137-4594-9AF6-8AC4118482B5}" type="parTrans" cxnId="{9C1119A3-79DC-4030-B8E4-62A86934EACB}">
      <dgm:prSet/>
      <dgm:spPr/>
      <dgm:t>
        <a:bodyPr/>
        <a:lstStyle/>
        <a:p>
          <a:endParaRPr lang="en-US"/>
        </a:p>
      </dgm:t>
    </dgm:pt>
    <dgm:pt modelId="{53302EA9-25AF-4F35-B1A5-8CFE48D7F635}" type="sibTrans" cxnId="{9C1119A3-79DC-4030-B8E4-62A86934EACB}">
      <dgm:prSet/>
      <dgm:spPr/>
      <dgm:t>
        <a:bodyPr/>
        <a:lstStyle/>
        <a:p>
          <a:endParaRPr lang="en-US"/>
        </a:p>
      </dgm:t>
    </dgm:pt>
    <dgm:pt modelId="{4AFFF9F5-734F-46BB-B8B6-D64B99A07933}">
      <dgm:prSet custT="1"/>
      <dgm:spPr/>
      <dgm:t>
        <a:bodyPr/>
        <a:lstStyle/>
        <a:p>
          <a:pPr rtl="0"/>
          <a:r>
            <a:rPr lang="en-US" sz="2200" dirty="0">
              <a:solidFill>
                <a:schemeClr val="bg1"/>
              </a:solidFill>
            </a:rPr>
            <a:t>Using SBAR improves clarity, efficiency and mitigates confusion in healthcare </a:t>
          </a:r>
          <a:r>
            <a:rPr lang="en-GB" sz="2200" dirty="0">
              <a:solidFill>
                <a:schemeClr val="bg1"/>
              </a:solidFill>
              <a:effectLst/>
              <a:latin typeface="+mn-lt"/>
              <a:ea typeface="+mn-ea"/>
              <a:cs typeface="+mn-cs"/>
            </a:rPr>
            <a:t>(</a:t>
          </a:r>
          <a:r>
            <a:rPr lang="en-GB" sz="2200" dirty="0" err="1">
              <a:solidFill>
                <a:schemeClr val="bg1"/>
              </a:solidFill>
              <a:effectLst/>
              <a:latin typeface="+mn-lt"/>
              <a:ea typeface="+mn-ea"/>
              <a:cs typeface="+mn-cs"/>
            </a:rPr>
            <a:t>Blom</a:t>
          </a:r>
          <a:r>
            <a:rPr lang="en-GB" sz="2200" dirty="0">
              <a:solidFill>
                <a:schemeClr val="bg1"/>
              </a:solidFill>
              <a:effectLst/>
              <a:latin typeface="+mn-lt"/>
              <a:ea typeface="+mn-ea"/>
              <a:cs typeface="+mn-cs"/>
            </a:rPr>
            <a:t> et al., 2015)</a:t>
          </a:r>
          <a:r>
            <a:rPr lang="en-US" sz="2200" dirty="0">
              <a:solidFill>
                <a:schemeClr val="bg1"/>
              </a:solidFill>
            </a:rPr>
            <a:t>. </a:t>
          </a:r>
          <a:endParaRPr lang="en-GB" sz="2200" dirty="0">
            <a:solidFill>
              <a:schemeClr val="bg1"/>
            </a:solidFill>
          </a:endParaRPr>
        </a:p>
      </dgm:t>
    </dgm:pt>
    <dgm:pt modelId="{4A18B990-B8AB-42A3-9182-88C6CD49E082}" type="parTrans" cxnId="{5FB3D366-C7A5-4E20-827C-F48C1CF3F9DA}">
      <dgm:prSet/>
      <dgm:spPr/>
      <dgm:t>
        <a:bodyPr/>
        <a:lstStyle/>
        <a:p>
          <a:endParaRPr lang="en-US"/>
        </a:p>
      </dgm:t>
    </dgm:pt>
    <dgm:pt modelId="{D88A6D5D-C24F-4084-BCEB-06C0D51D098B}" type="sibTrans" cxnId="{5FB3D366-C7A5-4E20-827C-F48C1CF3F9DA}">
      <dgm:prSet/>
      <dgm:spPr/>
      <dgm:t>
        <a:bodyPr/>
        <a:lstStyle/>
        <a:p>
          <a:endParaRPr lang="en-US"/>
        </a:p>
      </dgm:t>
    </dgm:pt>
    <dgm:pt modelId="{4E173AEE-4C2B-4B1F-BCA5-51BB110D130F}" type="pres">
      <dgm:prSet presAssocID="{B7A031F1-98FB-41DB-94A5-CA9282B5B331}" presName="Name0" presStyleCnt="0">
        <dgm:presLayoutVars>
          <dgm:dir/>
          <dgm:resizeHandles val="exact"/>
        </dgm:presLayoutVars>
      </dgm:prSet>
      <dgm:spPr/>
    </dgm:pt>
    <dgm:pt modelId="{8D611547-3347-4E80-8592-DA7DEB4A232E}" type="pres">
      <dgm:prSet presAssocID="{3F872558-0910-4DC1-9F69-76DF80FCC0CE}" presName="node" presStyleLbl="node1" presStyleIdx="0" presStyleCnt="3">
        <dgm:presLayoutVars>
          <dgm:bulletEnabled val="1"/>
        </dgm:presLayoutVars>
      </dgm:prSet>
      <dgm:spPr/>
    </dgm:pt>
    <dgm:pt modelId="{8FBAEB28-9816-4962-B804-5B620FB1F5A5}" type="pres">
      <dgm:prSet presAssocID="{0079B8EE-8826-450A-8C43-DFDFBFDD79FA}" presName="sibTrans" presStyleLbl="sibTrans2D1" presStyleIdx="0" presStyleCnt="2"/>
      <dgm:spPr/>
    </dgm:pt>
    <dgm:pt modelId="{8BF43A2F-5A22-471D-AE07-5261F88959EC}" type="pres">
      <dgm:prSet presAssocID="{0079B8EE-8826-450A-8C43-DFDFBFDD79FA}" presName="connectorText" presStyleLbl="sibTrans2D1" presStyleIdx="0" presStyleCnt="2"/>
      <dgm:spPr/>
    </dgm:pt>
    <dgm:pt modelId="{86EE5C04-217B-452E-BF7F-53AB823E55F4}" type="pres">
      <dgm:prSet presAssocID="{D0F516BA-2973-473C-AFA1-0F807890CA68}" presName="node" presStyleLbl="node1" presStyleIdx="1" presStyleCnt="3">
        <dgm:presLayoutVars>
          <dgm:bulletEnabled val="1"/>
        </dgm:presLayoutVars>
      </dgm:prSet>
      <dgm:spPr/>
    </dgm:pt>
    <dgm:pt modelId="{8FAA2C8B-07B9-4EE6-A252-0A450C1B409E}" type="pres">
      <dgm:prSet presAssocID="{53302EA9-25AF-4F35-B1A5-8CFE48D7F635}" presName="sibTrans" presStyleLbl="sibTrans2D1" presStyleIdx="1" presStyleCnt="2"/>
      <dgm:spPr/>
    </dgm:pt>
    <dgm:pt modelId="{BACC1730-C73E-4721-8CFA-BCC656EFE4A0}" type="pres">
      <dgm:prSet presAssocID="{53302EA9-25AF-4F35-B1A5-8CFE48D7F635}" presName="connectorText" presStyleLbl="sibTrans2D1" presStyleIdx="1" presStyleCnt="2"/>
      <dgm:spPr/>
    </dgm:pt>
    <dgm:pt modelId="{07BC0E73-B4EA-492F-AA51-B234F565D4AB}" type="pres">
      <dgm:prSet presAssocID="{4AFFF9F5-734F-46BB-B8B6-D64B99A07933}" presName="node" presStyleLbl="node1" presStyleIdx="2" presStyleCnt="3">
        <dgm:presLayoutVars>
          <dgm:bulletEnabled val="1"/>
        </dgm:presLayoutVars>
      </dgm:prSet>
      <dgm:spPr/>
    </dgm:pt>
  </dgm:ptLst>
  <dgm:cxnLst>
    <dgm:cxn modelId="{CB1C5405-EE93-403D-85CB-16E4ABA4A5BB}" type="presOf" srcId="{B7A031F1-98FB-41DB-94A5-CA9282B5B331}" destId="{4E173AEE-4C2B-4B1F-BCA5-51BB110D130F}" srcOrd="0" destOrd="0" presId="urn:microsoft.com/office/officeart/2005/8/layout/process1"/>
    <dgm:cxn modelId="{F380CC12-9991-40F2-9AF4-5D292808CD4E}" type="presOf" srcId="{D0F516BA-2973-473C-AFA1-0F807890CA68}" destId="{86EE5C04-217B-452E-BF7F-53AB823E55F4}" srcOrd="0" destOrd="0" presId="urn:microsoft.com/office/officeart/2005/8/layout/process1"/>
    <dgm:cxn modelId="{13F87718-4E2A-4E90-9F13-9577132E3A3A}" type="presOf" srcId="{4AFFF9F5-734F-46BB-B8B6-D64B99A07933}" destId="{07BC0E73-B4EA-492F-AA51-B234F565D4AB}" srcOrd="0" destOrd="0" presId="urn:microsoft.com/office/officeart/2005/8/layout/process1"/>
    <dgm:cxn modelId="{D0CA1F62-7849-4624-A836-CD5BFA07B165}" type="presOf" srcId="{0079B8EE-8826-450A-8C43-DFDFBFDD79FA}" destId="{8BF43A2F-5A22-471D-AE07-5261F88959EC}" srcOrd="1" destOrd="0" presId="urn:microsoft.com/office/officeart/2005/8/layout/process1"/>
    <dgm:cxn modelId="{5FB3D366-C7A5-4E20-827C-F48C1CF3F9DA}" srcId="{B7A031F1-98FB-41DB-94A5-CA9282B5B331}" destId="{4AFFF9F5-734F-46BB-B8B6-D64B99A07933}" srcOrd="2" destOrd="0" parTransId="{4A18B990-B8AB-42A3-9182-88C6CD49E082}" sibTransId="{D88A6D5D-C24F-4084-BCEB-06C0D51D098B}"/>
    <dgm:cxn modelId="{74E1E647-4D74-4C72-B9B9-49E7D06CFDB8}" type="presOf" srcId="{0079B8EE-8826-450A-8C43-DFDFBFDD79FA}" destId="{8FBAEB28-9816-4962-B804-5B620FB1F5A5}" srcOrd="0" destOrd="0" presId="urn:microsoft.com/office/officeart/2005/8/layout/process1"/>
    <dgm:cxn modelId="{29227E77-AD53-4C85-BB9C-B3D195F53FDA}" type="presOf" srcId="{53302EA9-25AF-4F35-B1A5-8CFE48D7F635}" destId="{BACC1730-C73E-4721-8CFA-BCC656EFE4A0}" srcOrd="1" destOrd="0" presId="urn:microsoft.com/office/officeart/2005/8/layout/process1"/>
    <dgm:cxn modelId="{9C1119A3-79DC-4030-B8E4-62A86934EACB}" srcId="{B7A031F1-98FB-41DB-94A5-CA9282B5B331}" destId="{D0F516BA-2973-473C-AFA1-0F807890CA68}" srcOrd="1" destOrd="0" parTransId="{BEF33AED-6137-4594-9AF6-8AC4118482B5}" sibTransId="{53302EA9-25AF-4F35-B1A5-8CFE48D7F635}"/>
    <dgm:cxn modelId="{81902CCC-55C2-401B-B826-626298A43E0D}" type="presOf" srcId="{3F872558-0910-4DC1-9F69-76DF80FCC0CE}" destId="{8D611547-3347-4E80-8592-DA7DEB4A232E}" srcOrd="0" destOrd="0" presId="urn:microsoft.com/office/officeart/2005/8/layout/process1"/>
    <dgm:cxn modelId="{789520E7-DD0E-4EA9-900E-CC012E101FC0}" srcId="{B7A031F1-98FB-41DB-94A5-CA9282B5B331}" destId="{3F872558-0910-4DC1-9F69-76DF80FCC0CE}" srcOrd="0" destOrd="0" parTransId="{181995B4-2965-44BC-AD3E-E13EF655EC5B}" sibTransId="{0079B8EE-8826-450A-8C43-DFDFBFDD79FA}"/>
    <dgm:cxn modelId="{0873AFEB-C07C-4004-965B-B69791514466}" type="presOf" srcId="{53302EA9-25AF-4F35-B1A5-8CFE48D7F635}" destId="{8FAA2C8B-07B9-4EE6-A252-0A450C1B409E}" srcOrd="0" destOrd="0" presId="urn:microsoft.com/office/officeart/2005/8/layout/process1"/>
    <dgm:cxn modelId="{5C573098-6561-485E-9343-833DE9988352}" type="presParOf" srcId="{4E173AEE-4C2B-4B1F-BCA5-51BB110D130F}" destId="{8D611547-3347-4E80-8592-DA7DEB4A232E}" srcOrd="0" destOrd="0" presId="urn:microsoft.com/office/officeart/2005/8/layout/process1"/>
    <dgm:cxn modelId="{D3229099-877A-4F49-9184-F355DD4E2E81}" type="presParOf" srcId="{4E173AEE-4C2B-4B1F-BCA5-51BB110D130F}" destId="{8FBAEB28-9816-4962-B804-5B620FB1F5A5}" srcOrd="1" destOrd="0" presId="urn:microsoft.com/office/officeart/2005/8/layout/process1"/>
    <dgm:cxn modelId="{B83FC588-55CF-4CB7-8765-B0715D898BBB}" type="presParOf" srcId="{8FBAEB28-9816-4962-B804-5B620FB1F5A5}" destId="{8BF43A2F-5A22-471D-AE07-5261F88959EC}" srcOrd="0" destOrd="0" presId="urn:microsoft.com/office/officeart/2005/8/layout/process1"/>
    <dgm:cxn modelId="{F7E49D57-AF94-4388-8F3E-E70580831E48}" type="presParOf" srcId="{4E173AEE-4C2B-4B1F-BCA5-51BB110D130F}" destId="{86EE5C04-217B-452E-BF7F-53AB823E55F4}" srcOrd="2" destOrd="0" presId="urn:microsoft.com/office/officeart/2005/8/layout/process1"/>
    <dgm:cxn modelId="{66E0D8E9-5848-4C12-BA04-F23327FD6C4D}" type="presParOf" srcId="{4E173AEE-4C2B-4B1F-BCA5-51BB110D130F}" destId="{8FAA2C8B-07B9-4EE6-A252-0A450C1B409E}" srcOrd="3" destOrd="0" presId="urn:microsoft.com/office/officeart/2005/8/layout/process1"/>
    <dgm:cxn modelId="{453B18B4-2AA7-4F0B-B2AF-5DBC5A035A31}" type="presParOf" srcId="{8FAA2C8B-07B9-4EE6-A252-0A450C1B409E}" destId="{BACC1730-C73E-4721-8CFA-BCC656EFE4A0}" srcOrd="0" destOrd="0" presId="urn:microsoft.com/office/officeart/2005/8/layout/process1"/>
    <dgm:cxn modelId="{A6DC8F2C-897F-48F2-B651-BE32F8AC6916}" type="presParOf" srcId="{4E173AEE-4C2B-4B1F-BCA5-51BB110D130F}" destId="{07BC0E73-B4EA-492F-AA51-B234F565D4A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ED5B21-AD3A-45B7-A9AB-37B2D290879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7A03E4-3EBC-40B9-80D4-D5C4AFE1E529}">
      <dgm:prSet custT="1"/>
      <dgm:spPr/>
      <dgm:t>
        <a:bodyPr/>
        <a:lstStyle/>
        <a:p>
          <a:pPr rtl="0"/>
          <a:r>
            <a:rPr lang="en-US" sz="2200" dirty="0"/>
            <a:t>Communication builds trust with patients and teamwork with colleagues. </a:t>
          </a:r>
          <a:endParaRPr lang="en-GB" sz="2200" dirty="0"/>
        </a:p>
      </dgm:t>
    </dgm:pt>
    <dgm:pt modelId="{6870F4E6-2DA7-4F80-A540-AD82071536AE}" type="parTrans" cxnId="{8F1AFAC3-9A64-4FCE-92C0-C7FA7FE0C120}">
      <dgm:prSet/>
      <dgm:spPr/>
      <dgm:t>
        <a:bodyPr/>
        <a:lstStyle/>
        <a:p>
          <a:endParaRPr lang="en-US"/>
        </a:p>
      </dgm:t>
    </dgm:pt>
    <dgm:pt modelId="{6C11D987-0F9E-4BEC-9ED6-1F9DA5DC795E}" type="sibTrans" cxnId="{8F1AFAC3-9A64-4FCE-92C0-C7FA7FE0C120}">
      <dgm:prSet/>
      <dgm:spPr/>
      <dgm:t>
        <a:bodyPr/>
        <a:lstStyle/>
        <a:p>
          <a:endParaRPr lang="en-US"/>
        </a:p>
      </dgm:t>
    </dgm:pt>
    <dgm:pt modelId="{9E3BF267-AA17-44FA-8284-77F3354EE4B4}">
      <dgm:prSet custT="1"/>
      <dgm:spPr/>
      <dgm:t>
        <a:bodyPr/>
        <a:lstStyle/>
        <a:p>
          <a:pPr rtl="0"/>
          <a:r>
            <a:rPr lang="en-US" sz="2200" dirty="0"/>
            <a:t>It improves patient safety and the quality of care. </a:t>
          </a:r>
          <a:endParaRPr lang="en-GB" sz="2200" dirty="0"/>
        </a:p>
      </dgm:t>
    </dgm:pt>
    <dgm:pt modelId="{7004FAF9-D062-4E1B-A48D-075E2804C170}" type="parTrans" cxnId="{BDF55225-9771-4A7E-9FF1-876EB41B7CD0}">
      <dgm:prSet/>
      <dgm:spPr/>
      <dgm:t>
        <a:bodyPr/>
        <a:lstStyle/>
        <a:p>
          <a:endParaRPr lang="en-US"/>
        </a:p>
      </dgm:t>
    </dgm:pt>
    <dgm:pt modelId="{11BCF55D-2689-407B-A55A-9864F56AC407}" type="sibTrans" cxnId="{BDF55225-9771-4A7E-9FF1-876EB41B7CD0}">
      <dgm:prSet/>
      <dgm:spPr/>
      <dgm:t>
        <a:bodyPr/>
        <a:lstStyle/>
        <a:p>
          <a:endParaRPr lang="en-US"/>
        </a:p>
      </dgm:t>
    </dgm:pt>
    <dgm:pt modelId="{662A4EE1-79CF-4E6E-BA4F-6694E3980844}">
      <dgm:prSet custT="1"/>
      <dgm:spPr/>
      <dgm:t>
        <a:bodyPr/>
        <a:lstStyle/>
        <a:p>
          <a:pPr rtl="0"/>
          <a:r>
            <a:rPr lang="en-US" sz="2200" dirty="0">
              <a:solidFill>
                <a:schemeClr val="bg1"/>
              </a:solidFill>
            </a:rPr>
            <a:t>Strong communication strengthens professional relationships in healthcare settings </a:t>
          </a:r>
          <a:r>
            <a:rPr lang="en-GB" sz="2200" dirty="0">
              <a:solidFill>
                <a:schemeClr val="bg1"/>
              </a:solidFill>
              <a:effectLst/>
              <a:latin typeface="+mn-lt"/>
              <a:ea typeface="+mn-ea"/>
              <a:cs typeface="+mn-cs"/>
            </a:rPr>
            <a:t>(</a:t>
          </a:r>
          <a:r>
            <a:rPr lang="en-GB" sz="2200" dirty="0" err="1">
              <a:solidFill>
                <a:schemeClr val="bg1"/>
              </a:solidFill>
              <a:effectLst/>
              <a:latin typeface="+mn-lt"/>
              <a:ea typeface="+mn-ea"/>
              <a:cs typeface="+mn-cs"/>
            </a:rPr>
            <a:t>McCorry</a:t>
          </a:r>
          <a:r>
            <a:rPr lang="en-GB" sz="2200" dirty="0">
              <a:solidFill>
                <a:schemeClr val="bg1"/>
              </a:solidFill>
              <a:effectLst/>
              <a:latin typeface="+mn-lt"/>
              <a:ea typeface="+mn-ea"/>
              <a:cs typeface="+mn-cs"/>
            </a:rPr>
            <a:t> and Mason, 2020).</a:t>
          </a:r>
          <a:endParaRPr lang="en-GB" sz="2200" dirty="0">
            <a:solidFill>
              <a:schemeClr val="bg1"/>
            </a:solidFill>
          </a:endParaRPr>
        </a:p>
      </dgm:t>
    </dgm:pt>
    <dgm:pt modelId="{36452DC9-8633-4CA8-ADE3-CC208E6DC6BC}" type="parTrans" cxnId="{47C54C17-7517-4CE0-8C94-F6F028BF2330}">
      <dgm:prSet/>
      <dgm:spPr/>
      <dgm:t>
        <a:bodyPr/>
        <a:lstStyle/>
        <a:p>
          <a:endParaRPr lang="en-US"/>
        </a:p>
      </dgm:t>
    </dgm:pt>
    <dgm:pt modelId="{34505D3F-BE2A-4DC3-B423-E8422329B9DD}" type="sibTrans" cxnId="{47C54C17-7517-4CE0-8C94-F6F028BF2330}">
      <dgm:prSet/>
      <dgm:spPr/>
      <dgm:t>
        <a:bodyPr/>
        <a:lstStyle/>
        <a:p>
          <a:endParaRPr lang="en-US"/>
        </a:p>
      </dgm:t>
    </dgm:pt>
    <dgm:pt modelId="{CA0B88D2-7271-4D18-BCE8-4A88C17C9C80}" type="pres">
      <dgm:prSet presAssocID="{5AED5B21-AD3A-45B7-A9AB-37B2D290879A}" presName="linear" presStyleCnt="0">
        <dgm:presLayoutVars>
          <dgm:animLvl val="lvl"/>
          <dgm:resizeHandles val="exact"/>
        </dgm:presLayoutVars>
      </dgm:prSet>
      <dgm:spPr/>
    </dgm:pt>
    <dgm:pt modelId="{B68C8359-F3F6-4DDF-B110-664EDFB64975}" type="pres">
      <dgm:prSet presAssocID="{D07A03E4-3EBC-40B9-80D4-D5C4AFE1E529}" presName="parentText" presStyleLbl="node1" presStyleIdx="0" presStyleCnt="3">
        <dgm:presLayoutVars>
          <dgm:chMax val="0"/>
          <dgm:bulletEnabled val="1"/>
        </dgm:presLayoutVars>
      </dgm:prSet>
      <dgm:spPr/>
    </dgm:pt>
    <dgm:pt modelId="{63C7A3A5-BED9-410A-9372-53504A43DD52}" type="pres">
      <dgm:prSet presAssocID="{6C11D987-0F9E-4BEC-9ED6-1F9DA5DC795E}" presName="spacer" presStyleCnt="0"/>
      <dgm:spPr/>
    </dgm:pt>
    <dgm:pt modelId="{68C5BA35-7C87-4AF4-B3BD-43ED213DB6A9}" type="pres">
      <dgm:prSet presAssocID="{9E3BF267-AA17-44FA-8284-77F3354EE4B4}" presName="parentText" presStyleLbl="node1" presStyleIdx="1" presStyleCnt="3">
        <dgm:presLayoutVars>
          <dgm:chMax val="0"/>
          <dgm:bulletEnabled val="1"/>
        </dgm:presLayoutVars>
      </dgm:prSet>
      <dgm:spPr/>
    </dgm:pt>
    <dgm:pt modelId="{18805C9E-7A65-4CCF-A64F-7FF1E164DEFC}" type="pres">
      <dgm:prSet presAssocID="{11BCF55D-2689-407B-A55A-9864F56AC407}" presName="spacer" presStyleCnt="0"/>
      <dgm:spPr/>
    </dgm:pt>
    <dgm:pt modelId="{B4055846-78E1-4FCD-9CEF-E9B7BA7D4B56}" type="pres">
      <dgm:prSet presAssocID="{662A4EE1-79CF-4E6E-BA4F-6694E3980844}" presName="parentText" presStyleLbl="node1" presStyleIdx="2" presStyleCnt="3">
        <dgm:presLayoutVars>
          <dgm:chMax val="0"/>
          <dgm:bulletEnabled val="1"/>
        </dgm:presLayoutVars>
      </dgm:prSet>
      <dgm:spPr/>
    </dgm:pt>
  </dgm:ptLst>
  <dgm:cxnLst>
    <dgm:cxn modelId="{47C54C17-7517-4CE0-8C94-F6F028BF2330}" srcId="{5AED5B21-AD3A-45B7-A9AB-37B2D290879A}" destId="{662A4EE1-79CF-4E6E-BA4F-6694E3980844}" srcOrd="2" destOrd="0" parTransId="{36452DC9-8633-4CA8-ADE3-CC208E6DC6BC}" sibTransId="{34505D3F-BE2A-4DC3-B423-E8422329B9DD}"/>
    <dgm:cxn modelId="{FCD05A1C-D8D1-4D45-AE5B-CCB926EE48C4}" type="presOf" srcId="{662A4EE1-79CF-4E6E-BA4F-6694E3980844}" destId="{B4055846-78E1-4FCD-9CEF-E9B7BA7D4B56}" srcOrd="0" destOrd="0" presId="urn:microsoft.com/office/officeart/2005/8/layout/vList2"/>
    <dgm:cxn modelId="{BDF55225-9771-4A7E-9FF1-876EB41B7CD0}" srcId="{5AED5B21-AD3A-45B7-A9AB-37B2D290879A}" destId="{9E3BF267-AA17-44FA-8284-77F3354EE4B4}" srcOrd="1" destOrd="0" parTransId="{7004FAF9-D062-4E1B-A48D-075E2804C170}" sibTransId="{11BCF55D-2689-407B-A55A-9864F56AC407}"/>
    <dgm:cxn modelId="{6E98D36B-55A5-43AD-A4D8-1DB1B874C008}" type="presOf" srcId="{5AED5B21-AD3A-45B7-A9AB-37B2D290879A}" destId="{CA0B88D2-7271-4D18-BCE8-4A88C17C9C80}" srcOrd="0" destOrd="0" presId="urn:microsoft.com/office/officeart/2005/8/layout/vList2"/>
    <dgm:cxn modelId="{8F1AFAC3-9A64-4FCE-92C0-C7FA7FE0C120}" srcId="{5AED5B21-AD3A-45B7-A9AB-37B2D290879A}" destId="{D07A03E4-3EBC-40B9-80D4-D5C4AFE1E529}" srcOrd="0" destOrd="0" parTransId="{6870F4E6-2DA7-4F80-A540-AD82071536AE}" sibTransId="{6C11D987-0F9E-4BEC-9ED6-1F9DA5DC795E}"/>
    <dgm:cxn modelId="{3A6FD1CC-BA13-4D2B-8EEB-4177D93F7D07}" type="presOf" srcId="{9E3BF267-AA17-44FA-8284-77F3354EE4B4}" destId="{68C5BA35-7C87-4AF4-B3BD-43ED213DB6A9}" srcOrd="0" destOrd="0" presId="urn:microsoft.com/office/officeart/2005/8/layout/vList2"/>
    <dgm:cxn modelId="{F7CAFEE8-B15C-4BA4-B680-9386224EB5CF}" type="presOf" srcId="{D07A03E4-3EBC-40B9-80D4-D5C4AFE1E529}" destId="{B68C8359-F3F6-4DDF-B110-664EDFB64975}" srcOrd="0" destOrd="0" presId="urn:microsoft.com/office/officeart/2005/8/layout/vList2"/>
    <dgm:cxn modelId="{D6CBE948-9204-4B31-9BF3-8594464DD6F0}" type="presParOf" srcId="{CA0B88D2-7271-4D18-BCE8-4A88C17C9C80}" destId="{B68C8359-F3F6-4DDF-B110-664EDFB64975}" srcOrd="0" destOrd="0" presId="urn:microsoft.com/office/officeart/2005/8/layout/vList2"/>
    <dgm:cxn modelId="{BF320898-06B8-497D-AD58-668DCA030F04}" type="presParOf" srcId="{CA0B88D2-7271-4D18-BCE8-4A88C17C9C80}" destId="{63C7A3A5-BED9-410A-9372-53504A43DD52}" srcOrd="1" destOrd="0" presId="urn:microsoft.com/office/officeart/2005/8/layout/vList2"/>
    <dgm:cxn modelId="{613A9C88-C6F5-4D19-A28D-4376C8FA5E0A}" type="presParOf" srcId="{CA0B88D2-7271-4D18-BCE8-4A88C17C9C80}" destId="{68C5BA35-7C87-4AF4-B3BD-43ED213DB6A9}" srcOrd="2" destOrd="0" presId="urn:microsoft.com/office/officeart/2005/8/layout/vList2"/>
    <dgm:cxn modelId="{22905791-C772-428D-A578-9DB3B3E33B3E}" type="presParOf" srcId="{CA0B88D2-7271-4D18-BCE8-4A88C17C9C80}" destId="{18805C9E-7A65-4CCF-A64F-7FF1E164DEFC}" srcOrd="3" destOrd="0" presId="urn:microsoft.com/office/officeart/2005/8/layout/vList2"/>
    <dgm:cxn modelId="{93D24397-9C75-4CE9-9633-E84C626A3786}" type="presParOf" srcId="{CA0B88D2-7271-4D18-BCE8-4A88C17C9C80}" destId="{B4055846-78E1-4FCD-9CEF-E9B7BA7D4B5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149A1B-D781-4207-9FF8-DD7B53F177A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632E602A-CE58-41C3-BDF8-65B7DC5EFA59}">
      <dgm:prSet custT="1"/>
      <dgm:spPr/>
      <dgm:t>
        <a:bodyPr/>
        <a:lstStyle/>
        <a:p>
          <a:pPr rtl="0"/>
          <a:r>
            <a:rPr lang="en-US" sz="2200" dirty="0"/>
            <a:t>Communication is a fundamental skill in health and social care.</a:t>
          </a:r>
          <a:endParaRPr lang="en-GB" sz="2200" dirty="0"/>
        </a:p>
      </dgm:t>
    </dgm:pt>
    <dgm:pt modelId="{6C9CDF5C-5235-4D2F-BD72-47A4347947B3}" type="parTrans" cxnId="{04333932-242B-4E82-AE72-AA64D98D0B2A}">
      <dgm:prSet/>
      <dgm:spPr/>
      <dgm:t>
        <a:bodyPr/>
        <a:lstStyle/>
        <a:p>
          <a:endParaRPr lang="en-US"/>
        </a:p>
      </dgm:t>
    </dgm:pt>
    <dgm:pt modelId="{CEC4351E-E639-4839-850C-9E22D84D501A}" type="sibTrans" cxnId="{04333932-242B-4E82-AE72-AA64D98D0B2A}">
      <dgm:prSet/>
      <dgm:spPr/>
      <dgm:t>
        <a:bodyPr/>
        <a:lstStyle/>
        <a:p>
          <a:endParaRPr lang="en-US"/>
        </a:p>
      </dgm:t>
    </dgm:pt>
    <dgm:pt modelId="{2908724D-B293-4550-8D0D-A4AD739D055D}">
      <dgm:prSet custT="1"/>
      <dgm:spPr/>
      <dgm:t>
        <a:bodyPr/>
        <a:lstStyle/>
        <a:p>
          <a:pPr rtl="0"/>
          <a:r>
            <a:rPr lang="en-US" sz="2200" dirty="0"/>
            <a:t>Frameworks like SBAR ensure clear information sharing and mitigate misunderstandings. </a:t>
          </a:r>
          <a:endParaRPr lang="en-GB" sz="2200" dirty="0"/>
        </a:p>
      </dgm:t>
    </dgm:pt>
    <dgm:pt modelId="{DC9DCFE9-34CD-4617-B73D-E1BC0521B7BC}" type="parTrans" cxnId="{6C1F0BE4-320A-4D44-BEE3-F8D0EFAC7B7A}">
      <dgm:prSet/>
      <dgm:spPr/>
      <dgm:t>
        <a:bodyPr/>
        <a:lstStyle/>
        <a:p>
          <a:endParaRPr lang="en-US"/>
        </a:p>
      </dgm:t>
    </dgm:pt>
    <dgm:pt modelId="{211E7145-408D-4157-A403-2357BAA03AA4}" type="sibTrans" cxnId="{6C1F0BE4-320A-4D44-BEE3-F8D0EFAC7B7A}">
      <dgm:prSet/>
      <dgm:spPr/>
      <dgm:t>
        <a:bodyPr/>
        <a:lstStyle/>
        <a:p>
          <a:endParaRPr lang="en-US"/>
        </a:p>
      </dgm:t>
    </dgm:pt>
    <dgm:pt modelId="{01660D3A-E645-4434-A669-A000FE8FFF43}">
      <dgm:prSet custT="1"/>
      <dgm:spPr/>
      <dgm:t>
        <a:bodyPr/>
        <a:lstStyle/>
        <a:p>
          <a:pPr rtl="0"/>
          <a:r>
            <a:rPr lang="en-US" sz="2200" dirty="0"/>
            <a:t>Developing communication skills improves patient outcomes an professional practice. </a:t>
          </a:r>
          <a:endParaRPr lang="en-GB" sz="2200" dirty="0"/>
        </a:p>
      </dgm:t>
    </dgm:pt>
    <dgm:pt modelId="{FD85BC79-C1D8-4F03-8D92-D7087F14CBC2}" type="parTrans" cxnId="{E12855F7-F30E-42B4-9088-B13245B5C959}">
      <dgm:prSet/>
      <dgm:spPr/>
      <dgm:t>
        <a:bodyPr/>
        <a:lstStyle/>
        <a:p>
          <a:endParaRPr lang="en-US"/>
        </a:p>
      </dgm:t>
    </dgm:pt>
    <dgm:pt modelId="{A38CB05E-543C-4731-8C82-E553DB8811DF}" type="sibTrans" cxnId="{E12855F7-F30E-42B4-9088-B13245B5C959}">
      <dgm:prSet/>
      <dgm:spPr/>
      <dgm:t>
        <a:bodyPr/>
        <a:lstStyle/>
        <a:p>
          <a:endParaRPr lang="en-US"/>
        </a:p>
      </dgm:t>
    </dgm:pt>
    <dgm:pt modelId="{FEECEC5B-012A-4CB7-A932-1789F00EF834}" type="pres">
      <dgm:prSet presAssocID="{6E149A1B-D781-4207-9FF8-DD7B53F177A9}" presName="CompostProcess" presStyleCnt="0">
        <dgm:presLayoutVars>
          <dgm:dir/>
          <dgm:resizeHandles val="exact"/>
        </dgm:presLayoutVars>
      </dgm:prSet>
      <dgm:spPr/>
    </dgm:pt>
    <dgm:pt modelId="{6A32E351-B3CA-43DB-946C-8A74572F81C7}" type="pres">
      <dgm:prSet presAssocID="{6E149A1B-D781-4207-9FF8-DD7B53F177A9}" presName="arrow" presStyleLbl="bgShp" presStyleIdx="0" presStyleCnt="1"/>
      <dgm:spPr/>
    </dgm:pt>
    <dgm:pt modelId="{126E11E2-3122-4EF1-9043-7862EB98E755}" type="pres">
      <dgm:prSet presAssocID="{6E149A1B-D781-4207-9FF8-DD7B53F177A9}" presName="linearProcess" presStyleCnt="0"/>
      <dgm:spPr/>
    </dgm:pt>
    <dgm:pt modelId="{E75BA97C-648B-42E2-9E06-1C481E078D98}" type="pres">
      <dgm:prSet presAssocID="{632E602A-CE58-41C3-BDF8-65B7DC5EFA59}" presName="textNode" presStyleLbl="node1" presStyleIdx="0" presStyleCnt="3" custScaleY="106204">
        <dgm:presLayoutVars>
          <dgm:bulletEnabled val="1"/>
        </dgm:presLayoutVars>
      </dgm:prSet>
      <dgm:spPr/>
    </dgm:pt>
    <dgm:pt modelId="{FBBF671C-4BD9-47F4-B7F0-537A61920DDF}" type="pres">
      <dgm:prSet presAssocID="{CEC4351E-E639-4839-850C-9E22D84D501A}" presName="sibTrans" presStyleCnt="0"/>
      <dgm:spPr/>
    </dgm:pt>
    <dgm:pt modelId="{0274C682-2C1B-4B85-926E-A3151D4DF484}" type="pres">
      <dgm:prSet presAssocID="{2908724D-B293-4550-8D0D-A4AD739D055D}" presName="textNode" presStyleLbl="node1" presStyleIdx="1" presStyleCnt="3" custScaleY="108276">
        <dgm:presLayoutVars>
          <dgm:bulletEnabled val="1"/>
        </dgm:presLayoutVars>
      </dgm:prSet>
      <dgm:spPr/>
    </dgm:pt>
    <dgm:pt modelId="{0C7ADCBA-F946-4671-BFDA-A43109B2C9AE}" type="pres">
      <dgm:prSet presAssocID="{211E7145-408D-4157-A403-2357BAA03AA4}" presName="sibTrans" presStyleCnt="0"/>
      <dgm:spPr/>
    </dgm:pt>
    <dgm:pt modelId="{FB41634B-B9CA-4F8A-B17B-CB50FFDC881A}" type="pres">
      <dgm:prSet presAssocID="{01660D3A-E645-4434-A669-A000FE8FFF43}" presName="textNode" presStyleLbl="node1" presStyleIdx="2" presStyleCnt="3" custScaleY="108276">
        <dgm:presLayoutVars>
          <dgm:bulletEnabled val="1"/>
        </dgm:presLayoutVars>
      </dgm:prSet>
      <dgm:spPr/>
    </dgm:pt>
  </dgm:ptLst>
  <dgm:cxnLst>
    <dgm:cxn modelId="{04333932-242B-4E82-AE72-AA64D98D0B2A}" srcId="{6E149A1B-D781-4207-9FF8-DD7B53F177A9}" destId="{632E602A-CE58-41C3-BDF8-65B7DC5EFA59}" srcOrd="0" destOrd="0" parTransId="{6C9CDF5C-5235-4D2F-BD72-47A4347947B3}" sibTransId="{CEC4351E-E639-4839-850C-9E22D84D501A}"/>
    <dgm:cxn modelId="{84378535-4AA5-4343-80D9-F3E1D5CD64F3}" type="presOf" srcId="{632E602A-CE58-41C3-BDF8-65B7DC5EFA59}" destId="{E75BA97C-648B-42E2-9E06-1C481E078D98}" srcOrd="0" destOrd="0" presId="urn:microsoft.com/office/officeart/2005/8/layout/hProcess9"/>
    <dgm:cxn modelId="{25D91596-E40C-432F-99B3-53F75C95D41D}" type="presOf" srcId="{01660D3A-E645-4434-A669-A000FE8FFF43}" destId="{FB41634B-B9CA-4F8A-B17B-CB50FFDC881A}" srcOrd="0" destOrd="0" presId="urn:microsoft.com/office/officeart/2005/8/layout/hProcess9"/>
    <dgm:cxn modelId="{87B57DAF-9CBD-4C1F-8F3F-19FD2B515E90}" type="presOf" srcId="{2908724D-B293-4550-8D0D-A4AD739D055D}" destId="{0274C682-2C1B-4B85-926E-A3151D4DF484}" srcOrd="0" destOrd="0" presId="urn:microsoft.com/office/officeart/2005/8/layout/hProcess9"/>
    <dgm:cxn modelId="{B8A0CDC1-3801-4D7D-A5BD-4C3C29D7842F}" type="presOf" srcId="{6E149A1B-D781-4207-9FF8-DD7B53F177A9}" destId="{FEECEC5B-012A-4CB7-A932-1789F00EF834}" srcOrd="0" destOrd="0" presId="urn:microsoft.com/office/officeart/2005/8/layout/hProcess9"/>
    <dgm:cxn modelId="{6C1F0BE4-320A-4D44-BEE3-F8D0EFAC7B7A}" srcId="{6E149A1B-D781-4207-9FF8-DD7B53F177A9}" destId="{2908724D-B293-4550-8D0D-A4AD739D055D}" srcOrd="1" destOrd="0" parTransId="{DC9DCFE9-34CD-4617-B73D-E1BC0521B7BC}" sibTransId="{211E7145-408D-4157-A403-2357BAA03AA4}"/>
    <dgm:cxn modelId="{E12855F7-F30E-42B4-9088-B13245B5C959}" srcId="{6E149A1B-D781-4207-9FF8-DD7B53F177A9}" destId="{01660D3A-E645-4434-A669-A000FE8FFF43}" srcOrd="2" destOrd="0" parTransId="{FD85BC79-C1D8-4F03-8D92-D7087F14CBC2}" sibTransId="{A38CB05E-543C-4731-8C82-E553DB8811DF}"/>
    <dgm:cxn modelId="{8C4C00A3-6CA2-479E-9342-58AEB62C66FE}" type="presParOf" srcId="{FEECEC5B-012A-4CB7-A932-1789F00EF834}" destId="{6A32E351-B3CA-43DB-946C-8A74572F81C7}" srcOrd="0" destOrd="0" presId="urn:microsoft.com/office/officeart/2005/8/layout/hProcess9"/>
    <dgm:cxn modelId="{0064E174-7067-4C72-B5FE-8C8C7A48242E}" type="presParOf" srcId="{FEECEC5B-012A-4CB7-A932-1789F00EF834}" destId="{126E11E2-3122-4EF1-9043-7862EB98E755}" srcOrd="1" destOrd="0" presId="urn:microsoft.com/office/officeart/2005/8/layout/hProcess9"/>
    <dgm:cxn modelId="{F8B4DC38-AD36-4AA4-B811-C4F4E7B4ECF1}" type="presParOf" srcId="{126E11E2-3122-4EF1-9043-7862EB98E755}" destId="{E75BA97C-648B-42E2-9E06-1C481E078D98}" srcOrd="0" destOrd="0" presId="urn:microsoft.com/office/officeart/2005/8/layout/hProcess9"/>
    <dgm:cxn modelId="{AEC69CC8-DB71-442D-B87C-FA2C4F5EBCF3}" type="presParOf" srcId="{126E11E2-3122-4EF1-9043-7862EB98E755}" destId="{FBBF671C-4BD9-47F4-B7F0-537A61920DDF}" srcOrd="1" destOrd="0" presId="urn:microsoft.com/office/officeart/2005/8/layout/hProcess9"/>
    <dgm:cxn modelId="{56F4EBF0-9038-45BD-B198-394EA47E886C}" type="presParOf" srcId="{126E11E2-3122-4EF1-9043-7862EB98E755}" destId="{0274C682-2C1B-4B85-926E-A3151D4DF484}" srcOrd="2" destOrd="0" presId="urn:microsoft.com/office/officeart/2005/8/layout/hProcess9"/>
    <dgm:cxn modelId="{4E10B6AE-744C-40F9-9573-DA0B667B8574}" type="presParOf" srcId="{126E11E2-3122-4EF1-9043-7862EB98E755}" destId="{0C7ADCBA-F946-4671-BFDA-A43109B2C9AE}" srcOrd="3" destOrd="0" presId="urn:microsoft.com/office/officeart/2005/8/layout/hProcess9"/>
    <dgm:cxn modelId="{7A3355E0-1595-48DB-B741-0E11D256DAA0}" type="presParOf" srcId="{126E11E2-3122-4EF1-9043-7862EB98E755}" destId="{FB41634B-B9CA-4F8A-B17B-CB50FFDC881A}"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A3113-0A41-41EE-8A54-0B511F1CE65E}">
      <dsp:nvSpPr>
        <dsp:cNvPr id="0" name=""/>
        <dsp:cNvSpPr/>
      </dsp:nvSpPr>
      <dsp:spPr>
        <a:xfrm>
          <a:off x="0" y="0"/>
          <a:ext cx="3604808" cy="3604808"/>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B9933F-D23F-478C-8461-C79AE5A6A44D}">
      <dsp:nvSpPr>
        <dsp:cNvPr id="0" name=""/>
        <dsp:cNvSpPr/>
      </dsp:nvSpPr>
      <dsp:spPr>
        <a:xfrm>
          <a:off x="1802404" y="0"/>
          <a:ext cx="7404568" cy="3604808"/>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Clear communication ensures patients understand conditions and treatments. </a:t>
          </a:r>
          <a:endParaRPr lang="en-GB" sz="2200" kern="1200" dirty="0"/>
        </a:p>
      </dsp:txBody>
      <dsp:txXfrm>
        <a:off x="1802404" y="0"/>
        <a:ext cx="7404568" cy="1081444"/>
      </dsp:txXfrm>
    </dsp:sp>
    <dsp:sp modelId="{0F67BEA8-E9BA-43E5-9E47-C5273EE6E2C1}">
      <dsp:nvSpPr>
        <dsp:cNvPr id="0" name=""/>
        <dsp:cNvSpPr/>
      </dsp:nvSpPr>
      <dsp:spPr>
        <a:xfrm>
          <a:off x="630842" y="1081444"/>
          <a:ext cx="2343122" cy="234312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76C5C-C9CF-4CFC-8BBF-740B32D1F1EE}">
      <dsp:nvSpPr>
        <dsp:cNvPr id="0" name=""/>
        <dsp:cNvSpPr/>
      </dsp:nvSpPr>
      <dsp:spPr>
        <a:xfrm>
          <a:off x="1802404" y="1081444"/>
          <a:ext cx="7404568" cy="234312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Good communication supports teamwork among doctors, nurses and care assistants </a:t>
          </a:r>
          <a:r>
            <a:rPr lang="en-GB" sz="2200" kern="1200" dirty="0">
              <a:solidFill>
                <a:schemeClr val="tx1"/>
              </a:solidFill>
              <a:effectLst/>
              <a:latin typeface="+mn-lt"/>
              <a:ea typeface="+mn-ea"/>
              <a:cs typeface="+mn-cs"/>
            </a:rPr>
            <a:t>(</a:t>
          </a:r>
          <a:r>
            <a:rPr lang="en-GB" sz="2200" kern="1200" dirty="0" err="1">
              <a:solidFill>
                <a:schemeClr val="tx1"/>
              </a:solidFill>
              <a:effectLst/>
              <a:latin typeface="+mn-lt"/>
              <a:ea typeface="+mn-ea"/>
              <a:cs typeface="+mn-cs"/>
            </a:rPr>
            <a:t>McCorry</a:t>
          </a:r>
          <a:r>
            <a:rPr lang="en-GB" sz="2200" kern="1200" dirty="0">
              <a:solidFill>
                <a:schemeClr val="tx1"/>
              </a:solidFill>
              <a:effectLst/>
              <a:latin typeface="+mn-lt"/>
              <a:ea typeface="+mn-ea"/>
              <a:cs typeface="+mn-cs"/>
            </a:rPr>
            <a:t> and Mason, 2020)</a:t>
          </a:r>
          <a:r>
            <a:rPr lang="en-US" sz="2200" kern="1200" dirty="0"/>
            <a:t>. </a:t>
          </a:r>
          <a:endParaRPr lang="en-GB" sz="2200" kern="1200" dirty="0"/>
        </a:p>
      </dsp:txBody>
      <dsp:txXfrm>
        <a:off x="1802404" y="1081444"/>
        <a:ext cx="7404568" cy="1081441"/>
      </dsp:txXfrm>
    </dsp:sp>
    <dsp:sp modelId="{8ACEA029-4BD4-4F03-891A-F2A9EDF3493C}">
      <dsp:nvSpPr>
        <dsp:cNvPr id="0" name=""/>
        <dsp:cNvSpPr/>
      </dsp:nvSpPr>
      <dsp:spPr>
        <a:xfrm>
          <a:off x="1261683" y="2162885"/>
          <a:ext cx="1081441" cy="108144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0CEF05-3461-4925-84A0-1F850C2D7475}">
      <dsp:nvSpPr>
        <dsp:cNvPr id="0" name=""/>
        <dsp:cNvSpPr/>
      </dsp:nvSpPr>
      <dsp:spPr>
        <a:xfrm>
          <a:off x="1802404" y="2162885"/>
          <a:ext cx="7404568" cy="108144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Effective communication mitigates errors, improves safety and builds trust with patients. </a:t>
          </a:r>
          <a:endParaRPr lang="en-GB" sz="2200" kern="1200" dirty="0"/>
        </a:p>
      </dsp:txBody>
      <dsp:txXfrm>
        <a:off x="1802404" y="2162885"/>
        <a:ext cx="7404568" cy="1081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11547-3347-4E80-8592-DA7DEB4A232E}">
      <dsp:nvSpPr>
        <dsp:cNvPr id="0" name=""/>
        <dsp:cNvSpPr/>
      </dsp:nvSpPr>
      <dsp:spPr>
        <a:xfrm>
          <a:off x="9959" y="611221"/>
          <a:ext cx="2976870" cy="23721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solidFill>
                <a:schemeClr val="bg1"/>
              </a:solidFill>
            </a:rPr>
            <a:t>SBAR stands for situation, Background, Assessment and Recommendation </a:t>
          </a:r>
          <a:r>
            <a:rPr lang="en-GB" sz="2200" kern="1200" dirty="0">
              <a:solidFill>
                <a:schemeClr val="bg1"/>
              </a:solidFill>
              <a:effectLst/>
              <a:latin typeface="+mn-lt"/>
              <a:ea typeface="+mn-ea"/>
              <a:cs typeface="+mn-cs"/>
            </a:rPr>
            <a:t>(</a:t>
          </a:r>
          <a:r>
            <a:rPr lang="en-GB" sz="2200" kern="1200" dirty="0" err="1">
              <a:solidFill>
                <a:schemeClr val="bg1"/>
              </a:solidFill>
              <a:effectLst/>
              <a:latin typeface="+mn-lt"/>
              <a:ea typeface="+mn-ea"/>
              <a:cs typeface="+mn-cs"/>
            </a:rPr>
            <a:t>Blom</a:t>
          </a:r>
          <a:r>
            <a:rPr lang="en-GB" sz="2200" kern="1200" dirty="0">
              <a:solidFill>
                <a:schemeClr val="bg1"/>
              </a:solidFill>
              <a:effectLst/>
              <a:latin typeface="+mn-lt"/>
              <a:ea typeface="+mn-ea"/>
              <a:cs typeface="+mn-cs"/>
            </a:rPr>
            <a:t> et al., 2015)</a:t>
          </a:r>
          <a:r>
            <a:rPr lang="en-US" sz="2200" kern="1200" dirty="0">
              <a:solidFill>
                <a:schemeClr val="bg1"/>
              </a:solidFill>
            </a:rPr>
            <a:t>.</a:t>
          </a:r>
          <a:endParaRPr lang="en-GB" sz="2200" kern="1200" dirty="0">
            <a:solidFill>
              <a:schemeClr val="bg1"/>
            </a:solidFill>
          </a:endParaRPr>
        </a:p>
      </dsp:txBody>
      <dsp:txXfrm>
        <a:off x="79438" y="680700"/>
        <a:ext cx="2837912" cy="2233235"/>
      </dsp:txXfrm>
    </dsp:sp>
    <dsp:sp modelId="{8FBAEB28-9816-4962-B804-5B620FB1F5A5}">
      <dsp:nvSpPr>
        <dsp:cNvPr id="0" name=""/>
        <dsp:cNvSpPr/>
      </dsp:nvSpPr>
      <dsp:spPr>
        <a:xfrm>
          <a:off x="3284517" y="1428186"/>
          <a:ext cx="631096" cy="7382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84517" y="1575839"/>
        <a:ext cx="441767" cy="442957"/>
      </dsp:txXfrm>
    </dsp:sp>
    <dsp:sp modelId="{86EE5C04-217B-452E-BF7F-53AB823E55F4}">
      <dsp:nvSpPr>
        <dsp:cNvPr id="0" name=""/>
        <dsp:cNvSpPr/>
      </dsp:nvSpPr>
      <dsp:spPr>
        <a:xfrm>
          <a:off x="4177578" y="611221"/>
          <a:ext cx="2976870" cy="23721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solidFill>
                <a:schemeClr val="bg1"/>
              </a:solidFill>
            </a:rPr>
            <a:t>It significantly provides a structured way to share important patient information </a:t>
          </a:r>
          <a:r>
            <a:rPr lang="en-GB" sz="2200" kern="1200" dirty="0">
              <a:solidFill>
                <a:schemeClr val="bg1"/>
              </a:solidFill>
              <a:effectLst/>
              <a:latin typeface="+mn-lt"/>
              <a:ea typeface="+mn-ea"/>
              <a:cs typeface="+mn-cs"/>
            </a:rPr>
            <a:t>(</a:t>
          </a:r>
          <a:r>
            <a:rPr lang="en-GB" sz="2200" kern="1200" dirty="0" err="1">
              <a:solidFill>
                <a:schemeClr val="bg1"/>
              </a:solidFill>
              <a:effectLst/>
              <a:latin typeface="+mn-lt"/>
              <a:ea typeface="+mn-ea"/>
              <a:cs typeface="+mn-cs"/>
            </a:rPr>
            <a:t>Blom</a:t>
          </a:r>
          <a:r>
            <a:rPr lang="en-GB" sz="2200" kern="1200" dirty="0">
              <a:solidFill>
                <a:schemeClr val="bg1"/>
              </a:solidFill>
              <a:effectLst/>
              <a:latin typeface="+mn-lt"/>
              <a:ea typeface="+mn-ea"/>
              <a:cs typeface="+mn-cs"/>
            </a:rPr>
            <a:t> et al., 2015)</a:t>
          </a:r>
          <a:r>
            <a:rPr lang="en-US" sz="2200" kern="1200" dirty="0">
              <a:solidFill>
                <a:schemeClr val="bg1"/>
              </a:solidFill>
            </a:rPr>
            <a:t>. </a:t>
          </a:r>
          <a:endParaRPr lang="en-GB" sz="2200" kern="1200" dirty="0">
            <a:solidFill>
              <a:schemeClr val="bg1"/>
            </a:solidFill>
          </a:endParaRPr>
        </a:p>
      </dsp:txBody>
      <dsp:txXfrm>
        <a:off x="4247057" y="680700"/>
        <a:ext cx="2837912" cy="2233235"/>
      </dsp:txXfrm>
    </dsp:sp>
    <dsp:sp modelId="{8FAA2C8B-07B9-4EE6-A252-0A450C1B409E}">
      <dsp:nvSpPr>
        <dsp:cNvPr id="0" name=""/>
        <dsp:cNvSpPr/>
      </dsp:nvSpPr>
      <dsp:spPr>
        <a:xfrm>
          <a:off x="7452136" y="1428186"/>
          <a:ext cx="631096" cy="7382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452136" y="1575839"/>
        <a:ext cx="441767" cy="442957"/>
      </dsp:txXfrm>
    </dsp:sp>
    <dsp:sp modelId="{07BC0E73-B4EA-492F-AA51-B234F565D4AB}">
      <dsp:nvSpPr>
        <dsp:cNvPr id="0" name=""/>
        <dsp:cNvSpPr/>
      </dsp:nvSpPr>
      <dsp:spPr>
        <a:xfrm>
          <a:off x="8345197" y="611221"/>
          <a:ext cx="2976870" cy="23721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solidFill>
                <a:schemeClr val="bg1"/>
              </a:solidFill>
            </a:rPr>
            <a:t>Using SBAR improves clarity, efficiency and mitigates confusion in healthcare </a:t>
          </a:r>
          <a:r>
            <a:rPr lang="en-GB" sz="2200" kern="1200" dirty="0">
              <a:solidFill>
                <a:schemeClr val="bg1"/>
              </a:solidFill>
              <a:effectLst/>
              <a:latin typeface="+mn-lt"/>
              <a:ea typeface="+mn-ea"/>
              <a:cs typeface="+mn-cs"/>
            </a:rPr>
            <a:t>(</a:t>
          </a:r>
          <a:r>
            <a:rPr lang="en-GB" sz="2200" kern="1200" dirty="0" err="1">
              <a:solidFill>
                <a:schemeClr val="bg1"/>
              </a:solidFill>
              <a:effectLst/>
              <a:latin typeface="+mn-lt"/>
              <a:ea typeface="+mn-ea"/>
              <a:cs typeface="+mn-cs"/>
            </a:rPr>
            <a:t>Blom</a:t>
          </a:r>
          <a:r>
            <a:rPr lang="en-GB" sz="2200" kern="1200" dirty="0">
              <a:solidFill>
                <a:schemeClr val="bg1"/>
              </a:solidFill>
              <a:effectLst/>
              <a:latin typeface="+mn-lt"/>
              <a:ea typeface="+mn-ea"/>
              <a:cs typeface="+mn-cs"/>
            </a:rPr>
            <a:t> et al., 2015)</a:t>
          </a:r>
          <a:r>
            <a:rPr lang="en-US" sz="2200" kern="1200" dirty="0">
              <a:solidFill>
                <a:schemeClr val="bg1"/>
              </a:solidFill>
            </a:rPr>
            <a:t>. </a:t>
          </a:r>
          <a:endParaRPr lang="en-GB" sz="2200" kern="1200" dirty="0">
            <a:solidFill>
              <a:schemeClr val="bg1"/>
            </a:solidFill>
          </a:endParaRPr>
        </a:p>
      </dsp:txBody>
      <dsp:txXfrm>
        <a:off x="8414676" y="680700"/>
        <a:ext cx="2837912" cy="22332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C8359-F3F6-4DDF-B110-664EDFB64975}">
      <dsp:nvSpPr>
        <dsp:cNvPr id="0" name=""/>
        <dsp:cNvSpPr/>
      </dsp:nvSpPr>
      <dsp:spPr>
        <a:xfrm>
          <a:off x="0" y="19123"/>
          <a:ext cx="8994977"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t>Communication builds trust with patients and teamwork with colleagues. </a:t>
          </a:r>
          <a:endParaRPr lang="en-GB" sz="2200" kern="1200" dirty="0"/>
        </a:p>
      </dsp:txBody>
      <dsp:txXfrm>
        <a:off x="48433" y="67556"/>
        <a:ext cx="8898111" cy="895294"/>
      </dsp:txXfrm>
    </dsp:sp>
    <dsp:sp modelId="{68C5BA35-7C87-4AF4-B3BD-43ED213DB6A9}">
      <dsp:nvSpPr>
        <dsp:cNvPr id="0" name=""/>
        <dsp:cNvSpPr/>
      </dsp:nvSpPr>
      <dsp:spPr>
        <a:xfrm>
          <a:off x="0" y="1163923"/>
          <a:ext cx="8994977"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t>It improves patient safety and the quality of care. </a:t>
          </a:r>
          <a:endParaRPr lang="en-GB" sz="2200" kern="1200" dirty="0"/>
        </a:p>
      </dsp:txBody>
      <dsp:txXfrm>
        <a:off x="48433" y="1212356"/>
        <a:ext cx="8898111" cy="895294"/>
      </dsp:txXfrm>
    </dsp:sp>
    <dsp:sp modelId="{B4055846-78E1-4FCD-9CEF-E9B7BA7D4B56}">
      <dsp:nvSpPr>
        <dsp:cNvPr id="0" name=""/>
        <dsp:cNvSpPr/>
      </dsp:nvSpPr>
      <dsp:spPr>
        <a:xfrm>
          <a:off x="0" y="2308723"/>
          <a:ext cx="8994977"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solidFill>
                <a:schemeClr val="bg1"/>
              </a:solidFill>
            </a:rPr>
            <a:t>Strong communication strengthens professional relationships in healthcare settings </a:t>
          </a:r>
          <a:r>
            <a:rPr lang="en-GB" sz="2200" kern="1200" dirty="0">
              <a:solidFill>
                <a:schemeClr val="bg1"/>
              </a:solidFill>
              <a:effectLst/>
              <a:latin typeface="+mn-lt"/>
              <a:ea typeface="+mn-ea"/>
              <a:cs typeface="+mn-cs"/>
            </a:rPr>
            <a:t>(</a:t>
          </a:r>
          <a:r>
            <a:rPr lang="en-GB" sz="2200" kern="1200" dirty="0" err="1">
              <a:solidFill>
                <a:schemeClr val="bg1"/>
              </a:solidFill>
              <a:effectLst/>
              <a:latin typeface="+mn-lt"/>
              <a:ea typeface="+mn-ea"/>
              <a:cs typeface="+mn-cs"/>
            </a:rPr>
            <a:t>McCorry</a:t>
          </a:r>
          <a:r>
            <a:rPr lang="en-GB" sz="2200" kern="1200" dirty="0">
              <a:solidFill>
                <a:schemeClr val="bg1"/>
              </a:solidFill>
              <a:effectLst/>
              <a:latin typeface="+mn-lt"/>
              <a:ea typeface="+mn-ea"/>
              <a:cs typeface="+mn-cs"/>
            </a:rPr>
            <a:t> and Mason, 2020).</a:t>
          </a:r>
          <a:endParaRPr lang="en-GB" sz="2200" kern="1200" dirty="0">
            <a:solidFill>
              <a:schemeClr val="bg1"/>
            </a:solidFill>
          </a:endParaRPr>
        </a:p>
      </dsp:txBody>
      <dsp:txXfrm>
        <a:off x="48433" y="2357156"/>
        <a:ext cx="8898111" cy="8952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2E351-B3CA-43DB-946C-8A74572F81C7}">
      <dsp:nvSpPr>
        <dsp:cNvPr id="0" name=""/>
        <dsp:cNvSpPr/>
      </dsp:nvSpPr>
      <dsp:spPr>
        <a:xfrm>
          <a:off x="862940" y="0"/>
          <a:ext cx="9779993" cy="334254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5BA97C-648B-42E2-9E06-1C481E078D98}">
      <dsp:nvSpPr>
        <dsp:cNvPr id="0" name=""/>
        <dsp:cNvSpPr/>
      </dsp:nvSpPr>
      <dsp:spPr>
        <a:xfrm>
          <a:off x="2773" y="961288"/>
          <a:ext cx="3527817" cy="14199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Communication is a fundamental skill in health and social care.</a:t>
          </a:r>
          <a:endParaRPr lang="en-GB" sz="2200" kern="1200" dirty="0"/>
        </a:p>
      </dsp:txBody>
      <dsp:txXfrm>
        <a:off x="72090" y="1030605"/>
        <a:ext cx="3389183" cy="1281331"/>
      </dsp:txXfrm>
    </dsp:sp>
    <dsp:sp modelId="{0274C682-2C1B-4B85-926E-A3151D4DF484}">
      <dsp:nvSpPr>
        <dsp:cNvPr id="0" name=""/>
        <dsp:cNvSpPr/>
      </dsp:nvSpPr>
      <dsp:spPr>
        <a:xfrm>
          <a:off x="3989028" y="947436"/>
          <a:ext cx="3527817" cy="1447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Frameworks like SBAR ensure clear information sharing and mitigate misunderstandings. </a:t>
          </a:r>
          <a:endParaRPr lang="en-GB" sz="2200" kern="1200" dirty="0"/>
        </a:p>
      </dsp:txBody>
      <dsp:txXfrm>
        <a:off x="4059697" y="1018105"/>
        <a:ext cx="3386479" cy="1306330"/>
      </dsp:txXfrm>
    </dsp:sp>
    <dsp:sp modelId="{FB41634B-B9CA-4F8A-B17B-CB50FFDC881A}">
      <dsp:nvSpPr>
        <dsp:cNvPr id="0" name=""/>
        <dsp:cNvSpPr/>
      </dsp:nvSpPr>
      <dsp:spPr>
        <a:xfrm>
          <a:off x="7975283" y="947436"/>
          <a:ext cx="3527817" cy="1447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Developing communication skills improves patient outcomes an professional practice. </a:t>
          </a:r>
          <a:endParaRPr lang="en-GB" sz="2200" kern="1200" dirty="0"/>
        </a:p>
      </dsp:txBody>
      <dsp:txXfrm>
        <a:off x="8045952" y="1018105"/>
        <a:ext cx="3386479" cy="130633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82D15-E6EE-4B3E-A842-8CEFFF9DCDB9}"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5C5D24-50B4-4AA8-887D-4331E2C65956}" type="slidenum">
              <a:rPr lang="en-GB" smtClean="0"/>
              <a:t>‹#›</a:t>
            </a:fld>
            <a:endParaRPr lang="en-GB"/>
          </a:p>
        </p:txBody>
      </p:sp>
    </p:spTree>
    <p:extLst>
      <p:ext uri="{BB962C8B-B14F-4D97-AF65-F5344CB8AC3E}">
        <p14:creationId xmlns:p14="http://schemas.microsoft.com/office/powerpoint/2010/main" val="318646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Developing professional skills is necessary for individuals working in health and social care. These skills support professional to deliver safe, effective and person-centred services. One of the most important professional skills in this sector is communication. Health and social care professionals must communicate clearly with patients, colleagues and other professionals in order to provide quality care (</a:t>
            </a:r>
            <a:r>
              <a:rPr lang="en-GB" sz="1200" kern="1200" dirty="0" err="1">
                <a:solidFill>
                  <a:schemeClr val="tx1"/>
                </a:solidFill>
                <a:effectLst/>
                <a:latin typeface="+mn-lt"/>
                <a:ea typeface="+mn-ea"/>
                <a:cs typeface="+mn-cs"/>
              </a:rPr>
              <a:t>McCorry</a:t>
            </a:r>
            <a:r>
              <a:rPr lang="en-GB" sz="1200" kern="1200" dirty="0">
                <a:solidFill>
                  <a:schemeClr val="tx1"/>
                </a:solidFill>
                <a:effectLst/>
                <a:latin typeface="+mn-lt"/>
                <a:ea typeface="+mn-ea"/>
                <a:cs typeface="+mn-cs"/>
              </a:rPr>
              <a:t> and Mason, 2020). This presentation focuses on the skill of communication and its importance in health and social care practice. </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3</a:t>
            </a:fld>
            <a:endParaRPr lang="en-GB"/>
          </a:p>
        </p:txBody>
      </p:sp>
    </p:spTree>
    <p:extLst>
      <p:ext uri="{BB962C8B-B14F-4D97-AF65-F5344CB8AC3E}">
        <p14:creationId xmlns:p14="http://schemas.microsoft.com/office/powerpoint/2010/main" val="2346997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is Communication?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is the process of sharing information, ideas and feelings between individuals with the help of verbal, non-verbal and written methods (</a:t>
            </a:r>
            <a:r>
              <a:rPr lang="en-GB" sz="1200" kern="1200" dirty="0" err="1">
                <a:solidFill>
                  <a:schemeClr val="tx1"/>
                </a:solidFill>
                <a:effectLst/>
                <a:latin typeface="+mn-lt"/>
                <a:ea typeface="+mn-ea"/>
                <a:cs typeface="+mn-cs"/>
              </a:rPr>
              <a:t>Konar</a:t>
            </a:r>
            <a:r>
              <a:rPr lang="en-GB" sz="1200" kern="1200" dirty="0">
                <a:solidFill>
                  <a:schemeClr val="tx1"/>
                </a:solidFill>
                <a:effectLst/>
                <a:latin typeface="+mn-lt"/>
                <a:ea typeface="+mn-ea"/>
                <a:cs typeface="+mn-cs"/>
              </a:rPr>
              <a:t>, 2021). In health and social care settings, communication significantly helps professionals understand patients’ needs and provide appropriate care.</a:t>
            </a:r>
          </a:p>
          <a:p>
            <a:r>
              <a:rPr lang="en-GB" sz="1200" kern="1200" dirty="0">
                <a:solidFill>
                  <a:schemeClr val="tx1"/>
                </a:solidFill>
                <a:effectLst/>
                <a:latin typeface="+mn-lt"/>
                <a:ea typeface="+mn-ea"/>
                <a:cs typeface="+mn-cs"/>
              </a:rPr>
              <a:t>Effective communication involves listening carefully, speaking clearly, and showing empathy along with accurately recording important information. Health professionals must also pay attention to body language, tone of voice and the emotional needs of patients. </a:t>
            </a:r>
          </a:p>
          <a:p>
            <a:r>
              <a:rPr lang="en-GB" sz="1200" kern="1200" dirty="0">
                <a:solidFill>
                  <a:schemeClr val="tx1"/>
                </a:solidFill>
                <a:effectLst/>
                <a:latin typeface="+mn-lt"/>
                <a:ea typeface="+mn-ea"/>
                <a:cs typeface="+mn-cs"/>
              </a:rPr>
              <a:t>Effective communication between healthcare professionals and patients improves understanding and supports better health outcomes. Communication skills are often developed through education, teamwork and real-life interactions with others (</a:t>
            </a:r>
            <a:r>
              <a:rPr lang="en-GB" sz="1200" kern="1200" dirty="0" err="1">
                <a:solidFill>
                  <a:schemeClr val="tx1"/>
                </a:solidFill>
                <a:effectLst/>
                <a:latin typeface="+mn-lt"/>
                <a:ea typeface="+mn-ea"/>
                <a:cs typeface="+mn-cs"/>
              </a:rPr>
              <a:t>Konar</a:t>
            </a:r>
            <a:r>
              <a:rPr lang="en-GB" sz="1200" kern="1200" dirty="0">
                <a:solidFill>
                  <a:schemeClr val="tx1"/>
                </a:solidFill>
                <a:effectLst/>
                <a:latin typeface="+mn-lt"/>
                <a:ea typeface="+mn-ea"/>
                <a:cs typeface="+mn-cs"/>
              </a:rPr>
              <a:t>, 2021). </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4</a:t>
            </a:fld>
            <a:endParaRPr lang="en-GB"/>
          </a:p>
        </p:txBody>
      </p:sp>
    </p:spTree>
    <p:extLst>
      <p:ext uri="{BB962C8B-B14F-4D97-AF65-F5344CB8AC3E}">
        <p14:creationId xmlns:p14="http://schemas.microsoft.com/office/powerpoint/2010/main" val="3638378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Importance of Communication in Professional Practice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is necessary for professionals working in health and social care because it properly supports safe and effective care. Clear communication ensures that patients understand their conditions, treatment plans and medical instructions. </a:t>
            </a:r>
          </a:p>
          <a:p>
            <a:r>
              <a:rPr lang="en-GB" sz="1200" kern="1200" dirty="0">
                <a:solidFill>
                  <a:schemeClr val="tx1"/>
                </a:solidFill>
                <a:effectLst/>
                <a:latin typeface="+mn-lt"/>
                <a:ea typeface="+mn-ea"/>
                <a:cs typeface="+mn-cs"/>
              </a:rPr>
              <a:t>Good communication also supports teamwork among healthcare professionals. Doctors, nurses and care assistants often need to share patient information quickly and accurately to ensure that patients receive the correct treatment (</a:t>
            </a:r>
            <a:r>
              <a:rPr lang="en-GB" sz="1200" kern="1200" dirty="0" err="1">
                <a:solidFill>
                  <a:schemeClr val="tx1"/>
                </a:solidFill>
                <a:effectLst/>
                <a:latin typeface="+mn-lt"/>
                <a:ea typeface="+mn-ea"/>
                <a:cs typeface="+mn-cs"/>
              </a:rPr>
              <a:t>McCorry</a:t>
            </a:r>
            <a:r>
              <a:rPr lang="en-GB" sz="1200" kern="1200" dirty="0">
                <a:solidFill>
                  <a:schemeClr val="tx1"/>
                </a:solidFill>
                <a:effectLst/>
                <a:latin typeface="+mn-lt"/>
                <a:ea typeface="+mn-ea"/>
                <a:cs typeface="+mn-cs"/>
              </a:rPr>
              <a:t> and Mason, 2020). </a:t>
            </a:r>
          </a:p>
          <a:p>
            <a:r>
              <a:rPr lang="en-GB" sz="1200" kern="1200" dirty="0">
                <a:solidFill>
                  <a:schemeClr val="tx1"/>
                </a:solidFill>
                <a:effectLst/>
                <a:latin typeface="+mn-lt"/>
                <a:ea typeface="+mn-ea"/>
                <a:cs typeface="+mn-cs"/>
              </a:rPr>
              <a:t>Effective communication between healthcare staff mitigates the risk of medical errors and improves patient safety. It also helps build trust between patients and healthcare professionals that making patients feel respected and supported. </a:t>
            </a:r>
          </a:p>
          <a:p>
            <a:r>
              <a:rPr lang="en-GB" sz="1200" kern="1200" dirty="0">
                <a:solidFill>
                  <a:schemeClr val="tx1"/>
                </a:solidFill>
                <a:effectLst/>
                <a:latin typeface="+mn-lt"/>
                <a:ea typeface="+mn-ea"/>
                <a:cs typeface="+mn-cs"/>
              </a:rPr>
              <a:t>If communication is not used effectively, misunderstanding may occur. This can lead to incorrect treatments, medication mistakes and mitigated quality of care. </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5</a:t>
            </a:fld>
            <a:endParaRPr lang="en-GB"/>
          </a:p>
        </p:txBody>
      </p:sp>
    </p:spTree>
    <p:extLst>
      <p:ext uri="{BB962C8B-B14F-4D97-AF65-F5344CB8AC3E}">
        <p14:creationId xmlns:p14="http://schemas.microsoft.com/office/powerpoint/2010/main" val="3304954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Communication Model: SBAR Framework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commonly used communication model in healthcare is the SBAR framework. SBAR stands for Situation, Background, Assessment and Recommendation and this model significantly provides a structured way for healthcare professionals to communicate important patient information (</a:t>
            </a:r>
            <a:r>
              <a:rPr lang="en-GB" sz="1200" kern="1200" dirty="0" err="1">
                <a:solidFill>
                  <a:schemeClr val="tx1"/>
                </a:solidFill>
                <a:effectLst/>
                <a:latin typeface="+mn-lt"/>
                <a:ea typeface="+mn-ea"/>
                <a:cs typeface="+mn-cs"/>
              </a:rPr>
              <a:t>Blom</a:t>
            </a:r>
            <a:r>
              <a:rPr lang="en-GB" sz="1200" kern="1200" dirty="0">
                <a:solidFill>
                  <a:schemeClr val="tx1"/>
                </a:solidFill>
                <a:effectLst/>
                <a:latin typeface="+mn-lt"/>
                <a:ea typeface="+mn-ea"/>
                <a:cs typeface="+mn-cs"/>
              </a:rPr>
              <a:t> et al., 2015). </a:t>
            </a:r>
          </a:p>
          <a:p>
            <a:r>
              <a:rPr lang="en-GB" sz="1200" kern="1200" dirty="0">
                <a:solidFill>
                  <a:schemeClr val="tx1"/>
                </a:solidFill>
                <a:effectLst/>
                <a:latin typeface="+mn-lt"/>
                <a:ea typeface="+mn-ea"/>
                <a:cs typeface="+mn-cs"/>
              </a:rPr>
              <a:t>The “Situation” stage explains the current problem. The “Background” provides relevant information about the patient. The “Assessment” describes the healthcare professional’s evaluation of the situation and the “Recommendation” suggests the appropriate action (</a:t>
            </a:r>
            <a:r>
              <a:rPr lang="en-GB" sz="1200" kern="1200" dirty="0" err="1">
                <a:solidFill>
                  <a:schemeClr val="tx1"/>
                </a:solidFill>
                <a:effectLst/>
                <a:latin typeface="+mn-lt"/>
                <a:ea typeface="+mn-ea"/>
                <a:cs typeface="+mn-cs"/>
              </a:rPr>
              <a:t>Blom</a:t>
            </a:r>
            <a:r>
              <a:rPr lang="en-GB" sz="1200" kern="1200" dirty="0">
                <a:solidFill>
                  <a:schemeClr val="tx1"/>
                </a:solidFill>
                <a:effectLst/>
                <a:latin typeface="+mn-lt"/>
                <a:ea typeface="+mn-ea"/>
                <a:cs typeface="+mn-cs"/>
              </a:rPr>
              <a:t> et al., 2015). </a:t>
            </a:r>
          </a:p>
          <a:p>
            <a:r>
              <a:rPr lang="en-GB" sz="1200" kern="1200" dirty="0">
                <a:solidFill>
                  <a:schemeClr val="tx1"/>
                </a:solidFill>
                <a:effectLst/>
                <a:latin typeface="+mn-lt"/>
                <a:ea typeface="+mn-ea"/>
                <a:cs typeface="+mn-cs"/>
              </a:rPr>
              <a:t>Using this framework helps the healthcare professionals communicate clearly and efficiently. It mitigates confusion and ensures that important information is shared accurately at the time of patient care (</a:t>
            </a:r>
            <a:r>
              <a:rPr lang="en-GB" sz="1200" kern="1200" dirty="0" err="1">
                <a:solidFill>
                  <a:schemeClr val="tx1"/>
                </a:solidFill>
                <a:effectLst/>
                <a:latin typeface="+mn-lt"/>
                <a:ea typeface="+mn-ea"/>
                <a:cs typeface="+mn-cs"/>
              </a:rPr>
              <a:t>Blom</a:t>
            </a:r>
            <a:r>
              <a:rPr lang="en-GB" sz="1200" kern="1200" dirty="0">
                <a:solidFill>
                  <a:schemeClr val="tx1"/>
                </a:solidFill>
                <a:effectLst/>
                <a:latin typeface="+mn-lt"/>
                <a:ea typeface="+mn-ea"/>
                <a:cs typeface="+mn-cs"/>
              </a:rPr>
              <a:t> et al., 2015). </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6</a:t>
            </a:fld>
            <a:endParaRPr lang="en-GB"/>
          </a:p>
        </p:txBody>
      </p:sp>
    </p:spTree>
    <p:extLst>
      <p:ext uri="{BB962C8B-B14F-4D97-AF65-F5344CB8AC3E}">
        <p14:creationId xmlns:p14="http://schemas.microsoft.com/office/powerpoint/2010/main" val="2067362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Applying Communication in Practice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skills are applied in many healthcare situations. For instance, a nurse working in a hospital ward may need to explain medication instruction to an elderly patient who is about to be discharged. </a:t>
            </a:r>
          </a:p>
          <a:p>
            <a:r>
              <a:rPr lang="en-GB" sz="1200" kern="1200" dirty="0">
                <a:solidFill>
                  <a:schemeClr val="tx1"/>
                </a:solidFill>
                <a:effectLst/>
                <a:latin typeface="+mn-lt"/>
                <a:ea typeface="+mn-ea"/>
                <a:cs typeface="+mn-cs"/>
              </a:rPr>
              <a:t>In this situation, the nurse must communicate clearly using simple language and check that the patient understands how to take the medication correctly. The nurse may also encourage the patient to ask questions if they feel unsure. </a:t>
            </a:r>
          </a:p>
          <a:p>
            <a:r>
              <a:rPr lang="en-GB" sz="1200" kern="1200" dirty="0">
                <a:solidFill>
                  <a:schemeClr val="tx1"/>
                </a:solidFill>
                <a:effectLst/>
                <a:latin typeface="+mn-lt"/>
                <a:ea typeface="+mn-ea"/>
                <a:cs typeface="+mn-cs"/>
              </a:rPr>
              <a:t>Effective communication in this situation improves patient safety and mitigates the risk of medication errors. It also helps patients feel confident about managing their treatment at home. </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7</a:t>
            </a:fld>
            <a:endParaRPr lang="en-GB"/>
          </a:p>
        </p:txBody>
      </p:sp>
    </p:spTree>
    <p:extLst>
      <p:ext uri="{BB962C8B-B14F-4D97-AF65-F5344CB8AC3E}">
        <p14:creationId xmlns:p14="http://schemas.microsoft.com/office/powerpoint/2010/main" val="404172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How does Communication skill support my future career?</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is necessary for my future career in health and social care because it helps to build trust with patients and supports teamwork with colleagues. Effective communication significantly improves patient safety, increases service quality and strengthens professional relationships in healthcare environments (</a:t>
            </a:r>
            <a:r>
              <a:rPr lang="en-GB" sz="1200" kern="1200" dirty="0" err="1">
                <a:solidFill>
                  <a:schemeClr val="tx1"/>
                </a:solidFill>
                <a:effectLst/>
                <a:latin typeface="+mn-lt"/>
                <a:ea typeface="+mn-ea"/>
                <a:cs typeface="+mn-cs"/>
              </a:rPr>
              <a:t>McCorry</a:t>
            </a:r>
            <a:r>
              <a:rPr lang="en-GB" sz="1200" kern="1200" dirty="0">
                <a:solidFill>
                  <a:schemeClr val="tx1"/>
                </a:solidFill>
                <a:effectLst/>
                <a:latin typeface="+mn-lt"/>
                <a:ea typeface="+mn-ea"/>
                <a:cs typeface="+mn-cs"/>
              </a:rPr>
              <a:t> and Mason, 2020). </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8</a:t>
            </a:fld>
            <a:endParaRPr lang="en-GB"/>
          </a:p>
        </p:txBody>
      </p:sp>
    </p:spTree>
    <p:extLst>
      <p:ext uri="{BB962C8B-B14F-4D97-AF65-F5344CB8AC3E}">
        <p14:creationId xmlns:p14="http://schemas.microsoft.com/office/powerpoint/2010/main" val="1453748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communication is a fundamental skill in health and social care practice. It helps professionals understand patient needs, work effectively with colleagues, and significantly provide safe and high-quality care. Communication framework such as SBAR support clear information sharing and mitigate the risk of misunderstandings. Developing strong communication skills is necessary to improve patient outcomes.</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9</a:t>
            </a:fld>
            <a:endParaRPr lang="en-GB"/>
          </a:p>
        </p:txBody>
      </p:sp>
    </p:spTree>
    <p:extLst>
      <p:ext uri="{BB962C8B-B14F-4D97-AF65-F5344CB8AC3E}">
        <p14:creationId xmlns:p14="http://schemas.microsoft.com/office/powerpoint/2010/main" val="2672467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Blom</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Petersson</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Hagell</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Westergren</a:t>
            </a:r>
            <a:r>
              <a:rPr lang="en-GB" sz="1200" kern="1200" dirty="0">
                <a:solidFill>
                  <a:schemeClr val="tx1"/>
                </a:solidFill>
                <a:effectLst/>
                <a:latin typeface="+mn-lt"/>
                <a:ea typeface="+mn-ea"/>
                <a:cs typeface="+mn-cs"/>
              </a:rPr>
              <a:t>, A., 2015. The SBAR model for communication between health care professionals: a clinical intervention pilot study. </a:t>
            </a:r>
            <a:r>
              <a:rPr lang="en-GB" sz="1200" i="1" kern="1200" dirty="0">
                <a:solidFill>
                  <a:schemeClr val="tx1"/>
                </a:solidFill>
                <a:effectLst/>
                <a:latin typeface="+mn-lt"/>
                <a:ea typeface="+mn-ea"/>
                <a:cs typeface="+mn-cs"/>
              </a:rPr>
              <a:t>International Journal of Caring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(3), pp.530-535.</a:t>
            </a:r>
          </a:p>
          <a:p>
            <a:r>
              <a:rPr lang="en-GB" sz="1200" kern="1200" dirty="0" err="1">
                <a:solidFill>
                  <a:schemeClr val="tx1"/>
                </a:solidFill>
                <a:effectLst/>
                <a:latin typeface="+mn-lt"/>
                <a:ea typeface="+mn-ea"/>
                <a:cs typeface="+mn-cs"/>
              </a:rPr>
              <a:t>Konar</a:t>
            </a:r>
            <a:r>
              <a:rPr lang="en-GB" sz="1200" kern="1200" dirty="0">
                <a:solidFill>
                  <a:schemeClr val="tx1"/>
                </a:solidFill>
                <a:effectLst/>
                <a:latin typeface="+mn-lt"/>
                <a:ea typeface="+mn-ea"/>
                <a:cs typeface="+mn-cs"/>
              </a:rPr>
              <a:t>, N., 2021. </a:t>
            </a:r>
            <a:r>
              <a:rPr lang="en-GB" sz="1200" i="1" kern="1200" dirty="0">
                <a:solidFill>
                  <a:schemeClr val="tx1"/>
                </a:solidFill>
                <a:effectLst/>
                <a:latin typeface="+mn-lt"/>
                <a:ea typeface="+mn-ea"/>
                <a:cs typeface="+mn-cs"/>
              </a:rPr>
              <a:t>Communication skills for professionals</a:t>
            </a:r>
            <a:r>
              <a:rPr lang="en-GB" sz="1200" kern="1200" dirty="0">
                <a:solidFill>
                  <a:schemeClr val="tx1"/>
                </a:solidFill>
                <a:effectLst/>
                <a:latin typeface="+mn-lt"/>
                <a:ea typeface="+mn-ea"/>
                <a:cs typeface="+mn-cs"/>
              </a:rPr>
              <a:t>. PHI Learning </a:t>
            </a:r>
            <a:r>
              <a:rPr lang="en-GB" sz="1200" kern="1200" dirty="0" err="1">
                <a:solidFill>
                  <a:schemeClr val="tx1"/>
                </a:solidFill>
                <a:effectLst/>
                <a:latin typeface="+mn-lt"/>
                <a:ea typeface="+mn-ea"/>
                <a:cs typeface="+mn-cs"/>
              </a:rPr>
              <a:t>Pvt.</a:t>
            </a:r>
            <a:r>
              <a:rPr lang="en-GB" sz="1200" kern="1200" dirty="0">
                <a:solidFill>
                  <a:schemeClr val="tx1"/>
                </a:solidFill>
                <a:effectLst/>
                <a:latin typeface="+mn-lt"/>
                <a:ea typeface="+mn-ea"/>
                <a:cs typeface="+mn-cs"/>
              </a:rPr>
              <a:t> Ltd..</a:t>
            </a:r>
          </a:p>
          <a:p>
            <a:r>
              <a:rPr lang="en-GB" sz="1200" kern="1200" dirty="0" err="1">
                <a:solidFill>
                  <a:schemeClr val="tx1"/>
                </a:solidFill>
                <a:effectLst/>
                <a:latin typeface="+mn-lt"/>
                <a:ea typeface="+mn-ea"/>
                <a:cs typeface="+mn-cs"/>
              </a:rPr>
              <a:t>McCorry</a:t>
            </a:r>
            <a:r>
              <a:rPr lang="en-GB" sz="1200" kern="1200" dirty="0">
                <a:solidFill>
                  <a:schemeClr val="tx1"/>
                </a:solidFill>
                <a:effectLst/>
                <a:latin typeface="+mn-lt"/>
                <a:ea typeface="+mn-ea"/>
                <a:cs typeface="+mn-cs"/>
              </a:rPr>
              <a:t>, L.K. and Mason, J., 2020. </a:t>
            </a:r>
            <a:r>
              <a:rPr lang="en-GB" sz="1200" i="1" kern="1200" dirty="0">
                <a:solidFill>
                  <a:schemeClr val="tx1"/>
                </a:solidFill>
                <a:effectLst/>
                <a:latin typeface="+mn-lt"/>
                <a:ea typeface="+mn-ea"/>
                <a:cs typeface="+mn-cs"/>
              </a:rPr>
              <a:t>Communication skills for the healthcare professional</a:t>
            </a:r>
            <a:r>
              <a:rPr lang="en-GB" sz="1200" kern="1200" dirty="0">
                <a:solidFill>
                  <a:schemeClr val="tx1"/>
                </a:solidFill>
                <a:effectLst/>
                <a:latin typeface="+mn-lt"/>
                <a:ea typeface="+mn-ea"/>
                <a:cs typeface="+mn-cs"/>
              </a:rPr>
              <a:t>. Jones &amp; Bartlett Learning.</a:t>
            </a:r>
          </a:p>
          <a:p>
            <a:endParaRPr lang="en-GB" dirty="0"/>
          </a:p>
        </p:txBody>
      </p:sp>
      <p:sp>
        <p:nvSpPr>
          <p:cNvPr id="4" name="Slide Number Placeholder 3"/>
          <p:cNvSpPr>
            <a:spLocks noGrp="1"/>
          </p:cNvSpPr>
          <p:nvPr>
            <p:ph type="sldNum" sz="quarter" idx="10"/>
          </p:nvPr>
        </p:nvSpPr>
        <p:spPr/>
        <p:txBody>
          <a:bodyPr/>
          <a:lstStyle/>
          <a:p>
            <a:fld id="{F05C5D24-50B4-4AA8-887D-4331E2C65956}" type="slidenum">
              <a:rPr lang="en-GB" smtClean="0"/>
              <a:t>10</a:t>
            </a:fld>
            <a:endParaRPr lang="en-GB"/>
          </a:p>
        </p:txBody>
      </p:sp>
    </p:spTree>
    <p:extLst>
      <p:ext uri="{BB962C8B-B14F-4D97-AF65-F5344CB8AC3E}">
        <p14:creationId xmlns:p14="http://schemas.microsoft.com/office/powerpoint/2010/main" val="1768614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16/03/2026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16/03/2026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16/03/2026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16/03/2026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16/03/2026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Bernice Afriyie</a:t>
            </a:r>
          </a:p>
          <a:p>
            <a:r>
              <a:rPr lang="en-GB" altLang="en-US" u="sng" dirty="0"/>
              <a:t>Student ID</a:t>
            </a:r>
            <a:r>
              <a:rPr lang="en-GB" altLang="en-US" b="1" u="sng" dirty="0"/>
              <a:t>:      2435004</a:t>
            </a:r>
            <a:endParaRPr lang="en-GB" altLang="en-US" b="1" i="1" dirty="0"/>
          </a:p>
          <a:p>
            <a:r>
              <a:rPr lang="en-GB" altLang="en-US" u="sng" dirty="0"/>
              <a:t>Lecturer’s </a:t>
            </a:r>
            <a:r>
              <a:rPr lang="en-GB" altLang="en-US" u="sng" dirty="0" err="1"/>
              <a:t>Name</a:t>
            </a:r>
            <a:r>
              <a:rPr lang="en-GB" altLang="en-US" b="1" i="1" dirty="0" err="1"/>
              <a:t>:Dr</a:t>
            </a:r>
            <a:r>
              <a:rPr lang="en-GB" altLang="en-US" b="1" i="1" dirty="0"/>
              <a:t> Christopher </a:t>
            </a:r>
            <a:r>
              <a:rPr lang="en-GB" altLang="en-US" b="1" i="1" dirty="0" err="1"/>
              <a:t>Mafuva</a:t>
            </a:r>
            <a:endParaRPr lang="en-GB" altLang="en-US" b="1" i="1" dirty="0"/>
          </a:p>
          <a:p>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have not used AI</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16/03/2026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16/03/2026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3" name="TextBox 2"/>
          <p:cNvSpPr txBox="1"/>
          <p:nvPr/>
        </p:nvSpPr>
        <p:spPr>
          <a:xfrm>
            <a:off x="6137564" y="1052514"/>
            <a:ext cx="4752109" cy="3877985"/>
          </a:xfrm>
          <a:prstGeom prst="rect">
            <a:avLst/>
          </a:prstGeom>
          <a:noFill/>
        </p:spPr>
        <p:txBody>
          <a:bodyPr wrap="square" rtlCol="0">
            <a:spAutoFit/>
          </a:bodyPr>
          <a:lstStyle/>
          <a:p>
            <a:pPr marL="285750" indent="-285750">
              <a:buFont typeface="Arial" panose="020B0604020202020204" pitchFamily="34" charset="0"/>
              <a:buChar char="•"/>
            </a:pPr>
            <a:r>
              <a:rPr lang="en-US" sz="2200" dirty="0"/>
              <a:t>Successfully developing professional skills is necessary in health and social care.</a:t>
            </a:r>
          </a:p>
          <a:p>
            <a:pPr marL="285750" indent="-285750">
              <a:buFont typeface="Arial" panose="020B0604020202020204" pitchFamily="34" charset="0"/>
              <a:buChar char="•"/>
            </a:pPr>
            <a:r>
              <a:rPr lang="en-US" sz="2200" dirty="0"/>
              <a:t>Communication skills support safe, effective and person-</a:t>
            </a:r>
            <a:r>
              <a:rPr lang="en-US" sz="2200" dirty="0" err="1"/>
              <a:t>centred</a:t>
            </a:r>
            <a:r>
              <a:rPr lang="en-US" sz="2200" dirty="0"/>
              <a:t> care. </a:t>
            </a:r>
          </a:p>
          <a:p>
            <a:pPr marL="285750" indent="-285750">
              <a:buFont typeface="Arial" panose="020B0604020202020204" pitchFamily="34" charset="0"/>
              <a:buChar char="•"/>
            </a:pPr>
            <a:r>
              <a:rPr lang="en-US" sz="2200" dirty="0"/>
              <a:t>It is very important for professionals to communicate clearly with patients and colleagues </a:t>
            </a:r>
            <a:r>
              <a:rPr lang="en-GB" sz="2200" dirty="0"/>
              <a:t>(</a:t>
            </a:r>
            <a:r>
              <a:rPr lang="en-GB" sz="2200" dirty="0" err="1"/>
              <a:t>McCorry</a:t>
            </a:r>
            <a:r>
              <a:rPr lang="en-GB" sz="2200" dirty="0"/>
              <a:t> and Mason, 2020)</a:t>
            </a:r>
            <a:r>
              <a:rPr lang="en-US" sz="2200" dirty="0"/>
              <a:t>. </a:t>
            </a:r>
            <a:endParaRPr lang="en-GB" sz="22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2773" y="1052513"/>
            <a:ext cx="4734791" cy="3477875"/>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Communication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6109855" y="1072038"/>
            <a:ext cx="5472545" cy="3443299"/>
          </a:xfrm>
        </p:spPr>
        <p:txBody>
          <a:bodyPr/>
          <a:lstStyle/>
          <a:p>
            <a:pPr>
              <a:defRPr/>
            </a:pPr>
            <a:r>
              <a:rPr lang="en-US" altLang="en-US" sz="2200" dirty="0"/>
              <a:t>Communication is sharing information, ideas and feelings verbally, non-verbally or in written </a:t>
            </a:r>
            <a:r>
              <a:rPr lang="en-GB" sz="2200" dirty="0"/>
              <a:t>(</a:t>
            </a:r>
            <a:r>
              <a:rPr lang="en-GB" sz="2200" dirty="0" err="1"/>
              <a:t>Konar</a:t>
            </a:r>
            <a:r>
              <a:rPr lang="en-GB" sz="2200" dirty="0"/>
              <a:t>, 2021)</a:t>
            </a:r>
            <a:r>
              <a:rPr lang="en-US" altLang="en-US" sz="2200" dirty="0"/>
              <a:t>.</a:t>
            </a:r>
          </a:p>
          <a:p>
            <a:pPr>
              <a:defRPr/>
            </a:pPr>
            <a:r>
              <a:rPr lang="en-US" altLang="en-US" sz="2200" dirty="0"/>
              <a:t>Effective communication mainly involves listening, speaking clearly and showing empathy. </a:t>
            </a:r>
          </a:p>
          <a:p>
            <a:r>
              <a:rPr lang="en-GB" sz="2200" dirty="0"/>
              <a:t>Communication skills are often developed through education, teamwork and real-life interactions with others (</a:t>
            </a:r>
            <a:r>
              <a:rPr lang="en-GB" sz="2200" dirty="0" err="1"/>
              <a:t>Konar</a:t>
            </a:r>
            <a:r>
              <a:rPr lang="en-GB" sz="2200" dirty="0"/>
              <a:t>, 2021). </a:t>
            </a: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964" y="1079409"/>
            <a:ext cx="5153891" cy="3435928"/>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Communication in professional practice</a:t>
            </a:r>
            <a:endParaRPr lang="en-GB" sz="900" b="1" dirty="0"/>
          </a:p>
        </p:txBody>
      </p:sp>
      <p:graphicFrame>
        <p:nvGraphicFramePr>
          <p:cNvPr id="6" name="Diagram 5"/>
          <p:cNvGraphicFramePr/>
          <p:nvPr>
            <p:extLst>
              <p:ext uri="{D42A27DB-BD31-4B8C-83A1-F6EECF244321}">
                <p14:modId xmlns:p14="http://schemas.microsoft.com/office/powerpoint/2010/main" val="352152266"/>
              </p:ext>
            </p:extLst>
          </p:nvPr>
        </p:nvGraphicFramePr>
        <p:xfrm>
          <a:off x="1492514" y="1313556"/>
          <a:ext cx="9206973" cy="3604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Communication Model: SBAR Framework</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828542598"/>
              </p:ext>
            </p:extLst>
          </p:nvPr>
        </p:nvGraphicFramePr>
        <p:xfrm>
          <a:off x="443840" y="1143000"/>
          <a:ext cx="11332028" cy="3594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16/03/2026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Communication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109855" y="1052736"/>
            <a:ext cx="4498878" cy="3934900"/>
          </a:xfrm>
        </p:spPr>
        <p:txBody>
          <a:bodyPr/>
          <a:lstStyle/>
          <a:p>
            <a:r>
              <a:rPr lang="en-US" sz="2200" dirty="0"/>
              <a:t>Nurses explain medication instruction clearly to patients before discharge. </a:t>
            </a:r>
          </a:p>
          <a:p>
            <a:r>
              <a:rPr lang="en-US" sz="2200" dirty="0"/>
              <a:t>Simple language and checking patient understanding mitigates medication errors. </a:t>
            </a:r>
          </a:p>
          <a:p>
            <a:r>
              <a:rPr lang="en-US" sz="2200" dirty="0"/>
              <a:t>Effective communication enhances patient confidence and safety at home. </a:t>
            </a:r>
          </a:p>
          <a:p>
            <a:endParaRPr lang="en-GB" sz="22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16/03/2026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2328" y="1052736"/>
            <a:ext cx="4825842" cy="3131337"/>
          </a:xfrm>
          <a:prstGeom prst="rect">
            <a:avLst/>
          </a:prstGeom>
          <a:ln>
            <a:noFill/>
          </a:ln>
          <a:effectLst>
            <a:softEdge rad="112500"/>
          </a:effectLst>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629916962"/>
              </p:ext>
            </p:extLst>
          </p:nvPr>
        </p:nvGraphicFramePr>
        <p:xfrm>
          <a:off x="1613756" y="1556793"/>
          <a:ext cx="8994977" cy="3320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1270" y="304066"/>
            <a:ext cx="6172200" cy="857250"/>
          </a:xfrm>
        </p:spPr>
        <p:txBody>
          <a:bodyPr/>
          <a:lstStyle/>
          <a:p>
            <a:r>
              <a:rPr lang="en-GB" altLang="en-US" sz="2800" b="1" dirty="0"/>
              <a:t>Conclusion</a:t>
            </a:r>
            <a:endParaRPr lang="en-GB" altLang="en-US" sz="2800" b="1" i="1" dirty="0">
              <a:solidFill>
                <a:srgbClr val="FF0000"/>
              </a:solidFill>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401487002"/>
              </p:ext>
            </p:extLst>
          </p:nvPr>
        </p:nvGraphicFramePr>
        <p:xfrm>
          <a:off x="334432" y="1161316"/>
          <a:ext cx="11505875" cy="3342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629833" y="1417638"/>
            <a:ext cx="9259840" cy="3553373"/>
          </a:xfrm>
        </p:spPr>
        <p:txBody>
          <a:bodyPr/>
          <a:lstStyle/>
          <a:p>
            <a:pPr marL="0" indent="0">
              <a:buNone/>
            </a:pPr>
            <a:endParaRPr lang="en-GB" sz="2200" dirty="0"/>
          </a:p>
          <a:p>
            <a:r>
              <a:rPr lang="en-GB" sz="2200" dirty="0" err="1"/>
              <a:t>Blom</a:t>
            </a:r>
            <a:r>
              <a:rPr lang="en-GB" sz="2200" dirty="0"/>
              <a:t>, L., </a:t>
            </a:r>
            <a:r>
              <a:rPr lang="en-GB" sz="2200" dirty="0" err="1"/>
              <a:t>Petersson</a:t>
            </a:r>
            <a:r>
              <a:rPr lang="en-GB" sz="2200" dirty="0"/>
              <a:t>, P., </a:t>
            </a:r>
            <a:r>
              <a:rPr lang="en-GB" sz="2200" dirty="0" err="1"/>
              <a:t>Hagell</a:t>
            </a:r>
            <a:r>
              <a:rPr lang="en-GB" sz="2200" dirty="0"/>
              <a:t>, P. and </a:t>
            </a:r>
            <a:r>
              <a:rPr lang="en-GB" sz="2200" dirty="0" err="1"/>
              <a:t>Westergren</a:t>
            </a:r>
            <a:r>
              <a:rPr lang="en-GB" sz="2200" dirty="0"/>
              <a:t>, A., 2015. The SBAR model for communication between health care professionals: a clinical intervention pilot study. </a:t>
            </a:r>
            <a:r>
              <a:rPr lang="en-GB" sz="2200" i="1" dirty="0"/>
              <a:t>International Journal of Caring Sciences</a:t>
            </a:r>
            <a:r>
              <a:rPr lang="en-GB" sz="2200" dirty="0"/>
              <a:t>, </a:t>
            </a:r>
            <a:r>
              <a:rPr lang="en-GB" sz="2200" i="1" dirty="0"/>
              <a:t>8</a:t>
            </a:r>
            <a:r>
              <a:rPr lang="en-GB" sz="2200" dirty="0"/>
              <a:t>(3), pp.530-535.</a:t>
            </a:r>
          </a:p>
          <a:p>
            <a:r>
              <a:rPr lang="en-GB" sz="2200" dirty="0" err="1"/>
              <a:t>Konar</a:t>
            </a:r>
            <a:r>
              <a:rPr lang="en-GB" sz="2200" dirty="0"/>
              <a:t>, N., 2021. </a:t>
            </a:r>
            <a:r>
              <a:rPr lang="en-GB" sz="2200" i="1" dirty="0"/>
              <a:t>Communication skills for professionals</a:t>
            </a:r>
            <a:r>
              <a:rPr lang="en-GB" sz="2200" dirty="0"/>
              <a:t>. PHI Learning </a:t>
            </a:r>
            <a:r>
              <a:rPr lang="en-GB" sz="2200" dirty="0" err="1"/>
              <a:t>Pvt.</a:t>
            </a:r>
            <a:r>
              <a:rPr lang="en-GB" sz="2200" dirty="0"/>
              <a:t> Ltd..</a:t>
            </a:r>
          </a:p>
          <a:p>
            <a:r>
              <a:rPr lang="en-GB" sz="2200" dirty="0" err="1"/>
              <a:t>McCorry</a:t>
            </a:r>
            <a:r>
              <a:rPr lang="en-GB" sz="2200" dirty="0"/>
              <a:t>, L.K. and Mason, J., 2020. </a:t>
            </a:r>
            <a:r>
              <a:rPr lang="en-GB" sz="2200" i="1" dirty="0"/>
              <a:t>Communication skills for the healthcare professional</a:t>
            </a:r>
            <a:r>
              <a:rPr lang="en-GB" sz="2200" dirty="0"/>
              <a:t>. Jones &amp; Bartlett Learning.</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TotalTime>
  <Words>1296</Words>
  <Application>Microsoft Office PowerPoint</Application>
  <PresentationFormat>Widescreen</PresentationFormat>
  <Paragraphs>96</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PowerPoint Presentation</vt:lpstr>
      <vt:lpstr>Acknowledge use of AI</vt:lpstr>
      <vt:lpstr>Introduction</vt:lpstr>
      <vt:lpstr>What is Communication skill? </vt:lpstr>
      <vt:lpstr>Importance of Communication in professional practice</vt:lpstr>
      <vt:lpstr>Communication Model: SBAR Framework</vt:lpstr>
      <vt:lpstr>Applying Communication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bernice afriyie</cp:lastModifiedBy>
  <cp:revision>2</cp:revision>
  <dcterms:created xsi:type="dcterms:W3CDTF">2025-02-21T18:28:54Z</dcterms:created>
  <dcterms:modified xsi:type="dcterms:W3CDTF">2026-03-16T10:01:29Z</dcterms:modified>
</cp:coreProperties>
</file>