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9" r:id="rId3"/>
    <p:sldId id="283" r:id="rId4"/>
    <p:sldId id="284" r:id="rId5"/>
    <p:sldId id="260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85" r:id="rId15"/>
    <p:sldId id="272" r:id="rId16"/>
    <p:sldId id="273" r:id="rId17"/>
    <p:sldId id="274" r:id="rId18"/>
    <p:sldId id="275" r:id="rId19"/>
    <p:sldId id="280" r:id="rId20"/>
    <p:sldId id="286" r:id="rId21"/>
    <p:sldId id="276" r:id="rId22"/>
    <p:sldId id="277" r:id="rId23"/>
    <p:sldId id="278" r:id="rId24"/>
    <p:sldId id="279" r:id="rId25"/>
    <p:sldId id="281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A56EA3-8829-44F3-89CB-17716856DBA4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6FA25D-000A-4E80-AA86-35C93B4552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284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6FA25D-000A-4E80-AA86-35C93B45529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113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6FA25D-000A-4E80-AA86-35C93B45529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845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74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976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486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231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261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710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030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389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535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384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387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A7761-F6F9-43C7-AEFB-9953B1CF4629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A4DF5-7E29-4003-9D1B-8729FCCFC1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2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pS8P4Trdqc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Practical performance management issues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© Prof DGP</a:t>
            </a:r>
          </a:p>
        </p:txBody>
      </p:sp>
    </p:spTree>
    <p:extLst>
      <p:ext uri="{BB962C8B-B14F-4D97-AF65-F5344CB8AC3E}">
        <p14:creationId xmlns:p14="http://schemas.microsoft.com/office/powerpoint/2010/main" val="733457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To gain a better understanding of performance management &amp; disciplinary proceedings </a:t>
            </a:r>
          </a:p>
          <a:p>
            <a:r>
              <a:rPr lang="en-GB" dirty="0"/>
              <a:t>To develop confidence to deal with performance issues </a:t>
            </a:r>
          </a:p>
          <a:p>
            <a:r>
              <a:rPr lang="en-GB" dirty="0"/>
              <a:t>To learn ways to have the “difficult conversations”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102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3276600" y="1447800"/>
            <a:ext cx="2667000" cy="16764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              </a:t>
            </a:r>
            <a:r>
              <a:rPr lang="en-GB" altLang="en-US" sz="1200" b="1"/>
              <a:t>Performance and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         development planning –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         performance agreement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role definition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objectives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competencies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performance improvement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personal development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6096000" y="3124200"/>
            <a:ext cx="2667000" cy="16002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 b="1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                       Act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 b="1"/>
          </a:p>
          <a:p>
            <a:pPr eaLnBrk="1" hangingPunct="1">
              <a:spcBef>
                <a:spcPct val="0"/>
              </a:spcBef>
            </a:pPr>
            <a:r>
              <a:rPr lang="en-GB" altLang="en-US" sz="1200" b="1"/>
              <a:t>  </a:t>
            </a:r>
            <a:r>
              <a:rPr lang="en-GB" altLang="en-US" sz="1200"/>
              <a:t>carry out role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implement performance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   improvement plan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implement personal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   development plan</a:t>
            </a:r>
          </a:p>
          <a:p>
            <a:pPr eaLnBrk="1" hangingPunct="1">
              <a:spcBef>
                <a:spcPct val="0"/>
              </a:spcBef>
            </a:pPr>
            <a:endParaRPr lang="en-GB" altLang="en-US" sz="12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 b="1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200400" y="4724400"/>
            <a:ext cx="2743200" cy="1512888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          Manage performance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           throughout the year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 b="1"/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monitor performance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provide continuous feedback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provide coaching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deal with under-performers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 b="1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200" b="1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81000" y="3124200"/>
            <a:ext cx="2667000" cy="16002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 b="1"/>
              <a:t>          Review performance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 b="1"/>
              <a:t>   </a:t>
            </a:r>
            <a:r>
              <a:rPr lang="en-GB" altLang="en-US" sz="1200"/>
              <a:t>dialogue and  feedback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 agree strengths and any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    areas for improvement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200"/>
              <a:t>   build on strengths – ‘you are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    particularly  strong in this area’ –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    how can you make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    even greater use of them?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0" y="762000"/>
            <a:ext cx="9144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400" b="1"/>
              <a:t>    </a:t>
            </a:r>
            <a:r>
              <a:rPr lang="en-GB" altLang="en-US" sz="2000" b="1"/>
              <a:t>PERFORMANCE MANAGEMENT CYCLE - ARMSTRONG(2009</a:t>
            </a:r>
            <a:r>
              <a:rPr lang="en-GB" altLang="en-US" sz="2400" b="1"/>
              <a:t>)</a:t>
            </a:r>
          </a:p>
        </p:txBody>
      </p:sp>
      <p:sp>
        <p:nvSpPr>
          <p:cNvPr id="11271" name="Arc 7"/>
          <p:cNvSpPr>
            <a:spLocks/>
          </p:cNvSpPr>
          <p:nvPr/>
        </p:nvSpPr>
        <p:spPr bwMode="auto">
          <a:xfrm>
            <a:off x="5943600" y="2133600"/>
            <a:ext cx="1524000" cy="9906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2" name="Arc 8"/>
          <p:cNvSpPr>
            <a:spLocks/>
          </p:cNvSpPr>
          <p:nvPr/>
        </p:nvSpPr>
        <p:spPr bwMode="auto">
          <a:xfrm flipV="1">
            <a:off x="5915025" y="4724400"/>
            <a:ext cx="1554163" cy="1066800"/>
          </a:xfrm>
          <a:custGeom>
            <a:avLst/>
            <a:gdLst>
              <a:gd name="T0" fmla="*/ 0 w 23181"/>
              <a:gd name="T1" fmla="*/ 2147483647 h 21600"/>
              <a:gd name="T2" fmla="*/ 2147483647 w 23181"/>
              <a:gd name="T3" fmla="*/ 2147483647 h 21600"/>
              <a:gd name="T4" fmla="*/ 2147483647 w 23181"/>
              <a:gd name="T5" fmla="*/ 2147483647 h 21600"/>
              <a:gd name="T6" fmla="*/ 0 60000 65536"/>
              <a:gd name="T7" fmla="*/ 0 60000 65536"/>
              <a:gd name="T8" fmla="*/ 0 60000 65536"/>
              <a:gd name="T9" fmla="*/ 0 w 23181"/>
              <a:gd name="T10" fmla="*/ 0 h 21600"/>
              <a:gd name="T11" fmla="*/ 23181 w 23181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181" h="21600" fill="none" extrusionOk="0">
                <a:moveTo>
                  <a:pt x="-1" y="57"/>
                </a:moveTo>
                <a:cubicBezTo>
                  <a:pt x="526" y="19"/>
                  <a:pt x="1053" y="-1"/>
                  <a:pt x="1581" y="0"/>
                </a:cubicBezTo>
                <a:cubicBezTo>
                  <a:pt x="13510" y="0"/>
                  <a:pt x="23181" y="9670"/>
                  <a:pt x="23181" y="21600"/>
                </a:cubicBezTo>
              </a:path>
              <a:path w="23181" h="21600" stroke="0" extrusionOk="0">
                <a:moveTo>
                  <a:pt x="-1" y="57"/>
                </a:moveTo>
                <a:cubicBezTo>
                  <a:pt x="526" y="19"/>
                  <a:pt x="1053" y="-1"/>
                  <a:pt x="1581" y="0"/>
                </a:cubicBezTo>
                <a:cubicBezTo>
                  <a:pt x="13510" y="0"/>
                  <a:pt x="23181" y="9670"/>
                  <a:pt x="23181" y="21600"/>
                </a:cubicBezTo>
                <a:lnTo>
                  <a:pt x="1581" y="21600"/>
                </a:lnTo>
                <a:lnTo>
                  <a:pt x="-1" y="57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3" name="Arc 9"/>
          <p:cNvSpPr>
            <a:spLocks/>
          </p:cNvSpPr>
          <p:nvPr/>
        </p:nvSpPr>
        <p:spPr bwMode="auto">
          <a:xfrm flipH="1" flipV="1">
            <a:off x="1676400" y="4724400"/>
            <a:ext cx="1524000" cy="10668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4" name="Arc 10"/>
          <p:cNvSpPr>
            <a:spLocks/>
          </p:cNvSpPr>
          <p:nvPr/>
        </p:nvSpPr>
        <p:spPr bwMode="auto">
          <a:xfrm flipH="1">
            <a:off x="1600200" y="2133600"/>
            <a:ext cx="1676400" cy="9906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11275" name="Picture 11" descr="KP logo_strapl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6092825"/>
            <a:ext cx="18288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607076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751013" y="304800"/>
            <a:ext cx="5629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800"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800"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800"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800"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800"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800"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GB" altLang="en-US" sz="2400" b="0">
                <a:solidFill>
                  <a:srgbClr val="990099"/>
                </a:solidFill>
              </a:rPr>
              <a:t>The Manager and Performance Management</a:t>
            </a:r>
            <a:endParaRPr lang="en-GB" altLang="en-US" sz="2400" b="0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09600" y="2057400"/>
            <a:ext cx="7507288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indent="-228600" defTabSz="7620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0"/>
              <a:t>When staff members participate in setting objectives and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0"/>
              <a:t>standards, it reduces any mystery about how performance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0"/>
              <a:t>will be assessed.  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b="0"/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0"/>
              <a:t>Since objectives and standards are the primary criteria by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0"/>
              <a:t>which performance is measured, it is worth reviewing them.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400" b="0"/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0"/>
              <a:t>It also helps to eliminate any surprise element, your staff 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0"/>
              <a:t>are clearer about what is required and to what standard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505200" y="762000"/>
            <a:ext cx="1655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7620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571500" indent="-285750" defTabSz="7620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7620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 indent="-228600" defTabSz="7620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 indent="-228600" defTabSz="7620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b="0"/>
              <a:t>A basic rule</a:t>
            </a:r>
          </a:p>
        </p:txBody>
      </p:sp>
    </p:spTree>
    <p:extLst>
      <p:ext uri="{BB962C8B-B14F-4D97-AF65-F5344CB8AC3E}">
        <p14:creationId xmlns:p14="http://schemas.microsoft.com/office/powerpoint/2010/main" val="4113516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3600" dirty="0"/>
              <a:t>What is Counselling for Poor Performance?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Counselling for Poor Performance is a process used when a team member’s </a:t>
            </a:r>
            <a:r>
              <a:rPr lang="en-GB" b="1" dirty="0"/>
              <a:t>capacity </a:t>
            </a:r>
            <a:r>
              <a:rPr lang="en-GB" dirty="0"/>
              <a:t>to do the job or their </a:t>
            </a:r>
            <a:r>
              <a:rPr lang="en-GB" b="1" dirty="0"/>
              <a:t>behaviour/conduct </a:t>
            </a:r>
            <a:r>
              <a:rPr lang="en-GB" dirty="0"/>
              <a:t>while doing their job </a:t>
            </a:r>
            <a:r>
              <a:rPr lang="en-GB" b="1" dirty="0"/>
              <a:t>is not meeting the standards </a:t>
            </a:r>
            <a:r>
              <a:rPr lang="en-GB" dirty="0"/>
              <a:t>required by the Company. </a:t>
            </a:r>
          </a:p>
        </p:txBody>
      </p:sp>
    </p:spTree>
    <p:extLst>
      <p:ext uri="{BB962C8B-B14F-4D97-AF65-F5344CB8AC3E}">
        <p14:creationId xmlns:p14="http://schemas.microsoft.com/office/powerpoint/2010/main" val="3467857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Why do we manage PERFORMANCE?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improve individual performance and behaviour</a:t>
            </a:r>
          </a:p>
          <a:p>
            <a:r>
              <a:rPr lang="en-GB" dirty="0"/>
              <a:t>To support individual development</a:t>
            </a:r>
          </a:p>
          <a:p>
            <a:r>
              <a:rPr lang="en-GB" dirty="0"/>
              <a:t>To establish a robust framework for dealing with underperformance</a:t>
            </a:r>
          </a:p>
          <a:p>
            <a:r>
              <a:rPr lang="en-GB" dirty="0"/>
              <a:t>To comply with policy and procedure</a:t>
            </a:r>
          </a:p>
          <a:p>
            <a:r>
              <a:rPr lang="en-GB" dirty="0"/>
              <a:t>To manage the employment relationship effectively</a:t>
            </a:r>
          </a:p>
        </p:txBody>
      </p:sp>
    </p:spTree>
    <p:extLst>
      <p:ext uri="{BB962C8B-B14F-4D97-AF65-F5344CB8AC3E}">
        <p14:creationId xmlns:p14="http://schemas.microsoft.com/office/powerpoint/2010/main" val="673129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When do we manage PERFORMANCE?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Annual reviews</a:t>
            </a:r>
          </a:p>
          <a:p>
            <a:r>
              <a:rPr lang="en-GB" dirty="0"/>
              <a:t>Unsatisfactory performance</a:t>
            </a:r>
          </a:p>
          <a:p>
            <a:r>
              <a:rPr lang="en-GB" dirty="0"/>
              <a:t>Unsatisfactory conduct</a:t>
            </a:r>
          </a:p>
          <a:p>
            <a:r>
              <a:rPr lang="en-GB" dirty="0"/>
              <a:t>Serious misconduct</a:t>
            </a:r>
          </a:p>
        </p:txBody>
      </p:sp>
    </p:spTree>
    <p:extLst>
      <p:ext uri="{BB962C8B-B14F-4D97-AF65-F5344CB8AC3E}">
        <p14:creationId xmlns:p14="http://schemas.microsoft.com/office/powerpoint/2010/main" val="3018157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Unsatisfactory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Relates to an employee’s capacity to do the job and can be generally rectified verbally, and should be part of regular manager/employee communication </a:t>
            </a:r>
          </a:p>
          <a:p>
            <a:r>
              <a:rPr lang="en-GB" dirty="0"/>
              <a:t>Might be due to a lack of: </a:t>
            </a:r>
          </a:p>
          <a:p>
            <a:r>
              <a:rPr lang="en-GB" dirty="0"/>
              <a:t>Commitment </a:t>
            </a:r>
          </a:p>
          <a:p>
            <a:r>
              <a:rPr lang="en-GB" dirty="0"/>
              <a:t>Competency/capability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454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UNSATISFACTORY CONDUCT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Relates to an employee’s conduct while doing the job, but, of itself, not so serious that the employment relationship cannot continue but needs to be counselled. For example: </a:t>
            </a:r>
          </a:p>
          <a:p>
            <a:r>
              <a:rPr lang="en-GB" dirty="0"/>
              <a:t>Inappropriate language </a:t>
            </a:r>
          </a:p>
          <a:p>
            <a:r>
              <a:rPr lang="en-GB" dirty="0"/>
              <a:t>Absenteeism </a:t>
            </a:r>
          </a:p>
          <a:p>
            <a:r>
              <a:rPr lang="en-GB" dirty="0"/>
              <a:t>Non-compliance with reasonable and lawful management direction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449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Serious misconduct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Relates to the employee’s conduct while doing the job </a:t>
            </a:r>
          </a:p>
          <a:p>
            <a:r>
              <a:rPr lang="en-GB" dirty="0"/>
              <a:t>Serious misconduct is conduct which is so serious that the employment relationship cannot continue. It negates the need for a graduated process or prior warning. </a:t>
            </a:r>
          </a:p>
          <a:p>
            <a:r>
              <a:rPr lang="en-GB" dirty="0"/>
              <a:t>Examples: </a:t>
            </a:r>
          </a:p>
          <a:p>
            <a:r>
              <a:rPr lang="en-GB" dirty="0"/>
              <a:t>Breach of the cardinal rules </a:t>
            </a:r>
          </a:p>
          <a:p>
            <a:r>
              <a:rPr lang="en-GB" dirty="0"/>
              <a:t>Theft/fraud </a:t>
            </a:r>
          </a:p>
          <a:p>
            <a:r>
              <a:rPr lang="en-GB" dirty="0"/>
              <a:t>Assault, drunkenness </a:t>
            </a:r>
          </a:p>
          <a:p>
            <a:r>
              <a:rPr lang="en-GB" dirty="0"/>
              <a:t>Breach of safety policy </a:t>
            </a:r>
          </a:p>
          <a:p>
            <a:r>
              <a:rPr lang="en-GB" dirty="0"/>
              <a:t>Bullying/harassment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9294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manager’s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Monitor performance </a:t>
            </a:r>
          </a:p>
          <a:p>
            <a:r>
              <a:rPr lang="en-GB" dirty="0"/>
              <a:t>Conduct informal and formal performance reviews </a:t>
            </a:r>
          </a:p>
          <a:p>
            <a:r>
              <a:rPr lang="en-GB" dirty="0"/>
              <a:t>Provide support &amp; training </a:t>
            </a:r>
          </a:p>
          <a:p>
            <a:r>
              <a:rPr lang="en-GB" dirty="0"/>
              <a:t>Provide informal, constructive feedback </a:t>
            </a:r>
          </a:p>
          <a:p>
            <a:r>
              <a:rPr lang="en-GB" dirty="0"/>
              <a:t>Seek and consider feedback from employees </a:t>
            </a:r>
          </a:p>
          <a:p>
            <a:r>
              <a:rPr lang="en-GB" dirty="0"/>
              <a:t>Agree on goals and objectives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2560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manager’s role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Why is it that often those conversations do not take place?</a:t>
            </a:r>
          </a:p>
          <a:p>
            <a:pPr marL="0" indent="0">
              <a:buNone/>
            </a:pPr>
            <a:r>
              <a:rPr lang="en-GB" dirty="0"/>
              <a:t>What are the consequences of that?</a:t>
            </a:r>
          </a:p>
        </p:txBody>
      </p:sp>
    </p:spTree>
    <p:extLst>
      <p:ext uri="{BB962C8B-B14F-4D97-AF65-F5344CB8AC3E}">
        <p14:creationId xmlns:p14="http://schemas.microsoft.com/office/powerpoint/2010/main" val="769641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manager’s role – getting it wrong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Loss of morale</a:t>
            </a:r>
          </a:p>
          <a:p>
            <a:r>
              <a:rPr lang="en-GB" dirty="0"/>
              <a:t>Negative impact on productivity</a:t>
            </a:r>
          </a:p>
          <a:p>
            <a:r>
              <a:rPr lang="en-GB" dirty="0"/>
              <a:t>Damage to company’s reputation</a:t>
            </a:r>
          </a:p>
          <a:p>
            <a:r>
              <a:rPr lang="en-GB" dirty="0"/>
              <a:t>Costs of legal and other challenges: </a:t>
            </a:r>
          </a:p>
          <a:p>
            <a:pPr marL="0" indent="0">
              <a:buNone/>
            </a:pPr>
            <a:r>
              <a:rPr lang="en-GB" dirty="0"/>
              <a:t> - unfair dismissal </a:t>
            </a:r>
          </a:p>
          <a:p>
            <a:pPr marL="0" indent="0">
              <a:buNone/>
            </a:pPr>
            <a:r>
              <a:rPr lang="en-GB" dirty="0"/>
              <a:t> - stress claim </a:t>
            </a:r>
          </a:p>
          <a:p>
            <a:pPr marL="0" indent="0">
              <a:buNone/>
            </a:pPr>
            <a:r>
              <a:rPr lang="en-GB" dirty="0"/>
              <a:t> - bullying/harassment grievances </a:t>
            </a:r>
          </a:p>
          <a:p>
            <a:pPr marL="0" indent="0">
              <a:buNone/>
            </a:pPr>
            <a:r>
              <a:rPr lang="en-GB" dirty="0"/>
              <a:t>- discrimination claim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26924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Having difficult conversations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https://www.youtube.com/watch?v=KpS8P4Trdqc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could have been done differently?</a:t>
            </a:r>
          </a:p>
        </p:txBody>
      </p:sp>
    </p:spTree>
    <p:extLst>
      <p:ext uri="{BB962C8B-B14F-4D97-AF65-F5344CB8AC3E}">
        <p14:creationId xmlns:p14="http://schemas.microsoft.com/office/powerpoint/2010/main" val="21073850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Activity…. 			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  <a:defRPr/>
            </a:pPr>
            <a:r>
              <a:rPr lang="en-GB" sz="2800" dirty="0"/>
              <a:t>Think of a situation when you received</a:t>
            </a:r>
          </a:p>
          <a:p>
            <a:pPr>
              <a:buNone/>
              <a:defRPr/>
            </a:pPr>
            <a:r>
              <a:rPr lang="en-GB" sz="2800" dirty="0"/>
              <a:t>feedback or had to give feedback</a:t>
            </a:r>
          </a:p>
          <a:p>
            <a:pPr>
              <a:defRPr/>
            </a:pPr>
            <a:r>
              <a:rPr lang="en-GB" sz="2800" b="1" dirty="0"/>
              <a:t>Receiving feedback</a:t>
            </a:r>
          </a:p>
          <a:p>
            <a:pPr lvl="1">
              <a:defRPr/>
            </a:pPr>
            <a:r>
              <a:rPr lang="en-GB" sz="2400" dirty="0"/>
              <a:t>How did you receive the feedback?</a:t>
            </a:r>
          </a:p>
          <a:p>
            <a:pPr lvl="2">
              <a:defRPr/>
            </a:pPr>
            <a:r>
              <a:rPr lang="en-GB" sz="2000" dirty="0"/>
              <a:t>Feeling, behaviour, reaction</a:t>
            </a:r>
          </a:p>
          <a:p>
            <a:pPr>
              <a:defRPr/>
            </a:pPr>
            <a:r>
              <a:rPr lang="en-GB" sz="2800" b="1" dirty="0"/>
              <a:t>Giving feedback</a:t>
            </a:r>
          </a:p>
          <a:p>
            <a:pPr lvl="1">
              <a:defRPr/>
            </a:pPr>
            <a:r>
              <a:rPr lang="en-GB" sz="2400" dirty="0"/>
              <a:t>How did you plan this?</a:t>
            </a:r>
          </a:p>
          <a:p>
            <a:pPr lvl="2">
              <a:defRPr/>
            </a:pPr>
            <a:r>
              <a:rPr lang="en-GB" sz="2000" dirty="0"/>
              <a:t>How did the person respond, react, behave?</a:t>
            </a:r>
          </a:p>
          <a:p>
            <a:pPr marL="593725" indent="-457200">
              <a:defRPr/>
            </a:pPr>
            <a:r>
              <a:rPr lang="en-GB" sz="2800" b="1" dirty="0"/>
              <a:t>Lessons learnt: What would you have done differently?</a:t>
            </a:r>
          </a:p>
        </p:txBody>
      </p:sp>
    </p:spTree>
    <p:extLst>
      <p:ext uri="{BB962C8B-B14F-4D97-AF65-F5344CB8AC3E}">
        <p14:creationId xmlns:p14="http://schemas.microsoft.com/office/powerpoint/2010/main" val="7279949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4425" y="243399"/>
            <a:ext cx="7499350" cy="1143000"/>
          </a:xfrm>
        </p:spPr>
        <p:txBody>
          <a:bodyPr>
            <a:normAutofit/>
          </a:bodyPr>
          <a:lstStyle/>
          <a:p>
            <a:r>
              <a:rPr lang="en-GB" altLang="en-US" sz="4400" dirty="0"/>
              <a:t>Giving Constructive Feedback</a:t>
            </a:r>
            <a:br>
              <a:rPr lang="en-GB" altLang="en-US" sz="4400" dirty="0"/>
            </a:br>
            <a:r>
              <a:rPr lang="en-GB" altLang="en-US" sz="1800" dirty="0"/>
              <a:t>(Terry Gillen, CIPD)</a:t>
            </a:r>
            <a:endParaRPr lang="en-GB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b="1" dirty="0"/>
              <a:t>Why Important?: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People know how they are doing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Essential element of good performance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Prevents deteriorating performance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Positive feedback beneficial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b="1" dirty="0"/>
              <a:t>However: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b="1" dirty="0"/>
              <a:t>	</a:t>
            </a:r>
            <a:r>
              <a:rPr lang="en-GB" altLang="en-US" dirty="0"/>
              <a:t>Negative feedback clarifies what people </a:t>
            </a:r>
            <a:r>
              <a:rPr lang="en-GB" altLang="en-US" u="sng" dirty="0"/>
              <a:t>should</a:t>
            </a:r>
            <a:r>
              <a:rPr lang="en-GB" altLang="en-US" dirty="0"/>
              <a:t> do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Negative should be </a:t>
            </a:r>
            <a:r>
              <a:rPr lang="en-GB" altLang="en-US" u="sng" dirty="0"/>
              <a:t>constructive</a:t>
            </a:r>
            <a:endParaRPr lang="en-GB" altLang="en-US" dirty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Requires skills (giving and receiving)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F34-C8D6-475B-8C0E-686DB0DC306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541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altLang="en-US" sz="3200" b="1" dirty="0">
                <a:effectLst/>
              </a:rPr>
              <a:t>How to give constructive feedback</a:t>
            </a:r>
            <a:br>
              <a:rPr lang="en-GB" altLang="en-US" sz="3200" b="1" dirty="0">
                <a:effectLst/>
              </a:rPr>
            </a:br>
            <a:r>
              <a:rPr lang="en-GB" altLang="en-US" sz="3200" b="1" dirty="0">
                <a:effectLst/>
              </a:rPr>
              <a:t>(Martin &amp; Jackson 2005)</a:t>
            </a:r>
            <a:endParaRPr lang="en-GB" sz="32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529388" cy="486152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b="1" dirty="0"/>
              <a:t>The Do’s: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b="1" dirty="0"/>
              <a:t>	</a:t>
            </a:r>
            <a:r>
              <a:rPr lang="en-GB" altLang="en-US" dirty="0"/>
              <a:t>Based on objective facts/actual behaviour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Specific (rather than vague)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b="1" dirty="0"/>
              <a:t>	</a:t>
            </a:r>
            <a:r>
              <a:rPr lang="en-GB" altLang="en-US" dirty="0"/>
              <a:t>Given at the right time/with respect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Regular and informal (not just formal)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Balance positive and negative feedback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Leave individuals with choices (don’t prescribe)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Given in limited amounts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dirty="0"/>
              <a:t>	Encourage self-assessment (two-way process)</a:t>
            </a:r>
            <a:endParaRPr lang="en-GB" altLang="en-US" b="1" dirty="0"/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F34-C8D6-475B-8C0E-686DB0DC3065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465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sz="4000" dirty="0"/>
              <a:t>How To Give Constructive Feedback</a:t>
            </a:r>
            <a:br>
              <a:rPr lang="en-GB" altLang="en-US" sz="4000" dirty="0"/>
            </a:br>
            <a:r>
              <a:rPr lang="en-GB" altLang="en-US" sz="4000" dirty="0"/>
              <a:t>(Martin &amp; Jackson 2005)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b="1" dirty="0"/>
              <a:t>The Don’ts: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/>
              <a:t>	Start with vague questions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/>
              <a:t>	Make statements then ‘water it down’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/>
              <a:t>	Immediately make suggestions to improve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/>
              <a:t>	Talk in a condescending manner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dirty="0"/>
              <a:t>	Dominate the process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dirty="0"/>
              <a:t>	(From Swinburne, P., (2001) ‘How to use feedback to improve performance’ in </a:t>
            </a:r>
            <a:r>
              <a:rPr lang="en-GB" altLang="en-US" sz="2800" u="sng" dirty="0"/>
              <a:t>People Management</a:t>
            </a:r>
            <a:r>
              <a:rPr lang="en-GB" altLang="en-US" sz="2800" dirty="0"/>
              <a:t>, 31 May 2001, p. 46)</a:t>
            </a:r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F34-C8D6-475B-8C0E-686DB0DC306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2890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3600" dirty="0"/>
              <a:t>Feedback Skills On Under-performers</a:t>
            </a:r>
            <a:br>
              <a:rPr lang="en-GB" altLang="en-US" sz="3600" dirty="0"/>
            </a:br>
            <a:r>
              <a:rPr lang="en-GB" altLang="en-US" sz="3600" dirty="0"/>
              <a:t>(Terry Gillen CIPD)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5656" y="1556791"/>
            <a:ext cx="6912768" cy="4680521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Identify the cause: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	</a:t>
            </a:r>
            <a:r>
              <a:rPr lang="en-GB" altLang="en-US" sz="2400" dirty="0"/>
              <a:t>Poor quality of work?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/>
              <a:t>      Lack of understanding? Lack of support?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Clear communication: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	</a:t>
            </a:r>
            <a:r>
              <a:rPr lang="en-GB" altLang="en-US" sz="2400" dirty="0"/>
              <a:t>Specific </a:t>
            </a:r>
            <a:r>
              <a:rPr lang="en-GB" altLang="en-US" sz="2400" u="sng" dirty="0"/>
              <a:t>facts</a:t>
            </a:r>
            <a:r>
              <a:rPr lang="en-GB" altLang="en-US" sz="2400" dirty="0"/>
              <a:t> not vague information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/>
              <a:t>	Avoid words that irritate/anger/upset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Structure: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	</a:t>
            </a:r>
            <a:r>
              <a:rPr lang="en-GB" altLang="en-US" sz="2400" dirty="0"/>
              <a:t>Give good news first (motivating)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dirty="0"/>
              <a:t>	Later – critical but constructive feedback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Listening skills: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	</a:t>
            </a:r>
            <a:r>
              <a:rPr lang="en-GB" altLang="en-US" sz="2400" dirty="0"/>
              <a:t>Active listening (checking/summarising)</a:t>
            </a:r>
            <a:endParaRPr lang="en-GB" altLang="en-US" sz="2400" b="1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0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5951243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Coaching poor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https://www.youtube.com/watch?v=O_vlekGIt_M</a:t>
            </a:r>
          </a:p>
        </p:txBody>
      </p:sp>
    </p:spTree>
    <p:extLst>
      <p:ext uri="{BB962C8B-B14F-4D97-AF65-F5344CB8AC3E}">
        <p14:creationId xmlns:p14="http://schemas.microsoft.com/office/powerpoint/2010/main" val="139301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38999" y="458463"/>
            <a:ext cx="5208419" cy="792088"/>
          </a:xfrm>
        </p:spPr>
        <p:txBody>
          <a:bodyPr/>
          <a:lstStyle/>
          <a:p>
            <a:pPr algn="ctr"/>
            <a:r>
              <a:rPr lang="en-GB" sz="30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Grievance procedures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467546" y="1988840"/>
            <a:ext cx="8342027" cy="5256584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" indent="0">
              <a:buNone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Are to be </a:t>
            </a:r>
            <a:r>
              <a:rPr lang="en-GB" sz="2400" b="1" u="sng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followed by employees </a:t>
            </a: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and are needed to provide :</a:t>
            </a:r>
          </a:p>
          <a:p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individuals with a course of action </a:t>
            </a:r>
          </a:p>
          <a:p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points of contact</a:t>
            </a:r>
          </a:p>
          <a:p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timescales to resolve issues of concern</a:t>
            </a:r>
          </a:p>
          <a:p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resolution of matters without recourse to an employment tribunal</a:t>
            </a:r>
          </a:p>
          <a:p>
            <a:endParaRPr lang="en-GB" sz="2100" b="1" dirty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5062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60161" y="509595"/>
            <a:ext cx="6291318" cy="1143000"/>
          </a:xfrm>
        </p:spPr>
        <p:txBody>
          <a:bodyPr/>
          <a:lstStyle/>
          <a:p>
            <a:pPr algn="ctr"/>
            <a:r>
              <a:rPr lang="en-GB" sz="30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Disciplinary procedures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494681" y="2192245"/>
            <a:ext cx="8274571" cy="325298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u="sng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Are applied by employers</a:t>
            </a: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 and are needed to enable:  </a:t>
            </a:r>
          </a:p>
          <a:p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employees to know what is expected of them </a:t>
            </a:r>
          </a:p>
          <a:p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employers and employees to agree suitable goals and </a:t>
            </a:r>
          </a:p>
          <a:p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timescales for improvement in an individual's performance or conduct</a:t>
            </a:r>
          </a:p>
        </p:txBody>
      </p:sp>
    </p:spTree>
    <p:extLst>
      <p:ext uri="{BB962C8B-B14F-4D97-AF65-F5344CB8AC3E}">
        <p14:creationId xmlns:p14="http://schemas.microsoft.com/office/powerpoint/2010/main" val="4888829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55682" y="188640"/>
            <a:ext cx="5370437" cy="936104"/>
          </a:xfrm>
        </p:spPr>
        <p:txBody>
          <a:bodyPr/>
          <a:lstStyle/>
          <a:p>
            <a:pPr algn="ctr"/>
            <a:r>
              <a:rPr lang="en-GB" sz="30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ACAS Code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359768" y="1355481"/>
            <a:ext cx="8342027" cy="5805264"/>
          </a:xfrm>
          <a:prstGeom prst="rect">
            <a:avLst/>
          </a:prstGeom>
        </p:spPr>
        <p:txBody>
          <a:bodyPr>
            <a:noAutofit/>
          </a:bodyPr>
          <a:lstStyle/>
          <a:p>
            <a:pPr marL="85725" indent="0">
              <a:buNone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Main elements:</a:t>
            </a:r>
          </a:p>
          <a:p>
            <a:pPr>
              <a:buFont typeface="Wingdings" pitchFamily="2" charset="2"/>
              <a:buChar char="§"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Employers and employees should raise issues </a:t>
            </a:r>
            <a:r>
              <a:rPr lang="en-GB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promptly </a:t>
            </a:r>
          </a:p>
          <a:p>
            <a:pPr>
              <a:buFont typeface="Wingdings" pitchFamily="2" charset="2"/>
              <a:buChar char="§"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Employers and employees should act </a:t>
            </a:r>
            <a:r>
              <a:rPr lang="en-GB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consistently</a:t>
            </a:r>
          </a:p>
          <a:p>
            <a:pPr>
              <a:buFont typeface="Wingdings" pitchFamily="2" charset="2"/>
              <a:buChar char="§"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Employers should carry out necessary </a:t>
            </a:r>
            <a:r>
              <a:rPr lang="en-GB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investigations</a:t>
            </a:r>
          </a:p>
          <a:p>
            <a:pPr>
              <a:buFont typeface="Wingdings" pitchFamily="2" charset="2"/>
              <a:buChar char="§"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Employers should give employees an opportunity to </a:t>
            </a:r>
            <a:r>
              <a:rPr lang="en-GB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put their case </a:t>
            </a:r>
          </a:p>
          <a:p>
            <a:pPr>
              <a:buFont typeface="Wingdings" pitchFamily="2" charset="2"/>
              <a:buChar char="§"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Employers should allow employees </a:t>
            </a:r>
            <a:r>
              <a:rPr lang="en-GB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to be accompanied </a:t>
            </a:r>
          </a:p>
          <a:p>
            <a:pPr>
              <a:buFont typeface="Wingdings" pitchFamily="2" charset="2"/>
              <a:buChar char="§"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Employers should allow an employee to </a:t>
            </a:r>
            <a:r>
              <a:rPr lang="en-GB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appeal</a:t>
            </a:r>
          </a:p>
        </p:txBody>
      </p:sp>
    </p:spTree>
    <p:extLst>
      <p:ext uri="{BB962C8B-B14F-4D97-AF65-F5344CB8AC3E}">
        <p14:creationId xmlns:p14="http://schemas.microsoft.com/office/powerpoint/2010/main" val="30559950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6B5BF-491A-4274-B7BD-BBC27F7EB069}" type="slidenum">
              <a:rPr lang="en-GB" smtClean="0"/>
              <a:t>24</a:t>
            </a:fld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601393" y="1097215"/>
            <a:ext cx="8139968" cy="655272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andara" panose="020E0502030303020204" pitchFamily="34" charset="0"/>
              </a:rPr>
              <a:t>Consistency is important</a:t>
            </a:r>
          </a:p>
          <a:p>
            <a:endParaRPr lang="en-GB" sz="2400" b="1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rgbClr val="002060"/>
                </a:solidFill>
                <a:latin typeface="Candara" panose="020E0502030303020204" pitchFamily="34" charset="0"/>
              </a:rPr>
              <a:t>The ACAS Code provides that employers should take a consistent approach to imposing disciplinary sanctions. 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2060"/>
                </a:solidFill>
                <a:latin typeface="Candara" panose="020E0502030303020204" pitchFamily="34" charset="0"/>
              </a:rPr>
              <a:t>A failure to heed this can render a dismissal unfair where the incidents are sufficiently similar.</a:t>
            </a:r>
          </a:p>
          <a:p>
            <a:pPr marL="0" indent="0">
              <a:buNone/>
            </a:pPr>
            <a:r>
              <a:rPr lang="en-GB" sz="2400" b="1" i="1" dirty="0">
                <a:solidFill>
                  <a:srgbClr val="002060"/>
                </a:solidFill>
                <a:latin typeface="Candara" panose="020E0502030303020204" pitchFamily="34" charset="0"/>
              </a:rPr>
              <a:t>Scottish Prison Service v Laing </a:t>
            </a:r>
            <a:r>
              <a:rPr lang="en-GB" sz="2400" b="1" dirty="0">
                <a:solidFill>
                  <a:srgbClr val="002060"/>
                </a:solidFill>
                <a:latin typeface="Candara" panose="020E0502030303020204" pitchFamily="34" charset="0"/>
              </a:rPr>
              <a:t>[2013] I.R.L.R. 859</a:t>
            </a:r>
          </a:p>
        </p:txBody>
      </p:sp>
    </p:spTree>
    <p:extLst>
      <p:ext uri="{BB962C8B-B14F-4D97-AF65-F5344CB8AC3E}">
        <p14:creationId xmlns:p14="http://schemas.microsoft.com/office/powerpoint/2010/main" val="1042389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pPr algn="l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Fair Procedure – The ACAS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305800" cy="4229113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ACAS produce guidance on dealing with disciplinary and dismissal and grievance matters.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Employers who fail to follow the ACAS Code will have difficulty convincing an employment tribunal that they acted fairly.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Failure to follow the ACAS Code may result in an order to pay compensation depending upon whether the employer or employee failed to comply.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 addition, an employer must follow their own contractual or customary disciplinary process or dismissal procedure for a dismissal to be 'fair'. 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496165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/>
          <a:lstStyle/>
          <a:p>
            <a:pPr algn="l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ACAS Code of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305800" cy="4076713"/>
          </a:xfrm>
        </p:spPr>
        <p:txBody>
          <a:bodyPr/>
          <a:lstStyle/>
          <a:p>
            <a:pPr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As a basic guideline, three stages should be</a:t>
            </a:r>
          </a:p>
          <a:p>
            <a:pPr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followed: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employee should be informed, in writing, of the alleged offence.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There should be a meeting with the employee and employer to discuss the alleged offence. The employee is allowed to be represented at this meeting by a trade union representative or colleague.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employee should have the opportunity to appeal against any sanction.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87414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1292</Words>
  <Application>Microsoft Office PowerPoint</Application>
  <PresentationFormat>On-screen Show (4:3)</PresentationFormat>
  <Paragraphs>210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Candara</vt:lpstr>
      <vt:lpstr>Times New Roman</vt:lpstr>
      <vt:lpstr>Wingdings</vt:lpstr>
      <vt:lpstr>Office Theme</vt:lpstr>
      <vt:lpstr>Practical performance management issues</vt:lpstr>
      <vt:lpstr>Objectives</vt:lpstr>
      <vt:lpstr>PowerPoint Presentation</vt:lpstr>
      <vt:lpstr>PowerPoint Presentation</vt:lpstr>
      <vt:lpstr> What is Counselling for Poor Performance? </vt:lpstr>
      <vt:lpstr> Why do we manage PERFORMANCE? </vt:lpstr>
      <vt:lpstr>When do we manage PERFORMANCE? </vt:lpstr>
      <vt:lpstr>Unsatisfactory performance</vt:lpstr>
      <vt:lpstr>UNSATISFACTORY CONDUCT </vt:lpstr>
      <vt:lpstr>Serious misconduct</vt:lpstr>
      <vt:lpstr>The manager’s role</vt:lpstr>
      <vt:lpstr>The manager’s role</vt:lpstr>
      <vt:lpstr>The manager’s role – getting it wrong</vt:lpstr>
      <vt:lpstr>Having difficult conversations</vt:lpstr>
      <vt:lpstr>Activity….    </vt:lpstr>
      <vt:lpstr>Giving Constructive Feedback (Terry Gillen, CIPD)</vt:lpstr>
      <vt:lpstr>How to give constructive feedback (Martin &amp; Jackson 2005)</vt:lpstr>
      <vt:lpstr>How To Give Constructive Feedback (Martin &amp; Jackson 2005)</vt:lpstr>
      <vt:lpstr>Feedback Skills On Under-performers (Terry Gillen CIPD)</vt:lpstr>
      <vt:lpstr>Coaching poor performance</vt:lpstr>
      <vt:lpstr>Grievance procedures </vt:lpstr>
      <vt:lpstr>Disciplinary procedures</vt:lpstr>
      <vt:lpstr>ACAS Code</vt:lpstr>
      <vt:lpstr>PowerPoint Presentation</vt:lpstr>
      <vt:lpstr>Fair Procedure – The ACAS Code</vt:lpstr>
      <vt:lpstr>ACAS Code of Practice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M68HRM</dc:title>
  <dc:creator>Kakavelakis</dc:creator>
  <cp:lastModifiedBy>Pepple, Dennis G. (Dr.)</cp:lastModifiedBy>
  <cp:revision>14</cp:revision>
  <dcterms:created xsi:type="dcterms:W3CDTF">2018-02-03T15:34:11Z</dcterms:created>
  <dcterms:modified xsi:type="dcterms:W3CDTF">2023-08-01T13:26:05Z</dcterms:modified>
</cp:coreProperties>
</file>