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72" r:id="rId3"/>
    <p:sldId id="273" r:id="rId4"/>
    <p:sldId id="259" r:id="rId5"/>
    <p:sldId id="257" r:id="rId6"/>
    <p:sldId id="258" r:id="rId7"/>
    <p:sldId id="260" r:id="rId8"/>
    <p:sldId id="261" r:id="rId9"/>
    <p:sldId id="269" r:id="rId10"/>
    <p:sldId id="274" r:id="rId11"/>
    <p:sldId id="263" r:id="rId12"/>
    <p:sldId id="264" r:id="rId13"/>
    <p:sldId id="280" r:id="rId14"/>
    <p:sldId id="276" r:id="rId15"/>
    <p:sldId id="266" r:id="rId16"/>
    <p:sldId id="265" r:id="rId17"/>
    <p:sldId id="268" r:id="rId18"/>
    <p:sldId id="270" r:id="rId19"/>
    <p:sldId id="275" r:id="rId20"/>
    <p:sldId id="278" r:id="rId21"/>
    <p:sldId id="279" r:id="rId22"/>
    <p:sldId id="277" r:id="rId2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4B7507-8549-AC82-35FB-2DC96EE84A09}" v="15" dt="2026-08-12T09:34:29.608"/>
    <p1510:client id="{733D45C6-D963-2C5E-4B0F-D6FBA2428553}" v="8" dt="2026-08-11T09:54:12.443"/>
    <p1510:client id="{D241D1C8-A292-F2B9-8DF4-B7794F263714}" v="233" dt="2026-08-11T23:51:16.03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12/08/2026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12/08/2026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12/08/2026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12/08/2026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12/08/2026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12/08/2026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12/08/2026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12/08/2026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12/08/2026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12/08/2026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12/08/2026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12/08/2026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uowtsd-my.sharepoint.com/:v:/g/personal/2522682_student_uwtsd_ac_uk/IQCIUlW7tAcJQZSLfrevm9Q9Aead-MsSDLi94ebwxv5bxIA?nav=eyJyZWZlcnJhbEluZm8iOnsicmVmZXJyYWxBcHAiOiJPbmVEcml2ZUZvckJ1c2luZXNzIiwicmVmZXJyYWxBcHBQbGF0Zm9ybSI6IldlYiIsInJlZmVycmFsTW9kZSI6InZpZXciLCJyZWZlcnJhbFZpZXciOiJNeUZpbGVzTGlua0NvcHkifX0&amp;e=B9GCxU" TargetMode="External"/><Relationship Id="rId2" Type="http://schemas.openxmlformats.org/officeDocument/2006/relationships/slideLayout" Target="../slideLayouts/slideLayout2.xml"/><Relationship Id="rId1" Type="http://schemas.openxmlformats.org/officeDocument/2006/relationships/video" Target="https://uowtsd-my.sharepoint.com/:v:/g/personal/2522682_student_uwtsd_ac_uk/IQCIUlW7tAcJQZSLfrevm9Q9Aead-MsSDLi94ebwxv5bxIA?nav=eyJyZWZlcnJhbEluZm8iOnsicmVmZXJyYWxBcHAiOiJPbmVEcml2ZUZvckJ1c2luZXNzIiwicmVmZXJyYWxBcHBQbGF0Zm9ybSI6IldlYiIsInJlZmVycmFsTW9kZSI6InZpZXciLCJyZWZlcnJhbFZpZXciOiJNeUZpbGVzTGlua0NvcHkifX0&amp;e=cxkSNc" TargetMode="External"/><Relationship Id="rId4" Type="http://schemas.openxmlformats.org/officeDocument/2006/relationships/image" Target="../media/image8.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hyperlink" Target="https://uowtsd-my.sharepoint.com/:v:/g/personal/2522682_student_uwtsd_ac_uk/IQBTG_iruwNLQKbFIh0ZcqyoAfwqh6acR4s4eSt3HHZ-h2U?nav=eyJyZWZlcnJhbEluZm8iOnsicmVmZXJyYWxBcHAiOiJPbmVEcml2ZUZvckJ1c2luZXNzIiwicmVmZXJyYWxBcHBQbGF0Zm9ybSI6IldlYiIsInJlZmVycmFsTW9kZSI6InZpZXciLCJyZWZlcnJhbFZpZXciOiJNeUZpbGVzTGlua0NvcHkifX0&amp;e=eNYTv2" TargetMode="External"/><Relationship Id="rId2" Type="http://schemas.openxmlformats.org/officeDocument/2006/relationships/slideLayout" Target="../slideLayouts/slideLayout2.xml"/><Relationship Id="rId1" Type="http://schemas.openxmlformats.org/officeDocument/2006/relationships/video" Target="https://uowtsd-my.sharepoint.com/:v:/g/personal/2522682_student_uwtsd_ac_uk/IQBTG_iruwNLQKbFIh0ZcqyoAfwqh6acR4s4eSt3HHZ-h2U?nav=eyJyZWZlcnJhbEluZm8iOnsicmVmZXJyYWxBcHAiOiJPbmVEcml2ZUZvckJ1c2luZXNzIiwicmVmZXJyYWxBcHBQbGF0Zm9ybSI6IldlYiIsInJlZmVycmFsTW9kZSI6InZpZXciLCJyZWZlcnJhbFZpZXciOiJNeUZpbGVzTGlua0NvcHkifX0&amp;e=r7SImT" TargetMode="External"/><Relationship Id="rId4" Type="http://schemas.openxmlformats.org/officeDocument/2006/relationships/image" Target="../media/image15.jpe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8.sv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43CAA20-3569-4189-9E48-239A229A8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38200" y="451381"/>
            <a:ext cx="10512552" cy="4066540"/>
          </a:xfrm>
        </p:spPr>
        <p:txBody>
          <a:bodyPr anchor="b">
            <a:normAutofit/>
          </a:bodyPr>
          <a:lstStyle/>
          <a:p>
            <a:pPr algn="l"/>
            <a:r>
              <a:rPr lang="en-GB" sz="6600">
                <a:ea typeface="+mj-lt"/>
                <a:cs typeface="+mj-lt"/>
              </a:rPr>
              <a:t>Part 2 - Securing the Enterprise Network</a:t>
            </a:r>
            <a:endParaRPr lang="en-US" sz="6600"/>
          </a:p>
        </p:txBody>
      </p:sp>
      <p:sp>
        <p:nvSpPr>
          <p:cNvPr id="3" name="Subtitle 2"/>
          <p:cNvSpPr>
            <a:spLocks noGrp="1"/>
          </p:cNvSpPr>
          <p:nvPr>
            <p:ph type="subTitle" idx="1"/>
          </p:nvPr>
        </p:nvSpPr>
        <p:spPr>
          <a:xfrm>
            <a:off x="838199" y="4983276"/>
            <a:ext cx="10512552" cy="1126680"/>
          </a:xfrm>
        </p:spPr>
        <p:txBody>
          <a:bodyPr vert="horz" lIns="91440" tIns="45720" rIns="91440" bIns="45720" rtlCol="0">
            <a:normAutofit/>
          </a:bodyPr>
          <a:lstStyle/>
          <a:p>
            <a:pPr algn="l"/>
            <a:r>
              <a:rPr lang="en-GB" sz="1700"/>
              <a:t>Raj Bhatia </a:t>
            </a:r>
          </a:p>
          <a:p>
            <a:pPr algn="l"/>
            <a:r>
              <a:rPr lang="en-GB" sz="1700"/>
              <a:t>2522682</a:t>
            </a:r>
          </a:p>
          <a:p>
            <a:pPr algn="l"/>
            <a:r>
              <a:rPr lang="en-GB" sz="1700"/>
              <a:t>University of Wales Trinity Saint Devid</a:t>
            </a:r>
          </a:p>
        </p:txBody>
      </p:sp>
      <p:sp>
        <p:nvSpPr>
          <p:cNvPr id="17" name="sketch line">
            <a:extLst>
              <a:ext uri="{FF2B5EF4-FFF2-40B4-BE49-F238E27FC236}">
                <a16:creationId xmlns:a16="http://schemas.microsoft.com/office/drawing/2014/main" id="{DA542B6D-E775-4832-91DC-2D20F85781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University of Wales Trinity Saint David launches new digital ...">
            <a:extLst>
              <a:ext uri="{FF2B5EF4-FFF2-40B4-BE49-F238E27FC236}">
                <a16:creationId xmlns:a16="http://schemas.microsoft.com/office/drawing/2014/main" id="{5A6A9281-2B7B-9911-54B0-185887C7AA87}"/>
              </a:ext>
            </a:extLst>
          </p:cNvPr>
          <p:cNvPicPr>
            <a:picLocks noChangeAspect="1"/>
          </p:cNvPicPr>
          <p:nvPr/>
        </p:nvPicPr>
        <p:blipFill>
          <a:blip r:embed="rId2"/>
          <a:stretch>
            <a:fillRect/>
          </a:stretch>
        </p:blipFill>
        <p:spPr>
          <a:xfrm>
            <a:off x="835789" y="741804"/>
            <a:ext cx="3517739" cy="1738011"/>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C98D65E-4FEF-354C-6410-CE3A52B719CF}"/>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DFB013-46A9-8889-E337-121171389838}"/>
              </a:ext>
            </a:extLst>
          </p:cNvPr>
          <p:cNvSpPr>
            <a:spLocks noGrp="1"/>
          </p:cNvSpPr>
          <p:nvPr>
            <p:ph type="ctrTitle"/>
          </p:nvPr>
        </p:nvSpPr>
        <p:spPr>
          <a:xfrm>
            <a:off x="638882" y="639193"/>
            <a:ext cx="3571810" cy="3573516"/>
          </a:xfrm>
        </p:spPr>
        <p:txBody>
          <a:bodyPr>
            <a:normAutofit/>
          </a:bodyPr>
          <a:lstStyle/>
          <a:p>
            <a:pPr algn="l"/>
            <a:r>
              <a:rPr lang="en-GB" sz="6600"/>
              <a:t>Topology</a:t>
            </a:r>
            <a:endParaRPr lang="en-US"/>
          </a:p>
        </p:txBody>
      </p:sp>
      <p:sp>
        <p:nvSpPr>
          <p:cNvPr id="11"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42361502-7E9D-9D3A-08C3-AA8845282061}"/>
              </a:ext>
            </a:extLst>
          </p:cNvPr>
          <p:cNvPicPr>
            <a:picLocks noChangeAspect="1"/>
          </p:cNvPicPr>
          <p:nvPr/>
        </p:nvPicPr>
        <p:blipFill>
          <a:blip r:embed="rId2"/>
          <a:srcRect l="7771" r="10857" b="-182"/>
          <a:stretch>
            <a:fillRect/>
          </a:stretch>
        </p:blipFill>
        <p:spPr>
          <a:xfrm>
            <a:off x="4055584" y="562961"/>
            <a:ext cx="7377379" cy="5731876"/>
          </a:xfrm>
          <a:prstGeom prst="rect">
            <a:avLst/>
          </a:prstGeom>
        </p:spPr>
      </p:pic>
    </p:spTree>
    <p:extLst>
      <p:ext uri="{BB962C8B-B14F-4D97-AF65-F5344CB8AC3E}">
        <p14:creationId xmlns:p14="http://schemas.microsoft.com/office/powerpoint/2010/main" val="31871280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9E214E-0851-72D5-51FB-EEE1C205C672}"/>
              </a:ext>
            </a:extLst>
          </p:cNvPr>
          <p:cNvSpPr>
            <a:spLocks noGrp="1"/>
          </p:cNvSpPr>
          <p:nvPr>
            <p:ph type="title"/>
          </p:nvPr>
        </p:nvSpPr>
        <p:spPr>
          <a:xfrm>
            <a:off x="838200" y="365125"/>
            <a:ext cx="10515600" cy="1325563"/>
          </a:xfrm>
        </p:spPr>
        <p:txBody>
          <a:bodyPr>
            <a:normAutofit/>
          </a:bodyPr>
          <a:lstStyle/>
          <a:p>
            <a:r>
              <a:rPr lang="en-GB" sz="5400"/>
              <a:t>Task 1</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B859487-190E-9CD6-E53F-96B569F65F07}"/>
              </a:ext>
            </a:extLst>
          </p:cNvPr>
          <p:cNvSpPr>
            <a:spLocks noGrp="1"/>
          </p:cNvSpPr>
          <p:nvPr>
            <p:ph idx="1"/>
          </p:nvPr>
        </p:nvSpPr>
        <p:spPr>
          <a:xfrm>
            <a:off x="838200" y="1929384"/>
            <a:ext cx="10515600" cy="4251960"/>
          </a:xfrm>
        </p:spPr>
        <p:txBody>
          <a:bodyPr vert="horz" lIns="91440" tIns="45720" rIns="91440" bIns="45720" rtlCol="0" anchor="t">
            <a:normAutofit/>
          </a:bodyPr>
          <a:lstStyle/>
          <a:p>
            <a:pPr marL="0" indent="0" algn="just">
              <a:buNone/>
            </a:pPr>
            <a:r>
              <a:rPr lang="en-GB" sz="1700">
                <a:ea typeface="+mn-lt"/>
                <a:cs typeface="+mn-lt"/>
              </a:rPr>
              <a:t>Modify the existing topology in Part One by adding a Check Point Security Management Server (SMS) with Gaia OS, which centralizes security policy management. You will need to install Smart Console on your management workstation to centrally administer the security infrastructure, connecting it to the SMS for policy management, event monitoring, and updates. You must apply the appropriate licenses on both the SMS and Check Point appliances as per the Check Point manual guidelines, verify they meet the module requirements, and document the licensing status and expiration details.</a:t>
            </a:r>
            <a:endParaRPr lang="en-US" sz="1700">
              <a:ea typeface="+mn-lt"/>
              <a:cs typeface="+mn-lt"/>
            </a:endParaRPr>
          </a:p>
          <a:p>
            <a:pPr marL="0" indent="0">
              <a:buNone/>
            </a:pPr>
            <a:endParaRPr lang="en-GB" sz="1700">
              <a:ea typeface="+mn-lt"/>
              <a:cs typeface="+mn-lt"/>
            </a:endParaRPr>
          </a:p>
          <a:p>
            <a:pPr marL="0" indent="0">
              <a:buNone/>
            </a:pPr>
            <a:r>
              <a:rPr lang="en-GB" sz="1700">
                <a:ea typeface="+mn-lt"/>
                <a:cs typeface="+mn-lt"/>
              </a:rPr>
              <a:t>Aspects: </a:t>
            </a:r>
            <a:endParaRPr lang="en-US" sz="1700"/>
          </a:p>
          <a:p>
            <a:r>
              <a:rPr lang="en-GB" sz="1700">
                <a:ea typeface="+mn-lt"/>
                <a:cs typeface="+mn-lt"/>
              </a:rPr>
              <a:t>Installation and Configuration of A-GW, A-SMS, A-GUI with appropriate IP Addresses and User Profiles. </a:t>
            </a:r>
          </a:p>
          <a:p>
            <a:r>
              <a:rPr lang="en-GB" sz="1700">
                <a:ea typeface="+mn-lt"/>
                <a:cs typeface="+mn-lt"/>
              </a:rPr>
              <a:t>Licencing the Check Point Security Management Server. </a:t>
            </a:r>
          </a:p>
          <a:p>
            <a:r>
              <a:rPr lang="en-GB" sz="1700">
                <a:ea typeface="+mn-lt"/>
                <a:cs typeface="+mn-lt"/>
              </a:rPr>
              <a:t>Successful connectivity between Swansea Network and A-SMS. </a:t>
            </a:r>
          </a:p>
          <a:p>
            <a:r>
              <a:rPr lang="en-GB" sz="1700">
                <a:ea typeface="+mn-lt"/>
                <a:cs typeface="+mn-lt"/>
              </a:rPr>
              <a:t>Demonstrate your work </a:t>
            </a:r>
            <a:endParaRPr lang="en-GB" sz="1700"/>
          </a:p>
        </p:txBody>
      </p:sp>
    </p:spTree>
    <p:extLst>
      <p:ext uri="{BB962C8B-B14F-4D97-AF65-F5344CB8AC3E}">
        <p14:creationId xmlns:p14="http://schemas.microsoft.com/office/powerpoint/2010/main" val="38335314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53FA5A-879B-DE0C-5051-BE51A1DF4425}"/>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6600" kern="1200">
                <a:solidFill>
                  <a:schemeClr val="tx1"/>
                </a:solidFill>
                <a:latin typeface="+mj-lt"/>
                <a:ea typeface="+mj-ea"/>
                <a:cs typeface="+mj-cs"/>
              </a:rPr>
              <a:t>Login</a:t>
            </a:r>
          </a:p>
        </p:txBody>
      </p:sp>
      <p:sp>
        <p:nvSpPr>
          <p:cNvPr id="22"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2F64C0E1-4FC5-45E7-FB17-2A092C3EF955}"/>
              </a:ext>
            </a:extLst>
          </p:cNvPr>
          <p:cNvPicPr>
            <a:picLocks noChangeAspect="1"/>
          </p:cNvPicPr>
          <p:nvPr/>
        </p:nvPicPr>
        <p:blipFill>
          <a:blip r:embed="rId2"/>
          <a:srcRect l="9554" r="14463" b="-1"/>
          <a:stretch>
            <a:fillRect/>
          </a:stretch>
        </p:blipFill>
        <p:spPr>
          <a:xfrm>
            <a:off x="4211952" y="640080"/>
            <a:ext cx="7564089" cy="5550408"/>
          </a:xfrm>
          <a:prstGeom prst="rect">
            <a:avLst/>
          </a:prstGeom>
        </p:spPr>
      </p:pic>
    </p:spTree>
    <p:extLst>
      <p:ext uri="{BB962C8B-B14F-4D97-AF65-F5344CB8AC3E}">
        <p14:creationId xmlns:p14="http://schemas.microsoft.com/office/powerpoint/2010/main" val="4986617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0B7FCA-7574-E8A3-A1AD-CE1DB0974FF0}"/>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5600" kern="1200">
                <a:latin typeface="+mj-lt"/>
                <a:ea typeface="+mj-ea"/>
                <a:cs typeface="+mj-cs"/>
              </a:rPr>
              <a:t>Dashboard</a:t>
            </a:r>
            <a:endParaRPr lang="en-US"/>
          </a:p>
        </p:txBody>
      </p:sp>
      <p:sp>
        <p:nvSpPr>
          <p:cNvPr id="11"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2C39EBDF-6504-D3ED-44BD-3D065B239945}"/>
              </a:ext>
            </a:extLst>
          </p:cNvPr>
          <p:cNvPicPr>
            <a:picLocks noGrp="1" noChangeAspect="1"/>
          </p:cNvPicPr>
          <p:nvPr>
            <p:ph idx="1"/>
          </p:nvPr>
        </p:nvPicPr>
        <p:blipFill>
          <a:blip r:embed="rId2"/>
          <a:stretch>
            <a:fillRect/>
          </a:stretch>
        </p:blipFill>
        <p:spPr>
          <a:xfrm>
            <a:off x="4220246" y="980824"/>
            <a:ext cx="7648666" cy="4598844"/>
          </a:xfrm>
          <a:prstGeom prst="rect">
            <a:avLst/>
          </a:prstGeom>
        </p:spPr>
      </p:pic>
    </p:spTree>
    <p:extLst>
      <p:ext uri="{BB962C8B-B14F-4D97-AF65-F5344CB8AC3E}">
        <p14:creationId xmlns:p14="http://schemas.microsoft.com/office/powerpoint/2010/main" val="13179804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E2BA4A-104A-11E7-02D2-401F3EDE91B7}"/>
              </a:ext>
            </a:extLst>
          </p:cNvPr>
          <p:cNvSpPr>
            <a:spLocks noGrp="1"/>
          </p:cNvSpPr>
          <p:nvPr>
            <p:ph type="title"/>
          </p:nvPr>
        </p:nvSpPr>
        <p:spPr>
          <a:xfrm>
            <a:off x="638882" y="639193"/>
            <a:ext cx="3571810" cy="3573516"/>
          </a:xfrm>
        </p:spPr>
        <p:txBody>
          <a:bodyPr vert="horz" lIns="91440" tIns="45720" rIns="91440" bIns="45720" rtlCol="0" anchor="b">
            <a:normAutofit/>
          </a:bodyPr>
          <a:lstStyle/>
          <a:p>
            <a:pPr algn="ctr"/>
            <a:r>
              <a:rPr lang="en-US" sz="6100" kern="1200">
                <a:latin typeface="+mj-lt"/>
                <a:ea typeface="+mj-ea"/>
                <a:cs typeface="+mj-cs"/>
              </a:rPr>
              <a:t>Licenses &amp; Contracts</a:t>
            </a:r>
            <a:endParaRPr lang="en-US">
              <a:ea typeface="+mj-ea"/>
              <a:cs typeface="+mj-cs"/>
            </a:endParaRPr>
          </a:p>
        </p:txBody>
      </p:sp>
      <p:sp>
        <p:nvSpPr>
          <p:cNvPr id="11"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89F65B07-B047-FAC5-46B2-910BEEE56979}"/>
              </a:ext>
            </a:extLst>
          </p:cNvPr>
          <p:cNvPicPr>
            <a:picLocks noGrp="1" noChangeAspect="1"/>
          </p:cNvPicPr>
          <p:nvPr>
            <p:ph idx="1"/>
          </p:nvPr>
        </p:nvPicPr>
        <p:blipFill>
          <a:blip r:embed="rId2"/>
          <a:stretch>
            <a:fillRect/>
          </a:stretch>
        </p:blipFill>
        <p:spPr>
          <a:xfrm>
            <a:off x="4321638" y="913305"/>
            <a:ext cx="7547274" cy="4666363"/>
          </a:xfrm>
          <a:prstGeom prst="rect">
            <a:avLst/>
          </a:prstGeom>
        </p:spPr>
      </p:pic>
    </p:spTree>
    <p:extLst>
      <p:ext uri="{BB962C8B-B14F-4D97-AF65-F5344CB8AC3E}">
        <p14:creationId xmlns:p14="http://schemas.microsoft.com/office/powerpoint/2010/main" val="5511341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5C9321-8CCB-2DB7-25E7-E035EFA84EFC}"/>
              </a:ext>
            </a:extLst>
          </p:cNvPr>
          <p:cNvSpPr>
            <a:spLocks noGrp="1"/>
          </p:cNvSpPr>
          <p:nvPr>
            <p:ph type="title"/>
          </p:nvPr>
        </p:nvSpPr>
        <p:spPr>
          <a:xfrm>
            <a:off x="638882" y="639193"/>
            <a:ext cx="3571810" cy="3573516"/>
          </a:xfrm>
        </p:spPr>
        <p:txBody>
          <a:bodyPr vert="horz" lIns="91440" tIns="45720" rIns="91440" bIns="45720" rtlCol="0" anchor="b">
            <a:normAutofit/>
          </a:bodyPr>
          <a:lstStyle/>
          <a:p>
            <a:pPr algn="ctr"/>
            <a:r>
              <a:rPr lang="en-US" sz="5600" kern="1200">
                <a:latin typeface="+mj-lt"/>
                <a:ea typeface="+mj-ea"/>
                <a:cs typeface="+mj-cs"/>
              </a:rPr>
              <a:t>Device and License Information A-GW</a:t>
            </a:r>
            <a:endParaRPr lang="en-US">
              <a:ea typeface="+mj-ea"/>
              <a:cs typeface="+mj-cs"/>
            </a:endParaRPr>
          </a:p>
        </p:txBody>
      </p:sp>
      <p:sp>
        <p:nvSpPr>
          <p:cNvPr id="20"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E3F34089-CFA9-DC10-935E-173B267560B0}"/>
              </a:ext>
            </a:extLst>
          </p:cNvPr>
          <p:cNvPicPr>
            <a:picLocks noChangeAspect="1"/>
          </p:cNvPicPr>
          <p:nvPr/>
        </p:nvPicPr>
        <p:blipFill>
          <a:blip r:embed="rId2"/>
          <a:stretch>
            <a:fillRect/>
          </a:stretch>
        </p:blipFill>
        <p:spPr>
          <a:xfrm>
            <a:off x="4209797" y="996900"/>
            <a:ext cx="7659115" cy="4582768"/>
          </a:xfrm>
          <a:prstGeom prst="rect">
            <a:avLst/>
          </a:prstGeom>
        </p:spPr>
      </p:pic>
    </p:spTree>
    <p:extLst>
      <p:ext uri="{BB962C8B-B14F-4D97-AF65-F5344CB8AC3E}">
        <p14:creationId xmlns:p14="http://schemas.microsoft.com/office/powerpoint/2010/main" val="39032148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1AA5E2-2F95-10BF-B3B1-82133D85ADB9}"/>
              </a:ext>
            </a:extLst>
          </p:cNvPr>
          <p:cNvSpPr>
            <a:spLocks noGrp="1"/>
          </p:cNvSpPr>
          <p:nvPr>
            <p:ph type="title"/>
          </p:nvPr>
        </p:nvSpPr>
        <p:spPr>
          <a:xfrm>
            <a:off x="638882" y="639193"/>
            <a:ext cx="3571810" cy="3573516"/>
          </a:xfrm>
        </p:spPr>
        <p:txBody>
          <a:bodyPr vert="horz" lIns="91440" tIns="45720" rIns="91440" bIns="45720" rtlCol="0" anchor="b">
            <a:normAutofit/>
          </a:bodyPr>
          <a:lstStyle/>
          <a:p>
            <a:pPr algn="ctr"/>
            <a:r>
              <a:rPr lang="en-US" sz="5100" kern="1200">
                <a:latin typeface="+mj-lt"/>
                <a:ea typeface="+mj-ea"/>
                <a:cs typeface="+mj-cs"/>
              </a:rPr>
              <a:t>Device and License Information A-SMS</a:t>
            </a:r>
            <a:endParaRPr lang="en-US">
              <a:ea typeface="+mj-ea"/>
              <a:cs typeface="+mj-cs"/>
            </a:endParaRPr>
          </a:p>
        </p:txBody>
      </p:sp>
      <p:sp>
        <p:nvSpPr>
          <p:cNvPr id="11"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B2B837B2-B5D3-5373-BD32-1E8260229EEB}"/>
              </a:ext>
            </a:extLst>
          </p:cNvPr>
          <p:cNvPicPr>
            <a:picLocks noGrp="1" noChangeAspect="1"/>
          </p:cNvPicPr>
          <p:nvPr>
            <p:ph idx="1"/>
          </p:nvPr>
        </p:nvPicPr>
        <p:blipFill>
          <a:blip r:embed="rId2"/>
          <a:stretch>
            <a:fillRect/>
          </a:stretch>
        </p:blipFill>
        <p:spPr>
          <a:xfrm>
            <a:off x="4654296" y="1241881"/>
            <a:ext cx="7214616" cy="4346805"/>
          </a:xfrm>
          <a:prstGeom prst="rect">
            <a:avLst/>
          </a:prstGeom>
        </p:spPr>
      </p:pic>
    </p:spTree>
    <p:extLst>
      <p:ext uri="{BB962C8B-B14F-4D97-AF65-F5344CB8AC3E}">
        <p14:creationId xmlns:p14="http://schemas.microsoft.com/office/powerpoint/2010/main" val="27271623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668EF8-1BD8-0F6B-F97A-6158A9B5AB1E}"/>
              </a:ext>
            </a:extLst>
          </p:cNvPr>
          <p:cNvSpPr>
            <a:spLocks noGrp="1"/>
          </p:cNvSpPr>
          <p:nvPr>
            <p:ph type="title"/>
          </p:nvPr>
        </p:nvSpPr>
        <p:spPr>
          <a:xfrm>
            <a:off x="638882" y="2477518"/>
            <a:ext cx="3247960" cy="1735191"/>
          </a:xfrm>
        </p:spPr>
        <p:txBody>
          <a:bodyPr vert="horz" lIns="91440" tIns="45720" rIns="91440" bIns="45720" rtlCol="0" anchor="b">
            <a:noAutofit/>
          </a:bodyPr>
          <a:lstStyle/>
          <a:p>
            <a:pPr algn="ctr"/>
            <a:r>
              <a:rPr lang="en-US" sz="4000" kern="1200">
                <a:latin typeface="+mj-lt"/>
                <a:ea typeface="+mj-ea"/>
                <a:cs typeface="+mj-cs"/>
              </a:rPr>
              <a:t>Firewall </a:t>
            </a:r>
            <a:r>
              <a:rPr lang="en-US" sz="4000"/>
              <a:t>Demonstration Video</a:t>
            </a:r>
            <a:br>
              <a:rPr lang="en-US" sz="4000" dirty="0"/>
            </a:br>
            <a:r>
              <a:rPr lang="en-US" sz="4000" dirty="0">
                <a:ea typeface="+mj-lt"/>
                <a:cs typeface="+mj-lt"/>
                <a:hlinkClick r:id="rId3"/>
              </a:rPr>
              <a:t>Raj 1.mp4</a:t>
            </a:r>
            <a:r>
              <a:rPr lang="en-US" sz="4000" dirty="0"/>
              <a:t> </a:t>
            </a:r>
          </a:p>
        </p:txBody>
      </p:sp>
      <p:sp>
        <p:nvSpPr>
          <p:cNvPr id="20"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title="Raj 1.mp4">
            <a:hlinkClick r:id="" action="ppaction://noaction"/>
            <a:extLst>
              <a:ext uri="{FF2B5EF4-FFF2-40B4-BE49-F238E27FC236}">
                <a16:creationId xmlns:a16="http://schemas.microsoft.com/office/drawing/2014/main" id="{2502E569-EBB5-F9F9-B853-D02F5775ECDE}"/>
              </a:ext>
            </a:extLst>
          </p:cNvPr>
          <p:cNvPicPr>
            <a:picLocks noRot="1" noChangeAspect="1"/>
          </p:cNvPicPr>
          <p:nvPr>
            <a:videoFile r:link="rId1"/>
          </p:nvPr>
        </p:nvPicPr>
        <p:blipFill>
          <a:blip r:embed="rId4"/>
          <a:stretch>
            <a:fillRect/>
          </a:stretch>
        </p:blipFill>
        <p:spPr>
          <a:xfrm>
            <a:off x="4008043" y="755603"/>
            <a:ext cx="7860869" cy="4914248"/>
          </a:xfrm>
          <a:prstGeom prst="rect">
            <a:avLst/>
          </a:prstGeom>
        </p:spPr>
      </p:pic>
    </p:spTree>
    <p:extLst>
      <p:ext uri="{BB962C8B-B14F-4D97-AF65-F5344CB8AC3E}">
        <p14:creationId xmlns:p14="http://schemas.microsoft.com/office/powerpoint/2010/main" val="22551349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13D943-7911-A936-F83F-7E812D7D2D07}"/>
              </a:ext>
            </a:extLst>
          </p:cNvPr>
          <p:cNvSpPr>
            <a:spLocks noGrp="1"/>
          </p:cNvSpPr>
          <p:nvPr>
            <p:ph type="title"/>
          </p:nvPr>
        </p:nvSpPr>
        <p:spPr>
          <a:xfrm>
            <a:off x="838200" y="365125"/>
            <a:ext cx="10515600" cy="563563"/>
          </a:xfrm>
        </p:spPr>
        <p:txBody>
          <a:bodyPr>
            <a:normAutofit fontScale="90000"/>
          </a:bodyPr>
          <a:lstStyle/>
          <a:p>
            <a:r>
              <a:rPr lang="en-GB"/>
              <a:t>Task 2</a:t>
            </a:r>
          </a:p>
        </p:txBody>
      </p:sp>
      <p:sp>
        <p:nvSpPr>
          <p:cNvPr id="3" name="Content Placeholder 2">
            <a:extLst>
              <a:ext uri="{FF2B5EF4-FFF2-40B4-BE49-F238E27FC236}">
                <a16:creationId xmlns:a16="http://schemas.microsoft.com/office/drawing/2014/main" id="{28A9E87D-4CDA-9A5B-EC36-28986C10EF38}"/>
              </a:ext>
            </a:extLst>
          </p:cNvPr>
          <p:cNvSpPr>
            <a:spLocks noGrp="1"/>
          </p:cNvSpPr>
          <p:nvPr>
            <p:ph idx="1"/>
          </p:nvPr>
        </p:nvSpPr>
        <p:spPr>
          <a:xfrm>
            <a:off x="838200" y="1129672"/>
            <a:ext cx="10944225" cy="5299651"/>
          </a:xfrm>
        </p:spPr>
        <p:txBody>
          <a:bodyPr vert="horz" lIns="91440" tIns="45720" rIns="91440" bIns="45720" rtlCol="0" anchor="t">
            <a:normAutofit/>
          </a:bodyPr>
          <a:lstStyle/>
          <a:p>
            <a:pPr marL="0" indent="0" algn="just">
              <a:buNone/>
            </a:pPr>
            <a:r>
              <a:rPr lang="en-GB">
                <a:ea typeface="+mn-lt"/>
                <a:cs typeface="+mn-lt"/>
              </a:rPr>
              <a:t>Define and enforce firewall rules that restrict unauthorized inbound and outbound traffic, based on a real-life enterprise security policy, which you will need to justify. Implementation of additional security features—such as enabling IPS and anti-malware protections and configuring user authentication and identity awareness to control access based on user roles and groups—will be considered an added advantage. </a:t>
            </a:r>
            <a:endParaRPr lang="en-US"/>
          </a:p>
        </p:txBody>
      </p:sp>
    </p:spTree>
    <p:extLst>
      <p:ext uri="{BB962C8B-B14F-4D97-AF65-F5344CB8AC3E}">
        <p14:creationId xmlns:p14="http://schemas.microsoft.com/office/powerpoint/2010/main" val="24236089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1F9C65-6E2A-E635-5428-296967E11026}"/>
              </a:ext>
            </a:extLst>
          </p:cNvPr>
          <p:cNvSpPr>
            <a:spLocks noGrp="1"/>
          </p:cNvSpPr>
          <p:nvPr>
            <p:ph type="title"/>
          </p:nvPr>
        </p:nvSpPr>
        <p:spPr>
          <a:xfrm>
            <a:off x="630936" y="639520"/>
            <a:ext cx="3429000" cy="1719072"/>
          </a:xfrm>
        </p:spPr>
        <p:txBody>
          <a:bodyPr anchor="b">
            <a:normAutofit/>
          </a:bodyPr>
          <a:lstStyle/>
          <a:p>
            <a:r>
              <a:rPr lang="en-GB" sz="5400"/>
              <a:t>Network:</a:t>
            </a:r>
          </a:p>
        </p:txBody>
      </p:sp>
      <p:sp>
        <p:nvSpPr>
          <p:cNvPr id="13"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02735C68-5E71-D695-EA7F-AC057BA927FA}"/>
              </a:ext>
            </a:extLst>
          </p:cNvPr>
          <p:cNvSpPr>
            <a:spLocks noGrp="1"/>
          </p:cNvSpPr>
          <p:nvPr>
            <p:ph idx="1"/>
          </p:nvPr>
        </p:nvSpPr>
        <p:spPr>
          <a:xfrm>
            <a:off x="630936" y="2807208"/>
            <a:ext cx="3429000" cy="3410712"/>
          </a:xfrm>
        </p:spPr>
        <p:txBody>
          <a:bodyPr anchor="t">
            <a:normAutofit/>
          </a:bodyPr>
          <a:lstStyle/>
          <a:p>
            <a:pPr marL="0" indent="0">
              <a:buNone/>
            </a:pPr>
            <a:r>
              <a:rPr lang="en-US" sz="2200"/>
              <a:t>CHILD_LAN and SWANSEA_LAN Created </a:t>
            </a:r>
            <a:endParaRPr lang="en-US"/>
          </a:p>
        </p:txBody>
      </p:sp>
      <p:pic>
        <p:nvPicPr>
          <p:cNvPr id="4" name="Content Placeholder 3">
            <a:extLst>
              <a:ext uri="{FF2B5EF4-FFF2-40B4-BE49-F238E27FC236}">
                <a16:creationId xmlns:a16="http://schemas.microsoft.com/office/drawing/2014/main" id="{12A7BD20-7FFB-E489-A473-ACD422F450DC}"/>
              </a:ext>
            </a:extLst>
          </p:cNvPr>
          <p:cNvPicPr>
            <a:picLocks noChangeAspect="1"/>
          </p:cNvPicPr>
          <p:nvPr/>
        </p:nvPicPr>
        <p:blipFill>
          <a:blip r:embed="rId2"/>
          <a:stretch>
            <a:fillRect/>
          </a:stretch>
        </p:blipFill>
        <p:spPr>
          <a:xfrm>
            <a:off x="4654296" y="1357884"/>
            <a:ext cx="6903720" cy="4142231"/>
          </a:xfrm>
          <a:prstGeom prst="rect">
            <a:avLst/>
          </a:prstGeom>
        </p:spPr>
      </p:pic>
    </p:spTree>
    <p:extLst>
      <p:ext uri="{BB962C8B-B14F-4D97-AF65-F5344CB8AC3E}">
        <p14:creationId xmlns:p14="http://schemas.microsoft.com/office/powerpoint/2010/main" val="5577646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BE4311-99AE-F1BB-4593-7A1099F01B64}"/>
              </a:ext>
            </a:extLst>
          </p:cNvPr>
          <p:cNvSpPr>
            <a:spLocks noGrp="1"/>
          </p:cNvSpPr>
          <p:nvPr>
            <p:ph type="title"/>
          </p:nvPr>
        </p:nvSpPr>
        <p:spPr>
          <a:xfrm>
            <a:off x="630936" y="639520"/>
            <a:ext cx="3429000" cy="1719072"/>
          </a:xfrm>
        </p:spPr>
        <p:txBody>
          <a:bodyPr anchor="b">
            <a:normAutofit/>
          </a:bodyPr>
          <a:lstStyle/>
          <a:p>
            <a:r>
              <a:rPr lang="en-GB" sz="5400"/>
              <a:t>Host:</a:t>
            </a:r>
          </a:p>
        </p:txBody>
      </p:sp>
      <p:sp>
        <p:nvSpPr>
          <p:cNvPr id="13"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FA7CF89D-78D1-AF7B-B371-CB9454E264C4}"/>
              </a:ext>
            </a:extLst>
          </p:cNvPr>
          <p:cNvSpPr>
            <a:spLocks noGrp="1"/>
          </p:cNvSpPr>
          <p:nvPr>
            <p:ph idx="1"/>
          </p:nvPr>
        </p:nvSpPr>
        <p:spPr>
          <a:xfrm>
            <a:off x="630936" y="2807208"/>
            <a:ext cx="3429000" cy="3410712"/>
          </a:xfrm>
        </p:spPr>
        <p:txBody>
          <a:bodyPr anchor="t">
            <a:normAutofit/>
          </a:bodyPr>
          <a:lstStyle/>
          <a:p>
            <a:r>
              <a:rPr lang="en-US" sz="2200"/>
              <a:t>I have created 3 different host A-GUI, L-CD, S-DC.</a:t>
            </a:r>
          </a:p>
        </p:txBody>
      </p:sp>
      <p:pic>
        <p:nvPicPr>
          <p:cNvPr id="4" name="Content Placeholder 3">
            <a:extLst>
              <a:ext uri="{FF2B5EF4-FFF2-40B4-BE49-F238E27FC236}">
                <a16:creationId xmlns:a16="http://schemas.microsoft.com/office/drawing/2014/main" id="{4B8CB56A-6AA7-B473-6CFC-E47BBCE0C032}"/>
              </a:ext>
            </a:extLst>
          </p:cNvPr>
          <p:cNvPicPr>
            <a:picLocks noChangeAspect="1"/>
          </p:cNvPicPr>
          <p:nvPr/>
        </p:nvPicPr>
        <p:blipFill>
          <a:blip r:embed="rId2"/>
          <a:stretch>
            <a:fillRect/>
          </a:stretch>
        </p:blipFill>
        <p:spPr>
          <a:xfrm>
            <a:off x="4654296" y="1357884"/>
            <a:ext cx="6903720" cy="4142231"/>
          </a:xfrm>
          <a:prstGeom prst="rect">
            <a:avLst/>
          </a:prstGeom>
        </p:spPr>
      </p:pic>
    </p:spTree>
    <p:extLst>
      <p:ext uri="{BB962C8B-B14F-4D97-AF65-F5344CB8AC3E}">
        <p14:creationId xmlns:p14="http://schemas.microsoft.com/office/powerpoint/2010/main" val="14299433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A999D301-D943-A390-837F-90E418555E4F}"/>
              </a:ext>
            </a:extLst>
          </p:cNvPr>
          <p:cNvSpPr>
            <a:spLocks noGrp="1"/>
          </p:cNvSpPr>
          <p:nvPr>
            <p:ph type="title"/>
          </p:nvPr>
        </p:nvSpPr>
        <p:spPr>
          <a:xfrm>
            <a:off x="838200" y="365125"/>
            <a:ext cx="10515600" cy="898509"/>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a:ea typeface="+mj-lt"/>
                <a:cs typeface="+mj-lt"/>
              </a:rPr>
              <a:t>Check Point Firewall / Security Policy Rules</a:t>
            </a:r>
            <a:endParaRPr lang="en-US" sz="4000">
              <a:ea typeface="+mj-lt"/>
              <a:cs typeface="+mj-lt"/>
            </a:endParaRPr>
          </a:p>
        </p:txBody>
      </p:sp>
      <p:graphicFrame>
        <p:nvGraphicFramePr>
          <p:cNvPr id="3" name="Table 2">
            <a:extLst>
              <a:ext uri="{FF2B5EF4-FFF2-40B4-BE49-F238E27FC236}">
                <a16:creationId xmlns:a16="http://schemas.microsoft.com/office/drawing/2014/main" id="{3EB42DF6-670F-ED54-E82D-1ED2E823D812}"/>
              </a:ext>
            </a:extLst>
          </p:cNvPr>
          <p:cNvGraphicFramePr>
            <a:graphicFrameLocks noGrp="1"/>
          </p:cNvGraphicFramePr>
          <p:nvPr>
            <p:extLst>
              <p:ext uri="{D42A27DB-BD31-4B8C-83A1-F6EECF244321}">
                <p14:modId xmlns:p14="http://schemas.microsoft.com/office/powerpoint/2010/main" val="2675478946"/>
              </p:ext>
            </p:extLst>
          </p:nvPr>
        </p:nvGraphicFramePr>
        <p:xfrm>
          <a:off x="720131" y="1381648"/>
          <a:ext cx="10759823" cy="5264852"/>
        </p:xfrm>
        <a:graphic>
          <a:graphicData uri="http://schemas.openxmlformats.org/drawingml/2006/table">
            <a:tbl>
              <a:tblPr bandRow="1">
                <a:tableStyleId>{616DA210-FB5B-4158-B5E0-FEB733F419BA}</a:tableStyleId>
              </a:tblPr>
              <a:tblGrid>
                <a:gridCol w="1013130">
                  <a:extLst>
                    <a:ext uri="{9D8B030D-6E8A-4147-A177-3AD203B41FA5}">
                      <a16:colId xmlns:a16="http://schemas.microsoft.com/office/drawing/2014/main" val="199879191"/>
                    </a:ext>
                  </a:extLst>
                </a:gridCol>
                <a:gridCol w="2054404">
                  <a:extLst>
                    <a:ext uri="{9D8B030D-6E8A-4147-A177-3AD203B41FA5}">
                      <a16:colId xmlns:a16="http://schemas.microsoft.com/office/drawing/2014/main" val="597655945"/>
                    </a:ext>
                  </a:extLst>
                </a:gridCol>
                <a:gridCol w="2054404">
                  <a:extLst>
                    <a:ext uri="{9D8B030D-6E8A-4147-A177-3AD203B41FA5}">
                      <a16:colId xmlns:a16="http://schemas.microsoft.com/office/drawing/2014/main" val="4276728253"/>
                    </a:ext>
                  </a:extLst>
                </a:gridCol>
                <a:gridCol w="2664160">
                  <a:extLst>
                    <a:ext uri="{9D8B030D-6E8A-4147-A177-3AD203B41FA5}">
                      <a16:colId xmlns:a16="http://schemas.microsoft.com/office/drawing/2014/main" val="1852182122"/>
                    </a:ext>
                  </a:extLst>
                </a:gridCol>
                <a:gridCol w="1791740">
                  <a:extLst>
                    <a:ext uri="{9D8B030D-6E8A-4147-A177-3AD203B41FA5}">
                      <a16:colId xmlns:a16="http://schemas.microsoft.com/office/drawing/2014/main" val="289661075"/>
                    </a:ext>
                  </a:extLst>
                </a:gridCol>
                <a:gridCol w="1181985">
                  <a:extLst>
                    <a:ext uri="{9D8B030D-6E8A-4147-A177-3AD203B41FA5}">
                      <a16:colId xmlns:a16="http://schemas.microsoft.com/office/drawing/2014/main" val="1518559781"/>
                    </a:ext>
                  </a:extLst>
                </a:gridCol>
              </a:tblGrid>
              <a:tr h="634999">
                <a:tc>
                  <a:txBody>
                    <a:bodyPr/>
                    <a:lstStyle/>
                    <a:p>
                      <a:pPr algn="ctr">
                        <a:buNone/>
                      </a:pPr>
                      <a:r>
                        <a:rPr lang="en-GB"/>
                        <a:t>Rule No.</a:t>
                      </a:r>
                    </a:p>
                  </a:txBody>
                  <a:tcPr anchor="ctr"/>
                </a:tc>
                <a:tc>
                  <a:txBody>
                    <a:bodyPr/>
                    <a:lstStyle/>
                    <a:p>
                      <a:pPr algn="ctr">
                        <a:buNone/>
                      </a:pPr>
                      <a:r>
                        <a:rPr lang="en-GB"/>
                        <a:t>Source</a:t>
                      </a:r>
                    </a:p>
                  </a:txBody>
                  <a:tcPr anchor="ctr"/>
                </a:tc>
                <a:tc>
                  <a:txBody>
                    <a:bodyPr/>
                    <a:lstStyle/>
                    <a:p>
                      <a:pPr algn="ctr">
                        <a:buNone/>
                      </a:pPr>
                      <a:r>
                        <a:rPr lang="en-GB"/>
                        <a:t>Destination</a:t>
                      </a:r>
                    </a:p>
                  </a:txBody>
                  <a:tcPr anchor="ctr"/>
                </a:tc>
                <a:tc>
                  <a:txBody>
                    <a:bodyPr/>
                    <a:lstStyle/>
                    <a:p>
                      <a:pPr algn="ctr">
                        <a:buNone/>
                      </a:pPr>
                      <a:r>
                        <a:rPr lang="en-GB"/>
                        <a:t>Services &amp; Applications</a:t>
                      </a:r>
                    </a:p>
                  </a:txBody>
                  <a:tcPr anchor="ctr"/>
                </a:tc>
                <a:tc>
                  <a:txBody>
                    <a:bodyPr/>
                    <a:lstStyle/>
                    <a:p>
                      <a:pPr algn="ctr">
                        <a:buNone/>
                      </a:pPr>
                      <a:r>
                        <a:rPr lang="en-GB"/>
                        <a:t>Action</a:t>
                      </a:r>
                    </a:p>
                  </a:txBody>
                  <a:tcPr anchor="ctr"/>
                </a:tc>
                <a:tc>
                  <a:txBody>
                    <a:bodyPr/>
                    <a:lstStyle/>
                    <a:p>
                      <a:pPr algn="ctr">
                        <a:buNone/>
                      </a:pPr>
                      <a:r>
                        <a:rPr lang="en-GB"/>
                        <a:t>Track</a:t>
                      </a:r>
                    </a:p>
                  </a:txBody>
                  <a:tcPr anchor="ctr"/>
                </a:tc>
                <a:extLst>
                  <a:ext uri="{0D108BD9-81ED-4DB2-BD59-A6C34878D82A}">
                    <a16:rowId xmlns:a16="http://schemas.microsoft.com/office/drawing/2014/main" val="3951709085"/>
                  </a:ext>
                </a:extLst>
              </a:tr>
              <a:tr h="634999">
                <a:tc>
                  <a:txBody>
                    <a:bodyPr/>
                    <a:lstStyle/>
                    <a:p>
                      <a:pPr algn="ctr">
                        <a:buNone/>
                      </a:pPr>
                      <a:r>
                        <a:rPr lang="en-GB" sz="1600"/>
                        <a:t>1</a:t>
                      </a:r>
                    </a:p>
                  </a:txBody>
                  <a:tcPr anchor="ctr"/>
                </a:tc>
                <a:tc>
                  <a:txBody>
                    <a:bodyPr/>
                    <a:lstStyle/>
                    <a:p>
                      <a:pPr algn="ctr">
                        <a:buNone/>
                      </a:pPr>
                      <a:r>
                        <a:rPr lang="en-GB" sz="1600"/>
                        <a:t>A-GUI</a:t>
                      </a:r>
                    </a:p>
                  </a:txBody>
                  <a:tcPr anchor="ctr"/>
                </a:tc>
                <a:tc>
                  <a:txBody>
                    <a:bodyPr/>
                    <a:lstStyle/>
                    <a:p>
                      <a:pPr algn="ctr">
                        <a:buNone/>
                      </a:pPr>
                      <a:r>
                        <a:rPr lang="en-GB" sz="1600"/>
                        <a:t>A-GW</a:t>
                      </a:r>
                    </a:p>
                  </a:txBody>
                  <a:tcPr anchor="ctr"/>
                </a:tc>
                <a:tc>
                  <a:txBody>
                    <a:bodyPr/>
                    <a:lstStyle/>
                    <a:p>
                      <a:pPr algn="ctr">
                        <a:buNone/>
                      </a:pPr>
                      <a:r>
                        <a:rPr lang="en-GB" sz="1600"/>
                        <a:t>HTTP, HTTPS, ICMP Echo Request</a:t>
                      </a:r>
                    </a:p>
                  </a:txBody>
                  <a:tcPr anchor="ctr"/>
                </a:tc>
                <a:tc>
                  <a:txBody>
                    <a:bodyPr/>
                    <a:lstStyle/>
                    <a:p>
                      <a:pPr algn="ctr">
                        <a:buNone/>
                      </a:pPr>
                      <a:r>
                        <a:rPr lang="en-GB" sz="1600"/>
                        <a:t>🟢 Accept</a:t>
                      </a:r>
                    </a:p>
                  </a:txBody>
                  <a:tcPr anchor="ctr"/>
                </a:tc>
                <a:tc>
                  <a:txBody>
                    <a:bodyPr/>
                    <a:lstStyle/>
                    <a:p>
                      <a:pPr algn="ctr">
                        <a:buNone/>
                      </a:pPr>
                      <a:r>
                        <a:rPr lang="en-GB" sz="1600"/>
                        <a:t>Log</a:t>
                      </a:r>
                    </a:p>
                  </a:txBody>
                  <a:tcPr anchor="ctr"/>
                </a:tc>
                <a:extLst>
                  <a:ext uri="{0D108BD9-81ED-4DB2-BD59-A6C34878D82A}">
                    <a16:rowId xmlns:a16="http://schemas.microsoft.com/office/drawing/2014/main" val="3234083668"/>
                  </a:ext>
                </a:extLst>
              </a:tr>
              <a:tr h="362857">
                <a:tc>
                  <a:txBody>
                    <a:bodyPr/>
                    <a:lstStyle/>
                    <a:p>
                      <a:pPr algn="ctr">
                        <a:buNone/>
                      </a:pPr>
                      <a:r>
                        <a:rPr lang="en-GB" sz="1600"/>
                        <a:t>2</a:t>
                      </a:r>
                    </a:p>
                  </a:txBody>
                  <a:tcPr anchor="ctr"/>
                </a:tc>
                <a:tc>
                  <a:txBody>
                    <a:bodyPr/>
                    <a:lstStyle/>
                    <a:p>
                      <a:pPr algn="ctr">
                        <a:buNone/>
                      </a:pPr>
                      <a:r>
                        <a:rPr lang="en-GB" sz="1600"/>
                        <a:t>Any</a:t>
                      </a:r>
                    </a:p>
                  </a:txBody>
                  <a:tcPr anchor="ctr"/>
                </a:tc>
                <a:tc>
                  <a:txBody>
                    <a:bodyPr/>
                    <a:lstStyle/>
                    <a:p>
                      <a:pPr algn="ctr">
                        <a:buNone/>
                      </a:pPr>
                      <a:r>
                        <a:rPr lang="en-GB" sz="1600"/>
                        <a:t>A-GW</a:t>
                      </a:r>
                    </a:p>
                  </a:txBody>
                  <a:tcPr anchor="ctr"/>
                </a:tc>
                <a:tc>
                  <a:txBody>
                    <a:bodyPr/>
                    <a:lstStyle/>
                    <a:p>
                      <a:pPr algn="ctr">
                        <a:buNone/>
                      </a:pPr>
                      <a:r>
                        <a:rPr lang="en-GB" sz="1600"/>
                        <a:t>SSH, SSH Version 2</a:t>
                      </a:r>
                    </a:p>
                  </a:txBody>
                  <a:tcPr anchor="ctr"/>
                </a:tc>
                <a:tc>
                  <a:txBody>
                    <a:bodyPr/>
                    <a:lstStyle/>
                    <a:p>
                      <a:pPr algn="ctr">
                        <a:buNone/>
                      </a:pPr>
                      <a:r>
                        <a:rPr lang="en-GB" sz="1600"/>
                        <a:t>🔴 Drop</a:t>
                      </a:r>
                    </a:p>
                  </a:txBody>
                  <a:tcPr anchor="ctr"/>
                </a:tc>
                <a:tc>
                  <a:txBody>
                    <a:bodyPr/>
                    <a:lstStyle/>
                    <a:p>
                      <a:pPr algn="ctr">
                        <a:buNone/>
                      </a:pPr>
                      <a:r>
                        <a:rPr lang="en-GB" sz="1600"/>
                        <a:t>Log</a:t>
                      </a:r>
                    </a:p>
                  </a:txBody>
                  <a:tcPr anchor="ctr"/>
                </a:tc>
                <a:extLst>
                  <a:ext uri="{0D108BD9-81ED-4DB2-BD59-A6C34878D82A}">
                    <a16:rowId xmlns:a16="http://schemas.microsoft.com/office/drawing/2014/main" val="1217618469"/>
                  </a:ext>
                </a:extLst>
              </a:tr>
              <a:tr h="309387">
                <a:tc>
                  <a:txBody>
                    <a:bodyPr/>
                    <a:lstStyle/>
                    <a:p>
                      <a:pPr algn="ctr">
                        <a:buNone/>
                      </a:pPr>
                      <a:r>
                        <a:rPr lang="en-GB" sz="1600"/>
                        <a:t>3</a:t>
                      </a:r>
                    </a:p>
                  </a:txBody>
                  <a:tcPr anchor="ctr"/>
                </a:tc>
                <a:tc>
                  <a:txBody>
                    <a:bodyPr/>
                    <a:lstStyle/>
                    <a:p>
                      <a:pPr algn="ctr">
                        <a:buNone/>
                      </a:pPr>
                      <a:r>
                        <a:rPr lang="en-GB" sz="1600"/>
                        <a:t>Any</a:t>
                      </a:r>
                    </a:p>
                  </a:txBody>
                  <a:tcPr anchor="ctr"/>
                </a:tc>
                <a:tc>
                  <a:txBody>
                    <a:bodyPr/>
                    <a:lstStyle/>
                    <a:p>
                      <a:pPr algn="ctr">
                        <a:buNone/>
                      </a:pPr>
                      <a:r>
                        <a:rPr lang="en-GB" sz="1600"/>
                        <a:t>A-SMS</a:t>
                      </a:r>
                    </a:p>
                  </a:txBody>
                  <a:tcPr anchor="ctr"/>
                </a:tc>
                <a:tc>
                  <a:txBody>
                    <a:bodyPr/>
                    <a:lstStyle/>
                    <a:p>
                      <a:pPr algn="ctr">
                        <a:buNone/>
                      </a:pPr>
                      <a:r>
                        <a:rPr lang="en-GB" sz="1600"/>
                        <a:t>Telnet</a:t>
                      </a:r>
                    </a:p>
                  </a:txBody>
                  <a:tcPr anchor="ctr"/>
                </a:tc>
                <a:tc>
                  <a:txBody>
                    <a:bodyPr/>
                    <a:lstStyle/>
                    <a:p>
                      <a:pPr algn="ctr">
                        <a:buNone/>
                      </a:pPr>
                      <a:r>
                        <a:rPr lang="en-GB" sz="1600"/>
                        <a:t>🔴 Drop</a:t>
                      </a:r>
                    </a:p>
                  </a:txBody>
                  <a:tcPr anchor="ctr"/>
                </a:tc>
                <a:tc>
                  <a:txBody>
                    <a:bodyPr/>
                    <a:lstStyle/>
                    <a:p>
                      <a:pPr algn="ctr">
                        <a:buNone/>
                      </a:pPr>
                      <a:r>
                        <a:rPr lang="en-GB" sz="1600"/>
                        <a:t>None</a:t>
                      </a:r>
                    </a:p>
                  </a:txBody>
                  <a:tcPr anchor="ctr"/>
                </a:tc>
                <a:extLst>
                  <a:ext uri="{0D108BD9-81ED-4DB2-BD59-A6C34878D82A}">
                    <a16:rowId xmlns:a16="http://schemas.microsoft.com/office/drawing/2014/main" val="3982688607"/>
                  </a:ext>
                </a:extLst>
              </a:tr>
              <a:tr h="417673">
                <a:tc>
                  <a:txBody>
                    <a:bodyPr/>
                    <a:lstStyle/>
                    <a:p>
                      <a:pPr algn="ctr">
                        <a:buNone/>
                      </a:pPr>
                      <a:r>
                        <a:rPr lang="en-GB" sz="1600"/>
                        <a:t>4</a:t>
                      </a:r>
                    </a:p>
                  </a:txBody>
                  <a:tcPr anchor="ctr"/>
                </a:tc>
                <a:tc>
                  <a:txBody>
                    <a:bodyPr/>
                    <a:lstStyle/>
                    <a:p>
                      <a:pPr algn="ctr">
                        <a:buNone/>
                      </a:pPr>
                      <a:r>
                        <a:rPr lang="en-GB" sz="1600"/>
                        <a:t>A-GUI</a:t>
                      </a:r>
                    </a:p>
                  </a:txBody>
                  <a:tcPr anchor="ctr"/>
                </a:tc>
                <a:tc>
                  <a:txBody>
                    <a:bodyPr/>
                    <a:lstStyle/>
                    <a:p>
                      <a:pPr algn="ctr">
                        <a:buNone/>
                      </a:pPr>
                      <a:r>
                        <a:rPr lang="en-GB" sz="1600"/>
                        <a:t>A-SMS</a:t>
                      </a:r>
                    </a:p>
                  </a:txBody>
                  <a:tcPr anchor="ctr"/>
                </a:tc>
                <a:tc>
                  <a:txBody>
                    <a:bodyPr/>
                    <a:lstStyle/>
                    <a:p>
                      <a:pPr algn="ctr">
                        <a:buNone/>
                      </a:pPr>
                      <a:r>
                        <a:rPr lang="en-GB" sz="1600"/>
                        <a:t>HTTPS, ICMP Requests</a:t>
                      </a:r>
                    </a:p>
                  </a:txBody>
                  <a:tcPr anchor="ctr"/>
                </a:tc>
                <a:tc>
                  <a:txBody>
                    <a:bodyPr/>
                    <a:lstStyle/>
                    <a:p>
                      <a:pPr algn="ctr">
                        <a:buNone/>
                      </a:pPr>
                      <a:r>
                        <a:rPr lang="en-GB" sz="1600"/>
                        <a:t>🟢 Accept</a:t>
                      </a:r>
                    </a:p>
                  </a:txBody>
                  <a:tcPr anchor="ctr"/>
                </a:tc>
                <a:tc>
                  <a:txBody>
                    <a:bodyPr/>
                    <a:lstStyle/>
                    <a:p>
                      <a:pPr algn="ctr">
                        <a:buNone/>
                      </a:pPr>
                      <a:r>
                        <a:rPr lang="en-GB" sz="1600"/>
                        <a:t>None</a:t>
                      </a:r>
                    </a:p>
                  </a:txBody>
                  <a:tcPr anchor="ctr"/>
                </a:tc>
                <a:extLst>
                  <a:ext uri="{0D108BD9-81ED-4DB2-BD59-A6C34878D82A}">
                    <a16:rowId xmlns:a16="http://schemas.microsoft.com/office/drawing/2014/main" val="2288462033"/>
                  </a:ext>
                </a:extLst>
              </a:tr>
              <a:tr h="417673">
                <a:tc>
                  <a:txBody>
                    <a:bodyPr/>
                    <a:lstStyle/>
                    <a:p>
                      <a:pPr algn="ctr">
                        <a:buNone/>
                      </a:pPr>
                      <a:r>
                        <a:rPr lang="en-GB" sz="1600"/>
                        <a:t>5</a:t>
                      </a:r>
                    </a:p>
                  </a:txBody>
                  <a:tcPr anchor="ctr"/>
                </a:tc>
                <a:tc>
                  <a:txBody>
                    <a:bodyPr/>
                    <a:lstStyle/>
                    <a:p>
                      <a:pPr algn="ctr">
                        <a:buNone/>
                      </a:pPr>
                      <a:r>
                        <a:rPr lang="en-GB" sz="1600"/>
                        <a:t>SWANSEA_LAN</a:t>
                      </a:r>
                    </a:p>
                  </a:txBody>
                  <a:tcPr anchor="ctr"/>
                </a:tc>
                <a:tc>
                  <a:txBody>
                    <a:bodyPr/>
                    <a:lstStyle/>
                    <a:p>
                      <a:pPr algn="ctr">
                        <a:buNone/>
                      </a:pPr>
                      <a:r>
                        <a:rPr lang="en-GB" sz="1600"/>
                        <a:t>S-DC</a:t>
                      </a:r>
                    </a:p>
                  </a:txBody>
                  <a:tcPr anchor="ctr"/>
                </a:tc>
                <a:tc>
                  <a:txBody>
                    <a:bodyPr/>
                    <a:lstStyle/>
                    <a:p>
                      <a:pPr algn="ctr">
                        <a:buNone/>
                      </a:pPr>
                      <a:r>
                        <a:rPr lang="en-GB" sz="1600"/>
                        <a:t>DNS</a:t>
                      </a:r>
                    </a:p>
                  </a:txBody>
                  <a:tcPr anchor="ctr"/>
                </a:tc>
                <a:tc>
                  <a:txBody>
                    <a:bodyPr/>
                    <a:lstStyle/>
                    <a:p>
                      <a:pPr algn="ctr">
                        <a:buNone/>
                      </a:pPr>
                      <a:r>
                        <a:rPr lang="en-GB" sz="1600"/>
                        <a:t>🟢 Accept</a:t>
                      </a:r>
                    </a:p>
                  </a:txBody>
                  <a:tcPr anchor="ctr"/>
                </a:tc>
                <a:tc>
                  <a:txBody>
                    <a:bodyPr/>
                    <a:lstStyle/>
                    <a:p>
                      <a:pPr algn="ctr">
                        <a:buNone/>
                      </a:pPr>
                      <a:r>
                        <a:rPr lang="en-GB" sz="1600"/>
                        <a:t>Log</a:t>
                      </a:r>
                    </a:p>
                  </a:txBody>
                  <a:tcPr anchor="ctr"/>
                </a:tc>
                <a:extLst>
                  <a:ext uri="{0D108BD9-81ED-4DB2-BD59-A6C34878D82A}">
                    <a16:rowId xmlns:a16="http://schemas.microsoft.com/office/drawing/2014/main" val="2260821823"/>
                  </a:ext>
                </a:extLst>
              </a:tr>
              <a:tr h="603305">
                <a:tc>
                  <a:txBody>
                    <a:bodyPr/>
                    <a:lstStyle/>
                    <a:p>
                      <a:pPr algn="ctr">
                        <a:buNone/>
                      </a:pPr>
                      <a:r>
                        <a:rPr lang="en-GB" sz="1600"/>
                        <a:t>6</a:t>
                      </a:r>
                    </a:p>
                  </a:txBody>
                  <a:tcPr anchor="ctr"/>
                </a:tc>
                <a:tc>
                  <a:txBody>
                    <a:bodyPr/>
                    <a:lstStyle/>
                    <a:p>
                      <a:pPr algn="ctr">
                        <a:buNone/>
                      </a:pPr>
                      <a:r>
                        <a:rPr lang="en-GB" sz="1600"/>
                        <a:t>CHILD_LAN, SWANSEA_LAN</a:t>
                      </a:r>
                    </a:p>
                  </a:txBody>
                  <a:tcPr anchor="ctr"/>
                </a:tc>
                <a:tc>
                  <a:txBody>
                    <a:bodyPr/>
                    <a:lstStyle/>
                    <a:p>
                      <a:pPr algn="ctr">
                        <a:buNone/>
                      </a:pPr>
                      <a:r>
                        <a:rPr lang="en-GB" sz="1600"/>
                        <a:t>S-DC</a:t>
                      </a:r>
                    </a:p>
                  </a:txBody>
                  <a:tcPr anchor="ctr"/>
                </a:tc>
                <a:tc>
                  <a:txBody>
                    <a:bodyPr/>
                    <a:lstStyle/>
                    <a:p>
                      <a:pPr algn="ctr">
                        <a:buNone/>
                      </a:pPr>
                      <a:r>
                        <a:rPr lang="en-GB" sz="1600"/>
                        <a:t>LDAP, Kerberos, SMB</a:t>
                      </a:r>
                    </a:p>
                  </a:txBody>
                  <a:tcPr anchor="ctr"/>
                </a:tc>
                <a:tc>
                  <a:txBody>
                    <a:bodyPr/>
                    <a:lstStyle/>
                    <a:p>
                      <a:pPr algn="ctr">
                        <a:buNone/>
                      </a:pPr>
                      <a:r>
                        <a:rPr lang="en-GB" sz="1600"/>
                        <a:t>🟢 Accept</a:t>
                      </a:r>
                    </a:p>
                  </a:txBody>
                  <a:tcPr anchor="ctr"/>
                </a:tc>
                <a:tc>
                  <a:txBody>
                    <a:bodyPr/>
                    <a:lstStyle/>
                    <a:p>
                      <a:pPr algn="ctr">
                        <a:buNone/>
                      </a:pPr>
                      <a:r>
                        <a:rPr lang="en-GB" sz="1600"/>
                        <a:t>Log</a:t>
                      </a:r>
                    </a:p>
                  </a:txBody>
                  <a:tcPr anchor="ctr"/>
                </a:tc>
                <a:extLst>
                  <a:ext uri="{0D108BD9-81ED-4DB2-BD59-A6C34878D82A}">
                    <a16:rowId xmlns:a16="http://schemas.microsoft.com/office/drawing/2014/main" val="2250573198"/>
                  </a:ext>
                </a:extLst>
              </a:tr>
              <a:tr h="309387">
                <a:tc>
                  <a:txBody>
                    <a:bodyPr/>
                    <a:lstStyle/>
                    <a:p>
                      <a:pPr algn="ctr">
                        <a:buNone/>
                      </a:pPr>
                      <a:r>
                        <a:rPr lang="en-GB" sz="1600"/>
                        <a:t>7</a:t>
                      </a:r>
                    </a:p>
                  </a:txBody>
                  <a:tcPr anchor="ctr"/>
                </a:tc>
                <a:tc>
                  <a:txBody>
                    <a:bodyPr/>
                    <a:lstStyle/>
                    <a:p>
                      <a:pPr algn="ctr">
                        <a:buNone/>
                      </a:pPr>
                      <a:r>
                        <a:rPr lang="en-GB" sz="1600"/>
                        <a:t>CHILD_LAN</a:t>
                      </a:r>
                    </a:p>
                  </a:txBody>
                  <a:tcPr anchor="ctr"/>
                </a:tc>
                <a:tc>
                  <a:txBody>
                    <a:bodyPr/>
                    <a:lstStyle/>
                    <a:p>
                      <a:pPr algn="ctr">
                        <a:buNone/>
                      </a:pPr>
                      <a:r>
                        <a:rPr lang="en-GB" sz="1600"/>
                        <a:t>L-CD</a:t>
                      </a:r>
                    </a:p>
                  </a:txBody>
                  <a:tcPr anchor="ctr"/>
                </a:tc>
                <a:tc>
                  <a:txBody>
                    <a:bodyPr/>
                    <a:lstStyle/>
                    <a:p>
                      <a:pPr algn="ctr">
                        <a:buNone/>
                      </a:pPr>
                      <a:r>
                        <a:rPr lang="en-GB" sz="1600"/>
                        <a:t>DNS</a:t>
                      </a:r>
                    </a:p>
                  </a:txBody>
                  <a:tcPr anchor="ctr"/>
                </a:tc>
                <a:tc>
                  <a:txBody>
                    <a:bodyPr/>
                    <a:lstStyle/>
                    <a:p>
                      <a:pPr algn="ctr">
                        <a:buNone/>
                      </a:pPr>
                      <a:r>
                        <a:rPr lang="en-GB" sz="1600"/>
                        <a:t>🟢 Accept</a:t>
                      </a:r>
                    </a:p>
                  </a:txBody>
                  <a:tcPr anchor="ctr"/>
                </a:tc>
                <a:tc>
                  <a:txBody>
                    <a:bodyPr/>
                    <a:lstStyle/>
                    <a:p>
                      <a:pPr algn="ctr">
                        <a:buNone/>
                      </a:pPr>
                      <a:r>
                        <a:rPr lang="en-GB" sz="1600"/>
                        <a:t>Log</a:t>
                      </a:r>
                    </a:p>
                  </a:txBody>
                  <a:tcPr anchor="ctr"/>
                </a:tc>
                <a:extLst>
                  <a:ext uri="{0D108BD9-81ED-4DB2-BD59-A6C34878D82A}">
                    <a16:rowId xmlns:a16="http://schemas.microsoft.com/office/drawing/2014/main" val="640018337"/>
                  </a:ext>
                </a:extLst>
              </a:tr>
              <a:tr h="603305">
                <a:tc>
                  <a:txBody>
                    <a:bodyPr/>
                    <a:lstStyle/>
                    <a:p>
                      <a:pPr algn="ctr">
                        <a:buNone/>
                      </a:pPr>
                      <a:r>
                        <a:rPr lang="en-GB" sz="1600"/>
                        <a:t>8</a:t>
                      </a:r>
                    </a:p>
                  </a:txBody>
                  <a:tcPr anchor="ctr"/>
                </a:tc>
                <a:tc>
                  <a:txBody>
                    <a:bodyPr/>
                    <a:lstStyle/>
                    <a:p>
                      <a:pPr algn="ctr">
                        <a:buNone/>
                      </a:pPr>
                      <a:r>
                        <a:rPr lang="en-GB" sz="1600"/>
                        <a:t>CHILD_LAN, SWANSEA_LAN</a:t>
                      </a:r>
                    </a:p>
                  </a:txBody>
                  <a:tcPr anchor="ctr"/>
                </a:tc>
                <a:tc>
                  <a:txBody>
                    <a:bodyPr/>
                    <a:lstStyle/>
                    <a:p>
                      <a:pPr algn="ctr">
                        <a:buNone/>
                      </a:pPr>
                      <a:r>
                        <a:rPr lang="en-GB" sz="1600"/>
                        <a:t>L-CD, S-DC</a:t>
                      </a:r>
                    </a:p>
                  </a:txBody>
                  <a:tcPr anchor="ctr"/>
                </a:tc>
                <a:tc>
                  <a:txBody>
                    <a:bodyPr/>
                    <a:lstStyle/>
                    <a:p>
                      <a:pPr algn="ctr">
                        <a:buNone/>
                      </a:pPr>
                      <a:r>
                        <a:rPr lang="en-GB" sz="1600"/>
                        <a:t>ICMP Echo Request</a:t>
                      </a:r>
                    </a:p>
                  </a:txBody>
                  <a:tcPr anchor="ctr"/>
                </a:tc>
                <a:tc>
                  <a:txBody>
                    <a:bodyPr/>
                    <a:lstStyle/>
                    <a:p>
                      <a:pPr algn="ctr">
                        <a:buNone/>
                      </a:pPr>
                      <a:r>
                        <a:rPr lang="en-GB" sz="1600"/>
                        <a:t>🟢 Accept</a:t>
                      </a:r>
                    </a:p>
                  </a:txBody>
                  <a:tcPr anchor="ctr"/>
                </a:tc>
                <a:tc>
                  <a:txBody>
                    <a:bodyPr/>
                    <a:lstStyle/>
                    <a:p>
                      <a:pPr algn="ctr">
                        <a:buNone/>
                      </a:pPr>
                      <a:r>
                        <a:rPr lang="en-GB" sz="1600"/>
                        <a:t>Log</a:t>
                      </a:r>
                    </a:p>
                  </a:txBody>
                  <a:tcPr anchor="ctr"/>
                </a:tc>
                <a:extLst>
                  <a:ext uri="{0D108BD9-81ED-4DB2-BD59-A6C34878D82A}">
                    <a16:rowId xmlns:a16="http://schemas.microsoft.com/office/drawing/2014/main" val="2284244280"/>
                  </a:ext>
                </a:extLst>
              </a:tr>
              <a:tr h="541428">
                <a:tc>
                  <a:txBody>
                    <a:bodyPr/>
                    <a:lstStyle/>
                    <a:p>
                      <a:pPr algn="ctr">
                        <a:buNone/>
                      </a:pPr>
                      <a:r>
                        <a:rPr lang="en-GB" sz="1600"/>
                        <a:t>9</a:t>
                      </a:r>
                    </a:p>
                  </a:txBody>
                  <a:tcPr anchor="ctr"/>
                </a:tc>
                <a:tc>
                  <a:txBody>
                    <a:bodyPr/>
                    <a:lstStyle/>
                    <a:p>
                      <a:pPr algn="ctr">
                        <a:buNone/>
                      </a:pPr>
                      <a:r>
                        <a:rPr lang="en-GB" sz="1600"/>
                        <a:t>Any</a:t>
                      </a:r>
                    </a:p>
                  </a:txBody>
                  <a:tcPr anchor="ctr"/>
                </a:tc>
                <a:tc>
                  <a:txBody>
                    <a:bodyPr/>
                    <a:lstStyle/>
                    <a:p>
                      <a:pPr algn="ctr">
                        <a:buNone/>
                      </a:pPr>
                      <a:r>
                        <a:rPr lang="en-GB" sz="1600"/>
                        <a:t>SWANSEA_LAN, CHILD_LAN</a:t>
                      </a:r>
                    </a:p>
                  </a:txBody>
                  <a:tcPr anchor="ctr"/>
                </a:tc>
                <a:tc>
                  <a:txBody>
                    <a:bodyPr/>
                    <a:lstStyle/>
                    <a:p>
                      <a:pPr algn="ctr">
                        <a:buNone/>
                      </a:pPr>
                      <a:r>
                        <a:rPr lang="en-GB" sz="1600"/>
                        <a:t>Any</a:t>
                      </a:r>
                    </a:p>
                  </a:txBody>
                  <a:tcPr anchor="ctr"/>
                </a:tc>
                <a:tc>
                  <a:txBody>
                    <a:bodyPr/>
                    <a:lstStyle/>
                    <a:p>
                      <a:pPr algn="ctr">
                        <a:buNone/>
                      </a:pPr>
                      <a:r>
                        <a:rPr lang="en-GB" sz="1600"/>
                        <a:t>🔴 Drop</a:t>
                      </a:r>
                    </a:p>
                  </a:txBody>
                  <a:tcPr anchor="ctr"/>
                </a:tc>
                <a:tc>
                  <a:txBody>
                    <a:bodyPr/>
                    <a:lstStyle/>
                    <a:p>
                      <a:pPr algn="ctr">
                        <a:buNone/>
                      </a:pPr>
                      <a:r>
                        <a:rPr lang="en-GB" sz="1600"/>
                        <a:t>Log</a:t>
                      </a:r>
                    </a:p>
                  </a:txBody>
                  <a:tcPr anchor="ctr"/>
                </a:tc>
                <a:extLst>
                  <a:ext uri="{0D108BD9-81ED-4DB2-BD59-A6C34878D82A}">
                    <a16:rowId xmlns:a16="http://schemas.microsoft.com/office/drawing/2014/main" val="4014494642"/>
                  </a:ext>
                </a:extLst>
              </a:tr>
              <a:tr h="309387">
                <a:tc>
                  <a:txBody>
                    <a:bodyPr/>
                    <a:lstStyle/>
                    <a:p>
                      <a:pPr algn="ctr">
                        <a:buNone/>
                      </a:pPr>
                      <a:r>
                        <a:rPr lang="en-GB" sz="1600"/>
                        <a:t>10</a:t>
                      </a:r>
                    </a:p>
                  </a:txBody>
                  <a:tcPr anchor="ctr"/>
                </a:tc>
                <a:tc>
                  <a:txBody>
                    <a:bodyPr/>
                    <a:lstStyle/>
                    <a:p>
                      <a:pPr algn="ctr">
                        <a:buNone/>
                      </a:pPr>
                      <a:r>
                        <a:rPr lang="en-GB" sz="1600"/>
                        <a:t>Any</a:t>
                      </a:r>
                    </a:p>
                  </a:txBody>
                  <a:tcPr anchor="ctr"/>
                </a:tc>
                <a:tc>
                  <a:txBody>
                    <a:bodyPr/>
                    <a:lstStyle/>
                    <a:p>
                      <a:pPr algn="ctr">
                        <a:buNone/>
                      </a:pPr>
                      <a:r>
                        <a:rPr lang="en-GB" sz="1600"/>
                        <a:t>Any</a:t>
                      </a:r>
                    </a:p>
                  </a:txBody>
                  <a:tcPr anchor="ctr"/>
                </a:tc>
                <a:tc>
                  <a:txBody>
                    <a:bodyPr/>
                    <a:lstStyle/>
                    <a:p>
                      <a:pPr algn="ctr">
                        <a:buNone/>
                      </a:pPr>
                      <a:r>
                        <a:rPr lang="en-GB" sz="1600"/>
                        <a:t>Any</a:t>
                      </a:r>
                    </a:p>
                  </a:txBody>
                  <a:tcPr anchor="ctr"/>
                </a:tc>
                <a:tc>
                  <a:txBody>
                    <a:bodyPr/>
                    <a:lstStyle/>
                    <a:p>
                      <a:pPr algn="ctr">
                        <a:buNone/>
                      </a:pPr>
                      <a:r>
                        <a:rPr lang="en-GB" sz="1600"/>
                        <a:t>🔴 Drop</a:t>
                      </a:r>
                    </a:p>
                  </a:txBody>
                  <a:tcPr anchor="ctr"/>
                </a:tc>
                <a:tc>
                  <a:txBody>
                    <a:bodyPr/>
                    <a:lstStyle/>
                    <a:p>
                      <a:pPr algn="ctr">
                        <a:buNone/>
                      </a:pPr>
                      <a:r>
                        <a:rPr lang="en-GB" sz="1600"/>
                        <a:t>Log</a:t>
                      </a:r>
                    </a:p>
                  </a:txBody>
                  <a:tcPr anchor="ctr"/>
                </a:tc>
                <a:extLst>
                  <a:ext uri="{0D108BD9-81ED-4DB2-BD59-A6C34878D82A}">
                    <a16:rowId xmlns:a16="http://schemas.microsoft.com/office/drawing/2014/main" val="2251096102"/>
                  </a:ext>
                </a:extLst>
              </a:tr>
            </a:tbl>
          </a:graphicData>
        </a:graphic>
      </p:graphicFrame>
    </p:spTree>
    <p:extLst>
      <p:ext uri="{BB962C8B-B14F-4D97-AF65-F5344CB8AC3E}">
        <p14:creationId xmlns:p14="http://schemas.microsoft.com/office/powerpoint/2010/main" val="29777329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B40B2F6-313E-8BCD-E39B-B9F64B4339A0}"/>
            </a:ext>
          </a:extLst>
        </p:cNvPr>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FD30CC-EB34-138F-5B88-EE341B23ED15}"/>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6600" kern="1200">
                <a:solidFill>
                  <a:schemeClr val="tx1"/>
                </a:solidFill>
                <a:latin typeface="+mj-lt"/>
                <a:ea typeface="+mj-ea"/>
                <a:cs typeface="+mj-cs"/>
              </a:rPr>
              <a:t>Rules Setup:</a:t>
            </a:r>
          </a:p>
        </p:txBody>
      </p:sp>
      <p:sp>
        <p:nvSpPr>
          <p:cNvPr id="23"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A43E97F-F78E-9B94-8F6A-38BBF5FA8916}"/>
              </a:ext>
            </a:extLst>
          </p:cNvPr>
          <p:cNvPicPr>
            <a:picLocks noChangeAspect="1"/>
          </p:cNvPicPr>
          <p:nvPr/>
        </p:nvPicPr>
        <p:blipFill>
          <a:blip r:embed="rId2"/>
          <a:stretch>
            <a:fillRect/>
          </a:stretch>
        </p:blipFill>
        <p:spPr>
          <a:xfrm>
            <a:off x="4043878" y="1080304"/>
            <a:ext cx="8039639" cy="4996406"/>
          </a:xfrm>
          <a:prstGeom prst="rect">
            <a:avLst/>
          </a:prstGeom>
        </p:spPr>
      </p:pic>
    </p:spTree>
    <p:extLst>
      <p:ext uri="{BB962C8B-B14F-4D97-AF65-F5344CB8AC3E}">
        <p14:creationId xmlns:p14="http://schemas.microsoft.com/office/powerpoint/2010/main" val="29608933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6DCD2E-1A70-F8D2-1B52-B68CE8F9D941}"/>
              </a:ext>
            </a:extLst>
          </p:cNvPr>
          <p:cNvSpPr>
            <a:spLocks noGrp="1"/>
          </p:cNvSpPr>
          <p:nvPr>
            <p:ph type="title"/>
          </p:nvPr>
        </p:nvSpPr>
        <p:spPr>
          <a:xfrm>
            <a:off x="630936" y="639520"/>
            <a:ext cx="3429000" cy="1719072"/>
          </a:xfrm>
        </p:spPr>
        <p:txBody>
          <a:bodyPr anchor="b">
            <a:normAutofit/>
          </a:bodyPr>
          <a:lstStyle/>
          <a:p>
            <a:r>
              <a:rPr lang="en-GB" sz="5400"/>
              <a:t>Publish:</a:t>
            </a:r>
          </a:p>
        </p:txBody>
      </p:sp>
      <p:sp>
        <p:nvSpPr>
          <p:cNvPr id="13"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F9FDF304-2BB4-EE32-F9BC-919152A8D7B1}"/>
              </a:ext>
            </a:extLst>
          </p:cNvPr>
          <p:cNvPicPr>
            <a:picLocks noChangeAspect="1"/>
          </p:cNvPicPr>
          <p:nvPr/>
        </p:nvPicPr>
        <p:blipFill>
          <a:blip r:embed="rId2"/>
          <a:stretch>
            <a:fillRect/>
          </a:stretch>
        </p:blipFill>
        <p:spPr>
          <a:xfrm>
            <a:off x="4654296" y="1357884"/>
            <a:ext cx="6903720" cy="4142231"/>
          </a:xfrm>
          <a:prstGeom prst="rect">
            <a:avLst/>
          </a:prstGeom>
        </p:spPr>
      </p:pic>
    </p:spTree>
    <p:extLst>
      <p:ext uri="{BB962C8B-B14F-4D97-AF65-F5344CB8AC3E}">
        <p14:creationId xmlns:p14="http://schemas.microsoft.com/office/powerpoint/2010/main" val="40648175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8908DB7-C3A6-4FCB-9820-CEE02B398C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308887-964B-4F75-BC1D-BFBAF4B56B4E}"/>
              </a:ext>
            </a:extLst>
          </p:cNvPr>
          <p:cNvSpPr>
            <a:spLocks noGrp="1"/>
          </p:cNvSpPr>
          <p:nvPr>
            <p:ph type="title"/>
          </p:nvPr>
        </p:nvSpPr>
        <p:spPr>
          <a:xfrm>
            <a:off x="630936" y="640823"/>
            <a:ext cx="3419856" cy="5583148"/>
          </a:xfrm>
        </p:spPr>
        <p:txBody>
          <a:bodyPr anchor="ctr">
            <a:normAutofit/>
          </a:bodyPr>
          <a:lstStyle/>
          <a:p>
            <a:pPr algn="ctr"/>
            <a:r>
              <a:rPr lang="en-GB" sz="5400"/>
              <a:t>Logs </a:t>
            </a:r>
            <a:br>
              <a:rPr lang="en-GB" sz="5400"/>
            </a:br>
            <a:r>
              <a:rPr lang="en-GB" sz="5400"/>
              <a:t>and Monitor</a:t>
            </a:r>
            <a:endParaRPr lang="en-US"/>
          </a:p>
        </p:txBody>
      </p:sp>
      <p:sp>
        <p:nvSpPr>
          <p:cNvPr id="14" name="sketch line">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267200" y="630936"/>
            <a:ext cx="18288" cy="5590381"/>
          </a:xfrm>
          <a:custGeom>
            <a:avLst/>
            <a:gdLst>
              <a:gd name="csX0" fmla="*/ 0 w 18288"/>
              <a:gd name="csY0" fmla="*/ 0 h 5590381"/>
              <a:gd name="csX1" fmla="*/ 18288 w 18288"/>
              <a:gd name="csY1" fmla="*/ 0 h 5590381"/>
              <a:gd name="csX2" fmla="*/ 18288 w 18288"/>
              <a:gd name="csY2" fmla="*/ 754701 h 5590381"/>
              <a:gd name="csX3" fmla="*/ 18288 w 18288"/>
              <a:gd name="csY3" fmla="*/ 1565307 h 5590381"/>
              <a:gd name="csX4" fmla="*/ 18288 w 18288"/>
              <a:gd name="csY4" fmla="*/ 2152297 h 5590381"/>
              <a:gd name="csX5" fmla="*/ 18288 w 18288"/>
              <a:gd name="csY5" fmla="*/ 2906998 h 5590381"/>
              <a:gd name="csX6" fmla="*/ 18288 w 18288"/>
              <a:gd name="csY6" fmla="*/ 3549892 h 5590381"/>
              <a:gd name="csX7" fmla="*/ 18288 w 18288"/>
              <a:gd name="csY7" fmla="*/ 4080978 h 5590381"/>
              <a:gd name="csX8" fmla="*/ 18288 w 18288"/>
              <a:gd name="csY8" fmla="*/ 4835680 h 5590381"/>
              <a:gd name="csX9" fmla="*/ 18288 w 18288"/>
              <a:gd name="csY9" fmla="*/ 5590381 h 5590381"/>
              <a:gd name="csX10" fmla="*/ 0 w 18288"/>
              <a:gd name="csY10" fmla="*/ 5590381 h 5590381"/>
              <a:gd name="csX11" fmla="*/ 0 w 18288"/>
              <a:gd name="csY11" fmla="*/ 4835680 h 5590381"/>
              <a:gd name="csX12" fmla="*/ 0 w 18288"/>
              <a:gd name="csY12" fmla="*/ 4304593 h 5590381"/>
              <a:gd name="csX13" fmla="*/ 0 w 18288"/>
              <a:gd name="csY13" fmla="*/ 3773507 h 5590381"/>
              <a:gd name="csX14" fmla="*/ 0 w 18288"/>
              <a:gd name="csY14" fmla="*/ 3186517 h 5590381"/>
              <a:gd name="csX15" fmla="*/ 0 w 18288"/>
              <a:gd name="csY15" fmla="*/ 2487720 h 5590381"/>
              <a:gd name="csX16" fmla="*/ 0 w 18288"/>
              <a:gd name="csY16" fmla="*/ 1956633 h 5590381"/>
              <a:gd name="csX17" fmla="*/ 0 w 18288"/>
              <a:gd name="csY17" fmla="*/ 1425547 h 5590381"/>
              <a:gd name="csX18" fmla="*/ 0 w 18288"/>
              <a:gd name="csY18" fmla="*/ 614942 h 5590381"/>
              <a:gd name="csX19" fmla="*/ 0 w 18288"/>
              <a:gd name="csY19" fmla="*/ 0 h 559038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Lst>
            <a:rect l="l" t="t" r="r" b="b"/>
            <a:pathLst>
              <a:path w="18288" h="5590381" fill="none" extrusionOk="0">
                <a:moveTo>
                  <a:pt x="0" y="0"/>
                </a:moveTo>
                <a:cubicBezTo>
                  <a:pt x="7726" y="-435"/>
                  <a:pt x="14198" y="437"/>
                  <a:pt x="18288" y="0"/>
                </a:cubicBezTo>
                <a:cubicBezTo>
                  <a:pt x="-5226" y="225076"/>
                  <a:pt x="46275" y="562283"/>
                  <a:pt x="18288" y="754701"/>
                </a:cubicBezTo>
                <a:cubicBezTo>
                  <a:pt x="-9699" y="947119"/>
                  <a:pt x="30081" y="1239251"/>
                  <a:pt x="18288" y="1565307"/>
                </a:cubicBezTo>
                <a:cubicBezTo>
                  <a:pt x="6495" y="1891363"/>
                  <a:pt x="7160" y="1999140"/>
                  <a:pt x="18288" y="2152297"/>
                </a:cubicBezTo>
                <a:cubicBezTo>
                  <a:pt x="29417" y="2305454"/>
                  <a:pt x="28705" y="2598333"/>
                  <a:pt x="18288" y="2906998"/>
                </a:cubicBezTo>
                <a:cubicBezTo>
                  <a:pt x="7871" y="3215663"/>
                  <a:pt x="35263" y="3327412"/>
                  <a:pt x="18288" y="3549892"/>
                </a:cubicBezTo>
                <a:cubicBezTo>
                  <a:pt x="1313" y="3772372"/>
                  <a:pt x="38561" y="3843836"/>
                  <a:pt x="18288" y="4080978"/>
                </a:cubicBezTo>
                <a:cubicBezTo>
                  <a:pt x="-1985" y="4318120"/>
                  <a:pt x="-3806" y="4511166"/>
                  <a:pt x="18288" y="4835680"/>
                </a:cubicBezTo>
                <a:cubicBezTo>
                  <a:pt x="40382" y="5160194"/>
                  <a:pt x="-13070" y="5401748"/>
                  <a:pt x="18288" y="5590381"/>
                </a:cubicBezTo>
                <a:cubicBezTo>
                  <a:pt x="12010" y="5589863"/>
                  <a:pt x="6799" y="5589982"/>
                  <a:pt x="0" y="5590381"/>
                </a:cubicBezTo>
                <a:cubicBezTo>
                  <a:pt x="-6480" y="5250523"/>
                  <a:pt x="-32148" y="5052531"/>
                  <a:pt x="0" y="4835680"/>
                </a:cubicBezTo>
                <a:cubicBezTo>
                  <a:pt x="32148" y="4618829"/>
                  <a:pt x="5352" y="4496374"/>
                  <a:pt x="0" y="4304593"/>
                </a:cubicBezTo>
                <a:cubicBezTo>
                  <a:pt x="-5352" y="4112812"/>
                  <a:pt x="9645" y="3919423"/>
                  <a:pt x="0" y="3773507"/>
                </a:cubicBezTo>
                <a:cubicBezTo>
                  <a:pt x="-9645" y="3627591"/>
                  <a:pt x="-10654" y="3330687"/>
                  <a:pt x="0" y="3186517"/>
                </a:cubicBezTo>
                <a:cubicBezTo>
                  <a:pt x="10654" y="3042347"/>
                  <a:pt x="18181" y="2635923"/>
                  <a:pt x="0" y="2487720"/>
                </a:cubicBezTo>
                <a:cubicBezTo>
                  <a:pt x="-18181" y="2339517"/>
                  <a:pt x="-7947" y="2113537"/>
                  <a:pt x="0" y="1956633"/>
                </a:cubicBezTo>
                <a:cubicBezTo>
                  <a:pt x="7947" y="1799729"/>
                  <a:pt x="-15145" y="1657735"/>
                  <a:pt x="0" y="1425547"/>
                </a:cubicBezTo>
                <a:cubicBezTo>
                  <a:pt x="15145" y="1193359"/>
                  <a:pt x="-23832" y="948054"/>
                  <a:pt x="0" y="614942"/>
                </a:cubicBezTo>
                <a:cubicBezTo>
                  <a:pt x="23832" y="281831"/>
                  <a:pt x="2816" y="129878"/>
                  <a:pt x="0" y="0"/>
                </a:cubicBezTo>
                <a:close/>
              </a:path>
              <a:path w="18288" h="5590381" stroke="0" extrusionOk="0">
                <a:moveTo>
                  <a:pt x="0" y="0"/>
                </a:moveTo>
                <a:cubicBezTo>
                  <a:pt x="5871" y="848"/>
                  <a:pt x="11713" y="-200"/>
                  <a:pt x="18288" y="0"/>
                </a:cubicBezTo>
                <a:cubicBezTo>
                  <a:pt x="41141" y="165299"/>
                  <a:pt x="3613" y="427555"/>
                  <a:pt x="18288" y="698798"/>
                </a:cubicBezTo>
                <a:cubicBezTo>
                  <a:pt x="32963" y="970041"/>
                  <a:pt x="19680" y="1226199"/>
                  <a:pt x="18288" y="1397595"/>
                </a:cubicBezTo>
                <a:cubicBezTo>
                  <a:pt x="16896" y="1568991"/>
                  <a:pt x="38798" y="1794517"/>
                  <a:pt x="18288" y="2152297"/>
                </a:cubicBezTo>
                <a:cubicBezTo>
                  <a:pt x="-2222" y="2510077"/>
                  <a:pt x="40846" y="2594424"/>
                  <a:pt x="18288" y="2739287"/>
                </a:cubicBezTo>
                <a:cubicBezTo>
                  <a:pt x="-4270" y="2884150"/>
                  <a:pt x="27117" y="3129706"/>
                  <a:pt x="18288" y="3493988"/>
                </a:cubicBezTo>
                <a:cubicBezTo>
                  <a:pt x="9459" y="3858270"/>
                  <a:pt x="54201" y="4041447"/>
                  <a:pt x="18288" y="4304593"/>
                </a:cubicBezTo>
                <a:cubicBezTo>
                  <a:pt x="-17625" y="4567740"/>
                  <a:pt x="49627" y="5149125"/>
                  <a:pt x="18288" y="5590381"/>
                </a:cubicBezTo>
                <a:cubicBezTo>
                  <a:pt x="10860" y="5590744"/>
                  <a:pt x="7568" y="5590157"/>
                  <a:pt x="0" y="5590381"/>
                </a:cubicBezTo>
                <a:cubicBezTo>
                  <a:pt x="36767" y="5266821"/>
                  <a:pt x="-16223" y="5116146"/>
                  <a:pt x="0" y="4835680"/>
                </a:cubicBezTo>
                <a:cubicBezTo>
                  <a:pt x="16223" y="4555214"/>
                  <a:pt x="-16316" y="4356490"/>
                  <a:pt x="0" y="4136882"/>
                </a:cubicBezTo>
                <a:cubicBezTo>
                  <a:pt x="16316" y="3917274"/>
                  <a:pt x="8005" y="3773465"/>
                  <a:pt x="0" y="3549892"/>
                </a:cubicBezTo>
                <a:cubicBezTo>
                  <a:pt x="-8005" y="3326319"/>
                  <a:pt x="27623" y="3052456"/>
                  <a:pt x="0" y="2851094"/>
                </a:cubicBezTo>
                <a:cubicBezTo>
                  <a:pt x="-27623" y="2649732"/>
                  <a:pt x="5614" y="2455815"/>
                  <a:pt x="0" y="2264104"/>
                </a:cubicBezTo>
                <a:cubicBezTo>
                  <a:pt x="-5614" y="2072393"/>
                  <a:pt x="22598" y="1990723"/>
                  <a:pt x="0" y="1733018"/>
                </a:cubicBezTo>
                <a:cubicBezTo>
                  <a:pt x="-22598" y="1475313"/>
                  <a:pt x="-6965" y="1369123"/>
                  <a:pt x="0" y="1090124"/>
                </a:cubicBezTo>
                <a:cubicBezTo>
                  <a:pt x="6965" y="811125"/>
                  <a:pt x="-19273" y="50704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3114097614">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4FABE111-485B-85F8-56B5-EDB7DB3F551F}"/>
              </a:ext>
            </a:extLst>
          </p:cNvPr>
          <p:cNvPicPr>
            <a:picLocks noChangeAspect="1"/>
          </p:cNvPicPr>
          <p:nvPr/>
        </p:nvPicPr>
        <p:blipFill>
          <a:blip r:embed="rId2"/>
          <a:stretch>
            <a:fillRect/>
          </a:stretch>
        </p:blipFill>
        <p:spPr>
          <a:xfrm>
            <a:off x="4474104" y="1255884"/>
            <a:ext cx="7165899" cy="4291822"/>
          </a:xfrm>
          <a:prstGeom prst="rect">
            <a:avLst/>
          </a:prstGeom>
        </p:spPr>
      </p:pic>
    </p:spTree>
    <p:extLst>
      <p:ext uri="{BB962C8B-B14F-4D97-AF65-F5344CB8AC3E}">
        <p14:creationId xmlns:p14="http://schemas.microsoft.com/office/powerpoint/2010/main" val="624900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466E27-35C5-647D-2359-FD737C0ECF3E}"/>
              </a:ext>
            </a:extLst>
          </p:cNvPr>
          <p:cNvSpPr>
            <a:spLocks noGrp="1"/>
          </p:cNvSpPr>
          <p:nvPr>
            <p:ph type="title"/>
          </p:nvPr>
        </p:nvSpPr>
        <p:spPr>
          <a:xfrm>
            <a:off x="638882" y="639193"/>
            <a:ext cx="3571810" cy="3573516"/>
          </a:xfrm>
        </p:spPr>
        <p:txBody>
          <a:bodyPr vert="horz" lIns="91440" tIns="45720" rIns="91440" bIns="45720" rtlCol="0" anchor="b">
            <a:normAutofit/>
          </a:bodyPr>
          <a:lstStyle/>
          <a:p>
            <a:pPr algn="ctr"/>
            <a:r>
              <a:rPr lang="en-US" sz="6600" kern="1200">
                <a:latin typeface="+mj-lt"/>
                <a:ea typeface="+mj-ea"/>
                <a:cs typeface="+mj-cs"/>
              </a:rPr>
              <a:t>URL Filtering </a:t>
            </a:r>
            <a:endParaRPr lang="en-US">
              <a:ea typeface="+mj-ea"/>
              <a:cs typeface="+mj-cs"/>
            </a:endParaRPr>
          </a:p>
        </p:txBody>
      </p:sp>
      <p:sp>
        <p:nvSpPr>
          <p:cNvPr id="14"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810A0BC0-8625-A4E5-DE59-ABF744B521D6}"/>
              </a:ext>
            </a:extLst>
          </p:cNvPr>
          <p:cNvPicPr>
            <a:picLocks noGrp="1" noChangeAspect="1"/>
          </p:cNvPicPr>
          <p:nvPr>
            <p:ph idx="4294967295"/>
          </p:nvPr>
        </p:nvPicPr>
        <p:blipFill>
          <a:blip r:embed="rId2"/>
          <a:srcRect t="2253" b="4014"/>
          <a:stretch>
            <a:fillRect/>
          </a:stretch>
        </p:blipFill>
        <p:spPr>
          <a:xfrm>
            <a:off x="4220246" y="1126111"/>
            <a:ext cx="7648666" cy="4288979"/>
          </a:xfrm>
          <a:prstGeom prst="rect">
            <a:avLst/>
          </a:prstGeom>
        </p:spPr>
      </p:pic>
    </p:spTree>
    <p:extLst>
      <p:ext uri="{BB962C8B-B14F-4D97-AF65-F5344CB8AC3E}">
        <p14:creationId xmlns:p14="http://schemas.microsoft.com/office/powerpoint/2010/main" val="214217259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6D47F2-EB28-FB0B-8E13-39C805EBF2B9}"/>
              </a:ext>
            </a:extLst>
          </p:cNvPr>
          <p:cNvSpPr>
            <a:spLocks noGrp="1"/>
          </p:cNvSpPr>
          <p:nvPr>
            <p:ph type="title"/>
          </p:nvPr>
        </p:nvSpPr>
        <p:spPr>
          <a:xfrm>
            <a:off x="483372" y="2498835"/>
            <a:ext cx="3571810" cy="1822731"/>
          </a:xfrm>
        </p:spPr>
        <p:txBody>
          <a:bodyPr vert="horz" lIns="91440" tIns="45720" rIns="91440" bIns="45720" rtlCol="0" anchor="b">
            <a:normAutofit fontScale="90000"/>
          </a:bodyPr>
          <a:lstStyle/>
          <a:p>
            <a:pPr algn="ctr"/>
            <a:r>
              <a:rPr lang="en-US" sz="4100" kern="1200">
                <a:latin typeface="+mj-lt"/>
                <a:ea typeface="+mj-ea"/>
                <a:cs typeface="+mj-cs"/>
              </a:rPr>
              <a:t>Policy and Rule </a:t>
            </a:r>
            <a:r>
              <a:rPr lang="en-US" sz="4100"/>
              <a:t>Setup </a:t>
            </a:r>
            <a:r>
              <a:rPr lang="en-US" sz="4100" kern="1200">
                <a:latin typeface="+mj-lt"/>
                <a:ea typeface="+mj-ea"/>
                <a:cs typeface="+mj-cs"/>
              </a:rPr>
              <a:t>Demonstration</a:t>
            </a:r>
            <a:br>
              <a:rPr lang="en-US" sz="4100" dirty="0"/>
            </a:br>
            <a:r>
              <a:rPr lang="en-US" sz="4100" dirty="0">
                <a:ea typeface="+mj-lt"/>
                <a:cs typeface="+mj-lt"/>
                <a:hlinkClick r:id="rId3"/>
              </a:rPr>
              <a:t>2.mp4</a:t>
            </a:r>
            <a:endParaRPr lang="en-US">
              <a:ea typeface="+mj-ea"/>
              <a:cs typeface="+mj-cs"/>
            </a:endParaRPr>
          </a:p>
        </p:txBody>
      </p:sp>
      <p:sp>
        <p:nvSpPr>
          <p:cNvPr id="20"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Online Media 2" title="2.mp4">
            <a:hlinkClick r:id="" action="ppaction://noaction"/>
            <a:extLst>
              <a:ext uri="{FF2B5EF4-FFF2-40B4-BE49-F238E27FC236}">
                <a16:creationId xmlns:a16="http://schemas.microsoft.com/office/drawing/2014/main" id="{E993CE1F-81AF-EA5E-2998-8D80DB5DCB32}"/>
              </a:ext>
            </a:extLst>
          </p:cNvPr>
          <p:cNvPicPr>
            <a:picLocks noRot="1" noChangeAspect="1"/>
          </p:cNvPicPr>
          <p:nvPr>
            <a:videoFile r:link="rId1"/>
          </p:nvPr>
        </p:nvPicPr>
        <p:blipFill>
          <a:blip r:embed="rId4"/>
          <a:stretch>
            <a:fillRect/>
          </a:stretch>
        </p:blipFill>
        <p:spPr>
          <a:xfrm>
            <a:off x="4049169" y="905005"/>
            <a:ext cx="7945416" cy="5027113"/>
          </a:xfrm>
          <a:prstGeom prst="rect">
            <a:avLst/>
          </a:prstGeom>
        </p:spPr>
      </p:pic>
    </p:spTree>
    <p:extLst>
      <p:ext uri="{BB962C8B-B14F-4D97-AF65-F5344CB8AC3E}">
        <p14:creationId xmlns:p14="http://schemas.microsoft.com/office/powerpoint/2010/main" val="23545211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217DC0-FC33-BFB6-85B5-701936F046B6}"/>
              </a:ext>
            </a:extLst>
          </p:cNvPr>
          <p:cNvSpPr>
            <a:spLocks noGrp="1"/>
          </p:cNvSpPr>
          <p:nvPr>
            <p:ph type="title"/>
          </p:nvPr>
        </p:nvSpPr>
        <p:spPr/>
        <p:txBody>
          <a:bodyPr/>
          <a:lstStyle/>
          <a:p>
            <a:r>
              <a:rPr lang="en-GB"/>
              <a:t>Task 3</a:t>
            </a:r>
          </a:p>
        </p:txBody>
      </p:sp>
      <p:sp>
        <p:nvSpPr>
          <p:cNvPr id="3" name="Content Placeholder 2">
            <a:extLst>
              <a:ext uri="{FF2B5EF4-FFF2-40B4-BE49-F238E27FC236}">
                <a16:creationId xmlns:a16="http://schemas.microsoft.com/office/drawing/2014/main" id="{3F910C55-C536-4A61-D871-C3DC55708B8E}"/>
              </a:ext>
            </a:extLst>
          </p:cNvPr>
          <p:cNvSpPr>
            <a:spLocks noGrp="1"/>
          </p:cNvSpPr>
          <p:nvPr>
            <p:ph idx="1"/>
          </p:nvPr>
        </p:nvSpPr>
        <p:spPr/>
        <p:txBody>
          <a:bodyPr vert="horz" lIns="91440" tIns="45720" rIns="91440" bIns="45720" rtlCol="0" anchor="t">
            <a:normAutofit/>
          </a:bodyPr>
          <a:lstStyle/>
          <a:p>
            <a:pPr marL="0" indent="0" algn="just">
              <a:buNone/>
            </a:pPr>
            <a:r>
              <a:rPr lang="en-GB">
                <a:ea typeface="+mn-lt"/>
                <a:cs typeface="+mn-lt"/>
              </a:rPr>
              <a:t>Enhance the security of your enterprise network by implementing any additional security features that align with recognized industry standards. You are encouraged to consult the official Check Point guidelines to identify and apply any advanced security functionalities that further strengthen your network infrastructure.</a:t>
            </a:r>
            <a:endParaRPr lang="en-GB"/>
          </a:p>
        </p:txBody>
      </p:sp>
    </p:spTree>
    <p:extLst>
      <p:ext uri="{BB962C8B-B14F-4D97-AF65-F5344CB8AC3E}">
        <p14:creationId xmlns:p14="http://schemas.microsoft.com/office/powerpoint/2010/main" val="37706465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641827-FDF6-5B2B-558D-1B0F642292BD}"/>
              </a:ext>
            </a:extLst>
          </p:cNvPr>
          <p:cNvSpPr>
            <a:spLocks noGrp="1"/>
          </p:cNvSpPr>
          <p:nvPr>
            <p:ph type="title"/>
          </p:nvPr>
        </p:nvSpPr>
        <p:spPr/>
        <p:txBody>
          <a:bodyPr/>
          <a:lstStyle/>
          <a:p>
            <a:r>
              <a:rPr lang="en-GB" b="1"/>
              <a:t>Enhanced Enterprise Network Security using Check Point Gaia</a:t>
            </a:r>
            <a:endParaRPr lang="en-GB"/>
          </a:p>
        </p:txBody>
      </p:sp>
      <p:sp>
        <p:nvSpPr>
          <p:cNvPr id="6" name="Content Placeholder 2">
            <a:extLst>
              <a:ext uri="{FF2B5EF4-FFF2-40B4-BE49-F238E27FC236}">
                <a16:creationId xmlns:a16="http://schemas.microsoft.com/office/drawing/2014/main" id="{A4620788-004A-8D1A-B129-F5CA87CAB8DD}"/>
              </a:ext>
            </a:extLst>
          </p:cNvPr>
          <p:cNvSpPr>
            <a:spLocks noGrp="1"/>
          </p:cNvSpPr>
          <p:nvPr/>
        </p:nvSpPr>
        <p:spPr>
          <a:xfrm>
            <a:off x="3256547" y="1253331"/>
            <a:ext cx="5678905"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a:p>
        </p:txBody>
      </p:sp>
      <p:sp>
        <p:nvSpPr>
          <p:cNvPr id="9" name="Content Placeholder 2">
            <a:extLst>
              <a:ext uri="{FF2B5EF4-FFF2-40B4-BE49-F238E27FC236}">
                <a16:creationId xmlns:a16="http://schemas.microsoft.com/office/drawing/2014/main" id="{61452285-1CF0-FF82-3D78-A6660AD2F35D}"/>
              </a:ext>
            </a:extLst>
          </p:cNvPr>
          <p:cNvSpPr>
            <a:spLocks noGrp="1"/>
          </p:cNvSpPr>
          <p:nvPr/>
        </p:nvSpPr>
        <p:spPr>
          <a:xfrm>
            <a:off x="3408947" y="1405731"/>
            <a:ext cx="5678905"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a:p>
        </p:txBody>
      </p:sp>
      <p:pic>
        <p:nvPicPr>
          <p:cNvPr id="15" name="Picture 14">
            <a:extLst>
              <a:ext uri="{FF2B5EF4-FFF2-40B4-BE49-F238E27FC236}">
                <a16:creationId xmlns:a16="http://schemas.microsoft.com/office/drawing/2014/main" id="{2B986B7F-B01D-C682-3404-F38A74B79542}"/>
              </a:ext>
            </a:extLst>
          </p:cNvPr>
          <p:cNvPicPr>
            <a:picLocks noChangeAspect="1"/>
          </p:cNvPicPr>
          <p:nvPr/>
        </p:nvPicPr>
        <p:blipFill>
          <a:blip r:embed="rId2"/>
          <a:stretch>
            <a:fillRect/>
          </a:stretch>
        </p:blipFill>
        <p:spPr>
          <a:xfrm>
            <a:off x="5347368" y="1684563"/>
            <a:ext cx="6472603" cy="4492400"/>
          </a:xfrm>
          <a:prstGeom prst="rect">
            <a:avLst/>
          </a:prstGeom>
        </p:spPr>
      </p:pic>
      <p:sp>
        <p:nvSpPr>
          <p:cNvPr id="18" name="Content Placeholder 17">
            <a:extLst>
              <a:ext uri="{FF2B5EF4-FFF2-40B4-BE49-F238E27FC236}">
                <a16:creationId xmlns:a16="http://schemas.microsoft.com/office/drawing/2014/main" id="{030DE69C-318E-B356-0B93-D272B874C530}"/>
              </a:ext>
            </a:extLst>
          </p:cNvPr>
          <p:cNvSpPr>
            <a:spLocks noGrp="1"/>
          </p:cNvSpPr>
          <p:nvPr>
            <p:ph idx="1"/>
          </p:nvPr>
        </p:nvSpPr>
        <p:spPr>
          <a:xfrm>
            <a:off x="790072" y="1843088"/>
            <a:ext cx="4356768" cy="4351338"/>
          </a:xfrm>
        </p:spPr>
        <p:txBody>
          <a:bodyPr>
            <a:normAutofit fontScale="70000" lnSpcReduction="20000"/>
          </a:bodyPr>
          <a:lstStyle/>
          <a:p>
            <a:pPr marL="0" indent="0" algn="just">
              <a:buNone/>
            </a:pPr>
            <a:r>
              <a:rPr lang="en-GB" b="1"/>
              <a:t>Security Enhancements</a:t>
            </a:r>
          </a:p>
          <a:p>
            <a:pPr lvl="0" algn="just"/>
            <a:r>
              <a:rPr lang="en-GB" b="1"/>
              <a:t>Identity Awareness</a:t>
            </a:r>
            <a:r>
              <a:rPr lang="en-GB"/>
              <a:t> – identifies users through Active Directory</a:t>
            </a:r>
          </a:p>
          <a:p>
            <a:pPr lvl="0" algn="just"/>
            <a:r>
              <a:rPr lang="en-GB" b="1"/>
              <a:t>User Groups</a:t>
            </a:r>
            <a:r>
              <a:rPr lang="en-GB"/>
              <a:t> – IT Admins, Employees and Guests</a:t>
            </a:r>
          </a:p>
          <a:p>
            <a:pPr lvl="0" algn="just"/>
            <a:r>
              <a:rPr lang="en-GB" b="1"/>
              <a:t>Access Control Rules</a:t>
            </a:r>
            <a:r>
              <a:rPr lang="en-GB"/>
              <a:t> – least-privilege traffic enforcement</a:t>
            </a:r>
          </a:p>
          <a:p>
            <a:pPr lvl="0" algn="just"/>
            <a:r>
              <a:rPr lang="en-GB" b="1"/>
              <a:t>Application Control</a:t>
            </a:r>
            <a:r>
              <a:rPr lang="en-GB"/>
              <a:t> – restricts unauthorised applications</a:t>
            </a:r>
          </a:p>
          <a:p>
            <a:pPr lvl="0" algn="just"/>
            <a:r>
              <a:rPr lang="en-GB" b="1"/>
              <a:t>URL Filtering</a:t>
            </a:r>
            <a:r>
              <a:rPr lang="en-GB"/>
              <a:t> – blocks malicious/non-business websites</a:t>
            </a:r>
          </a:p>
          <a:p>
            <a:pPr lvl="0" algn="just"/>
            <a:r>
              <a:rPr lang="en-GB" b="1"/>
              <a:t>IPS &amp; Logging</a:t>
            </a:r>
            <a:r>
              <a:rPr lang="en-GB"/>
              <a:t> – threat detection and security monitoring</a:t>
            </a:r>
          </a:p>
          <a:p>
            <a:pPr lvl="0" algn="just"/>
            <a:r>
              <a:rPr lang="en-GB" b="1"/>
              <a:t>IPsec VPN</a:t>
            </a:r>
            <a:r>
              <a:rPr lang="en-GB"/>
              <a:t> – protects branch-site communication</a:t>
            </a:r>
          </a:p>
        </p:txBody>
      </p:sp>
    </p:spTree>
    <p:extLst>
      <p:ext uri="{BB962C8B-B14F-4D97-AF65-F5344CB8AC3E}">
        <p14:creationId xmlns:p14="http://schemas.microsoft.com/office/powerpoint/2010/main" val="120548105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D3919A-DD14-56BC-5F3A-B427158139F2}"/>
              </a:ext>
            </a:extLst>
          </p:cNvPr>
          <p:cNvSpPr>
            <a:spLocks noGrp="1"/>
          </p:cNvSpPr>
          <p:nvPr>
            <p:ph type="title"/>
          </p:nvPr>
        </p:nvSpPr>
        <p:spPr/>
        <p:txBody>
          <a:bodyPr/>
          <a:lstStyle/>
          <a:p>
            <a:r>
              <a:rPr lang="en-GB" b="1"/>
              <a:t>Implementation of Check Point Security Controls</a:t>
            </a:r>
            <a:endParaRPr lang="en-GB"/>
          </a:p>
        </p:txBody>
      </p:sp>
      <p:sp>
        <p:nvSpPr>
          <p:cNvPr id="3" name="Content Placeholder 2">
            <a:extLst>
              <a:ext uri="{FF2B5EF4-FFF2-40B4-BE49-F238E27FC236}">
                <a16:creationId xmlns:a16="http://schemas.microsoft.com/office/drawing/2014/main" id="{D3FC1D87-901A-2B4F-2BFC-43E5FD3A8C67}"/>
              </a:ext>
            </a:extLst>
          </p:cNvPr>
          <p:cNvSpPr>
            <a:spLocks noGrp="1"/>
          </p:cNvSpPr>
          <p:nvPr>
            <p:ph idx="1"/>
          </p:nvPr>
        </p:nvSpPr>
        <p:spPr>
          <a:xfrm>
            <a:off x="838200" y="1825625"/>
            <a:ext cx="4375484" cy="580691"/>
          </a:xfrm>
        </p:spPr>
        <p:txBody>
          <a:bodyPr>
            <a:normAutofit/>
          </a:bodyPr>
          <a:lstStyle/>
          <a:p>
            <a:r>
              <a:rPr lang="en-GB" b="1"/>
              <a:t>Example Access Rules</a:t>
            </a:r>
            <a:endParaRPr lang="en-IN" b="1"/>
          </a:p>
        </p:txBody>
      </p:sp>
      <p:graphicFrame>
        <p:nvGraphicFramePr>
          <p:cNvPr id="5" name="Table 4">
            <a:extLst>
              <a:ext uri="{FF2B5EF4-FFF2-40B4-BE49-F238E27FC236}">
                <a16:creationId xmlns:a16="http://schemas.microsoft.com/office/drawing/2014/main" id="{9BFA13E8-F6A1-E638-387A-67AFE987EB4B}"/>
              </a:ext>
            </a:extLst>
          </p:cNvPr>
          <p:cNvGraphicFramePr/>
          <p:nvPr>
            <p:extLst>
              <p:ext uri="{D42A27DB-BD31-4B8C-83A1-F6EECF244321}">
                <p14:modId xmlns:p14="http://schemas.microsoft.com/office/powerpoint/2010/main" val="3239130815"/>
              </p:ext>
            </p:extLst>
          </p:nvPr>
        </p:nvGraphicFramePr>
        <p:xfrm>
          <a:off x="838200" y="2416354"/>
          <a:ext cx="5567946" cy="3535680"/>
        </p:xfrm>
        <a:graphic>
          <a:graphicData uri="http://schemas.openxmlformats.org/drawingml/2006/table">
            <a:tbl>
              <a:tblPr>
                <a:tableStyleId>{5C22544A-7EE6-4342-B048-85BDC9FD1C3A}</a:tableStyleId>
              </a:tblPr>
              <a:tblGrid>
                <a:gridCol w="1855982">
                  <a:extLst>
                    <a:ext uri="{9D8B030D-6E8A-4147-A177-3AD203B41FA5}">
                      <a16:colId xmlns:a16="http://schemas.microsoft.com/office/drawing/2014/main" val="3053503342"/>
                    </a:ext>
                  </a:extLst>
                </a:gridCol>
                <a:gridCol w="1855982">
                  <a:extLst>
                    <a:ext uri="{9D8B030D-6E8A-4147-A177-3AD203B41FA5}">
                      <a16:colId xmlns:a16="http://schemas.microsoft.com/office/drawing/2014/main" val="1776182469"/>
                    </a:ext>
                  </a:extLst>
                </a:gridCol>
                <a:gridCol w="1855982">
                  <a:extLst>
                    <a:ext uri="{9D8B030D-6E8A-4147-A177-3AD203B41FA5}">
                      <a16:colId xmlns:a16="http://schemas.microsoft.com/office/drawing/2014/main" val="1227183134"/>
                    </a:ext>
                  </a:extLst>
                </a:gridCol>
              </a:tblGrid>
              <a:tr h="0">
                <a:tc>
                  <a:txBody>
                    <a:bodyPr/>
                    <a:lstStyle/>
                    <a:p>
                      <a:pPr>
                        <a:buNone/>
                      </a:pPr>
                      <a:r>
                        <a:rPr lang="en-GB">
                          <a:effectLst/>
                        </a:rPr>
                        <a:t>Source</a:t>
                      </a:r>
                    </a:p>
                  </a:txBody>
                  <a:tcPr marL="114300" marR="114300" marT="76200" marB="76200" anchor="ctr"/>
                </a:tc>
                <a:tc>
                  <a:txBody>
                    <a:bodyPr/>
                    <a:lstStyle/>
                    <a:p>
                      <a:pPr>
                        <a:buNone/>
                      </a:pPr>
                      <a:r>
                        <a:rPr lang="en-GB">
                          <a:effectLst/>
                        </a:rPr>
                        <a:t>Destination</a:t>
                      </a:r>
                    </a:p>
                  </a:txBody>
                  <a:tcPr marL="114300" marR="114300" marT="76200" marB="76200" anchor="ctr"/>
                </a:tc>
                <a:tc>
                  <a:txBody>
                    <a:bodyPr/>
                    <a:lstStyle/>
                    <a:p>
                      <a:pPr>
                        <a:buNone/>
                      </a:pPr>
                      <a:r>
                        <a:rPr lang="en-GB">
                          <a:effectLst/>
                        </a:rPr>
                        <a:t>Action</a:t>
                      </a:r>
                    </a:p>
                  </a:txBody>
                  <a:tcPr marL="114300" marR="114300" marT="76200" marB="76200" anchor="ctr"/>
                </a:tc>
                <a:extLst>
                  <a:ext uri="{0D108BD9-81ED-4DB2-BD59-A6C34878D82A}">
                    <a16:rowId xmlns:a16="http://schemas.microsoft.com/office/drawing/2014/main" val="65006151"/>
                  </a:ext>
                </a:extLst>
              </a:tr>
              <a:tr h="0">
                <a:tc>
                  <a:txBody>
                    <a:bodyPr/>
                    <a:lstStyle/>
                    <a:p>
                      <a:pPr>
                        <a:buNone/>
                      </a:pPr>
                      <a:r>
                        <a:rPr lang="en-GB">
                          <a:effectLst/>
                        </a:rPr>
                        <a:t>IT_Admins</a:t>
                      </a:r>
                    </a:p>
                  </a:txBody>
                  <a:tcPr marL="114300" marR="114300" marT="76200" marB="76200" anchor="ctr"/>
                </a:tc>
                <a:tc>
                  <a:txBody>
                    <a:bodyPr/>
                    <a:lstStyle/>
                    <a:p>
                      <a:pPr>
                        <a:buNone/>
                      </a:pPr>
                      <a:r>
                        <a:rPr lang="en-GB">
                          <a:effectLst/>
                        </a:rPr>
                        <a:t>Management</a:t>
                      </a:r>
                    </a:p>
                  </a:txBody>
                  <a:tcPr marL="114300" marR="114300" marT="76200" marB="76200" anchor="ctr"/>
                </a:tc>
                <a:tc>
                  <a:txBody>
                    <a:bodyPr/>
                    <a:lstStyle/>
                    <a:p>
                      <a:pPr>
                        <a:buNone/>
                      </a:pPr>
                      <a:r>
                        <a:rPr lang="en-GB">
                          <a:effectLst/>
                        </a:rPr>
                        <a:t>✅ Allow</a:t>
                      </a:r>
                    </a:p>
                  </a:txBody>
                  <a:tcPr marL="114300" marR="114300" marT="76200" marB="76200" anchor="ctr"/>
                </a:tc>
                <a:extLst>
                  <a:ext uri="{0D108BD9-81ED-4DB2-BD59-A6C34878D82A}">
                    <a16:rowId xmlns:a16="http://schemas.microsoft.com/office/drawing/2014/main" val="4006325537"/>
                  </a:ext>
                </a:extLst>
              </a:tr>
              <a:tr h="0">
                <a:tc>
                  <a:txBody>
                    <a:bodyPr/>
                    <a:lstStyle/>
                    <a:p>
                      <a:pPr>
                        <a:buNone/>
                      </a:pPr>
                      <a:r>
                        <a:rPr lang="en-GB">
                          <a:effectLst/>
                        </a:rPr>
                        <a:t>Employees</a:t>
                      </a:r>
                    </a:p>
                  </a:txBody>
                  <a:tcPr marL="114300" marR="114300" marT="76200" marB="76200" anchor="ctr"/>
                </a:tc>
                <a:tc>
                  <a:txBody>
                    <a:bodyPr/>
                    <a:lstStyle/>
                    <a:p>
                      <a:pPr>
                        <a:buNone/>
                      </a:pPr>
                      <a:r>
                        <a:rPr lang="en-GB">
                          <a:effectLst/>
                        </a:rPr>
                        <a:t>Approved Web</a:t>
                      </a:r>
                    </a:p>
                  </a:txBody>
                  <a:tcPr marL="114300" marR="114300" marT="76200" marB="76200" anchor="ctr"/>
                </a:tc>
                <a:tc>
                  <a:txBody>
                    <a:bodyPr/>
                    <a:lstStyle/>
                    <a:p>
                      <a:pPr>
                        <a:buNone/>
                      </a:pPr>
                      <a:r>
                        <a:rPr lang="en-GB">
                          <a:effectLst/>
                        </a:rPr>
                        <a:t>✅ Allow</a:t>
                      </a:r>
                    </a:p>
                  </a:txBody>
                  <a:tcPr marL="114300" marR="114300" marT="76200" marB="76200" anchor="ctr"/>
                </a:tc>
                <a:extLst>
                  <a:ext uri="{0D108BD9-81ED-4DB2-BD59-A6C34878D82A}">
                    <a16:rowId xmlns:a16="http://schemas.microsoft.com/office/drawing/2014/main" val="354509900"/>
                  </a:ext>
                </a:extLst>
              </a:tr>
              <a:tr h="0">
                <a:tc>
                  <a:txBody>
                    <a:bodyPr/>
                    <a:lstStyle/>
                    <a:p>
                      <a:pPr>
                        <a:buNone/>
                      </a:pPr>
                      <a:r>
                        <a:rPr lang="en-GB">
                          <a:effectLst/>
                        </a:rPr>
                        <a:t>Employees</a:t>
                      </a:r>
                    </a:p>
                  </a:txBody>
                  <a:tcPr marL="114300" marR="114300" marT="76200" marB="76200" anchor="ctr"/>
                </a:tc>
                <a:tc>
                  <a:txBody>
                    <a:bodyPr/>
                    <a:lstStyle/>
                    <a:p>
                      <a:pPr>
                        <a:buNone/>
                      </a:pPr>
                      <a:r>
                        <a:rPr lang="en-GB">
                          <a:effectLst/>
                        </a:rPr>
                        <a:t>Restricted Web</a:t>
                      </a:r>
                    </a:p>
                  </a:txBody>
                  <a:tcPr marL="114300" marR="114300" marT="76200" marB="76200" anchor="ctr"/>
                </a:tc>
                <a:tc>
                  <a:txBody>
                    <a:bodyPr/>
                    <a:lstStyle/>
                    <a:p>
                      <a:pPr>
                        <a:buNone/>
                      </a:pPr>
                      <a:r>
                        <a:rPr lang="en-GB">
                          <a:effectLst/>
                        </a:rPr>
                        <a:t>❌ Drop</a:t>
                      </a:r>
                    </a:p>
                  </a:txBody>
                  <a:tcPr marL="114300" marR="114300" marT="76200" marB="76200" anchor="ctr"/>
                </a:tc>
                <a:extLst>
                  <a:ext uri="{0D108BD9-81ED-4DB2-BD59-A6C34878D82A}">
                    <a16:rowId xmlns:a16="http://schemas.microsoft.com/office/drawing/2014/main" val="3182814532"/>
                  </a:ext>
                </a:extLst>
              </a:tr>
              <a:tr h="0">
                <a:tc>
                  <a:txBody>
                    <a:bodyPr/>
                    <a:lstStyle/>
                    <a:p>
                      <a:pPr>
                        <a:buNone/>
                      </a:pPr>
                      <a:r>
                        <a:rPr lang="en-GB">
                          <a:effectLst/>
                        </a:rPr>
                        <a:t>Guests</a:t>
                      </a:r>
                    </a:p>
                  </a:txBody>
                  <a:tcPr marL="114300" marR="114300" marT="76200" marB="76200" anchor="ctr"/>
                </a:tc>
                <a:tc>
                  <a:txBody>
                    <a:bodyPr/>
                    <a:lstStyle/>
                    <a:p>
                      <a:pPr>
                        <a:buNone/>
                      </a:pPr>
                      <a:r>
                        <a:rPr lang="en-GB">
                          <a:effectLst/>
                        </a:rPr>
                        <a:t>Internet</a:t>
                      </a:r>
                    </a:p>
                  </a:txBody>
                  <a:tcPr marL="114300" marR="114300" marT="76200" marB="76200" anchor="ctr"/>
                </a:tc>
                <a:tc>
                  <a:txBody>
                    <a:bodyPr/>
                    <a:lstStyle/>
                    <a:p>
                      <a:pPr>
                        <a:buNone/>
                      </a:pPr>
                      <a:r>
                        <a:rPr lang="en-GB">
                          <a:effectLst/>
                        </a:rPr>
                        <a:t>✅ Limited</a:t>
                      </a:r>
                    </a:p>
                  </a:txBody>
                  <a:tcPr marL="114300" marR="114300" marT="76200" marB="76200" anchor="ctr"/>
                </a:tc>
                <a:extLst>
                  <a:ext uri="{0D108BD9-81ED-4DB2-BD59-A6C34878D82A}">
                    <a16:rowId xmlns:a16="http://schemas.microsoft.com/office/drawing/2014/main" val="3861401868"/>
                  </a:ext>
                </a:extLst>
              </a:tr>
              <a:tr h="0">
                <a:tc>
                  <a:txBody>
                    <a:bodyPr/>
                    <a:lstStyle/>
                    <a:p>
                      <a:pPr>
                        <a:buNone/>
                      </a:pPr>
                      <a:r>
                        <a:rPr lang="en-GB">
                          <a:effectLst/>
                        </a:rPr>
                        <a:t>Guests</a:t>
                      </a:r>
                    </a:p>
                  </a:txBody>
                  <a:tcPr marL="114300" marR="114300" marT="76200" marB="76200" anchor="ctr"/>
                </a:tc>
                <a:tc>
                  <a:txBody>
                    <a:bodyPr/>
                    <a:lstStyle/>
                    <a:p>
                      <a:pPr>
                        <a:buNone/>
                      </a:pPr>
                      <a:r>
                        <a:rPr lang="en-GB">
                          <a:effectLst/>
                        </a:rPr>
                        <a:t>Internal Network</a:t>
                      </a:r>
                    </a:p>
                  </a:txBody>
                  <a:tcPr marL="114300" marR="114300" marT="76200" marB="76200" anchor="ctr"/>
                </a:tc>
                <a:tc>
                  <a:txBody>
                    <a:bodyPr/>
                    <a:lstStyle/>
                    <a:p>
                      <a:pPr>
                        <a:buNone/>
                      </a:pPr>
                      <a:r>
                        <a:rPr lang="en-GB">
                          <a:effectLst/>
                        </a:rPr>
                        <a:t>❌ Drop</a:t>
                      </a:r>
                    </a:p>
                  </a:txBody>
                  <a:tcPr marL="114300" marR="114300" marT="76200" marB="76200" anchor="ctr"/>
                </a:tc>
                <a:extLst>
                  <a:ext uri="{0D108BD9-81ED-4DB2-BD59-A6C34878D82A}">
                    <a16:rowId xmlns:a16="http://schemas.microsoft.com/office/drawing/2014/main" val="3608528112"/>
                  </a:ext>
                </a:extLst>
              </a:tr>
              <a:tr h="0">
                <a:tc>
                  <a:txBody>
                    <a:bodyPr/>
                    <a:lstStyle/>
                    <a:p>
                      <a:pPr>
                        <a:buNone/>
                      </a:pPr>
                      <a:r>
                        <a:rPr lang="en-GB">
                          <a:effectLst/>
                        </a:rPr>
                        <a:t>Unauthorised Users</a:t>
                      </a:r>
                    </a:p>
                  </a:txBody>
                  <a:tcPr marL="114300" marR="114300" marT="76200" marB="76200" anchor="ctr"/>
                </a:tc>
                <a:tc>
                  <a:txBody>
                    <a:bodyPr/>
                    <a:lstStyle/>
                    <a:p>
                      <a:pPr>
                        <a:buNone/>
                      </a:pPr>
                      <a:r>
                        <a:rPr lang="en-GB">
                          <a:effectLst/>
                        </a:rPr>
                        <a:t>Management</a:t>
                      </a:r>
                    </a:p>
                  </a:txBody>
                  <a:tcPr marL="114300" marR="114300" marT="76200" marB="76200" anchor="ctr"/>
                </a:tc>
                <a:tc>
                  <a:txBody>
                    <a:bodyPr/>
                    <a:lstStyle/>
                    <a:p>
                      <a:pPr>
                        <a:buNone/>
                      </a:pPr>
                      <a:r>
                        <a:rPr lang="en-GB">
                          <a:effectLst/>
                        </a:rPr>
                        <a:t>❌ Drop</a:t>
                      </a:r>
                    </a:p>
                  </a:txBody>
                  <a:tcPr marL="114300" marR="114300" marT="76200" marB="76200" anchor="ctr"/>
                </a:tc>
                <a:extLst>
                  <a:ext uri="{0D108BD9-81ED-4DB2-BD59-A6C34878D82A}">
                    <a16:rowId xmlns:a16="http://schemas.microsoft.com/office/drawing/2014/main" val="1765909829"/>
                  </a:ext>
                </a:extLst>
              </a:tr>
            </a:tbl>
          </a:graphicData>
        </a:graphic>
      </p:graphicFrame>
      <p:sp>
        <p:nvSpPr>
          <p:cNvPr id="11" name="TextBox 10">
            <a:extLst>
              <a:ext uri="{FF2B5EF4-FFF2-40B4-BE49-F238E27FC236}">
                <a16:creationId xmlns:a16="http://schemas.microsoft.com/office/drawing/2014/main" id="{F060F147-4AD3-6E43-0090-583642E79117}"/>
              </a:ext>
            </a:extLst>
          </p:cNvPr>
          <p:cNvSpPr txBox="1"/>
          <p:nvPr/>
        </p:nvSpPr>
        <p:spPr>
          <a:xfrm>
            <a:off x="7061311" y="5380672"/>
            <a:ext cx="4328139" cy="1477328"/>
          </a:xfrm>
          <a:prstGeom prst="rect">
            <a:avLst/>
          </a:prstGeom>
          <a:noFill/>
        </p:spPr>
        <p:txBody>
          <a:bodyPr wrap="square">
            <a:spAutoFit/>
          </a:bodyPr>
          <a:lstStyle/>
          <a:p>
            <a:r>
              <a:rPr lang="en-GB" b="1"/>
              <a:t>Security principles applied:</a:t>
            </a:r>
            <a:endParaRPr lang="en-GB"/>
          </a:p>
          <a:p>
            <a:r>
              <a:rPr lang="en-GB">
                <a:latin typeface="Courier New" panose="02070309020205020404" pitchFamily="49" charset="0"/>
              </a:rPr>
              <a:t>Least Privilege • Identity-Based Access • Defence in Depth • Network Segmentation • Accountability</a:t>
            </a:r>
            <a:endParaRPr lang="en-GB"/>
          </a:p>
        </p:txBody>
      </p:sp>
      <p:pic>
        <p:nvPicPr>
          <p:cNvPr id="14" name="Picture 13">
            <a:extLst>
              <a:ext uri="{FF2B5EF4-FFF2-40B4-BE49-F238E27FC236}">
                <a16:creationId xmlns:a16="http://schemas.microsoft.com/office/drawing/2014/main" id="{7006FDD9-49F3-0BA6-6DD2-CC2F4B1317EE}"/>
              </a:ext>
            </a:extLst>
          </p:cNvPr>
          <p:cNvPicPr>
            <a:picLocks noChangeAspect="1"/>
          </p:cNvPicPr>
          <p:nvPr/>
        </p:nvPicPr>
        <p:blipFill>
          <a:blip r:embed="rId2"/>
          <a:stretch>
            <a:fillRect/>
          </a:stretch>
        </p:blipFill>
        <p:spPr>
          <a:xfrm>
            <a:off x="7553826" y="1105016"/>
            <a:ext cx="3343110" cy="4275656"/>
          </a:xfrm>
          <a:prstGeom prst="rect">
            <a:avLst/>
          </a:prstGeom>
        </p:spPr>
      </p:pic>
    </p:spTree>
    <p:extLst>
      <p:ext uri="{BB962C8B-B14F-4D97-AF65-F5344CB8AC3E}">
        <p14:creationId xmlns:p14="http://schemas.microsoft.com/office/powerpoint/2010/main" val="24759144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65219498-D544-41AC-98FE-8F956EF66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F500DBFC-17A9-4E0A-AEE2-A49F9AEEF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5C6476-245F-D675-2FC1-35BE494E865A}"/>
              </a:ext>
            </a:extLst>
          </p:cNvPr>
          <p:cNvSpPr>
            <a:spLocks noGrp="1"/>
          </p:cNvSpPr>
          <p:nvPr>
            <p:ph type="title"/>
          </p:nvPr>
        </p:nvSpPr>
        <p:spPr>
          <a:xfrm>
            <a:off x="804672" y="4267832"/>
            <a:ext cx="4805996" cy="1297115"/>
          </a:xfrm>
        </p:spPr>
        <p:txBody>
          <a:bodyPr vert="horz" lIns="91440" tIns="45720" rIns="91440" bIns="45720" rtlCol="0" anchor="t">
            <a:normAutofit/>
          </a:bodyPr>
          <a:lstStyle/>
          <a:p>
            <a:r>
              <a:rPr lang="en-US" sz="4000" kern="1200">
                <a:solidFill>
                  <a:schemeClr val="tx2"/>
                </a:solidFill>
                <a:latin typeface="+mj-lt"/>
                <a:ea typeface="+mj-ea"/>
                <a:cs typeface="+mj-cs"/>
              </a:rPr>
              <a:t>Thank you </a:t>
            </a:r>
          </a:p>
          <a:p>
            <a:endParaRPr lang="en-US" sz="4000" kern="1200">
              <a:solidFill>
                <a:schemeClr val="tx2"/>
              </a:solidFill>
              <a:latin typeface="+mj-lt"/>
              <a:ea typeface="+mj-ea"/>
              <a:cs typeface="+mj-cs"/>
            </a:endParaRPr>
          </a:p>
        </p:txBody>
      </p:sp>
      <p:grpSp>
        <p:nvGrpSpPr>
          <p:cNvPr id="16" name="Group 15">
            <a:extLst>
              <a:ext uri="{FF2B5EF4-FFF2-40B4-BE49-F238E27FC236}">
                <a16:creationId xmlns:a16="http://schemas.microsoft.com/office/drawing/2014/main" id="{D74613BB-817C-4C4F-8A24-4936F2F064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1023" y="52996"/>
            <a:ext cx="6093363" cy="6805005"/>
            <a:chOff x="6101023" y="52996"/>
            <a:chExt cx="6093363" cy="6805005"/>
          </a:xfrm>
        </p:grpSpPr>
        <p:sp>
          <p:nvSpPr>
            <p:cNvPr id="17" name="Freeform: Shape 16">
              <a:extLst>
                <a:ext uri="{FF2B5EF4-FFF2-40B4-BE49-F238E27FC236}">
                  <a16:creationId xmlns:a16="http://schemas.microsoft.com/office/drawing/2014/main" id="{926C820D-9A01-44F0-AE18-C2DAB089B8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4" y="52997"/>
              <a:ext cx="6093362" cy="6805004"/>
            </a:xfrm>
            <a:custGeom>
              <a:avLst/>
              <a:gdLst>
                <a:gd name="connsiteX0" fmla="*/ 3517682 w 5890490"/>
                <a:gd name="connsiteY0" fmla="*/ 0 h 6578439"/>
                <a:gd name="connsiteX1" fmla="*/ 5849513 w 5890490"/>
                <a:gd name="connsiteY1" fmla="*/ 841730 h 6578439"/>
                <a:gd name="connsiteX2" fmla="*/ 5890490 w 5890490"/>
                <a:gd name="connsiteY2" fmla="*/ 879060 h 6578439"/>
                <a:gd name="connsiteX3" fmla="*/ 5890490 w 5890490"/>
                <a:gd name="connsiteY3" fmla="*/ 1816052 h 6578439"/>
                <a:gd name="connsiteX4" fmla="*/ 5856961 w 5890490"/>
                <a:gd name="connsiteY4" fmla="*/ 1771023 h 6578439"/>
                <a:gd name="connsiteX5" fmla="*/ 5655397 w 5890490"/>
                <a:gd name="connsiteY5" fmla="*/ 1548813 h 6578439"/>
                <a:gd name="connsiteX6" fmla="*/ 3517682 w 5890490"/>
                <a:gd name="connsiteY6" fmla="*/ 658717 h 6578439"/>
                <a:gd name="connsiteX7" fmla="*/ 2395696 w 5890490"/>
                <a:gd name="connsiteY7" fmla="*/ 850721 h 6578439"/>
                <a:gd name="connsiteX8" fmla="*/ 1519955 w 5890490"/>
                <a:gd name="connsiteY8" fmla="*/ 1450441 h 6578439"/>
                <a:gd name="connsiteX9" fmla="*/ 1223630 w 5890490"/>
                <a:gd name="connsiteY9" fmla="*/ 1841430 h 6578439"/>
                <a:gd name="connsiteX10" fmla="*/ 1075857 w 5890490"/>
                <a:gd name="connsiteY10" fmla="*/ 2329343 h 6578439"/>
                <a:gd name="connsiteX11" fmla="*/ 731010 w 5890490"/>
                <a:gd name="connsiteY11" fmla="*/ 3483744 h 6578439"/>
                <a:gd name="connsiteX12" fmla="*/ 741000 w 5890490"/>
                <a:gd name="connsiteY12" fmla="*/ 4479719 h 6578439"/>
                <a:gd name="connsiteX13" fmla="*/ 1315615 w 5890490"/>
                <a:gd name="connsiteY13" fmla="*/ 5443827 h 6578439"/>
                <a:gd name="connsiteX14" fmla="*/ 2277503 w 5890490"/>
                <a:gd name="connsiteY14" fmla="*/ 6259386 h 6578439"/>
                <a:gd name="connsiteX15" fmla="*/ 3439448 w 5890490"/>
                <a:gd name="connsiteY15" fmla="*/ 6551739 h 6578439"/>
                <a:gd name="connsiteX16" fmla="*/ 4408732 w 5890490"/>
                <a:gd name="connsiteY16" fmla="*/ 6255172 h 6578439"/>
                <a:gd name="connsiteX17" fmla="*/ 5343243 w 5890490"/>
                <a:gd name="connsiteY17" fmla="*/ 5442509 h 6578439"/>
                <a:gd name="connsiteX18" fmla="*/ 5745566 w 5890490"/>
                <a:gd name="connsiteY18" fmla="*/ 5056656 h 6578439"/>
                <a:gd name="connsiteX19" fmla="*/ 5890490 w 5890490"/>
                <a:gd name="connsiteY19" fmla="*/ 4920880 h 6578439"/>
                <a:gd name="connsiteX20" fmla="*/ 5890490 w 5890490"/>
                <a:gd name="connsiteY20" fmla="*/ 5821966 h 6578439"/>
                <a:gd name="connsiteX21" fmla="*/ 5802002 w 5890490"/>
                <a:gd name="connsiteY21" fmla="*/ 5907904 h 6578439"/>
                <a:gd name="connsiteX22" fmla="*/ 5294358 w 5890490"/>
                <a:gd name="connsiteY22" fmla="*/ 6397505 h 6578439"/>
                <a:gd name="connsiteX23" fmla="*/ 5077178 w 5890490"/>
                <a:gd name="connsiteY23" fmla="*/ 6578439 h 6578439"/>
                <a:gd name="connsiteX24" fmla="*/ 1567290 w 5890490"/>
                <a:gd name="connsiteY24" fmla="*/ 6578439 h 6578439"/>
                <a:gd name="connsiteX25" fmla="*/ 1508588 w 5890490"/>
                <a:gd name="connsiteY25" fmla="*/ 6535186 h 6578439"/>
                <a:gd name="connsiteX26" fmla="*/ 826498 w 5890490"/>
                <a:gd name="connsiteY26" fmla="*/ 5876034 h 6578439"/>
                <a:gd name="connsiteX27" fmla="*/ 122403 w 5890490"/>
                <a:gd name="connsiteY27" fmla="*/ 3255655 h 6578439"/>
                <a:gd name="connsiteX28" fmla="*/ 1061197 w 5890490"/>
                <a:gd name="connsiteY28" fmla="*/ 984650 h 6578439"/>
                <a:gd name="connsiteX29" fmla="*/ 3517682 w 5890490"/>
                <a:gd name="connsiteY29"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890490" h="6578439">
                  <a:moveTo>
                    <a:pt x="3517682" y="0"/>
                  </a:moveTo>
                  <a:cubicBezTo>
                    <a:pt x="4402016" y="0"/>
                    <a:pt x="5213741" y="315483"/>
                    <a:pt x="5849513" y="841730"/>
                  </a:cubicBezTo>
                  <a:lnTo>
                    <a:pt x="5890490" y="879060"/>
                  </a:lnTo>
                  <a:lnTo>
                    <a:pt x="5890490" y="1816052"/>
                  </a:lnTo>
                  <a:lnTo>
                    <a:pt x="5856961" y="1771023"/>
                  </a:lnTo>
                  <a:cubicBezTo>
                    <a:pt x="5793650" y="1694076"/>
                    <a:pt x="5726429" y="1619959"/>
                    <a:pt x="5655397" y="1548813"/>
                  </a:cubicBezTo>
                  <a:cubicBezTo>
                    <a:pt x="5082208" y="974906"/>
                    <a:pt x="4322973" y="658717"/>
                    <a:pt x="3517682" y="658717"/>
                  </a:cubicBezTo>
                  <a:cubicBezTo>
                    <a:pt x="3085520" y="658717"/>
                    <a:pt x="2718488" y="721533"/>
                    <a:pt x="2395696" y="850721"/>
                  </a:cubicBezTo>
                  <a:cubicBezTo>
                    <a:pt x="2079132" y="977407"/>
                    <a:pt x="1792668" y="1173626"/>
                    <a:pt x="1519955" y="1450441"/>
                  </a:cubicBezTo>
                  <a:cubicBezTo>
                    <a:pt x="1330275" y="1642840"/>
                    <a:pt x="1263719" y="1756094"/>
                    <a:pt x="1223630" y="1841430"/>
                  </a:cubicBezTo>
                  <a:cubicBezTo>
                    <a:pt x="1166545" y="1962981"/>
                    <a:pt x="1128532" y="2116663"/>
                    <a:pt x="1075857" y="2329343"/>
                  </a:cubicBezTo>
                  <a:cubicBezTo>
                    <a:pt x="1008652" y="2601153"/>
                    <a:pt x="916537" y="2973574"/>
                    <a:pt x="731010" y="3483744"/>
                  </a:cubicBezTo>
                  <a:cubicBezTo>
                    <a:pt x="617488" y="3795981"/>
                    <a:pt x="620731" y="4121653"/>
                    <a:pt x="741000" y="4479719"/>
                  </a:cubicBezTo>
                  <a:cubicBezTo>
                    <a:pt x="847257" y="4796172"/>
                    <a:pt x="1045888" y="5129481"/>
                    <a:pt x="1315615" y="5443827"/>
                  </a:cubicBezTo>
                  <a:cubicBezTo>
                    <a:pt x="1630753" y="5810980"/>
                    <a:pt x="1945371" y="6077784"/>
                    <a:pt x="2277503" y="6259386"/>
                  </a:cubicBezTo>
                  <a:cubicBezTo>
                    <a:pt x="2637530" y="6456133"/>
                    <a:pt x="3017536" y="6551739"/>
                    <a:pt x="3439448" y="6551739"/>
                  </a:cubicBezTo>
                  <a:cubicBezTo>
                    <a:pt x="3781571" y="6551739"/>
                    <a:pt x="4089573" y="6457449"/>
                    <a:pt x="4408732" y="6255172"/>
                  </a:cubicBezTo>
                  <a:cubicBezTo>
                    <a:pt x="4738010" y="6046310"/>
                    <a:pt x="5050941" y="5739207"/>
                    <a:pt x="5343243" y="5442509"/>
                  </a:cubicBezTo>
                  <a:cubicBezTo>
                    <a:pt x="5479860" y="5303970"/>
                    <a:pt x="5614918" y="5178206"/>
                    <a:pt x="5745566" y="5056656"/>
                  </a:cubicBezTo>
                  <a:lnTo>
                    <a:pt x="5890490" y="4920880"/>
                  </a:lnTo>
                  <a:lnTo>
                    <a:pt x="5890490" y="5821966"/>
                  </a:lnTo>
                  <a:lnTo>
                    <a:pt x="5802002"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flip="none" rotWithShape="1">
              <a:gsLst>
                <a:gs pos="2000">
                  <a:schemeClr val="bg1">
                    <a:alpha val="10000"/>
                  </a:schemeClr>
                </a:gs>
                <a:gs pos="16000">
                  <a:schemeClr val="accent6">
                    <a:alpha val="5000"/>
                  </a:schemeClr>
                </a:gs>
                <a:gs pos="100000">
                  <a:schemeClr val="bg1">
                    <a:alpha val="10000"/>
                  </a:schemeClr>
                </a:gs>
                <a:gs pos="85000">
                  <a:schemeClr val="accent1">
                    <a:alpha val="5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458B604F-996E-4349-B131-E04ED285D8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5"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flip="none" rotWithShape="1">
              <a:gsLst>
                <a:gs pos="2000">
                  <a:schemeClr val="bg1">
                    <a:alpha val="10000"/>
                  </a:schemeClr>
                </a:gs>
                <a:gs pos="16000">
                  <a:schemeClr val="accent6">
                    <a:alpha val="5000"/>
                  </a:schemeClr>
                </a:gs>
                <a:gs pos="100000">
                  <a:schemeClr val="bg1">
                    <a:alpha val="10000"/>
                  </a:schemeClr>
                </a:gs>
                <a:gs pos="85000">
                  <a:schemeClr val="accent1">
                    <a:alpha val="5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27CCEAF3-651B-4605-AE58-F96E227036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3"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flip="none" rotWithShape="1">
              <a:gsLst>
                <a:gs pos="2000">
                  <a:schemeClr val="bg1"/>
                </a:gs>
                <a:gs pos="16000">
                  <a:schemeClr val="accent6">
                    <a:alpha val="10000"/>
                  </a:schemeClr>
                </a:gs>
                <a:gs pos="100000">
                  <a:schemeClr val="bg1">
                    <a:alpha val="10000"/>
                  </a:schemeClr>
                </a:gs>
                <a:gs pos="85000">
                  <a:schemeClr val="accent1">
                    <a:alpha val="1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ED519330-E5F1-4248-B58C-1AA0D9E6DA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4"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flip="none" rotWithShape="1">
              <a:gsLst>
                <a:gs pos="2000">
                  <a:schemeClr val="bg1">
                    <a:alpha val="10000"/>
                  </a:schemeClr>
                </a:gs>
                <a:gs pos="16000">
                  <a:schemeClr val="accent6">
                    <a:alpha val="5000"/>
                  </a:schemeClr>
                </a:gs>
                <a:gs pos="100000">
                  <a:schemeClr val="bg1">
                    <a:alpha val="10000"/>
                  </a:schemeClr>
                </a:gs>
                <a:gs pos="85000">
                  <a:schemeClr val="accent1">
                    <a:alpha val="1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9" name="Graphic 8" descr="Smiling Face with No Fill">
            <a:extLst>
              <a:ext uri="{FF2B5EF4-FFF2-40B4-BE49-F238E27FC236}">
                <a16:creationId xmlns:a16="http://schemas.microsoft.com/office/drawing/2014/main" id="{90CED100-0B34-E177-F4B4-0624ED4ED58F}"/>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729652" y="1859078"/>
            <a:ext cx="3821102" cy="3821102"/>
          </a:xfrm>
          <a:prstGeom prst="rect">
            <a:avLst/>
          </a:prstGeom>
          <a:ln>
            <a:noFill/>
          </a:ln>
        </p:spPr>
      </p:pic>
    </p:spTree>
    <p:extLst>
      <p:ext uri="{BB962C8B-B14F-4D97-AF65-F5344CB8AC3E}">
        <p14:creationId xmlns:p14="http://schemas.microsoft.com/office/powerpoint/2010/main" val="343685716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22</Slides>
  <Notes>0</Notes>
  <HiddenSlides>0</HiddenSlide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Office Theme</vt:lpstr>
      <vt:lpstr>Part 2 - Securing the Enterprise Network</vt:lpstr>
      <vt:lpstr>Topology</vt:lpstr>
      <vt:lpstr>Task 1</vt:lpstr>
      <vt:lpstr>Login</vt:lpstr>
      <vt:lpstr>Dashboard</vt:lpstr>
      <vt:lpstr>Licenses &amp; Contracts</vt:lpstr>
      <vt:lpstr>Device and License Information A-GW</vt:lpstr>
      <vt:lpstr>Device and License Information A-SMS</vt:lpstr>
      <vt:lpstr>Firewall Demonstration Video Raj 1.mp4 </vt:lpstr>
      <vt:lpstr>Task 2</vt:lpstr>
      <vt:lpstr>Network:</vt:lpstr>
      <vt:lpstr>Host:</vt:lpstr>
      <vt:lpstr>Check Point Firewall / Security Policy Rules</vt:lpstr>
      <vt:lpstr>Rules Setup:</vt:lpstr>
      <vt:lpstr>Publish:</vt:lpstr>
      <vt:lpstr>Logs  and Monitor</vt:lpstr>
      <vt:lpstr>URL Filtering </vt:lpstr>
      <vt:lpstr>Policy and Rule Setup Demonstration 2.mp4</vt:lpstr>
      <vt:lpstr>Task 3</vt:lpstr>
      <vt:lpstr>Enhanced Enterprise Network Security using Check Point Gaia</vt:lpstr>
      <vt:lpstr>Implementation of Check Point Security Controls</vt:lpstr>
      <vt:lpstr>Thank you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 2 - Securing the Enterprise Network</dc:title>
  <dc:creator/>
  <cp:lastModifiedBy>Raj Bhatia (2522682)</cp:lastModifiedBy>
  <cp:revision>47</cp:revision>
  <dcterms:created xsi:type="dcterms:W3CDTF">2026-07-29T14:43:56Z</dcterms:created>
  <dcterms:modified xsi:type="dcterms:W3CDTF">2026-08-12T09:35:26Z</dcterms:modified>
</cp:coreProperties>
</file>