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40"/>
  </p:notesMasterIdLst>
  <p:sldIdLst>
    <p:sldId id="256" r:id="rId2"/>
    <p:sldId id="394" r:id="rId3"/>
    <p:sldId id="395" r:id="rId4"/>
    <p:sldId id="294" r:id="rId5"/>
    <p:sldId id="397" r:id="rId6"/>
    <p:sldId id="362" r:id="rId7"/>
    <p:sldId id="398" r:id="rId8"/>
    <p:sldId id="400" r:id="rId9"/>
    <p:sldId id="401" r:id="rId10"/>
    <p:sldId id="402" r:id="rId11"/>
    <p:sldId id="418" r:id="rId12"/>
    <p:sldId id="403" r:id="rId13"/>
    <p:sldId id="417" r:id="rId14"/>
    <p:sldId id="361" r:id="rId15"/>
    <p:sldId id="404" r:id="rId16"/>
    <p:sldId id="405" r:id="rId17"/>
    <p:sldId id="406" r:id="rId18"/>
    <p:sldId id="419" r:id="rId19"/>
    <p:sldId id="407" r:id="rId20"/>
    <p:sldId id="420" r:id="rId21"/>
    <p:sldId id="396" r:id="rId22"/>
    <p:sldId id="410" r:id="rId23"/>
    <p:sldId id="411" r:id="rId24"/>
    <p:sldId id="421" r:id="rId25"/>
    <p:sldId id="412" r:id="rId26"/>
    <p:sldId id="422" r:id="rId27"/>
    <p:sldId id="423" r:id="rId28"/>
    <p:sldId id="413" r:id="rId29"/>
    <p:sldId id="425" r:id="rId30"/>
    <p:sldId id="424" r:id="rId31"/>
    <p:sldId id="414" r:id="rId32"/>
    <p:sldId id="426" r:id="rId33"/>
    <p:sldId id="427" r:id="rId34"/>
    <p:sldId id="428" r:id="rId35"/>
    <p:sldId id="429" r:id="rId36"/>
    <p:sldId id="393" r:id="rId37"/>
    <p:sldId id="359" r:id="rId38"/>
    <p:sldId id="392" r:id="rId3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126F0FA-5400-4A38-BAC8-BCC31567FC9A}">
          <p14:sldIdLst>
            <p14:sldId id="256"/>
            <p14:sldId id="394"/>
            <p14:sldId id="395"/>
            <p14:sldId id="294"/>
            <p14:sldId id="397"/>
            <p14:sldId id="362"/>
            <p14:sldId id="398"/>
            <p14:sldId id="400"/>
            <p14:sldId id="401"/>
            <p14:sldId id="402"/>
            <p14:sldId id="418"/>
            <p14:sldId id="403"/>
            <p14:sldId id="417"/>
            <p14:sldId id="361"/>
            <p14:sldId id="404"/>
            <p14:sldId id="405"/>
            <p14:sldId id="406"/>
            <p14:sldId id="419"/>
            <p14:sldId id="407"/>
            <p14:sldId id="420"/>
            <p14:sldId id="396"/>
            <p14:sldId id="410"/>
            <p14:sldId id="411"/>
            <p14:sldId id="421"/>
            <p14:sldId id="412"/>
            <p14:sldId id="422"/>
            <p14:sldId id="423"/>
            <p14:sldId id="413"/>
            <p14:sldId id="425"/>
            <p14:sldId id="424"/>
            <p14:sldId id="414"/>
            <p14:sldId id="426"/>
            <p14:sldId id="427"/>
            <p14:sldId id="428"/>
            <p14:sldId id="429"/>
            <p14:sldId id="393"/>
            <p14:sldId id="359"/>
            <p14:sldId id="39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858" autoAdjust="0"/>
  </p:normalViewPr>
  <p:slideViewPr>
    <p:cSldViewPr>
      <p:cViewPr>
        <p:scale>
          <a:sx n="110" d="100"/>
          <a:sy n="110" d="100"/>
        </p:scale>
        <p:origin x="1100" y="4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C8BDF4-DE02-4F44-916F-1523507D738F}" type="datetimeFigureOut">
              <a:rPr lang="en-GB" smtClean="0"/>
              <a:t>28/09/2020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389B6E-2FB0-46BF-B585-AA2DEE060802}" type="slidenum">
              <a:rPr lang="en-GB" smtClean="0"/>
              <a:t>‹#›</a:t>
            </a:fld>
            <a:endParaRPr lang="en-GB"/>
          </a:p>
        </p:txBody>
      </p:sp>
    </p:spTree>
    <p:extLst>
      <p:ext uri="{BB962C8B-B14F-4D97-AF65-F5344CB8AC3E}">
        <p14:creationId xmlns:p14="http://schemas.microsoft.com/office/powerpoint/2010/main" val="206369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dirty="0"/>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4</a:t>
            </a:fld>
            <a:endParaRPr lang="en-GB" dirty="0"/>
          </a:p>
        </p:txBody>
      </p:sp>
    </p:spTree>
    <p:extLst>
      <p:ext uri="{BB962C8B-B14F-4D97-AF65-F5344CB8AC3E}">
        <p14:creationId xmlns:p14="http://schemas.microsoft.com/office/powerpoint/2010/main" val="2357670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E9A39BC-17ED-43AE-94BC-9B2CBDFA5598}" type="datetimeFigureOut">
              <a:rPr lang="en-GB" smtClean="0"/>
              <a:t>28/09/2020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1699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28/09/2020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0760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9A39BC-17ED-43AE-94BC-9B2CBDFA5598}" type="datetimeFigureOut">
              <a:rPr lang="en-GB" smtClean="0"/>
              <a:t>28/09/2020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8061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9A39BC-17ED-43AE-94BC-9B2CBDFA5598}" type="datetimeFigureOut">
              <a:rPr lang="en-GB" smtClean="0"/>
              <a:t>28/09/2020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72274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9A39BC-17ED-43AE-94BC-9B2CBDFA5598}" type="datetimeFigureOut">
              <a:rPr lang="en-GB" smtClean="0"/>
              <a:t>28/09/2020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589176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9A39BC-17ED-43AE-94BC-9B2CBDFA5598}" type="datetimeFigureOut">
              <a:rPr lang="en-GB" smtClean="0"/>
              <a:t>28/09/2020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2312937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9A39BC-17ED-43AE-94BC-9B2CBDFA5598}" type="datetimeFigureOut">
              <a:rPr lang="en-GB" smtClean="0"/>
              <a:t>28/09/2020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927847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28/09/2020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4072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28/09/2020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3477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28/09/2020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880545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28/09/2020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7941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E9A39BC-17ED-43AE-94BC-9B2CBDFA5598}" type="datetimeFigureOut">
              <a:rPr lang="en-GB" smtClean="0"/>
              <a:t>28/09/2020</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37FF94-E34B-4DAA-B80E-9C3C1B6ABB80}"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80882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21" name="Rectangle 20">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192590" y="1105351"/>
            <a:ext cx="4107803" cy="3023981"/>
          </a:xfrm>
        </p:spPr>
        <p:txBody>
          <a:bodyPr anchor="b">
            <a:normAutofit/>
          </a:bodyPr>
          <a:lstStyle/>
          <a:p>
            <a:pPr algn="l"/>
            <a:r>
              <a:rPr lang="en-GB" sz="3800" b="1" dirty="0">
                <a:solidFill>
                  <a:schemeClr val="bg1"/>
                </a:solidFill>
              </a:rPr>
              <a:t>Christian-Muslim Relations</a:t>
            </a:r>
            <a:endParaRPr lang="en-GB" sz="3800" dirty="0">
              <a:solidFill>
                <a:schemeClr val="bg1"/>
              </a:solidFill>
            </a:endParaRPr>
          </a:p>
        </p:txBody>
      </p:sp>
      <p:sp>
        <p:nvSpPr>
          <p:cNvPr id="3" name="Subtitle 2"/>
          <p:cNvSpPr>
            <a:spLocks noGrp="1"/>
          </p:cNvSpPr>
          <p:nvPr>
            <p:ph type="subTitle" idx="1"/>
          </p:nvPr>
        </p:nvSpPr>
        <p:spPr>
          <a:xfrm>
            <a:off x="4192590" y="4297556"/>
            <a:ext cx="4107803" cy="1431695"/>
          </a:xfrm>
        </p:spPr>
        <p:txBody>
          <a:bodyPr anchor="t">
            <a:normAutofit/>
          </a:bodyPr>
          <a:lstStyle/>
          <a:p>
            <a:r>
              <a:rPr lang="en-GB" sz="1400" dirty="0">
                <a:solidFill>
                  <a:schemeClr val="bg1"/>
                </a:solidFill>
              </a:rPr>
              <a:t>Dr Angus M Slater</a:t>
            </a:r>
          </a:p>
        </p:txBody>
      </p:sp>
      <p:cxnSp>
        <p:nvCxnSpPr>
          <p:cNvPr id="23" name="Straight Connector 22">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9499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9" name="Straight Connector 5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1" name="Rectangle 60">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B53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736B7-F564-4B87-A28C-0CC0B60D62F2}"/>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Revision</a:t>
            </a:r>
          </a:p>
        </p:txBody>
      </p:sp>
      <p:cxnSp>
        <p:nvCxnSpPr>
          <p:cNvPr id="63" name="Straight Connector 62">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544D5F-EA91-4B4D-ADE4-D2F16B1ED604}"/>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a:solidFill>
                  <a:srgbClr val="FFFFFF"/>
                </a:solidFill>
              </a:rPr>
              <a:t>In the previous section, we moved through a significant period of history that has a profound impact on the relationship between the traditions of Christianity and Islam. This period, stemming from around 1000AD to 1300AD is the first period of sustained interaction between Western Christianity and the tradition of Islam. Over time, as the population of Eastern Christians living under Muslim rule declined, this relationship becomes ever more important in the broader story of Christian-Muslim relations.</a:t>
            </a:r>
          </a:p>
          <a:p>
            <a:r>
              <a:rPr lang="en-US" sz="1400">
                <a:solidFill>
                  <a:srgbClr val="FFFFFF"/>
                </a:solidFill>
              </a:rPr>
              <a:t>We looked the genesis of many tropes in Christian responses to Islam and their rotos in early interactions in Spain and elsewhere, as well as the impact of the military expeditions and cultural interchange of the Crusades. </a:t>
            </a:r>
          </a:p>
          <a:p>
            <a:r>
              <a:rPr lang="en-US" sz="1400">
                <a:solidFill>
                  <a:srgbClr val="FFFFFF"/>
                </a:solidFill>
              </a:rPr>
              <a:t>We also examined the important role played by Peter the Venerable in encouraging the translation of critical Islamic texts, and the increasing influence these translated texts played in the development of western European civilization. </a:t>
            </a:r>
          </a:p>
        </p:txBody>
      </p:sp>
      <p:pic>
        <p:nvPicPr>
          <p:cNvPr id="9" name="Content Placeholder 5">
            <a:extLst>
              <a:ext uri="{FF2B5EF4-FFF2-40B4-BE49-F238E27FC236}">
                <a16:creationId xmlns:a16="http://schemas.microsoft.com/office/drawing/2014/main" id="{0CEF7442-7BB1-453B-853E-86C104C1E9D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18"/>
          <a:stretch/>
        </p:blipFill>
        <p:spPr>
          <a:xfrm>
            <a:off x="5664199" y="10"/>
            <a:ext cx="3479801" cy="6857990"/>
          </a:xfrm>
          <a:prstGeom prst="rect">
            <a:avLst/>
          </a:prstGeom>
        </p:spPr>
      </p:pic>
    </p:spTree>
    <p:extLst>
      <p:ext uri="{BB962C8B-B14F-4D97-AF65-F5344CB8AC3E}">
        <p14:creationId xmlns:p14="http://schemas.microsoft.com/office/powerpoint/2010/main" val="1921075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9" name="Straight Connector 5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1" name="Rectangle 60">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231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D5D36-83B2-4794-BD2B-1B41790ACF8B}"/>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Revision</a:t>
            </a:r>
          </a:p>
        </p:txBody>
      </p:sp>
      <p:cxnSp>
        <p:nvCxnSpPr>
          <p:cNvPr id="63" name="Straight Connector 62">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2D699C-EC24-4D90-A5A9-1BAC26BBE6D4}"/>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a:solidFill>
                  <a:srgbClr val="FFFFFF"/>
                </a:solidFill>
              </a:rPr>
              <a:t>You had four readings to complete as part of the last section, two primary sources and two secondary pieces.</a:t>
            </a:r>
          </a:p>
          <a:p>
            <a:r>
              <a:rPr lang="en-US" sz="1400">
                <a:solidFill>
                  <a:srgbClr val="FFFFFF"/>
                </a:solidFill>
              </a:rPr>
              <a:t>The two primary sources offer insights into the perception of the religious other during the time period examined, with inb-Mundiqh offering a broader cultural reaction, while Peter the Venerable is focused much more on the specific religious and theological questions.</a:t>
            </a:r>
          </a:p>
          <a:p>
            <a:r>
              <a:rPr lang="en-US" sz="1400">
                <a:solidFill>
                  <a:srgbClr val="FFFFFF"/>
                </a:solidFill>
              </a:rPr>
              <a:t>The two secondary sources take a different tack, focusing on a specific area of change in the relationship between Christianity and Islam around practices of violence and how the changing perception of the other promotes internal change within the religious tradition.</a:t>
            </a:r>
          </a:p>
          <a:p>
            <a:r>
              <a:rPr lang="en-US" sz="1400">
                <a:solidFill>
                  <a:srgbClr val="FFFFFF"/>
                </a:solidFill>
              </a:rPr>
              <a:t>You were also provided with a copy of Al-Kindi’s </a:t>
            </a:r>
            <a:r>
              <a:rPr lang="en-US" sz="1400" i="1">
                <a:solidFill>
                  <a:srgbClr val="FFFFFF"/>
                </a:solidFill>
              </a:rPr>
              <a:t>Apology,</a:t>
            </a:r>
            <a:r>
              <a:rPr lang="en-US" sz="1400">
                <a:solidFill>
                  <a:srgbClr val="FFFFFF"/>
                </a:solidFill>
              </a:rPr>
              <a:t> a much earlier example of interaction and attempted understanding between the Christian and Islamic traditions. </a:t>
            </a:r>
            <a:endParaRPr lang="en-US" sz="1400" i="1">
              <a:solidFill>
                <a:srgbClr val="FFFFFF"/>
              </a:solidFill>
            </a:endParaRPr>
          </a:p>
          <a:p>
            <a:endParaRPr lang="en-US" sz="1400">
              <a:solidFill>
                <a:srgbClr val="FFFFFF"/>
              </a:solidFill>
            </a:endParaRPr>
          </a:p>
        </p:txBody>
      </p:sp>
      <p:pic>
        <p:nvPicPr>
          <p:cNvPr id="9" name="Content Placeholder 5">
            <a:extLst>
              <a:ext uri="{FF2B5EF4-FFF2-40B4-BE49-F238E27FC236}">
                <a16:creationId xmlns:a16="http://schemas.microsoft.com/office/drawing/2014/main" id="{C78ECAC9-7578-4ACE-B1D0-C227A818DD1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18"/>
          <a:stretch/>
        </p:blipFill>
        <p:spPr>
          <a:xfrm>
            <a:off x="5664199" y="10"/>
            <a:ext cx="3479801" cy="6857990"/>
          </a:xfrm>
          <a:prstGeom prst="rect">
            <a:avLst/>
          </a:prstGeom>
        </p:spPr>
      </p:pic>
    </p:spTree>
    <p:extLst>
      <p:ext uri="{BB962C8B-B14F-4D97-AF65-F5344CB8AC3E}">
        <p14:creationId xmlns:p14="http://schemas.microsoft.com/office/powerpoint/2010/main" val="1577038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16" name="Rectangle 15">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192590" y="1105351"/>
            <a:ext cx="4107803" cy="3023981"/>
          </a:xfrm>
        </p:spPr>
        <p:txBody>
          <a:bodyPr vert="horz" lIns="91440" tIns="45720" rIns="91440" bIns="45720" rtlCol="0" anchor="b">
            <a:normAutofit/>
          </a:bodyPr>
          <a:lstStyle/>
          <a:p>
            <a:pPr algn="l"/>
            <a:r>
              <a:rPr lang="en-US" sz="3800" dirty="0">
                <a:solidFill>
                  <a:schemeClr val="bg1"/>
                </a:solidFill>
              </a:rPr>
              <a:t>Empire &amp; missions – Colonialism and Muslim Responses to Imperialism</a:t>
            </a:r>
          </a:p>
        </p:txBody>
      </p:sp>
      <p:sp>
        <p:nvSpPr>
          <p:cNvPr id="3" name="Text Placeholder 2"/>
          <p:cNvSpPr>
            <a:spLocks noGrp="1"/>
          </p:cNvSpPr>
          <p:nvPr>
            <p:ph type="body" idx="1"/>
          </p:nvPr>
        </p:nvSpPr>
        <p:spPr>
          <a:xfrm>
            <a:off x="4192590" y="4297556"/>
            <a:ext cx="4107803" cy="1431695"/>
          </a:xfrm>
        </p:spPr>
        <p:txBody>
          <a:bodyPr vert="horz" lIns="91440" tIns="45720" rIns="91440" bIns="45720" rtlCol="0" anchor="t">
            <a:normAutofit/>
          </a:bodyPr>
          <a:lstStyle/>
          <a:p>
            <a:endParaRPr lang="en-US" sz="1400" dirty="0">
              <a:solidFill>
                <a:schemeClr val="bg1"/>
              </a:solidFill>
            </a:endParaRPr>
          </a:p>
        </p:txBody>
      </p:sp>
      <p:cxnSp>
        <p:nvCxnSpPr>
          <p:cNvPr id="18" name="Straight Connector 17">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5236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0" name="Straight Connector 3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2" name="Rectangle 41">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rgbClr val="7879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A120F-834E-4586-9695-092A9B287512}"/>
              </a:ext>
            </a:extLst>
          </p:cNvPr>
          <p:cNvSpPr>
            <a:spLocks noGrp="1"/>
          </p:cNvSpPr>
          <p:nvPr>
            <p:ph type="title"/>
          </p:nvPr>
        </p:nvSpPr>
        <p:spPr>
          <a:xfrm>
            <a:off x="768096" y="585216"/>
            <a:ext cx="2834314" cy="1499616"/>
          </a:xfrm>
        </p:spPr>
        <p:txBody>
          <a:bodyPr vert="horz" lIns="91440" tIns="45720" rIns="91440" bIns="45720" rtlCol="0" anchor="ctr">
            <a:normAutofit/>
          </a:bodyPr>
          <a:lstStyle/>
          <a:p>
            <a:r>
              <a:rPr lang="en-US" sz="2800">
                <a:solidFill>
                  <a:srgbClr val="FFFFFF"/>
                </a:solidFill>
              </a:rPr>
              <a:t>The Medieval Period – Crusades, Knowledge, and Transmission</a:t>
            </a:r>
          </a:p>
        </p:txBody>
      </p:sp>
      <p:cxnSp>
        <p:nvCxnSpPr>
          <p:cNvPr id="44" name="Straight Connector 43">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91D72F-EB50-489F-91D7-2F2583A968B7}"/>
              </a:ext>
            </a:extLst>
          </p:cNvPr>
          <p:cNvSpPr>
            <a:spLocks noGrp="1"/>
          </p:cNvSpPr>
          <p:nvPr>
            <p:ph sz="half" idx="1"/>
          </p:nvPr>
        </p:nvSpPr>
        <p:spPr>
          <a:xfrm>
            <a:off x="768096" y="2286000"/>
            <a:ext cx="2843784" cy="3931920"/>
          </a:xfrm>
        </p:spPr>
        <p:txBody>
          <a:bodyPr vert="horz" lIns="45720" tIns="45720" rIns="45720" bIns="45720" rtlCol="0">
            <a:normAutofit fontScale="92500" lnSpcReduction="20000"/>
          </a:bodyPr>
          <a:lstStyle/>
          <a:p>
            <a:r>
              <a:rPr lang="en-US" sz="1400" dirty="0">
                <a:solidFill>
                  <a:srgbClr val="FFFFFF"/>
                </a:solidFill>
              </a:rPr>
              <a:t>In this section, we move swiftly on from the period of the Crusades and begin our journey towards modernity. </a:t>
            </a:r>
          </a:p>
          <a:p>
            <a:r>
              <a:rPr lang="en-US" sz="1400" dirty="0">
                <a:solidFill>
                  <a:srgbClr val="FFFFFF"/>
                </a:solidFill>
              </a:rPr>
              <a:t>In this time period, great changes happen in the relationship between Christian and Islamic societies. While, on leaving the Crusade era, the balance of power rested firmly with Islamic civilization, this next period of history covers a shift in the technological and economic power of Europe relative to that of Muslim lands. As part of this, we see the development of notions of “East” and “West”, which firmly attach themselves to broader ideas about religious identity. </a:t>
            </a:r>
          </a:p>
          <a:p>
            <a:r>
              <a:rPr lang="en-US" sz="1400" dirty="0">
                <a:solidFill>
                  <a:srgbClr val="FFFFFF"/>
                </a:solidFill>
              </a:rPr>
              <a:t>In this section, we will examine this rise of western Christendom, the beginnings of ‘modernity’, aspects of Christian mission to Islamic societies, and the significant impact that colonialism and Empire have had on the relationship between Christianity and Islam.</a:t>
            </a:r>
          </a:p>
          <a:p>
            <a:endParaRPr lang="en-US" sz="1100" dirty="0">
              <a:solidFill>
                <a:srgbClr val="FFFFFF"/>
              </a:solidFill>
            </a:endParaRPr>
          </a:p>
        </p:txBody>
      </p:sp>
      <p:pic>
        <p:nvPicPr>
          <p:cNvPr id="6" name="Content Placeholder 5">
            <a:extLst>
              <a:ext uri="{FF2B5EF4-FFF2-40B4-BE49-F238E27FC236}">
                <a16:creationId xmlns:a16="http://schemas.microsoft.com/office/drawing/2014/main" id="{36D4ED05-B64C-49B0-B4C3-2D656DBAB55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6550" b="3"/>
          <a:stretch/>
        </p:blipFill>
        <p:spPr>
          <a:xfrm>
            <a:off x="4572000" y="640080"/>
            <a:ext cx="4091940" cy="5577840"/>
          </a:xfrm>
          <a:prstGeom prst="rect">
            <a:avLst/>
          </a:prstGeom>
        </p:spPr>
      </p:pic>
    </p:spTree>
    <p:extLst>
      <p:ext uri="{BB962C8B-B14F-4D97-AF65-F5344CB8AC3E}">
        <p14:creationId xmlns:p14="http://schemas.microsoft.com/office/powerpoint/2010/main" val="2641774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F81E5-722D-495D-BED8-A735687C8FCA}"/>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dirty="0"/>
              <a:t>The Rise of Europe</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9296B3EB-F7D9-464E-A455-D46793C65074}"/>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3501044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954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E1377A-6B03-4C9A-9313-77BFED2869EA}"/>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The Rise of Europe</a:t>
            </a:r>
          </a:p>
        </p:txBody>
      </p:sp>
      <p:cxnSp>
        <p:nvCxnSpPr>
          <p:cNvPr id="31" name="Straight Connector 3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100E1D8-6705-4A6A-9137-BAE1B1F8D69D}"/>
              </a:ext>
            </a:extLst>
          </p:cNvPr>
          <p:cNvSpPr>
            <a:spLocks noGrp="1"/>
          </p:cNvSpPr>
          <p:nvPr>
            <p:ph sz="half" idx="1"/>
          </p:nvPr>
        </p:nvSpPr>
        <p:spPr>
          <a:xfrm>
            <a:off x="646194" y="2110873"/>
            <a:ext cx="4505270" cy="4023360"/>
          </a:xfrm>
        </p:spPr>
        <p:txBody>
          <a:bodyPr vert="horz" lIns="45720" tIns="45720" rIns="45720" bIns="45720" rtlCol="0">
            <a:normAutofit/>
          </a:bodyPr>
          <a:lstStyle/>
          <a:p>
            <a:r>
              <a:rPr lang="en-US" sz="1600" dirty="0">
                <a:solidFill>
                  <a:srgbClr val="FFFFFF"/>
                </a:solidFill>
              </a:rPr>
              <a:t>One of the most important periods that we will cover in this section occurs between 1354AD and 1492AD. This is because this period is the fulcrum on which the shifting fortunes of the Christian and Islamic communities can be seen to turn. It is at this point that the power dynamic seen during the period of the Crusades and after, begins to invert, with the rise of European power and the decline in Muslim fortunes.</a:t>
            </a:r>
          </a:p>
          <a:p>
            <a:r>
              <a:rPr lang="en-US" sz="1600" dirty="0">
                <a:solidFill>
                  <a:srgbClr val="FFFFFF"/>
                </a:solidFill>
              </a:rPr>
              <a:t>Why these dates? </a:t>
            </a:r>
            <a:br>
              <a:rPr lang="en-US" sz="1600" dirty="0">
                <a:solidFill>
                  <a:srgbClr val="FFFFFF"/>
                </a:solidFill>
              </a:rPr>
            </a:br>
            <a:br>
              <a:rPr lang="en-US" sz="1600" dirty="0">
                <a:solidFill>
                  <a:srgbClr val="FFFFFF"/>
                </a:solidFill>
              </a:rPr>
            </a:br>
            <a:r>
              <a:rPr lang="en-US" sz="1600" dirty="0">
                <a:solidFill>
                  <a:srgbClr val="FFFFFF"/>
                </a:solidFill>
              </a:rPr>
              <a:t>They tell the story of the apogee of Muslim power in Europe and the beginnings of European extension beyond the confines of a binary relationship with Islam. They also tell a story of a reversal of political and imperial fortunes that is deeply profound and continues to play a role in the concept of Christian-Muslim relations to this day. </a:t>
            </a:r>
          </a:p>
        </p:txBody>
      </p:sp>
      <p:pic>
        <p:nvPicPr>
          <p:cNvPr id="6" name="Content Placeholder 5" descr="A picture containing rug&#10;&#10;Description automatically generated">
            <a:extLst>
              <a:ext uri="{FF2B5EF4-FFF2-40B4-BE49-F238E27FC236}">
                <a16:creationId xmlns:a16="http://schemas.microsoft.com/office/drawing/2014/main" id="{6C339AAB-15E9-4BFC-850C-6D653744CC1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654" r="10504"/>
          <a:stretch/>
        </p:blipFill>
        <p:spPr>
          <a:xfrm>
            <a:off x="5664199" y="10"/>
            <a:ext cx="3479800" cy="6857990"/>
          </a:xfrm>
          <a:prstGeom prst="rect">
            <a:avLst/>
          </a:prstGeom>
        </p:spPr>
      </p:pic>
    </p:spTree>
    <p:extLst>
      <p:ext uri="{BB962C8B-B14F-4D97-AF65-F5344CB8AC3E}">
        <p14:creationId xmlns:p14="http://schemas.microsoft.com/office/powerpoint/2010/main" val="1891336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7CFD1AC-55B5-4471-90A8-7AFF2FAA153F}"/>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The Rise of Europe</a:t>
            </a:r>
          </a:p>
        </p:txBody>
      </p:sp>
      <p:sp>
        <p:nvSpPr>
          <p:cNvPr id="3" name="Content Placeholder 2">
            <a:extLst>
              <a:ext uri="{FF2B5EF4-FFF2-40B4-BE49-F238E27FC236}">
                <a16:creationId xmlns:a16="http://schemas.microsoft.com/office/drawing/2014/main" id="{FEF45143-F75B-4C35-BC66-FEBB2BCC622E}"/>
              </a:ext>
            </a:extLst>
          </p:cNvPr>
          <p:cNvSpPr>
            <a:spLocks noGrp="1"/>
          </p:cNvSpPr>
          <p:nvPr>
            <p:ph sz="half" idx="1"/>
          </p:nvPr>
        </p:nvSpPr>
        <p:spPr>
          <a:xfrm>
            <a:off x="768096" y="2286000"/>
            <a:ext cx="4550113" cy="4023360"/>
          </a:xfrm>
        </p:spPr>
        <p:txBody>
          <a:bodyPr vert="horz" lIns="45720" tIns="45720" rIns="45720" bIns="45720" rtlCol="0">
            <a:normAutofit fontScale="92500" lnSpcReduction="20000"/>
          </a:bodyPr>
          <a:lstStyle/>
          <a:p>
            <a:r>
              <a:rPr lang="en-US" sz="1500" dirty="0"/>
              <a:t>The Ottoman invasion of Greece in 1354AD, marked the beginning of a long occupation of the Balkans by the Ottoman Empire, lasting through the capture of Constantinople from the Byzantines in 1453AD, the capturing of Hungary in 1540AD, and the sieges of Vienna in 1529AD and 1683AD.</a:t>
            </a:r>
          </a:p>
          <a:p>
            <a:r>
              <a:rPr lang="en-US" sz="1500" dirty="0"/>
              <a:t>This invasion represented a continuing threat to the Christian kingdoms of Europe, both politically and militarily, but also posed a significant religious challenge in the </a:t>
            </a:r>
            <a:r>
              <a:rPr lang="en-US" sz="1500" dirty="0" err="1"/>
              <a:t>splendour</a:t>
            </a:r>
            <a:r>
              <a:rPr lang="en-US" sz="1500" dirty="0"/>
              <a:t> and power of the Ottoman Empire. Europe had to figure out not only what bound their religious and political identities together in the face of challenge, but also how to understand and negotiate with a superior power. </a:t>
            </a:r>
          </a:p>
          <a:p>
            <a:r>
              <a:rPr lang="en-US" sz="1500" dirty="0"/>
              <a:t>However, we also see significant exchanges of ideas happen among populations in the Balkans where Christians, Jews, and Muslim lived side by side, as well as a growth in Christian-Muslim trade in the Mediterranean – especially after the Christian victory over the Ottoman fleet at the Battle of Lepanto in 1571AD. Increased trade contact along the Silk Road with Christians in places like Venice, Genoa, and Pisa, brought further knowledge to the West not only about Islam, but also about other religious traditions further afield. </a:t>
            </a:r>
          </a:p>
          <a:p>
            <a:endParaRPr lang="en-US" sz="1100" dirty="0"/>
          </a:p>
        </p:txBody>
      </p:sp>
      <p:pic>
        <p:nvPicPr>
          <p:cNvPr id="6" name="Content Placeholder 5" descr="A picture containing grass, building&#10;&#10;Description automatically generated">
            <a:extLst>
              <a:ext uri="{FF2B5EF4-FFF2-40B4-BE49-F238E27FC236}">
                <a16:creationId xmlns:a16="http://schemas.microsoft.com/office/drawing/2014/main" id="{CA1463E3-E4EF-4D79-9E70-63290826CA4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8396" r="49891"/>
          <a:stretch/>
        </p:blipFill>
        <p:spPr>
          <a:xfrm>
            <a:off x="5664199" y="10"/>
            <a:ext cx="3479800" cy="6857990"/>
          </a:xfrm>
          <a:prstGeom prst="rect">
            <a:avLst/>
          </a:prstGeom>
        </p:spPr>
      </p:pic>
    </p:spTree>
    <p:extLst>
      <p:ext uri="{BB962C8B-B14F-4D97-AF65-F5344CB8AC3E}">
        <p14:creationId xmlns:p14="http://schemas.microsoft.com/office/powerpoint/2010/main" val="33969954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651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7338C4-400F-4621-826F-BF4ED00B6AC2}"/>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dirty="0">
                <a:solidFill>
                  <a:srgbClr val="FFFFFF"/>
                </a:solidFill>
              </a:rPr>
              <a:t>The Rise of Europe</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88158AD-8A05-413E-92A0-4658AE739F2C}"/>
              </a:ext>
            </a:extLst>
          </p:cNvPr>
          <p:cNvSpPr>
            <a:spLocks noGrp="1"/>
          </p:cNvSpPr>
          <p:nvPr>
            <p:ph sz="half" idx="1"/>
          </p:nvPr>
        </p:nvSpPr>
        <p:spPr>
          <a:xfrm>
            <a:off x="571500" y="1916832"/>
            <a:ext cx="4701866" cy="4512520"/>
          </a:xfrm>
        </p:spPr>
        <p:txBody>
          <a:bodyPr vert="horz" lIns="45720" tIns="45720" rIns="45720" bIns="45720" rtlCol="0">
            <a:noAutofit/>
          </a:bodyPr>
          <a:lstStyle/>
          <a:p>
            <a:r>
              <a:rPr lang="en-US" sz="1250" dirty="0">
                <a:solidFill>
                  <a:srgbClr val="FFFFFF"/>
                </a:solidFill>
              </a:rPr>
              <a:t>Yet, in 1492AD / 1497AD, we already see the beginnings of a seismic shift in the tenor of Christian-Muslim relations and the field on which they take place. </a:t>
            </a:r>
          </a:p>
          <a:p>
            <a:r>
              <a:rPr lang="en-US" sz="1250" dirty="0">
                <a:solidFill>
                  <a:srgbClr val="FFFFFF"/>
                </a:solidFill>
              </a:rPr>
              <a:t>1492AD marks the fall of the last Muslim state on the Hispanic Peninsula to the </a:t>
            </a:r>
            <a:r>
              <a:rPr lang="en-US" sz="1250" i="1" dirty="0">
                <a:solidFill>
                  <a:srgbClr val="FFFFFF"/>
                </a:solidFill>
              </a:rPr>
              <a:t>Reconquista</a:t>
            </a:r>
            <a:r>
              <a:rPr lang="en-US" sz="1250" dirty="0">
                <a:solidFill>
                  <a:srgbClr val="FFFFFF"/>
                </a:solidFill>
              </a:rPr>
              <a:t>, the Christian (and crusader influenced) reclamation of Spain under the ‘catholic monarchs’ Ferdinand and Isabella.</a:t>
            </a:r>
          </a:p>
          <a:p>
            <a:r>
              <a:rPr lang="en-US" sz="1250" dirty="0">
                <a:solidFill>
                  <a:srgbClr val="FFFFFF"/>
                </a:solidFill>
              </a:rPr>
              <a:t>Meanwhile 1492AD and 1497AD are important dates as they mark the discovery of the Americas on behalf of the Spanish Crown by Christopher Columbus, and the passage of Vasco da Gama into the Indian Ocean around the Cape of Good Hope, on behalf of the Portuguese Crown. </a:t>
            </a:r>
          </a:p>
          <a:p>
            <a:r>
              <a:rPr lang="en-US" sz="1250" dirty="0">
                <a:solidFill>
                  <a:srgbClr val="FFFFFF"/>
                </a:solidFill>
              </a:rPr>
              <a:t>Both voyages not only showcase the increasing confidence of the Hispanic kingdoms, but also reshaped the geo-political nature of Christian-Muslim relations – no more did Christendom / Europe feel surrounded by Muslim lands, instead with increasing European influence in South East Asia and the Far East, Muslim communities instead began to feel encircled by European influence. </a:t>
            </a:r>
          </a:p>
          <a:p>
            <a:r>
              <a:rPr lang="en-US" sz="1250" dirty="0">
                <a:solidFill>
                  <a:srgbClr val="FFFFFF"/>
                </a:solidFill>
              </a:rPr>
              <a:t>In addition, no more were Muslim lands the only route by which the riches of Asia could flow to and be exploited by the rapidly growing and </a:t>
            </a:r>
            <a:r>
              <a:rPr lang="en-US" sz="1250" dirty="0" err="1">
                <a:solidFill>
                  <a:srgbClr val="FFFFFF"/>
                </a:solidFill>
              </a:rPr>
              <a:t>industrialising</a:t>
            </a:r>
            <a:r>
              <a:rPr lang="en-US" sz="1250" dirty="0">
                <a:solidFill>
                  <a:srgbClr val="FFFFFF"/>
                </a:solidFill>
              </a:rPr>
              <a:t> countries of Europe – direct contact could be made and the political and economic influence exerted by Muslim nations declined sharply. </a:t>
            </a:r>
          </a:p>
        </p:txBody>
      </p:sp>
      <p:pic>
        <p:nvPicPr>
          <p:cNvPr id="6" name="Content Placeholder 5" descr="A group of people posing for the camera&#10;&#10;Description automatically generated">
            <a:extLst>
              <a:ext uri="{FF2B5EF4-FFF2-40B4-BE49-F238E27FC236}">
                <a16:creationId xmlns:a16="http://schemas.microsoft.com/office/drawing/2014/main" id="{2D39214E-1CC7-4818-9B19-6ABC39AF84C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0046" r="29234" b="-2"/>
          <a:stretch/>
        </p:blipFill>
        <p:spPr>
          <a:xfrm>
            <a:off x="5664199" y="10"/>
            <a:ext cx="3479800" cy="6857990"/>
          </a:xfrm>
          <a:prstGeom prst="rect">
            <a:avLst/>
          </a:prstGeom>
        </p:spPr>
      </p:pic>
    </p:spTree>
    <p:extLst>
      <p:ext uri="{BB962C8B-B14F-4D97-AF65-F5344CB8AC3E}">
        <p14:creationId xmlns:p14="http://schemas.microsoft.com/office/powerpoint/2010/main" val="1746960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9926A1-D620-40F0-A69C-A85BAB40A0F3}"/>
              </a:ext>
            </a:extLst>
          </p:cNvPr>
          <p:cNvSpPr>
            <a:spLocks noGrp="1"/>
          </p:cNvSpPr>
          <p:nvPr>
            <p:ph type="title"/>
          </p:nvPr>
        </p:nvSpPr>
        <p:spPr>
          <a:xfrm>
            <a:off x="768096" y="585216"/>
            <a:ext cx="3323844" cy="1499616"/>
          </a:xfrm>
        </p:spPr>
        <p:txBody>
          <a:bodyPr vert="horz" lIns="91440" tIns="45720" rIns="91440" bIns="45720" rtlCol="0" anchor="ctr">
            <a:normAutofit/>
          </a:bodyPr>
          <a:lstStyle/>
          <a:p>
            <a:r>
              <a:rPr lang="en-US" sz="5000"/>
              <a:t>The Rise of Europe</a:t>
            </a:r>
          </a:p>
        </p:txBody>
      </p:sp>
      <p:sp>
        <p:nvSpPr>
          <p:cNvPr id="3" name="Content Placeholder 2">
            <a:extLst>
              <a:ext uri="{FF2B5EF4-FFF2-40B4-BE49-F238E27FC236}">
                <a16:creationId xmlns:a16="http://schemas.microsoft.com/office/drawing/2014/main" id="{7394F683-85D4-452A-AFA6-7DFB811FF3B3}"/>
              </a:ext>
            </a:extLst>
          </p:cNvPr>
          <p:cNvSpPr>
            <a:spLocks noGrp="1"/>
          </p:cNvSpPr>
          <p:nvPr>
            <p:ph sz="half" idx="1"/>
          </p:nvPr>
        </p:nvSpPr>
        <p:spPr>
          <a:xfrm>
            <a:off x="768096" y="2286000"/>
            <a:ext cx="3659888" cy="3931920"/>
          </a:xfrm>
        </p:spPr>
        <p:txBody>
          <a:bodyPr vert="horz" lIns="45720" tIns="45720" rIns="45720" bIns="45720" rtlCol="0">
            <a:noAutofit/>
          </a:bodyPr>
          <a:lstStyle/>
          <a:p>
            <a:r>
              <a:rPr lang="en-US" sz="1300" dirty="0"/>
              <a:t>Of course, even within this rapidly changing form of relationship between Christianity and Islam, there were exchanges on a more personal level, often bound up with internal struggles within the Christian or Muslim communities. </a:t>
            </a:r>
          </a:p>
          <a:p>
            <a:r>
              <a:rPr lang="en-US" sz="1300" dirty="0"/>
              <a:t>As an example of this, we have the Reformation – where what we now know as Protestants broke from the Catholic Church. In doing so, they rethought the nature of the relationship between Islam and the Christianity of the Catholic Church, seeking contact and allies for their struggle against Catholicism.</a:t>
            </a:r>
          </a:p>
          <a:p>
            <a:r>
              <a:rPr lang="en-US" sz="1300" dirty="0"/>
              <a:t>This took the form, largely, of political negotiation and diplomacy between newly Protestant states seeking to break from Hapsburg rule like the Dutch, and the Ottoman Empire. </a:t>
            </a:r>
            <a:br>
              <a:rPr lang="en-US" sz="1300" dirty="0"/>
            </a:br>
            <a:br>
              <a:rPr lang="en-US" sz="1300" dirty="0"/>
            </a:br>
            <a:r>
              <a:rPr lang="en-US" sz="1300" dirty="0"/>
              <a:t>Opposite is a  Dutch crescent-shaped </a:t>
            </a:r>
            <a:r>
              <a:rPr lang="en-US" sz="1300" dirty="0" err="1"/>
              <a:t>Geuzen</a:t>
            </a:r>
            <a:r>
              <a:rPr lang="en-US" sz="1300" dirty="0"/>
              <a:t> medal of the time of the anti-Spanish Dutch Revolt, with the slogan </a:t>
            </a:r>
            <a:r>
              <a:rPr lang="en-US" sz="1300" i="1" dirty="0"/>
              <a:t>"Liver </a:t>
            </a:r>
            <a:r>
              <a:rPr lang="en-US" sz="1300" i="1" dirty="0" err="1"/>
              <a:t>Turcx</a:t>
            </a:r>
            <a:r>
              <a:rPr lang="en-US" sz="1300" i="1" dirty="0"/>
              <a:t> dan Paus"</a:t>
            </a:r>
            <a:r>
              <a:rPr lang="en-US" sz="1300" dirty="0"/>
              <a:t> ("Rather Turkish than Pope"), 1570.</a:t>
            </a:r>
          </a:p>
        </p:txBody>
      </p:sp>
      <p:pic>
        <p:nvPicPr>
          <p:cNvPr id="6" name="Content Placeholder 5" descr="A close up of a coin&#10;&#10;Description automatically generated">
            <a:extLst>
              <a:ext uri="{FF2B5EF4-FFF2-40B4-BE49-F238E27FC236}">
                <a16:creationId xmlns:a16="http://schemas.microsoft.com/office/drawing/2014/main" id="{617DBA51-2744-4011-8967-E8F61BA4687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7121" t="-651" r="66747" b="650"/>
          <a:stretch/>
        </p:blipFill>
        <p:spPr>
          <a:xfrm>
            <a:off x="5202837" y="640080"/>
            <a:ext cx="2830265" cy="5577840"/>
          </a:xfrm>
          <a:prstGeom prst="rect">
            <a:avLst/>
          </a:prstGeom>
        </p:spPr>
      </p:pic>
    </p:spTree>
    <p:extLst>
      <p:ext uri="{BB962C8B-B14F-4D97-AF65-F5344CB8AC3E}">
        <p14:creationId xmlns:p14="http://schemas.microsoft.com/office/powerpoint/2010/main" val="29316284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19CE2322-3ED6-401C-8746-F2C95328AD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988" y="525584"/>
            <a:ext cx="9108504" cy="5806832"/>
          </a:xfrm>
          <a:prstGeom prst="rect">
            <a:avLst/>
          </a:prstGeom>
        </p:spPr>
      </p:pic>
    </p:spTree>
    <p:extLst>
      <p:ext uri="{BB962C8B-B14F-4D97-AF65-F5344CB8AC3E}">
        <p14:creationId xmlns:p14="http://schemas.microsoft.com/office/powerpoint/2010/main" val="1068565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4A3B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4A66E7-B335-4FE6-BD87-DAE501065726}"/>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dirty="0">
                <a:solidFill>
                  <a:srgbClr val="FFFFFF"/>
                </a:solidFill>
              </a:rPr>
              <a:t>The Rise of Europe</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B236F6B-7CE9-4A63-947A-E389AD259008}"/>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400">
                <a:solidFill>
                  <a:srgbClr val="FFFFFF"/>
                </a:solidFill>
              </a:rPr>
              <a:t>Another example of this shifting overlap, spurred by changes in the Christian community, can be found in the theological and religious work of the Reformer themselves.</a:t>
            </a:r>
          </a:p>
          <a:p>
            <a:r>
              <a:rPr lang="en-US" sz="1400">
                <a:solidFill>
                  <a:srgbClr val="FFFFFF"/>
                </a:solidFill>
              </a:rPr>
              <a:t>Luther, for example, viewed Islam as being a secondary evil, behind that of the Antichrist in the Papacy. He argued against the religious tenor of the war against the Ottomans, instead arguing for it solely on secular grounds. In places, he foresees the victory of the Muslim forces as punishment for the usurpation of the Papacy.</a:t>
            </a:r>
          </a:p>
          <a:p>
            <a:r>
              <a:rPr lang="en-US" sz="1400">
                <a:solidFill>
                  <a:srgbClr val="FFFFFF"/>
                </a:solidFill>
              </a:rPr>
              <a:t>In contrast, Calvin argued similarly to those before him that Islam was a heretical form of Christianity, writing:</a:t>
            </a:r>
            <a:br>
              <a:rPr lang="en-US" sz="1400">
                <a:solidFill>
                  <a:srgbClr val="FFFFFF"/>
                </a:solidFill>
              </a:rPr>
            </a:br>
            <a:r>
              <a:rPr lang="en-US" sz="1400">
                <a:solidFill>
                  <a:srgbClr val="FFFFFF"/>
                </a:solidFill>
              </a:rPr>
              <a:t>‘</a:t>
            </a:r>
            <a:r>
              <a:rPr lang="en-US" sz="1400" i="1">
                <a:solidFill>
                  <a:srgbClr val="FFFFFF"/>
                </a:solidFill>
              </a:rPr>
              <a:t>When the Turks put their Muhammad in the place of God’s Son, and when they do not recognise that God is manifested in the flesh, which is one of the principle articles of our faith, then they are guilty of perversities and are leading so many people astray that they deserve to be put to death’</a:t>
            </a:r>
            <a:br>
              <a:rPr lang="en-US" sz="1400" i="1">
                <a:solidFill>
                  <a:srgbClr val="FFFFFF"/>
                </a:solidFill>
              </a:rPr>
            </a:br>
            <a:endParaRPr lang="en-US" sz="1400" i="1">
              <a:solidFill>
                <a:srgbClr val="FFFFFF"/>
              </a:solidFill>
            </a:endParaRPr>
          </a:p>
          <a:p>
            <a:endParaRPr lang="en-US" sz="1400">
              <a:solidFill>
                <a:srgbClr val="FFFFFF"/>
              </a:solidFill>
            </a:endParaRPr>
          </a:p>
        </p:txBody>
      </p:sp>
      <p:pic>
        <p:nvPicPr>
          <p:cNvPr id="6" name="Content Placeholder 5" descr="A picture containing photo, building, decorated, many&#10;&#10;Description automatically generated">
            <a:extLst>
              <a:ext uri="{FF2B5EF4-FFF2-40B4-BE49-F238E27FC236}">
                <a16:creationId xmlns:a16="http://schemas.microsoft.com/office/drawing/2014/main" id="{5793DCA6-7D30-4EFE-8739-FB53010A288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4201" r="31929" b="-1"/>
          <a:stretch/>
        </p:blipFill>
        <p:spPr>
          <a:xfrm>
            <a:off x="5664199" y="10"/>
            <a:ext cx="3479801" cy="6857990"/>
          </a:xfrm>
          <a:prstGeom prst="rect">
            <a:avLst/>
          </a:prstGeom>
        </p:spPr>
      </p:pic>
    </p:spTree>
    <p:extLst>
      <p:ext uri="{BB962C8B-B14F-4D97-AF65-F5344CB8AC3E}">
        <p14:creationId xmlns:p14="http://schemas.microsoft.com/office/powerpoint/2010/main" val="2786038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B23824B-4C18-40B6-A2B8-0161F83A65A0}"/>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The Rise of Europe</a:t>
            </a:r>
          </a:p>
        </p:txBody>
      </p:sp>
      <p:sp>
        <p:nvSpPr>
          <p:cNvPr id="3" name="Content Placeholder 2">
            <a:extLst>
              <a:ext uri="{FF2B5EF4-FFF2-40B4-BE49-F238E27FC236}">
                <a16:creationId xmlns:a16="http://schemas.microsoft.com/office/drawing/2014/main" id="{F414D84D-9EE8-4463-9DF3-4611B27EC2CB}"/>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300"/>
              <a:t>As well as this reconfiguring of relations between parts of the Christian community and Islam, we also see broader political, economic, and religious trends in Europe having an impact over the course of this time period. </a:t>
            </a:r>
          </a:p>
          <a:p>
            <a:r>
              <a:rPr lang="en-US" sz="1300"/>
              <a:t>We see an increase in the centralisation of European states, increased government control over their subjects, and an increased homogeneity of law and custom within geographical areas defined as nations. </a:t>
            </a:r>
          </a:p>
          <a:p>
            <a:r>
              <a:rPr lang="en-US" sz="1300"/>
              <a:t>We see a boom in transnational and transcontinental trade, with great trading cities like Venice coming to the forefront of both economic and religious expression. This is not just between Christian and Muslim communities across the Mediterranean – new trade routes across Asia and Africa open up.</a:t>
            </a:r>
          </a:p>
          <a:p>
            <a:r>
              <a:rPr lang="en-US" sz="1300"/>
              <a:t>We also see an increased religious emphasis on individualism in the Protestant Reformation, as well as on the importance of scripture. This change has far reaching consequences for European society (see. Weber!) and in doing so, naturally has a significant impact on Christian-Muslim relations. </a:t>
            </a:r>
          </a:p>
        </p:txBody>
      </p:sp>
      <p:pic>
        <p:nvPicPr>
          <p:cNvPr id="6" name="Content Placeholder 5" descr="A group of people in front of a building&#10;&#10;Description automatically generated">
            <a:extLst>
              <a:ext uri="{FF2B5EF4-FFF2-40B4-BE49-F238E27FC236}">
                <a16:creationId xmlns:a16="http://schemas.microsoft.com/office/drawing/2014/main" id="{4EEC6C5A-83BB-44C0-99D8-E50416073ED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6835" r="15511"/>
          <a:stretch/>
        </p:blipFill>
        <p:spPr>
          <a:xfrm>
            <a:off x="5664199" y="10"/>
            <a:ext cx="3479800" cy="6857990"/>
          </a:xfrm>
          <a:prstGeom prst="rect">
            <a:avLst/>
          </a:prstGeom>
        </p:spPr>
      </p:pic>
    </p:spTree>
    <p:extLst>
      <p:ext uri="{BB962C8B-B14F-4D97-AF65-F5344CB8AC3E}">
        <p14:creationId xmlns:p14="http://schemas.microsoft.com/office/powerpoint/2010/main" val="28965285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4" name="Straight Connector 43">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46" name="Rectangle 45">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51BDC-AC64-4D77-BEB5-1D4F998CE5ED}"/>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dirty="0"/>
              <a:t>Christian Mission to Islamic Lands</a:t>
            </a:r>
          </a:p>
        </p:txBody>
      </p:sp>
      <p:sp>
        <p:nvSpPr>
          <p:cNvPr id="48" name="Rectangle 47">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32608ABA-4B67-4AA0-AC5A-7A358DD72D4C}"/>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4736872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EC2F7C4-B77F-455C-A289-B4DD9A5D29C2}"/>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Christian Mission to Islamic Lands</a:t>
            </a:r>
          </a:p>
        </p:txBody>
      </p:sp>
      <p:sp>
        <p:nvSpPr>
          <p:cNvPr id="3" name="Content Placeholder 2">
            <a:extLst>
              <a:ext uri="{FF2B5EF4-FFF2-40B4-BE49-F238E27FC236}">
                <a16:creationId xmlns:a16="http://schemas.microsoft.com/office/drawing/2014/main" id="{D94B1DBC-44E8-4A73-8879-171B7FF16040}"/>
              </a:ext>
            </a:extLst>
          </p:cNvPr>
          <p:cNvSpPr>
            <a:spLocks noGrp="1"/>
          </p:cNvSpPr>
          <p:nvPr>
            <p:ph sz="half" idx="1"/>
          </p:nvPr>
        </p:nvSpPr>
        <p:spPr>
          <a:xfrm>
            <a:off x="525624" y="2132856"/>
            <a:ext cx="4792585" cy="4023360"/>
          </a:xfrm>
        </p:spPr>
        <p:txBody>
          <a:bodyPr vert="horz" lIns="45720" tIns="45720" rIns="45720" bIns="45720" rtlCol="0">
            <a:noAutofit/>
          </a:bodyPr>
          <a:lstStyle/>
          <a:p>
            <a:r>
              <a:rPr lang="en-US" sz="1300" dirty="0"/>
              <a:t>This changing dynamic between the Christian West and the Islamic East can also be seen in the differing and changing attitudes towards mission within the Christian community. </a:t>
            </a:r>
          </a:p>
          <a:p>
            <a:r>
              <a:rPr lang="en-US" sz="1300" dirty="0"/>
              <a:t>In the early years, the Christian tradition had, by necessity, been focused on mission and the conversion of others to their faith. However, with the imperialization of the faith at the end of the Roman Empire, this focus on mission as the primary component of Christian faith fades, replaced by a strong identification of political belonging with religious belonging. We see this both in the West, where the development of the Papacy and Christendom heightens this, but also in the East, where Byzantium become coterminous with Christian belief in the East. </a:t>
            </a:r>
          </a:p>
          <a:p>
            <a:r>
              <a:rPr lang="en-US" sz="1300" dirty="0"/>
              <a:t>During these periods, little missionary activity as we would </a:t>
            </a:r>
            <a:r>
              <a:rPr lang="en-US" sz="1300" dirty="0" err="1"/>
              <a:t>recognise</a:t>
            </a:r>
            <a:r>
              <a:rPr lang="en-US" sz="1300" dirty="0"/>
              <a:t> it now had been done towards Islamic communities before the end of the period of the Crusades and even then, it remained fragmentary. The reasons for this are many, but include a stronger focus on pagan conversion, such as the Orthodox </a:t>
            </a:r>
            <a:r>
              <a:rPr lang="en-US" sz="1300" dirty="0" err="1"/>
              <a:t>missionising</a:t>
            </a:r>
            <a:r>
              <a:rPr lang="en-US" sz="1300" dirty="0"/>
              <a:t> of the Slavs in the 800AD’s, as well as an increased hostility towards Muslims as hegemonic theological competitors among the Abrahamitic faiths. </a:t>
            </a:r>
            <a:br>
              <a:rPr lang="en-US" sz="1200" dirty="0"/>
            </a:br>
            <a:br>
              <a:rPr lang="en-US" sz="1200" dirty="0"/>
            </a:br>
            <a:endParaRPr lang="en-US" sz="1200" dirty="0"/>
          </a:p>
        </p:txBody>
      </p:sp>
      <p:pic>
        <p:nvPicPr>
          <p:cNvPr id="6" name="Content Placeholder 5" descr="A group of people standing in front of a crowd&#10;&#10;Description automatically generated">
            <a:extLst>
              <a:ext uri="{FF2B5EF4-FFF2-40B4-BE49-F238E27FC236}">
                <a16:creationId xmlns:a16="http://schemas.microsoft.com/office/drawing/2014/main" id="{54771FC9-C94B-4DA6-AC68-EEF77DCFA48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6441" r="37025" b="-2"/>
          <a:stretch/>
        </p:blipFill>
        <p:spPr>
          <a:xfrm>
            <a:off x="5664199" y="10"/>
            <a:ext cx="3479800" cy="6857990"/>
          </a:xfrm>
          <a:prstGeom prst="rect">
            <a:avLst/>
          </a:prstGeom>
        </p:spPr>
      </p:pic>
    </p:spTree>
    <p:extLst>
      <p:ext uri="{BB962C8B-B14F-4D97-AF65-F5344CB8AC3E}">
        <p14:creationId xmlns:p14="http://schemas.microsoft.com/office/powerpoint/2010/main" val="21579112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D5BEE8F-0962-4014-8306-8F1D0B89C697}"/>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Christian Mission to Islamic Lands</a:t>
            </a:r>
          </a:p>
        </p:txBody>
      </p:sp>
      <p:sp>
        <p:nvSpPr>
          <p:cNvPr id="3" name="Content Placeholder 2">
            <a:extLst>
              <a:ext uri="{FF2B5EF4-FFF2-40B4-BE49-F238E27FC236}">
                <a16:creationId xmlns:a16="http://schemas.microsoft.com/office/drawing/2014/main" id="{2A50051F-DB36-45E7-9B5E-5E915B28CF60}"/>
              </a:ext>
            </a:extLst>
          </p:cNvPr>
          <p:cNvSpPr>
            <a:spLocks noGrp="1"/>
          </p:cNvSpPr>
          <p:nvPr>
            <p:ph sz="half" idx="1"/>
          </p:nvPr>
        </p:nvSpPr>
        <p:spPr>
          <a:xfrm>
            <a:off x="571500" y="1988840"/>
            <a:ext cx="4792585" cy="4023360"/>
          </a:xfrm>
        </p:spPr>
        <p:txBody>
          <a:bodyPr vert="horz" lIns="45720" tIns="45720" rIns="45720" bIns="45720" rtlCol="0">
            <a:noAutofit/>
          </a:bodyPr>
          <a:lstStyle/>
          <a:p>
            <a:r>
              <a:rPr lang="en-US" sz="1300" dirty="0"/>
              <a:t>We begin to see a shift in this attitude towards the end of the period of the Crusades, with figures like St Francis of Assisi 1182-1226AD), who travelled with the Fifth Crusade to Damietta in Egypt and engaged in debate with the Ayyubid Sultan Malik Al-Kamil, or Ramon Lull (1232-1316AD), a Spanish friar who both studied Islam and engaged with multiple periods of debate with Muslim scholars in Tunis.</a:t>
            </a:r>
          </a:p>
          <a:p>
            <a:r>
              <a:rPr lang="en-US" sz="1300" dirty="0"/>
              <a:t>This shift continues, slowly, to build influence with a major boost given to it in 1583AD with the publication of an Arabic Bible by the Vatican. </a:t>
            </a:r>
          </a:p>
          <a:p>
            <a:r>
              <a:rPr lang="en-US" sz="1300" dirty="0"/>
              <a:t>In addition, the forming of an alliance between France and the Ottoman Empire in 1535AD, against the Holy Roman Emperor Charles V, brought the Muslim power firmly into the tangled weave of European and Christian politics. This meant that European powers swiftly fought to gain knowledge about, and influence in, Muslim nations across the Muslim the world – for example, both England and the Papacy sent ambassadors (including religious figures) to the Shah of Iran in 1621AD leading to a well reported theological discussion between the Catholic friars, English Anglicans, and the Shah himself on matters of fasting, crosses and images in worship, free-will and predestination, and religious authority. </a:t>
            </a:r>
          </a:p>
        </p:txBody>
      </p:sp>
      <p:pic>
        <p:nvPicPr>
          <p:cNvPr id="6" name="Content Placeholder 5" descr="A picture containing building, person, photo, wearing&#10;&#10;Description automatically generated">
            <a:extLst>
              <a:ext uri="{FF2B5EF4-FFF2-40B4-BE49-F238E27FC236}">
                <a16:creationId xmlns:a16="http://schemas.microsoft.com/office/drawing/2014/main" id="{443B6C0E-8F37-42C1-8D10-D6993DCB0B8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9558" r="9257"/>
          <a:stretch/>
        </p:blipFill>
        <p:spPr>
          <a:xfrm>
            <a:off x="5664199" y="10"/>
            <a:ext cx="3479800" cy="6857990"/>
          </a:xfrm>
          <a:prstGeom prst="rect">
            <a:avLst/>
          </a:prstGeom>
        </p:spPr>
      </p:pic>
    </p:spTree>
    <p:extLst>
      <p:ext uri="{BB962C8B-B14F-4D97-AF65-F5344CB8AC3E}">
        <p14:creationId xmlns:p14="http://schemas.microsoft.com/office/powerpoint/2010/main" val="25187894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BEC56A0-A2F0-417E-8408-77CEB9ADDDAD}"/>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dirty="0"/>
              <a:t>Christian Mission to Islamic Lands</a:t>
            </a:r>
          </a:p>
        </p:txBody>
      </p:sp>
      <p:sp>
        <p:nvSpPr>
          <p:cNvPr id="3" name="Content Placeholder 2">
            <a:extLst>
              <a:ext uri="{FF2B5EF4-FFF2-40B4-BE49-F238E27FC236}">
                <a16:creationId xmlns:a16="http://schemas.microsoft.com/office/drawing/2014/main" id="{5597B03B-B429-44EF-910E-F0147AE7EA2B}"/>
              </a:ext>
            </a:extLst>
          </p:cNvPr>
          <p:cNvSpPr>
            <a:spLocks noGrp="1"/>
          </p:cNvSpPr>
          <p:nvPr>
            <p:ph sz="half" idx="1"/>
          </p:nvPr>
        </p:nvSpPr>
        <p:spPr>
          <a:xfrm>
            <a:off x="570756" y="2084832"/>
            <a:ext cx="4504556" cy="4023360"/>
          </a:xfrm>
        </p:spPr>
        <p:txBody>
          <a:bodyPr vert="horz" lIns="45720" tIns="45720" rIns="45720" bIns="45720" rtlCol="0">
            <a:noAutofit/>
          </a:bodyPr>
          <a:lstStyle/>
          <a:p>
            <a:r>
              <a:rPr lang="en-US" sz="1300" dirty="0"/>
              <a:t>Another example of the acceleration of this trend is the formation of the Jesuits in 1534AD by Ignatius Loyola. The Order, founded as part of the Catholic Church’s Counter-Reformation drive to renew and </a:t>
            </a:r>
            <a:r>
              <a:rPr lang="en-US" sz="1300" dirty="0" err="1"/>
              <a:t>revitalise</a:t>
            </a:r>
            <a:r>
              <a:rPr lang="en-US" sz="1300" dirty="0"/>
              <a:t> in the face of Protestantism, placed a strong emphasis not only on pushing back against Protestants, but also on the spreading of Christian beliefs beyond its historical boundaries. </a:t>
            </a:r>
          </a:p>
          <a:p>
            <a:r>
              <a:rPr lang="en-US" sz="1300" dirty="0"/>
              <a:t>Francis Xavier (1505AD-1552AD) who worked mostly in India and Japan, is the most famous example of these missionaries, but others such as Matthew Ricci (1552-1610AD) in China, and Jerome Xavier (1549-1617AD) in India, engaged in significant missionary work as well. </a:t>
            </a:r>
          </a:p>
          <a:p>
            <a:r>
              <a:rPr lang="en-US" sz="1300" dirty="0"/>
              <a:t>Jerome is the most important for our purposes, having spent a number of years are the court of the Muslim Mughal emperor in India, particularly during the rule of Emperor </a:t>
            </a:r>
            <a:r>
              <a:rPr lang="en-US" sz="1300" dirty="0" err="1"/>
              <a:t>Akhbar</a:t>
            </a:r>
            <a:r>
              <a:rPr lang="en-US" sz="1300" dirty="0"/>
              <a:t> (1556-1605AD). Having been invited on the personal recommendation of the Emperor, the Jesuit order sought to influence the development of </a:t>
            </a:r>
            <a:r>
              <a:rPr lang="en-US" sz="1300" dirty="0" err="1"/>
              <a:t>Akhbar’s</a:t>
            </a:r>
            <a:r>
              <a:rPr lang="en-US" sz="1300" dirty="0"/>
              <a:t> empire, and hoped to convert the Emperor to Christianity. </a:t>
            </a:r>
          </a:p>
        </p:txBody>
      </p:sp>
      <p:pic>
        <p:nvPicPr>
          <p:cNvPr id="6" name="Content Placeholder 5" descr="A picture containing person, person, holding, old&#10;&#10;Description automatically generated">
            <a:extLst>
              <a:ext uri="{FF2B5EF4-FFF2-40B4-BE49-F238E27FC236}">
                <a16:creationId xmlns:a16="http://schemas.microsoft.com/office/drawing/2014/main" id="{13057602-7F5D-48C7-9970-B6DF97E6CE8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3765" t="-232" r="37693" b="232"/>
          <a:stretch/>
        </p:blipFill>
        <p:spPr>
          <a:xfrm>
            <a:off x="5664199" y="10"/>
            <a:ext cx="3479800" cy="6857990"/>
          </a:xfrm>
          <a:prstGeom prst="rect">
            <a:avLst/>
          </a:prstGeom>
        </p:spPr>
      </p:pic>
    </p:spTree>
    <p:extLst>
      <p:ext uri="{BB962C8B-B14F-4D97-AF65-F5344CB8AC3E}">
        <p14:creationId xmlns:p14="http://schemas.microsoft.com/office/powerpoint/2010/main" val="4168938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CC22ACCC-2C44-47CB-B242-C29A25BF0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2339" y="0"/>
            <a:ext cx="6199322" cy="6858000"/>
          </a:xfrm>
          <a:prstGeom prst="rect">
            <a:avLst/>
          </a:prstGeom>
        </p:spPr>
      </p:pic>
    </p:spTree>
    <p:extLst>
      <p:ext uri="{BB962C8B-B14F-4D97-AF65-F5344CB8AC3E}">
        <p14:creationId xmlns:p14="http://schemas.microsoft.com/office/powerpoint/2010/main" val="3231409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29E0A72-1D6A-491B-B2C5-1503E9C20853}"/>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Christian Mission to Islamic Lands</a:t>
            </a:r>
          </a:p>
        </p:txBody>
      </p:sp>
      <p:sp>
        <p:nvSpPr>
          <p:cNvPr id="3" name="Content Placeholder 2">
            <a:extLst>
              <a:ext uri="{FF2B5EF4-FFF2-40B4-BE49-F238E27FC236}">
                <a16:creationId xmlns:a16="http://schemas.microsoft.com/office/drawing/2014/main" id="{EC988AB1-E8B2-4DAE-9EA5-3BF2CA9B51D0}"/>
              </a:ext>
            </a:extLst>
          </p:cNvPr>
          <p:cNvSpPr>
            <a:spLocks noGrp="1"/>
          </p:cNvSpPr>
          <p:nvPr>
            <p:ph sz="half" idx="1"/>
          </p:nvPr>
        </p:nvSpPr>
        <p:spPr>
          <a:xfrm>
            <a:off x="768097" y="2286000"/>
            <a:ext cx="4307960" cy="4023360"/>
          </a:xfrm>
        </p:spPr>
        <p:txBody>
          <a:bodyPr vert="horz" lIns="45720" tIns="45720" rIns="45720" bIns="45720" rtlCol="0">
            <a:normAutofit/>
          </a:bodyPr>
          <a:lstStyle/>
          <a:p>
            <a:r>
              <a:rPr lang="en-US" sz="1300" dirty="0"/>
              <a:t>Having only recently conquered great swathes of India, and ruling over a largely non-Muslim population, the Mughal Empire struggled to form a central identification for its citizens. It appears that </a:t>
            </a:r>
            <a:r>
              <a:rPr lang="en-US" sz="1300" dirty="0" err="1"/>
              <a:t>Akhbar</a:t>
            </a:r>
            <a:r>
              <a:rPr lang="en-US" sz="1300" dirty="0"/>
              <a:t> sought to </a:t>
            </a:r>
            <a:r>
              <a:rPr lang="en-US" sz="1300" dirty="0" err="1"/>
              <a:t>utilise</a:t>
            </a:r>
            <a:r>
              <a:rPr lang="en-US" sz="1300" dirty="0"/>
              <a:t> religious identity as a way of consolidating the imperial power, as well as having a significant and personal interest in religious questions. </a:t>
            </a:r>
          </a:p>
          <a:p>
            <a:r>
              <a:rPr lang="en-US" sz="1300" dirty="0"/>
              <a:t>Xavier engaged wholeheartedly in this mission, learning Persian, the lingua franca of the court, and sponsoring the translation of multiple pieces of Christian literature into the language. </a:t>
            </a:r>
            <a:r>
              <a:rPr lang="en-US" sz="1300" dirty="0" err="1"/>
              <a:t>Akhbar’s</a:t>
            </a:r>
            <a:r>
              <a:rPr lang="en-US" sz="1300" dirty="0"/>
              <a:t> second was given to the Jesuits for his education, and a number of formal religious debates were held. </a:t>
            </a:r>
          </a:p>
          <a:p>
            <a:r>
              <a:rPr lang="en-US" sz="1300" dirty="0"/>
              <a:t>However, ultimately, and having disagreed with the Christian beliefs about the divine sonship of Jesus and the Trinity, </a:t>
            </a:r>
            <a:r>
              <a:rPr lang="en-US" sz="1300" dirty="0" err="1"/>
              <a:t>Akhbar</a:t>
            </a:r>
            <a:r>
              <a:rPr lang="en-US" sz="1300" dirty="0"/>
              <a:t> sought to unite his Empire around a new invented form of religion, the </a:t>
            </a:r>
            <a:r>
              <a:rPr lang="en-US" sz="1300" i="1" dirty="0"/>
              <a:t>din-</a:t>
            </a:r>
            <a:r>
              <a:rPr lang="en-US" sz="1300" i="1" dirty="0" err="1"/>
              <a:t>i</a:t>
            </a:r>
            <a:r>
              <a:rPr lang="en-US" sz="1300" i="1" dirty="0"/>
              <a:t>-</a:t>
            </a:r>
            <a:r>
              <a:rPr lang="en-US" sz="1300" i="1" dirty="0" err="1"/>
              <a:t>ilahi</a:t>
            </a:r>
            <a:r>
              <a:rPr lang="en-US" sz="1300" dirty="0"/>
              <a:t> or ‘religion of God’, which attempted a monotheistic synthesis of faiths and included a central place for the person of the Emperor. </a:t>
            </a:r>
          </a:p>
          <a:p>
            <a:endParaRPr lang="en-US" sz="1400" dirty="0"/>
          </a:p>
        </p:txBody>
      </p:sp>
      <p:pic>
        <p:nvPicPr>
          <p:cNvPr id="6" name="Content Placeholder 5" descr="A person wearing a costume&#10;&#10;Description automatically generated">
            <a:extLst>
              <a:ext uri="{FF2B5EF4-FFF2-40B4-BE49-F238E27FC236}">
                <a16:creationId xmlns:a16="http://schemas.microsoft.com/office/drawing/2014/main" id="{464E87E1-170A-4310-B9DD-7BA9A0C36E4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7675" r="32454"/>
          <a:stretch/>
        </p:blipFill>
        <p:spPr>
          <a:xfrm>
            <a:off x="5664199" y="10"/>
            <a:ext cx="3479800" cy="6857990"/>
          </a:xfrm>
          <a:prstGeom prst="rect">
            <a:avLst/>
          </a:prstGeom>
        </p:spPr>
      </p:pic>
    </p:spTree>
    <p:extLst>
      <p:ext uri="{BB962C8B-B14F-4D97-AF65-F5344CB8AC3E}">
        <p14:creationId xmlns:p14="http://schemas.microsoft.com/office/powerpoint/2010/main" val="2068451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4BEFE3B-B2FF-4DDD-AE37-129C079CA3F2}"/>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5000"/>
              <a:t>Christian Mission to Islamic Lands</a:t>
            </a:r>
          </a:p>
        </p:txBody>
      </p:sp>
      <p:sp>
        <p:nvSpPr>
          <p:cNvPr id="3" name="Content Placeholder 2">
            <a:extLst>
              <a:ext uri="{FF2B5EF4-FFF2-40B4-BE49-F238E27FC236}">
                <a16:creationId xmlns:a16="http://schemas.microsoft.com/office/drawing/2014/main" id="{AE0E9885-FAA0-4EA2-A988-4ED9688E3E27}"/>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a:t>His death in 1605AD, again raised hopes among the Jesuits that his successor, Jahangir (1605-1627AD) might convert to Christianity but these were ultimately foiled by political tensions between the Portuguese in Goa and the Mughal Empire. </a:t>
            </a:r>
          </a:p>
          <a:p>
            <a:r>
              <a:rPr lang="en-US" sz="1400"/>
              <a:t>These Jesuit missions are important for our purposes as the represent a significant shift in the context in which Christian-Muslim contact took place, being largely on a religious and political footing, rather than as a consequence of conquest and war. In addition, they showcase the increasingly global context of this interaction, as well as the increased focus on mission as an activity of the (Catholic) Christian faith. </a:t>
            </a:r>
          </a:p>
          <a:p>
            <a:r>
              <a:rPr lang="en-US" sz="1400"/>
              <a:t>Mission activity is not solely confined to Catholic religious figures, however Protestant missionaries, such as William Carey (1761-1834AD) and Henry Martyn (1781-1812AD) tend to arise significantly later. </a:t>
            </a:r>
          </a:p>
          <a:p>
            <a:endParaRPr lang="en-US" sz="1400"/>
          </a:p>
        </p:txBody>
      </p:sp>
      <p:pic>
        <p:nvPicPr>
          <p:cNvPr id="6" name="Content Placeholder 5" descr="A close up of a rug&#10;&#10;Description automatically generated">
            <a:extLst>
              <a:ext uri="{FF2B5EF4-FFF2-40B4-BE49-F238E27FC236}">
                <a16:creationId xmlns:a16="http://schemas.microsoft.com/office/drawing/2014/main" id="{FE92D912-760C-4719-9AD1-4B1D6BEB71A5}"/>
              </a:ext>
            </a:extLst>
          </p:cNvPr>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2372" r="10161"/>
          <a:stretch/>
        </p:blipFill>
        <p:spPr>
          <a:xfrm>
            <a:off x="5664199" y="10"/>
            <a:ext cx="3479800" cy="6857990"/>
          </a:xfrm>
          <a:prstGeom prst="rect">
            <a:avLst/>
          </a:prstGeom>
        </p:spPr>
      </p:pic>
    </p:spTree>
    <p:extLst>
      <p:ext uri="{BB962C8B-B14F-4D97-AF65-F5344CB8AC3E}">
        <p14:creationId xmlns:p14="http://schemas.microsoft.com/office/powerpoint/2010/main" val="5835944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51BDC-AC64-4D77-BEB5-1D4F998CE5ED}"/>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dirty="0"/>
              <a:t>Imperialism, Colonialism, and Muslim Reaction (and maps!)</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32608ABA-4B67-4AA0-AC5A-7A358DD72D4C}"/>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32861865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4" name="Straight Connector 3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567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044F32-B243-4D6A-BBE3-A64602F78CF2}"/>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3500">
                <a:solidFill>
                  <a:srgbClr val="FFFFFF"/>
                </a:solidFill>
              </a:rPr>
              <a:t>Imperialism, Colonialism, and Muslim Reaction</a:t>
            </a:r>
          </a:p>
        </p:txBody>
      </p:sp>
      <p:cxnSp>
        <p:nvCxnSpPr>
          <p:cNvPr id="38" name="Straight Connector 37">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DEFB93-6458-44EB-A7C8-E8A93CBB1642}"/>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300" dirty="0">
                <a:solidFill>
                  <a:srgbClr val="FFFFFF"/>
                </a:solidFill>
              </a:rPr>
              <a:t>During this period of increased Christian mission to Islamic lands, the gradual change in the balance of political and economic power between Christian and Islamic lands accelerates further with the rise of colonialism and imperialism by the European powers. </a:t>
            </a:r>
          </a:p>
          <a:p>
            <a:r>
              <a:rPr lang="en-US" sz="1300" dirty="0">
                <a:solidFill>
                  <a:srgbClr val="FFFFFF"/>
                </a:solidFill>
              </a:rPr>
              <a:t>This interaction is not just one of political domination, economic exploitation, or geographic expansion – it is driven, at least partly, by a number of religious and theological beliefs, and seeks in its expression to deliver on those beliefs.</a:t>
            </a:r>
          </a:p>
          <a:p>
            <a:r>
              <a:rPr lang="en-US" sz="1300" dirty="0">
                <a:solidFill>
                  <a:srgbClr val="FFFFFF"/>
                </a:solidFill>
              </a:rPr>
              <a:t>Colonialism and imperialism in this period go hand-in-hand with aspects of religious identity, missionary commitments, and broader theological beliefs about the superiority of western (Christian) civilization. In turn, the impact of colonialism and imperialism engenders significant responses from Muslim communities which take a variety of forms. </a:t>
            </a:r>
          </a:p>
          <a:p>
            <a:r>
              <a:rPr lang="en-US" sz="1300" dirty="0">
                <a:solidFill>
                  <a:srgbClr val="FFFFFF"/>
                </a:solidFill>
              </a:rPr>
              <a:t>We will return to this intellectual dynamic of East and West towards the end of the module – for now we are concerned with the historical patterning of the relations between Christian and Muslim communities. </a:t>
            </a:r>
          </a:p>
        </p:txBody>
      </p:sp>
      <p:pic>
        <p:nvPicPr>
          <p:cNvPr id="6" name="Content Placeholder 5">
            <a:extLst>
              <a:ext uri="{FF2B5EF4-FFF2-40B4-BE49-F238E27FC236}">
                <a16:creationId xmlns:a16="http://schemas.microsoft.com/office/drawing/2014/main" id="{DC99D8AC-6796-4755-831F-67EFDAE0941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6951" t="-2" r="27455"/>
          <a:stretch/>
        </p:blipFill>
        <p:spPr>
          <a:xfrm>
            <a:off x="5664199" y="10"/>
            <a:ext cx="3479800" cy="6857990"/>
          </a:xfrm>
          <a:prstGeom prst="rect">
            <a:avLst/>
          </a:prstGeom>
        </p:spPr>
      </p:pic>
    </p:spTree>
    <p:extLst>
      <p:ext uri="{BB962C8B-B14F-4D97-AF65-F5344CB8AC3E}">
        <p14:creationId xmlns:p14="http://schemas.microsoft.com/office/powerpoint/2010/main" val="35492015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6C3A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5FF0A-7F08-43FC-A90B-C1AD85400248}"/>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3500">
                <a:solidFill>
                  <a:srgbClr val="FFFFFF"/>
                </a:solidFill>
              </a:rPr>
              <a:t>Imperialism, Colonialism, and Muslim Reaction</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00567E-8919-42B1-9618-A280712EE924}"/>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300" dirty="0">
                <a:solidFill>
                  <a:srgbClr val="FFFFFF"/>
                </a:solidFill>
              </a:rPr>
              <a:t>While the various missionary activities covered in the previous section bore little numerical or political fruit in the Muslim world (despite being immensely successful elsewhere around the world), the impact of European imperial and military colonialism on the Muslim world between the French Revolution (1789AD) and World War 1 (1914AD) cannot be overstated.</a:t>
            </a:r>
          </a:p>
          <a:p>
            <a:r>
              <a:rPr lang="en-US" sz="1300" dirty="0">
                <a:solidFill>
                  <a:srgbClr val="FFFFFF"/>
                </a:solidFill>
              </a:rPr>
              <a:t>These dates, the ‘long 19</a:t>
            </a:r>
            <a:r>
              <a:rPr lang="en-US" sz="1300" baseline="30000" dirty="0">
                <a:solidFill>
                  <a:srgbClr val="FFFFFF"/>
                </a:solidFill>
              </a:rPr>
              <a:t>th</a:t>
            </a:r>
            <a:r>
              <a:rPr lang="en-US" sz="1300" dirty="0">
                <a:solidFill>
                  <a:srgbClr val="FFFFFF"/>
                </a:solidFill>
              </a:rPr>
              <a:t> century’ of Hobsbawm (1962,1975, 1987) bookend the inversion of the power dynamic evident throughout earlier history between Christian and Muslim worlds and are the space occupied by a seismic shift in the </a:t>
            </a:r>
            <a:r>
              <a:rPr lang="en-US" sz="1300" dirty="0" err="1">
                <a:solidFill>
                  <a:srgbClr val="FFFFFF"/>
                </a:solidFill>
              </a:rPr>
              <a:t>globalised</a:t>
            </a:r>
            <a:r>
              <a:rPr lang="en-US" sz="1300" dirty="0">
                <a:solidFill>
                  <a:srgbClr val="FFFFFF"/>
                </a:solidFill>
              </a:rPr>
              <a:t> nature of Christian-Muslim relations.</a:t>
            </a:r>
          </a:p>
          <a:p>
            <a:r>
              <a:rPr lang="en-US" sz="1300" dirty="0">
                <a:solidFill>
                  <a:srgbClr val="FFFFFF"/>
                </a:solidFill>
              </a:rPr>
              <a:t>At the beginning of this period, we have three huge imperial Muslim powers who, together, span from Morocco to Bangladesh, from Sudan to the gates of Vienna.</a:t>
            </a:r>
          </a:p>
          <a:p>
            <a:r>
              <a:rPr lang="en-US" sz="1300" dirty="0">
                <a:solidFill>
                  <a:srgbClr val="FFFFFF"/>
                </a:solidFill>
              </a:rPr>
              <a:t>By the end, we have world-spanning European empires and only three small and disconnected areas of Muslim rule remaining. </a:t>
            </a:r>
          </a:p>
          <a:p>
            <a:endParaRPr lang="en-US" sz="1300" dirty="0">
              <a:solidFill>
                <a:srgbClr val="FFFFFF"/>
              </a:solidFill>
            </a:endParaRPr>
          </a:p>
        </p:txBody>
      </p:sp>
      <p:pic>
        <p:nvPicPr>
          <p:cNvPr id="6" name="Content Placeholder 5" descr="A group of people wearing costumes&#10;&#10;Description automatically generated">
            <a:extLst>
              <a:ext uri="{FF2B5EF4-FFF2-40B4-BE49-F238E27FC236}">
                <a16:creationId xmlns:a16="http://schemas.microsoft.com/office/drawing/2014/main" id="{9BBC7C95-0B12-4CB3-97F3-E5D0E19E9B3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2475" t="1" r="28455" b="-3"/>
          <a:stretch/>
        </p:blipFill>
        <p:spPr>
          <a:xfrm>
            <a:off x="5664199" y="10"/>
            <a:ext cx="3479800" cy="6857990"/>
          </a:xfrm>
          <a:prstGeom prst="rect">
            <a:avLst/>
          </a:prstGeom>
        </p:spPr>
      </p:pic>
    </p:spTree>
    <p:extLst>
      <p:ext uri="{BB962C8B-B14F-4D97-AF65-F5344CB8AC3E}">
        <p14:creationId xmlns:p14="http://schemas.microsoft.com/office/powerpoint/2010/main" val="22210120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FD84813A-1ABB-417A-A3C2-0FCE0123E3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96503"/>
            <a:ext cx="9144000" cy="5664994"/>
          </a:xfrm>
          <a:prstGeom prst="rect">
            <a:avLst/>
          </a:prstGeom>
        </p:spPr>
      </p:pic>
    </p:spTree>
    <p:extLst>
      <p:ext uri="{BB962C8B-B14F-4D97-AF65-F5344CB8AC3E}">
        <p14:creationId xmlns:p14="http://schemas.microsoft.com/office/powerpoint/2010/main" val="3101980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050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203F1-FE52-4D3D-BFBC-1674A8730D83}"/>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3500" dirty="0">
                <a:solidFill>
                  <a:srgbClr val="FFFFFF"/>
                </a:solidFill>
              </a:rPr>
              <a:t>Imperialism, Colonialism, and Muslim Reaction</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E68C17-F085-44F6-B008-A863D7F22A49}"/>
              </a:ext>
            </a:extLst>
          </p:cNvPr>
          <p:cNvSpPr>
            <a:spLocks noGrp="1"/>
          </p:cNvSpPr>
          <p:nvPr>
            <p:ph sz="half" idx="1"/>
          </p:nvPr>
        </p:nvSpPr>
        <p:spPr>
          <a:xfrm>
            <a:off x="768096" y="2286000"/>
            <a:ext cx="4505270" cy="4023360"/>
          </a:xfrm>
        </p:spPr>
        <p:txBody>
          <a:bodyPr vert="horz" lIns="45720" tIns="45720" rIns="45720" bIns="45720" rtlCol="0">
            <a:normAutofit fontScale="92500" lnSpcReduction="20000"/>
          </a:bodyPr>
          <a:lstStyle/>
          <a:p>
            <a:r>
              <a:rPr lang="en-GB" sz="1500" dirty="0">
                <a:solidFill>
                  <a:srgbClr val="FFFFFF"/>
                </a:solidFill>
              </a:rPr>
              <a:t>Perhaps the pre-eminent example of this change is to be found in the Ottoman Empire, which as we have seen, posed a significant threat to the Christian order of Europe from its initial Siege of Vienna in 1529AD and as recently as the Siege of Vienna in 1683AD. At this point the Ottoman Empire spans almost the entirety of North Africa, Egypt and most of the Red Sea coast, Syria and large parts of Iraq, Anatolia and the Caucuses, and the all of the Balkans and Crimea across the Black Sea.</a:t>
            </a:r>
          </a:p>
          <a:p>
            <a:r>
              <a:rPr lang="en-GB" sz="1500" dirty="0">
                <a:solidFill>
                  <a:srgbClr val="FFFFFF"/>
                </a:solidFill>
              </a:rPr>
              <a:t>However, the increasing military power of the Christian West and its ability to extend this power across the globe, led to a swift reversal of this state of affairs, with the Ottomans forced to cede Hungary to Austria in 1699AD, Crimea to Russia in 1774AD, Algiers to France in 1830AD, Aden to the British in 1839, Tunisia to the French in 1881AD, Egypt to the British in 1882AD, Libya to the Italians in 1912AD, and Morocco to the French in the same year. </a:t>
            </a:r>
          </a:p>
          <a:p>
            <a:r>
              <a:rPr lang="en-GB" sz="1500" dirty="0">
                <a:solidFill>
                  <a:srgbClr val="FFFFFF"/>
                </a:solidFill>
              </a:rPr>
              <a:t>Despite attempts to ape western forms of military and political organization, by 1914AD and the outbreak of WW1, the Ottoman Empire barely extended beyond Anatolia and Arabia, with further partition, colonisation, and the toppling of religious authority following the resolution of the war. </a:t>
            </a:r>
          </a:p>
          <a:p>
            <a:endParaRPr lang="en-US" sz="1100" dirty="0">
              <a:solidFill>
                <a:srgbClr val="FFFFFF"/>
              </a:solidFill>
            </a:endParaRPr>
          </a:p>
        </p:txBody>
      </p:sp>
      <p:pic>
        <p:nvPicPr>
          <p:cNvPr id="6" name="Content Placeholder 5" descr="A person in a costume&#10;&#10;Description automatically generated">
            <a:extLst>
              <a:ext uri="{FF2B5EF4-FFF2-40B4-BE49-F238E27FC236}">
                <a16:creationId xmlns:a16="http://schemas.microsoft.com/office/drawing/2014/main" id="{5FFED9F8-768F-43F3-A8E6-6B4DEAAC75E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1442" r="13602" b="2"/>
          <a:stretch/>
        </p:blipFill>
        <p:spPr>
          <a:xfrm>
            <a:off x="5664199" y="10"/>
            <a:ext cx="3479800" cy="6857990"/>
          </a:xfrm>
          <a:prstGeom prst="rect">
            <a:avLst/>
          </a:prstGeom>
        </p:spPr>
      </p:pic>
    </p:spTree>
    <p:extLst>
      <p:ext uri="{BB962C8B-B14F-4D97-AF65-F5344CB8AC3E}">
        <p14:creationId xmlns:p14="http://schemas.microsoft.com/office/powerpoint/2010/main" val="10782812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A561586A-FCC4-48B8-8390-0438B84309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2" y="757399"/>
            <a:ext cx="9119065" cy="5343202"/>
          </a:xfrm>
          <a:prstGeom prst="rect">
            <a:avLst/>
          </a:prstGeom>
        </p:spPr>
      </p:pic>
    </p:spTree>
    <p:extLst>
      <p:ext uri="{BB962C8B-B14F-4D97-AF65-F5344CB8AC3E}">
        <p14:creationId xmlns:p14="http://schemas.microsoft.com/office/powerpoint/2010/main" val="32759070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8B3711E5-50C7-4CBA-AA76-D8A2C5ED1C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0548" y="0"/>
            <a:ext cx="7462903" cy="6858000"/>
          </a:xfrm>
          <a:prstGeom prst="rect">
            <a:avLst/>
          </a:prstGeom>
        </p:spPr>
      </p:pic>
    </p:spTree>
    <p:extLst>
      <p:ext uri="{BB962C8B-B14F-4D97-AF65-F5344CB8AC3E}">
        <p14:creationId xmlns:p14="http://schemas.microsoft.com/office/powerpoint/2010/main" val="28613331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4667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8174B6-9BBE-42F8-B66F-A853F7A5140C}"/>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3500" dirty="0">
                <a:solidFill>
                  <a:srgbClr val="FFFFFF"/>
                </a:solidFill>
              </a:rPr>
              <a:t>Imperialism, Colonialism, and Muslim Reaction</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2C36FDB-38F6-4879-87A2-84331D004E5A}"/>
              </a:ext>
            </a:extLst>
          </p:cNvPr>
          <p:cNvSpPr>
            <a:spLocks noGrp="1"/>
          </p:cNvSpPr>
          <p:nvPr>
            <p:ph sz="half" idx="1"/>
          </p:nvPr>
        </p:nvSpPr>
        <p:spPr>
          <a:xfrm>
            <a:off x="539559" y="1988840"/>
            <a:ext cx="4896533" cy="4320520"/>
          </a:xfrm>
        </p:spPr>
        <p:txBody>
          <a:bodyPr vert="horz" lIns="45720" tIns="45720" rIns="45720" bIns="45720" rtlCol="0">
            <a:noAutofit/>
          </a:bodyPr>
          <a:lstStyle/>
          <a:p>
            <a:r>
              <a:rPr lang="en-US" sz="1100" dirty="0">
                <a:solidFill>
                  <a:srgbClr val="FFFFFF"/>
                </a:solidFill>
              </a:rPr>
              <a:t>The second of three examples is the Safavid / Qajar Empire, located in Persia and spanning across contemporary Pakistan, Iran, Iraq, Turkmenistan, and Azerbaijan. </a:t>
            </a:r>
          </a:p>
          <a:p>
            <a:r>
              <a:rPr lang="en-US" sz="1100" dirty="0">
                <a:solidFill>
                  <a:srgbClr val="FFFFFF"/>
                </a:solidFill>
              </a:rPr>
              <a:t>Over this time period, we see increasing British influence in India, Pakistan, and Afghanistan, as well as increased Russian influence in the Caucuses and Central Asia. This influence, in addition to the </a:t>
            </a:r>
            <a:r>
              <a:rPr lang="en-US" sz="1100" dirty="0" err="1">
                <a:solidFill>
                  <a:srgbClr val="FFFFFF"/>
                </a:solidFill>
              </a:rPr>
              <a:t>modernising</a:t>
            </a:r>
            <a:r>
              <a:rPr lang="en-US" sz="1100" dirty="0">
                <a:solidFill>
                  <a:srgbClr val="FFFFFF"/>
                </a:solidFill>
              </a:rPr>
              <a:t> reforms of the Qajar government prompted the de-</a:t>
            </a:r>
            <a:r>
              <a:rPr lang="en-US" sz="1100" dirty="0" err="1">
                <a:solidFill>
                  <a:srgbClr val="FFFFFF"/>
                </a:solidFill>
              </a:rPr>
              <a:t>stabilisation</a:t>
            </a:r>
            <a:r>
              <a:rPr lang="en-US" sz="1100" dirty="0">
                <a:solidFill>
                  <a:srgbClr val="FFFFFF"/>
                </a:solidFill>
              </a:rPr>
              <a:t> of the Persian state,  and revolution in 1905AD. This de-</a:t>
            </a:r>
            <a:r>
              <a:rPr lang="en-US" sz="1100" dirty="0" err="1">
                <a:solidFill>
                  <a:srgbClr val="FFFFFF"/>
                </a:solidFill>
              </a:rPr>
              <a:t>stabilisation</a:t>
            </a:r>
            <a:r>
              <a:rPr lang="en-US" sz="1100" dirty="0">
                <a:solidFill>
                  <a:srgbClr val="FFFFFF"/>
                </a:solidFill>
              </a:rPr>
              <a:t> and the Great Power rivalry between Britain and Russia and between those two and Germany in the lead up to WW1 weakened the ability of the Persian state to resist foreign influence.</a:t>
            </a:r>
          </a:p>
          <a:p>
            <a:r>
              <a:rPr lang="en-US" sz="1100" dirty="0">
                <a:solidFill>
                  <a:srgbClr val="FFFFFF"/>
                </a:solidFill>
              </a:rPr>
              <a:t>Ultimately, the Persian state was divided into British and Russian spheres of influence in the south and north respectively, with a buffer zone between. The Persian state was not involved in this division of the country and was only informed after the terms between Britain and Russia has been agreed – a betrayal of expectations that had a lasting impact on the development of anti-western and anti-Christian attitudes within Iranian nationalism that persists even to this day. </a:t>
            </a:r>
          </a:p>
          <a:p>
            <a:r>
              <a:rPr lang="en-US" sz="1100" dirty="0">
                <a:solidFill>
                  <a:srgbClr val="FFFFFF"/>
                </a:solidFill>
              </a:rPr>
              <a:t>In this period of history, we also see an increased focus on the failure of liberal, secular, reforms in defending aspects of ‘tradition’ Islamic society and belief – the revolution of 1905 in Iran is heavily influenced by reformist tendencies of the Qajar monarchy, but also liberal secular ideas from the West, yet is unable to preserve the independence of the Persian State.</a:t>
            </a:r>
          </a:p>
          <a:p>
            <a:r>
              <a:rPr lang="en-US" sz="1100" dirty="0">
                <a:solidFill>
                  <a:srgbClr val="FFFFFF"/>
                </a:solidFill>
              </a:rPr>
              <a:t>This relationship between traditional Islamic social norms, and their religious underpinnings, and the preservation of Muslim political and social power, returns as an important factor in the Muslim response to the experience of Western Christian colonialism.</a:t>
            </a:r>
          </a:p>
        </p:txBody>
      </p:sp>
      <p:pic>
        <p:nvPicPr>
          <p:cNvPr id="6" name="Content Placeholder 5">
            <a:extLst>
              <a:ext uri="{FF2B5EF4-FFF2-40B4-BE49-F238E27FC236}">
                <a16:creationId xmlns:a16="http://schemas.microsoft.com/office/drawing/2014/main" id="{013F57E2-11F2-4017-8B76-26E745EB6EB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766" r="15870"/>
          <a:stretch/>
        </p:blipFill>
        <p:spPr>
          <a:xfrm>
            <a:off x="5664199" y="10"/>
            <a:ext cx="3479801" cy="6857990"/>
          </a:xfrm>
          <a:prstGeom prst="rect">
            <a:avLst/>
          </a:prstGeom>
        </p:spPr>
      </p:pic>
    </p:spTree>
    <p:extLst>
      <p:ext uri="{BB962C8B-B14F-4D97-AF65-F5344CB8AC3E}">
        <p14:creationId xmlns:p14="http://schemas.microsoft.com/office/powerpoint/2010/main" val="11187373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E33FAD6B-7CCC-4B35-BC00-FE66FBFEDE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85750"/>
            <a:ext cx="9144000" cy="6286500"/>
          </a:xfrm>
          <a:prstGeom prst="rect">
            <a:avLst/>
          </a:prstGeom>
        </p:spPr>
      </p:pic>
    </p:spTree>
    <p:extLst>
      <p:ext uri="{BB962C8B-B14F-4D97-AF65-F5344CB8AC3E}">
        <p14:creationId xmlns:p14="http://schemas.microsoft.com/office/powerpoint/2010/main" val="29695342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E025B68B-8167-4746-B6E3-43CEFF28B69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9891" y="0"/>
            <a:ext cx="7584218" cy="6858000"/>
          </a:xfrm>
          <a:prstGeom prst="rect">
            <a:avLst/>
          </a:prstGeom>
        </p:spPr>
      </p:pic>
    </p:spTree>
    <p:extLst>
      <p:ext uri="{BB962C8B-B14F-4D97-AF65-F5344CB8AC3E}">
        <p14:creationId xmlns:p14="http://schemas.microsoft.com/office/powerpoint/2010/main" val="13155412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6485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A8AD5F-3A17-452C-B965-CEB9B95589C7}"/>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3500" dirty="0">
                <a:solidFill>
                  <a:srgbClr val="FFFFFF"/>
                </a:solidFill>
              </a:rPr>
              <a:t>Imperialism, Colonialism, and Muslim Reaction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6E6FE57-8318-44ED-B4E4-487206400D44}"/>
              </a:ext>
            </a:extLst>
          </p:cNvPr>
          <p:cNvSpPr>
            <a:spLocks noGrp="1"/>
          </p:cNvSpPr>
          <p:nvPr>
            <p:ph sz="half" idx="1"/>
          </p:nvPr>
        </p:nvSpPr>
        <p:spPr>
          <a:xfrm>
            <a:off x="768096" y="2286000"/>
            <a:ext cx="4505270" cy="4023360"/>
          </a:xfrm>
        </p:spPr>
        <p:txBody>
          <a:bodyPr vert="horz" lIns="45720" tIns="45720" rIns="45720" bIns="45720" rtlCol="0">
            <a:normAutofit fontScale="92500" lnSpcReduction="10000"/>
          </a:bodyPr>
          <a:lstStyle/>
          <a:p>
            <a:r>
              <a:rPr lang="en-US" sz="1400" dirty="0">
                <a:solidFill>
                  <a:srgbClr val="FFFFFF"/>
                </a:solidFill>
              </a:rPr>
              <a:t>The third and last example of this reversal of fortunes in the face of western Christian imperialism is the Mughal Empire of India, which we have already examined in the context of early Jesuit missions and the Emperor </a:t>
            </a:r>
            <a:r>
              <a:rPr lang="en-US" sz="1400" dirty="0" err="1">
                <a:solidFill>
                  <a:srgbClr val="FFFFFF"/>
                </a:solidFill>
              </a:rPr>
              <a:t>Akhbar</a:t>
            </a:r>
            <a:r>
              <a:rPr lang="en-US" sz="1400" dirty="0">
                <a:solidFill>
                  <a:srgbClr val="FFFFFF"/>
                </a:solidFill>
              </a:rPr>
              <a:t> in 1556AD. Expanding rapidly across the Gangetic plain, the Mughal Empire came to dominate the entire Indian sub-continent, introducing the Islamic faith prominently into the religious make up of this area.</a:t>
            </a:r>
          </a:p>
          <a:p>
            <a:r>
              <a:rPr lang="en-US" sz="1400" dirty="0">
                <a:solidFill>
                  <a:srgbClr val="FFFFFF"/>
                </a:solidFill>
              </a:rPr>
              <a:t>This expansion and the religious consequences of it continue to have a significant impact on Indian political and religious dynamics even today – with the rise of religious nationalism and inter-religious tension. From 1719AD, the Mughal Empire began to collapse, largely through internecine feuding and pressure from the Hindu </a:t>
            </a:r>
            <a:r>
              <a:rPr lang="en-US" sz="1400" dirty="0" err="1">
                <a:solidFill>
                  <a:srgbClr val="FFFFFF"/>
                </a:solidFill>
              </a:rPr>
              <a:t>Marathra</a:t>
            </a:r>
            <a:r>
              <a:rPr lang="en-US" sz="1400" dirty="0">
                <a:solidFill>
                  <a:srgbClr val="FFFFFF"/>
                </a:solidFill>
              </a:rPr>
              <a:t> Empire which began to replace it as the imperial power in much of the Indian sub-continent. </a:t>
            </a:r>
          </a:p>
          <a:p>
            <a:r>
              <a:rPr lang="en-US" sz="1400" dirty="0">
                <a:solidFill>
                  <a:srgbClr val="FFFFFF"/>
                </a:solidFill>
              </a:rPr>
              <a:t>However, this change in rulership did not have much of an impact on the complicated religious, social, and cultural differences of the ruled population – a state of affairs ruthlessly exploited by the economic, political, and religious concerns of the burgeoning British Empire. With focus on both economic extraction and Christian missionary conversion, the British Empire swiftly took control of the majority of India, beginning the imperial of India which was to last until partition and independence in 1947. </a:t>
            </a:r>
          </a:p>
          <a:p>
            <a:endParaRPr lang="en-US" sz="1400" dirty="0">
              <a:solidFill>
                <a:srgbClr val="FFFFFF"/>
              </a:solidFill>
            </a:endParaRPr>
          </a:p>
          <a:p>
            <a:endParaRPr lang="en-US" sz="1400" dirty="0">
              <a:solidFill>
                <a:srgbClr val="FFFFFF"/>
              </a:solidFill>
            </a:endParaRPr>
          </a:p>
        </p:txBody>
      </p:sp>
      <p:pic>
        <p:nvPicPr>
          <p:cNvPr id="6" name="Content Placeholder 5" descr="A close up&#10;&#10;Description automatically generated">
            <a:extLst>
              <a:ext uri="{FF2B5EF4-FFF2-40B4-BE49-F238E27FC236}">
                <a16:creationId xmlns:a16="http://schemas.microsoft.com/office/drawing/2014/main" id="{8662FDB2-4C73-4337-9894-6F36035D0A80}"/>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7501" t="220" r="6767" b="-220"/>
          <a:stretch/>
        </p:blipFill>
        <p:spPr>
          <a:xfrm>
            <a:off x="5664199" y="10"/>
            <a:ext cx="3479801" cy="6857990"/>
          </a:xfrm>
          <a:prstGeom prst="rect">
            <a:avLst/>
          </a:prstGeom>
        </p:spPr>
      </p:pic>
    </p:spTree>
    <p:extLst>
      <p:ext uri="{BB962C8B-B14F-4D97-AF65-F5344CB8AC3E}">
        <p14:creationId xmlns:p14="http://schemas.microsoft.com/office/powerpoint/2010/main" val="13973616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ap&#10;&#10;Description automatically generated">
            <a:extLst>
              <a:ext uri="{FF2B5EF4-FFF2-40B4-BE49-F238E27FC236}">
                <a16:creationId xmlns:a16="http://schemas.microsoft.com/office/drawing/2014/main" id="{84CC6207-D2B8-4763-AD66-BA7F70CFEA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1680" y="0"/>
            <a:ext cx="5907361" cy="6856759"/>
          </a:xfrm>
          <a:prstGeom prst="rect">
            <a:avLst/>
          </a:prstGeom>
        </p:spPr>
      </p:pic>
    </p:spTree>
    <p:extLst>
      <p:ext uri="{BB962C8B-B14F-4D97-AF65-F5344CB8AC3E}">
        <p14:creationId xmlns:p14="http://schemas.microsoft.com/office/powerpoint/2010/main" val="27047124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p&#10;&#10;Description automatically generated">
            <a:extLst>
              <a:ext uri="{FF2B5EF4-FFF2-40B4-BE49-F238E27FC236}">
                <a16:creationId xmlns:a16="http://schemas.microsoft.com/office/drawing/2014/main" id="{5041C609-E7CB-4C46-81CB-4D4C9E4FAD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288" y="1486584"/>
            <a:ext cx="9081424" cy="3884831"/>
          </a:xfrm>
          <a:prstGeom prst="rect">
            <a:avLst/>
          </a:prstGeom>
        </p:spPr>
      </p:pic>
    </p:spTree>
    <p:extLst>
      <p:ext uri="{BB962C8B-B14F-4D97-AF65-F5344CB8AC3E}">
        <p14:creationId xmlns:p14="http://schemas.microsoft.com/office/powerpoint/2010/main" val="42923656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9DC36A-F248-4977-AE25-9D150613D2F1}"/>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3500">
                <a:solidFill>
                  <a:srgbClr val="FFFFFF"/>
                </a:solidFill>
              </a:rPr>
              <a:t>Imperialism, Colonialism, and Muslim Reaction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61A80C9-D933-44C9-B525-DED78F6C0956}"/>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300">
                <a:solidFill>
                  <a:srgbClr val="FFFFFF"/>
                </a:solidFill>
              </a:rPr>
              <a:t>These three examples offer some insight into the swift and significant reversal of fortunes experienced by Muslim communities in their relation with the Christian and European Western powers. </a:t>
            </a:r>
          </a:p>
          <a:p>
            <a:r>
              <a:rPr lang="en-US" sz="1300">
                <a:solidFill>
                  <a:srgbClr val="FFFFFF"/>
                </a:solidFill>
              </a:rPr>
              <a:t>The almost cataclysmic fall of these three significant Muslim empires in such a short period of time provoked a number of responses from Muslim intellectuals and civil society. One of the most prominent and influential figures was Jamal al-din al-Afghani (1839-1897AD) who travelled across the Islamic world and articulated an attempted response to the ravages of Western imperialism based on the adoption of western scientific knowledge and the deployment of Islam as an effective and efficient way of mobilising the Muslim population against further encroachments. </a:t>
            </a:r>
          </a:p>
          <a:p>
            <a:r>
              <a:rPr lang="en-US" sz="1300">
                <a:solidFill>
                  <a:srgbClr val="FFFFFF"/>
                </a:solidFill>
              </a:rPr>
              <a:t>This fusion was based on an understanding of Islam as fundamentally rationalist in its legal and theological bases, and therefore compatible with the scientific basis of western technology, while also provided the disparate and disconnected Muslim communities with a pan-Islamic forms of identity around which to cohere. </a:t>
            </a:r>
          </a:p>
        </p:txBody>
      </p:sp>
      <p:pic>
        <p:nvPicPr>
          <p:cNvPr id="6" name="Content Placeholder 5" descr="An old photo of a person&#10;&#10;Description automatically generated">
            <a:extLst>
              <a:ext uri="{FF2B5EF4-FFF2-40B4-BE49-F238E27FC236}">
                <a16:creationId xmlns:a16="http://schemas.microsoft.com/office/drawing/2014/main" id="{9B286E42-A0C6-4E2E-9B4D-D9EC3A02D5C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7301" r="13192"/>
          <a:stretch/>
        </p:blipFill>
        <p:spPr>
          <a:xfrm>
            <a:off x="5664199" y="10"/>
            <a:ext cx="3479801" cy="6857990"/>
          </a:xfrm>
          <a:prstGeom prst="rect">
            <a:avLst/>
          </a:prstGeom>
        </p:spPr>
      </p:pic>
    </p:spTree>
    <p:extLst>
      <p:ext uri="{BB962C8B-B14F-4D97-AF65-F5344CB8AC3E}">
        <p14:creationId xmlns:p14="http://schemas.microsoft.com/office/powerpoint/2010/main" val="14756196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826C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55C059-E816-4DDA-8AAC-70AC284B5DEA}"/>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3500">
                <a:solidFill>
                  <a:srgbClr val="FFFFFF"/>
                </a:solidFill>
              </a:rPr>
              <a:t>Imperialism, Colonialism, and Muslim Reaction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BCD819C-D1B9-4239-9F3A-8426CB763DEC}"/>
              </a:ext>
            </a:extLst>
          </p:cNvPr>
          <p:cNvSpPr>
            <a:spLocks noGrp="1"/>
          </p:cNvSpPr>
          <p:nvPr>
            <p:ph sz="half" idx="1"/>
          </p:nvPr>
        </p:nvSpPr>
        <p:spPr>
          <a:xfrm>
            <a:off x="768096" y="2286000"/>
            <a:ext cx="4505270" cy="4023360"/>
          </a:xfrm>
        </p:spPr>
        <p:txBody>
          <a:bodyPr vert="horz" lIns="45720" tIns="45720" rIns="45720" bIns="45720" rtlCol="0">
            <a:noAutofit/>
          </a:bodyPr>
          <a:lstStyle/>
          <a:p>
            <a:r>
              <a:rPr lang="en-US" sz="1300" dirty="0">
                <a:solidFill>
                  <a:srgbClr val="FFFFFF"/>
                </a:solidFill>
              </a:rPr>
              <a:t>For the later part of his life, al-Afghani lived and worked as a teacher in Cairo where he strongly influenced a generation of scholars like Muhammad </a:t>
            </a:r>
            <a:r>
              <a:rPr lang="en-US" sz="1300" dirty="0" err="1">
                <a:solidFill>
                  <a:srgbClr val="FFFFFF"/>
                </a:solidFill>
              </a:rPr>
              <a:t>Abduh</a:t>
            </a:r>
            <a:r>
              <a:rPr lang="en-US" sz="1300" dirty="0">
                <a:solidFill>
                  <a:srgbClr val="FFFFFF"/>
                </a:solidFill>
              </a:rPr>
              <a:t> (1849-1905AD) who gained prominence as part of the reformist tendency within Islam. </a:t>
            </a:r>
          </a:p>
          <a:p>
            <a:r>
              <a:rPr lang="en-US" sz="1300" dirty="0">
                <a:solidFill>
                  <a:srgbClr val="FFFFFF"/>
                </a:solidFill>
              </a:rPr>
              <a:t>In general terms, al-Afghani and </a:t>
            </a:r>
            <a:r>
              <a:rPr lang="en-US" sz="1300" dirty="0" err="1">
                <a:solidFill>
                  <a:srgbClr val="FFFFFF"/>
                </a:solidFill>
              </a:rPr>
              <a:t>Abduh</a:t>
            </a:r>
            <a:r>
              <a:rPr lang="en-US" sz="1300" dirty="0">
                <a:solidFill>
                  <a:srgbClr val="FFFFFF"/>
                </a:solidFill>
              </a:rPr>
              <a:t> sought to produce an interpretation of Islam that </a:t>
            </a:r>
            <a:r>
              <a:rPr lang="en-US" sz="1300" dirty="0" err="1">
                <a:solidFill>
                  <a:srgbClr val="FFFFFF"/>
                </a:solidFill>
              </a:rPr>
              <a:t>emphasised</a:t>
            </a:r>
            <a:r>
              <a:rPr lang="en-US" sz="1300" dirty="0">
                <a:solidFill>
                  <a:srgbClr val="FFFFFF"/>
                </a:solidFill>
              </a:rPr>
              <a:t> the </a:t>
            </a:r>
            <a:r>
              <a:rPr lang="en-US" sz="1300" dirty="0" err="1">
                <a:solidFill>
                  <a:srgbClr val="FFFFFF"/>
                </a:solidFill>
              </a:rPr>
              <a:t>modernisation</a:t>
            </a:r>
            <a:r>
              <a:rPr lang="en-US" sz="1300" dirty="0">
                <a:solidFill>
                  <a:srgbClr val="FFFFFF"/>
                </a:solidFill>
              </a:rPr>
              <a:t> of technology and education along western lines, while also encouraging a strict adherence to Islamic social and ethical principles. As he wrote:</a:t>
            </a:r>
            <a:br>
              <a:rPr lang="en-US" sz="1300" dirty="0">
                <a:solidFill>
                  <a:srgbClr val="FFFFFF"/>
                </a:solidFill>
              </a:rPr>
            </a:br>
            <a:br>
              <a:rPr lang="en-US" sz="1300" dirty="0">
                <a:solidFill>
                  <a:srgbClr val="FFFFFF"/>
                </a:solidFill>
              </a:rPr>
            </a:br>
            <a:r>
              <a:rPr lang="en-US" sz="1300" i="1" dirty="0">
                <a:solidFill>
                  <a:srgbClr val="FFFFFF"/>
                </a:solidFill>
              </a:rPr>
              <a:t>‘It is not the religious beliefs, whether right or wrong, which are opposed to culture and material progress, but that belief which prohibits learning of sciences, earning one's livelihood and the ways of culture. I do not believe that there is any religion in the world which opposes these things’</a:t>
            </a:r>
            <a:r>
              <a:rPr lang="en-US" sz="1300" dirty="0">
                <a:solidFill>
                  <a:srgbClr val="FFFFFF"/>
                </a:solidFill>
              </a:rPr>
              <a:t> (Moazzam, 1984)</a:t>
            </a:r>
          </a:p>
          <a:p>
            <a:r>
              <a:rPr lang="en-US" sz="1300" dirty="0">
                <a:solidFill>
                  <a:srgbClr val="FFFFFF"/>
                </a:solidFill>
              </a:rPr>
              <a:t>Al-Afghani did this not just through teaching, but also by engaging in direct political activism against British colonial rule, producing newspapers and pamphlets, and public speaking across the Muslim world. In a rather peculiar manner, his influence has come to now extend into both liberal reformist and authoritarian conservative streams of thought in the contemporary Muslim world.</a:t>
            </a:r>
          </a:p>
        </p:txBody>
      </p:sp>
      <p:pic>
        <p:nvPicPr>
          <p:cNvPr id="6" name="Content Placeholder 5" descr="A person standing in front of a mirror posing for the camera&#10;&#10;Description automatically generated">
            <a:extLst>
              <a:ext uri="{FF2B5EF4-FFF2-40B4-BE49-F238E27FC236}">
                <a16:creationId xmlns:a16="http://schemas.microsoft.com/office/drawing/2014/main" id="{E2DE9375-CD8B-4991-8434-482515D9B43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229" r="239"/>
          <a:stretch/>
        </p:blipFill>
        <p:spPr>
          <a:xfrm>
            <a:off x="5664199" y="10"/>
            <a:ext cx="3479801" cy="6857990"/>
          </a:xfrm>
          <a:prstGeom prst="rect">
            <a:avLst/>
          </a:prstGeom>
        </p:spPr>
      </p:pic>
    </p:spTree>
    <p:extLst>
      <p:ext uri="{BB962C8B-B14F-4D97-AF65-F5344CB8AC3E}">
        <p14:creationId xmlns:p14="http://schemas.microsoft.com/office/powerpoint/2010/main" val="24450675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F6C42B-CFBD-4FFC-A659-FD04A27A5458}"/>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a:t>Readings</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B27CFC7F-8BDB-4EFE-B6DD-DA708C7FDD86}"/>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1457729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5" name="Straight Connector 4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7" name="Rectangle 46">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455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9D1866-8DA7-4328-BFEF-52DDC58FBA2C}"/>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Readings</a:t>
            </a:r>
          </a:p>
        </p:txBody>
      </p:sp>
      <p:cxnSp>
        <p:nvCxnSpPr>
          <p:cNvPr id="49" name="Straight Connector 48">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A2252D-46A9-4F7B-B626-1C1C36B2776B}"/>
              </a:ext>
            </a:extLst>
          </p:cNvPr>
          <p:cNvSpPr>
            <a:spLocks noGrp="1"/>
          </p:cNvSpPr>
          <p:nvPr>
            <p:ph sz="half" idx="1"/>
          </p:nvPr>
        </p:nvSpPr>
        <p:spPr>
          <a:xfrm>
            <a:off x="768096" y="2286000"/>
            <a:ext cx="4505270" cy="4023360"/>
          </a:xfrm>
        </p:spPr>
        <p:txBody>
          <a:bodyPr vert="horz" lIns="45720" tIns="45720" rIns="45720" bIns="45720" rtlCol="0">
            <a:normAutofit/>
          </a:bodyPr>
          <a:lstStyle/>
          <a:p>
            <a:pPr marL="0" indent="0">
              <a:buNone/>
            </a:pPr>
            <a:r>
              <a:rPr lang="en-US" dirty="0">
                <a:solidFill>
                  <a:srgbClr val="FFFFFF"/>
                </a:solidFill>
              </a:rPr>
              <a:t>Our readings for this section, again, cover a vast swathe of history and obviously cannot do justice to the changing trends across the borders between Christian and Muslim communities during this time period. </a:t>
            </a:r>
          </a:p>
          <a:p>
            <a:pPr marL="0" indent="0">
              <a:buNone/>
            </a:pPr>
            <a:r>
              <a:rPr lang="en-US" dirty="0">
                <a:solidFill>
                  <a:srgbClr val="FFFFFF"/>
                </a:solidFill>
              </a:rPr>
              <a:t>They do attempt to give some sense of the changing form of relations between Christian and Muslim powers during this time, as the changing geographic, political, and technological divide begins to sharpen. </a:t>
            </a:r>
          </a:p>
        </p:txBody>
      </p:sp>
      <p:pic>
        <p:nvPicPr>
          <p:cNvPr id="6" name="Content Placeholder 5">
            <a:extLst>
              <a:ext uri="{FF2B5EF4-FFF2-40B4-BE49-F238E27FC236}">
                <a16:creationId xmlns:a16="http://schemas.microsoft.com/office/drawing/2014/main" id="{DC069E4D-3F5E-4329-9831-1636277B520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1150" r="13678"/>
          <a:stretch/>
        </p:blipFill>
        <p:spPr>
          <a:xfrm>
            <a:off x="5664199" y="10"/>
            <a:ext cx="3479801" cy="6857990"/>
          </a:xfrm>
          <a:prstGeom prst="rect">
            <a:avLst/>
          </a:prstGeom>
        </p:spPr>
      </p:pic>
    </p:spTree>
    <p:extLst>
      <p:ext uri="{BB962C8B-B14F-4D97-AF65-F5344CB8AC3E}">
        <p14:creationId xmlns:p14="http://schemas.microsoft.com/office/powerpoint/2010/main" val="24934090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B46A3-B861-43AB-AF30-D57D9A7A185B}"/>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4CC34875-044C-4188-9D57-CE5257D259A9}"/>
              </a:ext>
            </a:extLst>
          </p:cNvPr>
          <p:cNvSpPr>
            <a:spLocks noGrp="1"/>
          </p:cNvSpPr>
          <p:nvPr>
            <p:ph idx="1"/>
          </p:nvPr>
        </p:nvSpPr>
        <p:spPr/>
        <p:txBody>
          <a:bodyPr>
            <a:normAutofit fontScale="70000" lnSpcReduction="20000"/>
          </a:bodyPr>
          <a:lstStyle/>
          <a:p>
            <a:pPr marL="0" indent="0">
              <a:buNone/>
            </a:pPr>
            <a:r>
              <a:rPr lang="en-GB" dirty="0" err="1"/>
              <a:t>Arjana</a:t>
            </a:r>
            <a:r>
              <a:rPr lang="en-GB" dirty="0"/>
              <a:t>, S. (2015-02-03). Turkish Monsters. In Muslims in the Western Imagination. : Oxford University Press.</a:t>
            </a:r>
          </a:p>
          <a:p>
            <a:pPr marL="0" indent="0">
              <a:buNone/>
            </a:pPr>
            <a:r>
              <a:rPr lang="en-GB" i="1" dirty="0"/>
              <a:t>This reading aims to provide some insight into the nature of the conception of Islam within Europe at the beginning of this time period.</a:t>
            </a:r>
            <a:br>
              <a:rPr lang="en-GB" i="1" dirty="0"/>
            </a:br>
            <a:br>
              <a:rPr lang="en-GB" dirty="0"/>
            </a:br>
            <a:br>
              <a:rPr lang="en-GB" dirty="0"/>
            </a:br>
            <a:br>
              <a:rPr lang="en-GB" dirty="0"/>
            </a:br>
            <a:r>
              <a:rPr lang="en-GB" dirty="0"/>
              <a:t>Green, Nile. 'Parnassus Of The Evangelical Empire.' </a:t>
            </a:r>
            <a:r>
              <a:rPr lang="en-GB" i="1" dirty="0"/>
              <a:t>Terrains of Exchange: Religious Economies of Global Islam</a:t>
            </a:r>
            <a:r>
              <a:rPr lang="en-GB" dirty="0"/>
              <a:t> (2015; </a:t>
            </a:r>
            <a:r>
              <a:rPr lang="en-GB" dirty="0" err="1"/>
              <a:t>pubd</a:t>
            </a:r>
            <a:r>
              <a:rPr lang="en-GB" dirty="0"/>
              <a:t> online May. 2015). </a:t>
            </a:r>
            <a:br>
              <a:rPr lang="en-GB" dirty="0"/>
            </a:br>
            <a:br>
              <a:rPr lang="en-GB" dirty="0"/>
            </a:br>
            <a:r>
              <a:rPr lang="en-GB" dirty="0"/>
              <a:t>Sharkey, H. J. (2004). Arabic </a:t>
            </a:r>
            <a:r>
              <a:rPr lang="en-GB" dirty="0" err="1"/>
              <a:t>Antimissionary</a:t>
            </a:r>
            <a:r>
              <a:rPr lang="en-GB" dirty="0"/>
              <a:t> Treatises: Muslim Responses to Christian Evangelism in the Modern Middle East. </a:t>
            </a:r>
            <a:r>
              <a:rPr lang="en-GB" i="1" dirty="0"/>
              <a:t>International Bulletin of Missionary Research</a:t>
            </a:r>
            <a:r>
              <a:rPr lang="en-GB" dirty="0"/>
              <a:t>, </a:t>
            </a:r>
            <a:r>
              <a:rPr lang="en-GB" i="1" dirty="0"/>
              <a:t>28</a:t>
            </a:r>
            <a:r>
              <a:rPr lang="en-GB" dirty="0"/>
              <a:t>(3), 98–104</a:t>
            </a:r>
          </a:p>
          <a:p>
            <a:pPr marL="0" indent="0">
              <a:buNone/>
            </a:pPr>
            <a:r>
              <a:rPr lang="en-GB" i="1" dirty="0"/>
              <a:t>These two readings offer up the contrasting views present about missionary activity in the Islamic world from Christian and Islamic perspectives. We will return to the intellectual concept that Orientalism is, and its influence on Christian-Muslim relations, towards the end of this module.</a:t>
            </a:r>
          </a:p>
          <a:p>
            <a:pPr marL="0" indent="0">
              <a:buNone/>
            </a:pPr>
            <a:endParaRPr lang="en-GB" dirty="0"/>
          </a:p>
          <a:p>
            <a:pPr marL="0" indent="0">
              <a:buNone/>
            </a:pPr>
            <a:r>
              <a:rPr lang="en-GB" dirty="0"/>
              <a:t>Imperialism, Science and Religion: Two Essays by Jamal al-Din al-Afghani, 1883 and 1884 1 Nikki R. Keddie via </a:t>
            </a:r>
            <a:r>
              <a:rPr lang="en-GB" dirty="0" err="1"/>
              <a:t>Islamfiche</a:t>
            </a:r>
            <a:endParaRPr lang="en-GB" dirty="0"/>
          </a:p>
          <a:p>
            <a:pPr marL="0" indent="0">
              <a:buNone/>
            </a:pPr>
            <a:r>
              <a:rPr lang="en-GB" i="1" dirty="0"/>
              <a:t>The last reading offers translations of two documents by al-Afghani which illuminate further the tension in his project between scientific and religious knowledge and how these two can be reconciled.</a:t>
            </a:r>
          </a:p>
        </p:txBody>
      </p:sp>
    </p:spTree>
    <p:extLst>
      <p:ext uri="{BB962C8B-B14F-4D97-AF65-F5344CB8AC3E}">
        <p14:creationId xmlns:p14="http://schemas.microsoft.com/office/powerpoint/2010/main" val="18706653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4445</Words>
  <Application>Microsoft Office PowerPoint</Application>
  <PresentationFormat>On-screen Show (4:3)</PresentationFormat>
  <Paragraphs>110</Paragraphs>
  <Slides>38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Calibri</vt:lpstr>
      <vt:lpstr>Tw Cen MT</vt:lpstr>
      <vt:lpstr>Tw Cen MT Condensed</vt:lpstr>
      <vt:lpstr>Wingdings 3</vt:lpstr>
      <vt:lpstr>Integral</vt:lpstr>
      <vt:lpstr>Christian-Muslim Relations</vt:lpstr>
      <vt:lpstr>Revision</vt:lpstr>
      <vt:lpstr>Revision</vt:lpstr>
      <vt:lpstr>Empire &amp; missions – Colonialism and Muslim Responses to Imperialism</vt:lpstr>
      <vt:lpstr>The Medieval Period – Crusades, Knowledge, and Transmission</vt:lpstr>
      <vt:lpstr>The Rise of Europe</vt:lpstr>
      <vt:lpstr>The Rise of Europe</vt:lpstr>
      <vt:lpstr>The Rise of Europe</vt:lpstr>
      <vt:lpstr>The Rise of Europe</vt:lpstr>
      <vt:lpstr>The Rise of Europe</vt:lpstr>
      <vt:lpstr>PowerPoint Presentation</vt:lpstr>
      <vt:lpstr>The Rise of Europe</vt:lpstr>
      <vt:lpstr>The Rise of Europe</vt:lpstr>
      <vt:lpstr>Christian Mission to Islamic Lands</vt:lpstr>
      <vt:lpstr>Christian Mission to Islamic Lands</vt:lpstr>
      <vt:lpstr>Christian Mission to Islamic Lands</vt:lpstr>
      <vt:lpstr>Christian Mission to Islamic Lands</vt:lpstr>
      <vt:lpstr>PowerPoint Presentation</vt:lpstr>
      <vt:lpstr>Christian Mission to Islamic Lands</vt:lpstr>
      <vt:lpstr>Christian Mission to Islamic Lands</vt:lpstr>
      <vt:lpstr>Imperialism, Colonialism, and Muslim Reaction (and maps!)</vt:lpstr>
      <vt:lpstr>Imperialism, Colonialism, and Muslim Reaction</vt:lpstr>
      <vt:lpstr>Imperialism, Colonialism, and Muslim Reaction</vt:lpstr>
      <vt:lpstr>PowerPoint Presentation</vt:lpstr>
      <vt:lpstr>Imperialism, Colonialism, and Muslim Reaction</vt:lpstr>
      <vt:lpstr>PowerPoint Presentation</vt:lpstr>
      <vt:lpstr>PowerPoint Presentation</vt:lpstr>
      <vt:lpstr>Imperialism, Colonialism, and Muslim Reaction</vt:lpstr>
      <vt:lpstr>PowerPoint Presentation</vt:lpstr>
      <vt:lpstr>PowerPoint Presentation</vt:lpstr>
      <vt:lpstr>Imperialism, Colonialism, and Muslim Reaction</vt:lpstr>
      <vt:lpstr>PowerPoint Presentation</vt:lpstr>
      <vt:lpstr>PowerPoint Presentation</vt:lpstr>
      <vt:lpstr>Imperialism, Colonialism, and Muslim Reaction</vt:lpstr>
      <vt:lpstr>Imperialism, Colonialism, and Muslim Reaction</vt:lpstr>
      <vt:lpstr>Readings</vt:lpstr>
      <vt:lpstr>Readings</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Christian-Muslim Relations</dc:title>
  <dc:creator>John Smith</dc:creator>
  <cp:lastModifiedBy>John Smith</cp:lastModifiedBy>
  <cp:revision>1</cp:revision>
  <dcterms:created xsi:type="dcterms:W3CDTF">2020-09-28T11:51:12Z</dcterms:created>
  <dcterms:modified xsi:type="dcterms:W3CDTF">2020-09-28T11:56:20Z</dcterms:modified>
</cp:coreProperties>
</file>