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1101" r:id="rId2"/>
    <p:sldId id="1105" r:id="rId3"/>
    <p:sldId id="1150" r:id="rId4"/>
    <p:sldId id="1112" r:id="rId5"/>
    <p:sldId id="1113" r:id="rId6"/>
    <p:sldId id="1114" r:id="rId7"/>
    <p:sldId id="1135" r:id="rId8"/>
    <p:sldId id="1165" r:id="rId9"/>
    <p:sldId id="1177" r:id="rId10"/>
    <p:sldId id="1128" r:id="rId11"/>
    <p:sldId id="1172" r:id="rId12"/>
    <p:sldId id="1180" r:id="rId13"/>
    <p:sldId id="1138" r:id="rId14"/>
    <p:sldId id="1154" r:id="rId15"/>
    <p:sldId id="1170" r:id="rId16"/>
    <p:sldId id="1184" r:id="rId17"/>
    <p:sldId id="1139" r:id="rId18"/>
    <p:sldId id="1168" r:id="rId19"/>
    <p:sldId id="1152" r:id="rId20"/>
    <p:sldId id="1157" r:id="rId21"/>
    <p:sldId id="1159" r:id="rId22"/>
    <p:sldId id="1166" r:id="rId23"/>
    <p:sldId id="1181" r:id="rId24"/>
    <p:sldId id="1043" r:id="rId25"/>
    <p:sldId id="1140" r:id="rId26"/>
    <p:sldId id="1130" r:id="rId27"/>
    <p:sldId id="1163" r:id="rId28"/>
    <p:sldId id="1143" r:id="rId29"/>
    <p:sldId id="1082" r:id="rId30"/>
    <p:sldId id="1167" r:id="rId31"/>
    <p:sldId id="1164" r:id="rId32"/>
    <p:sldId id="1094" r:id="rId33"/>
    <p:sldId id="1183" r:id="rId34"/>
    <p:sldId id="1090" r:id="rId35"/>
    <p:sldId id="1173" r:id="rId36"/>
    <p:sldId id="1042" r:id="rId37"/>
    <p:sldId id="1083" r:id="rId38"/>
    <p:sldId id="1045" r:id="rId39"/>
    <p:sldId id="1046" r:id="rId40"/>
    <p:sldId id="1098" r:id="rId41"/>
    <p:sldId id="1075" r:id="rId42"/>
    <p:sldId id="1067" r:id="rId43"/>
    <p:sldId id="1086" r:id="rId44"/>
    <p:sldId id="1186" r:id="rId45"/>
    <p:sldId id="1187" r:id="rId46"/>
    <p:sldId id="1178" r:id="rId47"/>
    <p:sldId id="1071" r:id="rId48"/>
    <p:sldId id="1047" r:id="rId49"/>
  </p:sldIdLst>
  <p:sldSz cx="9144000" cy="6858000" type="screen4x3"/>
  <p:notesSz cx="9939338" cy="6807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AFC"/>
    <a:srgbClr val="080808"/>
    <a:srgbClr val="841016"/>
    <a:srgbClr val="9DABBB"/>
    <a:srgbClr val="9BA6B4"/>
    <a:srgbClr val="E6E6E6"/>
    <a:srgbClr val="ADDBFB"/>
    <a:srgbClr val="BBE2FD"/>
    <a:srgbClr val="A8D9F8"/>
    <a:srgbClr val="81BA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63" autoAdjust="0"/>
    <p:restoredTop sz="94660"/>
  </p:normalViewPr>
  <p:slideViewPr>
    <p:cSldViewPr>
      <p:cViewPr>
        <p:scale>
          <a:sx n="99" d="100"/>
          <a:sy n="99" d="100"/>
        </p:scale>
        <p:origin x="1204" y="8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FFC8-A7AB-48D4-9AA8-7C6F6C4F19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004F2-81E9-4286-AEAD-2BD7E548B3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9275" y="0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C31C71B3-2581-4BDF-8C49-B91B1004784D}" type="datetimeFigureOut">
              <a:rPr lang="en-GB"/>
              <a:pPr>
                <a:defRPr/>
              </a:pPr>
              <a:t>11/08/2023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0D047-7D4A-407E-A634-9686F8B417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65808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4618D-8B5A-4FFD-8052-D6177486E4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9275" y="6465808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D7191AD3-8859-427F-9530-122E3A745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38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61CA7E-CC11-4F51-BA91-7D4B6F020E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444A1-443B-44C9-A1BB-A4CD267D8E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629275" y="1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259AB0E6-8109-4A17-8E21-F0EE63E8A01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A5609E-21B5-44DA-AA24-8EED92E96C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67075" y="511175"/>
            <a:ext cx="3405188" cy="25527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73" tIns="46236" rIns="92473" bIns="46236" rtlCol="0" anchor="ctr"/>
          <a:lstStyle/>
          <a:p>
            <a:pPr lvl="0"/>
            <a:endParaRPr lang="en-AU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3B4445-3235-4790-B1F3-26BDB9D89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3775" y="3232904"/>
            <a:ext cx="7951788" cy="3063002"/>
          </a:xfrm>
          <a:prstGeom prst="rect">
            <a:avLst/>
          </a:prstGeom>
        </p:spPr>
        <p:txBody>
          <a:bodyPr vert="horz" lIns="92473" tIns="46236" rIns="92473" bIns="4623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AU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74E8-FF00-483C-9471-0C469CBC82C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65808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E6C91-81B2-4606-8620-1E260E54D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629275" y="6465808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74286D8B-C54C-4D44-8CE4-8D9163E2004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2130657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E96197-5817-47E8-9DB4-0B53DD98EC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348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4B699-6239-4BCA-8F81-766DA97A6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D544-4FB9-417B-8AA8-A3CBA5252786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B1CB-F932-476D-A43F-805C31274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7C185-6B14-419C-8EA9-AA35E302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612FF-E023-4219-ABEC-517CC1E2DC5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83933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3050-216F-4B2B-B35A-7FFD6EF3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8D23-A875-4759-AB27-AC81F9F507B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9014-D5E8-4DC0-958E-62CB15AE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AB55-A093-4703-BEB7-B402E2EA0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3AD3-0B0E-434F-8259-C98291766AD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713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887A-6371-4246-9677-A57DF5763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0EA33-936A-4136-8290-B5CB19F0F2F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1C89-B157-4871-B99A-F5544632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63E9-EB52-463B-A3F7-B7EB2E002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CE0B-A053-464F-9F23-622E3CF935E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39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E21D3D-D676-4FDF-B64B-20CFCEE2E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6C9E4-333F-497B-BA98-46BCC3E35400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010FFB-498C-4385-891A-C8A647AA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564E9DF-181C-44B1-BED9-3B5BBB7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4F1B8-8688-499D-8AE9-C1EE7096546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00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9BAEA76-545C-44AE-B856-DEEFCC8A4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4C09-313B-440A-BEEC-C445F3166875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38FD085-F46E-443B-8DA9-4C95756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4D6B20-19BB-4CF4-98F3-118EE718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AA0D-96E4-44EF-B29D-D2C31096D45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103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E353BB-178B-4A25-85DE-9A582F501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9505-8192-432B-A522-4F6CA2D2B49C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6269AFE-61BB-49DA-967C-FF5844E0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87146A-E3B8-40D4-8BE7-EA088E8B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9F2CE-47F9-4E17-9031-4CF84ECA5DE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445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B28A9C-DE3E-4E4F-997E-53DC50A7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E561A-4C00-49D4-85AD-C01E9A50717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3FC26-F306-4745-A76F-B4BF1CA23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F6A3AEE-1B5F-4FD3-972A-592E197B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C7278-CB03-4E35-BAD9-135C7A17E4A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659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D80F12-3EAD-4CCC-8671-816D4D9B6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E13-726C-4BA5-9695-C76BDABC998D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A616-E7B7-473B-8D7B-9C125E6A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7EA25A-7A50-40D0-AD8C-CF5C054C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E1D1-009F-41BB-8CE7-28526BD3CB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5171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FFC36-D233-4AFA-BF2A-1E6D2096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4C3EC-C018-45CB-9126-0B95FE966733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8E7832A-F992-444B-886B-4ED7F098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040C3E-CCB2-4ABA-92E1-E7CBA48A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3C38-D080-401C-B6F4-84C1658B1B0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03131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6685-B942-4B41-B077-E6AEA397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D62-509B-4FE4-96C7-929EFC2F5CAA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15CBB-90D1-41CE-9D9E-8A3ABDC3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957A-6D64-4EE6-AF4D-AE9DC55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49F11-A4CE-4FBE-B8C0-1F4E024E82B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201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6FBC2-E61C-4CA3-82EC-A71E7954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EEE7-158F-4A21-A235-C92962191582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567A1-7DBB-400D-9114-A7F99E409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F256-C0E6-4538-80E3-1DB834FF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446D5-FC7A-4AC8-8CE6-89133B08A11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46365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17375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F560603-0D47-4BFF-BCA3-C3581516F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AU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ED96AC9-2A83-4734-A671-0A9E5B4F47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AU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6985-BADE-4BCB-BE62-917066089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0E47FE-2EEC-47A2-9F88-BA5752A970E1}" type="datetimeFigureOut">
              <a:rPr lang="en-AU"/>
              <a:pPr>
                <a:defRPr/>
              </a:pPr>
              <a:t>11/08/2023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E5C1E-DC94-4C92-A0EB-5FB2734566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C4D2-77DF-4EA8-8D19-C204D17B1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76036-EFE4-4DAE-97C0-E4E4648590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emf"/><Relationship Id="rId5" Type="http://schemas.openxmlformats.org/officeDocument/2006/relationships/image" Target="../media/image35.emf"/><Relationship Id="rId4" Type="http://schemas.openxmlformats.org/officeDocument/2006/relationships/image" Target="../media/image34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jpg"/><Relationship Id="rId4" Type="http://schemas.openxmlformats.org/officeDocument/2006/relationships/image" Target="../media/image6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6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0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jpeg"/><Relationship Id="rId3" Type="http://schemas.openxmlformats.org/officeDocument/2006/relationships/image" Target="../media/image82.png"/><Relationship Id="rId7" Type="http://schemas.openxmlformats.org/officeDocument/2006/relationships/image" Target="../media/image85.jpg"/><Relationship Id="rId2" Type="http://schemas.openxmlformats.org/officeDocument/2006/relationships/image" Target="../media/image8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jpeg"/><Relationship Id="rId5" Type="http://schemas.microsoft.com/office/2007/relationships/hdphoto" Target="../media/hdphoto5.wdp"/><Relationship Id="rId4" Type="http://schemas.openxmlformats.org/officeDocument/2006/relationships/image" Target="../media/image83.png"/><Relationship Id="rId9" Type="http://schemas.openxmlformats.org/officeDocument/2006/relationships/image" Target="../media/image87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7" Type="http://schemas.microsoft.com/office/2007/relationships/hdphoto" Target="../media/hdphoto8.wdp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microsoft.com/office/2007/relationships/hdphoto" Target="../media/hdphoto7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2.emf"/><Relationship Id="rId4" Type="http://schemas.openxmlformats.org/officeDocument/2006/relationships/image" Target="../media/image101.png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0.wdp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1.wdp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0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4982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76200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4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Endogenic processes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114132" y="1790275"/>
            <a:ext cx="8995749" cy="741385"/>
            <a:chOff x="114132" y="1790275"/>
            <a:chExt cx="8995749" cy="741385"/>
          </a:xfrm>
        </p:grpSpPr>
        <p:sp>
          <p:nvSpPr>
            <p:cNvPr id="6" name="Rectangle 5"/>
            <p:cNvSpPr/>
            <p:nvPr/>
          </p:nvSpPr>
          <p:spPr>
            <a:xfrm>
              <a:off x="2915816" y="1790275"/>
              <a:ext cx="4536504" cy="30777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1400" dirty="0"/>
                <a:t>the movement of Earth’s lithosphere</a:t>
              </a:r>
              <a:endParaRPr lang="de-DE" sz="1400" dirty="0"/>
            </a:p>
          </p:txBody>
        </p:sp>
        <p:sp>
          <p:nvSpPr>
            <p:cNvPr id="3" name="Freeform 2"/>
            <p:cNvSpPr/>
            <p:nvPr/>
          </p:nvSpPr>
          <p:spPr>
            <a:xfrm>
              <a:off x="114132" y="2190466"/>
              <a:ext cx="8995749" cy="341194"/>
            </a:xfrm>
            <a:custGeom>
              <a:avLst/>
              <a:gdLst>
                <a:gd name="connsiteX0" fmla="*/ 0 w 8973403"/>
                <a:gd name="connsiteY0" fmla="*/ 286603 h 341194"/>
                <a:gd name="connsiteX1" fmla="*/ 34119 w 8973403"/>
                <a:gd name="connsiteY1" fmla="*/ 293427 h 341194"/>
                <a:gd name="connsiteX2" fmla="*/ 75062 w 8973403"/>
                <a:gd name="connsiteY2" fmla="*/ 307074 h 341194"/>
                <a:gd name="connsiteX3" fmla="*/ 95534 w 8973403"/>
                <a:gd name="connsiteY3" fmla="*/ 313898 h 341194"/>
                <a:gd name="connsiteX4" fmla="*/ 204716 w 8973403"/>
                <a:gd name="connsiteY4" fmla="*/ 327546 h 341194"/>
                <a:gd name="connsiteX5" fmla="*/ 225188 w 8973403"/>
                <a:gd name="connsiteY5" fmla="*/ 334370 h 341194"/>
                <a:gd name="connsiteX6" fmla="*/ 259307 w 8973403"/>
                <a:gd name="connsiteY6" fmla="*/ 341194 h 341194"/>
                <a:gd name="connsiteX7" fmla="*/ 375313 w 8973403"/>
                <a:gd name="connsiteY7" fmla="*/ 334370 h 341194"/>
                <a:gd name="connsiteX8" fmla="*/ 402609 w 8973403"/>
                <a:gd name="connsiteY8" fmla="*/ 293427 h 341194"/>
                <a:gd name="connsiteX9" fmla="*/ 423080 w 8973403"/>
                <a:gd name="connsiteY9" fmla="*/ 279779 h 341194"/>
                <a:gd name="connsiteX10" fmla="*/ 484495 w 8973403"/>
                <a:gd name="connsiteY10" fmla="*/ 259307 h 341194"/>
                <a:gd name="connsiteX11" fmla="*/ 504967 w 8973403"/>
                <a:gd name="connsiteY11" fmla="*/ 252483 h 341194"/>
                <a:gd name="connsiteX12" fmla="*/ 552734 w 8973403"/>
                <a:gd name="connsiteY12" fmla="*/ 259307 h 341194"/>
                <a:gd name="connsiteX13" fmla="*/ 593677 w 8973403"/>
                <a:gd name="connsiteY13" fmla="*/ 272955 h 341194"/>
                <a:gd name="connsiteX14" fmla="*/ 614149 w 8973403"/>
                <a:gd name="connsiteY14" fmla="*/ 279779 h 341194"/>
                <a:gd name="connsiteX15" fmla="*/ 634621 w 8973403"/>
                <a:gd name="connsiteY15" fmla="*/ 286603 h 341194"/>
                <a:gd name="connsiteX16" fmla="*/ 655092 w 8973403"/>
                <a:gd name="connsiteY16" fmla="*/ 293427 h 341194"/>
                <a:gd name="connsiteX17" fmla="*/ 736979 w 8973403"/>
                <a:gd name="connsiteY17" fmla="*/ 286603 h 341194"/>
                <a:gd name="connsiteX18" fmla="*/ 805218 w 8973403"/>
                <a:gd name="connsiteY18" fmla="*/ 266131 h 341194"/>
                <a:gd name="connsiteX19" fmla="*/ 832513 w 8973403"/>
                <a:gd name="connsiteY19" fmla="*/ 259307 h 341194"/>
                <a:gd name="connsiteX20" fmla="*/ 914400 w 8973403"/>
                <a:gd name="connsiteY20" fmla="*/ 266131 h 341194"/>
                <a:gd name="connsiteX21" fmla="*/ 989462 w 8973403"/>
                <a:gd name="connsiteY21" fmla="*/ 252483 h 341194"/>
                <a:gd name="connsiteX22" fmla="*/ 1030406 w 8973403"/>
                <a:gd name="connsiteY22" fmla="*/ 238835 h 341194"/>
                <a:gd name="connsiteX23" fmla="*/ 1050877 w 8973403"/>
                <a:gd name="connsiteY23" fmla="*/ 232012 h 341194"/>
                <a:gd name="connsiteX24" fmla="*/ 1119116 w 8973403"/>
                <a:gd name="connsiteY24" fmla="*/ 225188 h 341194"/>
                <a:gd name="connsiteX25" fmla="*/ 1276065 w 8973403"/>
                <a:gd name="connsiteY25" fmla="*/ 211540 h 341194"/>
                <a:gd name="connsiteX26" fmla="*/ 1337480 w 8973403"/>
                <a:gd name="connsiteY26" fmla="*/ 204716 h 341194"/>
                <a:gd name="connsiteX27" fmla="*/ 1562668 w 8973403"/>
                <a:gd name="connsiteY27" fmla="*/ 197892 h 341194"/>
                <a:gd name="connsiteX28" fmla="*/ 1610435 w 8973403"/>
                <a:gd name="connsiteY28" fmla="*/ 177421 h 341194"/>
                <a:gd name="connsiteX29" fmla="*/ 1651379 w 8973403"/>
                <a:gd name="connsiteY29" fmla="*/ 163773 h 341194"/>
                <a:gd name="connsiteX30" fmla="*/ 1671850 w 8973403"/>
                <a:gd name="connsiteY30" fmla="*/ 156949 h 341194"/>
                <a:gd name="connsiteX31" fmla="*/ 1692322 w 8973403"/>
                <a:gd name="connsiteY31" fmla="*/ 143301 h 341194"/>
                <a:gd name="connsiteX32" fmla="*/ 1726441 w 8973403"/>
                <a:gd name="connsiteY32" fmla="*/ 136477 h 341194"/>
                <a:gd name="connsiteX33" fmla="*/ 1815152 w 8973403"/>
                <a:gd name="connsiteY33" fmla="*/ 116006 h 341194"/>
                <a:gd name="connsiteX34" fmla="*/ 1876567 w 8973403"/>
                <a:gd name="connsiteY34" fmla="*/ 95534 h 341194"/>
                <a:gd name="connsiteX35" fmla="*/ 1897038 w 8973403"/>
                <a:gd name="connsiteY35" fmla="*/ 88710 h 341194"/>
                <a:gd name="connsiteX36" fmla="*/ 1924334 w 8973403"/>
                <a:gd name="connsiteY36" fmla="*/ 81886 h 341194"/>
                <a:gd name="connsiteX37" fmla="*/ 1944806 w 8973403"/>
                <a:gd name="connsiteY37" fmla="*/ 68238 h 341194"/>
                <a:gd name="connsiteX38" fmla="*/ 1972101 w 8973403"/>
                <a:gd name="connsiteY38" fmla="*/ 61415 h 341194"/>
                <a:gd name="connsiteX39" fmla="*/ 2013044 w 8973403"/>
                <a:gd name="connsiteY39" fmla="*/ 47767 h 341194"/>
                <a:gd name="connsiteX40" fmla="*/ 2033516 w 8973403"/>
                <a:gd name="connsiteY40" fmla="*/ 40943 h 341194"/>
                <a:gd name="connsiteX41" fmla="*/ 2074459 w 8973403"/>
                <a:gd name="connsiteY41" fmla="*/ 13647 h 341194"/>
                <a:gd name="connsiteX42" fmla="*/ 2122226 w 8973403"/>
                <a:gd name="connsiteY42" fmla="*/ 0 h 341194"/>
                <a:gd name="connsiteX43" fmla="*/ 2210937 w 8973403"/>
                <a:gd name="connsiteY43" fmla="*/ 13647 h 341194"/>
                <a:gd name="connsiteX44" fmla="*/ 2231409 w 8973403"/>
                <a:gd name="connsiteY44" fmla="*/ 27295 h 341194"/>
                <a:gd name="connsiteX45" fmla="*/ 2272352 w 8973403"/>
                <a:gd name="connsiteY45" fmla="*/ 40943 h 341194"/>
                <a:gd name="connsiteX46" fmla="*/ 2292823 w 8973403"/>
                <a:gd name="connsiteY46" fmla="*/ 47767 h 341194"/>
                <a:gd name="connsiteX47" fmla="*/ 2456597 w 8973403"/>
                <a:gd name="connsiteY47" fmla="*/ 40943 h 341194"/>
                <a:gd name="connsiteX48" fmla="*/ 2763671 w 8973403"/>
                <a:gd name="connsiteY48" fmla="*/ 54591 h 341194"/>
                <a:gd name="connsiteX49" fmla="*/ 2825086 w 8973403"/>
                <a:gd name="connsiteY49" fmla="*/ 68238 h 341194"/>
                <a:gd name="connsiteX50" fmla="*/ 2866029 w 8973403"/>
                <a:gd name="connsiteY50" fmla="*/ 81886 h 341194"/>
                <a:gd name="connsiteX51" fmla="*/ 2886501 w 8973403"/>
                <a:gd name="connsiteY51" fmla="*/ 88710 h 341194"/>
                <a:gd name="connsiteX52" fmla="*/ 2906973 w 8973403"/>
                <a:gd name="connsiteY52" fmla="*/ 102358 h 341194"/>
                <a:gd name="connsiteX53" fmla="*/ 2941092 w 8973403"/>
                <a:gd name="connsiteY53" fmla="*/ 109182 h 341194"/>
                <a:gd name="connsiteX54" fmla="*/ 3022979 w 8973403"/>
                <a:gd name="connsiteY54" fmla="*/ 129653 h 341194"/>
                <a:gd name="connsiteX55" fmla="*/ 3050274 w 8973403"/>
                <a:gd name="connsiteY55" fmla="*/ 136477 h 341194"/>
                <a:gd name="connsiteX56" fmla="*/ 3111689 w 8973403"/>
                <a:gd name="connsiteY56" fmla="*/ 156949 h 341194"/>
                <a:gd name="connsiteX57" fmla="*/ 3159456 w 8973403"/>
                <a:gd name="connsiteY57" fmla="*/ 163773 h 341194"/>
                <a:gd name="connsiteX58" fmla="*/ 3241343 w 8973403"/>
                <a:gd name="connsiteY58" fmla="*/ 177421 h 341194"/>
                <a:gd name="connsiteX59" fmla="*/ 3323229 w 8973403"/>
                <a:gd name="connsiteY59" fmla="*/ 184244 h 341194"/>
                <a:gd name="connsiteX60" fmla="*/ 3439235 w 8973403"/>
                <a:gd name="connsiteY60" fmla="*/ 170597 h 341194"/>
                <a:gd name="connsiteX61" fmla="*/ 3480179 w 8973403"/>
                <a:gd name="connsiteY61" fmla="*/ 156949 h 341194"/>
                <a:gd name="connsiteX62" fmla="*/ 3623480 w 8973403"/>
                <a:gd name="connsiteY62" fmla="*/ 163773 h 341194"/>
                <a:gd name="connsiteX63" fmla="*/ 3903259 w 8973403"/>
                <a:gd name="connsiteY63" fmla="*/ 150125 h 341194"/>
                <a:gd name="connsiteX64" fmla="*/ 3951026 w 8973403"/>
                <a:gd name="connsiteY64" fmla="*/ 136477 h 341194"/>
                <a:gd name="connsiteX65" fmla="*/ 3998794 w 8973403"/>
                <a:gd name="connsiteY65" fmla="*/ 129653 h 341194"/>
                <a:gd name="connsiteX66" fmla="*/ 4353635 w 8973403"/>
                <a:gd name="connsiteY66" fmla="*/ 136477 h 341194"/>
                <a:gd name="connsiteX67" fmla="*/ 4408226 w 8973403"/>
                <a:gd name="connsiteY67" fmla="*/ 143301 h 341194"/>
                <a:gd name="connsiteX68" fmla="*/ 4551528 w 8973403"/>
                <a:gd name="connsiteY68" fmla="*/ 150125 h 341194"/>
                <a:gd name="connsiteX69" fmla="*/ 4619767 w 8973403"/>
                <a:gd name="connsiteY69" fmla="*/ 170597 h 341194"/>
                <a:gd name="connsiteX70" fmla="*/ 4667534 w 8973403"/>
                <a:gd name="connsiteY70" fmla="*/ 184244 h 341194"/>
                <a:gd name="connsiteX71" fmla="*/ 4728949 w 8973403"/>
                <a:gd name="connsiteY71" fmla="*/ 191068 h 341194"/>
                <a:gd name="connsiteX72" fmla="*/ 4810835 w 8973403"/>
                <a:gd name="connsiteY72" fmla="*/ 184244 h 341194"/>
                <a:gd name="connsiteX73" fmla="*/ 4831307 w 8973403"/>
                <a:gd name="connsiteY73" fmla="*/ 177421 h 341194"/>
                <a:gd name="connsiteX74" fmla="*/ 4858603 w 8973403"/>
                <a:gd name="connsiteY74" fmla="*/ 170597 h 341194"/>
                <a:gd name="connsiteX75" fmla="*/ 4879074 w 8973403"/>
                <a:gd name="connsiteY75" fmla="*/ 163773 h 341194"/>
                <a:gd name="connsiteX76" fmla="*/ 4920018 w 8973403"/>
                <a:gd name="connsiteY76" fmla="*/ 156949 h 341194"/>
                <a:gd name="connsiteX77" fmla="*/ 5213444 w 8973403"/>
                <a:gd name="connsiteY77" fmla="*/ 136477 h 341194"/>
                <a:gd name="connsiteX78" fmla="*/ 5254388 w 8973403"/>
                <a:gd name="connsiteY78" fmla="*/ 129653 h 341194"/>
                <a:gd name="connsiteX79" fmla="*/ 5308979 w 8973403"/>
                <a:gd name="connsiteY79" fmla="*/ 116006 h 341194"/>
                <a:gd name="connsiteX80" fmla="*/ 5397689 w 8973403"/>
                <a:gd name="connsiteY80" fmla="*/ 109182 h 341194"/>
                <a:gd name="connsiteX81" fmla="*/ 5438632 w 8973403"/>
                <a:gd name="connsiteY81" fmla="*/ 95534 h 341194"/>
                <a:gd name="connsiteX82" fmla="*/ 5459104 w 8973403"/>
                <a:gd name="connsiteY82" fmla="*/ 88710 h 341194"/>
                <a:gd name="connsiteX83" fmla="*/ 5486400 w 8973403"/>
                <a:gd name="connsiteY83" fmla="*/ 81886 h 341194"/>
                <a:gd name="connsiteX84" fmla="*/ 5506871 w 8973403"/>
                <a:gd name="connsiteY84" fmla="*/ 75062 h 341194"/>
                <a:gd name="connsiteX85" fmla="*/ 5568286 w 8973403"/>
                <a:gd name="connsiteY85" fmla="*/ 61415 h 341194"/>
                <a:gd name="connsiteX86" fmla="*/ 5609229 w 8973403"/>
                <a:gd name="connsiteY86" fmla="*/ 47767 h 341194"/>
                <a:gd name="connsiteX87" fmla="*/ 5670644 w 8973403"/>
                <a:gd name="connsiteY87" fmla="*/ 34119 h 341194"/>
                <a:gd name="connsiteX88" fmla="*/ 5773003 w 8973403"/>
                <a:gd name="connsiteY88" fmla="*/ 40943 h 341194"/>
                <a:gd name="connsiteX89" fmla="*/ 5827594 w 8973403"/>
                <a:gd name="connsiteY89" fmla="*/ 54591 h 341194"/>
                <a:gd name="connsiteX90" fmla="*/ 5882185 w 8973403"/>
                <a:gd name="connsiteY90" fmla="*/ 61415 h 341194"/>
                <a:gd name="connsiteX91" fmla="*/ 5936776 w 8973403"/>
                <a:gd name="connsiteY91" fmla="*/ 75062 h 341194"/>
                <a:gd name="connsiteX92" fmla="*/ 6005015 w 8973403"/>
                <a:gd name="connsiteY92" fmla="*/ 68238 h 341194"/>
                <a:gd name="connsiteX93" fmla="*/ 6025486 w 8973403"/>
                <a:gd name="connsiteY93" fmla="*/ 61415 h 341194"/>
                <a:gd name="connsiteX94" fmla="*/ 6230203 w 8973403"/>
                <a:gd name="connsiteY94" fmla="*/ 61415 h 341194"/>
                <a:gd name="connsiteX95" fmla="*/ 6373504 w 8973403"/>
                <a:gd name="connsiteY95" fmla="*/ 81886 h 341194"/>
                <a:gd name="connsiteX96" fmla="*/ 6414447 w 8973403"/>
                <a:gd name="connsiteY96" fmla="*/ 88710 h 341194"/>
                <a:gd name="connsiteX97" fmla="*/ 6687403 w 8973403"/>
                <a:gd name="connsiteY97" fmla="*/ 102358 h 341194"/>
                <a:gd name="connsiteX98" fmla="*/ 6762465 w 8973403"/>
                <a:gd name="connsiteY98" fmla="*/ 122830 h 341194"/>
                <a:gd name="connsiteX99" fmla="*/ 6796585 w 8973403"/>
                <a:gd name="connsiteY99" fmla="*/ 129653 h 341194"/>
                <a:gd name="connsiteX100" fmla="*/ 6858000 w 8973403"/>
                <a:gd name="connsiteY100" fmla="*/ 150125 h 341194"/>
                <a:gd name="connsiteX101" fmla="*/ 6898943 w 8973403"/>
                <a:gd name="connsiteY101" fmla="*/ 163773 h 341194"/>
                <a:gd name="connsiteX102" fmla="*/ 6946710 w 8973403"/>
                <a:gd name="connsiteY102" fmla="*/ 170597 h 341194"/>
                <a:gd name="connsiteX103" fmla="*/ 7042244 w 8973403"/>
                <a:gd name="connsiteY103" fmla="*/ 150125 h 341194"/>
                <a:gd name="connsiteX104" fmla="*/ 7069540 w 8973403"/>
                <a:gd name="connsiteY104" fmla="*/ 136477 h 341194"/>
                <a:gd name="connsiteX105" fmla="*/ 7090012 w 8973403"/>
                <a:gd name="connsiteY105" fmla="*/ 122830 h 341194"/>
                <a:gd name="connsiteX106" fmla="*/ 7110483 w 8973403"/>
                <a:gd name="connsiteY106" fmla="*/ 116006 h 341194"/>
                <a:gd name="connsiteX107" fmla="*/ 7130955 w 8973403"/>
                <a:gd name="connsiteY107" fmla="*/ 102358 h 341194"/>
                <a:gd name="connsiteX108" fmla="*/ 7185546 w 8973403"/>
                <a:gd name="connsiteY108" fmla="*/ 95534 h 341194"/>
                <a:gd name="connsiteX109" fmla="*/ 7226489 w 8973403"/>
                <a:gd name="connsiteY109" fmla="*/ 88710 h 341194"/>
                <a:gd name="connsiteX110" fmla="*/ 7417558 w 8973403"/>
                <a:gd name="connsiteY110" fmla="*/ 95534 h 341194"/>
                <a:gd name="connsiteX111" fmla="*/ 7567683 w 8973403"/>
                <a:gd name="connsiteY111" fmla="*/ 102358 h 341194"/>
                <a:gd name="connsiteX112" fmla="*/ 7717809 w 8973403"/>
                <a:gd name="connsiteY112" fmla="*/ 95534 h 341194"/>
                <a:gd name="connsiteX113" fmla="*/ 7840638 w 8973403"/>
                <a:gd name="connsiteY113" fmla="*/ 81886 h 341194"/>
                <a:gd name="connsiteX114" fmla="*/ 7861110 w 8973403"/>
                <a:gd name="connsiteY114" fmla="*/ 75062 h 341194"/>
                <a:gd name="connsiteX115" fmla="*/ 7888406 w 8973403"/>
                <a:gd name="connsiteY115" fmla="*/ 68238 h 341194"/>
                <a:gd name="connsiteX116" fmla="*/ 7929349 w 8973403"/>
                <a:gd name="connsiteY116" fmla="*/ 54591 h 341194"/>
                <a:gd name="connsiteX117" fmla="*/ 8065826 w 8973403"/>
                <a:gd name="connsiteY117" fmla="*/ 61415 h 341194"/>
                <a:gd name="connsiteX118" fmla="*/ 8093122 w 8973403"/>
                <a:gd name="connsiteY118" fmla="*/ 68238 h 341194"/>
                <a:gd name="connsiteX119" fmla="*/ 8175009 w 8973403"/>
                <a:gd name="connsiteY119" fmla="*/ 75062 h 341194"/>
                <a:gd name="connsiteX120" fmla="*/ 8243247 w 8973403"/>
                <a:gd name="connsiteY120" fmla="*/ 81886 h 341194"/>
                <a:gd name="connsiteX121" fmla="*/ 8591265 w 8973403"/>
                <a:gd name="connsiteY121" fmla="*/ 75062 h 341194"/>
                <a:gd name="connsiteX122" fmla="*/ 8632209 w 8973403"/>
                <a:gd name="connsiteY122" fmla="*/ 61415 h 341194"/>
                <a:gd name="connsiteX123" fmla="*/ 8679976 w 8973403"/>
                <a:gd name="connsiteY123" fmla="*/ 47767 h 341194"/>
                <a:gd name="connsiteX124" fmla="*/ 8700447 w 8973403"/>
                <a:gd name="connsiteY124" fmla="*/ 34119 h 341194"/>
                <a:gd name="connsiteX125" fmla="*/ 8973403 w 8973403"/>
                <a:gd name="connsiteY125" fmla="*/ 20471 h 341194"/>
                <a:gd name="connsiteX0" fmla="*/ 22346 w 8995749"/>
                <a:gd name="connsiteY0" fmla="*/ 286603 h 341194"/>
                <a:gd name="connsiteX1" fmla="*/ 1874 w 8995749"/>
                <a:gd name="connsiteY1" fmla="*/ 286603 h 341194"/>
                <a:gd name="connsiteX2" fmla="*/ 97408 w 8995749"/>
                <a:gd name="connsiteY2" fmla="*/ 307074 h 341194"/>
                <a:gd name="connsiteX3" fmla="*/ 117880 w 8995749"/>
                <a:gd name="connsiteY3" fmla="*/ 313898 h 341194"/>
                <a:gd name="connsiteX4" fmla="*/ 227062 w 8995749"/>
                <a:gd name="connsiteY4" fmla="*/ 327546 h 341194"/>
                <a:gd name="connsiteX5" fmla="*/ 247534 w 8995749"/>
                <a:gd name="connsiteY5" fmla="*/ 334370 h 341194"/>
                <a:gd name="connsiteX6" fmla="*/ 281653 w 8995749"/>
                <a:gd name="connsiteY6" fmla="*/ 341194 h 341194"/>
                <a:gd name="connsiteX7" fmla="*/ 397659 w 8995749"/>
                <a:gd name="connsiteY7" fmla="*/ 334370 h 341194"/>
                <a:gd name="connsiteX8" fmla="*/ 424955 w 8995749"/>
                <a:gd name="connsiteY8" fmla="*/ 293427 h 341194"/>
                <a:gd name="connsiteX9" fmla="*/ 445426 w 8995749"/>
                <a:gd name="connsiteY9" fmla="*/ 279779 h 341194"/>
                <a:gd name="connsiteX10" fmla="*/ 506841 w 8995749"/>
                <a:gd name="connsiteY10" fmla="*/ 259307 h 341194"/>
                <a:gd name="connsiteX11" fmla="*/ 527313 w 8995749"/>
                <a:gd name="connsiteY11" fmla="*/ 252483 h 341194"/>
                <a:gd name="connsiteX12" fmla="*/ 575080 w 8995749"/>
                <a:gd name="connsiteY12" fmla="*/ 259307 h 341194"/>
                <a:gd name="connsiteX13" fmla="*/ 616023 w 8995749"/>
                <a:gd name="connsiteY13" fmla="*/ 272955 h 341194"/>
                <a:gd name="connsiteX14" fmla="*/ 636495 w 8995749"/>
                <a:gd name="connsiteY14" fmla="*/ 279779 h 341194"/>
                <a:gd name="connsiteX15" fmla="*/ 656967 w 8995749"/>
                <a:gd name="connsiteY15" fmla="*/ 286603 h 341194"/>
                <a:gd name="connsiteX16" fmla="*/ 677438 w 8995749"/>
                <a:gd name="connsiteY16" fmla="*/ 293427 h 341194"/>
                <a:gd name="connsiteX17" fmla="*/ 759325 w 8995749"/>
                <a:gd name="connsiteY17" fmla="*/ 286603 h 341194"/>
                <a:gd name="connsiteX18" fmla="*/ 827564 w 8995749"/>
                <a:gd name="connsiteY18" fmla="*/ 266131 h 341194"/>
                <a:gd name="connsiteX19" fmla="*/ 854859 w 8995749"/>
                <a:gd name="connsiteY19" fmla="*/ 259307 h 341194"/>
                <a:gd name="connsiteX20" fmla="*/ 936746 w 8995749"/>
                <a:gd name="connsiteY20" fmla="*/ 266131 h 341194"/>
                <a:gd name="connsiteX21" fmla="*/ 1011808 w 8995749"/>
                <a:gd name="connsiteY21" fmla="*/ 252483 h 341194"/>
                <a:gd name="connsiteX22" fmla="*/ 1052752 w 8995749"/>
                <a:gd name="connsiteY22" fmla="*/ 238835 h 341194"/>
                <a:gd name="connsiteX23" fmla="*/ 1073223 w 8995749"/>
                <a:gd name="connsiteY23" fmla="*/ 232012 h 341194"/>
                <a:gd name="connsiteX24" fmla="*/ 1141462 w 8995749"/>
                <a:gd name="connsiteY24" fmla="*/ 225188 h 341194"/>
                <a:gd name="connsiteX25" fmla="*/ 1298411 w 8995749"/>
                <a:gd name="connsiteY25" fmla="*/ 211540 h 341194"/>
                <a:gd name="connsiteX26" fmla="*/ 1359826 w 8995749"/>
                <a:gd name="connsiteY26" fmla="*/ 204716 h 341194"/>
                <a:gd name="connsiteX27" fmla="*/ 1585014 w 8995749"/>
                <a:gd name="connsiteY27" fmla="*/ 197892 h 341194"/>
                <a:gd name="connsiteX28" fmla="*/ 1632781 w 8995749"/>
                <a:gd name="connsiteY28" fmla="*/ 177421 h 341194"/>
                <a:gd name="connsiteX29" fmla="*/ 1673725 w 8995749"/>
                <a:gd name="connsiteY29" fmla="*/ 163773 h 341194"/>
                <a:gd name="connsiteX30" fmla="*/ 1694196 w 8995749"/>
                <a:gd name="connsiteY30" fmla="*/ 156949 h 341194"/>
                <a:gd name="connsiteX31" fmla="*/ 1714668 w 8995749"/>
                <a:gd name="connsiteY31" fmla="*/ 143301 h 341194"/>
                <a:gd name="connsiteX32" fmla="*/ 1748787 w 8995749"/>
                <a:gd name="connsiteY32" fmla="*/ 136477 h 341194"/>
                <a:gd name="connsiteX33" fmla="*/ 1837498 w 8995749"/>
                <a:gd name="connsiteY33" fmla="*/ 116006 h 341194"/>
                <a:gd name="connsiteX34" fmla="*/ 1898913 w 8995749"/>
                <a:gd name="connsiteY34" fmla="*/ 95534 h 341194"/>
                <a:gd name="connsiteX35" fmla="*/ 1919384 w 8995749"/>
                <a:gd name="connsiteY35" fmla="*/ 88710 h 341194"/>
                <a:gd name="connsiteX36" fmla="*/ 1946680 w 8995749"/>
                <a:gd name="connsiteY36" fmla="*/ 81886 h 341194"/>
                <a:gd name="connsiteX37" fmla="*/ 1967152 w 8995749"/>
                <a:gd name="connsiteY37" fmla="*/ 68238 h 341194"/>
                <a:gd name="connsiteX38" fmla="*/ 1994447 w 8995749"/>
                <a:gd name="connsiteY38" fmla="*/ 61415 h 341194"/>
                <a:gd name="connsiteX39" fmla="*/ 2035390 w 8995749"/>
                <a:gd name="connsiteY39" fmla="*/ 47767 h 341194"/>
                <a:gd name="connsiteX40" fmla="*/ 2055862 w 8995749"/>
                <a:gd name="connsiteY40" fmla="*/ 40943 h 341194"/>
                <a:gd name="connsiteX41" fmla="*/ 2096805 w 8995749"/>
                <a:gd name="connsiteY41" fmla="*/ 13647 h 341194"/>
                <a:gd name="connsiteX42" fmla="*/ 2144572 w 8995749"/>
                <a:gd name="connsiteY42" fmla="*/ 0 h 341194"/>
                <a:gd name="connsiteX43" fmla="*/ 2233283 w 8995749"/>
                <a:gd name="connsiteY43" fmla="*/ 13647 h 341194"/>
                <a:gd name="connsiteX44" fmla="*/ 2253755 w 8995749"/>
                <a:gd name="connsiteY44" fmla="*/ 27295 h 341194"/>
                <a:gd name="connsiteX45" fmla="*/ 2294698 w 8995749"/>
                <a:gd name="connsiteY45" fmla="*/ 40943 h 341194"/>
                <a:gd name="connsiteX46" fmla="*/ 2315169 w 8995749"/>
                <a:gd name="connsiteY46" fmla="*/ 47767 h 341194"/>
                <a:gd name="connsiteX47" fmla="*/ 2478943 w 8995749"/>
                <a:gd name="connsiteY47" fmla="*/ 40943 h 341194"/>
                <a:gd name="connsiteX48" fmla="*/ 2786017 w 8995749"/>
                <a:gd name="connsiteY48" fmla="*/ 54591 h 341194"/>
                <a:gd name="connsiteX49" fmla="*/ 2847432 w 8995749"/>
                <a:gd name="connsiteY49" fmla="*/ 68238 h 341194"/>
                <a:gd name="connsiteX50" fmla="*/ 2888375 w 8995749"/>
                <a:gd name="connsiteY50" fmla="*/ 81886 h 341194"/>
                <a:gd name="connsiteX51" fmla="*/ 2908847 w 8995749"/>
                <a:gd name="connsiteY51" fmla="*/ 88710 h 341194"/>
                <a:gd name="connsiteX52" fmla="*/ 2929319 w 8995749"/>
                <a:gd name="connsiteY52" fmla="*/ 102358 h 341194"/>
                <a:gd name="connsiteX53" fmla="*/ 2963438 w 8995749"/>
                <a:gd name="connsiteY53" fmla="*/ 109182 h 341194"/>
                <a:gd name="connsiteX54" fmla="*/ 3045325 w 8995749"/>
                <a:gd name="connsiteY54" fmla="*/ 129653 h 341194"/>
                <a:gd name="connsiteX55" fmla="*/ 3072620 w 8995749"/>
                <a:gd name="connsiteY55" fmla="*/ 136477 h 341194"/>
                <a:gd name="connsiteX56" fmla="*/ 3134035 w 8995749"/>
                <a:gd name="connsiteY56" fmla="*/ 156949 h 341194"/>
                <a:gd name="connsiteX57" fmla="*/ 3181802 w 8995749"/>
                <a:gd name="connsiteY57" fmla="*/ 163773 h 341194"/>
                <a:gd name="connsiteX58" fmla="*/ 3263689 w 8995749"/>
                <a:gd name="connsiteY58" fmla="*/ 177421 h 341194"/>
                <a:gd name="connsiteX59" fmla="*/ 3345575 w 8995749"/>
                <a:gd name="connsiteY59" fmla="*/ 184244 h 341194"/>
                <a:gd name="connsiteX60" fmla="*/ 3461581 w 8995749"/>
                <a:gd name="connsiteY60" fmla="*/ 170597 h 341194"/>
                <a:gd name="connsiteX61" fmla="*/ 3502525 w 8995749"/>
                <a:gd name="connsiteY61" fmla="*/ 156949 h 341194"/>
                <a:gd name="connsiteX62" fmla="*/ 3645826 w 8995749"/>
                <a:gd name="connsiteY62" fmla="*/ 163773 h 341194"/>
                <a:gd name="connsiteX63" fmla="*/ 3925605 w 8995749"/>
                <a:gd name="connsiteY63" fmla="*/ 150125 h 341194"/>
                <a:gd name="connsiteX64" fmla="*/ 3973372 w 8995749"/>
                <a:gd name="connsiteY64" fmla="*/ 136477 h 341194"/>
                <a:gd name="connsiteX65" fmla="*/ 4021140 w 8995749"/>
                <a:gd name="connsiteY65" fmla="*/ 129653 h 341194"/>
                <a:gd name="connsiteX66" fmla="*/ 4375981 w 8995749"/>
                <a:gd name="connsiteY66" fmla="*/ 136477 h 341194"/>
                <a:gd name="connsiteX67" fmla="*/ 4430572 w 8995749"/>
                <a:gd name="connsiteY67" fmla="*/ 143301 h 341194"/>
                <a:gd name="connsiteX68" fmla="*/ 4573874 w 8995749"/>
                <a:gd name="connsiteY68" fmla="*/ 150125 h 341194"/>
                <a:gd name="connsiteX69" fmla="*/ 4642113 w 8995749"/>
                <a:gd name="connsiteY69" fmla="*/ 170597 h 341194"/>
                <a:gd name="connsiteX70" fmla="*/ 4689880 w 8995749"/>
                <a:gd name="connsiteY70" fmla="*/ 184244 h 341194"/>
                <a:gd name="connsiteX71" fmla="*/ 4751295 w 8995749"/>
                <a:gd name="connsiteY71" fmla="*/ 191068 h 341194"/>
                <a:gd name="connsiteX72" fmla="*/ 4833181 w 8995749"/>
                <a:gd name="connsiteY72" fmla="*/ 184244 h 341194"/>
                <a:gd name="connsiteX73" fmla="*/ 4853653 w 8995749"/>
                <a:gd name="connsiteY73" fmla="*/ 177421 h 341194"/>
                <a:gd name="connsiteX74" fmla="*/ 4880949 w 8995749"/>
                <a:gd name="connsiteY74" fmla="*/ 170597 h 341194"/>
                <a:gd name="connsiteX75" fmla="*/ 4901420 w 8995749"/>
                <a:gd name="connsiteY75" fmla="*/ 163773 h 341194"/>
                <a:gd name="connsiteX76" fmla="*/ 4942364 w 8995749"/>
                <a:gd name="connsiteY76" fmla="*/ 156949 h 341194"/>
                <a:gd name="connsiteX77" fmla="*/ 5235790 w 8995749"/>
                <a:gd name="connsiteY77" fmla="*/ 136477 h 341194"/>
                <a:gd name="connsiteX78" fmla="*/ 5276734 w 8995749"/>
                <a:gd name="connsiteY78" fmla="*/ 129653 h 341194"/>
                <a:gd name="connsiteX79" fmla="*/ 5331325 w 8995749"/>
                <a:gd name="connsiteY79" fmla="*/ 116006 h 341194"/>
                <a:gd name="connsiteX80" fmla="*/ 5420035 w 8995749"/>
                <a:gd name="connsiteY80" fmla="*/ 109182 h 341194"/>
                <a:gd name="connsiteX81" fmla="*/ 5460978 w 8995749"/>
                <a:gd name="connsiteY81" fmla="*/ 95534 h 341194"/>
                <a:gd name="connsiteX82" fmla="*/ 5481450 w 8995749"/>
                <a:gd name="connsiteY82" fmla="*/ 88710 h 341194"/>
                <a:gd name="connsiteX83" fmla="*/ 5508746 w 8995749"/>
                <a:gd name="connsiteY83" fmla="*/ 81886 h 341194"/>
                <a:gd name="connsiteX84" fmla="*/ 5529217 w 8995749"/>
                <a:gd name="connsiteY84" fmla="*/ 75062 h 341194"/>
                <a:gd name="connsiteX85" fmla="*/ 5590632 w 8995749"/>
                <a:gd name="connsiteY85" fmla="*/ 61415 h 341194"/>
                <a:gd name="connsiteX86" fmla="*/ 5631575 w 8995749"/>
                <a:gd name="connsiteY86" fmla="*/ 47767 h 341194"/>
                <a:gd name="connsiteX87" fmla="*/ 5692990 w 8995749"/>
                <a:gd name="connsiteY87" fmla="*/ 34119 h 341194"/>
                <a:gd name="connsiteX88" fmla="*/ 5795349 w 8995749"/>
                <a:gd name="connsiteY88" fmla="*/ 40943 h 341194"/>
                <a:gd name="connsiteX89" fmla="*/ 5849940 w 8995749"/>
                <a:gd name="connsiteY89" fmla="*/ 54591 h 341194"/>
                <a:gd name="connsiteX90" fmla="*/ 5904531 w 8995749"/>
                <a:gd name="connsiteY90" fmla="*/ 61415 h 341194"/>
                <a:gd name="connsiteX91" fmla="*/ 5959122 w 8995749"/>
                <a:gd name="connsiteY91" fmla="*/ 75062 h 341194"/>
                <a:gd name="connsiteX92" fmla="*/ 6027361 w 8995749"/>
                <a:gd name="connsiteY92" fmla="*/ 68238 h 341194"/>
                <a:gd name="connsiteX93" fmla="*/ 6047832 w 8995749"/>
                <a:gd name="connsiteY93" fmla="*/ 61415 h 341194"/>
                <a:gd name="connsiteX94" fmla="*/ 6252549 w 8995749"/>
                <a:gd name="connsiteY94" fmla="*/ 61415 h 341194"/>
                <a:gd name="connsiteX95" fmla="*/ 6395850 w 8995749"/>
                <a:gd name="connsiteY95" fmla="*/ 81886 h 341194"/>
                <a:gd name="connsiteX96" fmla="*/ 6436793 w 8995749"/>
                <a:gd name="connsiteY96" fmla="*/ 88710 h 341194"/>
                <a:gd name="connsiteX97" fmla="*/ 6709749 w 8995749"/>
                <a:gd name="connsiteY97" fmla="*/ 102358 h 341194"/>
                <a:gd name="connsiteX98" fmla="*/ 6784811 w 8995749"/>
                <a:gd name="connsiteY98" fmla="*/ 122830 h 341194"/>
                <a:gd name="connsiteX99" fmla="*/ 6818931 w 8995749"/>
                <a:gd name="connsiteY99" fmla="*/ 129653 h 341194"/>
                <a:gd name="connsiteX100" fmla="*/ 6880346 w 8995749"/>
                <a:gd name="connsiteY100" fmla="*/ 150125 h 341194"/>
                <a:gd name="connsiteX101" fmla="*/ 6921289 w 8995749"/>
                <a:gd name="connsiteY101" fmla="*/ 163773 h 341194"/>
                <a:gd name="connsiteX102" fmla="*/ 6969056 w 8995749"/>
                <a:gd name="connsiteY102" fmla="*/ 170597 h 341194"/>
                <a:gd name="connsiteX103" fmla="*/ 7064590 w 8995749"/>
                <a:gd name="connsiteY103" fmla="*/ 150125 h 341194"/>
                <a:gd name="connsiteX104" fmla="*/ 7091886 w 8995749"/>
                <a:gd name="connsiteY104" fmla="*/ 136477 h 341194"/>
                <a:gd name="connsiteX105" fmla="*/ 7112358 w 8995749"/>
                <a:gd name="connsiteY105" fmla="*/ 122830 h 341194"/>
                <a:gd name="connsiteX106" fmla="*/ 7132829 w 8995749"/>
                <a:gd name="connsiteY106" fmla="*/ 116006 h 341194"/>
                <a:gd name="connsiteX107" fmla="*/ 7153301 w 8995749"/>
                <a:gd name="connsiteY107" fmla="*/ 102358 h 341194"/>
                <a:gd name="connsiteX108" fmla="*/ 7207892 w 8995749"/>
                <a:gd name="connsiteY108" fmla="*/ 95534 h 341194"/>
                <a:gd name="connsiteX109" fmla="*/ 7248835 w 8995749"/>
                <a:gd name="connsiteY109" fmla="*/ 88710 h 341194"/>
                <a:gd name="connsiteX110" fmla="*/ 7439904 w 8995749"/>
                <a:gd name="connsiteY110" fmla="*/ 95534 h 341194"/>
                <a:gd name="connsiteX111" fmla="*/ 7590029 w 8995749"/>
                <a:gd name="connsiteY111" fmla="*/ 102358 h 341194"/>
                <a:gd name="connsiteX112" fmla="*/ 7740155 w 8995749"/>
                <a:gd name="connsiteY112" fmla="*/ 95534 h 341194"/>
                <a:gd name="connsiteX113" fmla="*/ 7862984 w 8995749"/>
                <a:gd name="connsiteY113" fmla="*/ 81886 h 341194"/>
                <a:gd name="connsiteX114" fmla="*/ 7883456 w 8995749"/>
                <a:gd name="connsiteY114" fmla="*/ 75062 h 341194"/>
                <a:gd name="connsiteX115" fmla="*/ 7910752 w 8995749"/>
                <a:gd name="connsiteY115" fmla="*/ 68238 h 341194"/>
                <a:gd name="connsiteX116" fmla="*/ 7951695 w 8995749"/>
                <a:gd name="connsiteY116" fmla="*/ 54591 h 341194"/>
                <a:gd name="connsiteX117" fmla="*/ 8088172 w 8995749"/>
                <a:gd name="connsiteY117" fmla="*/ 61415 h 341194"/>
                <a:gd name="connsiteX118" fmla="*/ 8115468 w 8995749"/>
                <a:gd name="connsiteY118" fmla="*/ 68238 h 341194"/>
                <a:gd name="connsiteX119" fmla="*/ 8197355 w 8995749"/>
                <a:gd name="connsiteY119" fmla="*/ 75062 h 341194"/>
                <a:gd name="connsiteX120" fmla="*/ 8265593 w 8995749"/>
                <a:gd name="connsiteY120" fmla="*/ 81886 h 341194"/>
                <a:gd name="connsiteX121" fmla="*/ 8613611 w 8995749"/>
                <a:gd name="connsiteY121" fmla="*/ 75062 h 341194"/>
                <a:gd name="connsiteX122" fmla="*/ 8654555 w 8995749"/>
                <a:gd name="connsiteY122" fmla="*/ 61415 h 341194"/>
                <a:gd name="connsiteX123" fmla="*/ 8702322 w 8995749"/>
                <a:gd name="connsiteY123" fmla="*/ 47767 h 341194"/>
                <a:gd name="connsiteX124" fmla="*/ 8722793 w 8995749"/>
                <a:gd name="connsiteY124" fmla="*/ 34119 h 341194"/>
                <a:gd name="connsiteX125" fmla="*/ 8995749 w 8995749"/>
                <a:gd name="connsiteY125" fmla="*/ 20471 h 341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</a:cxnLst>
              <a:rect l="l" t="t" r="r" b="b"/>
              <a:pathLst>
                <a:path w="8995749" h="341194">
                  <a:moveTo>
                    <a:pt x="22346" y="286603"/>
                  </a:moveTo>
                  <a:cubicBezTo>
                    <a:pt x="33719" y="288878"/>
                    <a:pt x="-9316" y="283551"/>
                    <a:pt x="1874" y="286603"/>
                  </a:cubicBezTo>
                  <a:cubicBezTo>
                    <a:pt x="15753" y="290388"/>
                    <a:pt x="78074" y="302525"/>
                    <a:pt x="97408" y="307074"/>
                  </a:cubicBezTo>
                  <a:cubicBezTo>
                    <a:pt x="116742" y="311623"/>
                    <a:pt x="110723" y="313182"/>
                    <a:pt x="117880" y="313898"/>
                  </a:cubicBezTo>
                  <a:cubicBezTo>
                    <a:pt x="152205" y="317331"/>
                    <a:pt x="192429" y="319850"/>
                    <a:pt x="227062" y="327546"/>
                  </a:cubicBezTo>
                  <a:cubicBezTo>
                    <a:pt x="234084" y="329106"/>
                    <a:pt x="240556" y="332625"/>
                    <a:pt x="247534" y="334370"/>
                  </a:cubicBezTo>
                  <a:cubicBezTo>
                    <a:pt x="258786" y="337183"/>
                    <a:pt x="270280" y="338919"/>
                    <a:pt x="281653" y="341194"/>
                  </a:cubicBezTo>
                  <a:lnTo>
                    <a:pt x="397659" y="334370"/>
                  </a:lnTo>
                  <a:cubicBezTo>
                    <a:pt x="413220" y="329183"/>
                    <a:pt x="411307" y="302526"/>
                    <a:pt x="424955" y="293427"/>
                  </a:cubicBezTo>
                  <a:cubicBezTo>
                    <a:pt x="431779" y="288878"/>
                    <a:pt x="437932" y="283110"/>
                    <a:pt x="445426" y="279779"/>
                  </a:cubicBezTo>
                  <a:cubicBezTo>
                    <a:pt x="445429" y="279777"/>
                    <a:pt x="496604" y="262719"/>
                    <a:pt x="506841" y="259307"/>
                  </a:cubicBezTo>
                  <a:lnTo>
                    <a:pt x="527313" y="252483"/>
                  </a:lnTo>
                  <a:cubicBezTo>
                    <a:pt x="543235" y="254758"/>
                    <a:pt x="559408" y="255690"/>
                    <a:pt x="575080" y="259307"/>
                  </a:cubicBezTo>
                  <a:cubicBezTo>
                    <a:pt x="589098" y="262542"/>
                    <a:pt x="602375" y="268406"/>
                    <a:pt x="616023" y="272955"/>
                  </a:cubicBezTo>
                  <a:lnTo>
                    <a:pt x="636495" y="279779"/>
                  </a:lnTo>
                  <a:lnTo>
                    <a:pt x="656967" y="286603"/>
                  </a:lnTo>
                  <a:lnTo>
                    <a:pt x="677438" y="293427"/>
                  </a:lnTo>
                  <a:cubicBezTo>
                    <a:pt x="704734" y="291152"/>
                    <a:pt x="732146" y="290000"/>
                    <a:pt x="759325" y="286603"/>
                  </a:cubicBezTo>
                  <a:cubicBezTo>
                    <a:pt x="780982" y="283896"/>
                    <a:pt x="807780" y="271077"/>
                    <a:pt x="827564" y="266131"/>
                  </a:cubicBezTo>
                  <a:lnTo>
                    <a:pt x="854859" y="259307"/>
                  </a:lnTo>
                  <a:cubicBezTo>
                    <a:pt x="882155" y="261582"/>
                    <a:pt x="909356" y="266131"/>
                    <a:pt x="936746" y="266131"/>
                  </a:cubicBezTo>
                  <a:cubicBezTo>
                    <a:pt x="954369" y="266131"/>
                    <a:pt x="991899" y="258456"/>
                    <a:pt x="1011808" y="252483"/>
                  </a:cubicBezTo>
                  <a:cubicBezTo>
                    <a:pt x="1025588" y="248349"/>
                    <a:pt x="1039104" y="243384"/>
                    <a:pt x="1052752" y="238835"/>
                  </a:cubicBezTo>
                  <a:cubicBezTo>
                    <a:pt x="1059576" y="236561"/>
                    <a:pt x="1066066" y="232728"/>
                    <a:pt x="1073223" y="232012"/>
                  </a:cubicBezTo>
                  <a:lnTo>
                    <a:pt x="1141462" y="225188"/>
                  </a:lnTo>
                  <a:cubicBezTo>
                    <a:pt x="1206773" y="203418"/>
                    <a:pt x="1144444" y="222159"/>
                    <a:pt x="1298411" y="211540"/>
                  </a:cubicBezTo>
                  <a:cubicBezTo>
                    <a:pt x="1318960" y="210123"/>
                    <a:pt x="1339252" y="205696"/>
                    <a:pt x="1359826" y="204716"/>
                  </a:cubicBezTo>
                  <a:cubicBezTo>
                    <a:pt x="1434838" y="201144"/>
                    <a:pt x="1509951" y="200167"/>
                    <a:pt x="1585014" y="197892"/>
                  </a:cubicBezTo>
                  <a:cubicBezTo>
                    <a:pt x="1657221" y="179840"/>
                    <a:pt x="1572192" y="204349"/>
                    <a:pt x="1632781" y="177421"/>
                  </a:cubicBezTo>
                  <a:cubicBezTo>
                    <a:pt x="1645927" y="171578"/>
                    <a:pt x="1660077" y="168322"/>
                    <a:pt x="1673725" y="163773"/>
                  </a:cubicBezTo>
                  <a:cubicBezTo>
                    <a:pt x="1680549" y="161498"/>
                    <a:pt x="1688211" y="160939"/>
                    <a:pt x="1694196" y="156949"/>
                  </a:cubicBezTo>
                  <a:cubicBezTo>
                    <a:pt x="1701020" y="152400"/>
                    <a:pt x="1706989" y="146181"/>
                    <a:pt x="1714668" y="143301"/>
                  </a:cubicBezTo>
                  <a:cubicBezTo>
                    <a:pt x="1725528" y="139229"/>
                    <a:pt x="1737597" y="139529"/>
                    <a:pt x="1748787" y="136477"/>
                  </a:cubicBezTo>
                  <a:cubicBezTo>
                    <a:pt x="1831214" y="113998"/>
                    <a:pt x="1746170" y="129053"/>
                    <a:pt x="1837498" y="116006"/>
                  </a:cubicBezTo>
                  <a:lnTo>
                    <a:pt x="1898913" y="95534"/>
                  </a:lnTo>
                  <a:cubicBezTo>
                    <a:pt x="1905737" y="93259"/>
                    <a:pt x="1912406" y="90455"/>
                    <a:pt x="1919384" y="88710"/>
                  </a:cubicBezTo>
                  <a:lnTo>
                    <a:pt x="1946680" y="81886"/>
                  </a:lnTo>
                  <a:cubicBezTo>
                    <a:pt x="1953504" y="77337"/>
                    <a:pt x="1959614" y="71469"/>
                    <a:pt x="1967152" y="68238"/>
                  </a:cubicBezTo>
                  <a:cubicBezTo>
                    <a:pt x="1975772" y="64544"/>
                    <a:pt x="1985464" y="64110"/>
                    <a:pt x="1994447" y="61415"/>
                  </a:cubicBezTo>
                  <a:cubicBezTo>
                    <a:pt x="2008226" y="57281"/>
                    <a:pt x="2021742" y="52316"/>
                    <a:pt x="2035390" y="47767"/>
                  </a:cubicBezTo>
                  <a:cubicBezTo>
                    <a:pt x="2042214" y="45492"/>
                    <a:pt x="2049877" y="44933"/>
                    <a:pt x="2055862" y="40943"/>
                  </a:cubicBezTo>
                  <a:cubicBezTo>
                    <a:pt x="2069510" y="31844"/>
                    <a:pt x="2080892" y="17625"/>
                    <a:pt x="2096805" y="13647"/>
                  </a:cubicBezTo>
                  <a:cubicBezTo>
                    <a:pt x="2131079" y="5080"/>
                    <a:pt x="2115204" y="9790"/>
                    <a:pt x="2144572" y="0"/>
                  </a:cubicBezTo>
                  <a:cubicBezTo>
                    <a:pt x="2164130" y="1956"/>
                    <a:pt x="2208694" y="1353"/>
                    <a:pt x="2233283" y="13647"/>
                  </a:cubicBezTo>
                  <a:cubicBezTo>
                    <a:pt x="2240619" y="17315"/>
                    <a:pt x="2246260" y="23964"/>
                    <a:pt x="2253755" y="27295"/>
                  </a:cubicBezTo>
                  <a:cubicBezTo>
                    <a:pt x="2266901" y="33138"/>
                    <a:pt x="2281050" y="36394"/>
                    <a:pt x="2294698" y="40943"/>
                  </a:cubicBezTo>
                  <a:lnTo>
                    <a:pt x="2315169" y="47767"/>
                  </a:lnTo>
                  <a:cubicBezTo>
                    <a:pt x="2369760" y="45492"/>
                    <a:pt x="2424304" y="40943"/>
                    <a:pt x="2478943" y="40943"/>
                  </a:cubicBezTo>
                  <a:cubicBezTo>
                    <a:pt x="2652881" y="40943"/>
                    <a:pt x="2660914" y="43218"/>
                    <a:pt x="2786017" y="54591"/>
                  </a:cubicBezTo>
                  <a:cubicBezTo>
                    <a:pt x="2805485" y="58485"/>
                    <a:pt x="2828168" y="62459"/>
                    <a:pt x="2847432" y="68238"/>
                  </a:cubicBezTo>
                  <a:cubicBezTo>
                    <a:pt x="2861211" y="72372"/>
                    <a:pt x="2874727" y="77337"/>
                    <a:pt x="2888375" y="81886"/>
                  </a:cubicBezTo>
                  <a:cubicBezTo>
                    <a:pt x="2895199" y="84161"/>
                    <a:pt x="2902862" y="84720"/>
                    <a:pt x="2908847" y="88710"/>
                  </a:cubicBezTo>
                  <a:cubicBezTo>
                    <a:pt x="2915671" y="93259"/>
                    <a:pt x="2921640" y="99478"/>
                    <a:pt x="2929319" y="102358"/>
                  </a:cubicBezTo>
                  <a:cubicBezTo>
                    <a:pt x="2940179" y="106430"/>
                    <a:pt x="2952137" y="106574"/>
                    <a:pt x="2963438" y="109182"/>
                  </a:cubicBezTo>
                  <a:cubicBezTo>
                    <a:pt x="2990853" y="115509"/>
                    <a:pt x="3018029" y="122829"/>
                    <a:pt x="3045325" y="129653"/>
                  </a:cubicBezTo>
                  <a:cubicBezTo>
                    <a:pt x="3054423" y="131927"/>
                    <a:pt x="3063912" y="132994"/>
                    <a:pt x="3072620" y="136477"/>
                  </a:cubicBezTo>
                  <a:cubicBezTo>
                    <a:pt x="3099455" y="147211"/>
                    <a:pt x="3107101" y="152052"/>
                    <a:pt x="3134035" y="156949"/>
                  </a:cubicBezTo>
                  <a:cubicBezTo>
                    <a:pt x="3149860" y="159826"/>
                    <a:pt x="3165937" y="161129"/>
                    <a:pt x="3181802" y="163773"/>
                  </a:cubicBezTo>
                  <a:cubicBezTo>
                    <a:pt x="3232611" y="172241"/>
                    <a:pt x="3203167" y="171051"/>
                    <a:pt x="3263689" y="177421"/>
                  </a:cubicBezTo>
                  <a:cubicBezTo>
                    <a:pt x="3290928" y="180288"/>
                    <a:pt x="3318280" y="181970"/>
                    <a:pt x="3345575" y="184244"/>
                  </a:cubicBezTo>
                  <a:cubicBezTo>
                    <a:pt x="3371908" y="181850"/>
                    <a:pt x="3430280" y="178422"/>
                    <a:pt x="3461581" y="170597"/>
                  </a:cubicBezTo>
                  <a:cubicBezTo>
                    <a:pt x="3475538" y="167108"/>
                    <a:pt x="3502525" y="156949"/>
                    <a:pt x="3502525" y="156949"/>
                  </a:cubicBezTo>
                  <a:cubicBezTo>
                    <a:pt x="3550292" y="159224"/>
                    <a:pt x="3598005" y="163773"/>
                    <a:pt x="3645826" y="163773"/>
                  </a:cubicBezTo>
                  <a:cubicBezTo>
                    <a:pt x="3842838" y="163773"/>
                    <a:pt x="3811863" y="166374"/>
                    <a:pt x="3925605" y="150125"/>
                  </a:cubicBezTo>
                  <a:cubicBezTo>
                    <a:pt x="3943143" y="144279"/>
                    <a:pt x="3954523" y="139904"/>
                    <a:pt x="3973372" y="136477"/>
                  </a:cubicBezTo>
                  <a:cubicBezTo>
                    <a:pt x="3989197" y="133600"/>
                    <a:pt x="4005217" y="131928"/>
                    <a:pt x="4021140" y="129653"/>
                  </a:cubicBezTo>
                  <a:lnTo>
                    <a:pt x="4375981" y="136477"/>
                  </a:lnTo>
                  <a:cubicBezTo>
                    <a:pt x="4394309" y="137088"/>
                    <a:pt x="4412277" y="142039"/>
                    <a:pt x="4430572" y="143301"/>
                  </a:cubicBezTo>
                  <a:cubicBezTo>
                    <a:pt x="4478280" y="146591"/>
                    <a:pt x="4526107" y="147850"/>
                    <a:pt x="4573874" y="150125"/>
                  </a:cubicBezTo>
                  <a:cubicBezTo>
                    <a:pt x="4615124" y="160438"/>
                    <a:pt x="4592275" y="153984"/>
                    <a:pt x="4642113" y="170597"/>
                  </a:cubicBezTo>
                  <a:cubicBezTo>
                    <a:pt x="4657406" y="175695"/>
                    <a:pt x="4673958" y="181795"/>
                    <a:pt x="4689880" y="184244"/>
                  </a:cubicBezTo>
                  <a:cubicBezTo>
                    <a:pt x="4710238" y="187376"/>
                    <a:pt x="4730823" y="188793"/>
                    <a:pt x="4751295" y="191068"/>
                  </a:cubicBezTo>
                  <a:cubicBezTo>
                    <a:pt x="4778590" y="188793"/>
                    <a:pt x="4806031" y="187864"/>
                    <a:pt x="4833181" y="184244"/>
                  </a:cubicBezTo>
                  <a:cubicBezTo>
                    <a:pt x="4840311" y="183293"/>
                    <a:pt x="4846737" y="179397"/>
                    <a:pt x="4853653" y="177421"/>
                  </a:cubicBezTo>
                  <a:cubicBezTo>
                    <a:pt x="4862671" y="174845"/>
                    <a:pt x="4871931" y="173174"/>
                    <a:pt x="4880949" y="170597"/>
                  </a:cubicBezTo>
                  <a:cubicBezTo>
                    <a:pt x="4887865" y="168621"/>
                    <a:pt x="4894398" y="165333"/>
                    <a:pt x="4901420" y="163773"/>
                  </a:cubicBezTo>
                  <a:cubicBezTo>
                    <a:pt x="4914927" y="160771"/>
                    <a:pt x="4928716" y="159224"/>
                    <a:pt x="4942364" y="156949"/>
                  </a:cubicBezTo>
                  <a:cubicBezTo>
                    <a:pt x="5063178" y="116677"/>
                    <a:pt x="4968926" y="143690"/>
                    <a:pt x="5235790" y="136477"/>
                  </a:cubicBezTo>
                  <a:cubicBezTo>
                    <a:pt x="5249438" y="134202"/>
                    <a:pt x="5263227" y="132654"/>
                    <a:pt x="5276734" y="129653"/>
                  </a:cubicBezTo>
                  <a:cubicBezTo>
                    <a:pt x="5319253" y="120205"/>
                    <a:pt x="5272342" y="122560"/>
                    <a:pt x="5331325" y="116006"/>
                  </a:cubicBezTo>
                  <a:cubicBezTo>
                    <a:pt x="5360801" y="112731"/>
                    <a:pt x="5390465" y="111457"/>
                    <a:pt x="5420035" y="109182"/>
                  </a:cubicBezTo>
                  <a:lnTo>
                    <a:pt x="5460978" y="95534"/>
                  </a:lnTo>
                  <a:cubicBezTo>
                    <a:pt x="5467802" y="93259"/>
                    <a:pt x="5474472" y="90455"/>
                    <a:pt x="5481450" y="88710"/>
                  </a:cubicBezTo>
                  <a:cubicBezTo>
                    <a:pt x="5490549" y="86435"/>
                    <a:pt x="5499728" y="84463"/>
                    <a:pt x="5508746" y="81886"/>
                  </a:cubicBezTo>
                  <a:cubicBezTo>
                    <a:pt x="5515662" y="79910"/>
                    <a:pt x="5522239" y="76807"/>
                    <a:pt x="5529217" y="75062"/>
                  </a:cubicBezTo>
                  <a:cubicBezTo>
                    <a:pt x="5568158" y="65326"/>
                    <a:pt x="5555622" y="71918"/>
                    <a:pt x="5590632" y="61415"/>
                  </a:cubicBezTo>
                  <a:cubicBezTo>
                    <a:pt x="5604411" y="57281"/>
                    <a:pt x="5617619" y="51256"/>
                    <a:pt x="5631575" y="47767"/>
                  </a:cubicBezTo>
                  <a:cubicBezTo>
                    <a:pt x="5670123" y="38130"/>
                    <a:pt x="5649674" y="42782"/>
                    <a:pt x="5692990" y="34119"/>
                  </a:cubicBezTo>
                  <a:cubicBezTo>
                    <a:pt x="5727110" y="36394"/>
                    <a:pt x="5761441" y="36520"/>
                    <a:pt x="5795349" y="40943"/>
                  </a:cubicBezTo>
                  <a:cubicBezTo>
                    <a:pt x="5813949" y="43369"/>
                    <a:pt x="5831328" y="52264"/>
                    <a:pt x="5849940" y="54591"/>
                  </a:cubicBezTo>
                  <a:lnTo>
                    <a:pt x="5904531" y="61415"/>
                  </a:lnTo>
                  <a:cubicBezTo>
                    <a:pt x="5920684" y="66799"/>
                    <a:pt x="5942655" y="75062"/>
                    <a:pt x="5959122" y="75062"/>
                  </a:cubicBezTo>
                  <a:cubicBezTo>
                    <a:pt x="5981982" y="75062"/>
                    <a:pt x="6004615" y="70513"/>
                    <a:pt x="6027361" y="68238"/>
                  </a:cubicBezTo>
                  <a:cubicBezTo>
                    <a:pt x="6034185" y="65964"/>
                    <a:pt x="6040737" y="62597"/>
                    <a:pt x="6047832" y="61415"/>
                  </a:cubicBezTo>
                  <a:cubicBezTo>
                    <a:pt x="6128535" y="47965"/>
                    <a:pt x="6154239" y="56733"/>
                    <a:pt x="6252549" y="61415"/>
                  </a:cubicBezTo>
                  <a:cubicBezTo>
                    <a:pt x="6374854" y="85875"/>
                    <a:pt x="6265809" y="66587"/>
                    <a:pt x="6395850" y="81886"/>
                  </a:cubicBezTo>
                  <a:cubicBezTo>
                    <a:pt x="6409591" y="83503"/>
                    <a:pt x="6422986" y="87810"/>
                    <a:pt x="6436793" y="88710"/>
                  </a:cubicBezTo>
                  <a:cubicBezTo>
                    <a:pt x="6527699" y="94639"/>
                    <a:pt x="6618764" y="97809"/>
                    <a:pt x="6709749" y="102358"/>
                  </a:cubicBezTo>
                  <a:cubicBezTo>
                    <a:pt x="6743586" y="113637"/>
                    <a:pt x="6734791" y="111287"/>
                    <a:pt x="6784811" y="122830"/>
                  </a:cubicBezTo>
                  <a:cubicBezTo>
                    <a:pt x="6796113" y="125438"/>
                    <a:pt x="6807779" y="126467"/>
                    <a:pt x="6818931" y="129653"/>
                  </a:cubicBezTo>
                  <a:cubicBezTo>
                    <a:pt x="6839680" y="135581"/>
                    <a:pt x="6859874" y="143301"/>
                    <a:pt x="6880346" y="150125"/>
                  </a:cubicBezTo>
                  <a:cubicBezTo>
                    <a:pt x="6893994" y="154674"/>
                    <a:pt x="6907048" y="161738"/>
                    <a:pt x="6921289" y="163773"/>
                  </a:cubicBezTo>
                  <a:lnTo>
                    <a:pt x="6969056" y="170597"/>
                  </a:lnTo>
                  <a:cubicBezTo>
                    <a:pt x="7004870" y="166120"/>
                    <a:pt x="7032178" y="166331"/>
                    <a:pt x="7064590" y="150125"/>
                  </a:cubicBezTo>
                  <a:cubicBezTo>
                    <a:pt x="7073689" y="145576"/>
                    <a:pt x="7083054" y="141524"/>
                    <a:pt x="7091886" y="136477"/>
                  </a:cubicBezTo>
                  <a:cubicBezTo>
                    <a:pt x="7099007" y="132408"/>
                    <a:pt x="7105023" y="126498"/>
                    <a:pt x="7112358" y="122830"/>
                  </a:cubicBezTo>
                  <a:cubicBezTo>
                    <a:pt x="7118791" y="119613"/>
                    <a:pt x="7126396" y="119223"/>
                    <a:pt x="7132829" y="116006"/>
                  </a:cubicBezTo>
                  <a:cubicBezTo>
                    <a:pt x="7140165" y="112338"/>
                    <a:pt x="7145389" y="104516"/>
                    <a:pt x="7153301" y="102358"/>
                  </a:cubicBezTo>
                  <a:cubicBezTo>
                    <a:pt x="7170993" y="97533"/>
                    <a:pt x="7189738" y="98128"/>
                    <a:pt x="7207892" y="95534"/>
                  </a:cubicBezTo>
                  <a:cubicBezTo>
                    <a:pt x="7221589" y="93577"/>
                    <a:pt x="7235187" y="90985"/>
                    <a:pt x="7248835" y="88710"/>
                  </a:cubicBezTo>
                  <a:lnTo>
                    <a:pt x="7439904" y="95534"/>
                  </a:lnTo>
                  <a:cubicBezTo>
                    <a:pt x="7489957" y="97536"/>
                    <a:pt x="7539936" y="102358"/>
                    <a:pt x="7590029" y="102358"/>
                  </a:cubicBezTo>
                  <a:cubicBezTo>
                    <a:pt x="7640123" y="102358"/>
                    <a:pt x="7690113" y="97809"/>
                    <a:pt x="7740155" y="95534"/>
                  </a:cubicBezTo>
                  <a:cubicBezTo>
                    <a:pt x="7759749" y="93575"/>
                    <a:pt x="7839373" y="86179"/>
                    <a:pt x="7862984" y="81886"/>
                  </a:cubicBezTo>
                  <a:cubicBezTo>
                    <a:pt x="7870061" y="80599"/>
                    <a:pt x="7876540" y="77038"/>
                    <a:pt x="7883456" y="75062"/>
                  </a:cubicBezTo>
                  <a:cubicBezTo>
                    <a:pt x="7892474" y="72485"/>
                    <a:pt x="7901769" y="70933"/>
                    <a:pt x="7910752" y="68238"/>
                  </a:cubicBezTo>
                  <a:cubicBezTo>
                    <a:pt x="7924531" y="64104"/>
                    <a:pt x="7951695" y="54591"/>
                    <a:pt x="7951695" y="54591"/>
                  </a:cubicBezTo>
                  <a:cubicBezTo>
                    <a:pt x="7997187" y="56866"/>
                    <a:pt x="8042780" y="57633"/>
                    <a:pt x="8088172" y="61415"/>
                  </a:cubicBezTo>
                  <a:cubicBezTo>
                    <a:pt x="8097518" y="62194"/>
                    <a:pt x="8106162" y="67075"/>
                    <a:pt x="8115468" y="68238"/>
                  </a:cubicBezTo>
                  <a:cubicBezTo>
                    <a:pt x="8142647" y="71635"/>
                    <a:pt x="8170077" y="72582"/>
                    <a:pt x="8197355" y="75062"/>
                  </a:cubicBezTo>
                  <a:lnTo>
                    <a:pt x="8265593" y="81886"/>
                  </a:lnTo>
                  <a:cubicBezTo>
                    <a:pt x="8381599" y="79611"/>
                    <a:pt x="8497743" y="81160"/>
                    <a:pt x="8613611" y="75062"/>
                  </a:cubicBezTo>
                  <a:cubicBezTo>
                    <a:pt x="8627977" y="74306"/>
                    <a:pt x="8640907" y="65964"/>
                    <a:pt x="8654555" y="61415"/>
                  </a:cubicBezTo>
                  <a:cubicBezTo>
                    <a:pt x="8683933" y="51623"/>
                    <a:pt x="8668035" y="56339"/>
                    <a:pt x="8702322" y="47767"/>
                  </a:cubicBezTo>
                  <a:cubicBezTo>
                    <a:pt x="8709146" y="43218"/>
                    <a:pt x="8715086" y="36922"/>
                    <a:pt x="8722793" y="34119"/>
                  </a:cubicBezTo>
                  <a:cubicBezTo>
                    <a:pt x="8808871" y="2817"/>
                    <a:pt x="8910465" y="20471"/>
                    <a:pt x="8995749" y="20471"/>
                  </a:cubicBezTo>
                </a:path>
              </a:pathLst>
            </a:custGeom>
            <a:noFill/>
            <a:ln w="158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04716" y="2831910"/>
            <a:ext cx="7745105" cy="1712079"/>
            <a:chOff x="204716" y="2831910"/>
            <a:chExt cx="7745105" cy="1712079"/>
          </a:xfrm>
        </p:grpSpPr>
        <p:sp>
          <p:nvSpPr>
            <p:cNvPr id="5" name="Rectangle 4"/>
            <p:cNvSpPr/>
            <p:nvPr/>
          </p:nvSpPr>
          <p:spPr>
            <a:xfrm>
              <a:off x="4504588" y="4236212"/>
              <a:ext cx="2302233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1400" dirty="0">
                  <a:solidFill>
                    <a:schemeClr val="bg1"/>
                  </a:solidFill>
                </a:rPr>
                <a:t>the eruption of molten rock</a:t>
              </a:r>
              <a:endParaRPr lang="de-DE" sz="1400" dirty="0">
                <a:solidFill>
                  <a:schemeClr val="bg1"/>
                </a:solidFill>
              </a:endParaRPr>
            </a:p>
          </p:txBody>
        </p:sp>
        <p:grpSp>
          <p:nvGrpSpPr>
            <p:cNvPr id="21" name="Group 20"/>
            <p:cNvGrpSpPr/>
            <p:nvPr/>
          </p:nvGrpSpPr>
          <p:grpSpPr>
            <a:xfrm>
              <a:off x="204716" y="2831910"/>
              <a:ext cx="7745105" cy="1078200"/>
              <a:chOff x="204716" y="2831910"/>
              <a:chExt cx="7745105" cy="1078200"/>
            </a:xfrm>
          </p:grpSpPr>
          <p:sp>
            <p:nvSpPr>
              <p:cNvPr id="7" name="Freeform 6"/>
              <p:cNvSpPr/>
              <p:nvPr/>
            </p:nvSpPr>
            <p:spPr>
              <a:xfrm>
                <a:off x="204716" y="3143262"/>
                <a:ext cx="1794681" cy="282328"/>
              </a:xfrm>
              <a:custGeom>
                <a:avLst/>
                <a:gdLst>
                  <a:gd name="connsiteX0" fmla="*/ 0 w 1794681"/>
                  <a:gd name="connsiteY0" fmla="*/ 282326 h 282328"/>
                  <a:gd name="connsiteX1" fmla="*/ 122830 w 1794681"/>
                  <a:gd name="connsiteY1" fmla="*/ 200439 h 282328"/>
                  <a:gd name="connsiteX2" fmla="*/ 163774 w 1794681"/>
                  <a:gd name="connsiteY2" fmla="*/ 179968 h 282328"/>
                  <a:gd name="connsiteX3" fmla="*/ 225188 w 1794681"/>
                  <a:gd name="connsiteY3" fmla="*/ 152672 h 282328"/>
                  <a:gd name="connsiteX4" fmla="*/ 245660 w 1794681"/>
                  <a:gd name="connsiteY4" fmla="*/ 145848 h 282328"/>
                  <a:gd name="connsiteX5" fmla="*/ 266132 w 1794681"/>
                  <a:gd name="connsiteY5" fmla="*/ 125377 h 282328"/>
                  <a:gd name="connsiteX6" fmla="*/ 286603 w 1794681"/>
                  <a:gd name="connsiteY6" fmla="*/ 111729 h 282328"/>
                  <a:gd name="connsiteX7" fmla="*/ 300251 w 1794681"/>
                  <a:gd name="connsiteY7" fmla="*/ 91257 h 282328"/>
                  <a:gd name="connsiteX8" fmla="*/ 361666 w 1794681"/>
                  <a:gd name="connsiteY8" fmla="*/ 63962 h 282328"/>
                  <a:gd name="connsiteX9" fmla="*/ 382138 w 1794681"/>
                  <a:gd name="connsiteY9" fmla="*/ 50314 h 282328"/>
                  <a:gd name="connsiteX10" fmla="*/ 443553 w 1794681"/>
                  <a:gd name="connsiteY10" fmla="*/ 29842 h 282328"/>
                  <a:gd name="connsiteX11" fmla="*/ 464024 w 1794681"/>
                  <a:gd name="connsiteY11" fmla="*/ 23019 h 282328"/>
                  <a:gd name="connsiteX12" fmla="*/ 484496 w 1794681"/>
                  <a:gd name="connsiteY12" fmla="*/ 9371 h 282328"/>
                  <a:gd name="connsiteX13" fmla="*/ 620974 w 1794681"/>
                  <a:gd name="connsiteY13" fmla="*/ 9371 h 282328"/>
                  <a:gd name="connsiteX14" fmla="*/ 716508 w 1794681"/>
                  <a:gd name="connsiteY14" fmla="*/ 16195 h 282328"/>
                  <a:gd name="connsiteX15" fmla="*/ 1132765 w 1794681"/>
                  <a:gd name="connsiteY15" fmla="*/ 23019 h 282328"/>
                  <a:gd name="connsiteX16" fmla="*/ 1207827 w 1794681"/>
                  <a:gd name="connsiteY16" fmla="*/ 16195 h 282328"/>
                  <a:gd name="connsiteX17" fmla="*/ 1235123 w 1794681"/>
                  <a:gd name="connsiteY17" fmla="*/ 9371 h 282328"/>
                  <a:gd name="connsiteX18" fmla="*/ 1310185 w 1794681"/>
                  <a:gd name="connsiteY18" fmla="*/ 16195 h 282328"/>
                  <a:gd name="connsiteX19" fmla="*/ 1330657 w 1794681"/>
                  <a:gd name="connsiteY19" fmla="*/ 36666 h 282328"/>
                  <a:gd name="connsiteX20" fmla="*/ 1351129 w 1794681"/>
                  <a:gd name="connsiteY20" fmla="*/ 43490 h 282328"/>
                  <a:gd name="connsiteX21" fmla="*/ 1392072 w 1794681"/>
                  <a:gd name="connsiteY21" fmla="*/ 70786 h 282328"/>
                  <a:gd name="connsiteX22" fmla="*/ 1453487 w 1794681"/>
                  <a:gd name="connsiteY22" fmla="*/ 111729 h 282328"/>
                  <a:gd name="connsiteX23" fmla="*/ 1473959 w 1794681"/>
                  <a:gd name="connsiteY23" fmla="*/ 125377 h 282328"/>
                  <a:gd name="connsiteX24" fmla="*/ 1494430 w 1794681"/>
                  <a:gd name="connsiteY24" fmla="*/ 132201 h 282328"/>
                  <a:gd name="connsiteX25" fmla="*/ 1535374 w 1794681"/>
                  <a:gd name="connsiteY25" fmla="*/ 166320 h 282328"/>
                  <a:gd name="connsiteX26" fmla="*/ 1562669 w 1794681"/>
                  <a:gd name="connsiteY26" fmla="*/ 186792 h 282328"/>
                  <a:gd name="connsiteX27" fmla="*/ 1583141 w 1794681"/>
                  <a:gd name="connsiteY27" fmla="*/ 193616 h 282328"/>
                  <a:gd name="connsiteX28" fmla="*/ 1630908 w 1794681"/>
                  <a:gd name="connsiteY28" fmla="*/ 220911 h 282328"/>
                  <a:gd name="connsiteX29" fmla="*/ 1671851 w 1794681"/>
                  <a:gd name="connsiteY29" fmla="*/ 234559 h 282328"/>
                  <a:gd name="connsiteX30" fmla="*/ 1712794 w 1794681"/>
                  <a:gd name="connsiteY30" fmla="*/ 255031 h 282328"/>
                  <a:gd name="connsiteX31" fmla="*/ 1733266 w 1794681"/>
                  <a:gd name="connsiteY31" fmla="*/ 268678 h 282328"/>
                  <a:gd name="connsiteX32" fmla="*/ 1794681 w 1794681"/>
                  <a:gd name="connsiteY32" fmla="*/ 282326 h 2823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794681" h="282328">
                    <a:moveTo>
                      <a:pt x="0" y="282326"/>
                    </a:moveTo>
                    <a:lnTo>
                      <a:pt x="122830" y="200439"/>
                    </a:lnTo>
                    <a:cubicBezTo>
                      <a:pt x="149284" y="182803"/>
                      <a:pt x="135525" y="189384"/>
                      <a:pt x="163774" y="179968"/>
                    </a:cubicBezTo>
                    <a:cubicBezTo>
                      <a:pt x="196214" y="158340"/>
                      <a:pt x="176465" y="168913"/>
                      <a:pt x="225188" y="152672"/>
                    </a:cubicBezTo>
                    <a:lnTo>
                      <a:pt x="245660" y="145848"/>
                    </a:lnTo>
                    <a:cubicBezTo>
                      <a:pt x="252484" y="139024"/>
                      <a:pt x="258718" y="131555"/>
                      <a:pt x="266132" y="125377"/>
                    </a:cubicBezTo>
                    <a:cubicBezTo>
                      <a:pt x="272432" y="120127"/>
                      <a:pt x="280804" y="117528"/>
                      <a:pt x="286603" y="111729"/>
                    </a:cubicBezTo>
                    <a:cubicBezTo>
                      <a:pt x="292402" y="105930"/>
                      <a:pt x="294452" y="97056"/>
                      <a:pt x="300251" y="91257"/>
                    </a:cubicBezTo>
                    <a:cubicBezTo>
                      <a:pt x="328025" y="63484"/>
                      <a:pt x="321132" y="90985"/>
                      <a:pt x="361666" y="63962"/>
                    </a:cubicBezTo>
                    <a:cubicBezTo>
                      <a:pt x="368490" y="59413"/>
                      <a:pt x="374643" y="53645"/>
                      <a:pt x="382138" y="50314"/>
                    </a:cubicBezTo>
                    <a:lnTo>
                      <a:pt x="443553" y="29842"/>
                    </a:lnTo>
                    <a:lnTo>
                      <a:pt x="464024" y="23019"/>
                    </a:lnTo>
                    <a:cubicBezTo>
                      <a:pt x="470848" y="18470"/>
                      <a:pt x="477160" y="13039"/>
                      <a:pt x="484496" y="9371"/>
                    </a:cubicBezTo>
                    <a:cubicBezTo>
                      <a:pt x="524592" y="-10677"/>
                      <a:pt x="590002" y="7373"/>
                      <a:pt x="620974" y="9371"/>
                    </a:cubicBezTo>
                    <a:lnTo>
                      <a:pt x="716508" y="16195"/>
                    </a:lnTo>
                    <a:cubicBezTo>
                      <a:pt x="876156" y="69408"/>
                      <a:pt x="743068" y="30103"/>
                      <a:pt x="1132765" y="23019"/>
                    </a:cubicBezTo>
                    <a:cubicBezTo>
                      <a:pt x="1157786" y="20744"/>
                      <a:pt x="1182924" y="19516"/>
                      <a:pt x="1207827" y="16195"/>
                    </a:cubicBezTo>
                    <a:cubicBezTo>
                      <a:pt x="1217123" y="14955"/>
                      <a:pt x="1225744" y="9371"/>
                      <a:pt x="1235123" y="9371"/>
                    </a:cubicBezTo>
                    <a:cubicBezTo>
                      <a:pt x="1260247" y="9371"/>
                      <a:pt x="1285164" y="13920"/>
                      <a:pt x="1310185" y="16195"/>
                    </a:cubicBezTo>
                    <a:cubicBezTo>
                      <a:pt x="1317009" y="23019"/>
                      <a:pt x="1322627" y="31313"/>
                      <a:pt x="1330657" y="36666"/>
                    </a:cubicBezTo>
                    <a:cubicBezTo>
                      <a:pt x="1336642" y="40656"/>
                      <a:pt x="1344841" y="39997"/>
                      <a:pt x="1351129" y="43490"/>
                    </a:cubicBezTo>
                    <a:cubicBezTo>
                      <a:pt x="1365467" y="51456"/>
                      <a:pt x="1378424" y="61687"/>
                      <a:pt x="1392072" y="70786"/>
                    </a:cubicBezTo>
                    <a:lnTo>
                      <a:pt x="1453487" y="111729"/>
                    </a:lnTo>
                    <a:cubicBezTo>
                      <a:pt x="1460311" y="116278"/>
                      <a:pt x="1466178" y="122783"/>
                      <a:pt x="1473959" y="125377"/>
                    </a:cubicBezTo>
                    <a:lnTo>
                      <a:pt x="1494430" y="132201"/>
                    </a:lnTo>
                    <a:cubicBezTo>
                      <a:pt x="1526294" y="164063"/>
                      <a:pt x="1502120" y="142566"/>
                      <a:pt x="1535374" y="166320"/>
                    </a:cubicBezTo>
                    <a:cubicBezTo>
                      <a:pt x="1544629" y="172931"/>
                      <a:pt x="1552794" y="181149"/>
                      <a:pt x="1562669" y="186792"/>
                    </a:cubicBezTo>
                    <a:cubicBezTo>
                      <a:pt x="1568914" y="190361"/>
                      <a:pt x="1576707" y="190399"/>
                      <a:pt x="1583141" y="193616"/>
                    </a:cubicBezTo>
                    <a:cubicBezTo>
                      <a:pt x="1632387" y="218238"/>
                      <a:pt x="1571083" y="196981"/>
                      <a:pt x="1630908" y="220911"/>
                    </a:cubicBezTo>
                    <a:cubicBezTo>
                      <a:pt x="1644265" y="226254"/>
                      <a:pt x="1659881" y="226579"/>
                      <a:pt x="1671851" y="234559"/>
                    </a:cubicBezTo>
                    <a:cubicBezTo>
                      <a:pt x="1730513" y="273667"/>
                      <a:pt x="1656298" y="226784"/>
                      <a:pt x="1712794" y="255031"/>
                    </a:cubicBezTo>
                    <a:cubicBezTo>
                      <a:pt x="1720129" y="258699"/>
                      <a:pt x="1725559" y="265875"/>
                      <a:pt x="1733266" y="268678"/>
                    </a:cubicBezTo>
                    <a:cubicBezTo>
                      <a:pt x="1772316" y="282878"/>
                      <a:pt x="1771252" y="282326"/>
                      <a:pt x="1794681" y="282326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2797791" y="3016155"/>
                <a:ext cx="634621" cy="109182"/>
              </a:xfrm>
              <a:custGeom>
                <a:avLst/>
                <a:gdLst>
                  <a:gd name="connsiteX0" fmla="*/ 0 w 634621"/>
                  <a:gd name="connsiteY0" fmla="*/ 109182 h 109182"/>
                  <a:gd name="connsiteX1" fmla="*/ 238836 w 634621"/>
                  <a:gd name="connsiteY1" fmla="*/ 20472 h 109182"/>
                  <a:gd name="connsiteX2" fmla="*/ 279779 w 634621"/>
                  <a:gd name="connsiteY2" fmla="*/ 0 h 109182"/>
                  <a:gd name="connsiteX3" fmla="*/ 409433 w 634621"/>
                  <a:gd name="connsiteY3" fmla="*/ 20472 h 109182"/>
                  <a:gd name="connsiteX4" fmla="*/ 457200 w 634621"/>
                  <a:gd name="connsiteY4" fmla="*/ 34120 h 109182"/>
                  <a:gd name="connsiteX5" fmla="*/ 484496 w 634621"/>
                  <a:gd name="connsiteY5" fmla="*/ 40944 h 109182"/>
                  <a:gd name="connsiteX6" fmla="*/ 504967 w 634621"/>
                  <a:gd name="connsiteY6" fmla="*/ 47767 h 109182"/>
                  <a:gd name="connsiteX7" fmla="*/ 580030 w 634621"/>
                  <a:gd name="connsiteY7" fmla="*/ 68239 h 109182"/>
                  <a:gd name="connsiteX8" fmla="*/ 634621 w 634621"/>
                  <a:gd name="connsiteY8" fmla="*/ 109182 h 1091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34621" h="109182">
                    <a:moveTo>
                      <a:pt x="0" y="109182"/>
                    </a:moveTo>
                    <a:lnTo>
                      <a:pt x="238836" y="20472"/>
                    </a:lnTo>
                    <a:cubicBezTo>
                      <a:pt x="270412" y="8839"/>
                      <a:pt x="249534" y="20164"/>
                      <a:pt x="279779" y="0"/>
                    </a:cubicBezTo>
                    <a:cubicBezTo>
                      <a:pt x="335795" y="8002"/>
                      <a:pt x="362158" y="9966"/>
                      <a:pt x="409433" y="20472"/>
                    </a:cubicBezTo>
                    <a:cubicBezTo>
                      <a:pt x="457428" y="31138"/>
                      <a:pt x="417306" y="22722"/>
                      <a:pt x="457200" y="34120"/>
                    </a:cubicBezTo>
                    <a:cubicBezTo>
                      <a:pt x="466218" y="36697"/>
                      <a:pt x="475478" y="38368"/>
                      <a:pt x="484496" y="40944"/>
                    </a:cubicBezTo>
                    <a:cubicBezTo>
                      <a:pt x="491412" y="42920"/>
                      <a:pt x="497989" y="46023"/>
                      <a:pt x="504967" y="47767"/>
                    </a:cubicBezTo>
                    <a:cubicBezTo>
                      <a:pt x="525475" y="52894"/>
                      <a:pt x="562463" y="56528"/>
                      <a:pt x="580030" y="68239"/>
                    </a:cubicBezTo>
                    <a:cubicBezTo>
                      <a:pt x="626326" y="99104"/>
                      <a:pt x="609374" y="83937"/>
                      <a:pt x="634621" y="109182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1753737" y="3104866"/>
                <a:ext cx="818866" cy="109182"/>
              </a:xfrm>
              <a:custGeom>
                <a:avLst/>
                <a:gdLst>
                  <a:gd name="connsiteX0" fmla="*/ 0 w 818866"/>
                  <a:gd name="connsiteY0" fmla="*/ 109182 h 109182"/>
                  <a:gd name="connsiteX1" fmla="*/ 34120 w 818866"/>
                  <a:gd name="connsiteY1" fmla="*/ 95534 h 109182"/>
                  <a:gd name="connsiteX2" fmla="*/ 54591 w 818866"/>
                  <a:gd name="connsiteY2" fmla="*/ 88710 h 109182"/>
                  <a:gd name="connsiteX3" fmla="*/ 75063 w 818866"/>
                  <a:gd name="connsiteY3" fmla="*/ 68238 h 109182"/>
                  <a:gd name="connsiteX4" fmla="*/ 116006 w 818866"/>
                  <a:gd name="connsiteY4" fmla="*/ 54591 h 109182"/>
                  <a:gd name="connsiteX5" fmla="*/ 156950 w 818866"/>
                  <a:gd name="connsiteY5" fmla="*/ 34119 h 109182"/>
                  <a:gd name="connsiteX6" fmla="*/ 177421 w 818866"/>
                  <a:gd name="connsiteY6" fmla="*/ 20471 h 109182"/>
                  <a:gd name="connsiteX7" fmla="*/ 204717 w 818866"/>
                  <a:gd name="connsiteY7" fmla="*/ 13647 h 109182"/>
                  <a:gd name="connsiteX8" fmla="*/ 279779 w 818866"/>
                  <a:gd name="connsiteY8" fmla="*/ 0 h 109182"/>
                  <a:gd name="connsiteX9" fmla="*/ 655093 w 818866"/>
                  <a:gd name="connsiteY9" fmla="*/ 6824 h 109182"/>
                  <a:gd name="connsiteX10" fmla="*/ 696036 w 818866"/>
                  <a:gd name="connsiteY10" fmla="*/ 34119 h 109182"/>
                  <a:gd name="connsiteX11" fmla="*/ 716508 w 818866"/>
                  <a:gd name="connsiteY11" fmla="*/ 40943 h 109182"/>
                  <a:gd name="connsiteX12" fmla="*/ 736979 w 818866"/>
                  <a:gd name="connsiteY12" fmla="*/ 54591 h 109182"/>
                  <a:gd name="connsiteX13" fmla="*/ 805218 w 818866"/>
                  <a:gd name="connsiteY13" fmla="*/ 75062 h 109182"/>
                  <a:gd name="connsiteX14" fmla="*/ 818866 w 818866"/>
                  <a:gd name="connsiteY14" fmla="*/ 75062 h 1091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818866" h="109182">
                    <a:moveTo>
                      <a:pt x="0" y="109182"/>
                    </a:moveTo>
                    <a:cubicBezTo>
                      <a:pt x="11373" y="104633"/>
                      <a:pt x="22651" y="99835"/>
                      <a:pt x="34120" y="95534"/>
                    </a:cubicBezTo>
                    <a:cubicBezTo>
                      <a:pt x="40855" y="93008"/>
                      <a:pt x="48606" y="92700"/>
                      <a:pt x="54591" y="88710"/>
                    </a:cubicBezTo>
                    <a:cubicBezTo>
                      <a:pt x="62621" y="83357"/>
                      <a:pt x="66627" y="72925"/>
                      <a:pt x="75063" y="68238"/>
                    </a:cubicBezTo>
                    <a:cubicBezTo>
                      <a:pt x="87639" y="61252"/>
                      <a:pt x="104036" y="62571"/>
                      <a:pt x="116006" y="54591"/>
                    </a:cubicBezTo>
                    <a:cubicBezTo>
                      <a:pt x="142463" y="36953"/>
                      <a:pt x="128697" y="43537"/>
                      <a:pt x="156950" y="34119"/>
                    </a:cubicBezTo>
                    <a:cubicBezTo>
                      <a:pt x="163774" y="29570"/>
                      <a:pt x="169883" y="23702"/>
                      <a:pt x="177421" y="20471"/>
                    </a:cubicBezTo>
                    <a:cubicBezTo>
                      <a:pt x="186041" y="16776"/>
                      <a:pt x="195699" y="16223"/>
                      <a:pt x="204717" y="13647"/>
                    </a:cubicBezTo>
                    <a:cubicBezTo>
                      <a:pt x="253803" y="-377"/>
                      <a:pt x="189451" y="11291"/>
                      <a:pt x="279779" y="0"/>
                    </a:cubicBezTo>
                    <a:lnTo>
                      <a:pt x="655093" y="6824"/>
                    </a:lnTo>
                    <a:cubicBezTo>
                      <a:pt x="671441" y="8164"/>
                      <a:pt x="680475" y="28932"/>
                      <a:pt x="696036" y="34119"/>
                    </a:cubicBezTo>
                    <a:lnTo>
                      <a:pt x="716508" y="40943"/>
                    </a:lnTo>
                    <a:cubicBezTo>
                      <a:pt x="723332" y="45492"/>
                      <a:pt x="729485" y="51260"/>
                      <a:pt x="736979" y="54591"/>
                    </a:cubicBezTo>
                    <a:cubicBezTo>
                      <a:pt x="747894" y="59442"/>
                      <a:pt x="789342" y="72416"/>
                      <a:pt x="805218" y="75062"/>
                    </a:cubicBezTo>
                    <a:cubicBezTo>
                      <a:pt x="809705" y="75810"/>
                      <a:pt x="814317" y="75062"/>
                      <a:pt x="818866" y="75062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2286000" y="3145686"/>
                <a:ext cx="907576" cy="136601"/>
              </a:xfrm>
              <a:custGeom>
                <a:avLst/>
                <a:gdLst>
                  <a:gd name="connsiteX0" fmla="*/ 0 w 907576"/>
                  <a:gd name="connsiteY0" fmla="*/ 136601 h 136601"/>
                  <a:gd name="connsiteX1" fmla="*/ 34119 w 907576"/>
                  <a:gd name="connsiteY1" fmla="*/ 122953 h 136601"/>
                  <a:gd name="connsiteX2" fmla="*/ 95534 w 907576"/>
                  <a:gd name="connsiteY2" fmla="*/ 102481 h 136601"/>
                  <a:gd name="connsiteX3" fmla="*/ 197893 w 907576"/>
                  <a:gd name="connsiteY3" fmla="*/ 68362 h 136601"/>
                  <a:gd name="connsiteX4" fmla="*/ 259307 w 907576"/>
                  <a:gd name="connsiteY4" fmla="*/ 47890 h 136601"/>
                  <a:gd name="connsiteX5" fmla="*/ 279779 w 907576"/>
                  <a:gd name="connsiteY5" fmla="*/ 41066 h 136601"/>
                  <a:gd name="connsiteX6" fmla="*/ 320722 w 907576"/>
                  <a:gd name="connsiteY6" fmla="*/ 20595 h 136601"/>
                  <a:gd name="connsiteX7" fmla="*/ 341194 w 907576"/>
                  <a:gd name="connsiteY7" fmla="*/ 6947 h 136601"/>
                  <a:gd name="connsiteX8" fmla="*/ 429904 w 907576"/>
                  <a:gd name="connsiteY8" fmla="*/ 6947 h 136601"/>
                  <a:gd name="connsiteX9" fmla="*/ 559558 w 907576"/>
                  <a:gd name="connsiteY9" fmla="*/ 13771 h 136601"/>
                  <a:gd name="connsiteX10" fmla="*/ 620973 w 907576"/>
                  <a:gd name="connsiteY10" fmla="*/ 41066 h 136601"/>
                  <a:gd name="connsiteX11" fmla="*/ 641445 w 907576"/>
                  <a:gd name="connsiteY11" fmla="*/ 47890 h 136601"/>
                  <a:gd name="connsiteX12" fmla="*/ 661916 w 907576"/>
                  <a:gd name="connsiteY12" fmla="*/ 61538 h 136601"/>
                  <a:gd name="connsiteX13" fmla="*/ 730155 w 907576"/>
                  <a:gd name="connsiteY13" fmla="*/ 82010 h 136601"/>
                  <a:gd name="connsiteX14" fmla="*/ 750627 w 907576"/>
                  <a:gd name="connsiteY14" fmla="*/ 95657 h 136601"/>
                  <a:gd name="connsiteX15" fmla="*/ 805218 w 907576"/>
                  <a:gd name="connsiteY15" fmla="*/ 109305 h 136601"/>
                  <a:gd name="connsiteX16" fmla="*/ 825690 w 907576"/>
                  <a:gd name="connsiteY16" fmla="*/ 116129 h 136601"/>
                  <a:gd name="connsiteX17" fmla="*/ 880281 w 907576"/>
                  <a:gd name="connsiteY17" fmla="*/ 122953 h 136601"/>
                  <a:gd name="connsiteX18" fmla="*/ 907576 w 907576"/>
                  <a:gd name="connsiteY18" fmla="*/ 129777 h 1366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907576" h="136601">
                    <a:moveTo>
                      <a:pt x="0" y="136601"/>
                    </a:moveTo>
                    <a:cubicBezTo>
                      <a:pt x="11373" y="132052"/>
                      <a:pt x="22607" y="127139"/>
                      <a:pt x="34119" y="122953"/>
                    </a:cubicBezTo>
                    <a:cubicBezTo>
                      <a:pt x="54399" y="115578"/>
                      <a:pt x="75062" y="109305"/>
                      <a:pt x="95534" y="102481"/>
                    </a:cubicBezTo>
                    <a:lnTo>
                      <a:pt x="197893" y="68362"/>
                    </a:lnTo>
                    <a:lnTo>
                      <a:pt x="259307" y="47890"/>
                    </a:lnTo>
                    <a:cubicBezTo>
                      <a:pt x="266131" y="45615"/>
                      <a:pt x="273794" y="45056"/>
                      <a:pt x="279779" y="41066"/>
                    </a:cubicBezTo>
                    <a:cubicBezTo>
                      <a:pt x="306236" y="23428"/>
                      <a:pt x="292470" y="30011"/>
                      <a:pt x="320722" y="20595"/>
                    </a:cubicBezTo>
                    <a:cubicBezTo>
                      <a:pt x="327546" y="16046"/>
                      <a:pt x="333656" y="10178"/>
                      <a:pt x="341194" y="6947"/>
                    </a:cubicBezTo>
                    <a:cubicBezTo>
                      <a:pt x="374144" y="-7174"/>
                      <a:pt x="390637" y="4142"/>
                      <a:pt x="429904" y="6947"/>
                    </a:cubicBezTo>
                    <a:cubicBezTo>
                      <a:pt x="473072" y="10030"/>
                      <a:pt x="516340" y="11496"/>
                      <a:pt x="559558" y="13771"/>
                    </a:cubicBezTo>
                    <a:cubicBezTo>
                      <a:pt x="592000" y="35397"/>
                      <a:pt x="572250" y="24825"/>
                      <a:pt x="620973" y="41066"/>
                    </a:cubicBezTo>
                    <a:lnTo>
                      <a:pt x="641445" y="47890"/>
                    </a:lnTo>
                    <a:cubicBezTo>
                      <a:pt x="648269" y="52439"/>
                      <a:pt x="654422" y="58207"/>
                      <a:pt x="661916" y="61538"/>
                    </a:cubicBezTo>
                    <a:cubicBezTo>
                      <a:pt x="683274" y="71031"/>
                      <a:pt x="707471" y="76339"/>
                      <a:pt x="730155" y="82010"/>
                    </a:cubicBezTo>
                    <a:cubicBezTo>
                      <a:pt x="736979" y="86559"/>
                      <a:pt x="742920" y="92854"/>
                      <a:pt x="750627" y="95657"/>
                    </a:cubicBezTo>
                    <a:cubicBezTo>
                      <a:pt x="768255" y="102067"/>
                      <a:pt x="787423" y="103373"/>
                      <a:pt x="805218" y="109305"/>
                    </a:cubicBezTo>
                    <a:cubicBezTo>
                      <a:pt x="812042" y="111580"/>
                      <a:pt x="818613" y="114842"/>
                      <a:pt x="825690" y="116129"/>
                    </a:cubicBezTo>
                    <a:cubicBezTo>
                      <a:pt x="843733" y="119410"/>
                      <a:pt x="862084" y="120678"/>
                      <a:pt x="880281" y="122953"/>
                    </a:cubicBezTo>
                    <a:cubicBezTo>
                      <a:pt x="902910" y="130496"/>
                      <a:pt x="893559" y="129777"/>
                      <a:pt x="907576" y="129777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3" name="Freeform 12"/>
              <p:cNvSpPr/>
              <p:nvPr/>
            </p:nvSpPr>
            <p:spPr>
              <a:xfrm>
                <a:off x="5629701" y="3173104"/>
                <a:ext cx="1009935" cy="225189"/>
              </a:xfrm>
              <a:custGeom>
                <a:avLst/>
                <a:gdLst>
                  <a:gd name="connsiteX0" fmla="*/ 0 w 1009935"/>
                  <a:gd name="connsiteY0" fmla="*/ 204717 h 225189"/>
                  <a:gd name="connsiteX1" fmla="*/ 211541 w 1009935"/>
                  <a:gd name="connsiteY1" fmla="*/ 75063 h 225189"/>
                  <a:gd name="connsiteX2" fmla="*/ 252484 w 1009935"/>
                  <a:gd name="connsiteY2" fmla="*/ 61415 h 225189"/>
                  <a:gd name="connsiteX3" fmla="*/ 272956 w 1009935"/>
                  <a:gd name="connsiteY3" fmla="*/ 47768 h 225189"/>
                  <a:gd name="connsiteX4" fmla="*/ 320723 w 1009935"/>
                  <a:gd name="connsiteY4" fmla="*/ 34120 h 225189"/>
                  <a:gd name="connsiteX5" fmla="*/ 341195 w 1009935"/>
                  <a:gd name="connsiteY5" fmla="*/ 20472 h 225189"/>
                  <a:gd name="connsiteX6" fmla="*/ 382138 w 1009935"/>
                  <a:gd name="connsiteY6" fmla="*/ 6824 h 225189"/>
                  <a:gd name="connsiteX7" fmla="*/ 402609 w 1009935"/>
                  <a:gd name="connsiteY7" fmla="*/ 0 h 225189"/>
                  <a:gd name="connsiteX8" fmla="*/ 532263 w 1009935"/>
                  <a:gd name="connsiteY8" fmla="*/ 13648 h 225189"/>
                  <a:gd name="connsiteX9" fmla="*/ 552735 w 1009935"/>
                  <a:gd name="connsiteY9" fmla="*/ 27296 h 225189"/>
                  <a:gd name="connsiteX10" fmla="*/ 573206 w 1009935"/>
                  <a:gd name="connsiteY10" fmla="*/ 34120 h 225189"/>
                  <a:gd name="connsiteX11" fmla="*/ 614150 w 1009935"/>
                  <a:gd name="connsiteY11" fmla="*/ 61415 h 225189"/>
                  <a:gd name="connsiteX12" fmla="*/ 655093 w 1009935"/>
                  <a:gd name="connsiteY12" fmla="*/ 75063 h 225189"/>
                  <a:gd name="connsiteX13" fmla="*/ 675565 w 1009935"/>
                  <a:gd name="connsiteY13" fmla="*/ 81887 h 225189"/>
                  <a:gd name="connsiteX14" fmla="*/ 730156 w 1009935"/>
                  <a:gd name="connsiteY14" fmla="*/ 95535 h 225189"/>
                  <a:gd name="connsiteX15" fmla="*/ 750627 w 1009935"/>
                  <a:gd name="connsiteY15" fmla="*/ 102359 h 225189"/>
                  <a:gd name="connsiteX16" fmla="*/ 771099 w 1009935"/>
                  <a:gd name="connsiteY16" fmla="*/ 116006 h 225189"/>
                  <a:gd name="connsiteX17" fmla="*/ 832514 w 1009935"/>
                  <a:gd name="connsiteY17" fmla="*/ 136478 h 225189"/>
                  <a:gd name="connsiteX18" fmla="*/ 873457 w 1009935"/>
                  <a:gd name="connsiteY18" fmla="*/ 150126 h 225189"/>
                  <a:gd name="connsiteX19" fmla="*/ 914400 w 1009935"/>
                  <a:gd name="connsiteY19" fmla="*/ 170597 h 225189"/>
                  <a:gd name="connsiteX20" fmla="*/ 962168 w 1009935"/>
                  <a:gd name="connsiteY20" fmla="*/ 191069 h 225189"/>
                  <a:gd name="connsiteX21" fmla="*/ 982639 w 1009935"/>
                  <a:gd name="connsiteY21" fmla="*/ 204717 h 225189"/>
                  <a:gd name="connsiteX22" fmla="*/ 1009935 w 1009935"/>
                  <a:gd name="connsiteY22" fmla="*/ 225189 h 2251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1009935" h="225189">
                    <a:moveTo>
                      <a:pt x="0" y="204717"/>
                    </a:moveTo>
                    <a:cubicBezTo>
                      <a:pt x="70514" y="161499"/>
                      <a:pt x="133081" y="101217"/>
                      <a:pt x="211541" y="75063"/>
                    </a:cubicBezTo>
                    <a:cubicBezTo>
                      <a:pt x="225189" y="70514"/>
                      <a:pt x="240514" y="69394"/>
                      <a:pt x="252484" y="61415"/>
                    </a:cubicBezTo>
                    <a:cubicBezTo>
                      <a:pt x="259308" y="56866"/>
                      <a:pt x="265418" y="50999"/>
                      <a:pt x="272956" y="47768"/>
                    </a:cubicBezTo>
                    <a:cubicBezTo>
                      <a:pt x="303557" y="34654"/>
                      <a:pt x="294171" y="47396"/>
                      <a:pt x="320723" y="34120"/>
                    </a:cubicBezTo>
                    <a:cubicBezTo>
                      <a:pt x="328059" y="30452"/>
                      <a:pt x="333700" y="23803"/>
                      <a:pt x="341195" y="20472"/>
                    </a:cubicBezTo>
                    <a:cubicBezTo>
                      <a:pt x="354341" y="14629"/>
                      <a:pt x="368490" y="11373"/>
                      <a:pt x="382138" y="6824"/>
                    </a:cubicBezTo>
                    <a:lnTo>
                      <a:pt x="402609" y="0"/>
                    </a:lnTo>
                    <a:cubicBezTo>
                      <a:pt x="405537" y="195"/>
                      <a:pt x="501630" y="519"/>
                      <a:pt x="532263" y="13648"/>
                    </a:cubicBezTo>
                    <a:cubicBezTo>
                      <a:pt x="539801" y="16879"/>
                      <a:pt x="545399" y="23628"/>
                      <a:pt x="552735" y="27296"/>
                    </a:cubicBezTo>
                    <a:cubicBezTo>
                      <a:pt x="559168" y="30513"/>
                      <a:pt x="566918" y="30627"/>
                      <a:pt x="573206" y="34120"/>
                    </a:cubicBezTo>
                    <a:cubicBezTo>
                      <a:pt x="587545" y="42086"/>
                      <a:pt x="598589" y="56228"/>
                      <a:pt x="614150" y="61415"/>
                    </a:cubicBezTo>
                    <a:lnTo>
                      <a:pt x="655093" y="75063"/>
                    </a:lnTo>
                    <a:cubicBezTo>
                      <a:pt x="661917" y="77338"/>
                      <a:pt x="668587" y="80142"/>
                      <a:pt x="675565" y="81887"/>
                    </a:cubicBezTo>
                    <a:cubicBezTo>
                      <a:pt x="693762" y="86436"/>
                      <a:pt x="712362" y="89603"/>
                      <a:pt x="730156" y="95535"/>
                    </a:cubicBezTo>
                    <a:cubicBezTo>
                      <a:pt x="736980" y="97810"/>
                      <a:pt x="744194" y="99142"/>
                      <a:pt x="750627" y="102359"/>
                    </a:cubicBezTo>
                    <a:cubicBezTo>
                      <a:pt x="757962" y="106027"/>
                      <a:pt x="763605" y="112675"/>
                      <a:pt x="771099" y="116006"/>
                    </a:cubicBezTo>
                    <a:cubicBezTo>
                      <a:pt x="771103" y="116008"/>
                      <a:pt x="822277" y="133066"/>
                      <a:pt x="832514" y="136478"/>
                    </a:cubicBezTo>
                    <a:cubicBezTo>
                      <a:pt x="832515" y="136478"/>
                      <a:pt x="873456" y="150125"/>
                      <a:pt x="873457" y="150126"/>
                    </a:cubicBezTo>
                    <a:cubicBezTo>
                      <a:pt x="899914" y="167764"/>
                      <a:pt x="886148" y="161181"/>
                      <a:pt x="914400" y="170597"/>
                    </a:cubicBezTo>
                    <a:cubicBezTo>
                      <a:pt x="965798" y="204862"/>
                      <a:pt x="900474" y="164628"/>
                      <a:pt x="962168" y="191069"/>
                    </a:cubicBezTo>
                    <a:cubicBezTo>
                      <a:pt x="969706" y="194300"/>
                      <a:pt x="975304" y="201049"/>
                      <a:pt x="982639" y="204717"/>
                    </a:cubicBezTo>
                    <a:cubicBezTo>
                      <a:pt x="1010747" y="218772"/>
                      <a:pt x="997906" y="201132"/>
                      <a:pt x="1009935" y="225189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4" name="Freeform 13"/>
              <p:cNvSpPr/>
              <p:nvPr/>
            </p:nvSpPr>
            <p:spPr>
              <a:xfrm>
                <a:off x="3875964" y="3343701"/>
                <a:ext cx="586854" cy="157046"/>
              </a:xfrm>
              <a:custGeom>
                <a:avLst/>
                <a:gdLst>
                  <a:gd name="connsiteX0" fmla="*/ 0 w 586854"/>
                  <a:gd name="connsiteY0" fmla="*/ 116006 h 157046"/>
                  <a:gd name="connsiteX1" fmla="*/ 211540 w 586854"/>
                  <a:gd name="connsiteY1" fmla="*/ 13648 h 157046"/>
                  <a:gd name="connsiteX2" fmla="*/ 252484 w 586854"/>
                  <a:gd name="connsiteY2" fmla="*/ 0 h 157046"/>
                  <a:gd name="connsiteX3" fmla="*/ 334370 w 586854"/>
                  <a:gd name="connsiteY3" fmla="*/ 6824 h 157046"/>
                  <a:gd name="connsiteX4" fmla="*/ 382137 w 586854"/>
                  <a:gd name="connsiteY4" fmla="*/ 20472 h 157046"/>
                  <a:gd name="connsiteX5" fmla="*/ 423081 w 586854"/>
                  <a:gd name="connsiteY5" fmla="*/ 54592 h 157046"/>
                  <a:gd name="connsiteX6" fmla="*/ 443552 w 586854"/>
                  <a:gd name="connsiteY6" fmla="*/ 61415 h 157046"/>
                  <a:gd name="connsiteX7" fmla="*/ 464024 w 586854"/>
                  <a:gd name="connsiteY7" fmla="*/ 75063 h 157046"/>
                  <a:gd name="connsiteX8" fmla="*/ 484496 w 586854"/>
                  <a:gd name="connsiteY8" fmla="*/ 95535 h 157046"/>
                  <a:gd name="connsiteX9" fmla="*/ 504967 w 586854"/>
                  <a:gd name="connsiteY9" fmla="*/ 102359 h 157046"/>
                  <a:gd name="connsiteX10" fmla="*/ 539087 w 586854"/>
                  <a:gd name="connsiteY10" fmla="*/ 129654 h 157046"/>
                  <a:gd name="connsiteX11" fmla="*/ 552735 w 586854"/>
                  <a:gd name="connsiteY11" fmla="*/ 150126 h 157046"/>
                  <a:gd name="connsiteX12" fmla="*/ 586854 w 586854"/>
                  <a:gd name="connsiteY12" fmla="*/ 156950 h 157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86854" h="157046">
                    <a:moveTo>
                      <a:pt x="0" y="116006"/>
                    </a:moveTo>
                    <a:cubicBezTo>
                      <a:pt x="70513" y="81887"/>
                      <a:pt x="140359" y="46353"/>
                      <a:pt x="211540" y="13648"/>
                    </a:cubicBezTo>
                    <a:cubicBezTo>
                      <a:pt x="224612" y="7642"/>
                      <a:pt x="252484" y="0"/>
                      <a:pt x="252484" y="0"/>
                    </a:cubicBezTo>
                    <a:cubicBezTo>
                      <a:pt x="279779" y="2275"/>
                      <a:pt x="307192" y="3427"/>
                      <a:pt x="334370" y="6824"/>
                    </a:cubicBezTo>
                    <a:cubicBezTo>
                      <a:pt x="348081" y="8538"/>
                      <a:pt x="368539" y="15939"/>
                      <a:pt x="382137" y="20472"/>
                    </a:cubicBezTo>
                    <a:cubicBezTo>
                      <a:pt x="397228" y="35563"/>
                      <a:pt x="404080" y="45092"/>
                      <a:pt x="423081" y="54592"/>
                    </a:cubicBezTo>
                    <a:cubicBezTo>
                      <a:pt x="429514" y="57809"/>
                      <a:pt x="436728" y="59141"/>
                      <a:pt x="443552" y="61415"/>
                    </a:cubicBezTo>
                    <a:cubicBezTo>
                      <a:pt x="450376" y="65964"/>
                      <a:pt x="457723" y="69813"/>
                      <a:pt x="464024" y="75063"/>
                    </a:cubicBezTo>
                    <a:cubicBezTo>
                      <a:pt x="471438" y="81241"/>
                      <a:pt x="476466" y="90182"/>
                      <a:pt x="484496" y="95535"/>
                    </a:cubicBezTo>
                    <a:cubicBezTo>
                      <a:pt x="490481" y="99525"/>
                      <a:pt x="498143" y="100084"/>
                      <a:pt x="504967" y="102359"/>
                    </a:cubicBezTo>
                    <a:cubicBezTo>
                      <a:pt x="544082" y="161028"/>
                      <a:pt x="491998" y="91983"/>
                      <a:pt x="539087" y="129654"/>
                    </a:cubicBezTo>
                    <a:cubicBezTo>
                      <a:pt x="545491" y="134777"/>
                      <a:pt x="546331" y="145003"/>
                      <a:pt x="552735" y="150126"/>
                    </a:cubicBezTo>
                    <a:cubicBezTo>
                      <a:pt x="563063" y="158389"/>
                      <a:pt x="575158" y="156950"/>
                      <a:pt x="586854" y="156950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5" name="Freeform 14"/>
              <p:cNvSpPr/>
              <p:nvPr/>
            </p:nvSpPr>
            <p:spPr>
              <a:xfrm>
                <a:off x="5663821" y="3507475"/>
                <a:ext cx="2286000" cy="355510"/>
              </a:xfrm>
              <a:custGeom>
                <a:avLst/>
                <a:gdLst>
                  <a:gd name="connsiteX0" fmla="*/ 0 w 2286000"/>
                  <a:gd name="connsiteY0" fmla="*/ 232012 h 355510"/>
                  <a:gd name="connsiteX1" fmla="*/ 436728 w 2286000"/>
                  <a:gd name="connsiteY1" fmla="*/ 75062 h 355510"/>
                  <a:gd name="connsiteX2" fmla="*/ 484495 w 2286000"/>
                  <a:gd name="connsiteY2" fmla="*/ 47767 h 355510"/>
                  <a:gd name="connsiteX3" fmla="*/ 504967 w 2286000"/>
                  <a:gd name="connsiteY3" fmla="*/ 27295 h 355510"/>
                  <a:gd name="connsiteX4" fmla="*/ 566382 w 2286000"/>
                  <a:gd name="connsiteY4" fmla="*/ 6824 h 355510"/>
                  <a:gd name="connsiteX5" fmla="*/ 586854 w 2286000"/>
                  <a:gd name="connsiteY5" fmla="*/ 0 h 355510"/>
                  <a:gd name="connsiteX6" fmla="*/ 1166883 w 2286000"/>
                  <a:gd name="connsiteY6" fmla="*/ 6824 h 355510"/>
                  <a:gd name="connsiteX7" fmla="*/ 1207827 w 2286000"/>
                  <a:gd name="connsiteY7" fmla="*/ 13647 h 355510"/>
                  <a:gd name="connsiteX8" fmla="*/ 1255594 w 2286000"/>
                  <a:gd name="connsiteY8" fmla="*/ 20471 h 355510"/>
                  <a:gd name="connsiteX9" fmla="*/ 1439839 w 2286000"/>
                  <a:gd name="connsiteY9" fmla="*/ 27295 h 355510"/>
                  <a:gd name="connsiteX10" fmla="*/ 1480782 w 2286000"/>
                  <a:gd name="connsiteY10" fmla="*/ 54591 h 355510"/>
                  <a:gd name="connsiteX11" fmla="*/ 1501254 w 2286000"/>
                  <a:gd name="connsiteY11" fmla="*/ 68238 h 355510"/>
                  <a:gd name="connsiteX12" fmla="*/ 1542197 w 2286000"/>
                  <a:gd name="connsiteY12" fmla="*/ 81886 h 355510"/>
                  <a:gd name="connsiteX13" fmla="*/ 1562669 w 2286000"/>
                  <a:gd name="connsiteY13" fmla="*/ 95534 h 355510"/>
                  <a:gd name="connsiteX14" fmla="*/ 1630907 w 2286000"/>
                  <a:gd name="connsiteY14" fmla="*/ 116006 h 355510"/>
                  <a:gd name="connsiteX15" fmla="*/ 1651379 w 2286000"/>
                  <a:gd name="connsiteY15" fmla="*/ 129653 h 355510"/>
                  <a:gd name="connsiteX16" fmla="*/ 1685498 w 2286000"/>
                  <a:gd name="connsiteY16" fmla="*/ 136477 h 355510"/>
                  <a:gd name="connsiteX17" fmla="*/ 1733266 w 2286000"/>
                  <a:gd name="connsiteY17" fmla="*/ 150125 h 355510"/>
                  <a:gd name="connsiteX18" fmla="*/ 1753737 w 2286000"/>
                  <a:gd name="connsiteY18" fmla="*/ 163773 h 355510"/>
                  <a:gd name="connsiteX19" fmla="*/ 1774209 w 2286000"/>
                  <a:gd name="connsiteY19" fmla="*/ 170597 h 355510"/>
                  <a:gd name="connsiteX20" fmla="*/ 1794680 w 2286000"/>
                  <a:gd name="connsiteY20" fmla="*/ 191068 h 355510"/>
                  <a:gd name="connsiteX21" fmla="*/ 1815152 w 2286000"/>
                  <a:gd name="connsiteY21" fmla="*/ 204716 h 355510"/>
                  <a:gd name="connsiteX22" fmla="*/ 1856095 w 2286000"/>
                  <a:gd name="connsiteY22" fmla="*/ 232012 h 355510"/>
                  <a:gd name="connsiteX23" fmla="*/ 1869743 w 2286000"/>
                  <a:gd name="connsiteY23" fmla="*/ 252483 h 355510"/>
                  <a:gd name="connsiteX24" fmla="*/ 1890215 w 2286000"/>
                  <a:gd name="connsiteY24" fmla="*/ 259307 h 355510"/>
                  <a:gd name="connsiteX25" fmla="*/ 1944806 w 2286000"/>
                  <a:gd name="connsiteY25" fmla="*/ 272955 h 355510"/>
                  <a:gd name="connsiteX26" fmla="*/ 1972101 w 2286000"/>
                  <a:gd name="connsiteY26" fmla="*/ 279779 h 355510"/>
                  <a:gd name="connsiteX27" fmla="*/ 2019869 w 2286000"/>
                  <a:gd name="connsiteY27" fmla="*/ 293426 h 355510"/>
                  <a:gd name="connsiteX28" fmla="*/ 2060812 w 2286000"/>
                  <a:gd name="connsiteY28" fmla="*/ 307074 h 355510"/>
                  <a:gd name="connsiteX29" fmla="*/ 2081283 w 2286000"/>
                  <a:gd name="connsiteY29" fmla="*/ 313898 h 355510"/>
                  <a:gd name="connsiteX30" fmla="*/ 2108579 w 2286000"/>
                  <a:gd name="connsiteY30" fmla="*/ 320722 h 355510"/>
                  <a:gd name="connsiteX31" fmla="*/ 2176818 w 2286000"/>
                  <a:gd name="connsiteY31" fmla="*/ 334370 h 355510"/>
                  <a:gd name="connsiteX32" fmla="*/ 2224585 w 2286000"/>
                  <a:gd name="connsiteY32" fmla="*/ 348018 h 355510"/>
                  <a:gd name="connsiteX33" fmla="*/ 2245057 w 2286000"/>
                  <a:gd name="connsiteY33" fmla="*/ 354841 h 355510"/>
                  <a:gd name="connsiteX34" fmla="*/ 2286000 w 2286000"/>
                  <a:gd name="connsiteY34" fmla="*/ 354841 h 3555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2286000" h="355510">
                    <a:moveTo>
                      <a:pt x="0" y="232012"/>
                    </a:moveTo>
                    <a:lnTo>
                      <a:pt x="436728" y="75062"/>
                    </a:lnTo>
                    <a:cubicBezTo>
                      <a:pt x="448677" y="70669"/>
                      <a:pt x="473847" y="56640"/>
                      <a:pt x="484495" y="47767"/>
                    </a:cubicBezTo>
                    <a:cubicBezTo>
                      <a:pt x="491909" y="41589"/>
                      <a:pt x="496531" y="31982"/>
                      <a:pt x="504967" y="27295"/>
                    </a:cubicBezTo>
                    <a:cubicBezTo>
                      <a:pt x="504981" y="27287"/>
                      <a:pt x="556138" y="10238"/>
                      <a:pt x="566382" y="6824"/>
                    </a:cubicBezTo>
                    <a:lnTo>
                      <a:pt x="586854" y="0"/>
                    </a:lnTo>
                    <a:lnTo>
                      <a:pt x="1166883" y="6824"/>
                    </a:lnTo>
                    <a:cubicBezTo>
                      <a:pt x="1180716" y="7128"/>
                      <a:pt x="1194152" y="11543"/>
                      <a:pt x="1207827" y="13647"/>
                    </a:cubicBezTo>
                    <a:cubicBezTo>
                      <a:pt x="1223724" y="16093"/>
                      <a:pt x="1239538" y="19526"/>
                      <a:pt x="1255594" y="20471"/>
                    </a:cubicBezTo>
                    <a:cubicBezTo>
                      <a:pt x="1316945" y="24080"/>
                      <a:pt x="1378424" y="25020"/>
                      <a:pt x="1439839" y="27295"/>
                    </a:cubicBezTo>
                    <a:lnTo>
                      <a:pt x="1480782" y="54591"/>
                    </a:lnTo>
                    <a:cubicBezTo>
                      <a:pt x="1487606" y="59140"/>
                      <a:pt x="1493474" y="65644"/>
                      <a:pt x="1501254" y="68238"/>
                    </a:cubicBezTo>
                    <a:cubicBezTo>
                      <a:pt x="1514902" y="72787"/>
                      <a:pt x="1530227" y="73906"/>
                      <a:pt x="1542197" y="81886"/>
                    </a:cubicBezTo>
                    <a:cubicBezTo>
                      <a:pt x="1549021" y="86435"/>
                      <a:pt x="1555131" y="92303"/>
                      <a:pt x="1562669" y="95534"/>
                    </a:cubicBezTo>
                    <a:cubicBezTo>
                      <a:pt x="1589375" y="106980"/>
                      <a:pt x="1603378" y="97655"/>
                      <a:pt x="1630907" y="116006"/>
                    </a:cubicBezTo>
                    <a:cubicBezTo>
                      <a:pt x="1637731" y="120555"/>
                      <a:pt x="1643700" y="126773"/>
                      <a:pt x="1651379" y="129653"/>
                    </a:cubicBezTo>
                    <a:cubicBezTo>
                      <a:pt x="1662239" y="133725"/>
                      <a:pt x="1674176" y="133961"/>
                      <a:pt x="1685498" y="136477"/>
                    </a:cubicBezTo>
                    <a:cubicBezTo>
                      <a:pt x="1711205" y="142190"/>
                      <a:pt x="1710468" y="142526"/>
                      <a:pt x="1733266" y="150125"/>
                    </a:cubicBezTo>
                    <a:cubicBezTo>
                      <a:pt x="1740090" y="154674"/>
                      <a:pt x="1746402" y="160105"/>
                      <a:pt x="1753737" y="163773"/>
                    </a:cubicBezTo>
                    <a:cubicBezTo>
                      <a:pt x="1760171" y="166990"/>
                      <a:pt x="1768224" y="166607"/>
                      <a:pt x="1774209" y="170597"/>
                    </a:cubicBezTo>
                    <a:cubicBezTo>
                      <a:pt x="1782238" y="175950"/>
                      <a:pt x="1787267" y="184890"/>
                      <a:pt x="1794680" y="191068"/>
                    </a:cubicBezTo>
                    <a:cubicBezTo>
                      <a:pt x="1800981" y="196318"/>
                      <a:pt x="1808851" y="199466"/>
                      <a:pt x="1815152" y="204716"/>
                    </a:cubicBezTo>
                    <a:cubicBezTo>
                      <a:pt x="1849230" y="233114"/>
                      <a:pt x="1820119" y="220019"/>
                      <a:pt x="1856095" y="232012"/>
                    </a:cubicBezTo>
                    <a:cubicBezTo>
                      <a:pt x="1860644" y="238836"/>
                      <a:pt x="1863339" y="247360"/>
                      <a:pt x="1869743" y="252483"/>
                    </a:cubicBezTo>
                    <a:cubicBezTo>
                      <a:pt x="1875360" y="256976"/>
                      <a:pt x="1883275" y="257414"/>
                      <a:pt x="1890215" y="259307"/>
                    </a:cubicBezTo>
                    <a:cubicBezTo>
                      <a:pt x="1908311" y="264242"/>
                      <a:pt x="1926609" y="268406"/>
                      <a:pt x="1944806" y="272955"/>
                    </a:cubicBezTo>
                    <a:cubicBezTo>
                      <a:pt x="1953904" y="275230"/>
                      <a:pt x="1963204" y="276813"/>
                      <a:pt x="1972101" y="279779"/>
                    </a:cubicBezTo>
                    <a:cubicBezTo>
                      <a:pt x="2040910" y="302715"/>
                      <a:pt x="1934172" y="267718"/>
                      <a:pt x="2019869" y="293426"/>
                    </a:cubicBezTo>
                    <a:cubicBezTo>
                      <a:pt x="2033648" y="297560"/>
                      <a:pt x="2047164" y="302525"/>
                      <a:pt x="2060812" y="307074"/>
                    </a:cubicBezTo>
                    <a:cubicBezTo>
                      <a:pt x="2067636" y="309349"/>
                      <a:pt x="2074305" y="312153"/>
                      <a:pt x="2081283" y="313898"/>
                    </a:cubicBezTo>
                    <a:cubicBezTo>
                      <a:pt x="2090382" y="316173"/>
                      <a:pt x="2099408" y="318757"/>
                      <a:pt x="2108579" y="320722"/>
                    </a:cubicBezTo>
                    <a:cubicBezTo>
                      <a:pt x="2131261" y="325582"/>
                      <a:pt x="2154812" y="327034"/>
                      <a:pt x="2176818" y="334370"/>
                    </a:cubicBezTo>
                    <a:cubicBezTo>
                      <a:pt x="2225874" y="350723"/>
                      <a:pt x="2164641" y="330892"/>
                      <a:pt x="2224585" y="348018"/>
                    </a:cubicBezTo>
                    <a:cubicBezTo>
                      <a:pt x="2231501" y="349994"/>
                      <a:pt x="2237908" y="354047"/>
                      <a:pt x="2245057" y="354841"/>
                    </a:cubicBezTo>
                    <a:cubicBezTo>
                      <a:pt x="2258621" y="356348"/>
                      <a:pt x="2272352" y="354841"/>
                      <a:pt x="2286000" y="354841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6" name="Freeform 15"/>
              <p:cNvSpPr/>
              <p:nvPr/>
            </p:nvSpPr>
            <p:spPr>
              <a:xfrm>
                <a:off x="2763672" y="3483145"/>
                <a:ext cx="941695" cy="188103"/>
              </a:xfrm>
              <a:custGeom>
                <a:avLst/>
                <a:gdLst>
                  <a:gd name="connsiteX0" fmla="*/ 0 w 941695"/>
                  <a:gd name="connsiteY0" fmla="*/ 188103 h 188103"/>
                  <a:gd name="connsiteX1" fmla="*/ 34119 w 941695"/>
                  <a:gd name="connsiteY1" fmla="*/ 174455 h 188103"/>
                  <a:gd name="connsiteX2" fmla="*/ 388961 w 941695"/>
                  <a:gd name="connsiteY2" fmla="*/ 3858 h 188103"/>
                  <a:gd name="connsiteX3" fmla="*/ 484495 w 941695"/>
                  <a:gd name="connsiteY3" fmla="*/ 10682 h 188103"/>
                  <a:gd name="connsiteX4" fmla="*/ 545910 w 941695"/>
                  <a:gd name="connsiteY4" fmla="*/ 31154 h 188103"/>
                  <a:gd name="connsiteX5" fmla="*/ 566382 w 941695"/>
                  <a:gd name="connsiteY5" fmla="*/ 37977 h 188103"/>
                  <a:gd name="connsiteX6" fmla="*/ 627797 w 941695"/>
                  <a:gd name="connsiteY6" fmla="*/ 51625 h 188103"/>
                  <a:gd name="connsiteX7" fmla="*/ 648268 w 941695"/>
                  <a:gd name="connsiteY7" fmla="*/ 65273 h 188103"/>
                  <a:gd name="connsiteX8" fmla="*/ 675564 w 941695"/>
                  <a:gd name="connsiteY8" fmla="*/ 72097 h 188103"/>
                  <a:gd name="connsiteX9" fmla="*/ 716507 w 941695"/>
                  <a:gd name="connsiteY9" fmla="*/ 85745 h 188103"/>
                  <a:gd name="connsiteX10" fmla="*/ 757450 w 941695"/>
                  <a:gd name="connsiteY10" fmla="*/ 99392 h 188103"/>
                  <a:gd name="connsiteX11" fmla="*/ 777922 w 941695"/>
                  <a:gd name="connsiteY11" fmla="*/ 106216 h 188103"/>
                  <a:gd name="connsiteX12" fmla="*/ 805218 w 941695"/>
                  <a:gd name="connsiteY12" fmla="*/ 113040 h 188103"/>
                  <a:gd name="connsiteX13" fmla="*/ 866632 w 941695"/>
                  <a:gd name="connsiteY13" fmla="*/ 133512 h 188103"/>
                  <a:gd name="connsiteX14" fmla="*/ 907576 w 941695"/>
                  <a:gd name="connsiteY14" fmla="*/ 147159 h 188103"/>
                  <a:gd name="connsiteX15" fmla="*/ 928047 w 941695"/>
                  <a:gd name="connsiteY15" fmla="*/ 153983 h 188103"/>
                  <a:gd name="connsiteX16" fmla="*/ 941695 w 941695"/>
                  <a:gd name="connsiteY16" fmla="*/ 160807 h 18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941695" h="188103">
                    <a:moveTo>
                      <a:pt x="0" y="188103"/>
                    </a:moveTo>
                    <a:cubicBezTo>
                      <a:pt x="11373" y="183554"/>
                      <a:pt x="23049" y="179699"/>
                      <a:pt x="34119" y="174455"/>
                    </a:cubicBezTo>
                    <a:cubicBezTo>
                      <a:pt x="152726" y="118273"/>
                      <a:pt x="265622" y="48708"/>
                      <a:pt x="388961" y="3858"/>
                    </a:cubicBezTo>
                    <a:cubicBezTo>
                      <a:pt x="418965" y="-7052"/>
                      <a:pt x="452650" y="8407"/>
                      <a:pt x="484495" y="10682"/>
                    </a:cubicBezTo>
                    <a:lnTo>
                      <a:pt x="545910" y="31154"/>
                    </a:lnTo>
                    <a:cubicBezTo>
                      <a:pt x="552734" y="33428"/>
                      <a:pt x="559287" y="36794"/>
                      <a:pt x="566382" y="37977"/>
                    </a:cubicBezTo>
                    <a:cubicBezTo>
                      <a:pt x="614420" y="45984"/>
                      <a:pt x="594199" y="40426"/>
                      <a:pt x="627797" y="51625"/>
                    </a:cubicBezTo>
                    <a:cubicBezTo>
                      <a:pt x="634621" y="56174"/>
                      <a:pt x="640730" y="62042"/>
                      <a:pt x="648268" y="65273"/>
                    </a:cubicBezTo>
                    <a:cubicBezTo>
                      <a:pt x="656888" y="68968"/>
                      <a:pt x="666581" y="69402"/>
                      <a:pt x="675564" y="72097"/>
                    </a:cubicBezTo>
                    <a:cubicBezTo>
                      <a:pt x="689343" y="76231"/>
                      <a:pt x="702859" y="81196"/>
                      <a:pt x="716507" y="85745"/>
                    </a:cubicBezTo>
                    <a:lnTo>
                      <a:pt x="757450" y="99392"/>
                    </a:lnTo>
                    <a:cubicBezTo>
                      <a:pt x="764274" y="101667"/>
                      <a:pt x="770944" y="104471"/>
                      <a:pt x="777922" y="106216"/>
                    </a:cubicBezTo>
                    <a:cubicBezTo>
                      <a:pt x="787021" y="108491"/>
                      <a:pt x="796235" y="110345"/>
                      <a:pt x="805218" y="113040"/>
                    </a:cubicBezTo>
                    <a:cubicBezTo>
                      <a:pt x="805235" y="113045"/>
                      <a:pt x="856388" y="130097"/>
                      <a:pt x="866632" y="133512"/>
                    </a:cubicBezTo>
                    <a:lnTo>
                      <a:pt x="907576" y="147159"/>
                    </a:lnTo>
                    <a:cubicBezTo>
                      <a:pt x="914400" y="149433"/>
                      <a:pt x="921614" y="150766"/>
                      <a:pt x="928047" y="153983"/>
                    </a:cubicBezTo>
                    <a:lnTo>
                      <a:pt x="941695" y="160807"/>
                    </a:ln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8" name="Freeform 17"/>
              <p:cNvSpPr/>
              <p:nvPr/>
            </p:nvSpPr>
            <p:spPr>
              <a:xfrm>
                <a:off x="4885899" y="3452884"/>
                <a:ext cx="921223" cy="211540"/>
              </a:xfrm>
              <a:custGeom>
                <a:avLst/>
                <a:gdLst>
                  <a:gd name="connsiteX0" fmla="*/ 0 w 921223"/>
                  <a:gd name="connsiteY0" fmla="*/ 211540 h 211540"/>
                  <a:gd name="connsiteX1" fmla="*/ 34119 w 921223"/>
                  <a:gd name="connsiteY1" fmla="*/ 197892 h 211540"/>
                  <a:gd name="connsiteX2" fmla="*/ 54591 w 921223"/>
                  <a:gd name="connsiteY2" fmla="*/ 184244 h 211540"/>
                  <a:gd name="connsiteX3" fmla="*/ 95534 w 921223"/>
                  <a:gd name="connsiteY3" fmla="*/ 170597 h 211540"/>
                  <a:gd name="connsiteX4" fmla="*/ 116005 w 921223"/>
                  <a:gd name="connsiteY4" fmla="*/ 163773 h 211540"/>
                  <a:gd name="connsiteX5" fmla="*/ 136477 w 921223"/>
                  <a:gd name="connsiteY5" fmla="*/ 156949 h 211540"/>
                  <a:gd name="connsiteX6" fmla="*/ 156949 w 921223"/>
                  <a:gd name="connsiteY6" fmla="*/ 143301 h 211540"/>
                  <a:gd name="connsiteX7" fmla="*/ 184244 w 921223"/>
                  <a:gd name="connsiteY7" fmla="*/ 136477 h 211540"/>
                  <a:gd name="connsiteX8" fmla="*/ 225188 w 921223"/>
                  <a:gd name="connsiteY8" fmla="*/ 122829 h 211540"/>
                  <a:gd name="connsiteX9" fmla="*/ 286602 w 921223"/>
                  <a:gd name="connsiteY9" fmla="*/ 102358 h 211540"/>
                  <a:gd name="connsiteX10" fmla="*/ 307074 w 921223"/>
                  <a:gd name="connsiteY10" fmla="*/ 95534 h 211540"/>
                  <a:gd name="connsiteX11" fmla="*/ 341194 w 921223"/>
                  <a:gd name="connsiteY11" fmla="*/ 88710 h 211540"/>
                  <a:gd name="connsiteX12" fmla="*/ 382137 w 921223"/>
                  <a:gd name="connsiteY12" fmla="*/ 75062 h 211540"/>
                  <a:gd name="connsiteX13" fmla="*/ 409432 w 921223"/>
                  <a:gd name="connsiteY13" fmla="*/ 68238 h 211540"/>
                  <a:gd name="connsiteX14" fmla="*/ 429904 w 921223"/>
                  <a:gd name="connsiteY14" fmla="*/ 61415 h 211540"/>
                  <a:gd name="connsiteX15" fmla="*/ 464023 w 921223"/>
                  <a:gd name="connsiteY15" fmla="*/ 54591 h 211540"/>
                  <a:gd name="connsiteX16" fmla="*/ 484495 w 921223"/>
                  <a:gd name="connsiteY16" fmla="*/ 47767 h 211540"/>
                  <a:gd name="connsiteX17" fmla="*/ 532262 w 921223"/>
                  <a:gd name="connsiteY17" fmla="*/ 20471 h 211540"/>
                  <a:gd name="connsiteX18" fmla="*/ 620973 w 921223"/>
                  <a:gd name="connsiteY18" fmla="*/ 0 h 211540"/>
                  <a:gd name="connsiteX19" fmla="*/ 668740 w 921223"/>
                  <a:gd name="connsiteY19" fmla="*/ 20471 h 211540"/>
                  <a:gd name="connsiteX20" fmla="*/ 675564 w 921223"/>
                  <a:gd name="connsiteY20" fmla="*/ 40943 h 211540"/>
                  <a:gd name="connsiteX21" fmla="*/ 696035 w 921223"/>
                  <a:gd name="connsiteY21" fmla="*/ 54591 h 211540"/>
                  <a:gd name="connsiteX22" fmla="*/ 716507 w 921223"/>
                  <a:gd name="connsiteY22" fmla="*/ 75062 h 211540"/>
                  <a:gd name="connsiteX23" fmla="*/ 757450 w 921223"/>
                  <a:gd name="connsiteY23" fmla="*/ 88710 h 211540"/>
                  <a:gd name="connsiteX24" fmla="*/ 791570 w 921223"/>
                  <a:gd name="connsiteY24" fmla="*/ 116006 h 211540"/>
                  <a:gd name="connsiteX25" fmla="*/ 852985 w 921223"/>
                  <a:gd name="connsiteY25" fmla="*/ 156949 h 211540"/>
                  <a:gd name="connsiteX26" fmla="*/ 873456 w 921223"/>
                  <a:gd name="connsiteY26" fmla="*/ 170597 h 211540"/>
                  <a:gd name="connsiteX27" fmla="*/ 893928 w 921223"/>
                  <a:gd name="connsiteY27" fmla="*/ 177420 h 211540"/>
                  <a:gd name="connsiteX28" fmla="*/ 921223 w 921223"/>
                  <a:gd name="connsiteY28" fmla="*/ 191068 h 2115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921223" h="211540">
                    <a:moveTo>
                      <a:pt x="0" y="211540"/>
                    </a:moveTo>
                    <a:cubicBezTo>
                      <a:pt x="11373" y="206991"/>
                      <a:pt x="23163" y="203370"/>
                      <a:pt x="34119" y="197892"/>
                    </a:cubicBezTo>
                    <a:cubicBezTo>
                      <a:pt x="41455" y="194224"/>
                      <a:pt x="47096" y="187575"/>
                      <a:pt x="54591" y="184244"/>
                    </a:cubicBezTo>
                    <a:cubicBezTo>
                      <a:pt x="67737" y="178401"/>
                      <a:pt x="81886" y="175146"/>
                      <a:pt x="95534" y="170597"/>
                    </a:cubicBezTo>
                    <a:lnTo>
                      <a:pt x="116005" y="163773"/>
                    </a:lnTo>
                    <a:cubicBezTo>
                      <a:pt x="122829" y="161498"/>
                      <a:pt x="130492" y="160939"/>
                      <a:pt x="136477" y="156949"/>
                    </a:cubicBezTo>
                    <a:cubicBezTo>
                      <a:pt x="143301" y="152400"/>
                      <a:pt x="149411" y="146532"/>
                      <a:pt x="156949" y="143301"/>
                    </a:cubicBezTo>
                    <a:cubicBezTo>
                      <a:pt x="165569" y="139607"/>
                      <a:pt x="175261" y="139172"/>
                      <a:pt x="184244" y="136477"/>
                    </a:cubicBezTo>
                    <a:cubicBezTo>
                      <a:pt x="198024" y="132343"/>
                      <a:pt x="211540" y="127378"/>
                      <a:pt x="225188" y="122829"/>
                    </a:cubicBezTo>
                    <a:lnTo>
                      <a:pt x="286602" y="102358"/>
                    </a:lnTo>
                    <a:cubicBezTo>
                      <a:pt x="293426" y="100083"/>
                      <a:pt x="300021" y="96945"/>
                      <a:pt x="307074" y="95534"/>
                    </a:cubicBezTo>
                    <a:cubicBezTo>
                      <a:pt x="318447" y="93259"/>
                      <a:pt x="330004" y="91762"/>
                      <a:pt x="341194" y="88710"/>
                    </a:cubicBezTo>
                    <a:cubicBezTo>
                      <a:pt x="355073" y="84925"/>
                      <a:pt x="368181" y="78551"/>
                      <a:pt x="382137" y="75062"/>
                    </a:cubicBezTo>
                    <a:cubicBezTo>
                      <a:pt x="391235" y="72787"/>
                      <a:pt x="400414" y="70814"/>
                      <a:pt x="409432" y="68238"/>
                    </a:cubicBezTo>
                    <a:cubicBezTo>
                      <a:pt x="416348" y="66262"/>
                      <a:pt x="422926" y="63159"/>
                      <a:pt x="429904" y="61415"/>
                    </a:cubicBezTo>
                    <a:cubicBezTo>
                      <a:pt x="441156" y="58602"/>
                      <a:pt x="452771" y="57404"/>
                      <a:pt x="464023" y="54591"/>
                    </a:cubicBezTo>
                    <a:cubicBezTo>
                      <a:pt x="471001" y="52846"/>
                      <a:pt x="478061" y="50984"/>
                      <a:pt x="484495" y="47767"/>
                    </a:cubicBezTo>
                    <a:cubicBezTo>
                      <a:pt x="533737" y="23146"/>
                      <a:pt x="472446" y="44398"/>
                      <a:pt x="532262" y="20471"/>
                    </a:cubicBezTo>
                    <a:cubicBezTo>
                      <a:pt x="573894" y="3818"/>
                      <a:pt x="575253" y="6530"/>
                      <a:pt x="620973" y="0"/>
                    </a:cubicBezTo>
                    <a:cubicBezTo>
                      <a:pt x="637364" y="4097"/>
                      <a:pt x="656958" y="5744"/>
                      <a:pt x="668740" y="20471"/>
                    </a:cubicBezTo>
                    <a:cubicBezTo>
                      <a:pt x="673234" y="26088"/>
                      <a:pt x="671071" y="35326"/>
                      <a:pt x="675564" y="40943"/>
                    </a:cubicBezTo>
                    <a:cubicBezTo>
                      <a:pt x="680687" y="47347"/>
                      <a:pt x="689735" y="49341"/>
                      <a:pt x="696035" y="54591"/>
                    </a:cubicBezTo>
                    <a:cubicBezTo>
                      <a:pt x="703449" y="60769"/>
                      <a:pt x="708071" y="70375"/>
                      <a:pt x="716507" y="75062"/>
                    </a:cubicBezTo>
                    <a:cubicBezTo>
                      <a:pt x="729083" y="82048"/>
                      <a:pt x="757450" y="88710"/>
                      <a:pt x="757450" y="88710"/>
                    </a:cubicBezTo>
                    <a:cubicBezTo>
                      <a:pt x="782667" y="126536"/>
                      <a:pt x="756670" y="96617"/>
                      <a:pt x="791570" y="116006"/>
                    </a:cubicBezTo>
                    <a:cubicBezTo>
                      <a:pt x="791571" y="116006"/>
                      <a:pt x="842749" y="150125"/>
                      <a:pt x="852985" y="156949"/>
                    </a:cubicBezTo>
                    <a:cubicBezTo>
                      <a:pt x="859809" y="161498"/>
                      <a:pt x="865676" y="168004"/>
                      <a:pt x="873456" y="170597"/>
                    </a:cubicBezTo>
                    <a:lnTo>
                      <a:pt x="893928" y="177420"/>
                    </a:lnTo>
                    <a:cubicBezTo>
                      <a:pt x="916292" y="192330"/>
                      <a:pt x="906199" y="191068"/>
                      <a:pt x="921223" y="191068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19" name="Freeform 18"/>
              <p:cNvSpPr/>
              <p:nvPr/>
            </p:nvSpPr>
            <p:spPr>
              <a:xfrm>
                <a:off x="3350525" y="3664424"/>
                <a:ext cx="1385248" cy="245686"/>
              </a:xfrm>
              <a:custGeom>
                <a:avLst/>
                <a:gdLst>
                  <a:gd name="connsiteX0" fmla="*/ 0 w 1385248"/>
                  <a:gd name="connsiteY0" fmla="*/ 54591 h 245686"/>
                  <a:gd name="connsiteX1" fmla="*/ 382138 w 1385248"/>
                  <a:gd name="connsiteY1" fmla="*/ 6824 h 245686"/>
                  <a:gd name="connsiteX2" fmla="*/ 450376 w 1385248"/>
                  <a:gd name="connsiteY2" fmla="*/ 0 h 245686"/>
                  <a:gd name="connsiteX3" fmla="*/ 655093 w 1385248"/>
                  <a:gd name="connsiteY3" fmla="*/ 6824 h 245686"/>
                  <a:gd name="connsiteX4" fmla="*/ 709684 w 1385248"/>
                  <a:gd name="connsiteY4" fmla="*/ 13648 h 245686"/>
                  <a:gd name="connsiteX5" fmla="*/ 743803 w 1385248"/>
                  <a:gd name="connsiteY5" fmla="*/ 20472 h 245686"/>
                  <a:gd name="connsiteX6" fmla="*/ 812042 w 1385248"/>
                  <a:gd name="connsiteY6" fmla="*/ 27295 h 245686"/>
                  <a:gd name="connsiteX7" fmla="*/ 880281 w 1385248"/>
                  <a:gd name="connsiteY7" fmla="*/ 47767 h 245686"/>
                  <a:gd name="connsiteX8" fmla="*/ 921224 w 1385248"/>
                  <a:gd name="connsiteY8" fmla="*/ 61415 h 245686"/>
                  <a:gd name="connsiteX9" fmla="*/ 941696 w 1385248"/>
                  <a:gd name="connsiteY9" fmla="*/ 75063 h 245686"/>
                  <a:gd name="connsiteX10" fmla="*/ 968991 w 1385248"/>
                  <a:gd name="connsiteY10" fmla="*/ 81886 h 245686"/>
                  <a:gd name="connsiteX11" fmla="*/ 1009935 w 1385248"/>
                  <a:gd name="connsiteY11" fmla="*/ 95534 h 245686"/>
                  <a:gd name="connsiteX12" fmla="*/ 1030406 w 1385248"/>
                  <a:gd name="connsiteY12" fmla="*/ 102358 h 245686"/>
                  <a:gd name="connsiteX13" fmla="*/ 1050878 w 1385248"/>
                  <a:gd name="connsiteY13" fmla="*/ 116006 h 245686"/>
                  <a:gd name="connsiteX14" fmla="*/ 1098645 w 1385248"/>
                  <a:gd name="connsiteY14" fmla="*/ 129654 h 245686"/>
                  <a:gd name="connsiteX15" fmla="*/ 1146412 w 1385248"/>
                  <a:gd name="connsiteY15" fmla="*/ 150125 h 245686"/>
                  <a:gd name="connsiteX16" fmla="*/ 1166884 w 1385248"/>
                  <a:gd name="connsiteY16" fmla="*/ 163773 h 245686"/>
                  <a:gd name="connsiteX17" fmla="*/ 1207827 w 1385248"/>
                  <a:gd name="connsiteY17" fmla="*/ 177421 h 245686"/>
                  <a:gd name="connsiteX18" fmla="*/ 1228299 w 1385248"/>
                  <a:gd name="connsiteY18" fmla="*/ 191069 h 245686"/>
                  <a:gd name="connsiteX19" fmla="*/ 1269242 w 1385248"/>
                  <a:gd name="connsiteY19" fmla="*/ 204716 h 245686"/>
                  <a:gd name="connsiteX20" fmla="*/ 1289714 w 1385248"/>
                  <a:gd name="connsiteY20" fmla="*/ 211540 h 245686"/>
                  <a:gd name="connsiteX21" fmla="*/ 1317009 w 1385248"/>
                  <a:gd name="connsiteY21" fmla="*/ 218364 h 245686"/>
                  <a:gd name="connsiteX22" fmla="*/ 1357953 w 1385248"/>
                  <a:gd name="connsiteY22" fmla="*/ 232012 h 245686"/>
                  <a:gd name="connsiteX23" fmla="*/ 1385248 w 1385248"/>
                  <a:gd name="connsiteY23" fmla="*/ 245660 h 245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385248" h="245686">
                    <a:moveTo>
                      <a:pt x="0" y="54591"/>
                    </a:moveTo>
                    <a:lnTo>
                      <a:pt x="382138" y="6824"/>
                    </a:lnTo>
                    <a:cubicBezTo>
                      <a:pt x="404831" y="4073"/>
                      <a:pt x="427517" y="0"/>
                      <a:pt x="450376" y="0"/>
                    </a:cubicBezTo>
                    <a:cubicBezTo>
                      <a:pt x="518653" y="0"/>
                      <a:pt x="586854" y="4549"/>
                      <a:pt x="655093" y="6824"/>
                    </a:cubicBezTo>
                    <a:cubicBezTo>
                      <a:pt x="673290" y="9099"/>
                      <a:pt x="691559" y="10859"/>
                      <a:pt x="709684" y="13648"/>
                    </a:cubicBezTo>
                    <a:cubicBezTo>
                      <a:pt x="721147" y="15412"/>
                      <a:pt x="732306" y="18939"/>
                      <a:pt x="743803" y="20472"/>
                    </a:cubicBezTo>
                    <a:cubicBezTo>
                      <a:pt x="766462" y="23493"/>
                      <a:pt x="789296" y="25021"/>
                      <a:pt x="812042" y="27295"/>
                    </a:cubicBezTo>
                    <a:cubicBezTo>
                      <a:pt x="853295" y="37608"/>
                      <a:pt x="830439" y="31153"/>
                      <a:pt x="880281" y="47767"/>
                    </a:cubicBezTo>
                    <a:cubicBezTo>
                      <a:pt x="880282" y="47767"/>
                      <a:pt x="921223" y="61414"/>
                      <a:pt x="921224" y="61415"/>
                    </a:cubicBezTo>
                    <a:cubicBezTo>
                      <a:pt x="928048" y="65964"/>
                      <a:pt x="934158" y="71832"/>
                      <a:pt x="941696" y="75063"/>
                    </a:cubicBezTo>
                    <a:cubicBezTo>
                      <a:pt x="950316" y="78757"/>
                      <a:pt x="960008" y="79191"/>
                      <a:pt x="968991" y="81886"/>
                    </a:cubicBezTo>
                    <a:cubicBezTo>
                      <a:pt x="982771" y="86020"/>
                      <a:pt x="996287" y="90985"/>
                      <a:pt x="1009935" y="95534"/>
                    </a:cubicBezTo>
                    <a:cubicBezTo>
                      <a:pt x="1016759" y="97809"/>
                      <a:pt x="1024421" y="98368"/>
                      <a:pt x="1030406" y="102358"/>
                    </a:cubicBezTo>
                    <a:cubicBezTo>
                      <a:pt x="1037230" y="106907"/>
                      <a:pt x="1043340" y="112775"/>
                      <a:pt x="1050878" y="116006"/>
                    </a:cubicBezTo>
                    <a:cubicBezTo>
                      <a:pt x="1081501" y="129130"/>
                      <a:pt x="1072077" y="116370"/>
                      <a:pt x="1098645" y="129654"/>
                    </a:cubicBezTo>
                    <a:cubicBezTo>
                      <a:pt x="1145768" y="153215"/>
                      <a:pt x="1089608" y="135923"/>
                      <a:pt x="1146412" y="150125"/>
                    </a:cubicBezTo>
                    <a:cubicBezTo>
                      <a:pt x="1153236" y="154674"/>
                      <a:pt x="1159389" y="160442"/>
                      <a:pt x="1166884" y="163773"/>
                    </a:cubicBezTo>
                    <a:cubicBezTo>
                      <a:pt x="1180030" y="169616"/>
                      <a:pt x="1195857" y="169441"/>
                      <a:pt x="1207827" y="177421"/>
                    </a:cubicBezTo>
                    <a:cubicBezTo>
                      <a:pt x="1214651" y="181970"/>
                      <a:pt x="1220804" y="187738"/>
                      <a:pt x="1228299" y="191069"/>
                    </a:cubicBezTo>
                    <a:cubicBezTo>
                      <a:pt x="1241445" y="196912"/>
                      <a:pt x="1255594" y="200167"/>
                      <a:pt x="1269242" y="204716"/>
                    </a:cubicBezTo>
                    <a:cubicBezTo>
                      <a:pt x="1276066" y="206991"/>
                      <a:pt x="1282736" y="209795"/>
                      <a:pt x="1289714" y="211540"/>
                    </a:cubicBezTo>
                    <a:cubicBezTo>
                      <a:pt x="1298812" y="213815"/>
                      <a:pt x="1308026" y="215669"/>
                      <a:pt x="1317009" y="218364"/>
                    </a:cubicBezTo>
                    <a:cubicBezTo>
                      <a:pt x="1330789" y="222498"/>
                      <a:pt x="1357953" y="232012"/>
                      <a:pt x="1357953" y="232012"/>
                    </a:cubicBezTo>
                    <a:cubicBezTo>
                      <a:pt x="1380317" y="246922"/>
                      <a:pt x="1370223" y="245660"/>
                      <a:pt x="1385248" y="245660"/>
                    </a:cubicBez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0" name="Freeform 19"/>
              <p:cNvSpPr/>
              <p:nvPr/>
            </p:nvSpPr>
            <p:spPr>
              <a:xfrm>
                <a:off x="3971499" y="2831910"/>
                <a:ext cx="1351128" cy="286603"/>
              </a:xfrm>
              <a:custGeom>
                <a:avLst/>
                <a:gdLst>
                  <a:gd name="connsiteX0" fmla="*/ 0 w 1351128"/>
                  <a:gd name="connsiteY0" fmla="*/ 286603 h 286603"/>
                  <a:gd name="connsiteX1" fmla="*/ 259307 w 1351128"/>
                  <a:gd name="connsiteY1" fmla="*/ 163774 h 286603"/>
                  <a:gd name="connsiteX2" fmla="*/ 320722 w 1351128"/>
                  <a:gd name="connsiteY2" fmla="*/ 136478 h 286603"/>
                  <a:gd name="connsiteX3" fmla="*/ 395785 w 1351128"/>
                  <a:gd name="connsiteY3" fmla="*/ 122830 h 286603"/>
                  <a:gd name="connsiteX4" fmla="*/ 416256 w 1351128"/>
                  <a:gd name="connsiteY4" fmla="*/ 116006 h 286603"/>
                  <a:gd name="connsiteX5" fmla="*/ 436728 w 1351128"/>
                  <a:gd name="connsiteY5" fmla="*/ 102359 h 286603"/>
                  <a:gd name="connsiteX6" fmla="*/ 477671 w 1351128"/>
                  <a:gd name="connsiteY6" fmla="*/ 88711 h 286603"/>
                  <a:gd name="connsiteX7" fmla="*/ 498143 w 1351128"/>
                  <a:gd name="connsiteY7" fmla="*/ 81887 h 286603"/>
                  <a:gd name="connsiteX8" fmla="*/ 552734 w 1351128"/>
                  <a:gd name="connsiteY8" fmla="*/ 61415 h 286603"/>
                  <a:gd name="connsiteX9" fmla="*/ 593677 w 1351128"/>
                  <a:gd name="connsiteY9" fmla="*/ 47768 h 286603"/>
                  <a:gd name="connsiteX10" fmla="*/ 620973 w 1351128"/>
                  <a:gd name="connsiteY10" fmla="*/ 40944 h 286603"/>
                  <a:gd name="connsiteX11" fmla="*/ 661916 w 1351128"/>
                  <a:gd name="connsiteY11" fmla="*/ 20472 h 286603"/>
                  <a:gd name="connsiteX12" fmla="*/ 682388 w 1351128"/>
                  <a:gd name="connsiteY12" fmla="*/ 13648 h 286603"/>
                  <a:gd name="connsiteX13" fmla="*/ 777922 w 1351128"/>
                  <a:gd name="connsiteY13" fmla="*/ 0 h 286603"/>
                  <a:gd name="connsiteX14" fmla="*/ 818865 w 1351128"/>
                  <a:gd name="connsiteY14" fmla="*/ 6824 h 286603"/>
                  <a:gd name="connsiteX15" fmla="*/ 859808 w 1351128"/>
                  <a:gd name="connsiteY15" fmla="*/ 20472 h 286603"/>
                  <a:gd name="connsiteX16" fmla="*/ 880280 w 1351128"/>
                  <a:gd name="connsiteY16" fmla="*/ 27296 h 286603"/>
                  <a:gd name="connsiteX17" fmla="*/ 914400 w 1351128"/>
                  <a:gd name="connsiteY17" fmla="*/ 34120 h 286603"/>
                  <a:gd name="connsiteX18" fmla="*/ 955343 w 1351128"/>
                  <a:gd name="connsiteY18" fmla="*/ 47768 h 286603"/>
                  <a:gd name="connsiteX19" fmla="*/ 982638 w 1351128"/>
                  <a:gd name="connsiteY19" fmla="*/ 54591 h 286603"/>
                  <a:gd name="connsiteX20" fmla="*/ 1023582 w 1351128"/>
                  <a:gd name="connsiteY20" fmla="*/ 68239 h 286603"/>
                  <a:gd name="connsiteX21" fmla="*/ 1044053 w 1351128"/>
                  <a:gd name="connsiteY21" fmla="*/ 81887 h 286603"/>
                  <a:gd name="connsiteX22" fmla="*/ 1084997 w 1351128"/>
                  <a:gd name="connsiteY22" fmla="*/ 95535 h 286603"/>
                  <a:gd name="connsiteX23" fmla="*/ 1105468 w 1351128"/>
                  <a:gd name="connsiteY23" fmla="*/ 102359 h 286603"/>
                  <a:gd name="connsiteX24" fmla="*/ 1146411 w 1351128"/>
                  <a:gd name="connsiteY24" fmla="*/ 116006 h 286603"/>
                  <a:gd name="connsiteX25" fmla="*/ 1173707 w 1351128"/>
                  <a:gd name="connsiteY25" fmla="*/ 122830 h 286603"/>
                  <a:gd name="connsiteX26" fmla="*/ 1214650 w 1351128"/>
                  <a:gd name="connsiteY26" fmla="*/ 136478 h 286603"/>
                  <a:gd name="connsiteX27" fmla="*/ 1255594 w 1351128"/>
                  <a:gd name="connsiteY27" fmla="*/ 150126 h 286603"/>
                  <a:gd name="connsiteX28" fmla="*/ 1276065 w 1351128"/>
                  <a:gd name="connsiteY28" fmla="*/ 156950 h 286603"/>
                  <a:gd name="connsiteX29" fmla="*/ 1317008 w 1351128"/>
                  <a:gd name="connsiteY29" fmla="*/ 184245 h 286603"/>
                  <a:gd name="connsiteX30" fmla="*/ 1337480 w 1351128"/>
                  <a:gd name="connsiteY30" fmla="*/ 197893 h 286603"/>
                  <a:gd name="connsiteX31" fmla="*/ 1351128 w 1351128"/>
                  <a:gd name="connsiteY31" fmla="*/ 204717 h 2866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351128" h="286603">
                    <a:moveTo>
                      <a:pt x="0" y="286603"/>
                    </a:moveTo>
                    <a:lnTo>
                      <a:pt x="259307" y="163774"/>
                    </a:lnTo>
                    <a:cubicBezTo>
                      <a:pt x="299042" y="144391"/>
                      <a:pt x="259206" y="148782"/>
                      <a:pt x="320722" y="136478"/>
                    </a:cubicBezTo>
                    <a:cubicBezTo>
                      <a:pt x="368409" y="126940"/>
                      <a:pt x="343401" y="131561"/>
                      <a:pt x="395785" y="122830"/>
                    </a:cubicBezTo>
                    <a:cubicBezTo>
                      <a:pt x="402609" y="120555"/>
                      <a:pt x="409823" y="119223"/>
                      <a:pt x="416256" y="116006"/>
                    </a:cubicBezTo>
                    <a:cubicBezTo>
                      <a:pt x="423591" y="112338"/>
                      <a:pt x="429234" y="105690"/>
                      <a:pt x="436728" y="102359"/>
                    </a:cubicBezTo>
                    <a:cubicBezTo>
                      <a:pt x="449874" y="96516"/>
                      <a:pt x="464023" y="93260"/>
                      <a:pt x="477671" y="88711"/>
                    </a:cubicBezTo>
                    <a:lnTo>
                      <a:pt x="498143" y="81887"/>
                    </a:lnTo>
                    <a:cubicBezTo>
                      <a:pt x="533767" y="58137"/>
                      <a:pt x="502790" y="75036"/>
                      <a:pt x="552734" y="61415"/>
                    </a:cubicBezTo>
                    <a:cubicBezTo>
                      <a:pt x="566613" y="57630"/>
                      <a:pt x="579721" y="51257"/>
                      <a:pt x="593677" y="47768"/>
                    </a:cubicBezTo>
                    <a:cubicBezTo>
                      <a:pt x="602776" y="45493"/>
                      <a:pt x="611955" y="43521"/>
                      <a:pt x="620973" y="40944"/>
                    </a:cubicBezTo>
                    <a:cubicBezTo>
                      <a:pt x="660992" y="29510"/>
                      <a:pt x="622041" y="40409"/>
                      <a:pt x="661916" y="20472"/>
                    </a:cubicBezTo>
                    <a:cubicBezTo>
                      <a:pt x="668350" y="17255"/>
                      <a:pt x="675472" y="15624"/>
                      <a:pt x="682388" y="13648"/>
                    </a:cubicBezTo>
                    <a:cubicBezTo>
                      <a:pt x="722347" y="2231"/>
                      <a:pt x="723539" y="5438"/>
                      <a:pt x="777922" y="0"/>
                    </a:cubicBezTo>
                    <a:cubicBezTo>
                      <a:pt x="791570" y="2275"/>
                      <a:pt x="805442" y="3468"/>
                      <a:pt x="818865" y="6824"/>
                    </a:cubicBezTo>
                    <a:cubicBezTo>
                      <a:pt x="832821" y="10313"/>
                      <a:pt x="846160" y="15923"/>
                      <a:pt x="859808" y="20472"/>
                    </a:cubicBezTo>
                    <a:cubicBezTo>
                      <a:pt x="866632" y="22747"/>
                      <a:pt x="873227" y="25885"/>
                      <a:pt x="880280" y="27296"/>
                    </a:cubicBezTo>
                    <a:cubicBezTo>
                      <a:pt x="891653" y="29571"/>
                      <a:pt x="903210" y="31068"/>
                      <a:pt x="914400" y="34120"/>
                    </a:cubicBezTo>
                    <a:cubicBezTo>
                      <a:pt x="928279" y="37905"/>
                      <a:pt x="941386" y="44279"/>
                      <a:pt x="955343" y="47768"/>
                    </a:cubicBezTo>
                    <a:cubicBezTo>
                      <a:pt x="964441" y="50042"/>
                      <a:pt x="973655" y="51896"/>
                      <a:pt x="982638" y="54591"/>
                    </a:cubicBezTo>
                    <a:cubicBezTo>
                      <a:pt x="996418" y="58725"/>
                      <a:pt x="1023582" y="68239"/>
                      <a:pt x="1023582" y="68239"/>
                    </a:cubicBezTo>
                    <a:cubicBezTo>
                      <a:pt x="1030406" y="72788"/>
                      <a:pt x="1036559" y="78556"/>
                      <a:pt x="1044053" y="81887"/>
                    </a:cubicBezTo>
                    <a:cubicBezTo>
                      <a:pt x="1057199" y="87730"/>
                      <a:pt x="1071349" y="90986"/>
                      <a:pt x="1084997" y="95535"/>
                    </a:cubicBezTo>
                    <a:lnTo>
                      <a:pt x="1105468" y="102359"/>
                    </a:lnTo>
                    <a:cubicBezTo>
                      <a:pt x="1105478" y="102362"/>
                      <a:pt x="1146400" y="116003"/>
                      <a:pt x="1146411" y="116006"/>
                    </a:cubicBezTo>
                    <a:cubicBezTo>
                      <a:pt x="1155510" y="118281"/>
                      <a:pt x="1164724" y="120135"/>
                      <a:pt x="1173707" y="122830"/>
                    </a:cubicBezTo>
                    <a:cubicBezTo>
                      <a:pt x="1187486" y="126964"/>
                      <a:pt x="1201002" y="131929"/>
                      <a:pt x="1214650" y="136478"/>
                    </a:cubicBezTo>
                    <a:lnTo>
                      <a:pt x="1255594" y="150126"/>
                    </a:lnTo>
                    <a:cubicBezTo>
                      <a:pt x="1262418" y="152401"/>
                      <a:pt x="1270080" y="152960"/>
                      <a:pt x="1276065" y="156950"/>
                    </a:cubicBezTo>
                    <a:lnTo>
                      <a:pt x="1317008" y="184245"/>
                    </a:lnTo>
                    <a:cubicBezTo>
                      <a:pt x="1323832" y="188794"/>
                      <a:pt x="1330144" y="194225"/>
                      <a:pt x="1337480" y="197893"/>
                    </a:cubicBezTo>
                    <a:lnTo>
                      <a:pt x="1351128" y="204717"/>
                    </a:lnTo>
                  </a:path>
                </a:pathLst>
              </a:custGeom>
              <a:noFill/>
              <a:ln w="12700">
                <a:solidFill>
                  <a:schemeClr val="bg1"/>
                </a:solidFill>
                <a:prstDash val="sys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sp>
        <p:nvSpPr>
          <p:cNvPr id="24" name="Rectangle 23"/>
          <p:cNvSpPr/>
          <p:nvPr/>
        </p:nvSpPr>
        <p:spPr>
          <a:xfrm>
            <a:off x="1235039" y="897598"/>
            <a:ext cx="68240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2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Volcanic and tectonic landscapes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4DA4EC-75A0-AB6A-0A89-B60B9108D81B}"/>
              </a:ext>
            </a:extLst>
          </p:cNvPr>
          <p:cNvSpPr txBox="1"/>
          <p:nvPr/>
        </p:nvSpPr>
        <p:spPr>
          <a:xfrm>
            <a:off x="131608" y="5963845"/>
            <a:ext cx="5621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Dr Alissa Flatley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7FF44-E3D0-6453-1C99-D88C58FAC0AD}"/>
              </a:ext>
            </a:extLst>
          </p:cNvPr>
          <p:cNvSpPr txBox="1"/>
          <p:nvPr/>
        </p:nvSpPr>
        <p:spPr>
          <a:xfrm>
            <a:off x="131608" y="6306137"/>
            <a:ext cx="6647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1800" dirty="0">
                <a:solidFill>
                  <a:schemeClr val="bg1"/>
                </a:solidFill>
                <a:cs typeface="Arial" panose="020B0604020202020204" pitchFamily="34" charset="0"/>
              </a:rPr>
              <a:t>ACNA4007 – Physical Landscape and the Geosphere</a:t>
            </a:r>
          </a:p>
          <a:p>
            <a:endParaRPr lang="en-AU" dirty="0">
              <a:solidFill>
                <a:schemeClr val="bg1"/>
              </a:solidFill>
            </a:endParaRPr>
          </a:p>
        </p:txBody>
      </p:sp>
      <p:pic>
        <p:nvPicPr>
          <p:cNvPr id="25" name="Picture 2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7531362-9218-BE16-23ED-A2CA3F886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451239"/>
            <a:ext cx="2505808" cy="1158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85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1812" y="1639910"/>
            <a:ext cx="7281362" cy="3733860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>
            <a:off x="4587611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https://34kiwis.files.wordpress.com/2014/02/the-rock-cycle.jpg</a:t>
            </a:r>
          </a:p>
        </p:txBody>
      </p:sp>
      <p:grpSp>
        <p:nvGrpSpPr>
          <p:cNvPr id="26" name="Group 25"/>
          <p:cNvGrpSpPr/>
          <p:nvPr/>
        </p:nvGrpSpPr>
        <p:grpSpPr>
          <a:xfrm>
            <a:off x="3832801" y="775358"/>
            <a:ext cx="3710372" cy="1190430"/>
            <a:chOff x="4884359" y="881084"/>
            <a:chExt cx="3710372" cy="1190430"/>
          </a:xfrm>
        </p:grpSpPr>
        <p:sp>
          <p:nvSpPr>
            <p:cNvPr id="27" name="Down Arrow 26"/>
            <p:cNvSpPr/>
            <p:nvPr/>
          </p:nvSpPr>
          <p:spPr>
            <a:xfrm>
              <a:off x="4884359" y="1135410"/>
              <a:ext cx="864096" cy="936104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5717630" y="881084"/>
              <a:ext cx="287710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(exogenic processes)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1110639" y="5025355"/>
            <a:ext cx="1468672" cy="1680137"/>
            <a:chOff x="1205069" y="3296733"/>
            <a:chExt cx="1468672" cy="1680137"/>
          </a:xfrm>
        </p:grpSpPr>
        <p:sp>
          <p:nvSpPr>
            <p:cNvPr id="30" name="Down Arrow 29"/>
            <p:cNvSpPr/>
            <p:nvPr/>
          </p:nvSpPr>
          <p:spPr>
            <a:xfrm rot="10800000">
              <a:off x="1507357" y="3296733"/>
              <a:ext cx="864096" cy="936104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205069" y="4268984"/>
              <a:ext cx="146867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Endogenic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Processes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2806780" y="2233061"/>
            <a:ext cx="1300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latin typeface="Arial" pitchFamily="34" charset="0"/>
                <a:cs typeface="Arial" pitchFamily="34" charset="0"/>
              </a:rPr>
              <a:t>2. Erosion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41907" y="1730093"/>
            <a:ext cx="192361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latin typeface="Arial" pitchFamily="34" charset="0"/>
                <a:cs typeface="Arial" pitchFamily="34" charset="0"/>
              </a:rPr>
              <a:t>1. Weathering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4174084" y="2858094"/>
            <a:ext cx="173643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latin typeface="Arial" pitchFamily="34" charset="0"/>
                <a:cs typeface="Arial" pitchFamily="34" charset="0"/>
              </a:rPr>
              <a:t>3. Transport…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666073" y="4257941"/>
            <a:ext cx="21480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latin typeface="Arial" pitchFamily="34" charset="0"/>
                <a:cs typeface="Arial" pitchFamily="34" charset="0"/>
              </a:rPr>
              <a:t>…and Deposition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FF3E1D4-C5C8-4579-BE35-3C6D1EDCD02E}"/>
              </a:ext>
            </a:extLst>
          </p:cNvPr>
          <p:cNvSpPr/>
          <p:nvPr/>
        </p:nvSpPr>
        <p:spPr>
          <a:xfrm>
            <a:off x="7543174" y="1639911"/>
            <a:ext cx="1425899" cy="3733859"/>
          </a:xfrm>
          <a:prstGeom prst="rect">
            <a:avLst/>
          </a:prstGeom>
          <a:solidFill>
            <a:srgbClr val="ECE2D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8F98AC-7159-408C-B3B0-1ECA013E6791}"/>
              </a:ext>
            </a:extLst>
          </p:cNvPr>
          <p:cNvSpPr/>
          <p:nvPr/>
        </p:nvSpPr>
        <p:spPr>
          <a:xfrm>
            <a:off x="3040562" y="5507406"/>
            <a:ext cx="6440895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 err="1">
                <a:solidFill>
                  <a:srgbClr val="002060"/>
                </a:solidFill>
              </a:rPr>
              <a:t>Endogenic</a:t>
            </a:r>
            <a:r>
              <a:rPr lang="de-DE" dirty="0">
                <a:solidFill>
                  <a:srgbClr val="002060"/>
                </a:solidFill>
              </a:rPr>
              <a:t> and </a:t>
            </a:r>
            <a:r>
              <a:rPr lang="de-DE" dirty="0" err="1">
                <a:solidFill>
                  <a:srgbClr val="002060"/>
                </a:solidFill>
              </a:rPr>
              <a:t>exogenic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dirty="0" err="1">
                <a:solidFill>
                  <a:srgbClr val="002060"/>
                </a:solidFill>
              </a:rPr>
              <a:t>processes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create landforms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Endogenic processes –</a:t>
            </a:r>
            <a:r>
              <a:rPr lang="en-US" b="1" dirty="0"/>
              <a:t> </a:t>
            </a:r>
            <a:r>
              <a:rPr lang="en-US" dirty="0"/>
              <a:t>raise mountains and elevate topography above sea level</a:t>
            </a: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The Earth surface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40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33671" r="42718" b="1"/>
          <a:stretch/>
        </p:blipFill>
        <p:spPr>
          <a:xfrm>
            <a:off x="203615" y="1550174"/>
            <a:ext cx="8494083" cy="42550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86361" y="978973"/>
            <a:ext cx="268535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Endogenic processes…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Endogenic Processes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2254412" y="601509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/>
              <a:t>Fast </a:t>
            </a:r>
            <a:r>
              <a:rPr lang="en-AU" dirty="0" err="1"/>
              <a:t>vs</a:t>
            </a:r>
            <a:r>
              <a:rPr lang="en-AU" dirty="0"/>
              <a:t> slow – short </a:t>
            </a:r>
            <a:r>
              <a:rPr lang="en-AU" dirty="0" err="1"/>
              <a:t>vs</a:t>
            </a:r>
            <a:r>
              <a:rPr lang="en-AU" dirty="0"/>
              <a:t> long time scales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641074" y="3289726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35192" y="328972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11560" y="3356992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429554" y="3356992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  <a:latin typeface="Arial Black" panose="020B0A0402010202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70420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99165" y="1821377"/>
            <a:ext cx="8457092" cy="4843737"/>
            <a:chOff x="199165" y="1821377"/>
            <a:chExt cx="8457092" cy="4843737"/>
          </a:xfrm>
        </p:grpSpPr>
        <p:sp>
          <p:nvSpPr>
            <p:cNvPr id="3" name="Rectangle 2"/>
            <p:cNvSpPr/>
            <p:nvPr/>
          </p:nvSpPr>
          <p:spPr>
            <a:xfrm>
              <a:off x="199165" y="1821377"/>
              <a:ext cx="530227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12 </a:t>
              </a:r>
              <a:r>
                <a:rPr lang="en-US" b="1" dirty="0"/>
                <a:t>major plates </a:t>
              </a:r>
              <a:r>
                <a:rPr lang="en-US" dirty="0"/>
                <a:t>(continental and/or oceanic crust) slide around on Earth (</a:t>
              </a:r>
              <a:r>
                <a:rPr lang="en-US" dirty="0" err="1"/>
                <a:t>cms</a:t>
              </a:r>
              <a:r>
                <a:rPr lang="en-US" dirty="0"/>
                <a:t>/</a:t>
              </a:r>
              <a:r>
                <a:rPr lang="en-US" dirty="0" err="1"/>
                <a:t>yr</a:t>
              </a:r>
              <a:r>
                <a:rPr lang="en-US" dirty="0"/>
                <a:t>) </a:t>
              </a:r>
            </a:p>
          </p:txBody>
        </p:sp>
        <p:pic>
          <p:nvPicPr>
            <p:cNvPr id="11" name="Picture 5" descr="npo00021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713156"/>
              <a:ext cx="8044697" cy="39519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Plate Tectonics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5535451" y="148177"/>
            <a:ext cx="3473377" cy="2758676"/>
            <a:chOff x="5450129" y="1715430"/>
            <a:chExt cx="3473377" cy="2758676"/>
          </a:xfrm>
        </p:grpSpPr>
        <p:pic>
          <p:nvPicPr>
            <p:cNvPr id="13" name="Picture 4" descr="crus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4170" y="1715430"/>
              <a:ext cx="3004327" cy="23067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 Box 6"/>
            <p:cNvSpPr txBox="1">
              <a:spLocks noChangeArrowheads="1"/>
            </p:cNvSpPr>
            <p:nvPr/>
          </p:nvSpPr>
          <p:spPr bwMode="auto">
            <a:xfrm>
              <a:off x="5450129" y="4197107"/>
              <a:ext cx="3473377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/>
            <a:p>
              <a:pPr marL="285750" indent="-285750">
                <a:spcBef>
                  <a:spcPct val="50000"/>
                </a:spcBef>
                <a:buFont typeface="Arial" panose="020B0604020202020204" pitchFamily="34" charset="0"/>
                <a:buChar char="•"/>
              </a:pPr>
              <a:endParaRPr lang="en-US" altLang="de-DE" sz="1200" dirty="0"/>
            </a:p>
          </p:txBody>
        </p:sp>
      </p:grpSp>
      <p:sp>
        <p:nvSpPr>
          <p:cNvPr id="16" name="Text Box 5"/>
          <p:cNvSpPr txBox="1">
            <a:spLocks noChangeArrowheads="1"/>
          </p:cNvSpPr>
          <p:nvPr/>
        </p:nvSpPr>
        <p:spPr bwMode="auto">
          <a:xfrm>
            <a:off x="199165" y="754284"/>
            <a:ext cx="530227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de-DE" b="1" dirty="0"/>
              <a:t>Continental Crust: </a:t>
            </a:r>
            <a:r>
              <a:rPr lang="en-US" altLang="de-DE" dirty="0"/>
              <a:t>thick (10-70 km) - buoyant - mostly old</a:t>
            </a:r>
            <a:endParaRPr lang="en-US" altLang="de-DE" sz="1200" dirty="0"/>
          </a:p>
        </p:txBody>
      </p:sp>
      <p:sp>
        <p:nvSpPr>
          <p:cNvPr id="4" name="Rectangle 3"/>
          <p:cNvSpPr/>
          <p:nvPr/>
        </p:nvSpPr>
        <p:spPr>
          <a:xfrm>
            <a:off x="199165" y="1350015"/>
            <a:ext cx="54909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de-DE" b="1" dirty="0"/>
              <a:t>Oceanic Crust: </a:t>
            </a:r>
            <a:r>
              <a:rPr lang="en-US" altLang="de-DE" dirty="0"/>
              <a:t>thin (~7 km) - dense - young</a:t>
            </a:r>
            <a:endParaRPr lang="en-US" altLang="de-DE" sz="1200" dirty="0"/>
          </a:p>
        </p:txBody>
      </p:sp>
    </p:spTree>
    <p:extLst>
      <p:ext uri="{BB962C8B-B14F-4D97-AF65-F5344CB8AC3E}">
        <p14:creationId xmlns:p14="http://schemas.microsoft.com/office/powerpoint/2010/main" val="326666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603750" y="6629375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http://planetolog.com/map-world-detail.php?type=TEC&amp;id=1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221642" y="1002838"/>
            <a:ext cx="8537385" cy="1382910"/>
            <a:chOff x="318208" y="5142769"/>
            <a:chExt cx="8537385" cy="1382910"/>
          </a:xfrm>
        </p:grpSpPr>
        <p:pic>
          <p:nvPicPr>
            <p:cNvPr id="13" name="Picture 4" descr="Divergent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5116" y="5220590"/>
              <a:ext cx="1839097" cy="13050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5" descr="Convergent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1542" y="5220590"/>
              <a:ext cx="1834051" cy="13050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Transform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8757" y="5220590"/>
              <a:ext cx="1829030" cy="13050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318208" y="5142769"/>
              <a:ext cx="2820584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Three types of plate boundary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332138" y="2947703"/>
            <a:ext cx="8843613" cy="3045594"/>
            <a:chOff x="2890287" y="869527"/>
            <a:chExt cx="8304203" cy="2822414"/>
          </a:xfrm>
        </p:grpSpPr>
        <p:sp>
          <p:nvSpPr>
            <p:cNvPr id="5" name="Rectangle 4"/>
            <p:cNvSpPr/>
            <p:nvPr/>
          </p:nvSpPr>
          <p:spPr>
            <a:xfrm>
              <a:off x="8777279" y="963303"/>
              <a:ext cx="2417211" cy="213917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Earthquakes and volcanism is mostly focused at plate margins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General volcano types: </a:t>
              </a:r>
              <a:r>
                <a:rPr lang="de-DE" dirty="0"/>
                <a:t>Subduction - Rifting - Hotspots</a:t>
              </a: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890287" y="869527"/>
              <a:ext cx="5789852" cy="2822414"/>
            </a:xfrm>
            <a:prstGeom prst="rect">
              <a:avLst/>
            </a:prstGeom>
          </p:spPr>
        </p:pic>
        <p:sp>
          <p:nvSpPr>
            <p:cNvPr id="17" name="Rectangle 16"/>
            <p:cNvSpPr/>
            <p:nvPr/>
          </p:nvSpPr>
          <p:spPr>
            <a:xfrm>
              <a:off x="4701036" y="3050590"/>
              <a:ext cx="1576072" cy="27699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sz="1200" dirty="0"/>
                <a:t>“Pacific Ring of Fire”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Tectonics – Quakes and Fire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6093203-1ABD-D598-67E6-0C683714EDF6}"/>
              </a:ext>
            </a:extLst>
          </p:cNvPr>
          <p:cNvSpPr txBox="1"/>
          <p:nvPr/>
        </p:nvSpPr>
        <p:spPr>
          <a:xfrm>
            <a:off x="4408825" y="1052737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E26C8C-D02E-CC6B-5A4C-A3E0190F9A81}"/>
              </a:ext>
            </a:extLst>
          </p:cNvPr>
          <p:cNvSpPr txBox="1"/>
          <p:nvPr/>
        </p:nvSpPr>
        <p:spPr>
          <a:xfrm>
            <a:off x="6387797" y="1052737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dirty="0"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EDC439-5871-FE98-A17D-C8461AA89A7F}"/>
              </a:ext>
            </a:extLst>
          </p:cNvPr>
          <p:cNvSpPr txBox="1"/>
          <p:nvPr/>
        </p:nvSpPr>
        <p:spPr>
          <a:xfrm>
            <a:off x="8350156" y="1052736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dirty="0">
                <a:latin typeface="Arial Black" panose="020B0A04020102020204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56199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796"/>
          <a:stretch/>
        </p:blipFill>
        <p:spPr>
          <a:xfrm>
            <a:off x="392400" y="1007526"/>
            <a:ext cx="4179600" cy="42811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3796"/>
          <a:stretch/>
        </p:blipFill>
        <p:spPr>
          <a:xfrm>
            <a:off x="4572000" y="1007526"/>
            <a:ext cx="4179600" cy="42811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228364" y="6627168"/>
            <a:ext cx="91563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/>
              <a:t>Marshak 2008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2710737" y="2571462"/>
            <a:ext cx="2872168" cy="1235519"/>
            <a:chOff x="2735083" y="2859933"/>
            <a:chExt cx="2872168" cy="1235519"/>
          </a:xfrm>
        </p:grpSpPr>
        <p:sp>
          <p:nvSpPr>
            <p:cNvPr id="11" name="Rectangle 10"/>
            <p:cNvSpPr/>
            <p:nvPr/>
          </p:nvSpPr>
          <p:spPr>
            <a:xfrm>
              <a:off x="3618378" y="3307007"/>
              <a:ext cx="1337578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600" b="1" dirty="0">
                  <a:solidFill>
                    <a:srgbClr val="C00000"/>
                  </a:solidFill>
                </a:rPr>
                <a:t>Mantle convection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839184" y="2859933"/>
              <a:ext cx="1768067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600" dirty="0">
                  <a:solidFill>
                    <a:srgbClr val="C00000"/>
                  </a:solidFill>
                </a:rPr>
                <a:t>Drag and Push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735083" y="3756898"/>
              <a:ext cx="1337578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600" dirty="0">
                  <a:solidFill>
                    <a:srgbClr val="C00000"/>
                  </a:solidFill>
                </a:rPr>
                <a:t>Pull</a:t>
              </a: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6733136" y="1239242"/>
            <a:ext cx="1838903" cy="4715795"/>
            <a:chOff x="6757482" y="1527713"/>
            <a:chExt cx="1838903" cy="4715795"/>
          </a:xfrm>
        </p:grpSpPr>
        <p:sp>
          <p:nvSpPr>
            <p:cNvPr id="8" name="Rectangle 7"/>
            <p:cNvSpPr/>
            <p:nvPr/>
          </p:nvSpPr>
          <p:spPr>
            <a:xfrm>
              <a:off x="6767585" y="5597177"/>
              <a:ext cx="182880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dirty="0"/>
                <a:t>1. Transform plate boundary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6757482" y="1595337"/>
              <a:ext cx="1705584" cy="1264596"/>
            </a:xfrm>
            <a:prstGeom prst="rect">
              <a:avLst/>
            </a:prstGeom>
            <a:noFill/>
            <a:ln w="222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8112382" y="1527713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b="1" dirty="0"/>
                <a:t>1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3253454" y="1238718"/>
            <a:ext cx="3203212" cy="4716319"/>
            <a:chOff x="3277800" y="1527189"/>
            <a:chExt cx="3203212" cy="4716319"/>
          </a:xfrm>
        </p:grpSpPr>
        <p:sp>
          <p:nvSpPr>
            <p:cNvPr id="14" name="Rectangle 13"/>
            <p:cNvSpPr/>
            <p:nvPr/>
          </p:nvSpPr>
          <p:spPr>
            <a:xfrm>
              <a:off x="4818434" y="1900136"/>
              <a:ext cx="1409281" cy="891011"/>
            </a:xfrm>
            <a:prstGeom prst="rect">
              <a:avLst/>
            </a:prstGeom>
            <a:noFill/>
            <a:ln w="222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3277800" y="5597177"/>
              <a:ext cx="2259261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dirty="0"/>
                <a:t>2. Divergent plate boundary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449687" y="1527189"/>
              <a:ext cx="203132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de-DE" sz="1600" dirty="0"/>
                <a:t>oceanic (spreading)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856208" y="1831350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b="1" dirty="0"/>
                <a:t>2</a:t>
              </a: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540734" y="1452411"/>
            <a:ext cx="1260779" cy="1495770"/>
            <a:chOff x="565080" y="1740882"/>
            <a:chExt cx="1260779" cy="1495770"/>
          </a:xfrm>
        </p:grpSpPr>
        <p:sp>
          <p:nvSpPr>
            <p:cNvPr id="15" name="Rectangle 14"/>
            <p:cNvSpPr/>
            <p:nvPr/>
          </p:nvSpPr>
          <p:spPr>
            <a:xfrm>
              <a:off x="565080" y="2345641"/>
              <a:ext cx="1184304" cy="891011"/>
            </a:xfrm>
            <a:prstGeom prst="rect">
              <a:avLst/>
            </a:prstGeom>
            <a:noFill/>
            <a:ln w="222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92829" y="1740882"/>
              <a:ext cx="123303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de-DE" sz="1600" dirty="0"/>
                <a:t>continental </a:t>
              </a:r>
            </a:p>
            <a:p>
              <a:pPr algn="ctr"/>
              <a:r>
                <a:rPr lang="de-DE" sz="1600" dirty="0"/>
                <a:t>(rifting)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1371303" y="2261127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b="1" dirty="0"/>
                <a:t>2</a:t>
              </a:r>
            </a:p>
          </p:txBody>
        </p:sp>
      </p:grpSp>
      <p:sp>
        <p:nvSpPr>
          <p:cNvPr id="27" name="Rectangle 26"/>
          <p:cNvSpPr/>
          <p:nvPr/>
        </p:nvSpPr>
        <p:spPr>
          <a:xfrm>
            <a:off x="3903211" y="4595394"/>
            <a:ext cx="13375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de-DE" sz="1600" dirty="0">
                <a:solidFill>
                  <a:srgbClr val="C00000"/>
                </a:solidFill>
              </a:rPr>
              <a:t>Intraplate</a:t>
            </a:r>
          </a:p>
          <a:p>
            <a:pPr algn="ctr"/>
            <a:r>
              <a:rPr lang="de-DE" sz="1600" dirty="0">
                <a:solidFill>
                  <a:srgbClr val="C00000"/>
                </a:solidFill>
              </a:rPr>
              <a:t>hotspots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508D828-0D70-4489-A974-218F5C777857}"/>
              </a:ext>
            </a:extLst>
          </p:cNvPr>
          <p:cNvGrpSpPr/>
          <p:nvPr/>
        </p:nvGrpSpPr>
        <p:grpSpPr>
          <a:xfrm>
            <a:off x="949992" y="3400158"/>
            <a:ext cx="2231751" cy="1397023"/>
            <a:chOff x="974338" y="3688629"/>
            <a:chExt cx="2231751" cy="1397023"/>
          </a:xfrm>
        </p:grpSpPr>
        <p:sp>
          <p:nvSpPr>
            <p:cNvPr id="20" name="Rectangle 19"/>
            <p:cNvSpPr/>
            <p:nvPr/>
          </p:nvSpPr>
          <p:spPr>
            <a:xfrm>
              <a:off x="974338" y="4747098"/>
              <a:ext cx="2231751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600" dirty="0"/>
                <a:t>continent-continent</a:t>
              </a:r>
            </a:p>
          </p:txBody>
        </p:sp>
        <p:grpSp>
          <p:nvGrpSpPr>
            <p:cNvPr id="34" name="Group 33"/>
            <p:cNvGrpSpPr/>
            <p:nvPr/>
          </p:nvGrpSpPr>
          <p:grpSpPr>
            <a:xfrm>
              <a:off x="1279948" y="3688629"/>
              <a:ext cx="1548331" cy="1058469"/>
              <a:chOff x="1279948" y="3688629"/>
              <a:chExt cx="1548331" cy="1058469"/>
            </a:xfrm>
          </p:grpSpPr>
          <p:sp>
            <p:nvSpPr>
              <p:cNvPr id="19" name="Rectangle 18"/>
              <p:cNvSpPr/>
              <p:nvPr/>
            </p:nvSpPr>
            <p:spPr>
              <a:xfrm>
                <a:off x="1279948" y="3756897"/>
                <a:ext cx="1548331" cy="990201"/>
              </a:xfrm>
              <a:prstGeom prst="rect">
                <a:avLst/>
              </a:prstGeom>
              <a:noFill/>
              <a:ln w="222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284555" y="3688629"/>
                <a:ext cx="41229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sz="3200" b="1" dirty="0"/>
                  <a:t>3</a:t>
                </a:r>
              </a:p>
            </p:txBody>
          </p:sp>
        </p:grpSp>
      </p:grpSp>
      <p:grpSp>
        <p:nvGrpSpPr>
          <p:cNvPr id="33" name="Group 32"/>
          <p:cNvGrpSpPr/>
          <p:nvPr/>
        </p:nvGrpSpPr>
        <p:grpSpPr>
          <a:xfrm>
            <a:off x="667118" y="1195415"/>
            <a:ext cx="3904882" cy="4759622"/>
            <a:chOff x="691464" y="1483886"/>
            <a:chExt cx="3904882" cy="4759622"/>
          </a:xfrm>
        </p:grpSpPr>
        <p:sp>
          <p:nvSpPr>
            <p:cNvPr id="17" name="Rectangle 16"/>
            <p:cNvSpPr/>
            <p:nvPr/>
          </p:nvSpPr>
          <p:spPr>
            <a:xfrm>
              <a:off x="2950725" y="2108629"/>
              <a:ext cx="888459" cy="1336079"/>
            </a:xfrm>
            <a:prstGeom prst="rect">
              <a:avLst/>
            </a:prstGeom>
            <a:noFill/>
            <a:ln w="222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91464" y="5597177"/>
              <a:ext cx="2259261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dirty="0"/>
                <a:t>3. Convergent plate boundary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364595" y="1483886"/>
              <a:ext cx="2231751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600" dirty="0"/>
                <a:t>ocean-ocean</a:t>
              </a:r>
            </a:p>
            <a:p>
              <a:pPr algn="ctr"/>
              <a:r>
                <a:rPr lang="de-DE" sz="1600" dirty="0"/>
                <a:t>ocean-continent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928481" y="2068661"/>
              <a:ext cx="4122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b="1" dirty="0"/>
                <a:t>3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C4C1A65-6366-4B94-8178-B2DAE2E8835E}"/>
              </a:ext>
            </a:extLst>
          </p:cNvPr>
          <p:cNvSpPr txBox="1"/>
          <p:nvPr/>
        </p:nvSpPr>
        <p:spPr>
          <a:xfrm>
            <a:off x="3015396" y="6207518"/>
            <a:ext cx="3557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Processes in space and time… !!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Tectonics – Quakes and Fire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742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b="15789"/>
          <a:stretch/>
        </p:blipFill>
        <p:spPr>
          <a:xfrm>
            <a:off x="2465876" y="805792"/>
            <a:ext cx="6609556" cy="26880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Tectonics, Volcanism and Lava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80546" y="836712"/>
            <a:ext cx="22853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Relationship</a:t>
            </a:r>
            <a:r>
              <a:rPr lang="en-AU" dirty="0"/>
              <a:t>: Tectonic setting – magma evolution and type – volcanism type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3712" y="3068960"/>
            <a:ext cx="8952964" cy="3171492"/>
            <a:chOff x="13712" y="3068960"/>
            <a:chExt cx="8952964" cy="3171492"/>
          </a:xfrm>
        </p:grpSpPr>
        <p:sp>
          <p:nvSpPr>
            <p:cNvPr id="3" name="Down Arrow 2"/>
            <p:cNvSpPr/>
            <p:nvPr/>
          </p:nvSpPr>
          <p:spPr>
            <a:xfrm>
              <a:off x="957812" y="3068960"/>
              <a:ext cx="576064" cy="648072"/>
            </a:xfrm>
            <a:prstGeom prst="downArrow">
              <a:avLst/>
            </a:prstGeom>
            <a:noFill/>
            <a:ln w="127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66769"/>
            <a:stretch/>
          </p:blipFill>
          <p:spPr>
            <a:xfrm>
              <a:off x="13712" y="4142731"/>
              <a:ext cx="8952964" cy="2097721"/>
            </a:xfrm>
            <a:prstGeom prst="rect">
              <a:avLst/>
            </a:prstGeom>
          </p:spPr>
        </p:pic>
      </p:grpSp>
      <p:grpSp>
        <p:nvGrpSpPr>
          <p:cNvPr id="11" name="Group 10"/>
          <p:cNvGrpSpPr/>
          <p:nvPr/>
        </p:nvGrpSpPr>
        <p:grpSpPr>
          <a:xfrm>
            <a:off x="3419872" y="1534165"/>
            <a:ext cx="3348486" cy="1930008"/>
            <a:chOff x="3419872" y="1534165"/>
            <a:chExt cx="3348486" cy="1930008"/>
          </a:xfrm>
        </p:grpSpPr>
        <p:sp>
          <p:nvSpPr>
            <p:cNvPr id="6" name="TextBox 5"/>
            <p:cNvSpPr txBox="1"/>
            <p:nvPr/>
          </p:nvSpPr>
          <p:spPr>
            <a:xfrm>
              <a:off x="3419872" y="2817842"/>
              <a:ext cx="176431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/>
                <a:t>Subsurface effects</a:t>
              </a:r>
              <a:endParaRPr lang="de-DE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004048" y="1534165"/>
              <a:ext cx="17643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/>
                <a:t>Surface effects</a:t>
              </a:r>
              <a:endParaRPr lang="de-DE" dirty="0"/>
            </a:p>
          </p:txBody>
        </p:sp>
      </p:grpSp>
      <p:sp>
        <p:nvSpPr>
          <p:cNvPr id="12" name="Oval 11"/>
          <p:cNvSpPr/>
          <p:nvPr/>
        </p:nvSpPr>
        <p:spPr>
          <a:xfrm>
            <a:off x="2605788" y="2237798"/>
            <a:ext cx="2145418" cy="1335217"/>
          </a:xfrm>
          <a:prstGeom prst="ellipse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3353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644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Hydrothermal Alteration and Landscapes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395536" y="836712"/>
            <a:ext cx="8251722" cy="5768194"/>
            <a:chOff x="395536" y="836712"/>
            <a:chExt cx="8251722" cy="5768194"/>
          </a:xfrm>
        </p:grpSpPr>
        <p:pic>
          <p:nvPicPr>
            <p:cNvPr id="1026" name="Picture 2" descr="https://upload.wikimedia.org/wikipedia/commons/thumb/9/97/Grand_Canyon_of_Yellowstone_edit.jpg/1200px-Grand_Canyon_of_Yellowstone_edit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45" b="1680"/>
            <a:stretch/>
          </p:blipFill>
          <p:spPr bwMode="auto">
            <a:xfrm>
              <a:off x="395536" y="836712"/>
              <a:ext cx="8251722" cy="57681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5940152" y="978973"/>
              <a:ext cx="24519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/>
                <a:t>Yellowstone, USA</a:t>
              </a:r>
              <a:endParaRPr lang="de-DE" dirty="0"/>
            </a:p>
          </p:txBody>
        </p:sp>
      </p:grpSp>
    </p:spTree>
    <p:extLst>
      <p:ext uri="{BB962C8B-B14F-4D97-AF65-F5344CB8AC3E}">
        <p14:creationId xmlns:p14="http://schemas.microsoft.com/office/powerpoint/2010/main" val="296428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6221338" cy="46496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Deposits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/>
          <p:cNvGrpSpPr/>
          <p:nvPr/>
        </p:nvGrpSpPr>
        <p:grpSpPr>
          <a:xfrm>
            <a:off x="472331" y="1176057"/>
            <a:ext cx="2942888" cy="628329"/>
            <a:chOff x="472331" y="1176057"/>
            <a:chExt cx="2942888" cy="628329"/>
          </a:xfrm>
        </p:grpSpPr>
        <p:sp>
          <p:nvSpPr>
            <p:cNvPr id="5" name="TextBox 4"/>
            <p:cNvSpPr txBox="1"/>
            <p:nvPr/>
          </p:nvSpPr>
          <p:spPr>
            <a:xfrm>
              <a:off x="472331" y="1176057"/>
              <a:ext cx="28008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1 Airborne – Fallout (Ash)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>
              <a:off x="2762280" y="1604041"/>
              <a:ext cx="652939" cy="20034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3563888" y="3229637"/>
            <a:ext cx="1544012" cy="1423499"/>
            <a:chOff x="3563888" y="3229637"/>
            <a:chExt cx="1544012" cy="1423499"/>
          </a:xfrm>
        </p:grpSpPr>
        <p:sp>
          <p:nvSpPr>
            <p:cNvPr id="12" name="TextBox 11"/>
            <p:cNvSpPr txBox="1"/>
            <p:nvPr/>
          </p:nvSpPr>
          <p:spPr>
            <a:xfrm>
              <a:off x="3563888" y="3229637"/>
              <a:ext cx="1544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4 Lava Flows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>
              <a:off x="4438975" y="3645024"/>
              <a:ext cx="54510" cy="1008112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467544" y="1653401"/>
            <a:ext cx="2223750" cy="2289295"/>
            <a:chOff x="467544" y="1653401"/>
            <a:chExt cx="2223750" cy="2289295"/>
          </a:xfrm>
        </p:grpSpPr>
        <p:sp>
          <p:nvSpPr>
            <p:cNvPr id="7" name="TextBox 6"/>
            <p:cNvSpPr txBox="1"/>
            <p:nvPr/>
          </p:nvSpPr>
          <p:spPr>
            <a:xfrm>
              <a:off x="467544" y="1653401"/>
              <a:ext cx="22237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2 Airborne - Ballistic</a:t>
              </a:r>
            </a:p>
          </p:txBody>
        </p:sp>
        <p:cxnSp>
          <p:nvCxnSpPr>
            <p:cNvPr id="8" name="Straight Connector 7"/>
            <p:cNvCxnSpPr/>
            <p:nvPr/>
          </p:nvCxnSpPr>
          <p:spPr>
            <a:xfrm flipH="1" flipV="1">
              <a:off x="1547664" y="2022734"/>
              <a:ext cx="576064" cy="34206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 flipV="1">
              <a:off x="1403648" y="2022733"/>
              <a:ext cx="715832" cy="1919963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Group 20"/>
          <p:cNvGrpSpPr/>
          <p:nvPr/>
        </p:nvGrpSpPr>
        <p:grpSpPr>
          <a:xfrm>
            <a:off x="467544" y="4090814"/>
            <a:ext cx="8521342" cy="2578546"/>
            <a:chOff x="467544" y="4090814"/>
            <a:chExt cx="8521342" cy="2578546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95" t="11557" r="6500" b="10453"/>
            <a:stretch/>
          </p:blipFill>
          <p:spPr>
            <a:xfrm>
              <a:off x="467544" y="4149080"/>
              <a:ext cx="3240360" cy="2520280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662"/>
            <a:stretch/>
          </p:blipFill>
          <p:spPr>
            <a:xfrm>
              <a:off x="5178886" y="4090814"/>
              <a:ext cx="3810000" cy="2572534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>
              <a:off x="713247" y="5499387"/>
              <a:ext cx="278503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Scoria (</a:t>
              </a:r>
              <a:r>
                <a:rPr lang="en-US" dirty="0">
                  <a:solidFill>
                    <a:schemeClr val="bg1"/>
                  </a:solidFill>
                </a:rPr>
                <a:t>highly vesicular, dark colored volcanic ejecta)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436096" y="5926184"/>
              <a:ext cx="83869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Scoria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5178886" y="116632"/>
            <a:ext cx="3810000" cy="3657600"/>
            <a:chOff x="5178886" y="116632"/>
            <a:chExt cx="3810000" cy="3657600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78886" y="116632"/>
              <a:ext cx="3810000" cy="365760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8581157" y="17446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3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787022" y="322340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2471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Volcanic Deposits &amp; Landscape (1)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4"/>
          <a:stretch/>
        </p:blipFill>
        <p:spPr>
          <a:xfrm>
            <a:off x="4815117" y="4221088"/>
            <a:ext cx="4062183" cy="2476778"/>
          </a:xfrm>
          <a:prstGeom prst="rect">
            <a:avLst/>
          </a:prstGeom>
        </p:spPr>
      </p:pic>
      <p:grpSp>
        <p:nvGrpSpPr>
          <p:cNvPr id="14" name="Group 13"/>
          <p:cNvGrpSpPr/>
          <p:nvPr/>
        </p:nvGrpSpPr>
        <p:grpSpPr>
          <a:xfrm>
            <a:off x="232944" y="764704"/>
            <a:ext cx="4896544" cy="3096344"/>
            <a:chOff x="232944" y="764704"/>
            <a:chExt cx="4896544" cy="3096344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686"/>
            <a:stretch/>
          </p:blipFill>
          <p:spPr>
            <a:xfrm>
              <a:off x="232944" y="764704"/>
              <a:ext cx="4896544" cy="3096344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1552685" y="3171896"/>
              <a:ext cx="326243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/>
                <a:t>Interaction with surface/soils</a:t>
              </a:r>
            </a:p>
            <a:p>
              <a:r>
                <a:rPr lang="en-AU" dirty="0"/>
                <a:t>Heating and oxidation (fritting)</a:t>
              </a:r>
              <a:endParaRPr lang="de-DE" dirty="0"/>
            </a:p>
          </p:txBody>
        </p:sp>
      </p:grpSp>
      <p:sp>
        <p:nvSpPr>
          <p:cNvPr id="12" name="Rectangle 11"/>
          <p:cNvSpPr/>
          <p:nvPr/>
        </p:nvSpPr>
        <p:spPr>
          <a:xfrm>
            <a:off x="4920547" y="4286512"/>
            <a:ext cx="40431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/>
              <a:t>2008 Chaitén eruption</a:t>
            </a:r>
            <a:endParaRPr lang="en-AU" dirty="0"/>
          </a:p>
        </p:txBody>
      </p:sp>
      <p:sp>
        <p:nvSpPr>
          <p:cNvPr id="13" name="TextBox 12"/>
          <p:cNvSpPr txBox="1"/>
          <p:nvPr/>
        </p:nvSpPr>
        <p:spPr>
          <a:xfrm>
            <a:off x="7105151" y="5159012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Ash</a:t>
            </a:r>
            <a:endParaRPr lang="de-DE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" b="16575"/>
          <a:stretch/>
        </p:blipFill>
        <p:spPr>
          <a:xfrm>
            <a:off x="254060" y="3998247"/>
            <a:ext cx="4317940" cy="2625931"/>
          </a:xfrm>
          <a:prstGeom prst="rect">
            <a:avLst/>
          </a:prstGeom>
        </p:spPr>
      </p:pic>
      <p:grpSp>
        <p:nvGrpSpPr>
          <p:cNvPr id="18" name="Group 17"/>
          <p:cNvGrpSpPr/>
          <p:nvPr/>
        </p:nvGrpSpPr>
        <p:grpSpPr>
          <a:xfrm>
            <a:off x="5305343" y="683793"/>
            <a:ext cx="3636709" cy="3392355"/>
            <a:chOff x="5305343" y="683793"/>
            <a:chExt cx="3636709" cy="3392355"/>
          </a:xfrm>
        </p:grpSpPr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05343" y="764704"/>
              <a:ext cx="3599616" cy="3311444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7371139" y="683793"/>
              <a:ext cx="157091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AU" dirty="0"/>
                <a:t>Interaction with drainage </a:t>
              </a:r>
              <a:endParaRPr lang="de-DE" dirty="0"/>
            </a:p>
          </p:txBody>
        </p:sp>
        <p:sp>
          <p:nvSpPr>
            <p:cNvPr id="9" name="Freeform 8"/>
            <p:cNvSpPr/>
            <p:nvPr/>
          </p:nvSpPr>
          <p:spPr>
            <a:xfrm>
              <a:off x="6076706" y="1758471"/>
              <a:ext cx="1746913" cy="355870"/>
            </a:xfrm>
            <a:custGeom>
              <a:avLst/>
              <a:gdLst>
                <a:gd name="connsiteX0" fmla="*/ 0 w 1746913"/>
                <a:gd name="connsiteY0" fmla="*/ 0 h 355870"/>
                <a:gd name="connsiteX1" fmla="*/ 607325 w 1746913"/>
                <a:gd name="connsiteY1" fmla="*/ 95535 h 355870"/>
                <a:gd name="connsiteX2" fmla="*/ 1044054 w 1746913"/>
                <a:gd name="connsiteY2" fmla="*/ 252484 h 355870"/>
                <a:gd name="connsiteX3" fmla="*/ 1371600 w 1746913"/>
                <a:gd name="connsiteY3" fmla="*/ 341194 h 355870"/>
                <a:gd name="connsiteX4" fmla="*/ 1746913 w 1746913"/>
                <a:gd name="connsiteY4" fmla="*/ 354842 h 35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6913" h="355870">
                  <a:moveTo>
                    <a:pt x="0" y="0"/>
                  </a:moveTo>
                  <a:cubicBezTo>
                    <a:pt x="216658" y="26727"/>
                    <a:pt x="433316" y="53454"/>
                    <a:pt x="607325" y="95535"/>
                  </a:cubicBezTo>
                  <a:cubicBezTo>
                    <a:pt x="781334" y="137616"/>
                    <a:pt x="916675" y="211541"/>
                    <a:pt x="1044054" y="252484"/>
                  </a:cubicBezTo>
                  <a:cubicBezTo>
                    <a:pt x="1171433" y="293427"/>
                    <a:pt x="1254457" y="324134"/>
                    <a:pt x="1371600" y="341194"/>
                  </a:cubicBezTo>
                  <a:cubicBezTo>
                    <a:pt x="1488743" y="358254"/>
                    <a:pt x="1617828" y="356548"/>
                    <a:pt x="1746913" y="354842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215536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611560" y="952206"/>
            <a:ext cx="561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4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29" r="37536" b="12350"/>
          <a:stretch/>
        </p:blipFill>
        <p:spPr>
          <a:xfrm>
            <a:off x="308473" y="3837645"/>
            <a:ext cx="4719021" cy="259056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6"/>
          <a:stretch/>
        </p:blipFill>
        <p:spPr>
          <a:xfrm>
            <a:off x="1354586" y="1415202"/>
            <a:ext cx="3672908" cy="225730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38" y="772507"/>
            <a:ext cx="2985120" cy="186570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5"/>
          <a:srcRect r="17342"/>
          <a:stretch/>
        </p:blipFill>
        <p:spPr>
          <a:xfrm>
            <a:off x="195014" y="2755525"/>
            <a:ext cx="2997652" cy="2266608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202552" y="2755525"/>
            <a:ext cx="24408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>
                <a:solidFill>
                  <a:schemeClr val="bg1"/>
                </a:solidFill>
              </a:rPr>
              <a:t>Aa</a:t>
            </a:r>
            <a:r>
              <a:rPr lang="de-DE" dirty="0">
                <a:solidFill>
                  <a:schemeClr val="bg1"/>
                </a:solidFill>
              </a:rPr>
              <a:t> Lava flows slowly and forms a brittle crust </a:t>
            </a:r>
          </a:p>
        </p:txBody>
      </p:sp>
      <p:sp>
        <p:nvSpPr>
          <p:cNvPr id="25" name="Rectangle 24"/>
          <p:cNvSpPr/>
          <p:nvPr/>
        </p:nvSpPr>
        <p:spPr>
          <a:xfrm>
            <a:off x="224822" y="845531"/>
            <a:ext cx="28761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>
                <a:solidFill>
                  <a:schemeClr val="bg1"/>
                </a:solidFill>
              </a:rPr>
              <a:t>Pahoehoe</a:t>
            </a:r>
            <a:r>
              <a:rPr lang="de-DE" dirty="0">
                <a:solidFill>
                  <a:schemeClr val="bg1"/>
                </a:solidFill>
              </a:rPr>
              <a:t> Lava flows moderately slow (like wax)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612284" y="1773560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dirty="0">
                <a:solidFill>
                  <a:schemeClr val="bg1"/>
                </a:solidFill>
                <a:latin typeface="Arial Black" panose="020B0A04020102020204" pitchFamily="34" charset="0"/>
              </a:rPr>
              <a:t>2</a:t>
            </a:r>
            <a:endParaRPr lang="de-DE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61914" y="4383105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dirty="0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  <a:endParaRPr lang="de-DE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5159846" y="1377882"/>
            <a:ext cx="3736403" cy="2294624"/>
            <a:chOff x="5159846" y="1377882"/>
            <a:chExt cx="3736403" cy="2294624"/>
          </a:xfrm>
        </p:grpSpPr>
        <p:pic>
          <p:nvPicPr>
            <p:cNvPr id="17" name="Picture 16"/>
            <p:cNvPicPr>
              <a:picLocks noChangeAspect="1"/>
            </p:cNvPicPr>
            <p:nvPr/>
          </p:nvPicPr>
          <p:blipFill rotWithShape="1">
            <a:blip r:embed="rId6"/>
            <a:srcRect r="5478"/>
            <a:stretch/>
          </p:blipFill>
          <p:spPr>
            <a:xfrm>
              <a:off x="5159846" y="1377882"/>
              <a:ext cx="3736403" cy="229462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5301780" y="1603510"/>
              <a:ext cx="2414285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b="1" dirty="0">
                  <a:solidFill>
                    <a:schemeClr val="bg1"/>
                  </a:solidFill>
                </a:rPr>
                <a:t>Blocky flow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354196" y="1947409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3</a:t>
              </a:r>
              <a:endParaRPr lang="de-DE" sz="3600" dirty="0">
                <a:solidFill>
                  <a:schemeClr val="bg1"/>
                </a:solidFill>
                <a:latin typeface="Arial Black" panose="020B0A04020102020204" pitchFamily="34" charset="0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159846" y="3851851"/>
            <a:ext cx="3736403" cy="2586434"/>
            <a:chOff x="5159846" y="3851851"/>
            <a:chExt cx="3736403" cy="2586434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357" t="18206" r="7904"/>
            <a:stretch/>
          </p:blipFill>
          <p:spPr>
            <a:xfrm>
              <a:off x="5159846" y="3851851"/>
              <a:ext cx="3736403" cy="2586434"/>
            </a:xfrm>
            <a:prstGeom prst="rect">
              <a:avLst/>
            </a:prstGeom>
          </p:spPr>
        </p:pic>
        <p:sp>
          <p:nvSpPr>
            <p:cNvPr id="27" name="Rectangle 26"/>
            <p:cNvSpPr/>
            <p:nvPr/>
          </p:nvSpPr>
          <p:spPr>
            <a:xfrm>
              <a:off x="5724128" y="3963153"/>
              <a:ext cx="244082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b="1" dirty="0">
                  <a:solidFill>
                    <a:schemeClr val="bg1"/>
                  </a:solidFill>
                </a:rPr>
                <a:t>Lava dome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5342495" y="5445224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  <a:endParaRPr lang="de-DE" sz="3600" dirty="0">
                <a:solidFill>
                  <a:schemeClr val="bg1"/>
                </a:solidFill>
                <a:latin typeface="Arial Black" panose="020B0A04020102020204" pitchFamily="34" charset="0"/>
              </a:endParaRP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3351633" y="689300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Difference in </a:t>
            </a:r>
            <a:r>
              <a:rPr lang="en-AU" b="1" dirty="0"/>
              <a:t>flow behaviour </a:t>
            </a:r>
            <a:r>
              <a:rPr lang="en-AU" dirty="0"/>
              <a:t>leads to different surface morphologies and flow types</a:t>
            </a:r>
            <a:endParaRPr lang="de-DE" dirty="0"/>
          </a:p>
        </p:txBody>
      </p:sp>
      <p:sp>
        <p:nvSpPr>
          <p:cNvPr id="7" name="TextBox 6"/>
          <p:cNvSpPr txBox="1"/>
          <p:nvPr/>
        </p:nvSpPr>
        <p:spPr>
          <a:xfrm>
            <a:off x="4095839" y="3085581"/>
            <a:ext cx="147812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>
                <a:solidFill>
                  <a:srgbClr val="FF0000"/>
                </a:solidFill>
              </a:rPr>
              <a:t>viscosity</a:t>
            </a:r>
            <a:endParaRPr lang="de-DE" dirty="0">
              <a:solidFill>
                <a:srgbClr val="FF0000"/>
              </a:solidFill>
            </a:endParaRPr>
          </a:p>
          <a:p>
            <a:pPr algn="ctr"/>
            <a:r>
              <a:rPr lang="en-AU" dirty="0">
                <a:solidFill>
                  <a:srgbClr val="002060"/>
                </a:solidFill>
              </a:rPr>
              <a:t>vs</a:t>
            </a:r>
            <a:r>
              <a:rPr lang="en-AU" dirty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AU" dirty="0">
                <a:solidFill>
                  <a:srgbClr val="FF0000"/>
                </a:solidFill>
              </a:rPr>
              <a:t>discharge rate and slope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BCC866-E8F5-FB77-8B8E-79F02177D4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Volcanic Deposits &amp; Landscape (2)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05DE89A-5645-4610-057C-64ECC7965C4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04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2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33369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013" y="1777743"/>
            <a:ext cx="2709000" cy="14694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Types (1)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2013" y="180361"/>
            <a:ext cx="2709000" cy="168133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236755" y="761481"/>
            <a:ext cx="28969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Cinder (Scoria) Cones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44153" y="1101249"/>
            <a:ext cx="2396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monogenetic fields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36755" y="144101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shape is defined by the eruptive material (mostly ejecta/scoria) piled up at its angle of repose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98438" y="3176760"/>
            <a:ext cx="8812575" cy="3478500"/>
            <a:chOff x="198438" y="3176760"/>
            <a:chExt cx="8812575" cy="3478500"/>
          </a:xfrm>
        </p:grpSpPr>
        <p:grpSp>
          <p:nvGrpSpPr>
            <p:cNvPr id="2" name="Group 1"/>
            <p:cNvGrpSpPr/>
            <p:nvPr/>
          </p:nvGrpSpPr>
          <p:grpSpPr>
            <a:xfrm>
              <a:off x="6302013" y="3176760"/>
              <a:ext cx="2709000" cy="2198276"/>
              <a:chOff x="6302013" y="3176760"/>
              <a:chExt cx="2709000" cy="2198276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302013" y="3176760"/>
                <a:ext cx="2709000" cy="1145813"/>
              </a:xfrm>
              <a:prstGeom prst="rect">
                <a:avLst/>
              </a:prstGeom>
            </p:spPr>
          </p:pic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02013" y="4221088"/>
                <a:ext cx="2709000" cy="1153948"/>
              </a:xfrm>
              <a:prstGeom prst="rect">
                <a:avLst/>
              </a:prstGeom>
            </p:spPr>
          </p:pic>
        </p:grp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489" b="26355"/>
            <a:stretch/>
          </p:blipFill>
          <p:spPr>
            <a:xfrm>
              <a:off x="198438" y="4653136"/>
              <a:ext cx="5660912" cy="2002124"/>
            </a:xfrm>
            <a:prstGeom prst="rect">
              <a:avLst/>
            </a:prstGeom>
          </p:spPr>
        </p:pic>
        <p:sp>
          <p:nvSpPr>
            <p:cNvPr id="17" name="Rectangle 16"/>
            <p:cNvSpPr/>
            <p:nvPr/>
          </p:nvSpPr>
          <p:spPr>
            <a:xfrm>
              <a:off x="244153" y="5825180"/>
              <a:ext cx="4839301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Phreatic or </a:t>
              </a:r>
              <a:r>
                <a:rPr lang="en-AU" dirty="0" err="1"/>
                <a:t>phreato</a:t>
              </a:r>
              <a:r>
                <a:rPr lang="en-AU" dirty="0"/>
                <a:t>-magmatic eruptions (explosive contact with water)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7604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4199" r="5113"/>
          <a:stretch/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8364" y="908720"/>
            <a:ext cx="61926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/>
              <a:t>Tuyas</a:t>
            </a:r>
            <a:r>
              <a:rPr lang="de-DE" dirty="0"/>
              <a:t> - </a:t>
            </a:r>
            <a:r>
              <a:rPr lang="en-US" dirty="0"/>
              <a:t>Lava erupting under glacier cools very quickly and cannot travel far, piles up into a steep-sided hill</a:t>
            </a:r>
            <a:endParaRPr lang="de-DE" dirty="0"/>
          </a:p>
          <a:p>
            <a:endParaRPr lang="de-DE" dirty="0"/>
          </a:p>
        </p:txBody>
      </p:sp>
      <p:sp>
        <p:nvSpPr>
          <p:cNvPr id="5" name="Rectangle 4"/>
          <p:cNvSpPr/>
          <p:nvPr/>
        </p:nvSpPr>
        <p:spPr>
          <a:xfrm>
            <a:off x="6766425" y="6466199"/>
            <a:ext cx="2377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Herðubreið in Iceland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Types </a:t>
            </a:r>
            <a:r>
              <a:rPr lang="en-AU" altLang="en-US" sz="3200" dirty="0">
                <a:solidFill>
                  <a:srgbClr val="002060"/>
                </a:solidFill>
                <a:cs typeface="Arial" panose="020B0604020202020204" pitchFamily="34" charset="0"/>
              </a:rPr>
              <a:t>(special case…)</a:t>
            </a:r>
          </a:p>
        </p:txBody>
      </p:sp>
    </p:spTree>
    <p:extLst>
      <p:ext uri="{BB962C8B-B14F-4D97-AF65-F5344CB8AC3E}">
        <p14:creationId xmlns:p14="http://schemas.microsoft.com/office/powerpoint/2010/main" val="382518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92" t="6391" r="1024" b="3104"/>
          <a:stretch/>
        </p:blipFill>
        <p:spPr>
          <a:xfrm>
            <a:off x="198438" y="3391548"/>
            <a:ext cx="5832648" cy="30963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053" r="23904"/>
          <a:stretch/>
        </p:blipFill>
        <p:spPr>
          <a:xfrm>
            <a:off x="6163893" y="3232536"/>
            <a:ext cx="2751731" cy="26447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Types (2)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98438" y="715158"/>
            <a:ext cx="2268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 err="1"/>
              <a:t>Stratovolcanoes</a:t>
            </a:r>
            <a:endParaRPr lang="en-AU" b="1" dirty="0"/>
          </a:p>
        </p:txBody>
      </p:sp>
      <p:sp>
        <p:nvSpPr>
          <p:cNvPr id="10" name="Rectangle 9"/>
          <p:cNvSpPr/>
          <p:nvPr/>
        </p:nvSpPr>
        <p:spPr>
          <a:xfrm>
            <a:off x="198438" y="1175052"/>
            <a:ext cx="431342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Height: 100s to 1000s of m, ~ km’s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Material: 70-80 % ejecta; but an equally large percentage of lava flows might be present (lava flows are most commonly blocky a‘a) – composite and polygenetic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4358" y="3253049"/>
            <a:ext cx="1563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dirty="0"/>
              <a:t>Pinatubo, </a:t>
            </a:r>
            <a:r>
              <a:rPr lang="en-AU" sz="1200" dirty="0" err="1"/>
              <a:t>Phillipines</a:t>
            </a:r>
            <a:endParaRPr lang="de-DE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3391" y="288277"/>
            <a:ext cx="4047171" cy="266392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004048" y="2605972"/>
            <a:ext cx="16766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dirty="0" err="1"/>
              <a:t>Payun</a:t>
            </a:r>
            <a:r>
              <a:rPr lang="en-AU" sz="1200" dirty="0"/>
              <a:t> </a:t>
            </a:r>
            <a:r>
              <a:rPr lang="en-AU" sz="1200" dirty="0" err="1"/>
              <a:t>Liso</a:t>
            </a:r>
            <a:r>
              <a:rPr lang="en-AU" sz="1200" dirty="0"/>
              <a:t>, Argentina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207308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4" t="15350" r="983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3528" y="842064"/>
            <a:ext cx="2619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Cappadocia (Turkey)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Types (2)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4860032" y="329513"/>
            <a:ext cx="4129497" cy="6293172"/>
            <a:chOff x="4860032" y="329513"/>
            <a:chExt cx="4129497" cy="6293172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225" t="7172" r="9557"/>
            <a:stretch/>
          </p:blipFill>
          <p:spPr>
            <a:xfrm>
              <a:off x="4860032" y="3304713"/>
              <a:ext cx="4129497" cy="3317972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4"/>
            <a:srcRect l="2062" t="2593" r="20569" b="6640"/>
            <a:stretch/>
          </p:blipFill>
          <p:spPr>
            <a:xfrm>
              <a:off x="4860032" y="329513"/>
              <a:ext cx="4129497" cy="2811163"/>
            </a:xfrm>
            <a:prstGeom prst="rect">
              <a:avLst/>
            </a:prstGeom>
          </p:spPr>
        </p:pic>
      </p:grpSp>
      <p:sp>
        <p:nvSpPr>
          <p:cNvPr id="13" name="TextBox 12"/>
          <p:cNvSpPr txBox="1"/>
          <p:nvPr/>
        </p:nvSpPr>
        <p:spPr>
          <a:xfrm>
            <a:off x="323527" y="1340768"/>
            <a:ext cx="43820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Miocene to Quaternary volcaniclastic deposits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Relatively soft (tuff and ignimbrite, i.e. from ashfall and pyroclastic flows)</a:t>
            </a:r>
          </a:p>
        </p:txBody>
      </p:sp>
    </p:spTree>
    <p:extLst>
      <p:ext uri="{BB962C8B-B14F-4D97-AF65-F5344CB8AC3E}">
        <p14:creationId xmlns:p14="http://schemas.microsoft.com/office/powerpoint/2010/main" val="196522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42" y="1768021"/>
            <a:ext cx="6143776" cy="3675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Volcano Types (3)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77940" y="659350"/>
            <a:ext cx="2358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Shield volcanoes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77940" y="978973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polygenetic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53968" y="1325128"/>
            <a:ext cx="27590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Gentle slopes of 2-12°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99942" y="5527736"/>
            <a:ext cx="33359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Development of a Hawaiian shield volcano from the ocean floor to above sea level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419" y="4581128"/>
            <a:ext cx="5285881" cy="2011354"/>
          </a:xfrm>
          <a:prstGeom prst="rect">
            <a:avLst/>
          </a:prstGeom>
        </p:spPr>
      </p:pic>
      <p:grpSp>
        <p:nvGrpSpPr>
          <p:cNvPr id="15" name="Group 14"/>
          <p:cNvGrpSpPr/>
          <p:nvPr/>
        </p:nvGrpSpPr>
        <p:grpSpPr>
          <a:xfrm>
            <a:off x="4355976" y="218776"/>
            <a:ext cx="4666332" cy="3714280"/>
            <a:chOff x="4355976" y="218776"/>
            <a:chExt cx="4666332" cy="3714280"/>
          </a:xfrm>
        </p:grpSpPr>
        <p:sp>
          <p:nvSpPr>
            <p:cNvPr id="3" name="Down Arrow 2"/>
            <p:cNvSpPr/>
            <p:nvPr/>
          </p:nvSpPr>
          <p:spPr>
            <a:xfrm flipV="1">
              <a:off x="7332045" y="3066520"/>
              <a:ext cx="720080" cy="866536"/>
            </a:xfrm>
            <a:prstGeom prst="downArrow">
              <a:avLst/>
            </a:prstGeom>
            <a:noFill/>
            <a:ln w="127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55976" y="218776"/>
              <a:ext cx="4666332" cy="2259057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4540286" y="323013"/>
              <a:ext cx="132785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/>
                <a:t>size = time… ??</a:t>
              </a:r>
              <a:endParaRPr lang="de-DE" dirty="0"/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261684" y="6277392"/>
            <a:ext cx="1580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dirty="0"/>
              <a:t>Hawaii – Mauna Loa</a:t>
            </a:r>
            <a:endParaRPr lang="de-DE" sz="1200" dirty="0"/>
          </a:p>
        </p:txBody>
      </p:sp>
    </p:spTree>
    <p:extLst>
      <p:ext uri="{BB962C8B-B14F-4D97-AF65-F5344CB8AC3E}">
        <p14:creationId xmlns:p14="http://schemas.microsoft.com/office/powerpoint/2010/main" val="96211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2400"/>
            <a:ext cx="9144000" cy="68904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83568" y="908720"/>
            <a:ext cx="463950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/>
              <a:t>Flood Basalts </a:t>
            </a:r>
            <a:r>
              <a:rPr lang="en-AU" dirty="0"/>
              <a:t>- high volume eruptions that flood vast areas of the Earth (LIP, </a:t>
            </a:r>
            <a:r>
              <a:rPr lang="de-DE" dirty="0"/>
              <a:t>&gt;1×10</a:t>
            </a:r>
            <a:r>
              <a:rPr lang="de-DE" baseline="30000" dirty="0"/>
              <a:t>5</a:t>
            </a:r>
            <a:r>
              <a:rPr lang="de-DE" dirty="0"/>
              <a:t> km</a:t>
            </a:r>
            <a:r>
              <a:rPr lang="de-DE" baseline="30000" dirty="0"/>
              <a:t>2</a:t>
            </a:r>
            <a:r>
              <a:rPr lang="de-DE" dirty="0"/>
              <a:t>) </a:t>
            </a:r>
            <a:r>
              <a:rPr lang="en-AU" dirty="0"/>
              <a:t>covering broad regions with flat lying lava surfaces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Result of mantle convection through </a:t>
            </a:r>
            <a:r>
              <a:rPr lang="en-AU" b="1" dirty="0"/>
              <a:t>hot spots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3076" y="3717032"/>
            <a:ext cx="3528392" cy="28227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1003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Volcanism – Large Igneous Provinces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3774107"/>
            <a:ext cx="4392488" cy="2605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36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1003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Volcanism &amp; Tectonic Setting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416347" y="5085184"/>
            <a:ext cx="82430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Setting determines … (</a:t>
            </a:r>
            <a:r>
              <a:rPr lang="en-US" dirty="0" err="1"/>
              <a:t>i</a:t>
            </a:r>
            <a:r>
              <a:rPr lang="en-US" dirty="0"/>
              <a:t>) silica and water content of magma …. (ii) controls its behavior … (iii) and the geomorphology of the resulting volcanic landform</a:t>
            </a:r>
            <a:endParaRPr lang="de-DE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388" t="1802" r="1176" b="7412"/>
          <a:stretch/>
        </p:blipFill>
        <p:spPr>
          <a:xfrm>
            <a:off x="344352" y="1340768"/>
            <a:ext cx="8532948" cy="347166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075151" y="2852936"/>
            <a:ext cx="1000905" cy="79208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Rectangle 11"/>
          <p:cNvSpPr/>
          <p:nvPr/>
        </p:nvSpPr>
        <p:spPr>
          <a:xfrm>
            <a:off x="7812360" y="2996952"/>
            <a:ext cx="1064940" cy="79208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Box 2"/>
          <p:cNvSpPr txBox="1"/>
          <p:nvPr/>
        </p:nvSpPr>
        <p:spPr>
          <a:xfrm>
            <a:off x="2051720" y="2204864"/>
            <a:ext cx="14863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dirty="0">
                <a:solidFill>
                  <a:srgbClr val="841016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(flood basalts)</a:t>
            </a:r>
            <a:endParaRPr lang="de-DE" sz="1400" dirty="0">
              <a:solidFill>
                <a:srgbClr val="841016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90996" y="1861083"/>
            <a:ext cx="14863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dirty="0">
                <a:solidFill>
                  <a:srgbClr val="841016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(flood basalts)</a:t>
            </a:r>
            <a:endParaRPr lang="de-DE" sz="1400" dirty="0">
              <a:solidFill>
                <a:srgbClr val="841016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9358228-9E35-BB03-9806-CF92DCB83578}"/>
              </a:ext>
            </a:extLst>
          </p:cNvPr>
          <p:cNvSpPr/>
          <p:nvPr/>
        </p:nvSpPr>
        <p:spPr>
          <a:xfrm>
            <a:off x="2483768" y="2871576"/>
            <a:ext cx="1000905" cy="79208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8473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13358" name="Rectangle 1038"/>
          <p:cNvSpPr>
            <a:spLocks noChangeArrowheads="1"/>
          </p:cNvSpPr>
          <p:nvPr/>
        </p:nvSpPr>
        <p:spPr bwMode="auto">
          <a:xfrm>
            <a:off x="243419" y="764704"/>
            <a:ext cx="466056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lvl1pPr defTabSz="822325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411163" defTabSz="822325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822325" defTabSz="822325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235075" defTabSz="822325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1646238" defTabSz="822325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103438" defTabSz="822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560638" defTabSz="822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017838" defTabSz="822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475038" defTabSz="822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ea typeface="Gill Sans" charset="0"/>
                <a:cs typeface="Gill Sans" charset="0"/>
                <a:sym typeface="Gill Sans" charset="0"/>
              </a:rPr>
              <a:t>Extension of continental crust leads to formation of a continental rift zone </a:t>
            </a: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ea typeface="Gill Sans" charset="0"/>
              <a:cs typeface="Gill Sans" charset="0"/>
              <a:sym typeface="Gill Sans" charset="0"/>
            </a:endParaRPr>
          </a:p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ea typeface="Gill Sans" charset="0"/>
                <a:cs typeface="Gill Sans" charset="0"/>
                <a:sym typeface="Gill Sans" charset="0"/>
              </a:rPr>
              <a:t>Rifting of a continent can lead to formation of a new ocean</a:t>
            </a:r>
            <a:endParaRPr lang="en-US" sz="1800" dirty="0">
              <a:latin typeface="Gill Sans" charset="0"/>
              <a:ea typeface="Gill Sans" charset="0"/>
              <a:cs typeface="Gill Sans" charset="0"/>
              <a:sym typeface="Gill Sans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1003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Rift Valleys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5076056" y="332656"/>
            <a:ext cx="3873252" cy="4896544"/>
            <a:chOff x="4283968" y="725217"/>
            <a:chExt cx="4464496" cy="6061884"/>
          </a:xfrm>
        </p:grpSpPr>
        <p:pic>
          <p:nvPicPr>
            <p:cNvPr id="14" name="Picture 102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725217"/>
              <a:ext cx="4464496" cy="60618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032"/>
            <p:cNvSpPr>
              <a:spLocks noChangeArrowheads="1"/>
            </p:cNvSpPr>
            <p:nvPr/>
          </p:nvSpPr>
          <p:spPr bwMode="auto">
            <a:xfrm>
              <a:off x="4961572" y="6550907"/>
              <a:ext cx="3786892" cy="228600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AU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198438" y="6381068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 err="1">
                <a:solidFill>
                  <a:schemeClr val="bg1"/>
                </a:solidFill>
              </a:rPr>
              <a:t>Pingvellir</a:t>
            </a:r>
            <a:r>
              <a:rPr lang="en-AU" dirty="0">
                <a:solidFill>
                  <a:schemeClr val="bg1"/>
                </a:solidFill>
              </a:rPr>
              <a:t> Iceland</a:t>
            </a:r>
            <a:endParaRPr lang="de-DE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15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9" name="Text Box 5"/>
          <p:cNvSpPr txBox="1">
            <a:spLocks noChangeArrowheads="1"/>
          </p:cNvSpPr>
          <p:nvPr/>
        </p:nvSpPr>
        <p:spPr bwMode="auto">
          <a:xfrm>
            <a:off x="198438" y="762634"/>
            <a:ext cx="2923233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</a:rPr>
              <a:t>Rift valley forms and fills with thick wedges of gravel and coarse sand along faulted margins - </a:t>
            </a:r>
            <a:r>
              <a:rPr lang="en-US" dirty="0"/>
              <a:t>lake deposits &amp; associated evaporates in the bottom of the rift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1003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Rift Valleys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3" descr="npo00007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3"/>
          <a:stretch/>
        </p:blipFill>
        <p:spPr bwMode="auto">
          <a:xfrm>
            <a:off x="3131840" y="188640"/>
            <a:ext cx="5867271" cy="2796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198438" y="1259629"/>
            <a:ext cx="7613922" cy="4732628"/>
            <a:chOff x="198438" y="1259629"/>
            <a:chExt cx="7613922" cy="4732628"/>
          </a:xfrm>
        </p:grpSpPr>
        <p:sp>
          <p:nvSpPr>
            <p:cNvPr id="2" name="Rectangle 1"/>
            <p:cNvSpPr/>
            <p:nvPr/>
          </p:nvSpPr>
          <p:spPr>
            <a:xfrm>
              <a:off x="198438" y="2852936"/>
              <a:ext cx="3364932" cy="31393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 eaLnBrk="1" hangingPunct="1">
                <a:buFont typeface="Arial" panose="020B0604020202020204" pitchFamily="34" charset="0"/>
                <a:buChar char="•"/>
              </a:pPr>
              <a:r>
                <a:rPr lang="en-US" b="1" dirty="0"/>
                <a:t>Extensional uplift </a:t>
              </a:r>
              <a:r>
                <a:rPr lang="en-US" dirty="0"/>
                <a:t>- crust stretches and thins and the ascent of hot buoyant mantle at the base of continental lithosphere induces broad uplift and stretching of crust (</a:t>
              </a:r>
              <a:r>
                <a:rPr lang="en-US" dirty="0" err="1"/>
                <a:t>grabens</a:t>
              </a:r>
              <a:r>
                <a:rPr lang="en-US" dirty="0"/>
                <a:t> form due to extension in rift zones, volcanism begins as magma rises through thin crust)</a:t>
              </a:r>
            </a:p>
          </p:txBody>
        </p:sp>
        <p:sp>
          <p:nvSpPr>
            <p:cNvPr id="5" name="Right Arrow 4"/>
            <p:cNvSpPr/>
            <p:nvPr/>
          </p:nvSpPr>
          <p:spPr>
            <a:xfrm rot="16200000">
              <a:off x="7200292" y="1298796"/>
              <a:ext cx="648072" cy="576064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Right Arrow 10"/>
            <p:cNvSpPr/>
            <p:nvPr/>
          </p:nvSpPr>
          <p:spPr>
            <a:xfrm rot="16200000">
              <a:off x="4501865" y="1295633"/>
              <a:ext cx="648072" cy="576064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98438" y="3287797"/>
            <a:ext cx="8800673" cy="3321810"/>
            <a:chOff x="198438" y="3287797"/>
            <a:chExt cx="8800673" cy="3321810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63370" y="3287797"/>
              <a:ext cx="5435741" cy="3199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" name="Oval 2"/>
            <p:cNvSpPr/>
            <p:nvPr/>
          </p:nvSpPr>
          <p:spPr>
            <a:xfrm>
              <a:off x="6876256" y="4437112"/>
              <a:ext cx="1368152" cy="115212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98438" y="5963276"/>
              <a:ext cx="280831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Rift shoulder and great </a:t>
              </a:r>
              <a:r>
                <a:rPr lang="en-AU" b="1" dirty="0"/>
                <a:t>escarpments</a:t>
              </a:r>
              <a:r>
                <a:rPr lang="en-AU" dirty="0"/>
                <a:t>….</a:t>
              </a:r>
            </a:p>
          </p:txBody>
        </p:sp>
        <p:sp>
          <p:nvSpPr>
            <p:cNvPr id="13" name="Right Arrow 12"/>
            <p:cNvSpPr/>
            <p:nvPr/>
          </p:nvSpPr>
          <p:spPr>
            <a:xfrm rot="19858421">
              <a:off x="6129126" y="4184075"/>
              <a:ext cx="648072" cy="576064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947580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1003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Passive Margins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98438" y="835725"/>
            <a:ext cx="4803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Illawarra escarpment in Wollongong, NSW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59632" y="1263403"/>
            <a:ext cx="1511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~100 Mio </a:t>
            </a:r>
            <a:r>
              <a:rPr lang="en-AU" dirty="0" err="1"/>
              <a:t>yrs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1061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5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87834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3">
            <a:extLst>
              <a:ext uri="{FF2B5EF4-FFF2-40B4-BE49-F238E27FC236}">
                <a16:creationId xmlns:a16="http://schemas.microsoft.com/office/drawing/2014/main" id="{C5573C69-AA86-4001-8365-353610ADC2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Earthquakes and Tectonics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3017CA9-C6D5-43A0-9F57-739D64A2582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0320DEDB-4EDF-481C-A549-5C7F107FACD2}"/>
              </a:ext>
            </a:extLst>
          </p:cNvPr>
          <p:cNvGrpSpPr/>
          <p:nvPr/>
        </p:nvGrpSpPr>
        <p:grpSpPr>
          <a:xfrm>
            <a:off x="214412" y="738407"/>
            <a:ext cx="9067328" cy="3194649"/>
            <a:chOff x="467544" y="1006459"/>
            <a:chExt cx="9067328" cy="3194649"/>
          </a:xfrm>
        </p:grpSpPr>
        <p:pic>
          <p:nvPicPr>
            <p:cNvPr id="23" name="Picture 4" descr="image-127518-galleryV9-lfew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3030" b="20765"/>
            <a:stretch/>
          </p:blipFill>
          <p:spPr bwMode="auto">
            <a:xfrm>
              <a:off x="467544" y="1052736"/>
              <a:ext cx="5725740" cy="3148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Box 23"/>
            <p:cNvSpPr txBox="1"/>
            <p:nvPr/>
          </p:nvSpPr>
          <p:spPr>
            <a:xfrm>
              <a:off x="501591" y="1124744"/>
              <a:ext cx="1915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Christchurch, </a:t>
              </a:r>
              <a:r>
                <a:rPr lang="de-DE" dirty="0">
                  <a:solidFill>
                    <a:srgbClr val="002060"/>
                  </a:solidFill>
                  <a:cs typeface="Arial" panose="020B0604020202020204" pitchFamily="34" charset="0"/>
                </a:rPr>
                <a:t>NZ</a:t>
              </a:r>
              <a:endPara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FB3E7E6-2FBC-4ACB-BC19-9D2074600AC8}"/>
                </a:ext>
              </a:extLst>
            </p:cNvPr>
            <p:cNvSpPr/>
            <p:nvPr/>
          </p:nvSpPr>
          <p:spPr>
            <a:xfrm>
              <a:off x="6247075" y="1006459"/>
              <a:ext cx="3287797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Tectonic effects on geomorphology can range from scales of millions of years to minutes or less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178030" y="4033013"/>
            <a:ext cx="4249954" cy="27469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/>
              <a:t>Neotectonics</a:t>
            </a:r>
            <a:r>
              <a:rPr lang="en-US" dirty="0"/>
              <a:t> - study of young tectonic events which have occurred or are still occurring 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tectonic events are recent enough to permit a detailed analysis by differentiated and specific methods, while their results are directly compatible with seismological observations</a:t>
            </a:r>
            <a:endParaRPr lang="de-DE" dirty="0"/>
          </a:p>
        </p:txBody>
      </p:sp>
      <p:sp>
        <p:nvSpPr>
          <p:cNvPr id="18" name="TextBox 17"/>
          <p:cNvSpPr txBox="1"/>
          <p:nvPr/>
        </p:nvSpPr>
        <p:spPr>
          <a:xfrm>
            <a:off x="2864124" y="2978180"/>
            <a:ext cx="2123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dirty="0">
                <a:solidFill>
                  <a:schemeClr val="bg1"/>
                </a:solidFill>
              </a:rPr>
              <a:t>e.g. surface ruptures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448944" y="2131282"/>
            <a:ext cx="4536504" cy="4612859"/>
            <a:chOff x="4427984" y="2056501"/>
            <a:chExt cx="4536504" cy="4612859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984" y="3645024"/>
              <a:ext cx="4536504" cy="3024336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41340" y="2056501"/>
              <a:ext cx="3636598" cy="2045587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6877445" y="3677537"/>
              <a:ext cx="180049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e.g. liquefaction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682732" y="4320370"/>
              <a:ext cx="212342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AU" dirty="0">
                  <a:solidFill>
                    <a:schemeClr val="bg1"/>
                  </a:solidFill>
                </a:rPr>
                <a:t>e.g. landslides and </a:t>
              </a:r>
              <a:r>
                <a:rPr lang="de-DE" dirty="0">
                  <a:solidFill>
                    <a:schemeClr val="bg1"/>
                  </a:solidFill>
                </a:rPr>
                <a:t>landslide dams</a:t>
              </a:r>
              <a:endParaRPr lang="en-AU" dirty="0">
                <a:solidFill>
                  <a:schemeClr val="bg1"/>
                </a:solidFill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753875" y="5971378"/>
              <a:ext cx="212342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AU" dirty="0">
                  <a:solidFill>
                    <a:schemeClr val="bg1"/>
                  </a:solidFill>
                </a:rPr>
                <a:t>e.g. sediment production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33036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f/f9/TibetanPlateauTectonics.png/1200px-TibetanPlateauTectonic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613" y="769552"/>
            <a:ext cx="454174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/>
          <p:cNvGrpSpPr/>
          <p:nvPr/>
        </p:nvGrpSpPr>
        <p:grpSpPr>
          <a:xfrm>
            <a:off x="276079" y="799431"/>
            <a:ext cx="3987555" cy="3546859"/>
            <a:chOff x="276079" y="799431"/>
            <a:chExt cx="3987555" cy="3546859"/>
          </a:xfrm>
        </p:grpSpPr>
        <p:pic>
          <p:nvPicPr>
            <p:cNvPr id="1028" name="Picture 4" descr="https://science.sciencemag.org/content/sci/suppl/2002/06/13/296.5575.2015.DC1/1070879S1_large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1111" b="69460"/>
            <a:stretch/>
          </p:blipFill>
          <p:spPr bwMode="auto">
            <a:xfrm>
              <a:off x="276079" y="1537978"/>
              <a:ext cx="3987555" cy="28083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Rectangle 1"/>
            <p:cNvSpPr/>
            <p:nvPr/>
          </p:nvSpPr>
          <p:spPr>
            <a:xfrm>
              <a:off x="337762" y="799431"/>
              <a:ext cx="376083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400-km-long surface rupture zone, up to 16.3 m of strike-slip</a:t>
              </a:r>
              <a:endParaRPr lang="de-DE" dirty="0"/>
            </a:p>
          </p:txBody>
        </p:sp>
      </p:grpSp>
      <p:sp>
        <p:nvSpPr>
          <p:cNvPr id="5" name="TextBox 3">
            <a:extLst>
              <a:ext uri="{FF2B5EF4-FFF2-40B4-BE49-F238E27FC236}">
                <a16:creationId xmlns:a16="http://schemas.microsoft.com/office/drawing/2014/main" id="{432BD10E-A058-4AE9-A6DF-17A78CC4CE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7E1E2BC-6153-4C05-9C3D-30D734062AE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165992" y="3819955"/>
            <a:ext cx="3861766" cy="2487624"/>
            <a:chOff x="165992" y="3819955"/>
            <a:chExt cx="3861766" cy="2487624"/>
          </a:xfrm>
        </p:grpSpPr>
        <p:sp>
          <p:nvSpPr>
            <p:cNvPr id="3" name="TextBox 2"/>
            <p:cNvSpPr txBox="1"/>
            <p:nvPr/>
          </p:nvSpPr>
          <p:spPr>
            <a:xfrm>
              <a:off x="165992" y="5661248"/>
              <a:ext cx="21957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Ruptures and fault geometry </a:t>
              </a:r>
              <a:endParaRPr lang="de-DE" dirty="0"/>
            </a:p>
          </p:txBody>
        </p:sp>
        <p:pic>
          <p:nvPicPr>
            <p:cNvPr id="4" name="Picture 2" descr="https://www.geologypage.com/wp-content/uploads/2017/10/What-are-the-three-main-types-of-faults-GeologyPage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048" t="33644" r="1764" b="7294"/>
            <a:stretch/>
          </p:blipFill>
          <p:spPr bwMode="auto">
            <a:xfrm>
              <a:off x="2023269" y="3819955"/>
              <a:ext cx="2004489" cy="15220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" name="Rectangle 6"/>
          <p:cNvSpPr/>
          <p:nvPr/>
        </p:nvSpPr>
        <p:spPr>
          <a:xfrm>
            <a:off x="4897228" y="763203"/>
            <a:ext cx="4019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8.1 Central Kunlun earthquake, 2001 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6300192" y="1811633"/>
            <a:ext cx="306235" cy="321223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6" name="Group 15"/>
          <p:cNvGrpSpPr/>
          <p:nvPr/>
        </p:nvGrpSpPr>
        <p:grpSpPr>
          <a:xfrm>
            <a:off x="2800382" y="2811954"/>
            <a:ext cx="6096505" cy="3864659"/>
            <a:chOff x="2800382" y="2811954"/>
            <a:chExt cx="6096505" cy="3864659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251" b="10575"/>
            <a:stretch/>
          </p:blipFill>
          <p:spPr>
            <a:xfrm>
              <a:off x="5374546" y="2811954"/>
              <a:ext cx="3502754" cy="3744416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7190971" y="2894105"/>
              <a:ext cx="17059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400" dirty="0"/>
                <a:t>Northern Italy 2012</a:t>
              </a:r>
              <a:endParaRPr lang="de-DE" sz="1400" dirty="0"/>
            </a:p>
          </p:txBody>
        </p:sp>
        <p:pic>
          <p:nvPicPr>
            <p:cNvPr id="14" name="Picture 2" descr="https://www.geologypage.com/wp-content/uploads/2017/10/What-are-the-three-main-types-of-faults-GeologyPage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115" t="33644" r="34935" b="7294"/>
            <a:stretch/>
          </p:blipFill>
          <p:spPr bwMode="auto">
            <a:xfrm>
              <a:off x="2800382" y="5321711"/>
              <a:ext cx="1879152" cy="13549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https://www.geologypage.com/wp-content/uploads/2017/10/What-are-the-three-main-types-of-faults-GeologyPage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60" t="33645" r="69951" b="10704"/>
            <a:stretch/>
          </p:blipFill>
          <p:spPr bwMode="auto">
            <a:xfrm>
              <a:off x="3965471" y="4125334"/>
              <a:ext cx="1739996" cy="13403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862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3">
            <a:extLst>
              <a:ext uri="{FF2B5EF4-FFF2-40B4-BE49-F238E27FC236}">
                <a16:creationId xmlns:a16="http://schemas.microsoft.com/office/drawing/2014/main" id="{432BD10E-A058-4AE9-A6DF-17A78CC4CE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7E1E2BC-6153-4C05-9C3D-30D734062AE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2" cstate="screen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555776" y="1052736"/>
            <a:ext cx="5058304" cy="530949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7091835" y="6608120"/>
            <a:ext cx="205216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Benedetti &amp; Van der </a:t>
            </a:r>
            <a:r>
              <a:rPr lang="en-GB" sz="1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Woerd</a:t>
            </a:r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67944" y="3553914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16216" y="1825722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9" y="1046387"/>
            <a:ext cx="20882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How can we learn about earthquake </a:t>
            </a:r>
            <a:r>
              <a:rPr lang="en-AU" b="1" dirty="0"/>
              <a:t>frequency and magnitude 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819425" y="1634971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 Black" panose="020B0A040201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48481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724128" y="6592671"/>
            <a:ext cx="344998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Dunai</a:t>
            </a:r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 after Palumbo et al. 2004; paleoseismicity.org</a:t>
            </a:r>
          </a:p>
        </p:txBody>
      </p:sp>
      <p:sp>
        <p:nvSpPr>
          <p:cNvPr id="3" name="Rectangle 2"/>
          <p:cNvSpPr/>
          <p:nvPr/>
        </p:nvSpPr>
        <p:spPr>
          <a:xfrm>
            <a:off x="140997" y="867214"/>
            <a:ext cx="31284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Sparta Fault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southern Greece historical 464 BC earthquake that destroyed ancient Sparta</a:t>
            </a:r>
          </a:p>
        </p:txBody>
      </p:sp>
      <p:pic>
        <p:nvPicPr>
          <p:cNvPr id="2050" name="Picture 2" descr="http://www.paleoseismicity.org/wp-content/uploads/2011/05/Sparta-arrows-1024x768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671"/>
          <a:stretch/>
        </p:blipFill>
        <p:spPr bwMode="auto">
          <a:xfrm>
            <a:off x="409952" y="4725143"/>
            <a:ext cx="3300421" cy="19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aleoseismicity.org/wp-content/uploads/2011/05/M1036860-768x1024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69401" y="980727"/>
            <a:ext cx="2448273" cy="533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36997" y="2090927"/>
            <a:ext cx="3132404" cy="2539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cosmogenic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exposure dating…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historical earthquakes on the fault scarp 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recurrence period 2800 ± 300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yrs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event must be expected</a:t>
            </a: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E5FDD32F-D2E1-4356-8EF4-7D29A5AFB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C0F154-5DEB-44E3-8374-42BE8231322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03649" y="980727"/>
            <a:ext cx="3090940" cy="5346655"/>
          </a:xfrm>
          <a:prstGeom prst="rect">
            <a:avLst/>
          </a:prstGeom>
        </p:spPr>
      </p:pic>
      <p:sp>
        <p:nvSpPr>
          <p:cNvPr id="2" name="Right Arrow 1"/>
          <p:cNvSpPr/>
          <p:nvPr/>
        </p:nvSpPr>
        <p:spPr>
          <a:xfrm>
            <a:off x="5522630" y="5157192"/>
            <a:ext cx="576064" cy="504056"/>
          </a:xfrm>
          <a:prstGeom prst="rightArrow">
            <a:avLst/>
          </a:prstGeom>
          <a:noFill/>
          <a:ln w="158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2169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www.easternct.edu/cunninghamw/files/2013/11/DSC06172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49" r="8147" b="6698"/>
          <a:stretch/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168195" y="6093296"/>
            <a:ext cx="20955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1957 </a:t>
            </a:r>
            <a:r>
              <a:rPr lang="fr-FR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earthquake</a:t>
            </a:r>
            <a:r>
              <a:rPr lang="fr-FR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r>
              <a:rPr lang="fr-FR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Ih</a:t>
            </a:r>
            <a:r>
              <a:rPr lang="fr-FR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Bogd</a:t>
            </a:r>
            <a:r>
              <a:rPr lang="fr-FR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Gobi </a:t>
            </a:r>
            <a:r>
              <a:rPr lang="fr-FR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Altai</a:t>
            </a:r>
            <a:endParaRPr lang="de-D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619" t="11642" r="1745"/>
          <a:stretch/>
        </p:blipFill>
        <p:spPr>
          <a:xfrm>
            <a:off x="418755" y="764704"/>
            <a:ext cx="8238227" cy="2481385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32BD10E-A058-4AE9-A6DF-17A78CC4CE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7E1E2BC-6153-4C05-9C3D-30D734062AE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/>
          <p:cNvGrpSpPr/>
          <p:nvPr/>
        </p:nvGrpSpPr>
        <p:grpSpPr>
          <a:xfrm>
            <a:off x="4480518" y="3356992"/>
            <a:ext cx="4176464" cy="3168352"/>
            <a:chOff x="4480518" y="3356992"/>
            <a:chExt cx="4176464" cy="3168352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/>
            <a:srcRect l="4128" t="13726" r="47993"/>
            <a:stretch/>
          </p:blipFill>
          <p:spPr>
            <a:xfrm>
              <a:off x="4480518" y="3356992"/>
              <a:ext cx="4176464" cy="3168352"/>
            </a:xfrm>
            <a:prstGeom prst="rect">
              <a:avLst/>
            </a:prstGeom>
          </p:spPr>
        </p:pic>
        <p:sp>
          <p:nvSpPr>
            <p:cNvPr id="2" name="Rectangle 1"/>
            <p:cNvSpPr/>
            <p:nvPr/>
          </p:nvSpPr>
          <p:spPr>
            <a:xfrm>
              <a:off x="5943231" y="3356992"/>
              <a:ext cx="216024" cy="22178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07327" y="3464567"/>
              <a:ext cx="216024" cy="17903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815439" y="3697394"/>
              <a:ext cx="216024" cy="2328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7899021" y="6599565"/>
            <a:ext cx="12971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50" dirty="0"/>
              <a:t>Hodge et al. 2020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7164288" y="1635669"/>
            <a:ext cx="1610124" cy="713212"/>
            <a:chOff x="7164288" y="1635669"/>
            <a:chExt cx="1610124" cy="713212"/>
          </a:xfrm>
        </p:grpSpPr>
        <p:sp>
          <p:nvSpPr>
            <p:cNvPr id="3" name="TextBox 2"/>
            <p:cNvSpPr txBox="1"/>
            <p:nvPr/>
          </p:nvSpPr>
          <p:spPr>
            <a:xfrm>
              <a:off x="7288514" y="1635669"/>
              <a:ext cx="14858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 err="1"/>
                <a:t>Colluvial</a:t>
              </a:r>
              <a:r>
                <a:rPr lang="en-AU" dirty="0"/>
                <a:t> wedge</a:t>
              </a:r>
              <a:endParaRPr lang="de-DE" dirty="0"/>
            </a:p>
          </p:txBody>
        </p:sp>
        <p:cxnSp>
          <p:nvCxnSpPr>
            <p:cNvPr id="14" name="Straight Connector 13"/>
            <p:cNvCxnSpPr/>
            <p:nvPr/>
          </p:nvCxnSpPr>
          <p:spPr>
            <a:xfrm flipV="1">
              <a:off x="7164288" y="2005396"/>
              <a:ext cx="432048" cy="343485"/>
            </a:xfrm>
            <a:prstGeom prst="line">
              <a:avLst/>
            </a:prstGeom>
            <a:ln w="1587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3420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FD2C6A-97FE-4EDF-B77C-16FB09985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7926" y="908720"/>
            <a:ext cx="5668530" cy="3744416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E5FDD32F-D2E1-4356-8EF4-7D29A5AFB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CC0F154-5DEB-44E3-8374-42BE8231322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090988C-F609-4708-BCC1-84790DD2F240}"/>
              </a:ext>
            </a:extLst>
          </p:cNvPr>
          <p:cNvSpPr txBox="1"/>
          <p:nvPr/>
        </p:nvSpPr>
        <p:spPr>
          <a:xfrm>
            <a:off x="5490904" y="902371"/>
            <a:ext cx="3185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San Andreas fault - California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2CFC8F-1895-4669-884A-7699DB5C05E4}"/>
              </a:ext>
            </a:extLst>
          </p:cNvPr>
          <p:cNvSpPr txBox="1"/>
          <p:nvPr/>
        </p:nvSpPr>
        <p:spPr>
          <a:xfrm>
            <a:off x="296765" y="902371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Type of tectonic process – </a:t>
            </a:r>
            <a:r>
              <a:rPr lang="en-AU" b="1" dirty="0"/>
              <a:t>geomorphic marker !</a:t>
            </a:r>
          </a:p>
        </p:txBody>
      </p:sp>
      <p:sp>
        <p:nvSpPr>
          <p:cNvPr id="13" name="Right Arrow 12"/>
          <p:cNvSpPr/>
          <p:nvPr/>
        </p:nvSpPr>
        <p:spPr>
          <a:xfrm rot="20759757">
            <a:off x="6699930" y="2381077"/>
            <a:ext cx="504056" cy="360040"/>
          </a:xfrm>
          <a:prstGeom prst="rightArrow">
            <a:avLst/>
          </a:prstGeom>
          <a:noFill/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4" name="Right Arrow 13"/>
          <p:cNvSpPr/>
          <p:nvPr/>
        </p:nvSpPr>
        <p:spPr>
          <a:xfrm rot="9903793">
            <a:off x="6701741" y="3109705"/>
            <a:ext cx="504056" cy="360040"/>
          </a:xfrm>
          <a:prstGeom prst="rightArrow">
            <a:avLst/>
          </a:prstGeom>
          <a:noFill/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10" name="Group 9"/>
          <p:cNvGrpSpPr/>
          <p:nvPr/>
        </p:nvGrpSpPr>
        <p:grpSpPr>
          <a:xfrm>
            <a:off x="296765" y="2711603"/>
            <a:ext cx="7939043" cy="3883066"/>
            <a:chOff x="296765" y="2711603"/>
            <a:chExt cx="7939043" cy="388306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4360F1C1-A18D-4E76-9D53-05326C225BD3}"/>
                </a:ext>
              </a:extLst>
            </p:cNvPr>
            <p:cNvGrpSpPr/>
            <p:nvPr/>
          </p:nvGrpSpPr>
          <p:grpSpPr>
            <a:xfrm>
              <a:off x="296765" y="2711603"/>
              <a:ext cx="7939043" cy="3883066"/>
              <a:chOff x="296765" y="2711603"/>
              <a:chExt cx="7939043" cy="3883066"/>
            </a:xfrm>
          </p:grpSpPr>
          <p:grpSp>
            <p:nvGrpSpPr>
              <p:cNvPr id="7" name="Group 6">
                <a:extLst>
                  <a:ext uri="{FF2B5EF4-FFF2-40B4-BE49-F238E27FC236}">
                    <a16:creationId xmlns:a16="http://schemas.microsoft.com/office/drawing/2014/main" id="{66F76D0D-7088-4F86-A39E-AB7ECB2A3152}"/>
                  </a:ext>
                </a:extLst>
              </p:cNvPr>
              <p:cNvGrpSpPr/>
              <p:nvPr/>
            </p:nvGrpSpPr>
            <p:grpSpPr>
              <a:xfrm>
                <a:off x="296765" y="2711603"/>
                <a:ext cx="5222741" cy="3883066"/>
                <a:chOff x="296765" y="2711603"/>
                <a:chExt cx="5222741" cy="3883066"/>
              </a:xfrm>
            </p:grpSpPr>
            <p:pic>
              <p:nvPicPr>
                <p:cNvPr id="11" name="Picture 2" descr="http://www.messersmith.name/wordpress/wp-content/ancient_sea_levels_img_0007.jpg">
                  <a:extLst>
                    <a:ext uri="{FF2B5EF4-FFF2-40B4-BE49-F238E27FC236}">
                      <a16:creationId xmlns:a16="http://schemas.microsoft.com/office/drawing/2014/main" id="{6A483048-3734-406C-AEB1-CAFBEB7DDEDF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3" cstate="screen"/>
                <a:srcRect l="-160"/>
                <a:stretch/>
              </p:blipFill>
              <p:spPr bwMode="auto">
                <a:xfrm>
                  <a:off x="296765" y="2711603"/>
                  <a:ext cx="5222741" cy="3883066"/>
                </a:xfrm>
                <a:prstGeom prst="rect">
                  <a:avLst/>
                </a:prstGeom>
                <a:noFill/>
              </p:spPr>
            </p:pic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33F9A608-2180-45E8-8D91-52A0B4189F91}"/>
                    </a:ext>
                  </a:extLst>
                </p:cNvPr>
                <p:cNvSpPr txBox="1"/>
                <p:nvPr/>
              </p:nvSpPr>
              <p:spPr>
                <a:xfrm>
                  <a:off x="387699" y="6219083"/>
                  <a:ext cx="3801041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de-DE" dirty="0">
                      <a:solidFill>
                        <a:schemeClr val="bg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rPr>
                    <a:t>Huon Peninsula, Papua-Neuguinea</a:t>
                  </a:r>
                </a:p>
              </p:txBody>
            </p: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12CFC8F-1895-4669-884A-7699DB5C05E4}"/>
                  </a:ext>
                </a:extLst>
              </p:cNvPr>
              <p:cNvSpPr txBox="1"/>
              <p:nvPr/>
            </p:nvSpPr>
            <p:spPr>
              <a:xfrm>
                <a:off x="5931552" y="5112944"/>
                <a:ext cx="23042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AU" dirty="0"/>
                  <a:t>Local vs regional scale…</a:t>
                </a:r>
              </a:p>
            </p:txBody>
          </p:sp>
        </p:grpSp>
        <p:sp>
          <p:nvSpPr>
            <p:cNvPr id="15" name="Right Arrow 14"/>
            <p:cNvSpPr/>
            <p:nvPr/>
          </p:nvSpPr>
          <p:spPr>
            <a:xfrm rot="16200000">
              <a:off x="683568" y="4979331"/>
              <a:ext cx="504056" cy="360040"/>
            </a:xfrm>
            <a:prstGeom prst="rightArrow">
              <a:avLst/>
            </a:prstGeom>
            <a:noFill/>
            <a:ln w="127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39873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9512" y="6021288"/>
            <a:ext cx="3240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 err="1">
                <a:solidFill>
                  <a:schemeClr val="bg1"/>
                </a:solidFill>
              </a:rPr>
              <a:t>Chelungpu</a:t>
            </a:r>
            <a:r>
              <a:rPr lang="en-AU" dirty="0">
                <a:solidFill>
                  <a:schemeClr val="bg1"/>
                </a:solidFill>
              </a:rPr>
              <a:t> thrust fault, Chi–Chi, Taiwan 1999 earthquake</a:t>
            </a: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432BD10E-A058-4AE9-A6DF-17A78CC4CE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7E1E2BC-6153-4C05-9C3D-30D734062AE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51670" t="12974" r="1765" b="2118"/>
          <a:stretch/>
        </p:blipFill>
        <p:spPr>
          <a:xfrm>
            <a:off x="5363171" y="188640"/>
            <a:ext cx="3658145" cy="28083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99021" y="6599565"/>
            <a:ext cx="129715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050" dirty="0"/>
              <a:t>Hodge et al. 2020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2B590A-079E-2D75-6BED-133BC0892916}"/>
              </a:ext>
            </a:extLst>
          </p:cNvPr>
          <p:cNvSpPr txBox="1"/>
          <p:nvPr/>
        </p:nvSpPr>
        <p:spPr>
          <a:xfrm>
            <a:off x="251520" y="840473"/>
            <a:ext cx="2786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chemeClr val="bg1"/>
                </a:solidFill>
              </a:rPr>
              <a:t>Direct and indirect indicators</a:t>
            </a:r>
          </a:p>
        </p:txBody>
      </p:sp>
    </p:spTree>
    <p:extLst>
      <p:ext uri="{BB962C8B-B14F-4D97-AF65-F5344CB8AC3E}">
        <p14:creationId xmlns:p14="http://schemas.microsoft.com/office/powerpoint/2010/main" val="355555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Inhaltsplatzhalter 4">
            <a:extLst>
              <a:ext uri="{FF2B5EF4-FFF2-40B4-BE49-F238E27FC236}">
                <a16:creationId xmlns:a16="http://schemas.microsoft.com/office/drawing/2014/main" id="{DE1F5E57-6C61-4060-88D8-1EEE9D8EDC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6448685" y="6592671"/>
            <a:ext cx="272542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1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Quade</a:t>
            </a:r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2012; http://www.geosociety.org</a:t>
            </a: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E5FDD32F-D2E1-4356-8EF4-7D29A5AFB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Landscapes and Tectonics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C0F154-5DEB-44E3-8374-42BE8231322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164537" y="751930"/>
            <a:ext cx="3111319" cy="5705181"/>
            <a:chOff x="164537" y="751930"/>
            <a:chExt cx="3111319" cy="5705181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-1025"/>
            <a:stretch/>
          </p:blipFill>
          <p:spPr>
            <a:xfrm>
              <a:off x="164537" y="4058070"/>
              <a:ext cx="3111319" cy="2399041"/>
            </a:xfrm>
            <a:prstGeom prst="rect">
              <a:avLst/>
            </a:prstGeom>
          </p:spPr>
        </p:pic>
        <p:pic>
          <p:nvPicPr>
            <p:cNvPr id="15" name="Grafik 3">
              <a:extLst>
                <a:ext uri="{FF2B5EF4-FFF2-40B4-BE49-F238E27FC236}">
                  <a16:creationId xmlns:a16="http://schemas.microsoft.com/office/drawing/2014/main" id="{DB7D955C-4BBA-482C-A2D3-CA02B34A105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18" r="14790"/>
            <a:stretch/>
          </p:blipFill>
          <p:spPr>
            <a:xfrm>
              <a:off x="211639" y="751930"/>
              <a:ext cx="3064217" cy="3110164"/>
            </a:xfrm>
            <a:prstGeom prst="rect">
              <a:avLst/>
            </a:prstGeom>
          </p:spPr>
        </p:pic>
      </p:grpSp>
      <p:grpSp>
        <p:nvGrpSpPr>
          <p:cNvPr id="6" name="Group 5"/>
          <p:cNvGrpSpPr/>
          <p:nvPr/>
        </p:nvGrpSpPr>
        <p:grpSpPr>
          <a:xfrm>
            <a:off x="1473857" y="721268"/>
            <a:ext cx="7778662" cy="5327963"/>
            <a:chOff x="1473857" y="721268"/>
            <a:chExt cx="7778662" cy="5327963"/>
          </a:xfrm>
        </p:grpSpPr>
        <p:sp>
          <p:nvSpPr>
            <p:cNvPr id="18" name="Rectangle 17"/>
            <p:cNvSpPr/>
            <p:nvPr/>
          </p:nvSpPr>
          <p:spPr>
            <a:xfrm>
              <a:off x="3419872" y="721268"/>
              <a:ext cx="583264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Arid Atacama block clusters ?</a:t>
              </a:r>
              <a:endPara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5.2 M quake in 2010 (2-3 /</a:t>
              </a:r>
              <a:r>
                <a:rPr lang="en-GB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yr</a:t>
              </a: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 – dancing boulders…</a:t>
              </a: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1473857" y="5526011"/>
              <a:ext cx="315738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de-DE" sz="1400" dirty="0"/>
                <a:t>~40,000–70,000 h </a:t>
              </a:r>
            </a:p>
            <a:p>
              <a:r>
                <a:rPr lang="de-DE" sz="1400" dirty="0"/>
                <a:t>abrasion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9529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ew of the earth from space&#10;&#10;Description generated with high confidence">
            <a:extLst>
              <a:ext uri="{FF2B5EF4-FFF2-40B4-BE49-F238E27FC236}">
                <a16:creationId xmlns:a16="http://schemas.microsoft.com/office/drawing/2014/main" id="{807E3A04-1D5B-419A-A11F-28277D3612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4" r="4326"/>
          <a:stretch/>
        </p:blipFill>
        <p:spPr>
          <a:xfrm>
            <a:off x="-5645" y="0"/>
            <a:ext cx="9149645" cy="6858000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46D52DAB-B6C9-48E3-AEEC-E442E8D4D6C2}"/>
              </a:ext>
            </a:extLst>
          </p:cNvPr>
          <p:cNvGrpSpPr/>
          <p:nvPr/>
        </p:nvGrpSpPr>
        <p:grpSpPr>
          <a:xfrm>
            <a:off x="2182012" y="1871158"/>
            <a:ext cx="5766636" cy="1218571"/>
            <a:chOff x="-101508" y="5884957"/>
            <a:chExt cx="5766636" cy="121857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76A6E7B-3567-4EE4-BDD1-9821975CE5E9}"/>
                </a:ext>
              </a:extLst>
            </p:cNvPr>
            <p:cNvSpPr/>
            <p:nvPr/>
          </p:nvSpPr>
          <p:spPr>
            <a:xfrm>
              <a:off x="-101508" y="6502299"/>
              <a:ext cx="5004048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AU" sz="1200" dirty="0">
                  <a:solidFill>
                    <a:schemeClr val="bg1"/>
                  </a:solidFill>
                </a:rPr>
                <a:t>http://geoinfo.amu.edu.pl/wpk/geos/GEO_COMPLETE_TOC.html</a:t>
              </a:r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4E389E23-D775-4276-842F-33A51CDAD01E}"/>
                </a:ext>
              </a:extLst>
            </p:cNvPr>
            <p:cNvGrpSpPr/>
            <p:nvPr/>
          </p:nvGrpSpPr>
          <p:grpSpPr>
            <a:xfrm>
              <a:off x="323528" y="5884957"/>
              <a:ext cx="5341600" cy="1218571"/>
              <a:chOff x="323528" y="5884957"/>
              <a:chExt cx="5341600" cy="1218571"/>
            </a:xfrm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934467F0-5E10-43F7-999A-0F5679C76B3A}"/>
                  </a:ext>
                </a:extLst>
              </p:cNvPr>
              <p:cNvSpPr/>
              <p:nvPr/>
            </p:nvSpPr>
            <p:spPr>
              <a:xfrm>
                <a:off x="323528" y="6178069"/>
                <a:ext cx="534160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AU" dirty="0">
                    <a:solidFill>
                      <a:schemeClr val="bg1"/>
                    </a:solidFill>
                  </a:rPr>
                  <a:t>A new global-scale geomorphology ?</a:t>
                </a: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EE67B9BC-6F49-46EA-B656-2640A4B212D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2400516" y="6800901"/>
                <a:ext cx="0" cy="302627"/>
              </a:xfrm>
              <a:prstGeom prst="straightConnector1">
                <a:avLst/>
              </a:prstGeom>
              <a:ln>
                <a:solidFill>
                  <a:schemeClr val="bg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314EBBD-7FBE-4C42-8DA7-DA35051E9DF3}"/>
                  </a:ext>
                </a:extLst>
              </p:cNvPr>
              <p:cNvSpPr txBox="1"/>
              <p:nvPr/>
            </p:nvSpPr>
            <p:spPr>
              <a:xfrm>
                <a:off x="902622" y="5884957"/>
                <a:ext cx="2826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dirty="0">
                    <a:solidFill>
                      <a:schemeClr val="bg1"/>
                    </a:solidFill>
                  </a:rPr>
                  <a:t>“</a:t>
                </a:r>
                <a:r>
                  <a:rPr lang="en-AU" dirty="0" err="1">
                    <a:solidFill>
                      <a:schemeClr val="bg1"/>
                    </a:solidFill>
                  </a:rPr>
                  <a:t>Megageomorphology</a:t>
                </a:r>
                <a:r>
                  <a:rPr lang="en-AU" dirty="0">
                    <a:solidFill>
                      <a:schemeClr val="bg1"/>
                    </a:solidFill>
                  </a:rPr>
                  <a:t>” ??</a:t>
                </a:r>
              </a:p>
            </p:txBody>
          </p:sp>
        </p:grpSp>
      </p:grpSp>
      <p:sp>
        <p:nvSpPr>
          <p:cNvPr id="18" name="TextBox 3">
            <a:extLst>
              <a:ext uri="{FF2B5EF4-FFF2-40B4-BE49-F238E27FC236}">
                <a16:creationId xmlns:a16="http://schemas.microsoft.com/office/drawing/2014/main" id="{E5FDD32F-D2E1-4356-8EF4-7D29A5AFB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Tectonics and Mountain Building…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C0F154-5DEB-44E3-8374-42BE8231322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6">
            <a:extLst>
              <a:ext uri="{FF2B5EF4-FFF2-40B4-BE49-F238E27FC236}">
                <a16:creationId xmlns:a16="http://schemas.microsoft.com/office/drawing/2014/main" id="{A11CDF55-E761-423F-A40F-12DB75032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62395" y="3270432"/>
            <a:ext cx="4055848" cy="2776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Rectangle 20"/>
          <p:cNvSpPr/>
          <p:nvPr/>
        </p:nvSpPr>
        <p:spPr>
          <a:xfrm>
            <a:off x="3086141" y="4442547"/>
            <a:ext cx="331323" cy="52662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TextBox 23"/>
          <p:cNvSpPr txBox="1"/>
          <p:nvPr/>
        </p:nvSpPr>
        <p:spPr>
          <a:xfrm>
            <a:off x="542289" y="3820197"/>
            <a:ext cx="144077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FF0000"/>
                </a:solidFill>
              </a:rPr>
              <a:t>Effect of individual earthquake</a:t>
            </a:r>
          </a:p>
        </p:txBody>
      </p:sp>
      <p:cxnSp>
        <p:nvCxnSpPr>
          <p:cNvPr id="25" name="Straight Connector 24"/>
          <p:cNvCxnSpPr>
            <a:stCxn id="21" idx="1"/>
          </p:cNvCxnSpPr>
          <p:nvPr/>
        </p:nvCxnSpPr>
        <p:spPr>
          <a:xfrm flipH="1" flipV="1">
            <a:off x="1827448" y="4249715"/>
            <a:ext cx="1258693" cy="456145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/>
          <p:cNvGrpSpPr/>
          <p:nvPr/>
        </p:nvGrpSpPr>
        <p:grpSpPr>
          <a:xfrm>
            <a:off x="2425480" y="3185650"/>
            <a:ext cx="6488363" cy="3565815"/>
            <a:chOff x="2237424" y="1430887"/>
            <a:chExt cx="6488363" cy="356581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6889BC0-7E8F-4E11-89A7-F75E283F3727}"/>
                </a:ext>
              </a:extLst>
            </p:cNvPr>
            <p:cNvSpPr txBox="1"/>
            <p:nvPr/>
          </p:nvSpPr>
          <p:spPr>
            <a:xfrm>
              <a:off x="2237424" y="4350371"/>
              <a:ext cx="443196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>
                  <a:solidFill>
                    <a:schemeClr val="bg1"/>
                  </a:solidFill>
                </a:rPr>
                <a:t>But… processes, timescales and driving forces of mountain building… ??</a:t>
              </a:r>
            </a:p>
          </p:txBody>
        </p:sp>
        <p:grpSp>
          <p:nvGrpSpPr>
            <p:cNvPr id="38" name="Group 37"/>
            <p:cNvGrpSpPr/>
            <p:nvPr/>
          </p:nvGrpSpPr>
          <p:grpSpPr>
            <a:xfrm>
              <a:off x="4625246" y="1430887"/>
              <a:ext cx="4100541" cy="1254841"/>
              <a:chOff x="4625246" y="1430887"/>
              <a:chExt cx="4100541" cy="1254841"/>
            </a:xfrm>
          </p:grpSpPr>
          <p:sp>
            <p:nvSpPr>
              <p:cNvPr id="7" name="Rectangle 6"/>
              <p:cNvSpPr/>
              <p:nvPr/>
            </p:nvSpPr>
            <p:spPr>
              <a:xfrm>
                <a:off x="4625246" y="2253680"/>
                <a:ext cx="504056" cy="432048"/>
              </a:xfrm>
              <a:prstGeom prst="rect">
                <a:avLst/>
              </a:prstGeom>
              <a:noFill/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7045612" y="1430887"/>
                <a:ext cx="1680175" cy="92333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dirty="0">
                    <a:solidFill>
                      <a:srgbClr val="FF0000"/>
                    </a:solidFill>
                  </a:rPr>
                  <a:t>Effect millions of years of earthquakes</a:t>
                </a:r>
              </a:p>
            </p:txBody>
          </p:sp>
          <p:cxnSp>
            <p:nvCxnSpPr>
              <p:cNvPr id="28" name="Straight Connector 27"/>
              <p:cNvCxnSpPr/>
              <p:nvPr/>
            </p:nvCxnSpPr>
            <p:spPr>
              <a:xfrm flipH="1">
                <a:off x="5129302" y="1867891"/>
                <a:ext cx="2034986" cy="502492"/>
              </a:xfrm>
              <a:prstGeom prst="line">
                <a:avLst/>
              </a:prstGeom>
              <a:ln w="158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54296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2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85385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D2AA14-DB4C-45CD-9040-50D290998C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538" r="2750"/>
          <a:stretch/>
        </p:blipFill>
        <p:spPr>
          <a:xfrm>
            <a:off x="0" y="592138"/>
            <a:ext cx="9144000" cy="626586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211AA18-A469-41AE-B50C-6FBB195C9F8F}"/>
              </a:ext>
            </a:extLst>
          </p:cNvPr>
          <p:cNvSpPr/>
          <p:nvPr/>
        </p:nvSpPr>
        <p:spPr>
          <a:xfrm>
            <a:off x="6876256" y="908720"/>
            <a:ext cx="179285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AU" b="1" dirty="0"/>
              <a:t>Discrete pulse of uplift ??</a:t>
            </a:r>
          </a:p>
          <a:p>
            <a:pPr algn="ctr"/>
            <a:r>
              <a:rPr lang="en-AU" dirty="0"/>
              <a:t>“Rejuvenation”</a:t>
            </a: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9F028F69-6AE6-4C77-B402-E219B2ACF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Early concepts – Geographical cycle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34A5ACA-7812-4F1E-A3F5-F66287536D5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A3949AA-4A7F-4A0E-9232-78CE335B4754}"/>
              </a:ext>
            </a:extLst>
          </p:cNvPr>
          <p:cNvSpPr txBox="1"/>
          <p:nvPr/>
        </p:nvSpPr>
        <p:spPr>
          <a:xfrm>
            <a:off x="2326089" y="908720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dirty="0"/>
              <a:t>Australia ??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DEC6BB-885F-4C1B-9849-AA90CCC35B5C}"/>
              </a:ext>
            </a:extLst>
          </p:cNvPr>
          <p:cNvSpPr txBox="1"/>
          <p:nvPr/>
        </p:nvSpPr>
        <p:spPr>
          <a:xfrm>
            <a:off x="107504" y="5911514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Andes or Himalaya ??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D88ADF0-6413-42E4-BAB3-F2385FFDD731}"/>
              </a:ext>
            </a:extLst>
          </p:cNvPr>
          <p:cNvGrpSpPr/>
          <p:nvPr/>
        </p:nvGrpSpPr>
        <p:grpSpPr>
          <a:xfrm>
            <a:off x="5389403" y="4849706"/>
            <a:ext cx="3510777" cy="1855490"/>
            <a:chOff x="5445226" y="5763381"/>
            <a:chExt cx="3510777" cy="1855490"/>
          </a:xfrm>
        </p:grpSpPr>
        <p:pic>
          <p:nvPicPr>
            <p:cNvPr id="10" name="Picture 4" descr="William Morris Davis.jpg">
              <a:extLst>
                <a:ext uri="{FF2B5EF4-FFF2-40B4-BE49-F238E27FC236}">
                  <a16:creationId xmlns:a16="http://schemas.microsoft.com/office/drawing/2014/main" id="{4DC2E3C4-1DCE-4221-A900-0D8FF928728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7577385" y="5763381"/>
              <a:ext cx="1378618" cy="1800200"/>
            </a:xfrm>
            <a:prstGeom prst="rect">
              <a:avLst/>
            </a:prstGeom>
            <a:noFill/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F09F781-29B3-4424-8F16-79576D5397A5}"/>
                </a:ext>
              </a:extLst>
            </p:cNvPr>
            <p:cNvSpPr/>
            <p:nvPr/>
          </p:nvSpPr>
          <p:spPr>
            <a:xfrm>
              <a:off x="5445226" y="7034096"/>
              <a:ext cx="2040943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en-AU" sz="16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William Morris Davis</a:t>
              </a:r>
            </a:p>
            <a:p>
              <a:pPr algn="r"/>
              <a:r>
                <a:rPr lang="en-AU" sz="16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(1850-1934)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3107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3">
            <a:extLst>
              <a:ext uri="{FF2B5EF4-FFF2-40B4-BE49-F238E27FC236}">
                <a16:creationId xmlns:a16="http://schemas.microsoft.com/office/drawing/2014/main" id="{9F028F69-6AE6-4C77-B402-E219B2ACF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32452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Uplift - Vertical motions of the Earth’s crust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34A5ACA-7812-4F1E-A3F5-F66287536D5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Group 40"/>
          <p:cNvGrpSpPr/>
          <p:nvPr/>
        </p:nvGrpSpPr>
        <p:grpSpPr>
          <a:xfrm>
            <a:off x="185797" y="834345"/>
            <a:ext cx="3614471" cy="2738671"/>
            <a:chOff x="185797" y="834345"/>
            <a:chExt cx="3614471" cy="2738671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9871" b="10894"/>
            <a:stretch/>
          </p:blipFill>
          <p:spPr>
            <a:xfrm>
              <a:off x="185797" y="834345"/>
              <a:ext cx="2873896" cy="2738671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3"/>
            <a:srcRect l="21410" t="3364" r="22887" b="3364"/>
            <a:stretch/>
          </p:blipFill>
          <p:spPr>
            <a:xfrm>
              <a:off x="2396550" y="897037"/>
              <a:ext cx="1362459" cy="1849051"/>
            </a:xfrm>
            <a:prstGeom prst="rect">
              <a:avLst/>
            </a:prstGeom>
          </p:spPr>
        </p:pic>
        <p:sp>
          <p:nvSpPr>
            <p:cNvPr id="16" name="TextBox 15"/>
            <p:cNvSpPr txBox="1"/>
            <p:nvPr/>
          </p:nvSpPr>
          <p:spPr>
            <a:xfrm>
              <a:off x="242053" y="932318"/>
              <a:ext cx="18096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Uplift through salt domes</a:t>
              </a:r>
              <a:endParaRPr lang="de-DE" dirty="0">
                <a:solidFill>
                  <a:schemeClr val="bg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307825" y="867665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latin typeface="Arial Black" panose="020B0A04020102020204" pitchFamily="34" charset="0"/>
                </a:rPr>
                <a:t>1</a:t>
              </a:r>
              <a:endParaRPr lang="de-DE" sz="3600" dirty="0">
                <a:latin typeface="Arial Black" panose="020B0A04020102020204" pitchFamily="34" charset="0"/>
              </a:endParaRPr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3331959" y="4278483"/>
            <a:ext cx="5805484" cy="2496003"/>
            <a:chOff x="3331959" y="4278483"/>
            <a:chExt cx="5805484" cy="2496003"/>
          </a:xfrm>
        </p:grpSpPr>
        <p:sp>
          <p:nvSpPr>
            <p:cNvPr id="2" name="Rectangle 1"/>
            <p:cNvSpPr/>
            <p:nvPr/>
          </p:nvSpPr>
          <p:spPr>
            <a:xfrm>
              <a:off x="3739542" y="5851156"/>
              <a:ext cx="5397901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b="1" dirty="0" err="1"/>
                <a:t>Epeirogeny</a:t>
              </a:r>
              <a:endParaRPr lang="en-AU" b="1" dirty="0"/>
            </a:p>
            <a:p>
              <a:r>
                <a:rPr lang="en-AU" dirty="0"/>
                <a:t>broad regional </a:t>
              </a:r>
              <a:r>
                <a:rPr lang="en-AU" dirty="0" err="1"/>
                <a:t>upwarp</a:t>
              </a:r>
              <a:r>
                <a:rPr lang="en-AU" dirty="0"/>
                <a:t> in cratons (stable interior) mild deformation), causes not well known</a:t>
              </a:r>
            </a:p>
          </p:txBody>
        </p:sp>
        <p:pic>
          <p:nvPicPr>
            <p:cNvPr id="26" name="Picture 1031" descr="F:\CH12\12.01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74" t="55007" r="4708" b="23854"/>
            <a:stretch/>
          </p:blipFill>
          <p:spPr bwMode="auto">
            <a:xfrm>
              <a:off x="5637817" y="4278483"/>
              <a:ext cx="3362294" cy="18033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Box 32"/>
            <p:cNvSpPr txBox="1"/>
            <p:nvPr/>
          </p:nvSpPr>
          <p:spPr>
            <a:xfrm>
              <a:off x="3331959" y="5978639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latin typeface="Arial Black" panose="020B0A04020102020204" pitchFamily="34" charset="0"/>
                </a:rPr>
                <a:t>4</a:t>
              </a:r>
              <a:endParaRPr lang="de-DE" sz="3600" dirty="0">
                <a:latin typeface="Arial Black" panose="020B0A04020102020204" pitchFamily="34" charset="0"/>
              </a:endParaRPr>
            </a:p>
          </p:txBody>
        </p:sp>
        <p:sp>
          <p:nvSpPr>
            <p:cNvPr id="34" name="Right Arrow 33"/>
            <p:cNvSpPr/>
            <p:nvPr/>
          </p:nvSpPr>
          <p:spPr>
            <a:xfrm rot="16200000">
              <a:off x="7121035" y="5467046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41904" y="3606998"/>
            <a:ext cx="3631715" cy="2410386"/>
            <a:chOff x="41904" y="3606998"/>
            <a:chExt cx="3631715" cy="2410386"/>
          </a:xfrm>
        </p:grpSpPr>
        <p:pic>
          <p:nvPicPr>
            <p:cNvPr id="18" name="Picture 1031" descr="F:\CH12\12.01.jpg"/>
            <p:cNvPicPr>
              <a:picLocks noChangeAspect="1" noChangeArrowheads="1"/>
            </p:cNvPicPr>
            <p:nvPr/>
          </p:nvPicPr>
          <p:blipFill rotWithShape="1">
            <a:blip r:embed="rId6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9224" r="3820"/>
            <a:stretch/>
          </p:blipFill>
          <p:spPr bwMode="auto">
            <a:xfrm>
              <a:off x="41904" y="4351302"/>
              <a:ext cx="3377968" cy="1666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Box 28"/>
            <p:cNvSpPr txBox="1"/>
            <p:nvPr/>
          </p:nvSpPr>
          <p:spPr>
            <a:xfrm>
              <a:off x="141980" y="3606998"/>
              <a:ext cx="4804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sz="3600" dirty="0">
                  <a:latin typeface="Arial Black" panose="020B0A04020102020204" pitchFamily="34" charset="0"/>
                </a:rPr>
                <a:t>2</a:t>
              </a:r>
              <a:endParaRPr lang="de-DE" sz="3600" dirty="0">
                <a:latin typeface="Arial Black" panose="020B0A04020102020204" pitchFamily="34" charset="0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622408" y="3670989"/>
              <a:ext cx="305121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b="1" dirty="0">
                  <a:solidFill>
                    <a:srgbClr val="002060"/>
                  </a:solidFill>
                </a:rPr>
                <a:t>Extensional</a:t>
              </a:r>
              <a:r>
                <a:rPr lang="en-AU" dirty="0">
                  <a:solidFill>
                    <a:srgbClr val="002060"/>
                  </a:solidFill>
                </a:rPr>
                <a:t> uplift (thinning - mantle upwelling)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36" name="Right Arrow 35"/>
            <p:cNvSpPr/>
            <p:nvPr/>
          </p:nvSpPr>
          <p:spPr>
            <a:xfrm rot="16200000">
              <a:off x="1549535" y="5298462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7" name="Right Arrow 36"/>
            <p:cNvSpPr/>
            <p:nvPr/>
          </p:nvSpPr>
          <p:spPr>
            <a:xfrm rot="10800000">
              <a:off x="374374" y="4956198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7" name="Group 46"/>
          <p:cNvGrpSpPr/>
          <p:nvPr/>
        </p:nvGrpSpPr>
        <p:grpSpPr>
          <a:xfrm>
            <a:off x="3673619" y="662541"/>
            <a:ext cx="5326492" cy="3588884"/>
            <a:chOff x="3673619" y="662541"/>
            <a:chExt cx="5326492" cy="3588884"/>
          </a:xfrm>
        </p:grpSpPr>
        <p:sp>
          <p:nvSpPr>
            <p:cNvPr id="3" name="Rectangle 2"/>
            <p:cNvSpPr/>
            <p:nvPr/>
          </p:nvSpPr>
          <p:spPr>
            <a:xfrm>
              <a:off x="3673619" y="3328095"/>
              <a:ext cx="4264463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/>
                <a:t>Uplift with complex deformation (folding and faulting, intrusion of magma) and crustal thickening </a:t>
              </a:r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278" b="11498"/>
            <a:stretch/>
          </p:blipFill>
          <p:spPr>
            <a:xfrm>
              <a:off x="3986642" y="1163639"/>
              <a:ext cx="3255399" cy="2118193"/>
            </a:xfrm>
            <a:prstGeom prst="rect">
              <a:avLst/>
            </a:prstGeom>
          </p:spPr>
        </p:pic>
        <p:pic>
          <p:nvPicPr>
            <p:cNvPr id="22" name="Picture 1031" descr="F:\CH12\12.01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50" b="75613"/>
            <a:stretch/>
          </p:blipFill>
          <p:spPr bwMode="auto">
            <a:xfrm>
              <a:off x="6063236" y="702522"/>
              <a:ext cx="2936875" cy="1544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Box 22"/>
            <p:cNvSpPr txBox="1"/>
            <p:nvPr/>
          </p:nvSpPr>
          <p:spPr>
            <a:xfrm>
              <a:off x="8377525" y="662541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latin typeface="Arial Black" panose="020B0A04020102020204" pitchFamily="34" charset="0"/>
                </a:rPr>
                <a:t>5</a:t>
              </a:r>
              <a:endParaRPr lang="de-DE" sz="3600" dirty="0">
                <a:latin typeface="Arial Black" panose="020B0A04020102020204" pitchFamily="34" charset="0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000144" y="747652"/>
              <a:ext cx="22365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AU" b="1" dirty="0"/>
                <a:t>Collisional</a:t>
              </a:r>
              <a:r>
                <a:rPr lang="en-AU" dirty="0"/>
                <a:t> Uplift… </a:t>
              </a:r>
              <a:endParaRPr lang="de-DE" dirty="0"/>
            </a:p>
          </p:txBody>
        </p:sp>
        <p:pic>
          <p:nvPicPr>
            <p:cNvPr id="27" name="Picture 2" descr="http://www.himalaya-info.org/images/Images%20Landkarten/Garhwal%20O%20Nanda%20Devi%20from%20Birjeganj%20Dhura.jpg">
              <a:extLst>
                <a:ext uri="{FF2B5EF4-FFF2-40B4-BE49-F238E27FC236}">
                  <a16:creationId xmlns:a16="http://schemas.microsoft.com/office/drawing/2014/main" id="{71BAE2E3-2867-4324-BBFE-2F16C4D9C3C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0961" r="37517"/>
            <a:stretch/>
          </p:blipFill>
          <p:spPr bwMode="auto">
            <a:xfrm>
              <a:off x="7415626" y="2340070"/>
              <a:ext cx="1584485" cy="16897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Rectangle 27"/>
            <p:cNvSpPr/>
            <p:nvPr/>
          </p:nvSpPr>
          <p:spPr>
            <a:xfrm>
              <a:off x="7392999" y="2293535"/>
              <a:ext cx="1607112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sz="1600" b="1" dirty="0"/>
                <a:t>orogenic belts </a:t>
              </a:r>
              <a:r>
                <a:rPr lang="en-AU" sz="1600" dirty="0"/>
                <a:t>= mountain building</a:t>
              </a:r>
            </a:p>
          </p:txBody>
        </p:sp>
        <p:sp>
          <p:nvSpPr>
            <p:cNvPr id="38" name="Right Arrow 37"/>
            <p:cNvSpPr/>
            <p:nvPr/>
          </p:nvSpPr>
          <p:spPr>
            <a:xfrm rot="16200000">
              <a:off x="7242339" y="781968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9" name="Right Arrow 38"/>
            <p:cNvSpPr/>
            <p:nvPr/>
          </p:nvSpPr>
          <p:spPr>
            <a:xfrm>
              <a:off x="6356285" y="1132678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0" name="Right Arrow 39"/>
            <p:cNvSpPr/>
            <p:nvPr/>
          </p:nvSpPr>
          <p:spPr>
            <a:xfrm rot="10800000">
              <a:off x="8047682" y="1157180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45" name="Group 44"/>
          <p:cNvGrpSpPr/>
          <p:nvPr/>
        </p:nvGrpSpPr>
        <p:grpSpPr>
          <a:xfrm>
            <a:off x="112711" y="4245187"/>
            <a:ext cx="5428435" cy="2482987"/>
            <a:chOff x="112711" y="4245187"/>
            <a:chExt cx="5428435" cy="2482987"/>
          </a:xfrm>
        </p:grpSpPr>
        <p:sp>
          <p:nvSpPr>
            <p:cNvPr id="20" name="TextBox 19"/>
            <p:cNvSpPr txBox="1"/>
            <p:nvPr/>
          </p:nvSpPr>
          <p:spPr>
            <a:xfrm>
              <a:off x="112711" y="6013157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latin typeface="Arial Black" panose="020B0A04020102020204" pitchFamily="34" charset="0"/>
                </a:rPr>
                <a:t>3</a:t>
              </a:r>
              <a:endParaRPr lang="de-DE" sz="3600" dirty="0">
                <a:latin typeface="Arial Black" panose="020B0A04020102020204" pitchFamily="34" charset="0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27979" y="6081843"/>
              <a:ext cx="339594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b="1" dirty="0">
                  <a:solidFill>
                    <a:srgbClr val="002060"/>
                  </a:solidFill>
                </a:rPr>
                <a:t>Isostatic</a:t>
              </a:r>
              <a:r>
                <a:rPr lang="en-AU" dirty="0">
                  <a:solidFill>
                    <a:srgbClr val="002060"/>
                  </a:solidFill>
                </a:rPr>
                <a:t> uplift (thinning / (un)loading and buoyancy)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pic>
          <p:nvPicPr>
            <p:cNvPr id="32" name="Picture 31"/>
            <p:cNvPicPr>
              <a:picLocks noChangeAspect="1"/>
            </p:cNvPicPr>
            <p:nvPr/>
          </p:nvPicPr>
          <p:blipFill rotWithShape="1">
            <a:blip r:embed="rId9"/>
            <a:srcRect l="8058" r="20182"/>
            <a:stretch/>
          </p:blipFill>
          <p:spPr>
            <a:xfrm>
              <a:off x="3490637" y="4245187"/>
              <a:ext cx="2050509" cy="1466850"/>
            </a:xfrm>
            <a:prstGeom prst="rect">
              <a:avLst/>
            </a:prstGeom>
          </p:spPr>
        </p:pic>
        <p:sp>
          <p:nvSpPr>
            <p:cNvPr id="35" name="Right Arrow 34"/>
            <p:cNvSpPr/>
            <p:nvPr/>
          </p:nvSpPr>
          <p:spPr>
            <a:xfrm rot="16200000">
              <a:off x="4348389" y="5071830"/>
              <a:ext cx="576064" cy="620892"/>
            </a:xfrm>
            <a:prstGeom prst="right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Oval 42"/>
            <p:cNvSpPr/>
            <p:nvPr/>
          </p:nvSpPr>
          <p:spPr>
            <a:xfrm>
              <a:off x="1426414" y="4335479"/>
              <a:ext cx="822305" cy="500610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4" name="Oval 43"/>
            <p:cNvSpPr/>
            <p:nvPr/>
          </p:nvSpPr>
          <p:spPr>
            <a:xfrm>
              <a:off x="4250637" y="4412785"/>
              <a:ext cx="822305" cy="500610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58728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827614" y="6629037"/>
            <a:ext cx="131638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000" dirty="0" err="1">
                <a:solidFill>
                  <a:srgbClr val="002060"/>
                </a:solidFill>
              </a:rPr>
              <a:t>Grotzinger</a:t>
            </a:r>
            <a:r>
              <a:rPr lang="en-GB" sz="1000" dirty="0">
                <a:solidFill>
                  <a:srgbClr val="002060"/>
                </a:solidFill>
              </a:rPr>
              <a:t> et al. 2008</a:t>
            </a: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78D9473F-5994-4804-9AF5-DF411AC4F0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9005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Mountain Building and Landscape Evolution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5C79F87-3A34-4678-B018-0DF1F39FEA9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/>
          <p:cNvGrpSpPr/>
          <p:nvPr/>
        </p:nvGrpSpPr>
        <p:grpSpPr>
          <a:xfrm>
            <a:off x="1876305" y="1676808"/>
            <a:ext cx="5047692" cy="3672408"/>
            <a:chOff x="1259632" y="1988840"/>
            <a:chExt cx="5047692" cy="3672408"/>
          </a:xfrm>
        </p:grpSpPr>
        <p:pic>
          <p:nvPicPr>
            <p:cNvPr id="21" name="Picture 2" descr="C:\Users\henne\Desktop\Presentation Lecturer\catchmentsepia.png"/>
            <p:cNvPicPr>
              <a:picLocks noChangeAspect="1" noChangeArrowheads="1"/>
            </p:cNvPicPr>
            <p:nvPr/>
          </p:nvPicPr>
          <p:blipFill>
            <a:blip r:embed="rId2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632" y="1988840"/>
              <a:ext cx="5047692" cy="3672408"/>
            </a:xfrm>
            <a:prstGeom prst="rect">
              <a:avLst/>
            </a:prstGeom>
            <a:noFill/>
          </p:spPr>
        </p:pic>
        <p:sp>
          <p:nvSpPr>
            <p:cNvPr id="22" name="TextBox 21"/>
            <p:cNvSpPr txBox="1"/>
            <p:nvPr/>
          </p:nvSpPr>
          <p:spPr>
            <a:xfrm>
              <a:off x="2771800" y="2348880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4572000" y="3573016"/>
              <a:ext cx="151035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395536" y="949807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From source to sink...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20312" y="596156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How do these variables contribute to the </a:t>
            </a:r>
            <a:r>
              <a:rPr lang="de-DE" b="1" dirty="0"/>
              <a:t>mountain building</a:t>
            </a:r>
            <a:r>
              <a:rPr lang="de-DE" dirty="0"/>
              <a:t>...?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15F4140-5726-4797-8B7A-C48A61E40FD1}"/>
              </a:ext>
            </a:extLst>
          </p:cNvPr>
          <p:cNvGrpSpPr/>
          <p:nvPr/>
        </p:nvGrpSpPr>
        <p:grpSpPr>
          <a:xfrm>
            <a:off x="1043608" y="1109634"/>
            <a:ext cx="7274569" cy="4351660"/>
            <a:chOff x="1043608" y="1109634"/>
            <a:chExt cx="7274569" cy="4351660"/>
          </a:xfrm>
        </p:grpSpPr>
        <p:grpSp>
          <p:nvGrpSpPr>
            <p:cNvPr id="13" name="Group 12"/>
            <p:cNvGrpSpPr/>
            <p:nvPr/>
          </p:nvGrpSpPr>
          <p:grpSpPr>
            <a:xfrm>
              <a:off x="1043608" y="1109634"/>
              <a:ext cx="7274569" cy="4351660"/>
              <a:chOff x="426935" y="1421666"/>
              <a:chExt cx="7274569" cy="4351660"/>
            </a:xfrm>
          </p:grpSpPr>
          <p:sp>
            <p:nvSpPr>
              <p:cNvPr id="14" name="Down Arrow 13"/>
              <p:cNvSpPr/>
              <p:nvPr/>
            </p:nvSpPr>
            <p:spPr>
              <a:xfrm>
                <a:off x="5976156" y="2000646"/>
                <a:ext cx="864096" cy="936104"/>
              </a:xfrm>
              <a:prstGeom prst="downArrow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" name="Down Arrow 14"/>
              <p:cNvSpPr/>
              <p:nvPr/>
            </p:nvSpPr>
            <p:spPr>
              <a:xfrm rot="10800000">
                <a:off x="676421" y="4268838"/>
                <a:ext cx="864096" cy="936104"/>
              </a:xfrm>
              <a:prstGeom prst="downArrow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5325240" y="1421666"/>
                <a:ext cx="237626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000" b="1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Climate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426935" y="5373216"/>
                <a:ext cx="136306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b="1" dirty="0">
                    <a:solidFill>
                      <a:srgbClr val="00206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Tectonics</a:t>
                </a:r>
              </a:p>
            </p:txBody>
          </p:sp>
        </p:grpSp>
        <p:sp>
          <p:nvSpPr>
            <p:cNvPr id="26" name="Freeform 25"/>
            <p:cNvSpPr/>
            <p:nvPr/>
          </p:nvSpPr>
          <p:spPr>
            <a:xfrm>
              <a:off x="1436302" y="1922145"/>
              <a:ext cx="1419440" cy="1397830"/>
            </a:xfrm>
            <a:custGeom>
              <a:avLst/>
              <a:gdLst>
                <a:gd name="connsiteX0" fmla="*/ 47840 w 1419440"/>
                <a:gd name="connsiteY0" fmla="*/ 1397830 h 1397830"/>
                <a:gd name="connsiteX1" fmla="*/ 167415 w 1419440"/>
                <a:gd name="connsiteY1" fmla="*/ 103603 h 1397830"/>
                <a:gd name="connsiteX2" fmla="*/ 1419440 w 1419440"/>
                <a:gd name="connsiteY2" fmla="*/ 173941 h 1397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9440" h="1397830">
                  <a:moveTo>
                    <a:pt x="47840" y="1397830"/>
                  </a:moveTo>
                  <a:cubicBezTo>
                    <a:pt x="-6673" y="852707"/>
                    <a:pt x="-61185" y="307585"/>
                    <a:pt x="167415" y="103603"/>
                  </a:cubicBezTo>
                  <a:cubicBezTo>
                    <a:pt x="396015" y="-100379"/>
                    <a:pt x="907727" y="36781"/>
                    <a:pt x="1419440" y="173941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Freeform 26"/>
            <p:cNvSpPr/>
            <p:nvPr/>
          </p:nvSpPr>
          <p:spPr>
            <a:xfrm rot="18663315" flipH="1">
              <a:off x="5057383" y="1336007"/>
              <a:ext cx="1033899" cy="1267148"/>
            </a:xfrm>
            <a:custGeom>
              <a:avLst/>
              <a:gdLst>
                <a:gd name="connsiteX0" fmla="*/ 47840 w 1419440"/>
                <a:gd name="connsiteY0" fmla="*/ 1397830 h 1397830"/>
                <a:gd name="connsiteX1" fmla="*/ 167415 w 1419440"/>
                <a:gd name="connsiteY1" fmla="*/ 103603 h 1397830"/>
                <a:gd name="connsiteX2" fmla="*/ 1419440 w 1419440"/>
                <a:gd name="connsiteY2" fmla="*/ 173941 h 1397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9440" h="1397830">
                  <a:moveTo>
                    <a:pt x="47840" y="1397830"/>
                  </a:moveTo>
                  <a:cubicBezTo>
                    <a:pt x="-6673" y="852707"/>
                    <a:pt x="-61185" y="307585"/>
                    <a:pt x="167415" y="103603"/>
                  </a:cubicBezTo>
                  <a:cubicBezTo>
                    <a:pt x="396015" y="-100379"/>
                    <a:pt x="907727" y="36781"/>
                    <a:pt x="1419440" y="173941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F945333-5AB5-4D2F-9E70-4447934FBF8C}"/>
              </a:ext>
            </a:extLst>
          </p:cNvPr>
          <p:cNvGrpSpPr/>
          <p:nvPr/>
        </p:nvGrpSpPr>
        <p:grpSpPr>
          <a:xfrm>
            <a:off x="2581422" y="2778369"/>
            <a:ext cx="4926653" cy="2749717"/>
            <a:chOff x="2581422" y="2778369"/>
            <a:chExt cx="4926653" cy="2749717"/>
          </a:xfrm>
        </p:grpSpPr>
        <p:sp>
          <p:nvSpPr>
            <p:cNvPr id="32" name="Freeform 31"/>
            <p:cNvSpPr/>
            <p:nvPr/>
          </p:nvSpPr>
          <p:spPr>
            <a:xfrm>
              <a:off x="2581422" y="2778369"/>
              <a:ext cx="4926653" cy="2749717"/>
            </a:xfrm>
            <a:custGeom>
              <a:avLst/>
              <a:gdLst>
                <a:gd name="connsiteX0" fmla="*/ 0 w 4926653"/>
                <a:gd name="connsiteY0" fmla="*/ 3059723 h 3125240"/>
                <a:gd name="connsiteX1" fmla="*/ 4466492 w 4926653"/>
                <a:gd name="connsiteY1" fmla="*/ 2722099 h 3125240"/>
                <a:gd name="connsiteX2" fmla="*/ 4783015 w 4926653"/>
                <a:gd name="connsiteY2" fmla="*/ 0 h 3125240"/>
                <a:gd name="connsiteX3" fmla="*/ 4783015 w 4926653"/>
                <a:gd name="connsiteY3" fmla="*/ 0 h 31252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26653" h="3125240">
                  <a:moveTo>
                    <a:pt x="0" y="3059723"/>
                  </a:moveTo>
                  <a:cubicBezTo>
                    <a:pt x="1834661" y="3145888"/>
                    <a:pt x="3669323" y="3232053"/>
                    <a:pt x="4466492" y="2722099"/>
                  </a:cubicBezTo>
                  <a:cubicBezTo>
                    <a:pt x="5263661" y="2212145"/>
                    <a:pt x="4783015" y="0"/>
                    <a:pt x="4783015" y="0"/>
                  </a:cubicBezTo>
                  <a:lnTo>
                    <a:pt x="4783015" y="0"/>
                  </a:lnTo>
                </a:path>
              </a:pathLst>
            </a:custGeom>
            <a:noFill/>
            <a:ln w="19050">
              <a:solidFill>
                <a:srgbClr val="002060"/>
              </a:solidFill>
              <a:prstDash val="dash"/>
              <a:headEnd type="arrow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6474857" y="4537964"/>
              <a:ext cx="62388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b="1" dirty="0"/>
                <a:t>??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162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4F10F1-8D00-4227-B0D8-12BC958432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742987"/>
            <a:ext cx="9144000" cy="417576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0E0BC93-B294-4DDA-9F21-5B1A785175EB}"/>
              </a:ext>
            </a:extLst>
          </p:cNvPr>
          <p:cNvSpPr/>
          <p:nvPr/>
        </p:nvSpPr>
        <p:spPr>
          <a:xfrm>
            <a:off x="361405" y="4941425"/>
            <a:ext cx="41764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Rock uplift </a:t>
            </a:r>
            <a:r>
              <a:rPr lang="en-US" dirty="0"/>
              <a:t>without surface erosion = net </a:t>
            </a:r>
            <a:r>
              <a:rPr lang="en-US" b="1" dirty="0"/>
              <a:t>surface uplift</a:t>
            </a:r>
            <a:r>
              <a:rPr lang="en-US" dirty="0"/>
              <a:t>, raising the mean elevation of the landscape and raising marker beds relative to sea level but not changing their depth below ground.</a:t>
            </a:r>
            <a:endParaRPr lang="en-AU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5ABBC7-B744-4814-89C4-2689F6A2B5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38842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Steady-state Topography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AC442C-4AEE-4DEC-9696-C31F7FC3B4E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031863B3-4DC5-4B9E-871F-85927BDCB8D6}"/>
              </a:ext>
            </a:extLst>
          </p:cNvPr>
          <p:cNvGrpSpPr/>
          <p:nvPr/>
        </p:nvGrpSpPr>
        <p:grpSpPr>
          <a:xfrm>
            <a:off x="2699792" y="2060848"/>
            <a:ext cx="6249516" cy="4634646"/>
            <a:chOff x="2699792" y="2060848"/>
            <a:chExt cx="6249516" cy="4634646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E15852A-DD4F-4B7B-A974-B22C5ED840EE}"/>
                </a:ext>
              </a:extLst>
            </p:cNvPr>
            <p:cNvSpPr/>
            <p:nvPr/>
          </p:nvSpPr>
          <p:spPr>
            <a:xfrm>
              <a:off x="4772844" y="4941168"/>
              <a:ext cx="4176464" cy="175432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When surface erosion matches rock uplift, the mean elevation of the landscape remains constant. This causes </a:t>
              </a:r>
              <a:r>
                <a:rPr lang="en-US" b="1" dirty="0"/>
                <a:t>exhumation</a:t>
              </a:r>
              <a:r>
                <a:rPr lang="en-US" dirty="0"/>
                <a:t> (unroofing) of rocks, bringing once deep-seated rocks closer to the ground surface.</a:t>
              </a:r>
              <a:endParaRPr lang="en-AU" dirty="0"/>
            </a:p>
          </p:txBody>
        </p:sp>
        <p:sp>
          <p:nvSpPr>
            <p:cNvPr id="2" name="Rectangle 1"/>
            <p:cNvSpPr/>
            <p:nvPr/>
          </p:nvSpPr>
          <p:spPr>
            <a:xfrm>
              <a:off x="2699792" y="2060848"/>
              <a:ext cx="3960440" cy="58477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600" dirty="0"/>
                <a:t>Few of Earth's mountains are now believed to be in perfect equilibrium</a:t>
              </a:r>
              <a:endParaRPr lang="de-DE" sz="1600" dirty="0"/>
            </a:p>
          </p:txBody>
        </p:sp>
      </p:grpSp>
      <p:sp>
        <p:nvSpPr>
          <p:cNvPr id="8" name="TextBox 7"/>
          <p:cNvSpPr txBox="1"/>
          <p:nvPr/>
        </p:nvSpPr>
        <p:spPr>
          <a:xfrm rot="5400000">
            <a:off x="7220937" y="1233698"/>
            <a:ext cx="245451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Change over time....!?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07704" y="2393824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9600" dirty="0">
                <a:solidFill>
                  <a:srgbClr val="FF0000"/>
                </a:solidFill>
              </a:rPr>
              <a:t>?</a:t>
            </a:r>
            <a:endParaRPr lang="de-DE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939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pload.wikimedia.org/wikipedia/commons/thumb/e/ef/China_100.78713E_35.63718N.jpg/800px-China_100.78713E_35.63718N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B722F3F1-5F85-4200-954C-711C3703A606}"/>
              </a:ext>
            </a:extLst>
          </p:cNvPr>
          <p:cNvGrpSpPr/>
          <p:nvPr/>
        </p:nvGrpSpPr>
        <p:grpSpPr>
          <a:xfrm>
            <a:off x="923831" y="5360331"/>
            <a:ext cx="2409892" cy="1281213"/>
            <a:chOff x="923831" y="5360331"/>
            <a:chExt cx="2409892" cy="1281213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E3176B3-573B-4971-A806-815C6BABF939}"/>
                </a:ext>
              </a:extLst>
            </p:cNvPr>
            <p:cNvSpPr txBox="1"/>
            <p:nvPr/>
          </p:nvSpPr>
          <p:spPr>
            <a:xfrm>
              <a:off x="1238278" y="6272212"/>
              <a:ext cx="20954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Plate convergence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85C1AEE6-B4F6-4B77-9665-4B78FC3C6075}"/>
                </a:ext>
              </a:extLst>
            </p:cNvPr>
            <p:cNvCxnSpPr/>
            <p:nvPr/>
          </p:nvCxnSpPr>
          <p:spPr>
            <a:xfrm flipV="1">
              <a:off x="923831" y="5360331"/>
              <a:ext cx="792088" cy="1080120"/>
            </a:xfrm>
            <a:prstGeom prst="straightConnector1">
              <a:avLst/>
            </a:prstGeom>
            <a:ln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A4DD3FCD-B7CB-4D44-B8C3-D9D93BA7A970}"/>
              </a:ext>
            </a:extLst>
          </p:cNvPr>
          <p:cNvGrpSpPr/>
          <p:nvPr/>
        </p:nvGrpSpPr>
        <p:grpSpPr>
          <a:xfrm>
            <a:off x="179512" y="980728"/>
            <a:ext cx="8784976" cy="5123263"/>
            <a:chOff x="179512" y="980728"/>
            <a:chExt cx="8784976" cy="5123263"/>
          </a:xfrm>
        </p:grpSpPr>
        <p:pic>
          <p:nvPicPr>
            <p:cNvPr id="6" name="Picture 5"/>
            <p:cNvPicPr>
              <a:picLocks noChangeAspect="1" noChangeArrowheads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3600953" y="2736960"/>
              <a:ext cx="2826581" cy="33670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198438" y="1809734"/>
              <a:ext cx="8766050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lvl="1" indent="-342900">
                <a:buFont typeface="Arial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Increase in relief and slope lead to </a:t>
              </a:r>
              <a:r>
                <a:rPr lang="en-US" sz="20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increased erosion </a:t>
              </a: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(gravity and mass wasting, and stream power)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79512" y="980728"/>
              <a:ext cx="8784976" cy="707886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Uplift</a:t>
              </a: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leads to decreasing temperatures – less vegetation – increased physical </a:t>
              </a:r>
              <a:r>
                <a:rPr lang="en-US" sz="20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weathering</a:t>
              </a: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(e.g. periglacial processes)</a:t>
              </a:r>
            </a:p>
          </p:txBody>
        </p:sp>
      </p:grpSp>
      <p:sp>
        <p:nvSpPr>
          <p:cNvPr id="12" name="TextBox 3">
            <a:extLst>
              <a:ext uri="{FF2B5EF4-FFF2-40B4-BE49-F238E27FC236}">
                <a16:creationId xmlns:a16="http://schemas.microsoft.com/office/drawing/2014/main" id="{7BEA7464-FB9F-46C6-9F56-52C40AB676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Uplift, Topography and Erosion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6E34D6-88A0-4F3F-84FA-827BE3F7A81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AB13560-6131-4EC8-9EE7-44EB637ABB8A}"/>
              </a:ext>
            </a:extLst>
          </p:cNvPr>
          <p:cNvGrpSpPr/>
          <p:nvPr/>
        </p:nvGrpSpPr>
        <p:grpSpPr>
          <a:xfrm>
            <a:off x="198439" y="2716524"/>
            <a:ext cx="8568838" cy="3387467"/>
            <a:chOff x="198439" y="2716524"/>
            <a:chExt cx="8568838" cy="3387467"/>
          </a:xfrm>
        </p:grpSpPr>
        <p:pic>
          <p:nvPicPr>
            <p:cNvPr id="5" name="Picture 4"/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6427534" y="2736961"/>
              <a:ext cx="2339743" cy="3367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198439" y="2716524"/>
              <a:ext cx="3196413" cy="193899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lvl="1" indent="-342900">
                <a:buFont typeface="Arial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Stronger uplift = stronger erosion = stronger reduction in elevation… i.e. higher mountains </a:t>
              </a:r>
              <a:r>
                <a:rPr lang="en-US" sz="2000" dirty="0">
                  <a:solidFill>
                    <a:srgbClr val="002060"/>
                  </a:solidFill>
                  <a:cs typeface="Arial" panose="020B0604020202020204" pitchFamily="34" charset="0"/>
                </a:rPr>
                <a:t>erode more quickly ??</a:t>
              </a:r>
              <a:endPara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8C67FDB-4EF8-4287-B73B-0F9D09E1EA28}"/>
              </a:ext>
            </a:extLst>
          </p:cNvPr>
          <p:cNvGrpSpPr/>
          <p:nvPr/>
        </p:nvGrpSpPr>
        <p:grpSpPr>
          <a:xfrm>
            <a:off x="219623" y="4854420"/>
            <a:ext cx="8054031" cy="1786086"/>
            <a:chOff x="219623" y="4854420"/>
            <a:chExt cx="8054031" cy="1786086"/>
          </a:xfrm>
        </p:grpSpPr>
        <p:sp>
          <p:nvSpPr>
            <p:cNvPr id="8" name="Rectangle 7"/>
            <p:cNvSpPr/>
            <p:nvPr/>
          </p:nvSpPr>
          <p:spPr>
            <a:xfrm>
              <a:off x="4572000" y="6240396"/>
              <a:ext cx="3701654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 linked to elevation…</a:t>
              </a:r>
            </a:p>
          </p:txBody>
        </p:sp>
        <p:sp>
          <p:nvSpPr>
            <p:cNvPr id="3" name="Rectangle 2"/>
            <p:cNvSpPr/>
            <p:nvPr/>
          </p:nvSpPr>
          <p:spPr>
            <a:xfrm>
              <a:off x="219623" y="4854420"/>
              <a:ext cx="3196414" cy="132343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lvl="1" indent="-342900">
                <a:buFont typeface="Arial" pitchFamily="34" charset="0"/>
                <a:buChar char="•"/>
              </a:pPr>
              <a:r>
                <a:rPr lang="en-US" sz="2000" b="1" dirty="0">
                  <a:solidFill>
                    <a:srgbClr val="002060"/>
                  </a:solidFill>
                  <a:cs typeface="Arial" panose="020B0604020202020204" pitchFamily="34" charset="0"/>
                </a:rPr>
                <a:t>Negative feedback </a:t>
              </a:r>
              <a:r>
                <a:rPr lang="en-US" sz="2000" dirty="0">
                  <a:solidFill>
                    <a:srgbClr val="002060"/>
                  </a:solidFill>
                  <a:cs typeface="Arial" panose="020B0604020202020204" pitchFamily="34" charset="0"/>
                </a:rPr>
                <a:t>(basis for W. M. Davis cycle but is uplift pulse realistic?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354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pload.wikimedia.org/wikipedia/commons/thumb/e/ef/China_100.78713E_35.63718N.jpg/800px-China_100.78713E_35.63718N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EBB777FE-E2B5-4605-A0EE-CD87EE9D1888}"/>
              </a:ext>
            </a:extLst>
          </p:cNvPr>
          <p:cNvGrpSpPr/>
          <p:nvPr/>
        </p:nvGrpSpPr>
        <p:grpSpPr>
          <a:xfrm>
            <a:off x="4536670" y="3316922"/>
            <a:ext cx="4464496" cy="3289956"/>
            <a:chOff x="4536670" y="3316922"/>
            <a:chExt cx="4464496" cy="3289956"/>
          </a:xfrm>
        </p:grpSpPr>
        <p:sp>
          <p:nvSpPr>
            <p:cNvPr id="8" name="Rectangle 7"/>
            <p:cNvSpPr/>
            <p:nvPr/>
          </p:nvSpPr>
          <p:spPr>
            <a:xfrm>
              <a:off x="4536670" y="5283439"/>
              <a:ext cx="4464496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Topography affects local </a:t>
              </a:r>
              <a:r>
                <a:rPr lang="en-US" sz="2000" b="1" dirty="0">
                  <a:solidFill>
                    <a:schemeClr val="bg1"/>
                  </a:solidFill>
                  <a:cs typeface="Arial" panose="020B0604020202020204" pitchFamily="34" charset="0"/>
                </a:rPr>
                <a:t>to regional-scale </a:t>
              </a:r>
              <a:r>
                <a:rPr lang="en-US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and</a:t>
              </a:r>
            </a:p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Arial" panose="020B0604020202020204" pitchFamily="34" charset="0"/>
                </a:rPr>
                <a:t>Global atmospheric circulation !!!</a:t>
              </a: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(or also </a:t>
              </a:r>
              <a:r>
                <a:rPr lang="en-US" sz="2000" dirty="0">
                  <a:solidFill>
                    <a:schemeClr val="bg1"/>
                  </a:solidFill>
                  <a:cs typeface="Arial" panose="020B0604020202020204" pitchFamily="34" charset="0"/>
                </a:rPr>
                <a:t>vice-versa?)</a:t>
              </a:r>
              <a:r>
                <a:rPr lang="en-US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pic>
          <p:nvPicPr>
            <p:cNvPr id="12" name="Picture 11" descr="17_03"/>
            <p:cNvPicPr>
              <a:picLocks noChangeAspect="1" noChangeArrowheads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617536" y="3700469"/>
              <a:ext cx="4263538" cy="14479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8417956" y="4591515"/>
              <a:ext cx="463119" cy="43354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7318047" y="3867540"/>
              <a:ext cx="405229" cy="389832"/>
            </a:xfrm>
            <a:prstGeom prst="ellipse">
              <a:avLst/>
            </a:prstGeom>
            <a:noFill/>
            <a:ln w="317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6701442" y="3914045"/>
              <a:ext cx="405229" cy="389832"/>
            </a:xfrm>
            <a:prstGeom prst="ellipse">
              <a:avLst/>
            </a:prstGeom>
            <a:noFill/>
            <a:ln w="317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617536" y="3316922"/>
              <a:ext cx="4263538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endPara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6124726" y="3316922"/>
              <a:ext cx="15183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Rain shadow</a:t>
              </a:r>
            </a:p>
          </p:txBody>
        </p:sp>
      </p:grpSp>
      <p:sp>
        <p:nvSpPr>
          <p:cNvPr id="14" name="TextBox 3">
            <a:extLst>
              <a:ext uri="{FF2B5EF4-FFF2-40B4-BE49-F238E27FC236}">
                <a16:creationId xmlns:a16="http://schemas.microsoft.com/office/drawing/2014/main" id="{2A3E6368-39CC-449C-8750-0D0A5F5CC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Uplift, Topography, Climate, Erosion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C014772-7A90-43D1-97D8-C7AB2676E47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BF5A24E-465C-4250-B0FE-080C811F1037}"/>
              </a:ext>
            </a:extLst>
          </p:cNvPr>
          <p:cNvSpPr txBox="1"/>
          <p:nvPr/>
        </p:nvSpPr>
        <p:spPr>
          <a:xfrm>
            <a:off x="378821" y="6117759"/>
            <a:ext cx="2242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800" b="1" dirty="0">
                <a:solidFill>
                  <a:srgbClr val="002060"/>
                </a:solidFill>
              </a:rPr>
              <a:t>Monsoon !!!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D984078-08D1-4EE5-A377-CE31A0433540}"/>
              </a:ext>
            </a:extLst>
          </p:cNvPr>
          <p:cNvGrpSpPr/>
          <p:nvPr/>
        </p:nvGrpSpPr>
        <p:grpSpPr>
          <a:xfrm>
            <a:off x="410331" y="959963"/>
            <a:ext cx="7295715" cy="1458910"/>
            <a:chOff x="410331" y="959963"/>
            <a:chExt cx="7295715" cy="1458910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A406C17-54DD-4BF1-B4F9-F17ED8587409}"/>
                </a:ext>
              </a:extLst>
            </p:cNvPr>
            <p:cNvSpPr txBox="1"/>
            <p:nvPr/>
          </p:nvSpPr>
          <p:spPr>
            <a:xfrm>
              <a:off x="410331" y="2018763"/>
              <a:ext cx="7055329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Wet and cold = Glaciers grow and erode… (in mountains)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9C839F7-F772-463A-969C-AA7DA7C30FBF}"/>
                </a:ext>
              </a:extLst>
            </p:cNvPr>
            <p:cNvSpPr txBox="1"/>
            <p:nvPr/>
          </p:nvSpPr>
          <p:spPr>
            <a:xfrm>
              <a:off x="410331" y="959963"/>
              <a:ext cx="7295715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Warm and wet = chemical weathering increases (windward)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752FC505-3275-4448-9B25-9AA5018427D3}"/>
                </a:ext>
              </a:extLst>
            </p:cNvPr>
            <p:cNvSpPr txBox="1"/>
            <p:nvPr/>
          </p:nvSpPr>
          <p:spPr>
            <a:xfrm>
              <a:off x="410331" y="1489363"/>
              <a:ext cx="6704271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Wet = physical weathering and fluvial erosion increase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674318BE-ACF2-4BA2-AD38-74C36C66EECD}"/>
              </a:ext>
            </a:extLst>
          </p:cNvPr>
          <p:cNvSpPr txBox="1"/>
          <p:nvPr/>
        </p:nvSpPr>
        <p:spPr>
          <a:xfrm>
            <a:off x="414245" y="2582626"/>
            <a:ext cx="464742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000" b="1" dirty="0"/>
              <a:t>This is another negative feedback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61142" y="5131159"/>
            <a:ext cx="504056" cy="564180"/>
          </a:xfrm>
          <a:prstGeom prst="straightConnector1">
            <a:avLst/>
          </a:prstGeom>
          <a:ln w="158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713542" y="5283559"/>
            <a:ext cx="504056" cy="564180"/>
          </a:xfrm>
          <a:prstGeom prst="straightConnector1">
            <a:avLst/>
          </a:prstGeom>
          <a:ln w="158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865942" y="5435959"/>
            <a:ext cx="504056" cy="564180"/>
          </a:xfrm>
          <a:prstGeom prst="straightConnector1">
            <a:avLst/>
          </a:prstGeom>
          <a:ln w="158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1018342" y="5588359"/>
            <a:ext cx="504056" cy="564180"/>
          </a:xfrm>
          <a:prstGeom prst="straightConnector1">
            <a:avLst/>
          </a:prstGeom>
          <a:ln w="158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52748" y="4445900"/>
            <a:ext cx="6783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6600" dirty="0">
                <a:solidFill>
                  <a:schemeClr val="bg1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886915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145155-1D62-4D7C-909F-2A423E875C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Orographic effect and uplift over time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0AA3E10-8882-4AC4-8201-4F01A15D6312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B0FC4AC-EAE7-4A62-B53C-902FA8FF620E}"/>
              </a:ext>
            </a:extLst>
          </p:cNvPr>
          <p:cNvSpPr txBox="1"/>
          <p:nvPr/>
        </p:nvSpPr>
        <p:spPr>
          <a:xfrm>
            <a:off x="467544" y="2437971"/>
            <a:ext cx="4493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Atacama</a:t>
            </a:r>
            <a:r>
              <a:rPr lang="en-AU" dirty="0"/>
              <a:t> desert – driest place on Earth !!!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0E1ABF0-A1A9-64E6-EB74-00D7E5FCB13B}"/>
              </a:ext>
            </a:extLst>
          </p:cNvPr>
          <p:cNvGrpSpPr/>
          <p:nvPr/>
        </p:nvGrpSpPr>
        <p:grpSpPr>
          <a:xfrm>
            <a:off x="1994503" y="3955488"/>
            <a:ext cx="4536505" cy="923330"/>
            <a:chOff x="1994503" y="3955488"/>
            <a:chExt cx="4536505" cy="923330"/>
          </a:xfrm>
        </p:grpSpPr>
        <p:sp>
          <p:nvSpPr>
            <p:cNvPr id="6" name="TextBox 5"/>
            <p:cNvSpPr txBox="1"/>
            <p:nvPr/>
          </p:nvSpPr>
          <p:spPr>
            <a:xfrm>
              <a:off x="1994503" y="3955488"/>
              <a:ext cx="387364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Aridity as the result from uplift and orographic shadow?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de-DE" dirty="0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D75B77A-CF8E-1483-DBE5-ED0A0DD7AF46}"/>
                </a:ext>
              </a:extLst>
            </p:cNvPr>
            <p:cNvSpPr/>
            <p:nvPr/>
          </p:nvSpPr>
          <p:spPr>
            <a:xfrm>
              <a:off x="5572220" y="4221088"/>
              <a:ext cx="958788" cy="337352"/>
            </a:xfrm>
            <a:custGeom>
              <a:avLst/>
              <a:gdLst>
                <a:gd name="connsiteX0" fmla="*/ 0 w 958788"/>
                <a:gd name="connsiteY0" fmla="*/ 0 h 337352"/>
                <a:gd name="connsiteX1" fmla="*/ 523783 w 958788"/>
                <a:gd name="connsiteY1" fmla="*/ 115410 h 337352"/>
                <a:gd name="connsiteX2" fmla="*/ 958788 w 958788"/>
                <a:gd name="connsiteY2" fmla="*/ 337352 h 33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8788" h="337352">
                  <a:moveTo>
                    <a:pt x="0" y="0"/>
                  </a:moveTo>
                  <a:cubicBezTo>
                    <a:pt x="181992" y="29592"/>
                    <a:pt x="363985" y="59185"/>
                    <a:pt x="523783" y="115410"/>
                  </a:cubicBezTo>
                  <a:cubicBezTo>
                    <a:pt x="683581" y="171635"/>
                    <a:pt x="821184" y="254493"/>
                    <a:pt x="958788" y="337352"/>
                  </a:cubicBezTo>
                </a:path>
              </a:pathLst>
            </a:custGeom>
            <a:noFill/>
            <a:ln w="12700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7674BF3-F0FC-EF53-8184-59E71D5F3C05}"/>
              </a:ext>
            </a:extLst>
          </p:cNvPr>
          <p:cNvGrpSpPr/>
          <p:nvPr/>
        </p:nvGrpSpPr>
        <p:grpSpPr>
          <a:xfrm>
            <a:off x="1236017" y="4850941"/>
            <a:ext cx="5208191" cy="646331"/>
            <a:chOff x="1236017" y="4850941"/>
            <a:chExt cx="5208191" cy="646331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90EC229-F670-9EE6-CD71-EC263F547101}"/>
                </a:ext>
              </a:extLst>
            </p:cNvPr>
            <p:cNvSpPr/>
            <p:nvPr/>
          </p:nvSpPr>
          <p:spPr>
            <a:xfrm rot="11234671">
              <a:off x="1236017" y="4897762"/>
              <a:ext cx="763929" cy="337352"/>
            </a:xfrm>
            <a:custGeom>
              <a:avLst/>
              <a:gdLst>
                <a:gd name="connsiteX0" fmla="*/ 0 w 958788"/>
                <a:gd name="connsiteY0" fmla="*/ 0 h 337352"/>
                <a:gd name="connsiteX1" fmla="*/ 523783 w 958788"/>
                <a:gd name="connsiteY1" fmla="*/ 115410 h 337352"/>
                <a:gd name="connsiteX2" fmla="*/ 958788 w 958788"/>
                <a:gd name="connsiteY2" fmla="*/ 337352 h 33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8788" h="337352">
                  <a:moveTo>
                    <a:pt x="0" y="0"/>
                  </a:moveTo>
                  <a:cubicBezTo>
                    <a:pt x="181992" y="29592"/>
                    <a:pt x="363985" y="59185"/>
                    <a:pt x="523783" y="115410"/>
                  </a:cubicBezTo>
                  <a:cubicBezTo>
                    <a:pt x="683581" y="171635"/>
                    <a:pt x="821184" y="254493"/>
                    <a:pt x="958788" y="337352"/>
                  </a:cubicBezTo>
                </a:path>
              </a:pathLst>
            </a:custGeom>
            <a:noFill/>
            <a:ln w="12700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062BF6-F3CA-DC22-6DD6-587E4389CEAF}"/>
                </a:ext>
              </a:extLst>
            </p:cNvPr>
            <p:cNvSpPr txBox="1"/>
            <p:nvPr/>
          </p:nvSpPr>
          <p:spPr>
            <a:xfrm>
              <a:off x="1907712" y="4850941"/>
              <a:ext cx="4536496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/>
                <a:t>Aridity due to changes in global climate (e.g. Thermohaline circulation)?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7218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26"/>
          <a:stretch/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145155-1D62-4D7C-909F-2A423E875C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Orographic effect and uplift over time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AA3E10-8882-4AC4-8201-4F01A15D6312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340D952D-4DCC-4317-824E-45F24BF6AE57}"/>
              </a:ext>
            </a:extLst>
          </p:cNvPr>
          <p:cNvGrpSpPr/>
          <p:nvPr/>
        </p:nvGrpSpPr>
        <p:grpSpPr>
          <a:xfrm>
            <a:off x="5364088" y="735113"/>
            <a:ext cx="3652954" cy="4767988"/>
            <a:chOff x="5364088" y="735113"/>
            <a:chExt cx="3652954" cy="476798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49E341D-1C96-4E1F-95DB-B4BA63583D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rcRect l="2851" t="57121"/>
            <a:stretch/>
          </p:blipFill>
          <p:spPr>
            <a:xfrm>
              <a:off x="5364088" y="735113"/>
              <a:ext cx="3652954" cy="2341172"/>
            </a:xfrm>
            <a:prstGeom prst="rect">
              <a:avLst/>
            </a:prstGeom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54946" y="3239667"/>
              <a:ext cx="3017912" cy="2263434"/>
            </a:xfrm>
            <a:prstGeom prst="rect">
              <a:avLst/>
            </a:prstGeom>
          </p:spPr>
        </p:pic>
      </p:grpSp>
      <p:sp>
        <p:nvSpPr>
          <p:cNvPr id="11" name="TextBox 10"/>
          <p:cNvSpPr txBox="1"/>
          <p:nvPr/>
        </p:nvSpPr>
        <p:spPr>
          <a:xfrm>
            <a:off x="2545099" y="1477291"/>
            <a:ext cx="1512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Altiplano in the Andes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347864" y="3059667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2000-7000 mm/yr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02883" y="1232663"/>
            <a:ext cx="1095172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Atacama</a:t>
            </a:r>
          </a:p>
          <a:p>
            <a:pPr algn="ctr"/>
            <a:r>
              <a:rPr lang="de-DE" dirty="0"/>
              <a:t>desert</a:t>
            </a:r>
          </a:p>
        </p:txBody>
      </p: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1966781" y="2636912"/>
            <a:ext cx="646037" cy="439373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3804" y="2601426"/>
            <a:ext cx="2255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2 Eastward propagation of uplift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8CD13-B194-4A45-B2B3-2AFA0D471CC7}"/>
              </a:ext>
            </a:extLst>
          </p:cNvPr>
          <p:cNvSpPr txBox="1"/>
          <p:nvPr/>
        </p:nvSpPr>
        <p:spPr>
          <a:xfrm>
            <a:off x="1147044" y="2068584"/>
            <a:ext cx="1465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/>
              <a:t>1 Uplift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EC26B31-3DEF-472E-A875-D31BD3D12AD2}"/>
              </a:ext>
            </a:extLst>
          </p:cNvPr>
          <p:cNvCxnSpPr>
            <a:cxnSpLocks/>
          </p:cNvCxnSpPr>
          <p:nvPr/>
        </p:nvCxnSpPr>
        <p:spPr>
          <a:xfrm flipV="1">
            <a:off x="1373715" y="2050841"/>
            <a:ext cx="0" cy="40481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179512" y="3932105"/>
            <a:ext cx="6120680" cy="2736305"/>
            <a:chOff x="179512" y="3932105"/>
            <a:chExt cx="6120680" cy="2736305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8C64E6A1-0433-4C9E-9363-2680C282AE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2500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srcRect l="2911" t="50329" r="6674" b="1143"/>
            <a:stretch/>
          </p:blipFill>
          <p:spPr>
            <a:xfrm>
              <a:off x="179512" y="3932105"/>
              <a:ext cx="6120680" cy="2736305"/>
            </a:xfrm>
            <a:prstGeom prst="rect">
              <a:avLst/>
            </a:prstGeom>
          </p:spPr>
        </p:pic>
        <p:sp>
          <p:nvSpPr>
            <p:cNvPr id="19" name="TextBox 18"/>
            <p:cNvSpPr txBox="1"/>
            <p:nvPr/>
          </p:nvSpPr>
          <p:spPr>
            <a:xfrm>
              <a:off x="302883" y="5959012"/>
              <a:ext cx="37444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/>
                <a:t>Orographic fractionation depends on elevation and temperature !!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635DFB6E-864B-2349-A4B1-D5F771816FC9}"/>
              </a:ext>
            </a:extLst>
          </p:cNvPr>
          <p:cNvSpPr txBox="1"/>
          <p:nvPr/>
        </p:nvSpPr>
        <p:spPr>
          <a:xfrm>
            <a:off x="6933694" y="5811218"/>
            <a:ext cx="1334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Effects ???</a:t>
            </a:r>
          </a:p>
        </p:txBody>
      </p:sp>
    </p:spTree>
    <p:extLst>
      <p:ext uri="{BB962C8B-B14F-4D97-AF65-F5344CB8AC3E}">
        <p14:creationId xmlns:p14="http://schemas.microsoft.com/office/powerpoint/2010/main" val="419854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FB26BE-9527-4BA9-AAB1-02CF062E89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38842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Deepest = highest?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3675B2-120A-4CD5-9C23-E42A2AA8F6D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D878A36-3B91-4E33-8590-C4EFD4A8DE64}"/>
              </a:ext>
            </a:extLst>
          </p:cNvPr>
          <p:cNvGrpSpPr/>
          <p:nvPr/>
        </p:nvGrpSpPr>
        <p:grpSpPr>
          <a:xfrm>
            <a:off x="1154272" y="1889962"/>
            <a:ext cx="3138218" cy="4726232"/>
            <a:chOff x="4788023" y="2231521"/>
            <a:chExt cx="3138218" cy="472623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3F2F7B9-3B90-46BF-8BD5-E1A67356F544}"/>
                </a:ext>
              </a:extLst>
            </p:cNvPr>
            <p:cNvGrpSpPr/>
            <p:nvPr/>
          </p:nvGrpSpPr>
          <p:grpSpPr>
            <a:xfrm>
              <a:off x="4788023" y="2231521"/>
              <a:ext cx="3138218" cy="4726232"/>
              <a:chOff x="4788023" y="2231521"/>
              <a:chExt cx="3138218" cy="4726232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788023" y="2231521"/>
                <a:ext cx="3138218" cy="4726232"/>
              </a:xfrm>
              <a:prstGeom prst="rect">
                <a:avLst/>
              </a:prstGeom>
            </p:spPr>
          </p:pic>
          <p:sp>
            <p:nvSpPr>
              <p:cNvPr id="4" name="TextBox 3"/>
              <p:cNvSpPr txBox="1"/>
              <p:nvPr/>
            </p:nvSpPr>
            <p:spPr>
              <a:xfrm>
                <a:off x="4986596" y="2244744"/>
                <a:ext cx="274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/>
                  <a:t>Yarlung Tsangpo gorge...</a:t>
                </a:r>
              </a:p>
            </p:txBody>
          </p:sp>
        </p:grp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47A20A8C-22F1-4DA6-BD23-EFF5DBA80208}"/>
                </a:ext>
              </a:extLst>
            </p:cNvPr>
            <p:cNvCxnSpPr/>
            <p:nvPr/>
          </p:nvCxnSpPr>
          <p:spPr>
            <a:xfrm>
              <a:off x="6156176" y="2996952"/>
              <a:ext cx="0" cy="216024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406F234-519A-4C18-B61E-FAA4426E9484}"/>
                </a:ext>
              </a:extLst>
            </p:cNvPr>
            <p:cNvSpPr txBox="1"/>
            <p:nvPr/>
          </p:nvSpPr>
          <p:spPr>
            <a:xfrm>
              <a:off x="5217457" y="3949380"/>
              <a:ext cx="18774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ca 5000 m relief</a:t>
              </a:r>
            </a:p>
          </p:txBody>
        </p:sp>
      </p:grpSp>
      <p:sp>
        <p:nvSpPr>
          <p:cNvPr id="20" name="Rectangle 19"/>
          <p:cNvSpPr/>
          <p:nvPr/>
        </p:nvSpPr>
        <p:spPr>
          <a:xfrm>
            <a:off x="60990" y="778357"/>
            <a:ext cx="631121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Tight spatial correspondence of </a:t>
            </a:r>
            <a:r>
              <a:rPr lang="en-US" b="1" dirty="0"/>
              <a:t>fluvial incision potential</a:t>
            </a:r>
            <a:r>
              <a:rPr lang="en-US" dirty="0"/>
              <a:t>, high relief, and young cooling ages (i.e. uplift and exhumation rates)</a:t>
            </a:r>
            <a:endParaRPr lang="de-DE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1F67945-99E5-C88F-FCEE-8A88295A14CF}"/>
              </a:ext>
            </a:extLst>
          </p:cNvPr>
          <p:cNvGrpSpPr/>
          <p:nvPr/>
        </p:nvGrpSpPr>
        <p:grpSpPr>
          <a:xfrm>
            <a:off x="1407149" y="1915474"/>
            <a:ext cx="6693242" cy="4701093"/>
            <a:chOff x="1407149" y="1915474"/>
            <a:chExt cx="6693242" cy="4701093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28DA256-406D-64AA-15B1-3975A8764E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7046"/>
            <a:stretch/>
          </p:blipFill>
          <p:spPr>
            <a:xfrm>
              <a:off x="4522914" y="1915474"/>
              <a:ext cx="3577477" cy="4701093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6548E17-B1A7-3DEF-9FD7-4707F5592124}"/>
                </a:ext>
              </a:extLst>
            </p:cNvPr>
            <p:cNvSpPr txBox="1"/>
            <p:nvPr/>
          </p:nvSpPr>
          <p:spPr>
            <a:xfrm>
              <a:off x="1407149" y="2186956"/>
              <a:ext cx="2614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/>
                <a:t>= Highest uplift rates ??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43D25A-40A6-8BAE-FBB5-5E39459570CB}"/>
              </a:ext>
            </a:extLst>
          </p:cNvPr>
          <p:cNvGrpSpPr/>
          <p:nvPr/>
        </p:nvGrpSpPr>
        <p:grpSpPr>
          <a:xfrm>
            <a:off x="6301201" y="151184"/>
            <a:ext cx="2674725" cy="2420105"/>
            <a:chOff x="540087" y="4077631"/>
            <a:chExt cx="2674725" cy="2420105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BD1785B6-39E3-FF74-5B94-0B74B165770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40087" y="4077631"/>
              <a:ext cx="2674725" cy="2420105"/>
            </a:xfrm>
            <a:prstGeom prst="rect">
              <a:avLst/>
            </a:prstGeom>
            <a:ln>
              <a:solidFill>
                <a:schemeClr val="accent1">
                  <a:shade val="50000"/>
                </a:schemeClr>
              </a:solidFill>
            </a:ln>
          </p:spPr>
        </p:pic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C893E6A-A5C0-22BC-71B1-FC8AB165D3C0}"/>
                </a:ext>
              </a:extLst>
            </p:cNvPr>
            <p:cNvSpPr/>
            <p:nvPr/>
          </p:nvSpPr>
          <p:spPr>
            <a:xfrm>
              <a:off x="1664054" y="4374936"/>
              <a:ext cx="144016" cy="144016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6958C35-E913-EC6D-5F67-19FE1F8C6871}"/>
                </a:ext>
              </a:extLst>
            </p:cNvPr>
            <p:cNvCxnSpPr>
              <a:cxnSpLocks/>
              <a:endCxn id="28" idx="0"/>
            </p:cNvCxnSpPr>
            <p:nvPr/>
          </p:nvCxnSpPr>
          <p:spPr>
            <a:xfrm>
              <a:off x="1764881" y="4501667"/>
              <a:ext cx="668516" cy="930677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A1D410-5CF5-4FDE-282E-A8B073D6D4E5}"/>
                </a:ext>
              </a:extLst>
            </p:cNvPr>
            <p:cNvSpPr txBox="1"/>
            <p:nvPr/>
          </p:nvSpPr>
          <p:spPr>
            <a:xfrm>
              <a:off x="1860163" y="5432344"/>
              <a:ext cx="1146468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/>
                <a:t>How old?</a:t>
              </a:r>
            </a:p>
            <a:p>
              <a:r>
                <a:rPr lang="de-DE" dirty="0"/>
                <a:t>= onset...</a:t>
              </a:r>
            </a:p>
            <a:p>
              <a:r>
                <a:rPr lang="de-DE" dirty="0"/>
                <a:t>1 mio.yr</a:t>
              </a:r>
            </a:p>
          </p:txBody>
        </p:sp>
      </p:grpSp>
      <p:sp>
        <p:nvSpPr>
          <p:cNvPr id="60416" name="Rectangle 60415">
            <a:extLst>
              <a:ext uri="{FF2B5EF4-FFF2-40B4-BE49-F238E27FC236}">
                <a16:creationId xmlns:a16="http://schemas.microsoft.com/office/drawing/2014/main" id="{D9094EF3-3323-C75A-826A-4E60BD1C2B1B}"/>
              </a:ext>
            </a:extLst>
          </p:cNvPr>
          <p:cNvSpPr/>
          <p:nvPr/>
        </p:nvSpPr>
        <p:spPr>
          <a:xfrm>
            <a:off x="220152" y="5403963"/>
            <a:ext cx="3508333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Positive feedback between uplift and erosion… !</a:t>
            </a:r>
            <a:endParaRPr lang="de-DE" b="1" dirty="0"/>
          </a:p>
        </p:txBody>
      </p:sp>
    </p:spTree>
    <p:extLst>
      <p:ext uri="{BB962C8B-B14F-4D97-AF65-F5344CB8AC3E}">
        <p14:creationId xmlns:p14="http://schemas.microsoft.com/office/powerpoint/2010/main" val="12108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0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7C406A-71F9-407F-9E2A-F1BA07403CDF}"/>
              </a:ext>
            </a:extLst>
          </p:cNvPr>
          <p:cNvSpPr/>
          <p:nvPr/>
        </p:nvSpPr>
        <p:spPr>
          <a:xfrm>
            <a:off x="185602" y="733040"/>
            <a:ext cx="438639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Erosion of deep valleys can </a:t>
            </a:r>
            <a:r>
              <a:rPr lang="en-US" b="1" dirty="0"/>
              <a:t>focus exhumation</a:t>
            </a:r>
            <a:r>
              <a:rPr lang="en-US" dirty="0"/>
              <a:t> (i.e. the process by which rock that was formerly buried approaches Earth's surface), resulting in </a:t>
            </a:r>
            <a:r>
              <a:rPr lang="en-US" b="1" dirty="0"/>
              <a:t>preferential rock uplift </a:t>
            </a:r>
            <a:r>
              <a:rPr lang="en-US" dirty="0"/>
              <a:t>(through isostatic rebound) along major rivers</a:t>
            </a:r>
            <a:endParaRPr lang="en-AU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B049CE3-BBBE-4458-B06A-744CC543DF01}"/>
              </a:ext>
            </a:extLst>
          </p:cNvPr>
          <p:cNvSpPr/>
          <p:nvPr/>
        </p:nvSpPr>
        <p:spPr>
          <a:xfrm>
            <a:off x="198438" y="4312339"/>
            <a:ext cx="430155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Focused erosion along the course of major, range-crossing rivers unroofs rocks at speeds greater than in areas away from the river courses (</a:t>
            </a:r>
            <a:r>
              <a:rPr lang="en-AU" dirty="0"/>
              <a:t>creating anticlines)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375C9A2-76BF-4A27-BF6B-1483D7A93776}"/>
              </a:ext>
            </a:extLst>
          </p:cNvPr>
          <p:cNvSpPr/>
          <p:nvPr/>
        </p:nvSpPr>
        <p:spPr>
          <a:xfrm>
            <a:off x="185602" y="2836476"/>
            <a:ext cx="43863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Removal of mass is localized (in the valleys), but </a:t>
            </a:r>
            <a:r>
              <a:rPr lang="en-US" b="1" dirty="0"/>
              <a:t>isostatic response </a:t>
            </a:r>
            <a:r>
              <a:rPr lang="en-US" dirty="0"/>
              <a:t>lifts the entire mountain block, including both valleys and peaks.</a:t>
            </a:r>
            <a:endParaRPr lang="de-DE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68016D-7AAB-4062-95BE-BBA9DF474C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Erosion and uplift…?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A0AA9BC-93A2-422A-BAD1-E0B970C71CB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DAC1CF3-BCC7-4AF7-A6E4-A8848484F1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5194" t="7048"/>
          <a:stretch/>
        </p:blipFill>
        <p:spPr>
          <a:xfrm>
            <a:off x="4716016" y="188640"/>
            <a:ext cx="3789416" cy="509359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41BAEFAA-56B5-413A-A50F-BC80867D13D1}"/>
              </a:ext>
            </a:extLst>
          </p:cNvPr>
          <p:cNvGrpSpPr/>
          <p:nvPr/>
        </p:nvGrpSpPr>
        <p:grpSpPr>
          <a:xfrm>
            <a:off x="1115616" y="4509120"/>
            <a:ext cx="7546544" cy="2351128"/>
            <a:chOff x="1115616" y="4509120"/>
            <a:chExt cx="7546544" cy="2351128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A9CA51C-6A8E-4645-BEA3-03BC3F1480D0}"/>
                </a:ext>
              </a:extLst>
            </p:cNvPr>
            <p:cNvSpPr/>
            <p:nvPr/>
          </p:nvSpPr>
          <p:spPr>
            <a:xfrm>
              <a:off x="1115616" y="5936918"/>
              <a:ext cx="7546544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/>
                <a:t>Tectonic aneurysms </a:t>
              </a:r>
              <a:r>
                <a:rPr lang="en-US" dirty="0"/>
                <a:t>(i.e. </a:t>
              </a:r>
              <a:r>
                <a:rPr lang="en-AU" dirty="0"/>
                <a:t>abnormal swelling or bulges)</a:t>
              </a:r>
              <a:r>
                <a:rPr lang="en-US" dirty="0"/>
                <a:t> supplying more mass for erosion and leading to extremely high rock uplift rate</a:t>
              </a:r>
              <a:endParaRPr lang="en-AU" dirty="0"/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/>
            </a:p>
          </p:txBody>
        </p:sp>
        <p:cxnSp>
          <p:nvCxnSpPr>
            <p:cNvPr id="6" name="Straight Connector 5"/>
            <p:cNvCxnSpPr/>
            <p:nvPr/>
          </p:nvCxnSpPr>
          <p:spPr>
            <a:xfrm flipH="1">
              <a:off x="4888888" y="4509120"/>
              <a:ext cx="1051264" cy="1224136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3088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pload.wikimedia.org/wikipedia/commons/thumb/e/ef/China_100.78713E_35.63718N.jpg/800px-China_100.78713E_35.63718N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0" y="885166"/>
            <a:ext cx="9144000" cy="338554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cs typeface="Arial" panose="020B0604020202020204" pitchFamily="34" charset="0"/>
              </a:rPr>
              <a:t>Compression &amp; uplift → intensive erosion → isostatic uplift → erosion → crustal thinning</a:t>
            </a:r>
            <a:endParaRPr lang="en-US" sz="16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A2A3EC3D-B2DF-419E-8166-927C4C62D5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New model for mountain building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01AE65-0911-4853-ABB5-C55960DB2BD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1B1E91A-30C5-476C-9080-49DBA7486893}"/>
              </a:ext>
            </a:extLst>
          </p:cNvPr>
          <p:cNvGrpSpPr/>
          <p:nvPr/>
        </p:nvGrpSpPr>
        <p:grpSpPr>
          <a:xfrm>
            <a:off x="186646" y="1564570"/>
            <a:ext cx="7070927" cy="4229102"/>
            <a:chOff x="-1216454" y="2333189"/>
            <a:chExt cx="7070927" cy="4229102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B71EDEB-A120-49B2-9E4F-A8DE98C459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37849" y="2333189"/>
              <a:ext cx="5616624" cy="3283852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-1216454" y="5731294"/>
              <a:ext cx="1944216" cy="83099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en-US" sz="1600" dirty="0">
                  <a:solidFill>
                    <a:schemeClr val="bg1"/>
                  </a:solidFill>
                </a:rPr>
                <a:t>uplift by tectonic forces above sea level </a:t>
              </a:r>
              <a:endParaRPr lang="de-DE" sz="1600" dirty="0">
                <a:solidFill>
                  <a:schemeClr val="bg1"/>
                </a:solidFill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2198083" y="5354929"/>
            <a:ext cx="1497090" cy="830997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sz="1600" dirty="0">
                <a:solidFill>
                  <a:schemeClr val="bg1"/>
                </a:solidFill>
              </a:rPr>
              <a:t>Base-level fall and incision</a:t>
            </a:r>
            <a:endParaRPr lang="de-DE" sz="1600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762394" y="5071883"/>
            <a:ext cx="2693448" cy="120032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US" dirty="0">
                <a:solidFill>
                  <a:schemeClr val="bg1"/>
                </a:solidFill>
              </a:rPr>
              <a:t>Isostatic compensation uplifts peaks (but mean elevation lower)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F00ABB-7708-28ED-C971-59005240DCDF}"/>
              </a:ext>
            </a:extLst>
          </p:cNvPr>
          <p:cNvSpPr txBox="1"/>
          <p:nvPr/>
        </p:nvSpPr>
        <p:spPr>
          <a:xfrm rot="16200000">
            <a:off x="-1039853" y="2865529"/>
            <a:ext cx="31866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/>
              <a:t>Tectonic compression = uplift through crustal thickening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837396B-31F9-CB2B-5F34-3C51737E164B}"/>
              </a:ext>
            </a:extLst>
          </p:cNvPr>
          <p:cNvSpPr txBox="1"/>
          <p:nvPr/>
        </p:nvSpPr>
        <p:spPr>
          <a:xfrm>
            <a:off x="3851920" y="4593343"/>
            <a:ext cx="3186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/>
              <a:t>Crustal thinning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5756B3-51EC-E67C-84F6-2D1BB9D08DBC}"/>
              </a:ext>
            </a:extLst>
          </p:cNvPr>
          <p:cNvSpPr/>
          <p:nvPr/>
        </p:nvSpPr>
        <p:spPr>
          <a:xfrm>
            <a:off x="6558657" y="4333219"/>
            <a:ext cx="2363928" cy="1477328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US" dirty="0">
                <a:solidFill>
                  <a:schemeClr val="bg1"/>
                </a:solidFill>
              </a:rPr>
              <a:t>Crust erodes and the crustal root thins, mean and peak elevation decrease.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F686F25C-1084-DF5B-71A2-D545F6DF9183}"/>
              </a:ext>
            </a:extLst>
          </p:cNvPr>
          <p:cNvSpPr/>
          <p:nvPr/>
        </p:nvSpPr>
        <p:spPr>
          <a:xfrm>
            <a:off x="1020437" y="2790997"/>
            <a:ext cx="532926" cy="830997"/>
          </a:xfrm>
          <a:prstGeom prst="rightArrow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424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5" grpId="0" animBg="1"/>
      <p:bldP spid="7" grpId="0" animBg="1"/>
      <p:bldP spid="19" grpId="0" animBg="1"/>
      <p:bldP spid="20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8D2A99-3D72-4DAA-AC4F-1B0ACE80AD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Mountains make climate makes mountains…?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7147223-6778-4FF2-B863-744507C4300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21362"/>
            <a:ext cx="7704856" cy="30264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8438" y="3789036"/>
            <a:ext cx="8716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Major episode of mountain building over last ~40 Mio yrs (e.g. Himalaya, Andes and Rockies, Alps, NZ etc.)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1"/>
          <a:stretch/>
        </p:blipFill>
        <p:spPr>
          <a:xfrm flipH="1">
            <a:off x="3561026" y="4322378"/>
            <a:ext cx="2487489" cy="1572395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CD1381C-30E0-E228-8E23-6ABB032F0BFC}"/>
              </a:ext>
            </a:extLst>
          </p:cNvPr>
          <p:cNvGrpSpPr/>
          <p:nvPr/>
        </p:nvGrpSpPr>
        <p:grpSpPr>
          <a:xfrm>
            <a:off x="425740" y="4602082"/>
            <a:ext cx="3319920" cy="923330"/>
            <a:chOff x="388377" y="4976511"/>
            <a:chExt cx="3319920" cy="923330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9B7D411-408D-9B0E-16D8-0B3415B68E87}"/>
                </a:ext>
              </a:extLst>
            </p:cNvPr>
            <p:cNvSpPr txBox="1"/>
            <p:nvPr/>
          </p:nvSpPr>
          <p:spPr>
            <a:xfrm>
              <a:off x="388377" y="4976511"/>
              <a:ext cx="2566984" cy="92333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Tectonics drive global climate (via erosion &amp; CO</a:t>
              </a:r>
              <a:r>
                <a:rPr lang="de-DE" baseline="-25000" dirty="0">
                  <a:solidFill>
                    <a:srgbClr val="002060"/>
                  </a:solidFill>
                </a:rPr>
                <a:t>2</a:t>
              </a:r>
              <a:r>
                <a:rPr lang="de-DE" dirty="0">
                  <a:solidFill>
                    <a:srgbClr val="002060"/>
                  </a:solidFill>
                </a:rPr>
                <a:t> draw-down)?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5F83E17-743E-B018-B54C-794D7A366A3F}"/>
                </a:ext>
              </a:extLst>
            </p:cNvPr>
            <p:cNvCxnSpPr>
              <a:cxnSpLocks/>
            </p:cNvCxnSpPr>
            <p:nvPr/>
          </p:nvCxnSpPr>
          <p:spPr>
            <a:xfrm>
              <a:off x="3075674" y="5309072"/>
              <a:ext cx="632623" cy="41149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9660B21-DB3F-9DC1-19B2-89C24A0F2EBE}"/>
              </a:ext>
            </a:extLst>
          </p:cNvPr>
          <p:cNvGrpSpPr/>
          <p:nvPr/>
        </p:nvGrpSpPr>
        <p:grpSpPr>
          <a:xfrm>
            <a:off x="5758523" y="4322378"/>
            <a:ext cx="3193345" cy="1200329"/>
            <a:chOff x="5758523" y="4322378"/>
            <a:chExt cx="3193345" cy="1200329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FCEE21C-BCF2-835B-BA07-3B9A07ABEAC3}"/>
                </a:ext>
              </a:extLst>
            </p:cNvPr>
            <p:cNvSpPr txBox="1"/>
            <p:nvPr/>
          </p:nvSpPr>
          <p:spPr>
            <a:xfrm>
              <a:off x="6496506" y="4322378"/>
              <a:ext cx="2455362" cy="120032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de-DE" dirty="0"/>
                <a:t>Global climate drives erosion with feedback on mountain building and uplift?</a:t>
              </a:r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CF03D04-7B41-80F0-8B47-86F84525B53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58523" y="4437112"/>
              <a:ext cx="613677" cy="9034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7DF083D-294D-8C00-17F3-63420590A749}"/>
              </a:ext>
            </a:extLst>
          </p:cNvPr>
          <p:cNvSpPr/>
          <p:nvPr/>
        </p:nvSpPr>
        <p:spPr>
          <a:xfrm>
            <a:off x="0" y="6056049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Molnar, P. and England, P., 1990. Late Cenozoic uplift of mountain ranges and global climate change: chicken or egg?. Nature, 346(6279), pp.29-34.</a:t>
            </a:r>
            <a:endParaRPr lang="en-US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16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3">
            <a:extLst>
              <a:ext uri="{FF2B5EF4-FFF2-40B4-BE49-F238E27FC236}">
                <a16:creationId xmlns:a16="http://schemas.microsoft.com/office/drawing/2014/main" id="{7BA35049-51EC-4BEC-A4F7-4C70B0E544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32452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Summary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9F45D80-A5C4-4E3B-9942-7C6E865AE91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47E3EDD-031E-4830-A9B0-65CAAE5B02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41998" y="3284984"/>
            <a:ext cx="6388195" cy="322024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67070" y="1712549"/>
            <a:ext cx="28207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New understanding of mountain building shows how tectonic forces, Earth's climate and topography </a:t>
            </a:r>
            <a:r>
              <a:rPr lang="en-US" b="1" dirty="0">
                <a:solidFill>
                  <a:srgbClr val="002060"/>
                </a:solidFill>
              </a:rPr>
              <a:t>interact…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180260" y="1747172"/>
            <a:ext cx="3707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 ... to create some of Earth's most spectacular landscapes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98438" y="846777"/>
            <a:ext cx="52376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endogenic processes produce positive relief, such as mountain-building, volcanoes </a:t>
            </a:r>
            <a:r>
              <a:rPr lang="en-US" dirty="0" err="1"/>
              <a:t>etc</a:t>
            </a:r>
            <a:r>
              <a:rPr lang="en-US" dirty="0"/>
              <a:t>…</a:t>
            </a:r>
            <a:endParaRPr lang="de-DE" dirty="0"/>
          </a:p>
        </p:txBody>
      </p:sp>
      <p:sp>
        <p:nvSpPr>
          <p:cNvPr id="10" name="Rectangle 9"/>
          <p:cNvSpPr/>
          <p:nvPr/>
        </p:nvSpPr>
        <p:spPr>
          <a:xfrm>
            <a:off x="5808407" y="846777"/>
            <a:ext cx="30688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dirty="0"/>
              <a:t>…with wide range of secondary effects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3187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65088" y="775831"/>
            <a:ext cx="8945562" cy="5899051"/>
          </a:xfrm>
          <a:prstGeom prst="rect">
            <a:avLst/>
          </a:prstGeom>
          <a:solidFill>
            <a:schemeClr val="bg1">
              <a:alpha val="59000"/>
            </a:schemeClr>
          </a:solidFill>
        </p:spPr>
        <p:txBody>
          <a:bodyPr wrap="square">
            <a:spAutoFit/>
          </a:bodyPr>
          <a:lstStyle/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Effect of climate on erosion (link 1) and landscape (link 5), and effect of erosion on tectonics by modifying pattern of deformation (link 2)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Erosion also affects the thermal structure of the crust and the mean crustal thickness, which in isostatic equilibrium dictates the maximum elevation of mountain ranges (link 3)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The topography, in turn, affects the climate (link 4) by modifying the atmospheric circulation, and global climate.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The idea that glacial and periglacial condition are able to modify the distribution of the surface elevation and limit the topography of a mountain range (link 5) is named the “glacial buzzsaw”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Other links are the direct tectonic effect on the climate (e.g., volcanism, link 6) and on the erosion itself (link 7) by fracturing of rock, and earthquake-triggered landslides.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The direct effects of erosion/sedimentation on climate through chemical weathering and carbon burial are depicted by link 8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The most direct effect of the landscape on erosion is the slope/ erosion relationship (link 9).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Finally, climate affects tectonics by loading or unloading the lithosphere (link 10)</a:t>
            </a:r>
          </a:p>
        </p:txBody>
      </p:sp>
      <p:sp>
        <p:nvSpPr>
          <p:cNvPr id="4" name="TextBox 33">
            <a:extLst>
              <a:ext uri="{FF2B5EF4-FFF2-40B4-BE49-F238E27FC236}">
                <a16:creationId xmlns:a16="http://schemas.microsoft.com/office/drawing/2014/main" id="{7BA35049-51EC-4BEC-A4F7-4C70B0E544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32452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Appendix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9F45D80-A5C4-4E3B-9942-7C6E865AE91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38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pload.wikimedia.org/wikipedia/commons/thumb/e/ef/China_100.78713E_35.63718N.jpg/800px-China_100.78713E_35.63718N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5975648" y="3304270"/>
            <a:ext cx="31683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Intensive erosion leads to isostatic uplift !!</a:t>
            </a: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98233" y="765347"/>
            <a:ext cx="7512709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Erosion AND uplift </a:t>
            </a:r>
            <a:r>
              <a:rPr 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lead to isostasy (convergent plates), but…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A2A3EC3D-B2DF-419E-8166-927C4C62D5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New model for mountain building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01AE65-0911-4853-ABB5-C55960DB2BD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5AA738-7B0B-4B96-B872-B65244C6FDF0}"/>
              </a:ext>
            </a:extLst>
          </p:cNvPr>
          <p:cNvGrpSpPr/>
          <p:nvPr/>
        </p:nvGrpSpPr>
        <p:grpSpPr>
          <a:xfrm>
            <a:off x="215679" y="1287961"/>
            <a:ext cx="8598672" cy="956812"/>
            <a:chOff x="215679" y="1287961"/>
            <a:chExt cx="8598672" cy="956812"/>
          </a:xfrm>
        </p:grpSpPr>
        <p:sp>
          <p:nvSpPr>
            <p:cNvPr id="9" name="Rectangle 8"/>
            <p:cNvSpPr/>
            <p:nvPr/>
          </p:nvSpPr>
          <p:spPr>
            <a:xfrm>
              <a:off x="215679" y="1287961"/>
              <a:ext cx="8262199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lvl="1" indent="-342900">
                <a:buFont typeface="Arial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 / incision lead to intensified uplift of rock massifs in between</a:t>
              </a:r>
            </a:p>
          </p:txBody>
        </p:sp>
        <p:sp>
          <p:nvSpPr>
            <p:cNvPr id="3" name="Rectangle 2"/>
            <p:cNvSpPr/>
            <p:nvPr/>
          </p:nvSpPr>
          <p:spPr>
            <a:xfrm>
              <a:off x="233365" y="1810575"/>
              <a:ext cx="8244513" cy="40011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342900" lvl="1" indent="-342900">
                <a:buFont typeface="Arial" pitchFamily="34" charset="0"/>
                <a:buChar char="•"/>
              </a:pPr>
              <a:r>
                <a:rPr lang="en-US" sz="2000" dirty="0">
                  <a:solidFill>
                    <a:srgbClr val="002060"/>
                  </a:solidFill>
                  <a:cs typeface="Arial" panose="020B0604020202020204" pitchFamily="34" charset="0"/>
                </a:rPr>
                <a:t>… and (!) higher rainfall and chemical weathering = higher incision…</a:t>
              </a:r>
            </a:p>
          </p:txBody>
        </p:sp>
        <p:sp>
          <p:nvSpPr>
            <p:cNvPr id="4" name="Arc 3"/>
            <p:cNvSpPr/>
            <p:nvPr/>
          </p:nvSpPr>
          <p:spPr>
            <a:xfrm rot="2816323">
              <a:off x="7899951" y="1330373"/>
              <a:ext cx="914400" cy="914400"/>
            </a:xfrm>
            <a:prstGeom prst="arc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5" name="Rectangle 4"/>
          <p:cNvSpPr/>
          <p:nvPr/>
        </p:nvSpPr>
        <p:spPr>
          <a:xfrm>
            <a:off x="5940152" y="2333189"/>
            <a:ext cx="316304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US" sz="2000" b="1" dirty="0">
                <a:solidFill>
                  <a:srgbClr val="002060"/>
                </a:solidFill>
                <a:cs typeface="Arial" panose="020B0604020202020204" pitchFamily="34" charset="0"/>
              </a:rPr>
              <a:t>Positive feedback...!!!</a:t>
            </a:r>
            <a:endParaRPr lang="en-US" sz="2000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1B1E91A-30C5-476C-9080-49DBA7486893}"/>
              </a:ext>
            </a:extLst>
          </p:cNvPr>
          <p:cNvGrpSpPr/>
          <p:nvPr/>
        </p:nvGrpSpPr>
        <p:grpSpPr>
          <a:xfrm>
            <a:off x="198233" y="2333189"/>
            <a:ext cx="5656240" cy="4311436"/>
            <a:chOff x="198233" y="2333189"/>
            <a:chExt cx="5656240" cy="431143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B71EDEB-A120-49B2-9E4F-A8DE98C459F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37849" y="2333189"/>
              <a:ext cx="5616624" cy="3283852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198233" y="5813628"/>
              <a:ext cx="1944216" cy="830997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en-US" sz="1600" dirty="0">
                  <a:solidFill>
                    <a:schemeClr val="bg1"/>
                  </a:solidFill>
                </a:rPr>
                <a:t>uplift by tectonic forces above sea level </a:t>
              </a:r>
              <a:endParaRPr lang="de-DE" sz="1600" dirty="0">
                <a:solidFill>
                  <a:schemeClr val="bg1"/>
                </a:solidFill>
              </a:endParaRPr>
            </a:p>
          </p:txBody>
        </p:sp>
      </p:grpSp>
      <p:sp>
        <p:nvSpPr>
          <p:cNvPr id="15" name="Rectangle 14"/>
          <p:cNvSpPr/>
          <p:nvPr/>
        </p:nvSpPr>
        <p:spPr>
          <a:xfrm>
            <a:off x="1631752" y="5201542"/>
            <a:ext cx="1497090" cy="830997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US" sz="1600" dirty="0">
                <a:solidFill>
                  <a:schemeClr val="bg1"/>
                </a:solidFill>
              </a:rPr>
              <a:t>Base-level fall and incision</a:t>
            </a:r>
            <a:endParaRPr lang="de-DE" sz="1600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843808" y="5755869"/>
            <a:ext cx="2880320" cy="92333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US" dirty="0">
                <a:solidFill>
                  <a:schemeClr val="bg1"/>
                </a:solidFill>
              </a:rPr>
              <a:t>Isostatic compensation uplifts peaks (but mean elevation lower)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20A4182-5FE5-417B-A086-7F1430AC8E44}"/>
              </a:ext>
            </a:extLst>
          </p:cNvPr>
          <p:cNvSpPr/>
          <p:nvPr/>
        </p:nvSpPr>
        <p:spPr>
          <a:xfrm>
            <a:off x="5292080" y="4629592"/>
            <a:ext cx="2693449" cy="120032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US" dirty="0">
                <a:solidFill>
                  <a:schemeClr val="bg1"/>
                </a:solidFill>
              </a:rPr>
              <a:t>Crust erodes and the crustal root thins, mean and peak elevation decrease.</a:t>
            </a:r>
            <a:endParaRPr lang="en-AU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74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 animBg="1"/>
      <p:bldP spid="15" grpId="0" animBg="1"/>
      <p:bldP spid="7" grpId="0" animBg="1"/>
      <p:bldP spid="17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rgbClr val="00206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2267</Words>
  <Application>Microsoft Office PowerPoint</Application>
  <PresentationFormat>On-screen Show (4:3)</PresentationFormat>
  <Paragraphs>320</Paragraphs>
  <Slides>48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Gill Sans</vt:lpstr>
      <vt:lpstr>Arial</vt:lpstr>
      <vt:lpstr>Arial Black</vt:lpstr>
      <vt:lpstr>Calibri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Alissa Flatley</dc:creator>
  <cp:lastModifiedBy>Alissa Flatley</cp:lastModifiedBy>
  <cp:revision>947</cp:revision>
  <cp:lastPrinted>2022-03-07T04:27:54Z</cp:lastPrinted>
  <dcterms:created xsi:type="dcterms:W3CDTF">2015-09-23T12:02:25Z</dcterms:created>
  <dcterms:modified xsi:type="dcterms:W3CDTF">2023-08-11T20:14:50Z</dcterms:modified>
</cp:coreProperties>
</file>