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741"/>
  </p:normalViewPr>
  <p:slideViewPr>
    <p:cSldViewPr snapToGrid="0">
      <p:cViewPr varScale="1">
        <p:scale>
          <a:sx n="110" d="100"/>
          <a:sy n="110" d="100"/>
        </p:scale>
        <p:origin x="63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11/11/23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8025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11/11/23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418157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255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11/11/23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669214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4526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8908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74117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94053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8767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35782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5695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03846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88766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70183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593374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303063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11/11/23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23529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11/11/23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85547356"/>
      </p:ext>
    </p:extLst>
  </p:cSld>
  <p:clrMap bg1="dk1" tx1="lt1" bg2="dk2" tx2="lt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 id="2147483704" r:id="rId16"/>
    <p:sldLayoutId id="214748370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unesdoc.unesco.org/ark:/48223/pf0000261445" TargetMode="External"/><Relationship Id="rId3" Type="http://schemas.openxmlformats.org/officeDocument/2006/relationships/hyperlink" Target="https://ecobnb.com/blog/2023/05/green-hospitality-sustainable-practices-hotels-resorts/" TargetMode="External"/><Relationship Id="rId7" Type="http://schemas.openxmlformats.org/officeDocument/2006/relationships/hyperlink" Target="http://www.un.org/en/ecosoc/docs/pdfs/fina_08-45773.pdf" TargetMode="External"/><Relationship Id="rId12" Type="http://schemas.openxmlformats.org/officeDocument/2006/relationships/hyperlink" Target="https://www.zurich.com/en/knowledge/topics/climate-change/how-to-reduce-carbon-in-our-supply-chains" TargetMode="External"/><Relationship Id="rId2" Type="http://schemas.openxmlformats.org/officeDocument/2006/relationships/hyperlink" Target="https://scholarworks.umass.edu/cgi/viewcontent.cgi?article=1010&amp;context=ttracanada_2019_conference" TargetMode="External"/><Relationship Id="rId1" Type="http://schemas.openxmlformats.org/officeDocument/2006/relationships/slideLayout" Target="../slideLayouts/slideLayout2.xml"/><Relationship Id="rId6" Type="http://schemas.openxmlformats.org/officeDocument/2006/relationships/hyperlink" Target="https://www.hks.harvard.edu/sites/default/files/centers/mrcbg/programs/cri/files/PforSD(Exec_Summary).pdf" TargetMode="External"/><Relationship Id="rId11" Type="http://schemas.openxmlformats.org/officeDocument/2006/relationships/hyperlink" Target="https://www.eea.europa.eu/highlights/better-raw-material-sourcing-can" TargetMode="External"/><Relationship Id="rId5" Type="http://schemas.openxmlformats.org/officeDocument/2006/relationships/hyperlink" Target="https://web.mit.edu/adamrose/Public/googlelist" TargetMode="External"/><Relationship Id="rId10" Type="http://schemas.openxmlformats.org/officeDocument/2006/relationships/hyperlink" Target="https://www.un.org/sustainabledevelopment/sustainable-consumption-production/" TargetMode="External"/><Relationship Id="rId4" Type="http://schemas.openxmlformats.org/officeDocument/2006/relationships/hyperlink" Target="https://www.cambridge.org/core/books/laws-of-globalization-and-business-applications/distance-at-the-industry-and-company-levels/3F8E90E135F9739BF4A9C30BD622D4AF" TargetMode="External"/><Relationship Id="rId9" Type="http://schemas.openxmlformats.org/officeDocument/2006/relationships/hyperlink" Target="https://www.unep.org/interactive/six-sector-solution-climate-change/"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50357-D1E8-8793-7EE0-2A2F4EB4DC43}"/>
              </a:ext>
            </a:extLst>
          </p:cNvPr>
          <p:cNvSpPr>
            <a:spLocks noGrp="1"/>
          </p:cNvSpPr>
          <p:nvPr>
            <p:ph type="ctrTitle"/>
          </p:nvPr>
        </p:nvSpPr>
        <p:spPr/>
        <p:txBody>
          <a:bodyPr/>
          <a:lstStyle/>
          <a:p>
            <a:r>
              <a:rPr lang="en-GB" sz="3200" b="1" dirty="0">
                <a:solidFill>
                  <a:schemeClr val="bg2">
                    <a:lumMod val="50000"/>
                  </a:schemeClr>
                </a:solidFill>
              </a:rPr>
              <a:t>LOCAL SOURCING AND FOOD SUSTAINABILITY IN THE HOTEL AND HOSPITALITY SECTOR</a:t>
            </a:r>
          </a:p>
        </p:txBody>
      </p:sp>
      <p:sp>
        <p:nvSpPr>
          <p:cNvPr id="3" name="Subtitle 2">
            <a:extLst>
              <a:ext uri="{FF2B5EF4-FFF2-40B4-BE49-F238E27FC236}">
                <a16:creationId xmlns:a16="http://schemas.microsoft.com/office/drawing/2014/main" id="{C79136DD-7828-4F7B-9F22-40DC106062B9}"/>
              </a:ext>
            </a:extLst>
          </p:cNvPr>
          <p:cNvSpPr>
            <a:spLocks noGrp="1"/>
          </p:cNvSpPr>
          <p:nvPr>
            <p:ph type="subTitle" idx="1"/>
          </p:nvPr>
        </p:nvSpPr>
        <p:spPr/>
        <p:txBody>
          <a:bodyPr>
            <a:normAutofit fontScale="32500" lnSpcReduction="20000"/>
          </a:bodyPr>
          <a:lstStyle/>
          <a:p>
            <a:pPr algn="ctr">
              <a:lnSpc>
                <a:spcPct val="107000"/>
              </a:lnSpc>
              <a:spcAft>
                <a:spcPts val="800"/>
              </a:spcAft>
            </a:pPr>
            <a:r>
              <a:rPr lang="en-GB" sz="3300" b="1" i="1" dirty="0">
                <a:solidFill>
                  <a:schemeClr val="accent1">
                    <a:lumMod val="75000"/>
                  </a:schemeClr>
                </a:solidFill>
              </a:rPr>
              <a:t>BMIH 6001 </a:t>
            </a:r>
          </a:p>
          <a:p>
            <a:pPr algn="ctr">
              <a:lnSpc>
                <a:spcPct val="107000"/>
              </a:lnSpc>
              <a:spcAft>
                <a:spcPts val="800"/>
              </a:spcAft>
            </a:pPr>
            <a:r>
              <a:rPr lang="en-GB" sz="3300" b="1" i="1" dirty="0">
                <a:solidFill>
                  <a:schemeClr val="accent1">
                    <a:lumMod val="75000"/>
                  </a:schemeClr>
                </a:solidFill>
              </a:rPr>
              <a:t>Contemporary Themes in the Hotel and Hospitality Sector</a:t>
            </a:r>
          </a:p>
          <a:p>
            <a:pPr algn="ctr">
              <a:lnSpc>
                <a:spcPct val="107000"/>
              </a:lnSpc>
              <a:spcAft>
                <a:spcPts val="800"/>
              </a:spcAft>
            </a:pPr>
            <a:r>
              <a:rPr lang="en-GB" sz="4500" b="1" dirty="0">
                <a:solidFill>
                  <a:schemeClr val="bg2">
                    <a:lumMod val="50000"/>
                  </a:schemeClr>
                </a:solidFill>
              </a:rPr>
              <a:t>Fahmina Begum</a:t>
            </a:r>
          </a:p>
          <a:p>
            <a:pPr algn="ctr">
              <a:lnSpc>
                <a:spcPct val="107000"/>
              </a:lnSpc>
              <a:spcAft>
                <a:spcPts val="800"/>
              </a:spcAft>
            </a:pPr>
            <a:r>
              <a:rPr lang="en-GB" sz="2600" b="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2022594</a:t>
            </a:r>
            <a:endParaRPr lang="en-GB" sz="2600" b="1"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765468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DC861-CF35-31D9-CCC4-CD0D66D95749}"/>
              </a:ext>
            </a:extLst>
          </p:cNvPr>
          <p:cNvSpPr>
            <a:spLocks noGrp="1"/>
          </p:cNvSpPr>
          <p:nvPr>
            <p:ph type="title"/>
          </p:nvPr>
        </p:nvSpPr>
        <p:spPr/>
        <p:txBody>
          <a:bodyPr>
            <a:normAutofit/>
          </a:bodyPr>
          <a:lstStyle/>
          <a:p>
            <a:r>
              <a:rPr lang="en-GB" b="1" dirty="0">
                <a:solidFill>
                  <a:schemeClr val="bg2">
                    <a:lumMod val="50000"/>
                  </a:schemeClr>
                </a:solidFill>
              </a:rPr>
              <a:t>1. Introduction:</a:t>
            </a:r>
          </a:p>
        </p:txBody>
      </p:sp>
      <p:sp>
        <p:nvSpPr>
          <p:cNvPr id="3" name="Content Placeholder 2">
            <a:extLst>
              <a:ext uri="{FF2B5EF4-FFF2-40B4-BE49-F238E27FC236}">
                <a16:creationId xmlns:a16="http://schemas.microsoft.com/office/drawing/2014/main" id="{DCAFE2FA-21B3-7534-8ED5-72C29C049CDE}"/>
              </a:ext>
            </a:extLst>
          </p:cNvPr>
          <p:cNvSpPr>
            <a:spLocks noGrp="1"/>
          </p:cNvSpPr>
          <p:nvPr>
            <p:ph idx="1"/>
          </p:nvPr>
        </p:nvSpPr>
        <p:spPr/>
        <p:txBody>
          <a:bodyPr>
            <a:normAutofit fontScale="92500"/>
          </a:bodyPr>
          <a:lstStyle/>
          <a:p>
            <a:r>
              <a:rPr lang="en-GB" sz="1800" dirty="0">
                <a:solidFill>
                  <a:schemeClr val="bg2">
                    <a:lumMod val="50000"/>
                  </a:schemeClr>
                </a:solidFill>
              </a:rPr>
              <a:t>Consumers and industry stakeholders are becoming more conscious of environmental sustainability and ethical practices, leading to a major transition in the hotel and hospitality business (Amherst, 2023).</a:t>
            </a:r>
          </a:p>
          <a:p>
            <a:r>
              <a:rPr lang="en-GB" sz="1800" dirty="0">
                <a:solidFill>
                  <a:schemeClr val="bg2">
                    <a:lumMod val="50000"/>
                  </a:schemeClr>
                </a:solidFill>
              </a:rPr>
              <a:t>The study focuses on local sourcing and food sustainability in response to changing consumer expectations in the industry (Amherst, 2023).</a:t>
            </a:r>
          </a:p>
          <a:p>
            <a:r>
              <a:rPr lang="en-GB" sz="1800" dirty="0">
                <a:solidFill>
                  <a:schemeClr val="bg2">
                    <a:lumMod val="50000"/>
                  </a:schemeClr>
                </a:solidFill>
              </a:rPr>
              <a:t>The hotel sector must embrace sustainable practices due to concerns over climate change, carbon footprints, and responsible consumption (UNESCO, 2019).</a:t>
            </a:r>
          </a:p>
          <a:p>
            <a:r>
              <a:rPr lang="en-GB" sz="1800" dirty="0">
                <a:solidFill>
                  <a:schemeClr val="bg2">
                    <a:lumMod val="50000"/>
                  </a:schemeClr>
                </a:solidFill>
              </a:rPr>
              <a:t>The study aims to investigate strategies that hotels can implement to mitigate their ecological footprint and promote sustainable culinary practices (UNESCO, 2019).</a:t>
            </a:r>
          </a:p>
          <a:p>
            <a:r>
              <a:rPr lang="en-GB" sz="1800" dirty="0">
                <a:solidFill>
                  <a:schemeClr val="bg2">
                    <a:lumMod val="50000"/>
                  </a:schemeClr>
                </a:solidFill>
              </a:rPr>
              <a:t>Background information on the current situation of the industry will be provided to establish a strong foundation for the investigation (Amherst, 2023).</a:t>
            </a:r>
          </a:p>
          <a:p>
            <a:endParaRPr lang="en-GB" sz="1800" dirty="0">
              <a:solidFill>
                <a:schemeClr val="bg2">
                  <a:lumMod val="50000"/>
                </a:schemeClr>
              </a:solidFill>
            </a:endParaRPr>
          </a:p>
        </p:txBody>
      </p:sp>
    </p:spTree>
    <p:extLst>
      <p:ext uri="{BB962C8B-B14F-4D97-AF65-F5344CB8AC3E}">
        <p14:creationId xmlns:p14="http://schemas.microsoft.com/office/powerpoint/2010/main" val="1736698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BA282-64D6-19B7-1EEA-16A34DCDF8E8}"/>
              </a:ext>
            </a:extLst>
          </p:cNvPr>
          <p:cNvSpPr>
            <a:spLocks noGrp="1"/>
          </p:cNvSpPr>
          <p:nvPr>
            <p:ph type="title"/>
          </p:nvPr>
        </p:nvSpPr>
        <p:spPr/>
        <p:txBody>
          <a:bodyPr>
            <a:normAutofit/>
          </a:bodyPr>
          <a:lstStyle/>
          <a:p>
            <a:r>
              <a:rPr lang="en-GB" b="1" dirty="0">
                <a:solidFill>
                  <a:schemeClr val="bg2">
                    <a:lumMod val="50000"/>
                  </a:schemeClr>
                </a:solidFill>
              </a:rPr>
              <a:t>2. Overview of Literature cont.</a:t>
            </a:r>
            <a:endParaRPr lang="en-GB" b="1" dirty="0"/>
          </a:p>
        </p:txBody>
      </p:sp>
      <p:sp>
        <p:nvSpPr>
          <p:cNvPr id="3" name="Content Placeholder 2">
            <a:extLst>
              <a:ext uri="{FF2B5EF4-FFF2-40B4-BE49-F238E27FC236}">
                <a16:creationId xmlns:a16="http://schemas.microsoft.com/office/drawing/2014/main" id="{7F0059F4-4266-B8D0-759C-17BF37EC555D}"/>
              </a:ext>
            </a:extLst>
          </p:cNvPr>
          <p:cNvSpPr>
            <a:spLocks noGrp="1"/>
          </p:cNvSpPr>
          <p:nvPr>
            <p:ph idx="1"/>
          </p:nvPr>
        </p:nvSpPr>
        <p:spPr/>
        <p:txBody>
          <a:bodyPr>
            <a:normAutofit fontScale="62500" lnSpcReduction="20000"/>
          </a:bodyPr>
          <a:lstStyle/>
          <a:p>
            <a:endParaRPr lang="en-GB" dirty="0">
              <a:solidFill>
                <a:schemeClr val="bg2">
                  <a:lumMod val="50000"/>
                </a:schemeClr>
              </a:solidFill>
            </a:endParaRPr>
          </a:p>
          <a:p>
            <a:r>
              <a:rPr lang="en-GB" dirty="0">
                <a:solidFill>
                  <a:schemeClr val="bg2">
                    <a:lumMod val="50000"/>
                  </a:schemeClr>
                </a:solidFill>
              </a:rPr>
              <a:t> Local sourcing and food sustainability are important topics in the hotel and hospitality industry (Legendre, 2023).</a:t>
            </a:r>
          </a:p>
          <a:p>
            <a:r>
              <a:rPr lang="en-GB" dirty="0">
                <a:solidFill>
                  <a:schemeClr val="bg2">
                    <a:lumMod val="50000"/>
                  </a:schemeClr>
                </a:solidFill>
              </a:rPr>
              <a:t> Consumer preferences have shifted towards responsible consumption, leading to an increase in ethical and sustainable food practices (Cozzio, Bullini Orlandi, &amp; Zardini, 2018).</a:t>
            </a:r>
          </a:p>
          <a:p>
            <a:r>
              <a:rPr lang="en-GB" dirty="0">
                <a:solidFill>
                  <a:schemeClr val="bg2">
                    <a:lumMod val="50000"/>
                  </a:schemeClr>
                </a:solidFill>
              </a:rPr>
              <a:t> Incorporating fair-trade and organic products into hotel offerings is crucial to meet customer demands (Lee et al., 2020; Smith &amp; Johnson, 2019).</a:t>
            </a:r>
          </a:p>
          <a:p>
            <a:r>
              <a:rPr lang="en-GB" dirty="0">
                <a:solidFill>
                  <a:schemeClr val="bg2">
                    <a:lumMod val="50000"/>
                  </a:schemeClr>
                </a:solidFill>
              </a:rPr>
              <a:t> Tackling food waste is a significant aspect of sustainability, with research emphasizing the importance of donation programs and portion management (Johnson &amp; Davis, 2018).</a:t>
            </a:r>
          </a:p>
          <a:p>
            <a:r>
              <a:rPr lang="en-GB" dirty="0">
                <a:solidFill>
                  <a:schemeClr val="bg2">
                    <a:lumMod val="50000"/>
                  </a:schemeClr>
                </a:solidFill>
              </a:rPr>
              <a:t> Hotels are adopting sustainable practices, including ethical product purchasing, waste reduction plans, and energy-efficient building designs (Jones &amp; Smith, 2017).</a:t>
            </a:r>
          </a:p>
          <a:p>
            <a:r>
              <a:rPr lang="en-GB" dirty="0">
                <a:solidFill>
                  <a:schemeClr val="bg2">
                    <a:lumMod val="50000"/>
                  </a:schemeClr>
                </a:solidFill>
              </a:rPr>
              <a:t> Understanding customer preferences for sustainable dining practices is essential (Miller &amp; Johnson, 2019).</a:t>
            </a:r>
          </a:p>
        </p:txBody>
      </p:sp>
    </p:spTree>
    <p:extLst>
      <p:ext uri="{BB962C8B-B14F-4D97-AF65-F5344CB8AC3E}">
        <p14:creationId xmlns:p14="http://schemas.microsoft.com/office/powerpoint/2010/main" val="3926607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4C3EA-5A92-403C-A4A9-09CBA19BE21C}"/>
              </a:ext>
            </a:extLst>
          </p:cNvPr>
          <p:cNvSpPr>
            <a:spLocks noGrp="1"/>
          </p:cNvSpPr>
          <p:nvPr>
            <p:ph type="title"/>
          </p:nvPr>
        </p:nvSpPr>
        <p:spPr/>
        <p:txBody>
          <a:bodyPr/>
          <a:lstStyle/>
          <a:p>
            <a:r>
              <a:rPr lang="en-GB" b="1" dirty="0">
                <a:solidFill>
                  <a:schemeClr val="bg2">
                    <a:lumMod val="50000"/>
                  </a:schemeClr>
                </a:solidFill>
              </a:rPr>
              <a:t>2. Overview of Literature</a:t>
            </a:r>
            <a:endParaRPr lang="en-GB" b="1" dirty="0"/>
          </a:p>
        </p:txBody>
      </p:sp>
      <p:sp>
        <p:nvSpPr>
          <p:cNvPr id="3" name="Content Placeholder 2">
            <a:extLst>
              <a:ext uri="{FF2B5EF4-FFF2-40B4-BE49-F238E27FC236}">
                <a16:creationId xmlns:a16="http://schemas.microsoft.com/office/drawing/2014/main" id="{F5199AC5-E8CB-2B95-7B9C-92BA6448A85C}"/>
              </a:ext>
            </a:extLst>
          </p:cNvPr>
          <p:cNvSpPr>
            <a:spLocks noGrp="1"/>
          </p:cNvSpPr>
          <p:nvPr>
            <p:ph idx="1"/>
          </p:nvPr>
        </p:nvSpPr>
        <p:spPr/>
        <p:txBody>
          <a:bodyPr>
            <a:normAutofit fontScale="70000" lnSpcReduction="20000"/>
          </a:bodyPr>
          <a:lstStyle/>
          <a:p>
            <a:r>
              <a:rPr lang="en-GB" dirty="0">
                <a:solidFill>
                  <a:schemeClr val="bg2">
                    <a:lumMod val="50000"/>
                  </a:schemeClr>
                </a:solidFill>
              </a:rPr>
              <a:t> Local sourcing not only minimizes environmental impact but also supports the community and local producers (Gonzalez &amp; Martinez, 2017).</a:t>
            </a:r>
          </a:p>
          <a:p>
            <a:r>
              <a:rPr lang="en-GB" dirty="0">
                <a:solidFill>
                  <a:schemeClr val="bg2">
                    <a:lumMod val="50000"/>
                  </a:schemeClr>
                </a:solidFill>
              </a:rPr>
              <a:t> Sourcing food from faraway regions has a significant carbon footprint, which can be reduced through local procurement (Green &amp; Adams, 2018).</a:t>
            </a:r>
          </a:p>
          <a:p>
            <a:r>
              <a:rPr lang="en-GB" dirty="0">
                <a:solidFill>
                  <a:schemeClr val="bg2">
                    <a:lumMod val="50000"/>
                  </a:schemeClr>
                </a:solidFill>
              </a:rPr>
              <a:t> Legal and regulatory frameworks play a role in implementing sustainable food practices in hotels and restaurants (Martinez &amp; Brown, 2021).</a:t>
            </a:r>
          </a:p>
          <a:p>
            <a:r>
              <a:rPr lang="en-GB" dirty="0">
                <a:solidFill>
                  <a:schemeClr val="bg2">
                    <a:lumMod val="50000"/>
                  </a:schemeClr>
                </a:solidFill>
              </a:rPr>
              <a:t> Other scholars have contributed to the understanding of sustainability and conscientious consumption in the industry (Luo et al., 2021; Hall &amp; Williams, 2016).</a:t>
            </a:r>
          </a:p>
          <a:p>
            <a:r>
              <a:rPr lang="en-GB" dirty="0">
                <a:solidFill>
                  <a:schemeClr val="bg2">
                    <a:lumMod val="50000"/>
                  </a:schemeClr>
                </a:solidFill>
              </a:rPr>
              <a:t> The hotel and hospitality industry is increasingly dedicated to sustainability due to customer demand and a sense of accountability (</a:t>
            </a:r>
            <a:r>
              <a:rPr lang="en-GB" dirty="0" err="1">
                <a:solidFill>
                  <a:schemeClr val="bg2">
                    <a:lumMod val="50000"/>
                  </a:schemeClr>
                </a:solidFill>
              </a:rPr>
              <a:t>Mit.edu</a:t>
            </a:r>
            <a:r>
              <a:rPr lang="en-GB" dirty="0">
                <a:solidFill>
                  <a:schemeClr val="bg2">
                    <a:lumMod val="50000"/>
                  </a:schemeClr>
                </a:solidFill>
              </a:rPr>
              <a:t>, 2021).</a:t>
            </a:r>
          </a:p>
          <a:p>
            <a:pPr marL="0" indent="0">
              <a:buNone/>
            </a:pPr>
            <a:r>
              <a:rPr lang="en-GB">
                <a:solidFill>
                  <a:schemeClr val="bg2">
                    <a:lumMod val="50000"/>
                  </a:schemeClr>
                </a:solidFill>
              </a:rPr>
              <a:t>By </a:t>
            </a:r>
            <a:r>
              <a:rPr lang="en-GB" dirty="0">
                <a:solidFill>
                  <a:schemeClr val="bg2">
                    <a:lumMod val="50000"/>
                  </a:schemeClr>
                </a:solidFill>
              </a:rPr>
              <a:t>examining theories and perspectives from scholars, a deeper understanding of the potential of local sourcing and food sustainability in the industry can be gained.</a:t>
            </a:r>
          </a:p>
          <a:p>
            <a:endParaRPr lang="en-GB" dirty="0"/>
          </a:p>
        </p:txBody>
      </p:sp>
    </p:spTree>
    <p:extLst>
      <p:ext uri="{BB962C8B-B14F-4D97-AF65-F5344CB8AC3E}">
        <p14:creationId xmlns:p14="http://schemas.microsoft.com/office/powerpoint/2010/main" val="36922667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3E018-6908-AE39-F6CB-A4643442A6FB}"/>
              </a:ext>
            </a:extLst>
          </p:cNvPr>
          <p:cNvSpPr>
            <a:spLocks noGrp="1"/>
          </p:cNvSpPr>
          <p:nvPr>
            <p:ph type="title"/>
          </p:nvPr>
        </p:nvSpPr>
        <p:spPr>
          <a:xfrm>
            <a:off x="972272" y="785362"/>
            <a:ext cx="10058401" cy="1303867"/>
          </a:xfrm>
        </p:spPr>
        <p:txBody>
          <a:bodyPr>
            <a:noAutofit/>
          </a:bodyPr>
          <a:lstStyle/>
          <a:p>
            <a:r>
              <a:rPr lang="en-GB" sz="3600" b="1" dirty="0">
                <a:solidFill>
                  <a:schemeClr val="bg2">
                    <a:lumMod val="50000"/>
                  </a:schemeClr>
                </a:solidFill>
              </a:rPr>
              <a:t>Application of Local Sourcing and Food Sustainability in the Hotel and Hospitality Sector</a:t>
            </a:r>
            <a:endParaRPr lang="en-GB" sz="3600" b="1" dirty="0"/>
          </a:p>
        </p:txBody>
      </p:sp>
      <p:sp>
        <p:nvSpPr>
          <p:cNvPr id="3" name="Content Placeholder 2">
            <a:extLst>
              <a:ext uri="{FF2B5EF4-FFF2-40B4-BE49-F238E27FC236}">
                <a16:creationId xmlns:a16="http://schemas.microsoft.com/office/drawing/2014/main" id="{FB457AAA-792C-03CE-5721-35C4C6B73DA4}"/>
              </a:ext>
            </a:extLst>
          </p:cNvPr>
          <p:cNvSpPr>
            <a:spLocks noGrp="1"/>
          </p:cNvSpPr>
          <p:nvPr>
            <p:ph idx="1"/>
          </p:nvPr>
        </p:nvSpPr>
        <p:spPr/>
        <p:txBody>
          <a:bodyPr>
            <a:normAutofit fontScale="70000" lnSpcReduction="20000"/>
          </a:bodyPr>
          <a:lstStyle/>
          <a:p>
            <a:pPr marL="0" indent="0">
              <a:buNone/>
            </a:pPr>
            <a:r>
              <a:rPr lang="en-GB" sz="2600" b="1" i="1" dirty="0">
                <a:solidFill>
                  <a:schemeClr val="accent1">
                    <a:lumMod val="75000"/>
                  </a:schemeClr>
                </a:solidFill>
              </a:rPr>
              <a:t>3.1. Using Local Sourcing to Cut Carbon Footprints</a:t>
            </a:r>
          </a:p>
          <a:p>
            <a:r>
              <a:rPr lang="en-GB" dirty="0">
                <a:solidFill>
                  <a:schemeClr val="bg2">
                    <a:lumMod val="50000"/>
                  </a:schemeClr>
                </a:solidFill>
              </a:rPr>
              <a:t> Local sourcing reduces carbon emissions associated with long-distance food transportation (EEA. Europa., 2021; Zurich, 2022).</a:t>
            </a:r>
          </a:p>
          <a:p>
            <a:r>
              <a:rPr lang="en-GB" dirty="0">
                <a:solidFill>
                  <a:schemeClr val="bg2">
                    <a:lumMod val="50000"/>
                  </a:schemeClr>
                </a:solidFill>
              </a:rPr>
              <a:t>Supports the local economy and creates closer linkages between hotels and communities (UNEP, 2020).</a:t>
            </a:r>
          </a:p>
          <a:p>
            <a:endParaRPr lang="en-GB" dirty="0">
              <a:solidFill>
                <a:schemeClr val="bg2">
                  <a:lumMod val="50000"/>
                </a:schemeClr>
              </a:solidFill>
            </a:endParaRPr>
          </a:p>
          <a:p>
            <a:pPr marL="0" indent="0">
              <a:buNone/>
            </a:pPr>
            <a:r>
              <a:rPr lang="en-GB" sz="2600" b="1" i="1" dirty="0">
                <a:solidFill>
                  <a:schemeClr val="accent1">
                    <a:lumMod val="75000"/>
                  </a:schemeClr>
                </a:solidFill>
              </a:rPr>
              <a:t>3.2. The Appeal of Ethical and Sustainable Eating Practices</a:t>
            </a:r>
          </a:p>
          <a:p>
            <a:r>
              <a:rPr lang="en-GB" dirty="0">
                <a:solidFill>
                  <a:schemeClr val="bg2">
                    <a:lumMod val="50000"/>
                  </a:schemeClr>
                </a:solidFill>
              </a:rPr>
              <a:t>Integrating ethical and sustainable culinary practices attracts discerning and ethical customers (Vermeir, 2020).</a:t>
            </a:r>
          </a:p>
          <a:p>
            <a:r>
              <a:rPr lang="en-GB" dirty="0">
                <a:solidFill>
                  <a:schemeClr val="bg2">
                    <a:lumMod val="50000"/>
                  </a:schemeClr>
                </a:solidFill>
              </a:rPr>
              <a:t>Aligns with customer expectations for environmentally and socially responsible choices (Carolan, 2020).</a:t>
            </a:r>
          </a:p>
          <a:p>
            <a:endParaRPr lang="en-GB" dirty="0">
              <a:solidFill>
                <a:schemeClr val="bg2">
                  <a:lumMod val="50000"/>
                </a:schemeClr>
              </a:solidFill>
            </a:endParaRPr>
          </a:p>
          <a:p>
            <a:endParaRPr lang="en-GB" dirty="0">
              <a:solidFill>
                <a:schemeClr val="bg2">
                  <a:lumMod val="50000"/>
                </a:schemeClr>
              </a:solidFill>
            </a:endParaRPr>
          </a:p>
        </p:txBody>
      </p:sp>
    </p:spTree>
    <p:extLst>
      <p:ext uri="{BB962C8B-B14F-4D97-AF65-F5344CB8AC3E}">
        <p14:creationId xmlns:p14="http://schemas.microsoft.com/office/powerpoint/2010/main" val="11337101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81E8D-E285-5087-94AA-DC3CD404B3CE}"/>
              </a:ext>
            </a:extLst>
          </p:cNvPr>
          <p:cNvSpPr>
            <a:spLocks noGrp="1"/>
          </p:cNvSpPr>
          <p:nvPr>
            <p:ph type="title"/>
          </p:nvPr>
        </p:nvSpPr>
        <p:spPr/>
        <p:txBody>
          <a:bodyPr>
            <a:normAutofit fontScale="90000"/>
          </a:bodyPr>
          <a:lstStyle/>
          <a:p>
            <a:r>
              <a:rPr lang="en-GB" sz="3600" b="1" dirty="0">
                <a:solidFill>
                  <a:schemeClr val="bg2">
                    <a:lumMod val="50000"/>
                  </a:schemeClr>
                </a:solidFill>
              </a:rPr>
              <a:t>Application of Local Sourcing and Food Sustainability in the Hotel and Hospitality Sector cont.</a:t>
            </a:r>
          </a:p>
        </p:txBody>
      </p:sp>
      <p:sp>
        <p:nvSpPr>
          <p:cNvPr id="3" name="Content Placeholder 2">
            <a:extLst>
              <a:ext uri="{FF2B5EF4-FFF2-40B4-BE49-F238E27FC236}">
                <a16:creationId xmlns:a16="http://schemas.microsoft.com/office/drawing/2014/main" id="{7E7C3D46-3AA2-C110-F230-CF447A67D272}"/>
              </a:ext>
            </a:extLst>
          </p:cNvPr>
          <p:cNvSpPr>
            <a:spLocks noGrp="1"/>
          </p:cNvSpPr>
          <p:nvPr>
            <p:ph idx="1"/>
          </p:nvPr>
        </p:nvSpPr>
        <p:spPr/>
        <p:txBody>
          <a:bodyPr>
            <a:normAutofit fontScale="70000" lnSpcReduction="20000"/>
          </a:bodyPr>
          <a:lstStyle/>
          <a:p>
            <a:pPr marL="0" indent="0">
              <a:buNone/>
            </a:pPr>
            <a:r>
              <a:rPr lang="en-GB" sz="2600" b="1" i="1" dirty="0">
                <a:solidFill>
                  <a:schemeClr val="accent1">
                    <a:lumMod val="75000"/>
                  </a:schemeClr>
                </a:solidFill>
              </a:rPr>
              <a:t>3.3. Addressing Social Responsibility and Food Waste</a:t>
            </a:r>
          </a:p>
          <a:p>
            <a:r>
              <a:rPr lang="en-GB" dirty="0">
                <a:solidFill>
                  <a:schemeClr val="bg2">
                    <a:lumMod val="50000"/>
                  </a:schemeClr>
                </a:solidFill>
              </a:rPr>
              <a:t>Hotels play a vital role in reducing food waste through improved portion control and donation initiatives (Johnson &amp; Davis, 2018).</a:t>
            </a:r>
          </a:p>
          <a:p>
            <a:r>
              <a:rPr lang="en-GB" dirty="0">
                <a:solidFill>
                  <a:schemeClr val="bg2">
                    <a:lumMod val="50000"/>
                  </a:schemeClr>
                </a:solidFill>
              </a:rPr>
              <a:t>Minimizing waste contributes to environmental goals and addresses food insecurity (Johnson &amp; Davis, 2018).</a:t>
            </a:r>
          </a:p>
          <a:p>
            <a:endParaRPr lang="en-GB" dirty="0">
              <a:solidFill>
                <a:schemeClr val="bg2">
                  <a:lumMod val="50000"/>
                </a:schemeClr>
              </a:solidFill>
            </a:endParaRPr>
          </a:p>
          <a:p>
            <a:pPr marL="0" indent="0">
              <a:buNone/>
            </a:pPr>
            <a:r>
              <a:rPr lang="en-GB" sz="2600" b="1" i="1" dirty="0">
                <a:solidFill>
                  <a:schemeClr val="accent1">
                    <a:lumMod val="75000"/>
                  </a:schemeClr>
                </a:solidFill>
              </a:rPr>
              <a:t>3.4. The Need for Constant Innovation</a:t>
            </a:r>
          </a:p>
          <a:p>
            <a:r>
              <a:rPr lang="en-GB" dirty="0">
                <a:solidFill>
                  <a:schemeClr val="bg2">
                    <a:lumMod val="50000"/>
                  </a:schemeClr>
                </a:solidFill>
              </a:rPr>
              <a:t>Ongoing innovation and adoption of cutting-edge technologies are crucial for sustainability in the hotel industry (Ghemawat, 2016).</a:t>
            </a:r>
          </a:p>
          <a:p>
            <a:r>
              <a:rPr lang="en-GB" dirty="0">
                <a:solidFill>
                  <a:schemeClr val="bg2">
                    <a:lumMod val="50000"/>
                  </a:schemeClr>
                </a:solidFill>
              </a:rPr>
              <a:t>Modern technology, such as resource optimization tools and energy-efficient systems, reduces environmental impact and increases operational efficiency.</a:t>
            </a:r>
          </a:p>
          <a:p>
            <a:endParaRPr lang="en-GB" dirty="0">
              <a:solidFill>
                <a:schemeClr val="bg2">
                  <a:lumMod val="50000"/>
                </a:schemeClr>
              </a:solidFill>
            </a:endParaRPr>
          </a:p>
        </p:txBody>
      </p:sp>
    </p:spTree>
    <p:extLst>
      <p:ext uri="{BB962C8B-B14F-4D97-AF65-F5344CB8AC3E}">
        <p14:creationId xmlns:p14="http://schemas.microsoft.com/office/powerpoint/2010/main" val="8054375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0A493-CC03-E876-66BC-FE36BD6C0949}"/>
              </a:ext>
            </a:extLst>
          </p:cNvPr>
          <p:cNvSpPr>
            <a:spLocks noGrp="1"/>
          </p:cNvSpPr>
          <p:nvPr>
            <p:ph type="title"/>
          </p:nvPr>
        </p:nvSpPr>
        <p:spPr/>
        <p:txBody>
          <a:bodyPr>
            <a:normAutofit/>
          </a:bodyPr>
          <a:lstStyle/>
          <a:p>
            <a:r>
              <a:rPr lang="en-GB" sz="3200" b="1" dirty="0">
                <a:solidFill>
                  <a:schemeClr val="bg2">
                    <a:lumMod val="50000"/>
                  </a:schemeClr>
                </a:solidFill>
              </a:rPr>
              <a:t>Application of Local Sourcing and Food Sustainability in the Hotel and Hospitality Sector cont.</a:t>
            </a:r>
          </a:p>
        </p:txBody>
      </p:sp>
      <p:sp>
        <p:nvSpPr>
          <p:cNvPr id="3" name="Content Placeholder 2">
            <a:extLst>
              <a:ext uri="{FF2B5EF4-FFF2-40B4-BE49-F238E27FC236}">
                <a16:creationId xmlns:a16="http://schemas.microsoft.com/office/drawing/2014/main" id="{C078721E-FD4D-DACB-7839-DD846C468D2C}"/>
              </a:ext>
            </a:extLst>
          </p:cNvPr>
          <p:cNvSpPr>
            <a:spLocks noGrp="1"/>
          </p:cNvSpPr>
          <p:nvPr>
            <p:ph idx="1"/>
          </p:nvPr>
        </p:nvSpPr>
        <p:spPr/>
        <p:txBody>
          <a:bodyPr>
            <a:normAutofit fontScale="47500" lnSpcReduction="20000"/>
          </a:bodyPr>
          <a:lstStyle/>
          <a:p>
            <a:pPr marL="0" indent="0">
              <a:buNone/>
            </a:pPr>
            <a:r>
              <a:rPr lang="en-GB" sz="3800" b="1" i="1" dirty="0">
                <a:solidFill>
                  <a:schemeClr val="accent1">
                    <a:lumMod val="75000"/>
                  </a:schemeClr>
                </a:solidFill>
              </a:rPr>
              <a:t>3.5. The Potency of Joint Sustainability Initiatives</a:t>
            </a:r>
            <a:endParaRPr lang="en-GB" dirty="0">
              <a:solidFill>
                <a:schemeClr val="bg2">
                  <a:lumMod val="50000"/>
                </a:schemeClr>
              </a:solidFill>
            </a:endParaRPr>
          </a:p>
          <a:p>
            <a:r>
              <a:rPr lang="en-GB" dirty="0">
                <a:solidFill>
                  <a:schemeClr val="bg2">
                    <a:lumMod val="50000"/>
                  </a:schemeClr>
                </a:solidFill>
              </a:rPr>
              <a:t>C</a:t>
            </a:r>
            <a:r>
              <a:rPr lang="en-GB" sz="3100" dirty="0">
                <a:solidFill>
                  <a:schemeClr val="bg2">
                    <a:lumMod val="50000"/>
                  </a:schemeClr>
                </a:solidFill>
              </a:rPr>
              <a:t>ollaborative sustainability initiatives with vendors and partners reduce the industry's ecological footprint (United Nations, 2023).</a:t>
            </a:r>
          </a:p>
          <a:p>
            <a:r>
              <a:rPr lang="en-GB" sz="3100" dirty="0">
                <a:solidFill>
                  <a:schemeClr val="bg2">
                    <a:lumMod val="50000"/>
                  </a:schemeClr>
                </a:solidFill>
              </a:rPr>
              <a:t> Partnerships promote resource optimization, knowledge sharing, and a common goal of a more sustainable future.</a:t>
            </a:r>
          </a:p>
          <a:p>
            <a:endParaRPr lang="en-GB" dirty="0">
              <a:solidFill>
                <a:schemeClr val="bg2">
                  <a:lumMod val="50000"/>
                </a:schemeClr>
              </a:solidFill>
            </a:endParaRPr>
          </a:p>
          <a:p>
            <a:pPr marL="0" indent="0">
              <a:buNone/>
            </a:pPr>
            <a:r>
              <a:rPr lang="en-GB" sz="3800" b="1" i="1" dirty="0">
                <a:solidFill>
                  <a:schemeClr val="accent1">
                    <a:lumMod val="75000"/>
                  </a:schemeClr>
                </a:solidFill>
              </a:rPr>
              <a:t>3.6. Admitting Difficulties and Limitations</a:t>
            </a:r>
            <a:endParaRPr lang="en-GB" dirty="0">
              <a:solidFill>
                <a:schemeClr val="bg2">
                  <a:lumMod val="50000"/>
                </a:schemeClr>
              </a:solidFill>
            </a:endParaRPr>
          </a:p>
          <a:p>
            <a:r>
              <a:rPr lang="en-GB" sz="3200" dirty="0">
                <a:solidFill>
                  <a:schemeClr val="bg2">
                    <a:lumMod val="50000"/>
                  </a:schemeClr>
                </a:solidFill>
              </a:rPr>
              <a:t> Recognizing and understanding the challenges and limitations of implementing sustainability practices in the hotel industry (Rosen &amp; Kishawy, 2012).</a:t>
            </a:r>
          </a:p>
          <a:p>
            <a:r>
              <a:rPr lang="en-GB" sz="3200" dirty="0">
                <a:solidFill>
                  <a:schemeClr val="bg2">
                    <a:lumMod val="50000"/>
                  </a:schemeClr>
                </a:solidFill>
              </a:rPr>
              <a:t> Financial implications, operational difficulties, and potential customer resistance need to be addressed.</a:t>
            </a:r>
          </a:p>
          <a:p>
            <a:endParaRPr lang="en-GB" sz="3200" dirty="0">
              <a:solidFill>
                <a:schemeClr val="bg2">
                  <a:lumMod val="50000"/>
                </a:schemeClr>
              </a:solidFill>
            </a:endParaRPr>
          </a:p>
          <a:p>
            <a:pPr marL="0" indent="0">
              <a:buNone/>
            </a:pPr>
            <a:r>
              <a:rPr lang="en-GB" sz="3200" dirty="0">
                <a:solidFill>
                  <a:schemeClr val="bg2">
                    <a:lumMod val="50000"/>
                  </a:schemeClr>
                </a:solidFill>
              </a:rPr>
              <a:t>By examining these crucial aspects, a comprehensive understanding of the practical implications and revolutionary possibilities of local sourcing and food sustainability in the hotel and hospitality industry can be gained.</a:t>
            </a:r>
          </a:p>
        </p:txBody>
      </p:sp>
    </p:spTree>
    <p:extLst>
      <p:ext uri="{BB962C8B-B14F-4D97-AF65-F5344CB8AC3E}">
        <p14:creationId xmlns:p14="http://schemas.microsoft.com/office/powerpoint/2010/main" val="26756424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96782-6E35-634C-6F05-A130F30DDDCD}"/>
              </a:ext>
            </a:extLst>
          </p:cNvPr>
          <p:cNvSpPr>
            <a:spLocks noGrp="1"/>
          </p:cNvSpPr>
          <p:nvPr>
            <p:ph type="title"/>
          </p:nvPr>
        </p:nvSpPr>
        <p:spPr/>
        <p:txBody>
          <a:bodyPr>
            <a:normAutofit fontScale="90000"/>
          </a:bodyPr>
          <a:lstStyle/>
          <a:p>
            <a:pPr>
              <a:lnSpc>
                <a:spcPct val="107000"/>
              </a:lnSpc>
              <a:spcAft>
                <a:spcPts val="800"/>
              </a:spcAft>
            </a:pPr>
            <a:r>
              <a:rPr lang="en-GB" sz="1800" b="1" dirty="0">
                <a:solidFill>
                  <a:srgbClr val="0070C0"/>
                </a:solidFill>
                <a:effectLst/>
                <a:latin typeface="Arial" panose="020B0604020202020204" pitchFamily="34" charset="0"/>
                <a:ea typeface="Calibri" panose="020F0502020204030204" pitchFamily="34" charset="0"/>
                <a:cs typeface="Times New Roman" panose="02020603050405020304" pitchFamily="18" charset="0"/>
              </a:rPr>
              <a:t> </a:t>
            </a:r>
            <a:br>
              <a:rPr lang="en-GB" sz="3200" b="1" dirty="0">
                <a:solidFill>
                  <a:schemeClr val="bg2">
                    <a:lumMod val="50000"/>
                  </a:schemeClr>
                </a:solidFill>
              </a:rPr>
            </a:br>
            <a:r>
              <a:rPr lang="en-GB" sz="3200" b="1" dirty="0">
                <a:solidFill>
                  <a:schemeClr val="bg2">
                    <a:lumMod val="50000"/>
                  </a:schemeClr>
                </a:solidFill>
              </a:rPr>
              <a:t>4. Evaluate Future Policy and Management Options </a:t>
            </a:r>
            <a:br>
              <a:rPr lang="en-GB" sz="3600" b="1" dirty="0">
                <a:solidFill>
                  <a:schemeClr val="bg2">
                    <a:lumMod val="50000"/>
                  </a:schemeClr>
                </a:solidFill>
              </a:rPr>
            </a:br>
            <a:endParaRPr lang="en-GB" sz="3600" b="1" dirty="0">
              <a:solidFill>
                <a:schemeClr val="bg2">
                  <a:lumMod val="50000"/>
                </a:schemeClr>
              </a:solidFill>
            </a:endParaRPr>
          </a:p>
        </p:txBody>
      </p:sp>
      <p:sp>
        <p:nvSpPr>
          <p:cNvPr id="3" name="Content Placeholder 2">
            <a:extLst>
              <a:ext uri="{FF2B5EF4-FFF2-40B4-BE49-F238E27FC236}">
                <a16:creationId xmlns:a16="http://schemas.microsoft.com/office/drawing/2014/main" id="{8D1492A8-A178-26AC-6C6E-27C9B4D74016}"/>
              </a:ext>
            </a:extLst>
          </p:cNvPr>
          <p:cNvSpPr>
            <a:spLocks noGrp="1"/>
          </p:cNvSpPr>
          <p:nvPr>
            <p:ph idx="1"/>
          </p:nvPr>
        </p:nvSpPr>
        <p:spPr/>
        <p:txBody>
          <a:bodyPr>
            <a:noAutofit/>
          </a:bodyPr>
          <a:lstStyle/>
          <a:p>
            <a:pPr marL="0" indent="0">
              <a:buNone/>
            </a:pPr>
            <a:r>
              <a:rPr lang="en-GB" sz="1800" b="1" i="1" dirty="0">
                <a:solidFill>
                  <a:schemeClr val="accent1">
                    <a:lumMod val="75000"/>
                  </a:schemeClr>
                </a:solidFill>
              </a:rPr>
              <a:t>4.1 Instructional Resources and Courses:</a:t>
            </a:r>
          </a:p>
          <a:p>
            <a:pPr>
              <a:lnSpc>
                <a:spcPct val="80000"/>
              </a:lnSpc>
            </a:pPr>
            <a:r>
              <a:rPr lang="en-GB" sz="1400" dirty="0">
                <a:solidFill>
                  <a:schemeClr val="bg2">
                    <a:lumMod val="50000"/>
                  </a:schemeClr>
                </a:solidFill>
              </a:rPr>
              <a:t> Thorough instructional materials and organized training courses for employees and visitors are crucial for promoting sustainable practices in the hotel industry (Miska, Szőcs, &amp; Schiffinger, 2018).</a:t>
            </a:r>
          </a:p>
          <a:p>
            <a:pPr>
              <a:lnSpc>
                <a:spcPct val="80000"/>
              </a:lnSpc>
            </a:pPr>
            <a:r>
              <a:rPr lang="en-GB" sz="1400" dirty="0">
                <a:solidFill>
                  <a:schemeClr val="bg2">
                    <a:lumMod val="50000"/>
                  </a:schemeClr>
                </a:solidFill>
              </a:rPr>
              <a:t>Staff training ensures that workers have the necessary skills and knowledge to consistently implement sustainable practices.</a:t>
            </a:r>
          </a:p>
          <a:p>
            <a:pPr>
              <a:lnSpc>
                <a:spcPct val="80000"/>
              </a:lnSpc>
            </a:pPr>
            <a:r>
              <a:rPr lang="en-GB" sz="1400" dirty="0">
                <a:solidFill>
                  <a:schemeClr val="bg2">
                    <a:lumMod val="50000"/>
                  </a:schemeClr>
                </a:solidFill>
              </a:rPr>
              <a:t>Guest education helps customers understand the implications of their decisions and promotes ethical consumption (Paul Simon, 2018).</a:t>
            </a:r>
          </a:p>
          <a:p>
            <a:pPr marL="0" indent="0">
              <a:buNone/>
            </a:pPr>
            <a:endParaRPr lang="en-GB" sz="1200" dirty="0">
              <a:solidFill>
                <a:schemeClr val="accent1">
                  <a:lumMod val="75000"/>
                </a:schemeClr>
              </a:solidFill>
            </a:endParaRPr>
          </a:p>
          <a:p>
            <a:pPr marL="0" indent="0">
              <a:buNone/>
            </a:pPr>
            <a:r>
              <a:rPr lang="en-GB" sz="1800" b="1" i="1" dirty="0">
                <a:solidFill>
                  <a:schemeClr val="accent1">
                    <a:lumMod val="75000"/>
                  </a:schemeClr>
                </a:solidFill>
              </a:rPr>
              <a:t>4.2 Observation and Reaction:</a:t>
            </a:r>
          </a:p>
          <a:p>
            <a:pPr>
              <a:lnSpc>
                <a:spcPct val="80000"/>
              </a:lnSpc>
            </a:pPr>
            <a:r>
              <a:rPr lang="en-GB" sz="1400" dirty="0">
                <a:solidFill>
                  <a:schemeClr val="bg2">
                    <a:lumMod val="50000"/>
                  </a:schemeClr>
                </a:solidFill>
              </a:rPr>
              <a:t>Efficient tracking of visitor comments and reviews is essential for identifying areas where sustainability programs can be improved.</a:t>
            </a:r>
          </a:p>
          <a:p>
            <a:pPr>
              <a:lnSpc>
                <a:spcPct val="80000"/>
              </a:lnSpc>
            </a:pPr>
            <a:r>
              <a:rPr lang="en-GB" sz="1400" dirty="0">
                <a:solidFill>
                  <a:schemeClr val="bg2">
                    <a:lumMod val="50000"/>
                  </a:schemeClr>
                </a:solidFill>
              </a:rPr>
              <a:t>Hotels should be adaptable and responsive to visitor feedback in order to meet the changing needs and preferences of guests.</a:t>
            </a:r>
          </a:p>
          <a:p>
            <a:pPr>
              <a:lnSpc>
                <a:spcPct val="80000"/>
              </a:lnSpc>
            </a:pPr>
            <a:r>
              <a:rPr lang="en-GB" sz="1400" dirty="0">
                <a:solidFill>
                  <a:schemeClr val="bg2">
                    <a:lumMod val="50000"/>
                  </a:schemeClr>
                </a:solidFill>
              </a:rPr>
              <a:t>Proactively addressing sustainability-related concerns helps hotels establish themselves as industry leaders.</a:t>
            </a:r>
          </a:p>
          <a:p>
            <a:endParaRPr lang="en-GB" sz="500" dirty="0">
              <a:solidFill>
                <a:schemeClr val="accent1">
                  <a:lumMod val="75000"/>
                </a:schemeClr>
              </a:solidFill>
            </a:endParaRPr>
          </a:p>
        </p:txBody>
      </p:sp>
    </p:spTree>
    <p:extLst>
      <p:ext uri="{BB962C8B-B14F-4D97-AF65-F5344CB8AC3E}">
        <p14:creationId xmlns:p14="http://schemas.microsoft.com/office/powerpoint/2010/main" val="106303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83D647-0DCC-DA4C-57CF-58B9D8CFB81D}"/>
              </a:ext>
            </a:extLst>
          </p:cNvPr>
          <p:cNvSpPr>
            <a:spLocks noGrp="1"/>
          </p:cNvSpPr>
          <p:nvPr>
            <p:ph idx="1"/>
          </p:nvPr>
        </p:nvSpPr>
        <p:spPr/>
        <p:txBody>
          <a:bodyPr>
            <a:normAutofit lnSpcReduction="10000"/>
          </a:bodyPr>
          <a:lstStyle/>
          <a:p>
            <a:pPr marL="0" indent="0">
              <a:buNone/>
            </a:pPr>
            <a:r>
              <a:rPr lang="en-GB" sz="1900" b="1" i="1" dirty="0">
                <a:solidFill>
                  <a:schemeClr val="accent1">
                    <a:lumMod val="75000"/>
                  </a:schemeClr>
                </a:solidFill>
              </a:rPr>
              <a:t>4.3 Ongoing Innovation:</a:t>
            </a:r>
          </a:p>
          <a:p>
            <a:pPr>
              <a:lnSpc>
                <a:spcPct val="90000"/>
              </a:lnSpc>
            </a:pPr>
            <a:r>
              <a:rPr lang="en-GB" sz="1500" dirty="0">
                <a:solidFill>
                  <a:schemeClr val="bg2">
                    <a:lumMod val="50000"/>
                  </a:schemeClr>
                </a:solidFill>
              </a:rPr>
              <a:t>Hotels need to stay at the forefront of operational and technical improvements to meet evolving sustainability standards.</a:t>
            </a:r>
          </a:p>
          <a:p>
            <a:pPr>
              <a:lnSpc>
                <a:spcPct val="90000"/>
              </a:lnSpc>
            </a:pPr>
            <a:r>
              <a:rPr lang="en-GB" sz="1500" dirty="0">
                <a:solidFill>
                  <a:schemeClr val="bg2">
                    <a:lumMod val="50000"/>
                  </a:schemeClr>
                </a:solidFill>
              </a:rPr>
              <a:t>The CAGE Framework highlights the importance of innovation and adaptation in the industry (Ghemawat, 2016; Ghemawat &amp; Altman, 2016).</a:t>
            </a:r>
          </a:p>
          <a:p>
            <a:pPr>
              <a:lnSpc>
                <a:spcPct val="90000"/>
              </a:lnSpc>
            </a:pPr>
            <a:r>
              <a:rPr lang="en-GB" sz="1500" dirty="0">
                <a:solidFill>
                  <a:schemeClr val="bg2">
                    <a:lumMod val="50000"/>
                  </a:schemeClr>
                </a:solidFill>
              </a:rPr>
              <a:t>Innovation involves exploring new materials, technologies, and techniques to reduce the environmental impact of hotels.</a:t>
            </a:r>
          </a:p>
          <a:p>
            <a:pPr>
              <a:lnSpc>
                <a:spcPct val="90000"/>
              </a:lnSpc>
            </a:pPr>
            <a:endParaRPr lang="en-GB" sz="1500" dirty="0">
              <a:solidFill>
                <a:schemeClr val="bg2">
                  <a:lumMod val="50000"/>
                </a:schemeClr>
              </a:solidFill>
            </a:endParaRPr>
          </a:p>
          <a:p>
            <a:pPr marL="0" indent="0">
              <a:buNone/>
            </a:pPr>
            <a:r>
              <a:rPr lang="en-GB" sz="1900" b="1" i="1" dirty="0">
                <a:solidFill>
                  <a:schemeClr val="accent1">
                    <a:lumMod val="75000"/>
                  </a:schemeClr>
                </a:solidFill>
              </a:rPr>
              <a:t>4.4 Increasing Joint Sustainability Initiatives:</a:t>
            </a:r>
          </a:p>
          <a:p>
            <a:r>
              <a:rPr lang="en-GB" sz="1500" dirty="0">
                <a:solidFill>
                  <a:schemeClr val="bg2">
                    <a:lumMod val="50000"/>
                  </a:schemeClr>
                </a:solidFill>
              </a:rPr>
              <a:t>Collaboration and partnerships with suppliers committed to sustainability are crucial for maintaining a sustainable supply chain (Nelson, 2023).</a:t>
            </a:r>
          </a:p>
          <a:p>
            <a:r>
              <a:rPr lang="en-GB" sz="1500" dirty="0">
                <a:solidFill>
                  <a:schemeClr val="bg2">
                    <a:lumMod val="50000"/>
                  </a:schemeClr>
                </a:solidFill>
              </a:rPr>
              <a:t>This approach promotes a holistic commitment to ethical and environmental practices in the hotel industry.</a:t>
            </a:r>
          </a:p>
          <a:p>
            <a:endParaRPr lang="en-GB" sz="1600" dirty="0">
              <a:solidFill>
                <a:schemeClr val="accent1">
                  <a:lumMod val="75000"/>
                </a:schemeClr>
              </a:solidFill>
            </a:endParaRPr>
          </a:p>
        </p:txBody>
      </p:sp>
      <p:sp>
        <p:nvSpPr>
          <p:cNvPr id="6" name="Title 1">
            <a:extLst>
              <a:ext uri="{FF2B5EF4-FFF2-40B4-BE49-F238E27FC236}">
                <a16:creationId xmlns:a16="http://schemas.microsoft.com/office/drawing/2014/main" id="{960EB077-1C21-A370-CDBC-D46B8050587C}"/>
              </a:ext>
            </a:extLst>
          </p:cNvPr>
          <p:cNvSpPr>
            <a:spLocks noGrp="1"/>
          </p:cNvSpPr>
          <p:nvPr>
            <p:ph type="title"/>
          </p:nvPr>
        </p:nvSpPr>
        <p:spPr>
          <a:xfrm>
            <a:off x="1295402" y="982132"/>
            <a:ext cx="9601196" cy="1303867"/>
          </a:xfrm>
        </p:spPr>
        <p:txBody>
          <a:bodyPr>
            <a:normAutofit fontScale="90000"/>
          </a:bodyPr>
          <a:lstStyle/>
          <a:p>
            <a:pPr>
              <a:lnSpc>
                <a:spcPct val="107000"/>
              </a:lnSpc>
              <a:spcAft>
                <a:spcPts val="800"/>
              </a:spcAft>
            </a:pPr>
            <a:r>
              <a:rPr lang="en-GB" sz="1800" b="1" dirty="0">
                <a:solidFill>
                  <a:srgbClr val="0070C0"/>
                </a:solidFill>
                <a:effectLst/>
                <a:latin typeface="Arial" panose="020B0604020202020204" pitchFamily="34" charset="0"/>
                <a:ea typeface="Calibri" panose="020F0502020204030204" pitchFamily="34" charset="0"/>
                <a:cs typeface="Times New Roman" panose="02020603050405020304" pitchFamily="18" charset="0"/>
              </a:rPr>
              <a:t> </a:t>
            </a:r>
            <a:br>
              <a:rPr lang="en-GB" sz="3200" b="1" dirty="0">
                <a:solidFill>
                  <a:schemeClr val="bg2">
                    <a:lumMod val="50000"/>
                  </a:schemeClr>
                </a:solidFill>
              </a:rPr>
            </a:br>
            <a:r>
              <a:rPr lang="en-GB" sz="3200" b="1" dirty="0">
                <a:solidFill>
                  <a:schemeClr val="bg2">
                    <a:lumMod val="50000"/>
                  </a:schemeClr>
                </a:solidFill>
              </a:rPr>
              <a:t>4. Evaluate Future Policy and Management Options cont. </a:t>
            </a:r>
            <a:br>
              <a:rPr lang="en-GB" sz="3600" b="1" dirty="0">
                <a:solidFill>
                  <a:schemeClr val="bg2">
                    <a:lumMod val="50000"/>
                  </a:schemeClr>
                </a:solidFill>
              </a:rPr>
            </a:br>
            <a:endParaRPr lang="en-GB" sz="3600" b="1" dirty="0">
              <a:solidFill>
                <a:schemeClr val="bg2">
                  <a:lumMod val="50000"/>
                </a:schemeClr>
              </a:solidFill>
            </a:endParaRPr>
          </a:p>
        </p:txBody>
      </p:sp>
    </p:spTree>
    <p:extLst>
      <p:ext uri="{BB962C8B-B14F-4D97-AF65-F5344CB8AC3E}">
        <p14:creationId xmlns:p14="http://schemas.microsoft.com/office/powerpoint/2010/main" val="2986741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216AD-85E3-18A0-7FE5-8226C2F99444}"/>
              </a:ext>
            </a:extLst>
          </p:cNvPr>
          <p:cNvSpPr>
            <a:spLocks noGrp="1"/>
          </p:cNvSpPr>
          <p:nvPr>
            <p:ph type="title"/>
          </p:nvPr>
        </p:nvSpPr>
        <p:spPr/>
        <p:txBody>
          <a:bodyPr>
            <a:normAutofit/>
          </a:bodyPr>
          <a:lstStyle/>
          <a:p>
            <a:r>
              <a:rPr lang="en-GB" b="1" dirty="0">
                <a:solidFill>
                  <a:schemeClr val="bg2">
                    <a:lumMod val="50000"/>
                  </a:schemeClr>
                </a:solidFill>
              </a:rPr>
              <a:t>Conclusions</a:t>
            </a:r>
          </a:p>
        </p:txBody>
      </p:sp>
      <p:sp>
        <p:nvSpPr>
          <p:cNvPr id="3" name="Content Placeholder 2">
            <a:extLst>
              <a:ext uri="{FF2B5EF4-FFF2-40B4-BE49-F238E27FC236}">
                <a16:creationId xmlns:a16="http://schemas.microsoft.com/office/drawing/2014/main" id="{2539E7C4-DB8F-6DF7-58F1-F7A1509A0B1E}"/>
              </a:ext>
            </a:extLst>
          </p:cNvPr>
          <p:cNvSpPr>
            <a:spLocks noGrp="1"/>
          </p:cNvSpPr>
          <p:nvPr>
            <p:ph idx="1"/>
          </p:nvPr>
        </p:nvSpPr>
        <p:spPr/>
        <p:txBody>
          <a:bodyPr>
            <a:normAutofit fontScale="62500" lnSpcReduction="20000"/>
          </a:bodyPr>
          <a:lstStyle/>
          <a:p>
            <a:pPr marL="0" indent="0">
              <a:buNone/>
            </a:pPr>
            <a:r>
              <a:rPr lang="en-GB" sz="3000" b="1" i="1" dirty="0">
                <a:solidFill>
                  <a:schemeClr val="accent1">
                    <a:lumMod val="75000"/>
                  </a:schemeClr>
                </a:solidFill>
              </a:rPr>
              <a:t>Importance of Sustainable Practices in the Hotel Industry</a:t>
            </a:r>
          </a:p>
          <a:p>
            <a:pPr marL="0" indent="0">
              <a:buNone/>
            </a:pPr>
            <a:r>
              <a:rPr lang="en-GB" sz="3000" b="1" i="1" dirty="0">
                <a:solidFill>
                  <a:schemeClr val="accent1">
                    <a:lumMod val="75000"/>
                  </a:schemeClr>
                </a:solidFill>
              </a:rPr>
              <a:t>I. Collaborations and Alliances</a:t>
            </a:r>
          </a:p>
          <a:p>
            <a:pPr>
              <a:lnSpc>
                <a:spcPct val="110000"/>
              </a:lnSpc>
            </a:pPr>
            <a:r>
              <a:rPr lang="en-GB" dirty="0">
                <a:solidFill>
                  <a:srgbClr val="0070C0"/>
                </a:solidFill>
              </a:rPr>
              <a:t>  </a:t>
            </a:r>
            <a:r>
              <a:rPr lang="en-GB" dirty="0">
                <a:solidFill>
                  <a:schemeClr val="bg2">
                    <a:lumMod val="50000"/>
                  </a:schemeClr>
                </a:solidFill>
              </a:rPr>
              <a:t> Cultivating collaborations enhances hotels' capacity to procure sustainable goods and services (Ecobnb, 2023).</a:t>
            </a:r>
          </a:p>
          <a:p>
            <a:pPr>
              <a:lnSpc>
                <a:spcPct val="110000"/>
              </a:lnSpc>
            </a:pPr>
            <a:r>
              <a:rPr lang="en-GB" dirty="0">
                <a:solidFill>
                  <a:schemeClr val="bg2">
                    <a:lumMod val="50000"/>
                  </a:schemeClr>
                </a:solidFill>
              </a:rPr>
              <a:t>   Alliances serve as force multipliers, providing access to a larger network of resources, common interests, and experience.</a:t>
            </a:r>
          </a:p>
          <a:p>
            <a:endParaRPr lang="en-GB" dirty="0">
              <a:solidFill>
                <a:srgbClr val="0070C0"/>
              </a:solidFill>
            </a:endParaRPr>
          </a:p>
          <a:p>
            <a:pPr marL="0" indent="0">
              <a:buNone/>
            </a:pPr>
            <a:r>
              <a:rPr lang="en-GB" sz="3000" b="1" i="1" dirty="0">
                <a:solidFill>
                  <a:schemeClr val="accent1">
                    <a:lumMod val="75000"/>
                  </a:schemeClr>
                </a:solidFill>
              </a:rPr>
              <a:t>II. Environmental Impact Reduction</a:t>
            </a:r>
          </a:p>
          <a:p>
            <a:pPr>
              <a:lnSpc>
                <a:spcPct val="110000"/>
              </a:lnSpc>
            </a:pPr>
            <a:r>
              <a:rPr lang="en-GB" dirty="0">
                <a:solidFill>
                  <a:schemeClr val="bg2">
                    <a:lumMod val="50000"/>
                  </a:schemeClr>
                </a:solidFill>
              </a:rPr>
              <a:t>   Sustainable food practices and local sourcing are essential elements of the modern hotel industry (Ecobnb, 2023).</a:t>
            </a:r>
          </a:p>
          <a:p>
            <a:pPr>
              <a:lnSpc>
                <a:spcPct val="110000"/>
              </a:lnSpc>
            </a:pPr>
            <a:r>
              <a:rPr lang="en-GB" dirty="0">
                <a:solidFill>
                  <a:schemeClr val="bg2">
                    <a:lumMod val="50000"/>
                  </a:schemeClr>
                </a:solidFill>
              </a:rPr>
              <a:t>   Adopting these practices helps hotels lessen their environmental impact.</a:t>
            </a:r>
          </a:p>
          <a:p>
            <a:pPr>
              <a:lnSpc>
                <a:spcPct val="110000"/>
              </a:lnSpc>
            </a:pPr>
            <a:r>
              <a:rPr lang="en-GB" dirty="0">
                <a:solidFill>
                  <a:schemeClr val="bg2">
                    <a:lumMod val="50000"/>
                  </a:schemeClr>
                </a:solidFill>
              </a:rPr>
              <a:t>   Proactive implementation of recommended steps satisfies the changing needs of environmentally concerned guests.</a:t>
            </a:r>
          </a:p>
        </p:txBody>
      </p:sp>
    </p:spTree>
    <p:extLst>
      <p:ext uri="{BB962C8B-B14F-4D97-AF65-F5344CB8AC3E}">
        <p14:creationId xmlns:p14="http://schemas.microsoft.com/office/powerpoint/2010/main" val="21003260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ADADB-7DD2-A27F-570A-BD3296871C9F}"/>
              </a:ext>
            </a:extLst>
          </p:cNvPr>
          <p:cNvSpPr>
            <a:spLocks noGrp="1"/>
          </p:cNvSpPr>
          <p:nvPr>
            <p:ph type="title"/>
          </p:nvPr>
        </p:nvSpPr>
        <p:spPr/>
        <p:txBody>
          <a:bodyPr/>
          <a:lstStyle/>
          <a:p>
            <a:r>
              <a:rPr lang="en-GB" b="1" dirty="0">
                <a:solidFill>
                  <a:schemeClr val="bg2">
                    <a:lumMod val="50000"/>
                  </a:schemeClr>
                </a:solidFill>
              </a:rPr>
              <a:t>Conclusions</a:t>
            </a:r>
            <a:endParaRPr lang="en-GB" dirty="0"/>
          </a:p>
        </p:txBody>
      </p:sp>
      <p:sp>
        <p:nvSpPr>
          <p:cNvPr id="3" name="Content Placeholder 2">
            <a:extLst>
              <a:ext uri="{FF2B5EF4-FFF2-40B4-BE49-F238E27FC236}">
                <a16:creationId xmlns:a16="http://schemas.microsoft.com/office/drawing/2014/main" id="{304861E7-72C6-8E9A-2605-51D3075B1437}"/>
              </a:ext>
            </a:extLst>
          </p:cNvPr>
          <p:cNvSpPr>
            <a:spLocks noGrp="1"/>
          </p:cNvSpPr>
          <p:nvPr>
            <p:ph idx="1"/>
          </p:nvPr>
        </p:nvSpPr>
        <p:spPr/>
        <p:txBody>
          <a:bodyPr>
            <a:normAutofit fontScale="62500" lnSpcReduction="20000"/>
          </a:bodyPr>
          <a:lstStyle/>
          <a:p>
            <a:endParaRPr lang="en-GB" dirty="0">
              <a:solidFill>
                <a:srgbClr val="0070C0"/>
              </a:solidFill>
            </a:endParaRPr>
          </a:p>
          <a:p>
            <a:pPr marL="0" indent="0">
              <a:buNone/>
            </a:pPr>
            <a:r>
              <a:rPr lang="en-GB" sz="3000" b="1" i="1" dirty="0">
                <a:solidFill>
                  <a:schemeClr val="accent1">
                    <a:lumMod val="75000"/>
                  </a:schemeClr>
                </a:solidFill>
              </a:rPr>
              <a:t>III. Benefits of Sustainable Practices</a:t>
            </a:r>
          </a:p>
          <a:p>
            <a:pPr>
              <a:lnSpc>
                <a:spcPct val="110000"/>
              </a:lnSpc>
            </a:pPr>
            <a:r>
              <a:rPr lang="en-GB" dirty="0">
                <a:solidFill>
                  <a:srgbClr val="0070C0"/>
                </a:solidFill>
              </a:rPr>
              <a:t>   </a:t>
            </a:r>
            <a:r>
              <a:rPr lang="en-GB" dirty="0">
                <a:solidFill>
                  <a:schemeClr val="bg2">
                    <a:lumMod val="50000"/>
                  </a:schemeClr>
                </a:solidFill>
              </a:rPr>
              <a:t>Sustainable practices are not passing fads but crucial for the hotel industry's long-term success (Ecobnb, 2023).</a:t>
            </a:r>
          </a:p>
          <a:p>
            <a:pPr>
              <a:lnSpc>
                <a:spcPct val="110000"/>
              </a:lnSpc>
            </a:pPr>
            <a:r>
              <a:rPr lang="en-GB" dirty="0">
                <a:solidFill>
                  <a:schemeClr val="bg2">
                    <a:lumMod val="50000"/>
                  </a:schemeClr>
                </a:solidFill>
              </a:rPr>
              <a:t>   Commitment to sustainability shapes a more responsible and sustainable future.</a:t>
            </a:r>
          </a:p>
          <a:p>
            <a:pPr>
              <a:lnSpc>
                <a:spcPct val="110000"/>
              </a:lnSpc>
            </a:pPr>
            <a:r>
              <a:rPr lang="en-GB" dirty="0">
                <a:solidFill>
                  <a:schemeClr val="bg2">
                    <a:lumMod val="50000"/>
                  </a:schemeClr>
                </a:solidFill>
              </a:rPr>
              <a:t>   Ensures resilience of hotels in a constantly evolving business environment.</a:t>
            </a:r>
          </a:p>
          <a:p>
            <a:endParaRPr lang="en-GB" dirty="0">
              <a:solidFill>
                <a:srgbClr val="0070C0"/>
              </a:solidFill>
            </a:endParaRPr>
          </a:p>
          <a:p>
            <a:pPr marL="0" indent="0">
              <a:buNone/>
            </a:pPr>
            <a:r>
              <a:rPr lang="en-GB" sz="3000" b="1" i="1" dirty="0">
                <a:solidFill>
                  <a:schemeClr val="accent1">
                    <a:lumMod val="75000"/>
                  </a:schemeClr>
                </a:solidFill>
              </a:rPr>
              <a:t>IV. Towards a Sustainable Future</a:t>
            </a:r>
          </a:p>
          <a:p>
            <a:pPr>
              <a:lnSpc>
                <a:spcPct val="110000"/>
              </a:lnSpc>
            </a:pPr>
            <a:r>
              <a:rPr lang="en-GB" dirty="0">
                <a:solidFill>
                  <a:schemeClr val="bg2">
                    <a:lumMod val="50000"/>
                  </a:schemeClr>
                </a:solidFill>
              </a:rPr>
              <a:t>   Dynamic commitment to sustainability ensures the industry's long-term success (Ecobnb, 2023).</a:t>
            </a:r>
          </a:p>
          <a:p>
            <a:pPr>
              <a:lnSpc>
                <a:spcPct val="110000"/>
              </a:lnSpc>
            </a:pPr>
            <a:r>
              <a:rPr lang="en-GB" dirty="0">
                <a:solidFill>
                  <a:schemeClr val="bg2">
                    <a:lumMod val="50000"/>
                  </a:schemeClr>
                </a:solidFill>
              </a:rPr>
              <a:t>   Promotes a more sustainable and responsible future for all parties involved.</a:t>
            </a:r>
          </a:p>
          <a:p>
            <a:pPr>
              <a:lnSpc>
                <a:spcPct val="110000"/>
              </a:lnSpc>
            </a:pPr>
            <a:r>
              <a:rPr lang="en-GB" dirty="0">
                <a:solidFill>
                  <a:schemeClr val="bg2">
                    <a:lumMod val="50000"/>
                  </a:schemeClr>
                </a:solidFill>
              </a:rPr>
              <a:t>   Supports the goal of reducing the industry's environmental impact.</a:t>
            </a:r>
          </a:p>
        </p:txBody>
      </p:sp>
    </p:spTree>
    <p:extLst>
      <p:ext uri="{BB962C8B-B14F-4D97-AF65-F5344CB8AC3E}">
        <p14:creationId xmlns:p14="http://schemas.microsoft.com/office/powerpoint/2010/main" val="2339793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0C24B-A4B8-6C41-5541-CB1244BE8562}"/>
              </a:ext>
            </a:extLst>
          </p:cNvPr>
          <p:cNvSpPr>
            <a:spLocks noGrp="1"/>
          </p:cNvSpPr>
          <p:nvPr>
            <p:ph type="title"/>
          </p:nvPr>
        </p:nvSpPr>
        <p:spPr/>
        <p:txBody>
          <a:bodyPr/>
          <a:lstStyle/>
          <a:p>
            <a:r>
              <a:rPr lang="en-GB" b="1" dirty="0">
                <a:solidFill>
                  <a:schemeClr val="bg2">
                    <a:lumMod val="50000"/>
                  </a:schemeClr>
                </a:solidFill>
              </a:rPr>
              <a:t>References</a:t>
            </a:r>
            <a:endParaRPr lang="en-GB" dirty="0"/>
          </a:p>
        </p:txBody>
      </p:sp>
      <p:sp>
        <p:nvSpPr>
          <p:cNvPr id="3" name="Content Placeholder 2">
            <a:extLst>
              <a:ext uri="{FF2B5EF4-FFF2-40B4-BE49-F238E27FC236}">
                <a16:creationId xmlns:a16="http://schemas.microsoft.com/office/drawing/2014/main" id="{BB71664B-FF50-20E2-D3B0-650C4027BFBB}"/>
              </a:ext>
            </a:extLst>
          </p:cNvPr>
          <p:cNvSpPr>
            <a:spLocks noGrp="1"/>
          </p:cNvSpPr>
          <p:nvPr>
            <p:ph idx="1"/>
          </p:nvPr>
        </p:nvSpPr>
        <p:spPr/>
        <p:txBody>
          <a:bodyPr>
            <a:noAutofit/>
          </a:bodyPr>
          <a:lstStyle/>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Amherst, S., Roy, H., Hall, C., Ballantine, P., and Michael (2023).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The Role of Sustainable Local Food among Tourism the Role of Sustainable Local Food Among Tourism Part of the Food Studies Commons, Marketing Commons, Operations and Supply Chain Management Commons, and the Tourism and Travel Commons.</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600" u="sng"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https://scholarworks.umass.edu/cgi/viewcontent.cgi?article=1010&amp;context=ttracanada_2019_conference</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Baum, T., Cheung, C., Kong, H., Kralj, A., Mooney, S., Nguyễn Thị Thanh, H., Ramachandran, S., Dropulić Ružić, M. and Siow, M. (2016). Sustainability and the Tourism and Hospitality Workforce: A Thematic Analysis.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Sustainability,</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[online] 8(8), p.809. doi: https://doi.org/10.3390/su8080809.</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Cozzio, C., Bullini Orlandi, L. and Zardini, A. (2018).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Food Sustainability as a Strategic Value Driver in the Hotel Industry. Sustainability,</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10(10), p.3404. doi: https://doi.org/10.3390/su10103404.</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Carolan, M. (2020). Ethical eating as experienced by consumers and producers: When good food meets good farmers.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Journal of Consumer Culture,</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p.146954051989996. doi: https://doi.org/10.1177/1469540519899967.</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Elkhwesky, Z., Salem, I.E., Varmus, M. and Ramkissoon, H. (2022).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Sustainable practices in hospitality pre and amid COVID </a:t>
            </a:r>
            <a:r>
              <a:rPr lang="en-GB" sz="600" i="1" dirty="0">
                <a:solidFill>
                  <a:schemeClr val="bg2">
                    <a:lumMod val="50000"/>
                  </a:schemeClr>
                </a:solidFill>
                <a:effectLst/>
                <a:latin typeface="Cambria Math" panose="02040503050406030204" pitchFamily="18" charset="0"/>
                <a:ea typeface="Calibri" panose="020F0502020204030204" pitchFamily="34" charset="0"/>
                <a:cs typeface="Cambria Math" panose="02040503050406030204" pitchFamily="18" charset="0"/>
              </a:rPr>
              <a:t>‐</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19 pandemic: Looking back for moving forward post</a:t>
            </a:r>
            <a:r>
              <a:rPr lang="en-GB" sz="600" i="1" dirty="0">
                <a:solidFill>
                  <a:schemeClr val="bg2">
                    <a:lumMod val="50000"/>
                  </a:schemeClr>
                </a:solidFill>
                <a:effectLst/>
                <a:latin typeface="Cambria Math" panose="02040503050406030204" pitchFamily="18" charset="0"/>
                <a:ea typeface="Calibri" panose="020F0502020204030204" pitchFamily="34" charset="0"/>
                <a:cs typeface="Cambria Math" panose="02040503050406030204" pitchFamily="18" charset="0"/>
              </a:rPr>
              <a:t>‐</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COVID </a:t>
            </a:r>
            <a:r>
              <a:rPr lang="en-GB" sz="600" i="1" dirty="0">
                <a:solidFill>
                  <a:schemeClr val="bg2">
                    <a:lumMod val="50000"/>
                  </a:schemeClr>
                </a:solidFill>
                <a:effectLst/>
                <a:latin typeface="Cambria Math" panose="02040503050406030204" pitchFamily="18" charset="0"/>
                <a:ea typeface="Calibri" panose="020F0502020204030204" pitchFamily="34" charset="0"/>
                <a:cs typeface="Cambria Math" panose="02040503050406030204" pitchFamily="18" charset="0"/>
              </a:rPr>
              <a:t>‐</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19. Sustainable Development,</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30(5). doi: https://doi.org/10.1002/sd.2304.</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Ecobnb (2023).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Green Hospitality: Sustainable Practices for Hotels. </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[online] Ecobnb. Available at: </a:t>
            </a:r>
            <a:r>
              <a:rPr lang="en-GB" sz="600" u="sng"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https://ecobnb.com/blog/2023/05/green-hospitality-sustainable-practices-hotels-resorts/</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Ghemawat, P. and Altman, S.A. (2016).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Distance at the Industry and Company Levels.</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[online] Cambridge University Press. Available at: </a:t>
            </a:r>
            <a:r>
              <a:rPr lang="en-GB" sz="600" u="sng"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https://www.cambridge.org/core/books/laws-of-globalization-and-business-applications/distance-at-the-industry-and-company-levels/3F8E90E135F9739BF4A9C30BD622D4AF</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Kapera, I. (2018).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Sustainable Development in the Hotel Industry: Between Theory and Practice in Poland. Turyzm,</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28(2), pp.23–30. doi: https://doi.org/10.2478/tour-2018-0011.</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Legendre, T.S., Rachel Hyunkyung Lee, Ding, A., Eun Min Hwang, and Graves, N.S. (2023).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Clean Technology and Food Waste Reduction in On-Site Foodservice Management Companies. Journal of Hospitality &amp; Tourism Research,</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p.109634802311713-109634802311713. doi: https://doi.org/10.1177/10963480231171325.</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Luo, J.M., Chau, K.Y., Fan, Y. and Chen, H. (2021).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Barriers to the Implementation of Green Practices in the Integrated Resort Sector. SAGE Open,</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11(3), p.215824402110302. doi: https://doi.org/10.1177/21582440211030277.</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err="1">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Mit.edu</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(2021). Available at: </a:t>
            </a:r>
            <a:r>
              <a:rPr lang="en-GB" sz="600" u="sng"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https://web.mit.edu/adamrose/Public/googlelist</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Miska, C., Szőcs, I. and Schiffinger, M. (2018). Culture’s Effects on Corporate Sustainability practices: a multi-domain and multi-level View.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Journal of World Business,</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[online] 53(2), pp.263–279. doi: https://doi.org/10.1016/j.jwb.2017.12.001.</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Nelson, J. (2023). PARTNERSHIPS FOR SUSTAINABLE DEVELOPMENT: Collective action by business, governments, and civil society to achieve scale and transform markets. [online] Available at: </a:t>
            </a:r>
            <a:r>
              <a:rPr lang="en-GB" sz="600" u="sng"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https://www.hks.harvard.edu/sites/default/files/centers/mrcbg/programs/cri/files/PforSD(Exec_Summary).pdf</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Otengei, S.O. and Ahebwa, W.M. (2020).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Innovative capacity and sustainable food tourist influx to African-ethnic restaurants: The dynamic capabilities perspective. Tourism and Hospitality Research,</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p.146735842096602. doi: https://doi.org/10.1177/1467358420966028.</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Parfitt, J., Barthel, M. and Macnaughton, S. (2010).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Food waste within food supply chains: quantification and potential for change to 2050. Philosophical Transactions of the Royal Society B: Biological Sciences, </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[online] 365(1554), pp.3065–3081. doi: https://doi.org/10.1098/rstb.2010.0126.</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Paul Simon (2018).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Achieving Sustainable Development and Promoting Development Cooperation United Nations.</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600" u="sng"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http://www.un.org/en/ecosoc/docs/pdfs/fina_08-45773.pdf</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Rosen, M.A. and Kishawy, H.A. (2012).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Sustainable Manufacturing and Design: Concepts, Practices and Needs. Sustainability,</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4(2), pp.154–174. doi: https://doi.org/10.3390/su4020154.</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Turner, C., Aggarwal, A., Walls, H., Herforth, A., Drewnowski, A., Coates, J., Kalamatianou, S. and Kadiyala, S. (2018).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Concepts and critical perspectives for food environment research: A global framework with implications for action in low- and middle-income countries. Global Food Security,</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18, pp.93–101. doi: https://doi.org/10.1016/j.gfs.2018.08.003.</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UNESCO (2019). Available at: </a:t>
            </a:r>
            <a:r>
              <a:rPr lang="en-GB" sz="600" u="sng"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https://unesdoc.unesco.org/ark:/48223/pf0000261445</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UNEP (2020).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The Six Sector Solution to Climate Change.</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[online] UN Environment. Available at: </a:t>
            </a:r>
            <a:r>
              <a:rPr lang="en-GB" sz="600" u="sng"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val="tx"/>
                    </a:ext>
                  </a:extLst>
                </a:hlinkClick>
              </a:rPr>
              <a:t>https://www.unep.org/interactive/six-sector-solution-climate-change/</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United Nations (2023).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Goal 12: Ensure sustainable consumption and production patterns.</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[online] United Nations Sustainable Development. Available at: </a:t>
            </a:r>
            <a:r>
              <a:rPr lang="en-GB" sz="600" u="sng"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hlinkClick r:id="rId10">
                  <a:extLst>
                    <a:ext uri="{A12FA001-AC4F-418D-AE19-62706E023703}">
                      <ahyp:hlinkClr xmlns:ahyp="http://schemas.microsoft.com/office/drawing/2018/hyperlinkcolor" val="tx"/>
                    </a:ext>
                  </a:extLst>
                </a:hlinkClick>
              </a:rPr>
              <a:t>https://www.un.org/sustainabledevelopment/sustainable-consumption-production/</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Vermeir, I., Weijters, B., De Houwer, J., Geuens, M., Slabbinck, H., Spruyt, A., Van Kerckhove, A., Van Lippevelde, W., De Steur, H. and Verbeke, W. (2020). Environmentally Sustainable Food Consumption: A Review and Research Agenda from a Goal-Directed Perspective.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Frontiers in Psychology,</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[online] 11. doi: https://doi.org/10.3389/fpsyg.2020.01603.</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White, K., Habib, R. and Hardisty, D.J. (2019).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How to SHIFT Consumer Behaviors to Be More Sustainable: A Literature Review and Guiding Framework. Journal of Marketing, </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[online] 83(3), pp.22–49. doi: https://doi.org/10.1177/0022242919825649.</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EEA. Europa. (2021). Better raw material sourcing can significantly reduce greenhouse gas emissions — </a:t>
            </a:r>
            <a:r>
              <a:rPr lang="en-GB" sz="600" i="1"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European Environment Agency.</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600" u="sng"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hlinkClick r:id="rId11">
                  <a:extLst>
                    <a:ext uri="{A12FA001-AC4F-418D-AE19-62706E023703}">
                      <ahyp:hlinkClr xmlns:ahyp="http://schemas.microsoft.com/office/drawing/2018/hyperlinkcolor" val="tx"/>
                    </a:ext>
                  </a:extLst>
                </a:hlinkClick>
              </a:rPr>
              <a:t>https://www.eea.europa.eu/highlights/better-raw-material-sourcing-can</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err="1">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Zurich.com</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(2022). Available at: </a:t>
            </a:r>
            <a:r>
              <a:rPr lang="en-GB" sz="600" u="sng"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hlinkClick r:id="rId12">
                  <a:extLst>
                    <a:ext uri="{A12FA001-AC4F-418D-AE19-62706E023703}">
                      <ahyp:hlinkClr xmlns:ahyp="http://schemas.microsoft.com/office/drawing/2018/hyperlinkcolor" val="tx"/>
                    </a:ext>
                  </a:extLst>
                </a:hlinkClick>
              </a:rPr>
              <a:t>https://www.zurich.com/en/knowledge/topics/climate-change/how-to-reduce-carbon-in-our-supply-chains</a:t>
            </a: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GB" sz="600" dirty="0">
                <a:solidFill>
                  <a:schemeClr val="bg2">
                    <a:lumMod val="50000"/>
                  </a:schemeClr>
                </a:solidFill>
                <a:effectLst/>
                <a:latin typeface="Arial" panose="020B0604020202020204" pitchFamily="34" charset="0"/>
                <a:ea typeface="Calibri" panose="020F0502020204030204" pitchFamily="34" charset="0"/>
                <a:cs typeface="Times New Roman" panose="02020603050405020304" pitchFamily="18" charset="0"/>
              </a:rPr>
              <a:t> </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700" dirty="0">
              <a:solidFill>
                <a:schemeClr val="bg2">
                  <a:lumMod val="50000"/>
                </a:schemeClr>
              </a:solidFill>
            </a:endParaRPr>
          </a:p>
        </p:txBody>
      </p:sp>
    </p:spTree>
    <p:extLst>
      <p:ext uri="{BB962C8B-B14F-4D97-AF65-F5344CB8AC3E}">
        <p14:creationId xmlns:p14="http://schemas.microsoft.com/office/powerpoint/2010/main" val="2416487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690B1-EFD4-ACDC-D17E-2C0D839593A6}"/>
              </a:ext>
            </a:extLst>
          </p:cNvPr>
          <p:cNvSpPr>
            <a:spLocks noGrp="1"/>
          </p:cNvSpPr>
          <p:nvPr>
            <p:ph type="title"/>
          </p:nvPr>
        </p:nvSpPr>
        <p:spPr/>
        <p:txBody>
          <a:bodyPr>
            <a:normAutofit/>
          </a:bodyPr>
          <a:lstStyle/>
          <a:p>
            <a:r>
              <a:rPr lang="en-GB" sz="6000" b="1" dirty="0">
                <a:solidFill>
                  <a:schemeClr val="bg2">
                    <a:lumMod val="50000"/>
                  </a:schemeClr>
                </a:solidFill>
              </a:rPr>
              <a:t>THANK YOU</a:t>
            </a:r>
            <a:endParaRPr lang="en-GB" sz="6000" dirty="0"/>
          </a:p>
        </p:txBody>
      </p:sp>
    </p:spTree>
    <p:extLst>
      <p:ext uri="{BB962C8B-B14F-4D97-AF65-F5344CB8AC3E}">
        <p14:creationId xmlns:p14="http://schemas.microsoft.com/office/powerpoint/2010/main" val="268914471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Custom 3">
      <a:dk1>
        <a:srgbClr val="000000"/>
      </a:dk1>
      <a:lt1>
        <a:srgbClr val="FFFFFF"/>
      </a:lt1>
      <a:dk2>
        <a:srgbClr val="719DCB"/>
      </a:dk2>
      <a:lt2>
        <a:srgbClr val="E3DED1"/>
      </a:lt2>
      <a:accent1>
        <a:srgbClr val="549E39"/>
      </a:accent1>
      <a:accent2>
        <a:srgbClr val="8AB833"/>
      </a:accent2>
      <a:accent3>
        <a:srgbClr val="C0CF3A"/>
      </a:accent3>
      <a:accent4>
        <a:srgbClr val="029676"/>
      </a:accent4>
      <a:accent5>
        <a:srgbClr val="4AB5C4"/>
      </a:accent5>
      <a:accent6>
        <a:srgbClr val="0989B1"/>
      </a:accent6>
      <a:hlink>
        <a:srgbClr val="4E751A"/>
      </a:hlink>
      <a:folHlink>
        <a:srgbClr val="BA6906"/>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{86CF52CF-3C19-AF49-89AD-D48694766681}tf10001064</Template>
  <TotalTime>52</TotalTime>
  <Words>2608</Words>
  <Application>Microsoft Macintosh PowerPoint</Application>
  <PresentationFormat>Widescreen</PresentationFormat>
  <Paragraphs>121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Cambria Math</vt:lpstr>
      <vt:lpstr>Garamond</vt:lpstr>
      <vt:lpstr>Organic</vt:lpstr>
      <vt:lpstr>LOCAL SOURCING AND FOOD SUSTAINABILITY IN THE HOTEL AND HOSPITALITY SECTOR</vt:lpstr>
      <vt:lpstr>1. Introduction:</vt:lpstr>
      <vt:lpstr>2. Overview of Literature cont.</vt:lpstr>
      <vt:lpstr>2. Overview of Literature</vt:lpstr>
      <vt:lpstr>Application of Local Sourcing and Food Sustainability in the Hotel and Hospitality Sector</vt:lpstr>
      <vt:lpstr>Application of Local Sourcing and Food Sustainability in the Hotel and Hospitality Sector cont.</vt:lpstr>
      <vt:lpstr>Application of Local Sourcing and Food Sustainability in the Hotel and Hospitality Sector cont.</vt:lpstr>
      <vt:lpstr>  4. Evaluate Future Policy and Management Options  </vt:lpstr>
      <vt:lpstr>  4. Evaluate Future Policy and Management Options cont.  </vt:lpstr>
      <vt:lpstr>Conclusions</vt:lpstr>
      <vt:lpstr>Conclusions</vt:lpstr>
      <vt:lpstr>References</vt:lpstr>
      <vt:lpstr>THANK YOU</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Author</dc:creator>
  <cp:keywords/>
  <dc:description/>
  <cp:lastModifiedBy>Author</cp:lastModifiedBy>
  <cp:revision>15</cp:revision>
  <dcterms:created xsi:type="dcterms:W3CDTF">2023-11-11T10:27:21Z</dcterms:created>
  <dcterms:modified xsi:type="dcterms:W3CDTF">2023-11-11T13:26:29Z</dcterms:modified>
  <cp:category/>
</cp:coreProperties>
</file>