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7"/>
  </p:notesMasterIdLst>
  <p:sldIdLst>
    <p:sldId id="257" r:id="rId5"/>
    <p:sldId id="261" r:id="rId6"/>
    <p:sldId id="262" r:id="rId7"/>
    <p:sldId id="263" r:id="rId8"/>
    <p:sldId id="265" r:id="rId9"/>
    <p:sldId id="264" r:id="rId10"/>
    <p:sldId id="267" r:id="rId11"/>
    <p:sldId id="268" r:id="rId12"/>
    <p:sldId id="266"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0307" autoAdjust="0"/>
  </p:normalViewPr>
  <p:slideViewPr>
    <p:cSldViewPr snapToGrid="0">
      <p:cViewPr>
        <p:scale>
          <a:sx n="50" d="100"/>
          <a:sy n="50" d="100"/>
        </p:scale>
        <p:origin x="93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Question 1 </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Lbls>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2"/>
                <c:pt idx="0">
                  <c:v>Yes</c:v>
                </c:pt>
                <c:pt idx="1">
                  <c:v>No</c:v>
                </c:pt>
              </c:strCache>
            </c:strRef>
          </c:cat>
          <c:val>
            <c:numRef>
              <c:f>Sheet1!$B$2:$B$5</c:f>
              <c:numCache>
                <c:formatCode>General</c:formatCode>
                <c:ptCount val="2"/>
                <c:pt idx="0">
                  <c:v>4</c:v>
                </c:pt>
                <c:pt idx="1">
                  <c:v>1</c:v>
                </c:pt>
              </c:numCache>
            </c:numRef>
          </c:val>
          <c:extLst>
            <c:ext xmlns:c15="http://schemas.microsoft.com/office/drawing/2012/chart" uri="{02D57815-91ED-43cb-92C2-25804820EDAC}">
              <c15:categoryFilterExceptions/>
            </c:ext>
            <c:ext xmlns:c16="http://schemas.microsoft.com/office/drawing/2014/chart" uri="{C3380CC4-5D6E-409C-BE32-E72D297353CC}">
              <c16:uniqueId val="{00000000-32E4-4450-B565-18E12B5E0183}"/>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65B1EC-FAA8-4CC1-8871-5EB6061AF0BD}" type="datetimeFigureOut">
              <a:rPr lang="en-GB" smtClean="0"/>
              <a:t>06/03/2022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692C70-C7B2-4974-A210-C471F7194337}" type="slidenum">
              <a:rPr lang="en-GB" smtClean="0"/>
              <a:t>‹#›</a:t>
            </a:fld>
            <a:endParaRPr lang="en-GB"/>
          </a:p>
        </p:txBody>
      </p:sp>
    </p:spTree>
    <p:extLst>
      <p:ext uri="{BB962C8B-B14F-4D97-AF65-F5344CB8AC3E}">
        <p14:creationId xmlns:p14="http://schemas.microsoft.com/office/powerpoint/2010/main" val="2409861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component 2 assignment brief can be found in the assignment brief folder. Please ensure that all students are aware of the second task and emphasis that this is the write up of the project that has been developed as a group but MUST be written up independently by each group member. The guidance video, also available in the assignment brief folder from Week 7 onwards will outline the task. </a:t>
            </a:r>
          </a:p>
          <a:p>
            <a:endParaRPr lang="en-GB" dirty="0"/>
          </a:p>
          <a:p>
            <a:r>
              <a:rPr lang="en-GB" dirty="0"/>
              <a:t>The Research Report template is available in the week 9 folder, direct student to this and explain that this must be used – the template provides a title page, contents (page numbers will be updated as the report is written) the order of the sections with inserted headings. </a:t>
            </a:r>
          </a:p>
          <a:p>
            <a:endParaRPr lang="en-GB" dirty="0"/>
          </a:p>
          <a:p>
            <a:pPr>
              <a:lnSpc>
                <a:spcPct val="107000"/>
              </a:lnSpc>
              <a:spcAft>
                <a:spcPts val="800"/>
              </a:spcAft>
            </a:pPr>
            <a:r>
              <a:rPr lang="en-GB" dirty="0"/>
              <a:t>A rough guide for word count on each section is</a:t>
            </a:r>
          </a:p>
          <a:p>
            <a:pPr>
              <a:lnSpc>
                <a:spcPct val="107000"/>
              </a:lnSpc>
              <a:spcAft>
                <a:spcPts val="800"/>
              </a:spcAft>
            </a:pPr>
            <a:r>
              <a:rPr lang="en-GB" dirty="0"/>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Title Page and Abstract (words here do not count towards final word count)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Introduction (including overview of relevant literature – 450words)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 Research design (research question, methods, ethical considerations) (550words)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 Results (250words)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 Discussion (550words)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Conclusion (200words)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 Reference List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 Appendix A – A blank copy questionnaire.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Emphasis that the skills discussed here today will be help to students as they develop their final independent research report. </a:t>
            </a:r>
          </a:p>
          <a:p>
            <a:endParaRPr lang="en-GB" dirty="0"/>
          </a:p>
        </p:txBody>
      </p:sp>
      <p:sp>
        <p:nvSpPr>
          <p:cNvPr id="4" name="Slide Number Placeholder 3"/>
          <p:cNvSpPr>
            <a:spLocks noGrp="1"/>
          </p:cNvSpPr>
          <p:nvPr>
            <p:ph type="sldNum" sz="quarter" idx="5"/>
          </p:nvPr>
        </p:nvSpPr>
        <p:spPr/>
        <p:txBody>
          <a:bodyPr/>
          <a:lstStyle/>
          <a:p>
            <a:fld id="{36692C70-C7B2-4974-A210-C471F7194337}" type="slidenum">
              <a:rPr lang="en-GB" smtClean="0"/>
              <a:t>3</a:t>
            </a:fld>
            <a:endParaRPr lang="en-GB"/>
          </a:p>
        </p:txBody>
      </p:sp>
    </p:spTree>
    <p:extLst>
      <p:ext uri="{BB962C8B-B14F-4D97-AF65-F5344CB8AC3E}">
        <p14:creationId xmlns:p14="http://schemas.microsoft.com/office/powerpoint/2010/main" val="3231858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slide 1 of 2 on this skill – this slide shows the first few steps. </a:t>
            </a:r>
          </a:p>
        </p:txBody>
      </p:sp>
      <p:sp>
        <p:nvSpPr>
          <p:cNvPr id="4" name="Slide Number Placeholder 3"/>
          <p:cNvSpPr>
            <a:spLocks noGrp="1"/>
          </p:cNvSpPr>
          <p:nvPr>
            <p:ph type="sldNum" sz="quarter" idx="5"/>
          </p:nvPr>
        </p:nvSpPr>
        <p:spPr/>
        <p:txBody>
          <a:bodyPr/>
          <a:lstStyle/>
          <a:p>
            <a:fld id="{36692C70-C7B2-4974-A210-C471F7194337}" type="slidenum">
              <a:rPr lang="en-GB" smtClean="0"/>
              <a:t>4</a:t>
            </a:fld>
            <a:endParaRPr lang="en-GB"/>
          </a:p>
        </p:txBody>
      </p:sp>
    </p:spTree>
    <p:extLst>
      <p:ext uri="{BB962C8B-B14F-4D97-AF65-F5344CB8AC3E}">
        <p14:creationId xmlns:p14="http://schemas.microsoft.com/office/powerpoint/2010/main" val="374573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Explain that as students become more confident in creating Word documents they may wish to explore each of these options. For now, we will focus on the first: Create a link to a Web Page.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Model the process of inserting a link to a webpage – entering the relevant URL address in the ‘Address’ bar and insert the ‘Text to display’ in the top box, this will create a hyper link within a word document, to your relevant web address – consider using the www.uwtsd.ac.uk/library </a:t>
            </a:r>
          </a:p>
          <a:p>
            <a:endParaRPr lang="en-GB" dirty="0"/>
          </a:p>
        </p:txBody>
      </p:sp>
      <p:sp>
        <p:nvSpPr>
          <p:cNvPr id="4" name="Slide Number Placeholder 3"/>
          <p:cNvSpPr>
            <a:spLocks noGrp="1"/>
          </p:cNvSpPr>
          <p:nvPr>
            <p:ph type="sldNum" sz="quarter" idx="5"/>
          </p:nvPr>
        </p:nvSpPr>
        <p:spPr/>
        <p:txBody>
          <a:bodyPr/>
          <a:lstStyle/>
          <a:p>
            <a:fld id="{36692C70-C7B2-4974-A210-C471F7194337}" type="slidenum">
              <a:rPr lang="en-GB" smtClean="0"/>
              <a:t>5</a:t>
            </a:fld>
            <a:endParaRPr lang="en-GB"/>
          </a:p>
        </p:txBody>
      </p:sp>
    </p:spTree>
    <p:extLst>
      <p:ext uri="{BB962C8B-B14F-4D97-AF65-F5344CB8AC3E}">
        <p14:creationId xmlns:p14="http://schemas.microsoft.com/office/powerpoint/2010/main" val="1029736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 of 2.  - Please note to students that ‘Insert – Charts’ is not available as an option on the OneDrive version. (We will show how charts can be created in the OneDrive Excel app and copied into Word in week 8)</a:t>
            </a:r>
          </a:p>
          <a:p>
            <a:endParaRPr lang="en-GB" dirty="0"/>
          </a:p>
          <a:p>
            <a:r>
              <a:rPr lang="en-GB" dirty="0"/>
              <a:t> Today we will introduce this process and show more in week 8 – Analysis</a:t>
            </a:r>
          </a:p>
          <a:p>
            <a:endParaRPr lang="en-GB" dirty="0"/>
          </a:p>
          <a:p>
            <a:r>
              <a:rPr lang="en-GB" dirty="0"/>
              <a:t>Explain that today, we will just be practising the process as the data the students are collecting today for their project will need to be tidied up prior to using and analysing. </a:t>
            </a:r>
          </a:p>
        </p:txBody>
      </p:sp>
      <p:sp>
        <p:nvSpPr>
          <p:cNvPr id="4" name="Slide Number Placeholder 3"/>
          <p:cNvSpPr>
            <a:spLocks noGrp="1"/>
          </p:cNvSpPr>
          <p:nvPr>
            <p:ph type="sldNum" sz="quarter" idx="5"/>
          </p:nvPr>
        </p:nvSpPr>
        <p:spPr/>
        <p:txBody>
          <a:bodyPr/>
          <a:lstStyle/>
          <a:p>
            <a:fld id="{36692C70-C7B2-4974-A210-C471F7194337}" type="slidenum">
              <a:rPr lang="en-GB" smtClean="0"/>
              <a:t>6</a:t>
            </a:fld>
            <a:endParaRPr lang="en-GB"/>
          </a:p>
        </p:txBody>
      </p:sp>
    </p:spTree>
    <p:extLst>
      <p:ext uri="{BB962C8B-B14F-4D97-AF65-F5344CB8AC3E}">
        <p14:creationId xmlns:p14="http://schemas.microsoft.com/office/powerpoint/2010/main" val="954726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a Pie Chart will be useful if students are wanting to show how many people said ‘yes’ or ‘no’ to a closed question, </a:t>
            </a:r>
          </a:p>
          <a:p>
            <a:endParaRPr lang="en-GB" dirty="0"/>
          </a:p>
          <a:p>
            <a:r>
              <a:rPr lang="en-GB" dirty="0"/>
              <a:t>Once the </a:t>
            </a:r>
            <a:r>
              <a:rPr lang="en-GB" b="1" dirty="0"/>
              <a:t>Pie </a:t>
            </a:r>
            <a:r>
              <a:rPr lang="en-GB" b="0" dirty="0"/>
              <a:t>option has been selected, a chart box and mini excel box will pop up in the Word document. </a:t>
            </a:r>
          </a:p>
          <a:p>
            <a:endParaRPr lang="en-GB" b="0" dirty="0"/>
          </a:p>
          <a:p>
            <a:r>
              <a:rPr lang="en-GB" b="0" dirty="0"/>
              <a:t>The Video is embedded and is not narrated – It shows the insertion of a Pie chart into a Word document (the Research report template) – pause and discuss or model each step as needed. </a:t>
            </a:r>
            <a:endParaRPr lang="en-GB" b="1" dirty="0"/>
          </a:p>
        </p:txBody>
      </p:sp>
      <p:sp>
        <p:nvSpPr>
          <p:cNvPr id="4" name="Slide Number Placeholder 3"/>
          <p:cNvSpPr>
            <a:spLocks noGrp="1"/>
          </p:cNvSpPr>
          <p:nvPr>
            <p:ph type="sldNum" sz="quarter" idx="5"/>
          </p:nvPr>
        </p:nvSpPr>
        <p:spPr/>
        <p:txBody>
          <a:bodyPr/>
          <a:lstStyle/>
          <a:p>
            <a:fld id="{36692C70-C7B2-4974-A210-C471F7194337}" type="slidenum">
              <a:rPr lang="en-GB" smtClean="0"/>
              <a:t>7</a:t>
            </a:fld>
            <a:endParaRPr lang="en-GB"/>
          </a:p>
        </p:txBody>
      </p:sp>
    </p:spTree>
    <p:extLst>
      <p:ext uri="{BB962C8B-B14F-4D97-AF65-F5344CB8AC3E}">
        <p14:creationId xmlns:p14="http://schemas.microsoft.com/office/powerpoint/2010/main" val="2275405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 that students use the computers in the shared areas to complete this (Spark Hill – downstairs in common room and on top floor in PC lab, In Quay Place – in shared computer area on 2</a:t>
            </a:r>
            <a:r>
              <a:rPr lang="en-GB" baseline="30000" dirty="0"/>
              <a:t>nd</a:t>
            </a:r>
            <a:r>
              <a:rPr lang="en-GB" dirty="0"/>
              <a:t> floor). </a:t>
            </a:r>
          </a:p>
          <a:p>
            <a:endParaRPr lang="en-GB" dirty="0"/>
          </a:p>
          <a:p>
            <a:r>
              <a:rPr lang="en-GB" dirty="0"/>
              <a:t>Students working at home should be now have accessed the free Office 365 desktop download as a UWTSD for their laptop. </a:t>
            </a:r>
          </a:p>
          <a:p>
            <a:endParaRPr lang="en-GB" dirty="0"/>
          </a:p>
          <a:p>
            <a:r>
              <a:rPr lang="en-GB" dirty="0"/>
              <a:t>Any student unable to complete this due to OneDrive or Office.com only access will need to wait for peers to complete. </a:t>
            </a:r>
          </a:p>
          <a:p>
            <a:endParaRPr lang="en-GB" dirty="0"/>
          </a:p>
          <a:p>
            <a:r>
              <a:rPr lang="en-GB" dirty="0"/>
              <a:t>Students can click the on the pie chart and then click the + symbol to see the options – click ‘data labels’ to see the amounts displayed on the pie chart.  </a:t>
            </a:r>
          </a:p>
        </p:txBody>
      </p:sp>
      <p:sp>
        <p:nvSpPr>
          <p:cNvPr id="4" name="Slide Number Placeholder 3"/>
          <p:cNvSpPr>
            <a:spLocks noGrp="1"/>
          </p:cNvSpPr>
          <p:nvPr>
            <p:ph type="sldNum" sz="quarter" idx="5"/>
          </p:nvPr>
        </p:nvSpPr>
        <p:spPr/>
        <p:txBody>
          <a:bodyPr/>
          <a:lstStyle/>
          <a:p>
            <a:fld id="{36692C70-C7B2-4974-A210-C471F7194337}" type="slidenum">
              <a:rPr lang="en-GB" smtClean="0"/>
              <a:t>8</a:t>
            </a:fld>
            <a:endParaRPr lang="en-GB"/>
          </a:p>
        </p:txBody>
      </p:sp>
    </p:spTree>
    <p:extLst>
      <p:ext uri="{BB962C8B-B14F-4D97-AF65-F5344CB8AC3E}">
        <p14:creationId xmlns:p14="http://schemas.microsoft.com/office/powerpoint/2010/main" val="2614772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make your reports look professional, adding a label or caption underneath your chart/image/diagram is really important – this is an opportunity to include your citation if needed as well.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is not narrated – pause, discuss, model the process. (only available on Desktop version). </a:t>
            </a:r>
          </a:p>
          <a:p>
            <a:endParaRPr lang="en-GB" dirty="0"/>
          </a:p>
          <a:p>
            <a:r>
              <a:rPr lang="en-GB" dirty="0"/>
              <a:t>To insert a caption under an image or chart – select the ‘Reference’ toolbar and select the ‘Insert Caption’ – Type an appropriate caption to reflect the content of the figure – highlight to students that a citation could be included if they have used an image from a website. </a:t>
            </a:r>
          </a:p>
        </p:txBody>
      </p:sp>
      <p:sp>
        <p:nvSpPr>
          <p:cNvPr id="4" name="Slide Number Placeholder 3"/>
          <p:cNvSpPr>
            <a:spLocks noGrp="1"/>
          </p:cNvSpPr>
          <p:nvPr>
            <p:ph type="sldNum" sz="quarter" idx="5"/>
          </p:nvPr>
        </p:nvSpPr>
        <p:spPr/>
        <p:txBody>
          <a:bodyPr/>
          <a:lstStyle/>
          <a:p>
            <a:fld id="{36692C70-C7B2-4974-A210-C471F7194337}" type="slidenum">
              <a:rPr lang="en-GB" smtClean="0"/>
              <a:t>9</a:t>
            </a:fld>
            <a:endParaRPr lang="en-GB"/>
          </a:p>
        </p:txBody>
      </p:sp>
    </p:spTree>
    <p:extLst>
      <p:ext uri="{BB962C8B-B14F-4D97-AF65-F5344CB8AC3E}">
        <p14:creationId xmlns:p14="http://schemas.microsoft.com/office/powerpoint/2010/main" val="3759114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MS Word has a manual means to insert references and build a collection of source references that can be stored and used in future documents as well, this can support students that are developing their referencing skills. </a:t>
            </a:r>
          </a:p>
          <a:p>
            <a:endParaRPr lang="en-GB" dirty="0"/>
          </a:p>
          <a:p>
            <a:r>
              <a:rPr lang="en-GB" dirty="0"/>
              <a:t>Go to the referencing toolbar and click ‘Insert Citation’ – ‘Add New Source’ to begin. Model this process to students, referencing a relevant website – for example – Unnarrated video example provided on next slide – pause and discuss or model the stages using Desktop word. </a:t>
            </a:r>
          </a:p>
        </p:txBody>
      </p:sp>
      <p:sp>
        <p:nvSpPr>
          <p:cNvPr id="4" name="Slide Number Placeholder 3"/>
          <p:cNvSpPr>
            <a:spLocks noGrp="1"/>
          </p:cNvSpPr>
          <p:nvPr>
            <p:ph type="sldNum" sz="quarter" idx="5"/>
          </p:nvPr>
        </p:nvSpPr>
        <p:spPr/>
        <p:txBody>
          <a:bodyPr/>
          <a:lstStyle/>
          <a:p>
            <a:fld id="{36692C70-C7B2-4974-A210-C471F7194337}" type="slidenum">
              <a:rPr lang="en-GB" smtClean="0"/>
              <a:t>10</a:t>
            </a:fld>
            <a:endParaRPr lang="en-GB"/>
          </a:p>
        </p:txBody>
      </p:sp>
    </p:spTree>
    <p:extLst>
      <p:ext uri="{BB962C8B-B14F-4D97-AF65-F5344CB8AC3E}">
        <p14:creationId xmlns:p14="http://schemas.microsoft.com/office/powerpoint/2010/main" val="3410502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is not narrated – Video models an example of how to reference a website using the Harvard referencing tool. </a:t>
            </a:r>
          </a:p>
          <a:p>
            <a:endParaRPr lang="en-GB" dirty="0"/>
          </a:p>
          <a:p>
            <a:r>
              <a:rPr lang="en-GB" dirty="0"/>
              <a:t>On this I have included the ‘Corporate Author’ option and entered the BBC but the author’s full name is shown and could have been used. </a:t>
            </a:r>
          </a:p>
        </p:txBody>
      </p:sp>
      <p:sp>
        <p:nvSpPr>
          <p:cNvPr id="4" name="Slide Number Placeholder 3"/>
          <p:cNvSpPr>
            <a:spLocks noGrp="1"/>
          </p:cNvSpPr>
          <p:nvPr>
            <p:ph type="sldNum" sz="quarter" idx="5"/>
          </p:nvPr>
        </p:nvSpPr>
        <p:spPr/>
        <p:txBody>
          <a:bodyPr/>
          <a:lstStyle/>
          <a:p>
            <a:fld id="{36692C70-C7B2-4974-A210-C471F7194337}" type="slidenum">
              <a:rPr lang="en-GB" smtClean="0"/>
              <a:t>11</a:t>
            </a:fld>
            <a:endParaRPr lang="en-GB"/>
          </a:p>
        </p:txBody>
      </p:sp>
    </p:spTree>
    <p:extLst>
      <p:ext uri="{BB962C8B-B14F-4D97-AF65-F5344CB8AC3E}">
        <p14:creationId xmlns:p14="http://schemas.microsoft.com/office/powerpoint/2010/main" val="4206814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3/6/2022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3/6/2022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3/6/2022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3/6/2022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3/6/2022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20.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5.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861011" y="2187456"/>
            <a:ext cx="4947858" cy="1798909"/>
          </a:xfrm>
        </p:spPr>
        <p:txBody>
          <a:bodyPr>
            <a:normAutofit/>
          </a:bodyPr>
          <a:lstStyle/>
          <a:p>
            <a:r>
              <a:rPr lang="en-US" sz="3200" dirty="0">
                <a:solidFill>
                  <a:schemeClr val="tx1"/>
                </a:solidFill>
              </a:rPr>
              <a:t>Digital Skill – MS Word – Further skills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Week 7 – BMSW4003 Digital Skills and Research Methods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grpSp>
        <p:nvGrpSpPr>
          <p:cNvPr id="24" name="Group 23">
            <a:extLst>
              <a:ext uri="{FF2B5EF4-FFF2-40B4-BE49-F238E27FC236}">
                <a16:creationId xmlns:a16="http://schemas.microsoft.com/office/drawing/2014/main" id="{0E1A740C-4369-4BBC-ACF1-EC855299E39C}"/>
              </a:ext>
            </a:extLst>
          </p:cNvPr>
          <p:cNvGrpSpPr/>
          <p:nvPr/>
        </p:nvGrpSpPr>
        <p:grpSpPr>
          <a:xfrm>
            <a:off x="1102406" y="2620368"/>
            <a:ext cx="2981250" cy="3105001"/>
            <a:chOff x="1102406" y="2620368"/>
            <a:chExt cx="2981250" cy="3105001"/>
          </a:xfrm>
        </p:grpSpPr>
        <p:sp>
          <p:nvSpPr>
            <p:cNvPr id="15" name="Oval 14">
              <a:extLst>
                <a:ext uri="{FF2B5EF4-FFF2-40B4-BE49-F238E27FC236}">
                  <a16:creationId xmlns:a16="http://schemas.microsoft.com/office/drawing/2014/main" id="{F3823C92-A16B-4FCA-8AC4-941AA4D42597}"/>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descr="Link">
              <a:extLst>
                <a:ext uri="{FF2B5EF4-FFF2-40B4-BE49-F238E27FC236}">
                  <a16:creationId xmlns:a16="http://schemas.microsoft.com/office/drawing/2014/main" id="{70E11261-DCE8-4DB2-8B42-790700C5CA13}"/>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41BC307A-08A5-4D91-BA4C-1829E0662BD5}"/>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Inserting links within documents</a:t>
              </a:r>
              <a:endParaRPr lang="en-US" sz="1600" kern="1200" dirty="0"/>
            </a:p>
          </p:txBody>
        </p:sp>
      </p:grpSp>
      <p:grpSp>
        <p:nvGrpSpPr>
          <p:cNvPr id="25" name="Group 24">
            <a:extLst>
              <a:ext uri="{FF2B5EF4-FFF2-40B4-BE49-F238E27FC236}">
                <a16:creationId xmlns:a16="http://schemas.microsoft.com/office/drawing/2014/main" id="{F6CAE495-50F8-42A8-92AC-CB96577EAE30}"/>
              </a:ext>
            </a:extLst>
          </p:cNvPr>
          <p:cNvGrpSpPr/>
          <p:nvPr/>
        </p:nvGrpSpPr>
        <p:grpSpPr>
          <a:xfrm>
            <a:off x="4605374" y="2620368"/>
            <a:ext cx="2981250" cy="3105001"/>
            <a:chOff x="4605374" y="2620368"/>
            <a:chExt cx="2981250" cy="3105001"/>
          </a:xfrm>
        </p:grpSpPr>
        <p:sp>
          <p:nvSpPr>
            <p:cNvPr id="18" name="Oval 17">
              <a:extLst>
                <a:ext uri="{FF2B5EF4-FFF2-40B4-BE49-F238E27FC236}">
                  <a16:creationId xmlns:a16="http://schemas.microsoft.com/office/drawing/2014/main" id="{3D7D0F33-4604-4478-A74F-BE8A34BFE1B1}"/>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9" name="Rectangle 18" descr="Presentation with Pie Chart">
              <a:extLst>
                <a:ext uri="{FF2B5EF4-FFF2-40B4-BE49-F238E27FC236}">
                  <a16:creationId xmlns:a16="http://schemas.microsoft.com/office/drawing/2014/main" id="{9C3A0418-B248-418F-AC3D-493CA5E44CE3}"/>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B6659E33-E865-43DA-8C4A-4DB9E427F77B}"/>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Inserting charts &amp; graphs And Labelling figures</a:t>
              </a:r>
              <a:endParaRPr lang="en-US" sz="1600" kern="1200" dirty="0"/>
            </a:p>
          </p:txBody>
        </p:sp>
      </p:grpSp>
      <p:grpSp>
        <p:nvGrpSpPr>
          <p:cNvPr id="26" name="Group 25">
            <a:extLst>
              <a:ext uri="{FF2B5EF4-FFF2-40B4-BE49-F238E27FC236}">
                <a16:creationId xmlns:a16="http://schemas.microsoft.com/office/drawing/2014/main" id="{5C2B5C7E-36F3-472F-9E63-64554DB18D73}"/>
              </a:ext>
            </a:extLst>
          </p:cNvPr>
          <p:cNvGrpSpPr/>
          <p:nvPr/>
        </p:nvGrpSpPr>
        <p:grpSpPr>
          <a:xfrm>
            <a:off x="8108343" y="2620368"/>
            <a:ext cx="2981250" cy="3105001"/>
            <a:chOff x="8108343" y="2620368"/>
            <a:chExt cx="2981250" cy="3105001"/>
          </a:xfrm>
        </p:grpSpPr>
        <p:sp>
          <p:nvSpPr>
            <p:cNvPr id="21" name="Oval 20">
              <a:extLst>
                <a:ext uri="{FF2B5EF4-FFF2-40B4-BE49-F238E27FC236}">
                  <a16:creationId xmlns:a16="http://schemas.microsoft.com/office/drawing/2014/main" id="{5627A5D0-8109-41A6-AD19-B23D539AB65A}"/>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22" name="Rectangle 21" descr="Books">
              <a:extLst>
                <a:ext uri="{FF2B5EF4-FFF2-40B4-BE49-F238E27FC236}">
                  <a16:creationId xmlns:a16="http://schemas.microsoft.com/office/drawing/2014/main" id="{A8B554DB-4C58-4FAD-BC59-EDC784ECEA98}"/>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FAE682DA-C4AB-440D-AA37-D1605318FF52}"/>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Using referencing tool</a:t>
              </a:r>
              <a:r>
                <a:rPr lang="en-US" sz="1600" kern="1200" dirty="0"/>
                <a:t>.</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text, application, email&#10;&#10;Description automatically generated">
            <a:extLst>
              <a:ext uri="{FF2B5EF4-FFF2-40B4-BE49-F238E27FC236}">
                <a16:creationId xmlns:a16="http://schemas.microsoft.com/office/drawing/2014/main" id="{5FD2E995-C94A-43FA-8C5F-EF0EFEABC85C}"/>
              </a:ext>
            </a:extLst>
          </p:cNvPr>
          <p:cNvPicPr>
            <a:picLocks noChangeAspect="1"/>
          </p:cNvPicPr>
          <p:nvPr/>
        </p:nvPicPr>
        <p:blipFill>
          <a:blip r:embed="rId3"/>
          <a:stretch>
            <a:fillRect/>
          </a:stretch>
        </p:blipFill>
        <p:spPr>
          <a:xfrm>
            <a:off x="228599" y="866076"/>
            <a:ext cx="7696201" cy="5125848"/>
          </a:xfrm>
          <a:prstGeom prst="rect">
            <a:avLst/>
          </a:prstGeom>
          <a:noFill/>
          <a:ln w="38100">
            <a:solidFill>
              <a:schemeClr val="tx1"/>
            </a:solidFill>
          </a:ln>
        </p:spPr>
      </p:pic>
      <p:sp>
        <p:nvSpPr>
          <p:cNvPr id="2" name="Title 1">
            <a:extLst>
              <a:ext uri="{FF2B5EF4-FFF2-40B4-BE49-F238E27FC236}">
                <a16:creationId xmlns:a16="http://schemas.microsoft.com/office/drawing/2014/main" id="{AD74CCA6-154E-4565-93B8-C5CB1D901EBF}"/>
              </a:ext>
            </a:extLst>
          </p:cNvPr>
          <p:cNvSpPr>
            <a:spLocks noGrp="1"/>
          </p:cNvSpPr>
          <p:nvPr>
            <p:ph type="title"/>
          </p:nvPr>
        </p:nvSpPr>
        <p:spPr>
          <a:xfrm>
            <a:off x="8477250" y="603504"/>
            <a:ext cx="3144774" cy="1645920"/>
          </a:xfrm>
        </p:spPr>
        <p:style>
          <a:lnRef idx="2">
            <a:schemeClr val="accent2"/>
          </a:lnRef>
          <a:fillRef idx="1">
            <a:schemeClr val="lt1"/>
          </a:fillRef>
          <a:effectRef idx="0">
            <a:schemeClr val="accent2"/>
          </a:effectRef>
          <a:fontRef idx="minor">
            <a:schemeClr val="dk1"/>
          </a:fontRef>
        </p:style>
        <p:txBody>
          <a:bodyPr anchor="b">
            <a:normAutofit/>
          </a:bodyPr>
          <a:lstStyle/>
          <a:p>
            <a:pPr>
              <a:lnSpc>
                <a:spcPct val="90000"/>
              </a:lnSpc>
            </a:pPr>
            <a:r>
              <a:rPr lang="en-GB" sz="2700"/>
              <a:t>Preparing for Component 2 – Research Report </a:t>
            </a:r>
          </a:p>
        </p:txBody>
      </p:sp>
      <p:sp>
        <p:nvSpPr>
          <p:cNvPr id="3" name="Content Placeholder 2">
            <a:extLst>
              <a:ext uri="{FF2B5EF4-FFF2-40B4-BE49-F238E27FC236}">
                <a16:creationId xmlns:a16="http://schemas.microsoft.com/office/drawing/2014/main" id="{3E448AD6-2642-4451-9435-869C61296A28}"/>
              </a:ext>
            </a:extLst>
          </p:cNvPr>
          <p:cNvSpPr>
            <a:spLocks noGrp="1"/>
          </p:cNvSpPr>
          <p:nvPr>
            <p:ph type="body" sz="half" idx="2"/>
          </p:nvPr>
        </p:nvSpPr>
        <p:spPr>
          <a:xfrm>
            <a:off x="8477250" y="2386584"/>
            <a:ext cx="3144774" cy="3511296"/>
          </a:xfrm>
        </p:spPr>
        <p:txBody>
          <a:bodyPr>
            <a:normAutofit/>
          </a:bodyPr>
          <a:lstStyle/>
          <a:p>
            <a:r>
              <a:rPr lang="en-GB" dirty="0"/>
              <a:t>Today you will complete your data collection using the questionnaire developed as a group. </a:t>
            </a:r>
          </a:p>
          <a:p>
            <a:endParaRPr lang="en-GB" dirty="0"/>
          </a:p>
          <a:p>
            <a:r>
              <a:rPr lang="en-GB" dirty="0"/>
              <a:t>Your component 2 assignment brief details how this will use this data to within your </a:t>
            </a:r>
            <a:r>
              <a:rPr lang="en-GB" b="1" dirty="0"/>
              <a:t>independent</a:t>
            </a:r>
            <a:r>
              <a:rPr lang="en-GB" dirty="0"/>
              <a:t> research report. </a:t>
            </a:r>
          </a:p>
        </p:txBody>
      </p:sp>
    </p:spTree>
    <p:extLst>
      <p:ext uri="{BB962C8B-B14F-4D97-AF65-F5344CB8AC3E}">
        <p14:creationId xmlns:p14="http://schemas.microsoft.com/office/powerpoint/2010/main" val="2074202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02C57-1FE4-4C4E-8869-D7F06319CD59}"/>
              </a:ext>
            </a:extLst>
          </p:cNvPr>
          <p:cNvSpPr>
            <a:spLocks noGrp="1"/>
          </p:cNvSpPr>
          <p:nvPr>
            <p:ph type="title"/>
          </p:nvPr>
        </p:nvSpPr>
        <p:spPr>
          <a:xfrm>
            <a:off x="652549" y="719666"/>
            <a:ext cx="10886901" cy="886948"/>
          </a:xfrm>
        </p:spPr>
        <p:style>
          <a:lnRef idx="2">
            <a:schemeClr val="accent1"/>
          </a:lnRef>
          <a:fillRef idx="1">
            <a:schemeClr val="lt1"/>
          </a:fillRef>
          <a:effectRef idx="0">
            <a:schemeClr val="accent1"/>
          </a:effectRef>
          <a:fontRef idx="minor">
            <a:schemeClr val="dk1"/>
          </a:fontRef>
        </p:style>
        <p:txBody>
          <a:bodyPr/>
          <a:lstStyle/>
          <a:p>
            <a:r>
              <a:rPr lang="en-GB" dirty="0"/>
              <a:t>Inserting links within documents</a:t>
            </a:r>
          </a:p>
        </p:txBody>
      </p:sp>
      <p:sp>
        <p:nvSpPr>
          <p:cNvPr id="4" name="Content Placeholder 2">
            <a:extLst>
              <a:ext uri="{FF2B5EF4-FFF2-40B4-BE49-F238E27FC236}">
                <a16:creationId xmlns:a16="http://schemas.microsoft.com/office/drawing/2014/main" id="{A64A8152-3A30-4706-A6DE-E86A08BCF3CB}"/>
              </a:ext>
            </a:extLst>
          </p:cNvPr>
          <p:cNvSpPr>
            <a:spLocks noGrp="1"/>
          </p:cNvSpPr>
          <p:nvPr>
            <p:ph idx="1"/>
          </p:nvPr>
        </p:nvSpPr>
        <p:spPr>
          <a:xfrm>
            <a:off x="1005436" y="1871608"/>
            <a:ext cx="10534013" cy="886945"/>
          </a:xfrm>
        </p:spPr>
        <p:txBody>
          <a:bodyPr>
            <a:normAutofit fontScale="92500"/>
          </a:bodyPr>
          <a:lstStyle/>
          <a:p>
            <a:pPr marL="0" indent="0">
              <a:buNone/>
            </a:pPr>
            <a:r>
              <a:rPr lang="en-GB" sz="2000" dirty="0">
                <a:latin typeface="Arial" panose="020B0604020202020204" pitchFamily="34" charset="0"/>
                <a:cs typeface="Arial" panose="020B0604020202020204" pitchFamily="34" charset="0"/>
              </a:rPr>
              <a:t>In week 3 we discussed and demonstrated how to insert links into a PowerPoint presentation. Word has a near identical process, in a Word file you can use the follow process. </a:t>
            </a:r>
          </a:p>
          <a:p>
            <a:endParaRPr lang="en-GB" dirty="0"/>
          </a:p>
          <a:p>
            <a:pPr marL="0" indent="0">
              <a:buNone/>
            </a:pPr>
            <a:endParaRPr lang="en-GB" dirty="0"/>
          </a:p>
        </p:txBody>
      </p:sp>
      <p:sp>
        <p:nvSpPr>
          <p:cNvPr id="21" name="Freeform: Shape 20">
            <a:extLst>
              <a:ext uri="{FF2B5EF4-FFF2-40B4-BE49-F238E27FC236}">
                <a16:creationId xmlns:a16="http://schemas.microsoft.com/office/drawing/2014/main" id="{40FC71DF-384D-4093-BF4C-A00C90BA3AC1}"/>
              </a:ext>
            </a:extLst>
          </p:cNvPr>
          <p:cNvSpPr/>
          <p:nvPr/>
        </p:nvSpPr>
        <p:spPr>
          <a:xfrm>
            <a:off x="1086056" y="2834081"/>
            <a:ext cx="2459727" cy="1475836"/>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46096" tIns="146096" rIns="146096" bIns="146096" numCol="1" spcCol="1270" anchor="ctr" anchorCtr="0">
            <a:noAutofit/>
          </a:bodyPr>
          <a:lstStyle/>
          <a:p>
            <a:pPr marL="0" lvl="0" indent="0" algn="ctr" defTabSz="1200150">
              <a:lnSpc>
                <a:spcPct val="90000"/>
              </a:lnSpc>
              <a:spcBef>
                <a:spcPct val="0"/>
              </a:spcBef>
              <a:spcAft>
                <a:spcPct val="35000"/>
              </a:spcAft>
              <a:buNone/>
            </a:pPr>
            <a:r>
              <a:rPr lang="en-GB" sz="2700" b="1" kern="1200" dirty="0"/>
              <a:t>Type</a:t>
            </a:r>
            <a:r>
              <a:rPr lang="en-GB" sz="2700" kern="1200" dirty="0"/>
              <a:t> your text and </a:t>
            </a:r>
            <a:r>
              <a:rPr lang="en-GB" sz="2700" b="1" kern="1200" dirty="0"/>
              <a:t>select</a:t>
            </a:r>
            <a:r>
              <a:rPr lang="en-GB" sz="2700" kern="1200" dirty="0"/>
              <a:t>. </a:t>
            </a:r>
          </a:p>
        </p:txBody>
      </p:sp>
      <p:sp>
        <p:nvSpPr>
          <p:cNvPr id="22" name="Freeform: Shape 21">
            <a:extLst>
              <a:ext uri="{FF2B5EF4-FFF2-40B4-BE49-F238E27FC236}">
                <a16:creationId xmlns:a16="http://schemas.microsoft.com/office/drawing/2014/main" id="{65AD52A2-2631-44A0-8BFD-BA78CB2901AD}"/>
              </a:ext>
            </a:extLst>
          </p:cNvPr>
          <p:cNvSpPr/>
          <p:nvPr/>
        </p:nvSpPr>
        <p:spPr>
          <a:xfrm rot="15">
            <a:off x="3793055" y="3267001"/>
            <a:ext cx="524215" cy="610012"/>
          </a:xfrm>
          <a:custGeom>
            <a:avLst/>
            <a:gdLst>
              <a:gd name="connsiteX0" fmla="*/ 0 w 524215"/>
              <a:gd name="connsiteY0" fmla="*/ 122002 h 610012"/>
              <a:gd name="connsiteX1" fmla="*/ 262108 w 524215"/>
              <a:gd name="connsiteY1" fmla="*/ 122002 h 610012"/>
              <a:gd name="connsiteX2" fmla="*/ 262108 w 524215"/>
              <a:gd name="connsiteY2" fmla="*/ 0 h 610012"/>
              <a:gd name="connsiteX3" fmla="*/ 524215 w 524215"/>
              <a:gd name="connsiteY3" fmla="*/ 305006 h 610012"/>
              <a:gd name="connsiteX4" fmla="*/ 262108 w 524215"/>
              <a:gd name="connsiteY4" fmla="*/ 610012 h 610012"/>
              <a:gd name="connsiteX5" fmla="*/ 262108 w 524215"/>
              <a:gd name="connsiteY5" fmla="*/ 488010 h 610012"/>
              <a:gd name="connsiteX6" fmla="*/ 0 w 524215"/>
              <a:gd name="connsiteY6" fmla="*/ 488010 h 610012"/>
              <a:gd name="connsiteX7" fmla="*/ 0 w 524215"/>
              <a:gd name="connsiteY7" fmla="*/ 122002 h 61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215" h="610012">
                <a:moveTo>
                  <a:pt x="0" y="122002"/>
                </a:moveTo>
                <a:lnTo>
                  <a:pt x="262108" y="122002"/>
                </a:lnTo>
                <a:lnTo>
                  <a:pt x="262108" y="0"/>
                </a:lnTo>
                <a:lnTo>
                  <a:pt x="524215" y="305006"/>
                </a:lnTo>
                <a:lnTo>
                  <a:pt x="262108" y="610012"/>
                </a:lnTo>
                <a:lnTo>
                  <a:pt x="262108" y="488010"/>
                </a:lnTo>
                <a:lnTo>
                  <a:pt x="0" y="488010"/>
                </a:lnTo>
                <a:lnTo>
                  <a:pt x="0" y="122002"/>
                </a:lnTo>
                <a:close/>
              </a:path>
            </a:pathLst>
          </a:cu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122002" rIns="157263" bIns="122001" numCol="1" spcCol="1270" anchor="ctr" anchorCtr="0">
            <a:noAutofit/>
          </a:bodyPr>
          <a:lstStyle/>
          <a:p>
            <a:pPr marL="0" lvl="0" indent="0" algn="ctr" defTabSz="933450">
              <a:lnSpc>
                <a:spcPct val="90000"/>
              </a:lnSpc>
              <a:spcBef>
                <a:spcPct val="0"/>
              </a:spcBef>
              <a:spcAft>
                <a:spcPct val="35000"/>
              </a:spcAft>
              <a:buNone/>
            </a:pPr>
            <a:endParaRPr lang="en-GB" sz="2100" kern="1200"/>
          </a:p>
        </p:txBody>
      </p:sp>
      <p:sp>
        <p:nvSpPr>
          <p:cNvPr id="23" name="Freeform: Shape 22">
            <a:extLst>
              <a:ext uri="{FF2B5EF4-FFF2-40B4-BE49-F238E27FC236}">
                <a16:creationId xmlns:a16="http://schemas.microsoft.com/office/drawing/2014/main" id="{0A8E7BB7-A7C3-4D56-9800-7FF86A93DDE3}"/>
              </a:ext>
            </a:extLst>
          </p:cNvPr>
          <p:cNvSpPr/>
          <p:nvPr/>
        </p:nvSpPr>
        <p:spPr>
          <a:xfrm>
            <a:off x="4534869" y="2834096"/>
            <a:ext cx="2459727" cy="1475836"/>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46096" tIns="146096" rIns="146096" bIns="146096" numCol="1" spcCol="1270" anchor="ctr" anchorCtr="0">
            <a:noAutofit/>
          </a:bodyPr>
          <a:lstStyle/>
          <a:p>
            <a:pPr marL="0" lvl="0" indent="0" algn="ctr" defTabSz="1200150">
              <a:lnSpc>
                <a:spcPct val="90000"/>
              </a:lnSpc>
              <a:spcBef>
                <a:spcPct val="0"/>
              </a:spcBef>
              <a:spcAft>
                <a:spcPct val="35000"/>
              </a:spcAft>
              <a:buNone/>
            </a:pPr>
            <a:r>
              <a:rPr lang="en-GB" sz="2700" b="1" kern="1200" dirty="0"/>
              <a:t>Click</a:t>
            </a:r>
            <a:r>
              <a:rPr lang="en-GB" sz="2700" kern="1200" dirty="0"/>
              <a:t> on the </a:t>
            </a:r>
            <a:r>
              <a:rPr lang="en-GB" sz="2700" b="1" kern="1200" dirty="0"/>
              <a:t>Insert</a:t>
            </a:r>
            <a:r>
              <a:rPr lang="en-GB" sz="2700" kern="1200" dirty="0"/>
              <a:t> tool bar. </a:t>
            </a:r>
          </a:p>
        </p:txBody>
      </p:sp>
      <p:sp>
        <p:nvSpPr>
          <p:cNvPr id="24" name="Freeform: Shape 23">
            <a:extLst>
              <a:ext uri="{FF2B5EF4-FFF2-40B4-BE49-F238E27FC236}">
                <a16:creationId xmlns:a16="http://schemas.microsoft.com/office/drawing/2014/main" id="{CB349A00-EBCA-4C1B-B2BE-B3466F2D8D8C}"/>
              </a:ext>
            </a:extLst>
          </p:cNvPr>
          <p:cNvSpPr/>
          <p:nvPr/>
        </p:nvSpPr>
        <p:spPr>
          <a:xfrm>
            <a:off x="7240569" y="3267008"/>
            <a:ext cx="521462" cy="610012"/>
          </a:xfrm>
          <a:custGeom>
            <a:avLst/>
            <a:gdLst>
              <a:gd name="connsiteX0" fmla="*/ 0 w 521462"/>
              <a:gd name="connsiteY0" fmla="*/ 122002 h 610012"/>
              <a:gd name="connsiteX1" fmla="*/ 260731 w 521462"/>
              <a:gd name="connsiteY1" fmla="*/ 122002 h 610012"/>
              <a:gd name="connsiteX2" fmla="*/ 260731 w 521462"/>
              <a:gd name="connsiteY2" fmla="*/ 0 h 610012"/>
              <a:gd name="connsiteX3" fmla="*/ 521462 w 521462"/>
              <a:gd name="connsiteY3" fmla="*/ 305006 h 610012"/>
              <a:gd name="connsiteX4" fmla="*/ 260731 w 521462"/>
              <a:gd name="connsiteY4" fmla="*/ 610012 h 610012"/>
              <a:gd name="connsiteX5" fmla="*/ 260731 w 521462"/>
              <a:gd name="connsiteY5" fmla="*/ 488010 h 610012"/>
              <a:gd name="connsiteX6" fmla="*/ 0 w 521462"/>
              <a:gd name="connsiteY6" fmla="*/ 488010 h 610012"/>
              <a:gd name="connsiteX7" fmla="*/ 0 w 521462"/>
              <a:gd name="connsiteY7" fmla="*/ 122002 h 61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462" h="610012">
                <a:moveTo>
                  <a:pt x="0" y="122002"/>
                </a:moveTo>
                <a:lnTo>
                  <a:pt x="260731" y="122002"/>
                </a:lnTo>
                <a:lnTo>
                  <a:pt x="260731" y="0"/>
                </a:lnTo>
                <a:lnTo>
                  <a:pt x="521462" y="305006"/>
                </a:lnTo>
                <a:lnTo>
                  <a:pt x="260731" y="610012"/>
                </a:lnTo>
                <a:lnTo>
                  <a:pt x="260731" y="488010"/>
                </a:lnTo>
                <a:lnTo>
                  <a:pt x="0" y="488010"/>
                </a:lnTo>
                <a:lnTo>
                  <a:pt x="0" y="122002"/>
                </a:lnTo>
                <a:close/>
              </a:path>
            </a:pathLst>
          </a:custGeom>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122002" rIns="156439" bIns="122002" numCol="1" spcCol="1270" anchor="ctr" anchorCtr="0">
            <a:noAutofit/>
          </a:bodyPr>
          <a:lstStyle/>
          <a:p>
            <a:pPr marL="0" lvl="0" indent="0" algn="ctr" defTabSz="933450">
              <a:lnSpc>
                <a:spcPct val="90000"/>
              </a:lnSpc>
              <a:spcBef>
                <a:spcPct val="0"/>
              </a:spcBef>
              <a:spcAft>
                <a:spcPct val="35000"/>
              </a:spcAft>
              <a:buNone/>
            </a:pPr>
            <a:endParaRPr lang="en-GB" sz="2100" kern="1200"/>
          </a:p>
        </p:txBody>
      </p:sp>
      <p:sp>
        <p:nvSpPr>
          <p:cNvPr id="25" name="Freeform: Shape 24">
            <a:extLst>
              <a:ext uri="{FF2B5EF4-FFF2-40B4-BE49-F238E27FC236}">
                <a16:creationId xmlns:a16="http://schemas.microsoft.com/office/drawing/2014/main" id="{E1631533-5924-4D61-BD98-5B35E6E5CA7B}"/>
              </a:ext>
            </a:extLst>
          </p:cNvPr>
          <p:cNvSpPr/>
          <p:nvPr/>
        </p:nvSpPr>
        <p:spPr>
          <a:xfrm>
            <a:off x="7978487" y="2834096"/>
            <a:ext cx="2459727" cy="1475836"/>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46096" tIns="146096" rIns="146096" bIns="146096" numCol="1" spcCol="1270" anchor="ctr" anchorCtr="0">
            <a:noAutofit/>
          </a:bodyPr>
          <a:lstStyle/>
          <a:p>
            <a:pPr marL="0" lvl="0" indent="0" algn="ctr" defTabSz="1200150">
              <a:lnSpc>
                <a:spcPct val="90000"/>
              </a:lnSpc>
              <a:spcBef>
                <a:spcPct val="0"/>
              </a:spcBef>
              <a:spcAft>
                <a:spcPct val="35000"/>
              </a:spcAft>
              <a:buNone/>
            </a:pPr>
            <a:r>
              <a:rPr lang="en-GB" sz="2700" kern="1200" dirty="0"/>
              <a:t>Next, </a:t>
            </a:r>
            <a:r>
              <a:rPr lang="en-GB" sz="2700" b="1" kern="1200" dirty="0"/>
              <a:t>click</a:t>
            </a:r>
            <a:r>
              <a:rPr lang="en-GB" sz="2700" kern="1200" dirty="0"/>
              <a:t> </a:t>
            </a:r>
            <a:r>
              <a:rPr lang="en-GB" sz="2700" b="1" kern="1200" dirty="0"/>
              <a:t>Links</a:t>
            </a:r>
            <a:r>
              <a:rPr lang="en-GB" sz="2700" kern="1200" dirty="0"/>
              <a:t> then </a:t>
            </a:r>
            <a:r>
              <a:rPr lang="en-GB" sz="2700" b="1" kern="1200" dirty="0"/>
              <a:t>Link</a:t>
            </a:r>
          </a:p>
        </p:txBody>
      </p:sp>
      <p:pic>
        <p:nvPicPr>
          <p:cNvPr id="7" name="Picture 6">
            <a:extLst>
              <a:ext uri="{FF2B5EF4-FFF2-40B4-BE49-F238E27FC236}">
                <a16:creationId xmlns:a16="http://schemas.microsoft.com/office/drawing/2014/main" id="{15942A8E-77F9-4336-8778-F69EC98C5AC0}"/>
              </a:ext>
            </a:extLst>
          </p:cNvPr>
          <p:cNvPicPr>
            <a:picLocks noChangeAspect="1"/>
          </p:cNvPicPr>
          <p:nvPr/>
        </p:nvPicPr>
        <p:blipFill>
          <a:blip r:embed="rId3"/>
          <a:stretch>
            <a:fillRect/>
          </a:stretch>
        </p:blipFill>
        <p:spPr>
          <a:xfrm>
            <a:off x="1066800" y="4706123"/>
            <a:ext cx="2524125" cy="1371600"/>
          </a:xfrm>
          <a:prstGeom prst="rect">
            <a:avLst/>
          </a:prstGeom>
        </p:spPr>
      </p:pic>
      <p:pic>
        <p:nvPicPr>
          <p:cNvPr id="9" name="Picture 8">
            <a:extLst>
              <a:ext uri="{FF2B5EF4-FFF2-40B4-BE49-F238E27FC236}">
                <a16:creationId xmlns:a16="http://schemas.microsoft.com/office/drawing/2014/main" id="{DF1B0459-F1B3-4EA1-B54B-5C27C81B4F02}"/>
              </a:ext>
            </a:extLst>
          </p:cNvPr>
          <p:cNvPicPr>
            <a:picLocks noChangeAspect="1"/>
          </p:cNvPicPr>
          <p:nvPr/>
        </p:nvPicPr>
        <p:blipFill>
          <a:blip r:embed="rId4"/>
          <a:stretch>
            <a:fillRect/>
          </a:stretch>
        </p:blipFill>
        <p:spPr>
          <a:xfrm>
            <a:off x="4054359" y="4709584"/>
            <a:ext cx="2952750" cy="1428750"/>
          </a:xfrm>
          <a:prstGeom prst="rect">
            <a:avLst/>
          </a:prstGeom>
        </p:spPr>
      </p:pic>
      <p:pic>
        <p:nvPicPr>
          <p:cNvPr id="11" name="Picture 10">
            <a:extLst>
              <a:ext uri="{FF2B5EF4-FFF2-40B4-BE49-F238E27FC236}">
                <a16:creationId xmlns:a16="http://schemas.microsoft.com/office/drawing/2014/main" id="{00106885-1B86-4BB7-A258-61790E054787}"/>
              </a:ext>
            </a:extLst>
          </p:cNvPr>
          <p:cNvPicPr>
            <a:picLocks noChangeAspect="1"/>
          </p:cNvPicPr>
          <p:nvPr/>
        </p:nvPicPr>
        <p:blipFill rotWithShape="1">
          <a:blip r:embed="rId5"/>
          <a:srcRect t="7320" b="7809"/>
          <a:stretch/>
        </p:blipFill>
        <p:spPr>
          <a:xfrm>
            <a:off x="8069204" y="4385476"/>
            <a:ext cx="2257425" cy="2012893"/>
          </a:xfrm>
          <a:prstGeom prst="rect">
            <a:avLst/>
          </a:prstGeom>
        </p:spPr>
      </p:pic>
      <p:cxnSp>
        <p:nvCxnSpPr>
          <p:cNvPr id="15" name="Straight Arrow Connector 14">
            <a:extLst>
              <a:ext uri="{FF2B5EF4-FFF2-40B4-BE49-F238E27FC236}">
                <a16:creationId xmlns:a16="http://schemas.microsoft.com/office/drawing/2014/main" id="{A86D57F0-0BE5-41E3-8711-363EA63D64E6}"/>
              </a:ext>
            </a:extLst>
          </p:cNvPr>
          <p:cNvCxnSpPr/>
          <p:nvPr/>
        </p:nvCxnSpPr>
        <p:spPr>
          <a:xfrm flipV="1">
            <a:off x="5116454" y="5037513"/>
            <a:ext cx="220317" cy="1412436"/>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4E87CF9B-5B23-4277-BB01-75F91EC90078}"/>
              </a:ext>
            </a:extLst>
          </p:cNvPr>
          <p:cNvCxnSpPr>
            <a:cxnSpLocks/>
          </p:cNvCxnSpPr>
          <p:nvPr/>
        </p:nvCxnSpPr>
        <p:spPr>
          <a:xfrm flipH="1">
            <a:off x="8861367" y="5037513"/>
            <a:ext cx="2077244"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2FAF2984-C4E0-459F-90A8-E7427385901B}"/>
              </a:ext>
            </a:extLst>
          </p:cNvPr>
          <p:cNvCxnSpPr>
            <a:cxnSpLocks/>
          </p:cNvCxnSpPr>
          <p:nvPr/>
        </p:nvCxnSpPr>
        <p:spPr>
          <a:xfrm flipH="1">
            <a:off x="8861367" y="5743731"/>
            <a:ext cx="2077244"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7953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nodeType="with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5"/>
                                        </p:tgtEl>
                                        <p:attrNameLst>
                                          <p:attrName>style.visibility</p:attrName>
                                        </p:attrNameLst>
                                      </p:cBhvr>
                                      <p:to>
                                        <p:strVal val="visible"/>
                                      </p:to>
                                    </p:set>
                                    <p:animEffect transition="in" filter="fade">
                                      <p:cBhvr>
                                        <p:cTn id="41" dur="500"/>
                                        <p:tgtEl>
                                          <p:spTgt spid="25"/>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500"/>
                                        <p:tgtEl>
                                          <p:spTgt spid="11"/>
                                        </p:tgtEl>
                                      </p:cBhvr>
                                    </p:animEffect>
                                  </p:childTnLst>
                                </p:cTn>
                              </p:par>
                              <p:par>
                                <p:cTn id="47" presetID="10" presetClass="entr" presetSubtype="0"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500"/>
                                        <p:tgtEl>
                                          <p:spTgt spid="16"/>
                                        </p:tgtEl>
                                      </p:cBhvr>
                                    </p:animEffect>
                                  </p:childTnLst>
                                </p:cTn>
                              </p:par>
                              <p:par>
                                <p:cTn id="50" presetID="10" presetClass="entr" presetSubtype="0" fill="hold"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21" grpId="0" animBg="1"/>
      <p:bldP spid="22" grpId="0" animBg="1"/>
      <p:bldP spid="23" grpId="0" animBg="1"/>
      <p:bldP spid="24" grpId="0" animBg="1"/>
      <p:bldP spid="2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325CAC2-477A-4E62-95F6-1F2FAC2B2EED}"/>
              </a:ext>
            </a:extLst>
          </p:cNvPr>
          <p:cNvPicPr>
            <a:picLocks noGrp="1" noChangeAspect="1"/>
          </p:cNvPicPr>
          <p:nvPr>
            <p:ph idx="1"/>
          </p:nvPr>
        </p:nvPicPr>
        <p:blipFill>
          <a:blip r:embed="rId3"/>
          <a:stretch>
            <a:fillRect/>
          </a:stretch>
        </p:blipFill>
        <p:spPr>
          <a:xfrm>
            <a:off x="1066800" y="2226065"/>
            <a:ext cx="6210300" cy="3305175"/>
          </a:xfrm>
        </p:spPr>
      </p:pic>
      <p:sp>
        <p:nvSpPr>
          <p:cNvPr id="6" name="Title 1">
            <a:extLst>
              <a:ext uri="{FF2B5EF4-FFF2-40B4-BE49-F238E27FC236}">
                <a16:creationId xmlns:a16="http://schemas.microsoft.com/office/drawing/2014/main" id="{EA909785-4531-4022-92D5-A497A453A47E}"/>
              </a:ext>
            </a:extLst>
          </p:cNvPr>
          <p:cNvSpPr txBox="1">
            <a:spLocks/>
          </p:cNvSpPr>
          <p:nvPr/>
        </p:nvSpPr>
        <p:spPr>
          <a:xfrm>
            <a:off x="652549" y="719666"/>
            <a:ext cx="10886901" cy="886948"/>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dk1"/>
                </a:solidFill>
                <a:effectLst/>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GB"/>
              <a:t>Inserting links within documents</a:t>
            </a:r>
          </a:p>
        </p:txBody>
      </p:sp>
      <p:sp>
        <p:nvSpPr>
          <p:cNvPr id="7" name="TextBox 6">
            <a:extLst>
              <a:ext uri="{FF2B5EF4-FFF2-40B4-BE49-F238E27FC236}">
                <a16:creationId xmlns:a16="http://schemas.microsoft.com/office/drawing/2014/main" id="{1C8026E0-69A2-4B6B-8036-29A011E460D5}"/>
              </a:ext>
            </a:extLst>
          </p:cNvPr>
          <p:cNvSpPr txBox="1"/>
          <p:nvPr/>
        </p:nvSpPr>
        <p:spPr>
          <a:xfrm>
            <a:off x="7597833" y="2226065"/>
            <a:ext cx="3941617" cy="2308324"/>
          </a:xfrm>
          <a:prstGeom prst="rect">
            <a:avLst/>
          </a:prstGeom>
          <a:noFill/>
        </p:spPr>
        <p:txBody>
          <a:bodyPr wrap="square" rtlCol="0">
            <a:spAutoFit/>
          </a:bodyPr>
          <a:lstStyle/>
          <a:p>
            <a:r>
              <a:rPr lang="en-GB" dirty="0"/>
              <a:t>This dialogue box will then pop up, allowing you a choice: </a:t>
            </a:r>
          </a:p>
          <a:p>
            <a:pPr marL="285750" indent="-285750">
              <a:buFont typeface="Arial" panose="020B0604020202020204" pitchFamily="34" charset="0"/>
              <a:buChar char="•"/>
            </a:pPr>
            <a:r>
              <a:rPr lang="en-GB" dirty="0"/>
              <a:t>Create a link to a Web Page,</a:t>
            </a:r>
          </a:p>
          <a:p>
            <a:pPr marL="285750" indent="-285750">
              <a:buFont typeface="Arial" panose="020B0604020202020204" pitchFamily="34" charset="0"/>
              <a:buChar char="•"/>
            </a:pPr>
            <a:r>
              <a:rPr lang="en-GB" dirty="0"/>
              <a:t>Create a link to a different place in the document. </a:t>
            </a:r>
          </a:p>
          <a:p>
            <a:pPr marL="285750" indent="-285750">
              <a:buFont typeface="Arial" panose="020B0604020202020204" pitchFamily="34" charset="0"/>
              <a:buChar char="•"/>
            </a:pPr>
            <a:r>
              <a:rPr lang="en-GB" dirty="0"/>
              <a:t>Create a New Document</a:t>
            </a:r>
          </a:p>
          <a:p>
            <a:pPr marL="285750" indent="-285750">
              <a:buFont typeface="Arial" panose="020B0604020202020204" pitchFamily="34" charset="0"/>
              <a:buChar char="•"/>
            </a:pPr>
            <a:r>
              <a:rPr lang="en-GB" dirty="0"/>
              <a:t>Create a link to an Email Address. </a:t>
            </a:r>
          </a:p>
        </p:txBody>
      </p:sp>
      <p:cxnSp>
        <p:nvCxnSpPr>
          <p:cNvPr id="9" name="Straight Arrow Connector 8">
            <a:extLst>
              <a:ext uri="{FF2B5EF4-FFF2-40B4-BE49-F238E27FC236}">
                <a16:creationId xmlns:a16="http://schemas.microsoft.com/office/drawing/2014/main" id="{0BD11B92-2116-46B0-9893-FDDD3CC8FD71}"/>
              </a:ext>
            </a:extLst>
          </p:cNvPr>
          <p:cNvCxnSpPr>
            <a:cxnSpLocks/>
          </p:cNvCxnSpPr>
          <p:nvPr/>
        </p:nvCxnSpPr>
        <p:spPr>
          <a:xfrm>
            <a:off x="473825" y="3113013"/>
            <a:ext cx="592975"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803564C1-7B90-401B-A56F-BB9199CEDA82}"/>
              </a:ext>
            </a:extLst>
          </p:cNvPr>
          <p:cNvCxnSpPr>
            <a:cxnSpLocks/>
          </p:cNvCxnSpPr>
          <p:nvPr/>
        </p:nvCxnSpPr>
        <p:spPr>
          <a:xfrm>
            <a:off x="473825" y="3814053"/>
            <a:ext cx="592975"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F8370B5F-30CA-4E66-BE1F-BBFD0059406B}"/>
              </a:ext>
            </a:extLst>
          </p:cNvPr>
          <p:cNvCxnSpPr>
            <a:cxnSpLocks/>
          </p:cNvCxnSpPr>
          <p:nvPr/>
        </p:nvCxnSpPr>
        <p:spPr>
          <a:xfrm>
            <a:off x="473825" y="4534389"/>
            <a:ext cx="592975"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3ED2800D-A20C-4755-B61B-C66E65B5C703}"/>
              </a:ext>
            </a:extLst>
          </p:cNvPr>
          <p:cNvCxnSpPr>
            <a:cxnSpLocks/>
          </p:cNvCxnSpPr>
          <p:nvPr/>
        </p:nvCxnSpPr>
        <p:spPr>
          <a:xfrm>
            <a:off x="473825" y="5094213"/>
            <a:ext cx="592975"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52091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fade">
                                      <p:cBhvr>
                                        <p:cTn id="15" dur="500"/>
                                        <p:tgtEl>
                                          <p:spTgt spid="7">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Effect transition="in" filter="fade">
                                      <p:cBhvr>
                                        <p:cTn id="23" dur="500"/>
                                        <p:tgtEl>
                                          <p:spTgt spid="7">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Effect transition="in" filter="fade">
                                      <p:cBhvr>
                                        <p:cTn id="31" dur="500"/>
                                        <p:tgtEl>
                                          <p:spTgt spid="7">
                                            <p:txEl>
                                              <p:pRg st="4" end="4"/>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8651A-B715-4394-A2D9-F7A1B9BD4BD9}"/>
              </a:ext>
            </a:extLst>
          </p:cNvPr>
          <p:cNvSpPr>
            <a:spLocks noGrp="1"/>
          </p:cNvSpPr>
          <p:nvPr>
            <p:ph type="title"/>
          </p:nvPr>
        </p:nvSpPr>
        <p:spPr>
          <a:xfrm>
            <a:off x="926152" y="544985"/>
            <a:ext cx="10058400" cy="912147"/>
          </a:xfrm>
        </p:spPr>
        <p:style>
          <a:lnRef idx="2">
            <a:schemeClr val="accent1"/>
          </a:lnRef>
          <a:fillRef idx="1">
            <a:schemeClr val="lt1"/>
          </a:fillRef>
          <a:effectRef idx="0">
            <a:schemeClr val="accent1"/>
          </a:effectRef>
          <a:fontRef idx="minor">
            <a:schemeClr val="dk1"/>
          </a:fontRef>
        </p:style>
        <p:txBody>
          <a:bodyPr/>
          <a:lstStyle/>
          <a:p>
            <a:r>
              <a:rPr lang="en-GB" dirty="0"/>
              <a:t>Inserting Charts and Graphs</a:t>
            </a:r>
          </a:p>
        </p:txBody>
      </p:sp>
      <p:sp>
        <p:nvSpPr>
          <p:cNvPr id="3" name="Content Placeholder 2">
            <a:extLst>
              <a:ext uri="{FF2B5EF4-FFF2-40B4-BE49-F238E27FC236}">
                <a16:creationId xmlns:a16="http://schemas.microsoft.com/office/drawing/2014/main" id="{FB85995E-EEF1-434A-8BFA-1C64D3947DCC}"/>
              </a:ext>
            </a:extLst>
          </p:cNvPr>
          <p:cNvSpPr>
            <a:spLocks noGrp="1"/>
          </p:cNvSpPr>
          <p:nvPr>
            <p:ph idx="1"/>
          </p:nvPr>
        </p:nvSpPr>
        <p:spPr>
          <a:xfrm>
            <a:off x="415009" y="1701354"/>
            <a:ext cx="11080686" cy="883571"/>
          </a:xfrm>
        </p:spPr>
        <p:txBody>
          <a:bodyPr>
            <a:noAutofit/>
          </a:bodyPr>
          <a:lstStyle/>
          <a:p>
            <a:pPr marL="0" indent="0">
              <a:buNone/>
            </a:pPr>
            <a:r>
              <a:rPr lang="en-GB" sz="1800" dirty="0">
                <a:latin typeface="Arial" panose="020B0604020202020204" pitchFamily="34" charset="0"/>
                <a:cs typeface="Arial" panose="020B0604020202020204" pitchFamily="34" charset="0"/>
              </a:rPr>
              <a:t>When you have collected your data, you will be able to create graphs or charts for your results section of your independent write up of your research report. Today we will introduce this process and show more in week 8 - Analysis</a:t>
            </a:r>
          </a:p>
        </p:txBody>
      </p:sp>
      <p:pic>
        <p:nvPicPr>
          <p:cNvPr id="4" name="Picture 3">
            <a:extLst>
              <a:ext uri="{FF2B5EF4-FFF2-40B4-BE49-F238E27FC236}">
                <a16:creationId xmlns:a16="http://schemas.microsoft.com/office/drawing/2014/main" id="{BD37313D-A727-4E6B-8768-6EA2E44CBA04}"/>
              </a:ext>
            </a:extLst>
          </p:cNvPr>
          <p:cNvPicPr>
            <a:picLocks noChangeAspect="1"/>
          </p:cNvPicPr>
          <p:nvPr/>
        </p:nvPicPr>
        <p:blipFill>
          <a:blip r:embed="rId3"/>
          <a:stretch>
            <a:fillRect/>
          </a:stretch>
        </p:blipFill>
        <p:spPr>
          <a:xfrm>
            <a:off x="415009" y="4773261"/>
            <a:ext cx="2952750" cy="1428750"/>
          </a:xfrm>
          <a:prstGeom prst="rect">
            <a:avLst/>
          </a:prstGeom>
        </p:spPr>
      </p:pic>
      <p:cxnSp>
        <p:nvCxnSpPr>
          <p:cNvPr id="5" name="Straight Arrow Connector 4">
            <a:extLst>
              <a:ext uri="{FF2B5EF4-FFF2-40B4-BE49-F238E27FC236}">
                <a16:creationId xmlns:a16="http://schemas.microsoft.com/office/drawing/2014/main" id="{C912C0CB-2587-4AC3-AEAD-8A5E8069781C}"/>
              </a:ext>
            </a:extLst>
          </p:cNvPr>
          <p:cNvCxnSpPr>
            <a:cxnSpLocks/>
          </p:cNvCxnSpPr>
          <p:nvPr/>
        </p:nvCxnSpPr>
        <p:spPr>
          <a:xfrm flipV="1">
            <a:off x="1363287" y="5179245"/>
            <a:ext cx="232238" cy="1206177"/>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23" name="Arrow: Right 22">
            <a:extLst>
              <a:ext uri="{FF2B5EF4-FFF2-40B4-BE49-F238E27FC236}">
                <a16:creationId xmlns:a16="http://schemas.microsoft.com/office/drawing/2014/main" id="{85B2A4E8-8D55-41DD-9AD7-A060FFF8D508}"/>
              </a:ext>
            </a:extLst>
          </p:cNvPr>
          <p:cNvSpPr/>
          <p:nvPr/>
        </p:nvSpPr>
        <p:spPr>
          <a:xfrm>
            <a:off x="987684" y="2610196"/>
            <a:ext cx="6701042" cy="2497074"/>
          </a:xfrm>
          <a:prstGeom prst="rightArrow">
            <a:avLst/>
          </a:prstGeom>
          <a:scene3d>
            <a:camera prst="orthographicFront">
              <a:rot lat="0" lon="0" rev="0"/>
            </a:camera>
            <a:lightRig rig="contrasting" dir="t">
              <a:rot lat="0" lon="0" rev="1200000"/>
            </a:lightRig>
          </a:scene3d>
          <a:sp3d z="-300000" prstMaterial="plastic"/>
        </p:spPr>
        <p:style>
          <a:lnRef idx="1">
            <a:schemeClr val="dk1">
              <a:hueOff val="0"/>
              <a:satOff val="0"/>
              <a:lumOff val="0"/>
              <a:alphaOff val="0"/>
            </a:schemeClr>
          </a:lnRef>
          <a:fillRef idx="1">
            <a:schemeClr val="accent3">
              <a:tint val="40000"/>
              <a:hueOff val="0"/>
              <a:satOff val="0"/>
              <a:lumOff val="0"/>
              <a:alphaOff val="0"/>
            </a:schemeClr>
          </a:fillRef>
          <a:effectRef idx="0">
            <a:schemeClr val="accent3">
              <a:tint val="40000"/>
              <a:hueOff val="0"/>
              <a:satOff val="0"/>
              <a:lumOff val="0"/>
              <a:alphaOff val="0"/>
            </a:schemeClr>
          </a:effectRef>
          <a:fontRef idx="minor">
            <a:schemeClr val="dk1">
              <a:hueOff val="0"/>
              <a:satOff val="0"/>
              <a:lumOff val="0"/>
              <a:alphaOff val="0"/>
            </a:schemeClr>
          </a:fontRef>
        </p:style>
      </p:sp>
      <p:sp>
        <p:nvSpPr>
          <p:cNvPr id="24" name="Freeform: Shape 23">
            <a:extLst>
              <a:ext uri="{FF2B5EF4-FFF2-40B4-BE49-F238E27FC236}">
                <a16:creationId xmlns:a16="http://schemas.microsoft.com/office/drawing/2014/main" id="{8CEE2D59-C521-43A6-AD61-9A159AD62F24}"/>
              </a:ext>
            </a:extLst>
          </p:cNvPr>
          <p:cNvSpPr/>
          <p:nvPr/>
        </p:nvSpPr>
        <p:spPr>
          <a:xfrm>
            <a:off x="663564" y="3359318"/>
            <a:ext cx="2365073" cy="998829"/>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0"/>
              <a:satOff val="0"/>
              <a:lumOff val="0"/>
              <a:alphaOff val="0"/>
            </a:schemeClr>
          </a:fillRef>
          <a:effectRef idx="2">
            <a:schemeClr val="accent3">
              <a:hueOff val="0"/>
              <a:satOff val="0"/>
              <a:lumOff val="0"/>
              <a:alphaOff val="0"/>
            </a:schemeClr>
          </a:effectRef>
          <a:fontRef idx="minor">
            <a:schemeClr val="lt1"/>
          </a:fontRef>
        </p:style>
        <p:txBody>
          <a:bodyPr spcFirstLastPara="0" vert="horz" wrap="square" lIns="117339" tIns="117339" rIns="117339" bIns="117339" numCol="1" spcCol="1270" anchor="ctr" anchorCtr="0">
            <a:noAutofit/>
          </a:bodyPr>
          <a:lstStyle/>
          <a:p>
            <a:pPr marL="0" lvl="0" indent="0" algn="ctr" defTabSz="800100">
              <a:lnSpc>
                <a:spcPct val="90000"/>
              </a:lnSpc>
              <a:spcBef>
                <a:spcPct val="0"/>
              </a:spcBef>
              <a:spcAft>
                <a:spcPct val="35000"/>
              </a:spcAft>
              <a:buNone/>
            </a:pPr>
            <a:r>
              <a:rPr lang="en-GB" sz="1800" kern="1200" dirty="0"/>
              <a:t>First, </a:t>
            </a:r>
            <a:r>
              <a:rPr lang="en-GB" sz="1800" b="1" kern="1200" dirty="0"/>
              <a:t>click</a:t>
            </a:r>
            <a:r>
              <a:rPr lang="en-GB" sz="1800" kern="1200" dirty="0"/>
              <a:t> the </a:t>
            </a:r>
            <a:r>
              <a:rPr lang="en-GB" sz="1800" b="1" kern="1200" dirty="0"/>
              <a:t>Insert</a:t>
            </a:r>
            <a:r>
              <a:rPr lang="en-GB" sz="1800" kern="1200" dirty="0"/>
              <a:t> tool bar. </a:t>
            </a:r>
          </a:p>
        </p:txBody>
      </p:sp>
      <p:sp>
        <p:nvSpPr>
          <p:cNvPr id="25" name="Freeform: Shape 24">
            <a:extLst>
              <a:ext uri="{FF2B5EF4-FFF2-40B4-BE49-F238E27FC236}">
                <a16:creationId xmlns:a16="http://schemas.microsoft.com/office/drawing/2014/main" id="{1FCAA406-F9D8-4A22-AF46-6DCFF4350D43}"/>
              </a:ext>
            </a:extLst>
          </p:cNvPr>
          <p:cNvSpPr/>
          <p:nvPr/>
        </p:nvSpPr>
        <p:spPr>
          <a:xfrm>
            <a:off x="3155668" y="3359318"/>
            <a:ext cx="2365073" cy="998829"/>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4340306"/>
              <a:satOff val="21273"/>
              <a:lumOff val="8138"/>
              <a:alphaOff val="0"/>
            </a:schemeClr>
          </a:fillRef>
          <a:effectRef idx="2">
            <a:schemeClr val="accent3">
              <a:hueOff val="-4340306"/>
              <a:satOff val="21273"/>
              <a:lumOff val="8138"/>
              <a:alphaOff val="0"/>
            </a:schemeClr>
          </a:effectRef>
          <a:fontRef idx="minor">
            <a:schemeClr val="lt1"/>
          </a:fontRef>
        </p:style>
        <p:txBody>
          <a:bodyPr spcFirstLastPara="0" vert="horz" wrap="square" lIns="117339" tIns="117339" rIns="117339" bIns="117339" numCol="1" spcCol="1270" anchor="ctr" anchorCtr="0">
            <a:noAutofit/>
          </a:bodyPr>
          <a:lstStyle/>
          <a:p>
            <a:pPr marL="0" lvl="0" indent="0" algn="ctr" defTabSz="800100">
              <a:lnSpc>
                <a:spcPct val="90000"/>
              </a:lnSpc>
              <a:spcBef>
                <a:spcPct val="0"/>
              </a:spcBef>
              <a:spcAft>
                <a:spcPct val="35000"/>
              </a:spcAft>
              <a:buNone/>
            </a:pPr>
            <a:r>
              <a:rPr lang="en-GB" sz="1800" kern="1200" dirty="0"/>
              <a:t>Click on the </a:t>
            </a:r>
            <a:r>
              <a:rPr lang="en-GB" sz="1800" b="1" kern="1200" dirty="0"/>
              <a:t>Chart</a:t>
            </a:r>
            <a:r>
              <a:rPr lang="en-GB" sz="1800" kern="1200" dirty="0"/>
              <a:t> option</a:t>
            </a:r>
          </a:p>
        </p:txBody>
      </p:sp>
      <p:sp>
        <p:nvSpPr>
          <p:cNvPr id="26" name="Freeform: Shape 25">
            <a:extLst>
              <a:ext uri="{FF2B5EF4-FFF2-40B4-BE49-F238E27FC236}">
                <a16:creationId xmlns:a16="http://schemas.microsoft.com/office/drawing/2014/main" id="{50D93BE5-1748-4FA3-8439-4CD8306B47E7}"/>
              </a:ext>
            </a:extLst>
          </p:cNvPr>
          <p:cNvSpPr/>
          <p:nvPr/>
        </p:nvSpPr>
        <p:spPr>
          <a:xfrm>
            <a:off x="5647772" y="3359318"/>
            <a:ext cx="2365073" cy="998829"/>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8680613"/>
              <a:satOff val="42546"/>
              <a:lumOff val="16275"/>
              <a:alphaOff val="0"/>
            </a:schemeClr>
          </a:fillRef>
          <a:effectRef idx="2">
            <a:schemeClr val="accent3">
              <a:hueOff val="-8680613"/>
              <a:satOff val="42546"/>
              <a:lumOff val="16275"/>
              <a:alphaOff val="0"/>
            </a:schemeClr>
          </a:effectRef>
          <a:fontRef idx="minor">
            <a:schemeClr val="lt1"/>
          </a:fontRef>
        </p:style>
        <p:txBody>
          <a:bodyPr spcFirstLastPara="0" vert="horz" wrap="square" lIns="117339" tIns="117339" rIns="117339" bIns="117339" numCol="1" spcCol="1270" anchor="ctr" anchorCtr="0">
            <a:noAutofit/>
          </a:bodyPr>
          <a:lstStyle/>
          <a:p>
            <a:pPr marL="0" lvl="0" indent="0" algn="ctr" defTabSz="800100">
              <a:lnSpc>
                <a:spcPct val="90000"/>
              </a:lnSpc>
              <a:spcBef>
                <a:spcPct val="0"/>
              </a:spcBef>
              <a:spcAft>
                <a:spcPct val="35000"/>
              </a:spcAft>
              <a:buNone/>
            </a:pPr>
            <a:r>
              <a:rPr lang="en-GB" sz="1800" kern="1200" dirty="0"/>
              <a:t>This will cause a large dialogue box to pop up. </a:t>
            </a:r>
          </a:p>
        </p:txBody>
      </p:sp>
      <p:pic>
        <p:nvPicPr>
          <p:cNvPr id="9" name="Picture 8">
            <a:extLst>
              <a:ext uri="{FF2B5EF4-FFF2-40B4-BE49-F238E27FC236}">
                <a16:creationId xmlns:a16="http://schemas.microsoft.com/office/drawing/2014/main" id="{8A86F65B-3DF5-41CD-89C6-2BC3002D8881}"/>
              </a:ext>
            </a:extLst>
          </p:cNvPr>
          <p:cNvPicPr>
            <a:picLocks noChangeAspect="1"/>
          </p:cNvPicPr>
          <p:nvPr/>
        </p:nvPicPr>
        <p:blipFill>
          <a:blip r:embed="rId4"/>
          <a:stretch>
            <a:fillRect/>
          </a:stretch>
        </p:blipFill>
        <p:spPr>
          <a:xfrm>
            <a:off x="3842496" y="4773261"/>
            <a:ext cx="1418696" cy="956545"/>
          </a:xfrm>
          <a:prstGeom prst="rect">
            <a:avLst/>
          </a:prstGeom>
        </p:spPr>
      </p:pic>
      <p:cxnSp>
        <p:nvCxnSpPr>
          <p:cNvPr id="15" name="Straight Arrow Connector 14">
            <a:extLst>
              <a:ext uri="{FF2B5EF4-FFF2-40B4-BE49-F238E27FC236}">
                <a16:creationId xmlns:a16="http://schemas.microsoft.com/office/drawing/2014/main" id="{A526CC7F-5104-4B53-8DCB-636479D167C2}"/>
              </a:ext>
            </a:extLst>
          </p:cNvPr>
          <p:cNvCxnSpPr>
            <a:cxnSpLocks/>
          </p:cNvCxnSpPr>
          <p:nvPr/>
        </p:nvCxnSpPr>
        <p:spPr>
          <a:xfrm flipV="1">
            <a:off x="4334384" y="5399024"/>
            <a:ext cx="0" cy="766617"/>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pic>
        <p:nvPicPr>
          <p:cNvPr id="19" name="Picture 18">
            <a:extLst>
              <a:ext uri="{FF2B5EF4-FFF2-40B4-BE49-F238E27FC236}">
                <a16:creationId xmlns:a16="http://schemas.microsoft.com/office/drawing/2014/main" id="{FCA173AA-C757-4E57-B489-8611E096806A}"/>
              </a:ext>
            </a:extLst>
          </p:cNvPr>
          <p:cNvPicPr>
            <a:picLocks noChangeAspect="1"/>
          </p:cNvPicPr>
          <p:nvPr/>
        </p:nvPicPr>
        <p:blipFill>
          <a:blip r:embed="rId5"/>
          <a:stretch>
            <a:fillRect/>
          </a:stretch>
        </p:blipFill>
        <p:spPr>
          <a:xfrm>
            <a:off x="8279999" y="3062698"/>
            <a:ext cx="3515585" cy="3322724"/>
          </a:xfrm>
          <a:prstGeom prst="rect">
            <a:avLst/>
          </a:prstGeom>
        </p:spPr>
      </p:pic>
    </p:spTree>
    <p:extLst>
      <p:ext uri="{BB962C8B-B14F-4D97-AF65-F5344CB8AC3E}">
        <p14:creationId xmlns:p14="http://schemas.microsoft.com/office/powerpoint/2010/main" val="299221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500"/>
                                        <p:tgtEl>
                                          <p:spTgt spid="2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9"/>
                                        </p:tgtEl>
                                        <p:attrNameLst>
                                          <p:attrName>style.visibility</p:attrName>
                                        </p:attrNameLst>
                                      </p:cBhvr>
                                      <p:to>
                                        <p:strVal val="visible"/>
                                      </p:to>
                                    </p:set>
                                    <p:animEffect transition="in" filter="fade">
                                      <p:cBhvr>
                                        <p:cTn id="4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nserting a Pie Chart">
            <a:hlinkClick r:id="" action="ppaction://media"/>
            <a:extLst>
              <a:ext uri="{FF2B5EF4-FFF2-40B4-BE49-F238E27FC236}">
                <a16:creationId xmlns:a16="http://schemas.microsoft.com/office/drawing/2014/main" id="{5207855B-2288-476B-A058-205C8704824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599" y="1264444"/>
            <a:ext cx="7696201" cy="4329112"/>
          </a:xfrm>
          <a:prstGeom prst="rect">
            <a:avLst/>
          </a:prstGeom>
          <a:noFill/>
          <a:ln>
            <a:noFill/>
          </a:ln>
        </p:spPr>
      </p:pic>
      <p:sp>
        <p:nvSpPr>
          <p:cNvPr id="4" name="Title 1">
            <a:extLst>
              <a:ext uri="{FF2B5EF4-FFF2-40B4-BE49-F238E27FC236}">
                <a16:creationId xmlns:a16="http://schemas.microsoft.com/office/drawing/2014/main" id="{552B82F8-70BB-415A-B7A5-7228D3B19F1F}"/>
              </a:ext>
            </a:extLst>
          </p:cNvPr>
          <p:cNvSpPr txBox="1">
            <a:spLocks/>
          </p:cNvSpPr>
          <p:nvPr/>
        </p:nvSpPr>
        <p:spPr>
          <a:xfrm>
            <a:off x="8477250" y="603504"/>
            <a:ext cx="3144774" cy="1645920"/>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b">
            <a:normAutofit/>
          </a:bodyPr>
          <a:lstStyle>
            <a:lvl1pPr algn="l" defTabSz="914400" rtl="0" eaLnBrk="1" latinLnBrk="0" hangingPunct="1">
              <a:lnSpc>
                <a:spcPct val="90000"/>
              </a:lnSpc>
              <a:spcBef>
                <a:spcPct val="0"/>
              </a:spcBef>
              <a:buNone/>
              <a:defRPr lang="en-US" sz="4000" i="0" kern="1200" cap="none" spc="0" baseline="0" dirty="0">
                <a:solidFill>
                  <a:schemeClr val="dk1"/>
                </a:solidFill>
                <a:effectLst/>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nSpc>
                <a:spcPct val="100000"/>
              </a:lnSpc>
              <a:spcAft>
                <a:spcPts val="600"/>
              </a:spcAft>
            </a:pPr>
            <a:r>
              <a:rPr lang="en-US" sz="3200" b="0" i="0" kern="1200" cap="none" spc="0" baseline="0">
                <a:solidFill>
                  <a:schemeClr val="tx1"/>
                </a:solidFill>
                <a:effectLst/>
                <a:latin typeface="+mj-lt"/>
                <a:ea typeface="+mn-ea"/>
                <a:cs typeface="+mn-cs"/>
              </a:rPr>
              <a:t>Inserting Charts and Graphs</a:t>
            </a:r>
          </a:p>
        </p:txBody>
      </p:sp>
      <p:sp>
        <p:nvSpPr>
          <p:cNvPr id="3" name="Content Placeholder 2">
            <a:extLst>
              <a:ext uri="{FF2B5EF4-FFF2-40B4-BE49-F238E27FC236}">
                <a16:creationId xmlns:a16="http://schemas.microsoft.com/office/drawing/2014/main" id="{33C0AB54-E492-4AD5-8F5D-42C0C90B63EC}"/>
              </a:ext>
            </a:extLst>
          </p:cNvPr>
          <p:cNvSpPr>
            <a:spLocks noGrp="1"/>
          </p:cNvSpPr>
          <p:nvPr>
            <p:ph type="body" sz="half" idx="2"/>
          </p:nvPr>
        </p:nvSpPr>
        <p:spPr>
          <a:xfrm>
            <a:off x="8477250" y="2386584"/>
            <a:ext cx="3144774" cy="3511296"/>
          </a:xfrm>
        </p:spPr>
        <p:txBody>
          <a:bodyPr vert="horz" lIns="91440" tIns="45720" rIns="91440" bIns="45720" rtlCol="0">
            <a:normAutofit/>
          </a:bodyPr>
          <a:lstStyle/>
          <a:p>
            <a:r>
              <a:rPr lang="en-US" kern="1200">
                <a:latin typeface="+mn-lt"/>
                <a:ea typeface="+mn-ea"/>
                <a:cs typeface="+mn-cs"/>
              </a:rPr>
              <a:t>Today we will attempt to insert a </a:t>
            </a:r>
            <a:r>
              <a:rPr lang="en-US" b="1" kern="1200">
                <a:latin typeface="+mn-lt"/>
                <a:ea typeface="+mn-ea"/>
                <a:cs typeface="+mn-cs"/>
              </a:rPr>
              <a:t>Pie Chart</a:t>
            </a:r>
          </a:p>
        </p:txBody>
      </p:sp>
      <p:pic>
        <p:nvPicPr>
          <p:cNvPr id="11" name="Picture 10">
            <a:extLst>
              <a:ext uri="{FF2B5EF4-FFF2-40B4-BE49-F238E27FC236}">
                <a16:creationId xmlns:a16="http://schemas.microsoft.com/office/drawing/2014/main" id="{D7A0BC69-BAC7-46D6-A2C7-F9968678D742}"/>
              </a:ext>
            </a:extLst>
          </p:cNvPr>
          <p:cNvPicPr>
            <a:picLocks noChangeAspect="1"/>
          </p:cNvPicPr>
          <p:nvPr/>
        </p:nvPicPr>
        <p:blipFill>
          <a:blip r:embed="rId6"/>
          <a:stretch>
            <a:fillRect/>
          </a:stretch>
        </p:blipFill>
        <p:spPr>
          <a:xfrm>
            <a:off x="8689143" y="3329377"/>
            <a:ext cx="2720987" cy="2264179"/>
          </a:xfrm>
          <a:prstGeom prst="rect">
            <a:avLst/>
          </a:prstGeom>
        </p:spPr>
      </p:pic>
    </p:spTree>
    <p:extLst>
      <p:ext uri="{BB962C8B-B14F-4D97-AF65-F5344CB8AC3E}">
        <p14:creationId xmlns:p14="http://schemas.microsoft.com/office/powerpoint/2010/main" val="3368069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74381" fill="hold"/>
                                        <p:tgtEl>
                                          <p:spTgt spid="9"/>
                                        </p:tgtEl>
                                      </p:cBhvr>
                                    </p:cmd>
                                  </p:childTnLst>
                                </p:cTn>
                              </p:par>
                            </p:childTnLst>
                          </p:cTn>
                        </p:par>
                      </p:childTnLst>
                    </p:cTn>
                  </p:par>
                  <p:par>
                    <p:cTn id="12" fill="hold">
                      <p:stCondLst>
                        <p:cond delay="indefinite"/>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fill="hold" display="0">
                  <p:stCondLst>
                    <p:cond delay="indefinite"/>
                  </p:stCondLst>
                </p:cTn>
                <p:tgtEl>
                  <p:spTgt spid="9"/>
                </p:tgtEl>
              </p:cMediaNode>
            </p:video>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C964-6207-4AA7-B245-128D0B2E1304}"/>
              </a:ext>
            </a:extLst>
          </p:cNvPr>
          <p:cNvSpPr>
            <a:spLocks noGrp="1"/>
          </p:cNvSpPr>
          <p:nvPr>
            <p:ph type="title"/>
          </p:nvPr>
        </p:nvSpPr>
        <p:spPr>
          <a:xfrm>
            <a:off x="1066800" y="731520"/>
            <a:ext cx="10058400" cy="1371600"/>
          </a:xfrm>
        </p:spPr>
        <p:txBody>
          <a:bodyPr/>
          <a:lstStyle/>
          <a:p>
            <a:r>
              <a:rPr lang="en-GB" dirty="0"/>
              <a:t>Activity</a:t>
            </a:r>
          </a:p>
        </p:txBody>
      </p:sp>
      <p:sp>
        <p:nvSpPr>
          <p:cNvPr id="3" name="Content Placeholder 2">
            <a:extLst>
              <a:ext uri="{FF2B5EF4-FFF2-40B4-BE49-F238E27FC236}">
                <a16:creationId xmlns:a16="http://schemas.microsoft.com/office/drawing/2014/main" id="{5A4CCFAA-C790-4108-9675-682C305405ED}"/>
              </a:ext>
            </a:extLst>
          </p:cNvPr>
          <p:cNvSpPr>
            <a:spLocks noGrp="1"/>
          </p:cNvSpPr>
          <p:nvPr>
            <p:ph idx="1"/>
          </p:nvPr>
        </p:nvSpPr>
        <p:spPr>
          <a:xfrm>
            <a:off x="1066800" y="1841269"/>
            <a:ext cx="9822873" cy="523702"/>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2000" dirty="0">
                <a:latin typeface="Arial" panose="020B0604020202020204" pitchFamily="34" charset="0"/>
                <a:cs typeface="Arial" panose="020B0604020202020204" pitchFamily="34" charset="0"/>
              </a:rPr>
              <a:t>Open a Word File and attempt to insert a Pie Chart to match this. </a:t>
            </a:r>
          </a:p>
        </p:txBody>
      </p:sp>
      <p:graphicFrame>
        <p:nvGraphicFramePr>
          <p:cNvPr id="6" name="Chart 5">
            <a:extLst>
              <a:ext uri="{FF2B5EF4-FFF2-40B4-BE49-F238E27FC236}">
                <a16:creationId xmlns:a16="http://schemas.microsoft.com/office/drawing/2014/main" id="{AD41E465-7745-40A3-A554-11E2EFEA4BCA}"/>
              </a:ext>
            </a:extLst>
          </p:cNvPr>
          <p:cNvGraphicFramePr/>
          <p:nvPr>
            <p:extLst>
              <p:ext uri="{D42A27DB-BD31-4B8C-83A1-F6EECF244321}">
                <p14:modId xmlns:p14="http://schemas.microsoft.com/office/powerpoint/2010/main" val="1900533577"/>
              </p:ext>
            </p:extLst>
          </p:nvPr>
        </p:nvGraphicFramePr>
        <p:xfrm>
          <a:off x="392546" y="2504656"/>
          <a:ext cx="6120014" cy="3849624"/>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Box 6">
            <a:extLst>
              <a:ext uri="{FF2B5EF4-FFF2-40B4-BE49-F238E27FC236}">
                <a16:creationId xmlns:a16="http://schemas.microsoft.com/office/drawing/2014/main" id="{309CA9C2-5530-4BB3-AAC0-39837A65C5D5}"/>
              </a:ext>
            </a:extLst>
          </p:cNvPr>
          <p:cNvSpPr txBox="1"/>
          <p:nvPr/>
        </p:nvSpPr>
        <p:spPr>
          <a:xfrm>
            <a:off x="7277331" y="4493030"/>
            <a:ext cx="4039986"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a:latin typeface="Arial" panose="020B0604020202020204" pitchFamily="34" charset="0"/>
                <a:cs typeface="Arial" panose="020B0604020202020204" pitchFamily="34" charset="0"/>
              </a:rPr>
              <a:t>Email</a:t>
            </a:r>
            <a:r>
              <a:rPr lang="en-GB" sz="2400" dirty="0">
                <a:latin typeface="Arial" panose="020B0604020202020204" pitchFamily="34" charset="0"/>
                <a:cs typeface="Arial" panose="020B0604020202020204" pitchFamily="34" charset="0"/>
              </a:rPr>
              <a:t> or share your Word File with inserted Pie Chart to </a:t>
            </a:r>
            <a:r>
              <a:rPr lang="en-GB" sz="2400" b="1" dirty="0">
                <a:latin typeface="Arial" panose="020B0604020202020204" pitchFamily="34" charset="0"/>
                <a:cs typeface="Arial" panose="020B0604020202020204" pitchFamily="34" charset="0"/>
              </a:rPr>
              <a:t>your lecturer</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78884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dding a caption" descr="Graphical user interface, application&#10;&#10;Description automatically generated">
            <a:hlinkClick r:id="" action="ppaction://media"/>
            <a:extLst>
              <a:ext uri="{FF2B5EF4-FFF2-40B4-BE49-F238E27FC236}">
                <a16:creationId xmlns:a16="http://schemas.microsoft.com/office/drawing/2014/main" id="{D749DFA0-206E-4D28-A575-E42EE80AB6D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11974" y="1264443"/>
            <a:ext cx="7696201" cy="4329112"/>
          </a:xfrm>
          <a:prstGeom prst="rect">
            <a:avLst/>
          </a:prstGeom>
          <a:noFill/>
          <a:ln>
            <a:noFill/>
          </a:ln>
        </p:spPr>
      </p:pic>
      <p:sp>
        <p:nvSpPr>
          <p:cNvPr id="2" name="Title 1">
            <a:extLst>
              <a:ext uri="{FF2B5EF4-FFF2-40B4-BE49-F238E27FC236}">
                <a16:creationId xmlns:a16="http://schemas.microsoft.com/office/drawing/2014/main" id="{394835C7-024D-42A4-BD4B-970BE76A27ED}"/>
              </a:ext>
            </a:extLst>
          </p:cNvPr>
          <p:cNvSpPr>
            <a:spLocks noGrp="1"/>
          </p:cNvSpPr>
          <p:nvPr>
            <p:ph type="title"/>
          </p:nvPr>
        </p:nvSpPr>
        <p:spPr>
          <a:xfrm>
            <a:off x="8477250" y="603504"/>
            <a:ext cx="3144774" cy="1645920"/>
          </a:xfrm>
        </p:spPr>
        <p:style>
          <a:lnRef idx="2">
            <a:schemeClr val="accent2"/>
          </a:lnRef>
          <a:fillRef idx="1">
            <a:schemeClr val="lt1"/>
          </a:fillRef>
          <a:effectRef idx="0">
            <a:schemeClr val="accent2"/>
          </a:effectRef>
          <a:fontRef idx="minor">
            <a:schemeClr val="dk1"/>
          </a:fontRef>
        </p:style>
        <p:txBody>
          <a:bodyPr anchor="b">
            <a:normAutofit/>
          </a:bodyPr>
          <a:lstStyle/>
          <a:p>
            <a:r>
              <a:rPr lang="en-GB" dirty="0"/>
              <a:t>Labelling figures</a:t>
            </a:r>
          </a:p>
        </p:txBody>
      </p:sp>
      <p:sp>
        <p:nvSpPr>
          <p:cNvPr id="3" name="Content Placeholder 2">
            <a:extLst>
              <a:ext uri="{FF2B5EF4-FFF2-40B4-BE49-F238E27FC236}">
                <a16:creationId xmlns:a16="http://schemas.microsoft.com/office/drawing/2014/main" id="{D1A92698-206C-40D8-A60E-6C4753D5424F}"/>
              </a:ext>
            </a:extLst>
          </p:cNvPr>
          <p:cNvSpPr>
            <a:spLocks noGrp="1"/>
          </p:cNvSpPr>
          <p:nvPr>
            <p:ph type="body" sz="half" idx="2"/>
          </p:nvPr>
        </p:nvSpPr>
        <p:spPr>
          <a:xfrm>
            <a:off x="8477250" y="2386584"/>
            <a:ext cx="3144774" cy="3511296"/>
          </a:xfrm>
        </p:spPr>
        <p:txBody>
          <a:bodyPr>
            <a:normAutofit/>
          </a:bodyPr>
          <a:lstStyle/>
          <a:p>
            <a:pPr marL="0" indent="0">
              <a:buNone/>
            </a:pPr>
            <a:r>
              <a:rPr lang="en-GB"/>
              <a:t>Including a label on chart, image or diagram adds to the professional look of a document. </a:t>
            </a:r>
          </a:p>
        </p:txBody>
      </p:sp>
      <p:pic>
        <p:nvPicPr>
          <p:cNvPr id="7" name="Picture 6">
            <a:extLst>
              <a:ext uri="{FF2B5EF4-FFF2-40B4-BE49-F238E27FC236}">
                <a16:creationId xmlns:a16="http://schemas.microsoft.com/office/drawing/2014/main" id="{9D93AABE-6A48-42AD-A9D0-AF570F5EB93D}"/>
              </a:ext>
            </a:extLst>
          </p:cNvPr>
          <p:cNvPicPr>
            <a:picLocks noChangeAspect="1"/>
          </p:cNvPicPr>
          <p:nvPr/>
        </p:nvPicPr>
        <p:blipFill>
          <a:blip r:embed="rId6"/>
          <a:stretch>
            <a:fillRect/>
          </a:stretch>
        </p:blipFill>
        <p:spPr>
          <a:xfrm>
            <a:off x="8477250" y="3671436"/>
            <a:ext cx="1622731" cy="642331"/>
          </a:xfrm>
          <a:prstGeom prst="rect">
            <a:avLst/>
          </a:prstGeom>
        </p:spPr>
      </p:pic>
      <p:pic>
        <p:nvPicPr>
          <p:cNvPr id="9" name="Picture 8">
            <a:extLst>
              <a:ext uri="{FF2B5EF4-FFF2-40B4-BE49-F238E27FC236}">
                <a16:creationId xmlns:a16="http://schemas.microsoft.com/office/drawing/2014/main" id="{F72B4F55-87D4-48DD-8112-F7FF2C50EDCC}"/>
              </a:ext>
            </a:extLst>
          </p:cNvPr>
          <p:cNvPicPr>
            <a:picLocks noChangeAspect="1"/>
          </p:cNvPicPr>
          <p:nvPr/>
        </p:nvPicPr>
        <p:blipFill>
          <a:blip r:embed="rId7"/>
          <a:stretch>
            <a:fillRect/>
          </a:stretch>
        </p:blipFill>
        <p:spPr>
          <a:xfrm>
            <a:off x="10049637" y="4474494"/>
            <a:ext cx="1173628" cy="1780002"/>
          </a:xfrm>
          <a:prstGeom prst="rect">
            <a:avLst/>
          </a:prstGeom>
        </p:spPr>
      </p:pic>
      <p:cxnSp>
        <p:nvCxnSpPr>
          <p:cNvPr id="11" name="Connector: Elbow 10">
            <a:extLst>
              <a:ext uri="{FF2B5EF4-FFF2-40B4-BE49-F238E27FC236}">
                <a16:creationId xmlns:a16="http://schemas.microsoft.com/office/drawing/2014/main" id="{067A9BAB-334C-4C24-B472-4D884E40E05A}"/>
              </a:ext>
            </a:extLst>
          </p:cNvPr>
          <p:cNvCxnSpPr>
            <a:cxnSpLocks/>
            <a:endCxn id="9" idx="1"/>
          </p:cNvCxnSpPr>
          <p:nvPr/>
        </p:nvCxnSpPr>
        <p:spPr>
          <a:xfrm rot="16200000" flipH="1">
            <a:off x="9004952" y="4319810"/>
            <a:ext cx="1050728" cy="1038641"/>
          </a:xfrm>
          <a:prstGeom prst="bentConnector2">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4210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405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0" fill="hold" display="0">
                  <p:stCondLst>
                    <p:cond delay="indefinite"/>
                  </p:stCondLst>
                </p:cTn>
                <p:tgtEl>
                  <p:spTgt spid="5"/>
                </p:tgtEl>
              </p:cMediaNode>
            </p:video>
            <p:seq concurrent="1" nextAc="seek">
              <p:cTn id="21" restart="whenNotActive" fill="hold" evtFilter="cancelBubble" nodeType="interactiveSeq">
                <p:stCondLst>
                  <p:cond evt="onClick" delay="0">
                    <p:tgtEl>
                      <p:spTgt spid="5"/>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846D-65EF-420B-833B-B6018DB8ACDC}"/>
              </a:ext>
            </a:extLst>
          </p:cNvPr>
          <p:cNvSpPr>
            <a:spLocks noGrp="1"/>
          </p:cNvSpPr>
          <p:nvPr>
            <p:ph type="title"/>
          </p:nvPr>
        </p:nvSpPr>
        <p:spPr>
          <a:xfrm>
            <a:off x="1066800" y="642594"/>
            <a:ext cx="10058400" cy="1009225"/>
          </a:xfrm>
        </p:spPr>
        <p:style>
          <a:lnRef idx="2">
            <a:schemeClr val="accent1"/>
          </a:lnRef>
          <a:fillRef idx="1">
            <a:schemeClr val="lt1"/>
          </a:fillRef>
          <a:effectRef idx="0">
            <a:schemeClr val="accent1"/>
          </a:effectRef>
          <a:fontRef idx="minor">
            <a:schemeClr val="dk1"/>
          </a:fontRef>
        </p:style>
        <p:txBody>
          <a:bodyPr/>
          <a:lstStyle/>
          <a:p>
            <a:r>
              <a:rPr lang="en-GB" dirty="0"/>
              <a:t>Using the reference tool</a:t>
            </a:r>
          </a:p>
        </p:txBody>
      </p:sp>
      <p:pic>
        <p:nvPicPr>
          <p:cNvPr id="5" name="Content Placeholder 4">
            <a:extLst>
              <a:ext uri="{FF2B5EF4-FFF2-40B4-BE49-F238E27FC236}">
                <a16:creationId xmlns:a16="http://schemas.microsoft.com/office/drawing/2014/main" id="{81630A28-F112-43E1-BB88-3022D0330342}"/>
              </a:ext>
            </a:extLst>
          </p:cNvPr>
          <p:cNvPicPr>
            <a:picLocks noGrp="1" noChangeAspect="1"/>
          </p:cNvPicPr>
          <p:nvPr>
            <p:ph idx="1"/>
          </p:nvPr>
        </p:nvPicPr>
        <p:blipFill>
          <a:blip r:embed="rId3"/>
          <a:stretch>
            <a:fillRect/>
          </a:stretch>
        </p:blipFill>
        <p:spPr>
          <a:xfrm>
            <a:off x="628650" y="2045534"/>
            <a:ext cx="2226468" cy="742156"/>
          </a:xfrm>
        </p:spPr>
      </p:pic>
      <p:pic>
        <p:nvPicPr>
          <p:cNvPr id="7" name="Picture 6">
            <a:extLst>
              <a:ext uri="{FF2B5EF4-FFF2-40B4-BE49-F238E27FC236}">
                <a16:creationId xmlns:a16="http://schemas.microsoft.com/office/drawing/2014/main" id="{8DB89BB3-EA81-48B5-A5F6-D794AF01D62A}"/>
              </a:ext>
            </a:extLst>
          </p:cNvPr>
          <p:cNvPicPr>
            <a:picLocks noChangeAspect="1"/>
          </p:cNvPicPr>
          <p:nvPr/>
        </p:nvPicPr>
        <p:blipFill>
          <a:blip r:embed="rId4"/>
          <a:stretch>
            <a:fillRect/>
          </a:stretch>
        </p:blipFill>
        <p:spPr>
          <a:xfrm>
            <a:off x="2199084" y="3084473"/>
            <a:ext cx="3620712" cy="1971675"/>
          </a:xfrm>
          <a:prstGeom prst="rect">
            <a:avLst/>
          </a:prstGeom>
        </p:spPr>
      </p:pic>
      <p:pic>
        <p:nvPicPr>
          <p:cNvPr id="9" name="Picture 8">
            <a:extLst>
              <a:ext uri="{FF2B5EF4-FFF2-40B4-BE49-F238E27FC236}">
                <a16:creationId xmlns:a16="http://schemas.microsoft.com/office/drawing/2014/main" id="{0C1DDA60-6F61-4FFE-89C4-14ADC90CB055}"/>
              </a:ext>
            </a:extLst>
          </p:cNvPr>
          <p:cNvPicPr>
            <a:picLocks noChangeAspect="1"/>
          </p:cNvPicPr>
          <p:nvPr/>
        </p:nvPicPr>
        <p:blipFill>
          <a:blip r:embed="rId5"/>
          <a:stretch>
            <a:fillRect/>
          </a:stretch>
        </p:blipFill>
        <p:spPr>
          <a:xfrm>
            <a:off x="2199084" y="3084472"/>
            <a:ext cx="3790210" cy="1971675"/>
          </a:xfrm>
          <a:prstGeom prst="rect">
            <a:avLst/>
          </a:prstGeom>
        </p:spPr>
      </p:pic>
      <p:cxnSp>
        <p:nvCxnSpPr>
          <p:cNvPr id="11" name="Connector: Elbow 10">
            <a:extLst>
              <a:ext uri="{FF2B5EF4-FFF2-40B4-BE49-F238E27FC236}">
                <a16:creationId xmlns:a16="http://schemas.microsoft.com/office/drawing/2014/main" id="{81706267-00F5-49AE-AEDA-F0BC8574A9B4}"/>
              </a:ext>
            </a:extLst>
          </p:cNvPr>
          <p:cNvCxnSpPr>
            <a:cxnSpLocks/>
          </p:cNvCxnSpPr>
          <p:nvPr/>
        </p:nvCxnSpPr>
        <p:spPr>
          <a:xfrm rot="16200000" flipH="1">
            <a:off x="1183104" y="3145414"/>
            <a:ext cx="1117561" cy="732234"/>
          </a:xfrm>
          <a:prstGeom prst="bentConnector2">
            <a:avLst/>
          </a:prstGeom>
          <a:ln w="57150">
            <a:tailEnd type="triangle"/>
          </a:ln>
        </p:spPr>
        <p:style>
          <a:lnRef idx="1">
            <a:schemeClr val="dk1"/>
          </a:lnRef>
          <a:fillRef idx="0">
            <a:schemeClr val="dk1"/>
          </a:fillRef>
          <a:effectRef idx="0">
            <a:schemeClr val="dk1"/>
          </a:effectRef>
          <a:fontRef idx="minor">
            <a:schemeClr val="tx1"/>
          </a:fontRef>
        </p:style>
      </p:cxnSp>
      <p:sp>
        <p:nvSpPr>
          <p:cNvPr id="12" name="Oval 11">
            <a:extLst>
              <a:ext uri="{FF2B5EF4-FFF2-40B4-BE49-F238E27FC236}">
                <a16:creationId xmlns:a16="http://schemas.microsoft.com/office/drawing/2014/main" id="{BB323831-5808-4C22-A7BA-8463D76EAC11}"/>
              </a:ext>
            </a:extLst>
          </p:cNvPr>
          <p:cNvSpPr/>
          <p:nvPr/>
        </p:nvSpPr>
        <p:spPr>
          <a:xfrm>
            <a:off x="4400550" y="3511531"/>
            <a:ext cx="1510328" cy="850919"/>
          </a:xfrm>
          <a:prstGeom prst="ellipse">
            <a:avLst/>
          </a:prstGeom>
          <a:noFill/>
          <a:ln w="57150">
            <a:solidFill>
              <a:srgbClr val="FFFF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4" name="Picture 13">
            <a:extLst>
              <a:ext uri="{FF2B5EF4-FFF2-40B4-BE49-F238E27FC236}">
                <a16:creationId xmlns:a16="http://schemas.microsoft.com/office/drawing/2014/main" id="{B84F7E3B-7FC8-4FA9-B9E7-9550256644F1}"/>
              </a:ext>
            </a:extLst>
          </p:cNvPr>
          <p:cNvPicPr>
            <a:picLocks noChangeAspect="1"/>
          </p:cNvPicPr>
          <p:nvPr/>
        </p:nvPicPr>
        <p:blipFill>
          <a:blip r:embed="rId6"/>
          <a:stretch>
            <a:fillRect/>
          </a:stretch>
        </p:blipFill>
        <p:spPr>
          <a:xfrm>
            <a:off x="6627040" y="3844940"/>
            <a:ext cx="3443288" cy="2422414"/>
          </a:xfrm>
          <a:prstGeom prst="rect">
            <a:avLst/>
          </a:prstGeom>
        </p:spPr>
      </p:pic>
      <p:cxnSp>
        <p:nvCxnSpPr>
          <p:cNvPr id="16" name="Connector: Elbow 15">
            <a:extLst>
              <a:ext uri="{FF2B5EF4-FFF2-40B4-BE49-F238E27FC236}">
                <a16:creationId xmlns:a16="http://schemas.microsoft.com/office/drawing/2014/main" id="{6E445A82-462A-4830-8B34-108B71ECA31C}"/>
              </a:ext>
            </a:extLst>
          </p:cNvPr>
          <p:cNvCxnSpPr>
            <a:cxnSpLocks/>
          </p:cNvCxnSpPr>
          <p:nvPr/>
        </p:nvCxnSpPr>
        <p:spPr>
          <a:xfrm>
            <a:off x="2705100" y="4592908"/>
            <a:ext cx="3752442" cy="890297"/>
          </a:xfrm>
          <a:prstGeom prst="bentConnector3">
            <a:avLst>
              <a:gd name="adj1" fmla="val -767"/>
            </a:avLst>
          </a:prstGeom>
          <a:ln w="57150">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C212E877-8829-4E91-98E8-FE0C0FE052D1}"/>
              </a:ext>
            </a:extLst>
          </p:cNvPr>
          <p:cNvSpPr txBox="1"/>
          <p:nvPr/>
        </p:nvSpPr>
        <p:spPr>
          <a:xfrm>
            <a:off x="6736410" y="1809749"/>
            <a:ext cx="4617390"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MS Word has a built in referencing tool. To use this successfully, select the Harvard option from the dropdown menu before adding a new source. </a:t>
            </a:r>
          </a:p>
        </p:txBody>
      </p:sp>
    </p:spTree>
    <p:extLst>
      <p:ext uri="{BB962C8B-B14F-4D97-AF65-F5344CB8AC3E}">
        <p14:creationId xmlns:p14="http://schemas.microsoft.com/office/powerpoint/2010/main" val="322296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par>
                                <p:cTn id="29" presetID="10" presetClass="entr" presetSubtype="0"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EAA8382-8EB3-48F4-BA9B-06A6F65FB326}"/>
              </a:ext>
            </a:extLst>
          </p:cNvPr>
          <p:cNvSpPr>
            <a:spLocks noGrp="1"/>
          </p:cNvSpPr>
          <p:nvPr>
            <p:ph type="title"/>
          </p:nvPr>
        </p:nvSpPr>
        <p:spPr>
          <a:xfrm>
            <a:off x="526965" y="439446"/>
            <a:ext cx="11322135" cy="465810"/>
          </a:xfrm>
        </p:spPr>
        <p:style>
          <a:lnRef idx="2">
            <a:schemeClr val="accent1"/>
          </a:lnRef>
          <a:fillRef idx="1">
            <a:schemeClr val="lt1"/>
          </a:fillRef>
          <a:effectRef idx="0">
            <a:schemeClr val="accent1"/>
          </a:effectRef>
          <a:fontRef idx="minor">
            <a:schemeClr val="dk1"/>
          </a:fontRef>
        </p:style>
        <p:txBody>
          <a:bodyPr anchor="ctr">
            <a:normAutofit fontScale="90000"/>
          </a:bodyPr>
          <a:lstStyle/>
          <a:p>
            <a:r>
              <a:rPr lang="en-GB">
                <a:solidFill>
                  <a:schemeClr val="tx1">
                    <a:lumMod val="85000"/>
                    <a:lumOff val="15000"/>
                  </a:schemeClr>
                </a:solidFill>
              </a:rPr>
              <a:t>Using the reference tool</a:t>
            </a:r>
          </a:p>
        </p:txBody>
      </p:sp>
      <p:pic>
        <p:nvPicPr>
          <p:cNvPr id="5" name="Using the referencing tool">
            <a:hlinkClick r:id="" action="ppaction://media"/>
            <a:extLst>
              <a:ext uri="{FF2B5EF4-FFF2-40B4-BE49-F238E27FC236}">
                <a16:creationId xmlns:a16="http://schemas.microsoft.com/office/drawing/2014/main" id="{BAB12E93-29E8-4F81-8B67-76C006728FD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441365" y="1028700"/>
            <a:ext cx="9211734" cy="5181600"/>
          </a:xfrm>
          <a:noFill/>
        </p:spPr>
      </p:pic>
    </p:spTree>
    <p:extLst>
      <p:ext uri="{BB962C8B-B14F-4D97-AF65-F5344CB8AC3E}">
        <p14:creationId xmlns:p14="http://schemas.microsoft.com/office/powerpoint/2010/main" val="4243488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3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32C1807-EABA-416B-AAF8-F1257B3430C5}"/>
              </a:ext>
            </a:extLst>
          </p:cNvPr>
          <p:cNvSpPr>
            <a:spLocks noGrp="1"/>
          </p:cNvSpPr>
          <p:nvPr>
            <p:ph type="title"/>
          </p:nvPr>
        </p:nvSpPr>
        <p:spPr>
          <a:xfrm>
            <a:off x="1066800" y="642594"/>
            <a:ext cx="10058400" cy="1371600"/>
          </a:xfrm>
        </p:spPr>
        <p:txBody>
          <a:bodyPr/>
          <a:lstStyle/>
          <a:p>
            <a:r>
              <a:rPr lang="en-US" dirty="0"/>
              <a:t>After the Break </a:t>
            </a:r>
          </a:p>
        </p:txBody>
      </p:sp>
      <p:sp>
        <p:nvSpPr>
          <p:cNvPr id="8" name="Content Placeholder 2">
            <a:extLst>
              <a:ext uri="{FF2B5EF4-FFF2-40B4-BE49-F238E27FC236}">
                <a16:creationId xmlns:a16="http://schemas.microsoft.com/office/drawing/2014/main" id="{54BC6131-A624-443D-A1F1-295569B3E6E1}"/>
              </a:ext>
            </a:extLst>
          </p:cNvPr>
          <p:cNvSpPr>
            <a:spLocks noGrp="1"/>
          </p:cNvSpPr>
          <p:nvPr>
            <p:ph idx="1"/>
          </p:nvPr>
        </p:nvSpPr>
        <p:spPr>
          <a:xfrm>
            <a:off x="1066800" y="2103120"/>
            <a:ext cx="10058400" cy="3849624"/>
          </a:xfrm>
        </p:spPr>
        <p:txBody>
          <a:bodyPr>
            <a:normAutofit/>
          </a:bodyPr>
          <a:lstStyle/>
          <a:p>
            <a:r>
              <a:rPr lang="en-US" sz="3600" dirty="0"/>
              <a:t>Data collection </a:t>
            </a:r>
          </a:p>
        </p:txBody>
      </p:sp>
    </p:spTree>
    <p:extLst>
      <p:ext uri="{BB962C8B-B14F-4D97-AF65-F5344CB8AC3E}">
        <p14:creationId xmlns:p14="http://schemas.microsoft.com/office/powerpoint/2010/main" val="11569347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211</TotalTime>
  <Words>1284</Words>
  <Application>Microsoft Office PowerPoint</Application>
  <PresentationFormat>Widescreen</PresentationFormat>
  <Paragraphs>95</Paragraphs>
  <Slides>12</Slides>
  <Notes>9</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Garamond</vt:lpstr>
      <vt:lpstr>SavonVTI</vt:lpstr>
      <vt:lpstr>Digital Skill – MS Word – Further skills </vt:lpstr>
      <vt:lpstr>During this session..</vt:lpstr>
      <vt:lpstr>Preparing for Component 2 – Research Report </vt:lpstr>
      <vt:lpstr>Inserting links within documents</vt:lpstr>
      <vt:lpstr>PowerPoint Presentation</vt:lpstr>
      <vt:lpstr>Inserting Charts and Graphs</vt:lpstr>
      <vt:lpstr>PowerPoint Presentation</vt:lpstr>
      <vt:lpstr>Activity</vt:lpstr>
      <vt:lpstr>Labelling figures</vt:lpstr>
      <vt:lpstr>Using the reference tool</vt:lpstr>
      <vt:lpstr>Using the reference tool</vt:lpstr>
      <vt:lpstr>After the Break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 – MS Word – Further skills </dc:title>
  <dc:creator>Rebecca Kavanagh</dc:creator>
  <cp:lastModifiedBy>Rebecca Kavanagh</cp:lastModifiedBy>
  <cp:revision>5</cp:revision>
  <dcterms:created xsi:type="dcterms:W3CDTF">2022-03-06T19:43:04Z</dcterms:created>
  <dcterms:modified xsi:type="dcterms:W3CDTF">2022-03-06T23:14:36Z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