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4"/>
  </p:sldMasterIdLst>
  <p:notesMasterIdLst>
    <p:notesMasterId r:id="rId47"/>
  </p:notesMasterIdLst>
  <p:sldIdLst>
    <p:sldId id="256" r:id="rId5"/>
    <p:sldId id="281" r:id="rId6"/>
    <p:sldId id="491" r:id="rId7"/>
    <p:sldId id="492" r:id="rId8"/>
    <p:sldId id="497" r:id="rId9"/>
    <p:sldId id="527" r:id="rId10"/>
    <p:sldId id="498" r:id="rId11"/>
    <p:sldId id="499" r:id="rId12"/>
    <p:sldId id="500" r:id="rId13"/>
    <p:sldId id="528" r:id="rId14"/>
    <p:sldId id="282" r:id="rId15"/>
    <p:sldId id="529" r:id="rId16"/>
    <p:sldId id="284" r:id="rId17"/>
    <p:sldId id="502" r:id="rId18"/>
    <p:sldId id="503" r:id="rId19"/>
    <p:sldId id="504" r:id="rId20"/>
    <p:sldId id="505" r:id="rId21"/>
    <p:sldId id="427" r:id="rId22"/>
    <p:sldId id="506" r:id="rId23"/>
    <p:sldId id="507" r:id="rId24"/>
    <p:sldId id="508" r:id="rId25"/>
    <p:sldId id="509" r:id="rId26"/>
    <p:sldId id="510" r:id="rId27"/>
    <p:sldId id="511" r:id="rId28"/>
    <p:sldId id="512" r:id="rId29"/>
    <p:sldId id="513" r:id="rId30"/>
    <p:sldId id="478" r:id="rId31"/>
    <p:sldId id="514" r:id="rId32"/>
    <p:sldId id="474" r:id="rId33"/>
    <p:sldId id="515" r:id="rId34"/>
    <p:sldId id="517" r:id="rId35"/>
    <p:sldId id="518" r:id="rId36"/>
    <p:sldId id="475" r:id="rId37"/>
    <p:sldId id="519" r:id="rId38"/>
    <p:sldId id="476" r:id="rId39"/>
    <p:sldId id="520" r:id="rId40"/>
    <p:sldId id="495" r:id="rId41"/>
    <p:sldId id="496" r:id="rId42"/>
    <p:sldId id="521" r:id="rId43"/>
    <p:sldId id="523" r:id="rId44"/>
    <p:sldId id="525" r:id="rId45"/>
    <p:sldId id="426" r:id="rId46"/>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330DEC-7A35-4B57-946B-0EA38BDBA672}" v="1" dt="2025-11-24T11:08:35.3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84342" autoAdjust="0"/>
  </p:normalViewPr>
  <p:slideViewPr>
    <p:cSldViewPr snapToGrid="0">
      <p:cViewPr varScale="1">
        <p:scale>
          <a:sx n="93" d="100"/>
          <a:sy n="93" d="100"/>
        </p:scale>
        <p:origin x="98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microsoft.com/office/2015/10/relationships/revisionInfo" Target="revisionInfo.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presProps" Target="presProps.xml"/><Relationship Id="rId8" Type="http://schemas.openxmlformats.org/officeDocument/2006/relationships/slide" Target="slides/slide4.xml"/><Relationship Id="rId51" Type="http://schemas.openxmlformats.org/officeDocument/2006/relationships/tableStyles" Target="tableStyles.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92221E59-9835-4275-A830-2AF2D2038E12}"/>
    <pc:docChg chg="delSld modNotesMaster">
      <pc:chgData name="Cerys Davies" userId="61e71dc1-9594-4277-b52b-4420989f68ee" providerId="ADAL" clId="{92221E59-9835-4275-A830-2AF2D2038E12}" dt="2025-11-24T11:08:47.151" v="3" actId="47"/>
      <pc:docMkLst>
        <pc:docMk/>
      </pc:docMkLst>
      <pc:sldChg chg="del">
        <pc:chgData name="Cerys Davies" userId="61e71dc1-9594-4277-b52b-4420989f68ee" providerId="ADAL" clId="{92221E59-9835-4275-A830-2AF2D2038E12}" dt="2025-11-24T11:08:43.502" v="1" actId="47"/>
        <pc:sldMkLst>
          <pc:docMk/>
          <pc:sldMk cId="285576837" sldId="522"/>
        </pc:sldMkLst>
      </pc:sldChg>
      <pc:sldChg chg="del">
        <pc:chgData name="Cerys Davies" userId="61e71dc1-9594-4277-b52b-4420989f68ee" providerId="ADAL" clId="{92221E59-9835-4275-A830-2AF2D2038E12}" dt="2025-11-24T11:08:44.951" v="2" actId="47"/>
        <pc:sldMkLst>
          <pc:docMk/>
          <pc:sldMk cId="1679043169" sldId="524"/>
        </pc:sldMkLst>
      </pc:sldChg>
      <pc:sldChg chg="del">
        <pc:chgData name="Cerys Davies" userId="61e71dc1-9594-4277-b52b-4420989f68ee" providerId="ADAL" clId="{92221E59-9835-4275-A830-2AF2D2038E12}" dt="2025-11-24T11:08:47.151" v="3" actId="47"/>
        <pc:sldMkLst>
          <pc:docMk/>
          <pc:sldMk cId="3781009942" sldId="52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8056"/>
          </a:xfrm>
          <a:prstGeom prst="rect">
            <a:avLst/>
          </a:prstGeom>
        </p:spPr>
        <p:txBody>
          <a:bodyPr vert="horz" lIns="91440" tIns="45720" rIns="91440" bIns="45720" rtlCol="0"/>
          <a:lstStyle>
            <a:lvl1pPr algn="r">
              <a:defRPr sz="1200"/>
            </a:lvl1pPr>
          </a:lstStyle>
          <a:p>
            <a:fld id="{F7E2D72F-3E32-482C-A1D2-1F8B3711A31F}" type="datetimeFigureOut">
              <a:rPr lang="en-GB" smtClean="0"/>
              <a:t>24/11/2025</a:t>
            </a:fld>
            <a:endParaRPr lang="en-GB"/>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77194"/>
            <a:ext cx="5438140" cy="3908614"/>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4"/>
            <a:ext cx="2945659" cy="498055"/>
          </a:xfrm>
          <a:prstGeom prst="rect">
            <a:avLst/>
          </a:prstGeom>
        </p:spPr>
        <p:txBody>
          <a:bodyPr vert="horz" lIns="91440" tIns="45720" rIns="91440" bIns="45720" rtlCol="0" anchor="b"/>
          <a:lstStyle>
            <a:lvl1pPr algn="r">
              <a:defRPr sz="1200"/>
            </a:lvl1pPr>
          </a:lstStyle>
          <a:p>
            <a:fld id="{52559652-8C12-4FE2-AB1D-324B33413F2C}" type="slidenum">
              <a:rPr lang="en-GB" smtClean="0"/>
              <a:t>‹#›</a:t>
            </a:fld>
            <a:endParaRPr lang="en-GB"/>
          </a:p>
        </p:txBody>
      </p:sp>
    </p:spTree>
    <p:extLst>
      <p:ext uri="{BB962C8B-B14F-4D97-AF65-F5344CB8AC3E}">
        <p14:creationId xmlns:p14="http://schemas.microsoft.com/office/powerpoint/2010/main" val="41528682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Pro</a:t>
            </a:r>
          </a:p>
        </p:txBody>
      </p:sp>
      <p:sp>
        <p:nvSpPr>
          <p:cNvPr id="4" name="Slide Number Placeholder 3"/>
          <p:cNvSpPr>
            <a:spLocks noGrp="1"/>
          </p:cNvSpPr>
          <p:nvPr>
            <p:ph type="sldNum" sz="quarter" idx="5"/>
          </p:nvPr>
        </p:nvSpPr>
        <p:spPr/>
        <p:txBody>
          <a:bodyPr/>
          <a:lstStyle/>
          <a:p>
            <a:fld id="{52559652-8C12-4FE2-AB1D-324B33413F2C}" type="slidenum">
              <a:rPr lang="en-GB" smtClean="0"/>
              <a:t>33</a:t>
            </a:fld>
            <a:endParaRPr lang="en-GB"/>
          </a:p>
        </p:txBody>
      </p:sp>
    </p:spTree>
    <p:extLst>
      <p:ext uri="{BB962C8B-B14F-4D97-AF65-F5344CB8AC3E}">
        <p14:creationId xmlns:p14="http://schemas.microsoft.com/office/powerpoint/2010/main" val="164286013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ED8615-C2E0-D942-6F4D-9ADC328A8EA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60E2D4D-6FD1-8CD7-DAC8-2152184C0FF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DFC97C6-A665-3168-95FD-0CD0C3EFDF8C}"/>
              </a:ext>
            </a:extLst>
          </p:cNvPr>
          <p:cNvSpPr>
            <a:spLocks noGrp="1"/>
          </p:cNvSpPr>
          <p:nvPr>
            <p:ph type="body" idx="1"/>
          </p:nvPr>
        </p:nvSpPr>
        <p:spPr/>
        <p:txBody>
          <a:bodyPr/>
          <a:lstStyle/>
          <a:p>
            <a:r>
              <a:rPr lang="en-GB" dirty="0"/>
              <a:t>Pro</a:t>
            </a:r>
          </a:p>
        </p:txBody>
      </p:sp>
      <p:sp>
        <p:nvSpPr>
          <p:cNvPr id="4" name="Slide Number Placeholder 3">
            <a:extLst>
              <a:ext uri="{FF2B5EF4-FFF2-40B4-BE49-F238E27FC236}">
                <a16:creationId xmlns:a16="http://schemas.microsoft.com/office/drawing/2014/main" id="{394635E3-9784-69B9-400C-67A01E64B2F8}"/>
              </a:ext>
            </a:extLst>
          </p:cNvPr>
          <p:cNvSpPr>
            <a:spLocks noGrp="1"/>
          </p:cNvSpPr>
          <p:nvPr>
            <p:ph type="sldNum" sz="quarter" idx="5"/>
          </p:nvPr>
        </p:nvSpPr>
        <p:spPr/>
        <p:txBody>
          <a:bodyPr/>
          <a:lstStyle/>
          <a:p>
            <a:fld id="{52559652-8C12-4FE2-AB1D-324B33413F2C}" type="slidenum">
              <a:rPr lang="en-GB" smtClean="0"/>
              <a:t>34</a:t>
            </a:fld>
            <a:endParaRPr lang="en-GB"/>
          </a:p>
        </p:txBody>
      </p:sp>
    </p:spTree>
    <p:extLst>
      <p:ext uri="{BB962C8B-B14F-4D97-AF65-F5344CB8AC3E}">
        <p14:creationId xmlns:p14="http://schemas.microsoft.com/office/powerpoint/2010/main" val="32150899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Slide Image Placeholder 1">
            <a:extLst>
              <a:ext uri="{FF2B5EF4-FFF2-40B4-BE49-F238E27FC236}">
                <a16:creationId xmlns:a16="http://schemas.microsoft.com/office/drawing/2014/main" id="{184FFC78-EFC6-80FC-88C3-B152F694A07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72707" name="Notes Placeholder 2">
            <a:extLst>
              <a:ext uri="{FF2B5EF4-FFF2-40B4-BE49-F238E27FC236}">
                <a16:creationId xmlns:a16="http://schemas.microsoft.com/office/drawing/2014/main" id="{67F5CA8F-8858-25A2-BFC5-56CFB077E34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72708" name="Slide Number Placeholder 3">
            <a:extLst>
              <a:ext uri="{FF2B5EF4-FFF2-40B4-BE49-F238E27FC236}">
                <a16:creationId xmlns:a16="http://schemas.microsoft.com/office/drawing/2014/main" id="{2AA90998-FE6D-3897-043B-DD548F804A5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Calibri" panose="020F0502020204030204" pitchFamily="34" charset="0"/>
              </a:defRPr>
            </a:lvl1pPr>
            <a:lvl2pPr marL="742950" indent="-285750" eaLnBrk="0" hangingPunct="0">
              <a:spcBef>
                <a:spcPct val="30000"/>
              </a:spcBef>
              <a:defRPr sz="1200">
                <a:solidFill>
                  <a:schemeClr val="tx1"/>
                </a:solidFill>
                <a:latin typeface="Calibri" panose="020F0502020204030204" pitchFamily="34" charset="0"/>
              </a:defRPr>
            </a:lvl2pPr>
            <a:lvl3pPr marL="1143000" indent="-228600" eaLnBrk="0" hangingPunct="0">
              <a:spcBef>
                <a:spcPct val="30000"/>
              </a:spcBef>
              <a:defRPr sz="1200">
                <a:solidFill>
                  <a:schemeClr val="tx1"/>
                </a:solidFill>
                <a:latin typeface="Calibri" panose="020F0502020204030204" pitchFamily="34" charset="0"/>
              </a:defRPr>
            </a:lvl3pPr>
            <a:lvl4pPr marL="1600200" indent="-228600" eaLnBrk="0" hangingPunct="0">
              <a:spcBef>
                <a:spcPct val="30000"/>
              </a:spcBef>
              <a:defRPr sz="1200">
                <a:solidFill>
                  <a:schemeClr val="tx1"/>
                </a:solidFill>
                <a:latin typeface="Calibri" panose="020F0502020204030204" pitchFamily="34" charset="0"/>
              </a:defRPr>
            </a:lvl4pPr>
            <a:lvl5pPr marL="2057400" indent="-228600" eaLnBrk="0" hangingPunct="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eaLnBrk="1" hangingPunct="1">
              <a:spcBef>
                <a:spcPct val="0"/>
              </a:spcBef>
            </a:pPr>
            <a:fld id="{1D733041-9D62-4F9E-9800-D1D775B1122B}" type="slidenum">
              <a:rPr lang="en-GB" altLang="en-US">
                <a:latin typeface="Arial" panose="020B0604020202020204" pitchFamily="34" charset="0"/>
              </a:rPr>
              <a:pPr eaLnBrk="1" hangingPunct="1">
                <a:spcBef>
                  <a:spcPct val="0"/>
                </a:spcBef>
              </a:pPr>
              <a:t>42</a:t>
            </a:fld>
            <a:endParaRPr lang="en-GB" altLang="en-US">
              <a:latin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3311209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36362257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4417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36BC5B4-7257-4A10-944F-CE34FB77A518}"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9699176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36BC5B4-7257-4A10-944F-CE34FB77A518}" type="datetimeFigureOut">
              <a:rPr lang="en-GB" smtClean="0"/>
              <a:t>24/11/2025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1968257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36BC5B4-7257-4A10-944F-CE34FB77A518}" type="datetimeFigureOut">
              <a:rPr lang="en-GB" smtClean="0"/>
              <a:t>24/11/2025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557622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6BC5B4-7257-4A10-944F-CE34FB77A518}" type="datetimeFigureOut">
              <a:rPr lang="en-GB" smtClean="0"/>
              <a:t>24/11/2025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6017169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36BC5B4-7257-4A10-944F-CE34FB77A518}" type="datetimeFigureOut">
              <a:rPr lang="en-GB" smtClean="0"/>
              <a:t>24/11/2025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007174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9EE4F4D-5756-4309-9E3A-CB2EC4973375}" type="slidenum">
              <a:rPr lang="en-GB" smtClean="0"/>
              <a:t>‹#›</a:t>
            </a:fld>
            <a:endParaRPr lang="en-GB"/>
          </a:p>
        </p:txBody>
      </p:sp>
      <p:sp>
        <p:nvSpPr>
          <p:cNvPr id="5" name="Date Placeholder 4"/>
          <p:cNvSpPr>
            <a:spLocks noGrp="1"/>
          </p:cNvSpPr>
          <p:nvPr>
            <p:ph type="dt" sz="half" idx="10"/>
          </p:nvPr>
        </p:nvSpPr>
        <p:spPr/>
        <p:txBody>
          <a:bodyPr/>
          <a:lstStyle/>
          <a:p>
            <a:fld id="{536BC5B4-7257-4A10-944F-CE34FB77A518}" type="datetimeFigureOut">
              <a:rPr lang="en-GB" smtClean="0"/>
              <a:t>24/11/2025</a:t>
            </a:fld>
            <a:endParaRPr lang="en-GB"/>
          </a:p>
        </p:txBody>
      </p:sp>
    </p:spTree>
    <p:extLst>
      <p:ext uri="{BB962C8B-B14F-4D97-AF65-F5344CB8AC3E}">
        <p14:creationId xmlns:p14="http://schemas.microsoft.com/office/powerpoint/2010/main" val="30246472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838746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84941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9895494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45094105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6BC5B4-7257-4A10-944F-CE34FB77A518}"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218469775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421207171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36BC5B4-7257-4A10-944F-CE34FB77A518}" type="datetimeFigureOut">
              <a:rPr lang="en-GB" smtClean="0"/>
              <a:t>24/11/2025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9EE4F4D-5756-4309-9E3A-CB2EC4973375}" type="slidenum">
              <a:rPr lang="en-GB" smtClean="0"/>
              <a:t>‹#›</a:t>
            </a:fld>
            <a:endParaRPr lang="en-GB"/>
          </a:p>
        </p:txBody>
      </p:sp>
    </p:spTree>
    <p:extLst>
      <p:ext uri="{BB962C8B-B14F-4D97-AF65-F5344CB8AC3E}">
        <p14:creationId xmlns:p14="http://schemas.microsoft.com/office/powerpoint/2010/main" val="17965873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536BC5B4-7257-4A10-944F-CE34FB77A518}" type="datetimeFigureOut">
              <a:rPr lang="en-GB" smtClean="0"/>
              <a:t>24/11/2025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B9EE4F4D-5756-4309-9E3A-CB2EC4973375}" type="slidenum">
              <a:rPr lang="en-GB" smtClean="0"/>
              <a:t>‹#›</a:t>
            </a:fld>
            <a:endParaRPr lang="en-GB"/>
          </a:p>
        </p:txBody>
      </p:sp>
    </p:spTree>
    <p:extLst>
      <p:ext uri="{BB962C8B-B14F-4D97-AF65-F5344CB8AC3E}">
        <p14:creationId xmlns:p14="http://schemas.microsoft.com/office/powerpoint/2010/main" val="2637168664"/>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hyperlink" Target="https://www.gov.uk/government/news/thousands-more-leaseholders-freed-from-rising-ground-rents" TargetMode="Externa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4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5.w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0CC950-E77F-15A4-C7E0-E506331E160D}"/>
              </a:ext>
            </a:extLst>
          </p:cNvPr>
          <p:cNvSpPr>
            <a:spLocks noGrp="1"/>
          </p:cNvSpPr>
          <p:nvPr>
            <p:ph type="ctrTitle"/>
          </p:nvPr>
        </p:nvSpPr>
        <p:spPr>
          <a:xfrm>
            <a:off x="774122" y="2838840"/>
            <a:ext cx="9977904" cy="1646302"/>
          </a:xfrm>
        </p:spPr>
        <p:txBody>
          <a:bodyPr/>
          <a:lstStyle/>
          <a:p>
            <a:pPr algn="l"/>
            <a:r>
              <a:rPr lang="en-GB" dirty="0"/>
              <a:t>Long Residential Leases: Enfranchisement and Tenant Protection</a:t>
            </a:r>
          </a:p>
        </p:txBody>
      </p:sp>
      <p:sp>
        <p:nvSpPr>
          <p:cNvPr id="3" name="Subtitle 2">
            <a:extLst>
              <a:ext uri="{FF2B5EF4-FFF2-40B4-BE49-F238E27FC236}">
                <a16:creationId xmlns:a16="http://schemas.microsoft.com/office/drawing/2014/main" id="{B3C07B6A-DE2B-9CA1-97D5-CB2C65EFCC71}"/>
              </a:ext>
            </a:extLst>
          </p:cNvPr>
          <p:cNvSpPr>
            <a:spLocks noGrp="1"/>
          </p:cNvSpPr>
          <p:nvPr>
            <p:ph type="subTitle" idx="1"/>
          </p:nvPr>
        </p:nvSpPr>
        <p:spPr>
          <a:xfrm>
            <a:off x="1288531" y="5109007"/>
            <a:ext cx="7766936" cy="1096899"/>
          </a:xfrm>
        </p:spPr>
        <p:txBody>
          <a:bodyPr>
            <a:normAutofit/>
          </a:bodyPr>
          <a:lstStyle/>
          <a:p>
            <a:pPr algn="ctr"/>
            <a:r>
              <a:rPr lang="en-GB" sz="4400" b="1" dirty="0"/>
              <a:t>Chapter 14</a:t>
            </a:r>
          </a:p>
        </p:txBody>
      </p:sp>
    </p:spTree>
    <p:extLst>
      <p:ext uri="{BB962C8B-B14F-4D97-AF65-F5344CB8AC3E}">
        <p14:creationId xmlns:p14="http://schemas.microsoft.com/office/powerpoint/2010/main" val="16652805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2BD2D4-1704-4053-8EEF-6DE8BE82C9A1}"/>
              </a:ext>
            </a:extLst>
          </p:cNvPr>
          <p:cNvSpPr>
            <a:spLocks noGrp="1"/>
          </p:cNvSpPr>
          <p:nvPr>
            <p:ph type="title"/>
          </p:nvPr>
        </p:nvSpPr>
        <p:spPr>
          <a:xfrm>
            <a:off x="405299" y="142941"/>
            <a:ext cx="8596668" cy="916502"/>
          </a:xfrm>
        </p:spPr>
        <p:txBody>
          <a:bodyPr>
            <a:normAutofit/>
          </a:bodyPr>
          <a:lstStyle/>
          <a:p>
            <a:r>
              <a:rPr lang="en-GB" sz="5400" b="1" dirty="0"/>
              <a:t>Overview</a:t>
            </a:r>
          </a:p>
        </p:txBody>
      </p:sp>
      <p:sp>
        <p:nvSpPr>
          <p:cNvPr id="3" name="Content Placeholder 2">
            <a:extLst>
              <a:ext uri="{FF2B5EF4-FFF2-40B4-BE49-F238E27FC236}">
                <a16:creationId xmlns:a16="http://schemas.microsoft.com/office/drawing/2014/main" id="{684BBBF0-4AD6-46F2-87DB-F2400A5FCE2B}"/>
              </a:ext>
            </a:extLst>
          </p:cNvPr>
          <p:cNvSpPr>
            <a:spLocks noGrp="1"/>
          </p:cNvSpPr>
          <p:nvPr>
            <p:ph idx="1"/>
          </p:nvPr>
        </p:nvSpPr>
        <p:spPr>
          <a:xfrm>
            <a:off x="329625" y="976390"/>
            <a:ext cx="9167523" cy="5619902"/>
          </a:xfrm>
        </p:spPr>
        <p:txBody>
          <a:bodyPr>
            <a:normAutofit/>
          </a:bodyPr>
          <a:lstStyle/>
          <a:p>
            <a:pPr fontAlgn="auto"/>
            <a:r>
              <a:rPr lang="en-GB" sz="2400" dirty="0"/>
              <a:t>Generally, a residue of less than 80 years means that the lease will not be acceptable to a mortgage lender. </a:t>
            </a:r>
          </a:p>
          <a:p>
            <a:pPr fontAlgn="auto"/>
            <a:r>
              <a:rPr lang="en-GB" sz="2400" dirty="0"/>
              <a:t>We have also seen that on a long lease of a residential flat, the ground rent is generally fairly low (perhaps as little as £50 per year). This is because the landlord has already taken the value out of the property by way of the premium payable when the lease was first granted.</a:t>
            </a:r>
          </a:p>
          <a:p>
            <a:pPr fontAlgn="auto"/>
            <a:r>
              <a:rPr lang="en-GB" sz="2400" dirty="0"/>
              <a:t>However, in recent years, the amount of ground rent in long residential leases has gradually been increasing such that the lease may fall within the terms of the </a:t>
            </a:r>
            <a:r>
              <a:rPr lang="en-GB" sz="2400" b="1" dirty="0"/>
              <a:t>Housing Act 1988</a:t>
            </a:r>
            <a:r>
              <a:rPr lang="en-GB" sz="2400" dirty="0"/>
              <a:t> and be liable to termination. </a:t>
            </a:r>
          </a:p>
          <a:p>
            <a:pPr fontAlgn="auto"/>
            <a:r>
              <a:rPr lang="en-GB" sz="2400" dirty="0"/>
              <a:t>These two issues are of great concern to conveyancers and their buyer and lender clients and are considered in this chapter.</a:t>
            </a:r>
          </a:p>
          <a:p>
            <a:endParaRPr lang="en-GB" sz="3600" dirty="0"/>
          </a:p>
        </p:txBody>
      </p:sp>
    </p:spTree>
    <p:extLst>
      <p:ext uri="{BB962C8B-B14F-4D97-AF65-F5344CB8AC3E}">
        <p14:creationId xmlns:p14="http://schemas.microsoft.com/office/powerpoint/2010/main" val="30422729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875CA-0BD5-D301-28BB-A393CB37589B}"/>
              </a:ext>
            </a:extLst>
          </p:cNvPr>
          <p:cNvSpPr>
            <a:spLocks noGrp="1"/>
          </p:cNvSpPr>
          <p:nvPr>
            <p:ph type="title"/>
          </p:nvPr>
        </p:nvSpPr>
        <p:spPr>
          <a:xfrm>
            <a:off x="429607" y="97088"/>
            <a:ext cx="4999284" cy="685039"/>
          </a:xfrm>
        </p:spPr>
        <p:txBody>
          <a:bodyPr>
            <a:normAutofit fontScale="90000"/>
          </a:bodyPr>
          <a:lstStyle/>
          <a:p>
            <a:r>
              <a:rPr lang="en-GB" sz="4400" b="1" dirty="0"/>
              <a:t>Lease residue</a:t>
            </a:r>
          </a:p>
        </p:txBody>
      </p:sp>
      <p:sp>
        <p:nvSpPr>
          <p:cNvPr id="3" name="Content Placeholder 2">
            <a:extLst>
              <a:ext uri="{FF2B5EF4-FFF2-40B4-BE49-F238E27FC236}">
                <a16:creationId xmlns:a16="http://schemas.microsoft.com/office/drawing/2014/main" id="{281DCC52-8436-2438-0B55-4945927B10A4}"/>
              </a:ext>
            </a:extLst>
          </p:cNvPr>
          <p:cNvSpPr>
            <a:spLocks noGrp="1"/>
          </p:cNvSpPr>
          <p:nvPr>
            <p:ph idx="1"/>
          </p:nvPr>
        </p:nvSpPr>
        <p:spPr>
          <a:xfrm>
            <a:off x="274332" y="782127"/>
            <a:ext cx="9380471" cy="5865964"/>
          </a:xfrm>
        </p:spPr>
        <p:txBody>
          <a:bodyPr>
            <a:noAutofit/>
          </a:bodyPr>
          <a:lstStyle/>
          <a:p>
            <a:pPr fontAlgn="auto"/>
            <a:r>
              <a:rPr lang="en-GB" sz="2000" dirty="0"/>
              <a:t>Typically, a long residential lease will be granted for 99, 125 or 999 years. A lease is a “wasting asset” – for every year that passes, the estate that the leaseholder has gets shorter.</a:t>
            </a:r>
          </a:p>
          <a:p>
            <a:pPr fontAlgn="auto"/>
            <a:r>
              <a:rPr lang="en-GB" sz="2000" dirty="0"/>
              <a:t>Conveyancers have to check the length of the residue of a long lease – the lender wants to ensure that there is sufficient time left on the lease to ensure that their security is not affected. A buyer and a lender want to be sure that there will be sufficient time left at the end of the lease to be able to sell it on in the event of sale or repossession.</a:t>
            </a:r>
          </a:p>
          <a:p>
            <a:r>
              <a:rPr lang="en-GB" sz="2000" dirty="0"/>
              <a:t>For many years, the lenders typically required approximately 80 years left to run on a lease at the date of the mortgage</a:t>
            </a:r>
          </a:p>
          <a:p>
            <a:r>
              <a:rPr lang="en-GB" sz="2000" dirty="0"/>
              <a:t>Clause </a:t>
            </a:r>
            <a:r>
              <a:rPr lang="en-GB" sz="2000" b="1" dirty="0"/>
              <a:t>5.14.1</a:t>
            </a:r>
            <a:r>
              <a:rPr lang="en-GB" sz="2000" dirty="0"/>
              <a:t> of the Lender’s Handbook requires conveyancers to check </a:t>
            </a:r>
            <a:r>
              <a:rPr lang="en-GB" sz="2000" b="1" dirty="0"/>
              <a:t>Part 2</a:t>
            </a:r>
            <a:r>
              <a:rPr lang="en-GB" sz="2000" dirty="0"/>
              <a:t> of the Handbook for each lender’s individual requirements as to what residue is acceptable. Lenders will have different requirements, so a conveyancer must check this point every time. This means that if the lease residue is not acceptable to a lender, that particular transaction may not proceed.</a:t>
            </a:r>
          </a:p>
        </p:txBody>
      </p:sp>
    </p:spTree>
    <p:extLst>
      <p:ext uri="{BB962C8B-B14F-4D97-AF65-F5344CB8AC3E}">
        <p14:creationId xmlns:p14="http://schemas.microsoft.com/office/powerpoint/2010/main" val="6119792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B97942-950C-FDCE-E389-1564915CBED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2CEDF27-01EB-4383-2710-CF642D001FE8}"/>
              </a:ext>
            </a:extLst>
          </p:cNvPr>
          <p:cNvSpPr>
            <a:spLocks noGrp="1"/>
          </p:cNvSpPr>
          <p:nvPr>
            <p:ph type="title"/>
          </p:nvPr>
        </p:nvSpPr>
        <p:spPr>
          <a:xfrm>
            <a:off x="432982" y="89206"/>
            <a:ext cx="8596668" cy="881950"/>
          </a:xfrm>
        </p:spPr>
        <p:txBody>
          <a:bodyPr>
            <a:normAutofit/>
          </a:bodyPr>
          <a:lstStyle/>
          <a:p>
            <a:r>
              <a:rPr lang="en-GB" sz="4400" b="1" dirty="0"/>
              <a:t>Ground Rent</a:t>
            </a:r>
          </a:p>
        </p:txBody>
      </p:sp>
      <p:sp>
        <p:nvSpPr>
          <p:cNvPr id="3" name="Content Placeholder 2">
            <a:extLst>
              <a:ext uri="{FF2B5EF4-FFF2-40B4-BE49-F238E27FC236}">
                <a16:creationId xmlns:a16="http://schemas.microsoft.com/office/drawing/2014/main" id="{9EA0B51C-544E-2892-3A69-CD8D8BECBAD5}"/>
              </a:ext>
            </a:extLst>
          </p:cNvPr>
          <p:cNvSpPr>
            <a:spLocks noGrp="1"/>
          </p:cNvSpPr>
          <p:nvPr>
            <p:ph idx="1"/>
          </p:nvPr>
        </p:nvSpPr>
        <p:spPr>
          <a:xfrm>
            <a:off x="298880" y="774004"/>
            <a:ext cx="10194648" cy="5809676"/>
          </a:xfrm>
        </p:spPr>
        <p:txBody>
          <a:bodyPr>
            <a:noAutofit/>
          </a:bodyPr>
          <a:lstStyle/>
          <a:p>
            <a:pPr fontAlgn="auto"/>
            <a:r>
              <a:rPr lang="en-GB" sz="2000" dirty="0"/>
              <a:t>= is the annual sum reserved in the lease that is payable by the tenant to the landlord. In a long residential lease, this has often been a nominal sum of as little as £50 per year or a “peppercorn”.</a:t>
            </a:r>
          </a:p>
          <a:p>
            <a:pPr fontAlgn="auto"/>
            <a:r>
              <a:rPr lang="en-GB" sz="2000" dirty="0"/>
              <a:t>The landlord will have taken the value from the property when they sold off the first long lease – this purchase price is known as the </a:t>
            </a:r>
            <a:r>
              <a:rPr lang="en-GB" sz="2000" b="1" dirty="0"/>
              <a:t>“lease premium”.</a:t>
            </a:r>
          </a:p>
          <a:p>
            <a:pPr fontAlgn="auto"/>
            <a:r>
              <a:rPr lang="en-GB" sz="2000" dirty="0"/>
              <a:t>The amount of ground rents has been creeping up in recent years which has led to conveyancers facing two different problems:</a:t>
            </a:r>
            <a:r>
              <a:rPr lang="en-GB" sz="2000" b="1" dirty="0"/>
              <a:t> amount of ground rent</a:t>
            </a:r>
            <a:r>
              <a:rPr lang="en-GB" sz="2000" dirty="0"/>
              <a:t> and </a:t>
            </a:r>
            <a:r>
              <a:rPr lang="en-GB" sz="2000" b="1" dirty="0"/>
              <a:t>rent review</a:t>
            </a:r>
            <a:r>
              <a:rPr lang="en-GB" sz="2000" dirty="0"/>
              <a:t>.</a:t>
            </a:r>
          </a:p>
          <a:p>
            <a:r>
              <a:rPr lang="en-GB" sz="2000" dirty="0"/>
              <a:t>The </a:t>
            </a:r>
            <a:r>
              <a:rPr lang="en-GB" sz="2000" b="1" dirty="0"/>
              <a:t>Housing Act 1988 (HA 1988)</a:t>
            </a:r>
            <a:r>
              <a:rPr lang="en-GB" sz="2000" dirty="0"/>
              <a:t> introduced the assured tenancy (see Chapter 16). The assured shorthold tenancy is a type of assured tenancy where a residential landlord can regain possession of the premises (without having to prove that the tenant is in breach of the lease) - most often used on a short term let (e.g. six or 12 months). A long lease at a low ground rent was typically not capable of falling into the definition of an “assured tenancy” because to be an “assured tenancy” the amount of the rent must be </a:t>
            </a:r>
            <a:r>
              <a:rPr lang="en-GB" sz="2000" b="1" dirty="0"/>
              <a:t>over £250 </a:t>
            </a:r>
            <a:r>
              <a:rPr lang="en-GB" sz="2000" dirty="0"/>
              <a:t>(or £1,000 in London). Many ground rents on long leases are now more than £250 (and £1000 in London) and so these leases can fall within the definition of an “assured tenancy” and so at risk of landlord regaining possession.</a:t>
            </a:r>
          </a:p>
        </p:txBody>
      </p:sp>
    </p:spTree>
    <p:extLst>
      <p:ext uri="{BB962C8B-B14F-4D97-AF65-F5344CB8AC3E}">
        <p14:creationId xmlns:p14="http://schemas.microsoft.com/office/powerpoint/2010/main" val="245797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2489DCB-F0A9-C9A3-A2D3-DAB881D7B81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0945B26-343B-D298-1E1C-2E63A5F3A21E}"/>
              </a:ext>
            </a:extLst>
          </p:cNvPr>
          <p:cNvSpPr>
            <a:spLocks noGrp="1"/>
          </p:cNvSpPr>
          <p:nvPr>
            <p:ph type="title"/>
          </p:nvPr>
        </p:nvSpPr>
        <p:spPr>
          <a:xfrm>
            <a:off x="420370" y="95512"/>
            <a:ext cx="8596668" cy="818888"/>
          </a:xfrm>
        </p:spPr>
        <p:txBody>
          <a:bodyPr>
            <a:normAutofit/>
          </a:bodyPr>
          <a:lstStyle/>
          <a:p>
            <a:r>
              <a:rPr lang="en-GB" sz="4400" b="1" dirty="0"/>
              <a:t>Ground Rent</a:t>
            </a:r>
          </a:p>
        </p:txBody>
      </p:sp>
      <p:sp>
        <p:nvSpPr>
          <p:cNvPr id="3" name="Content Placeholder 2">
            <a:extLst>
              <a:ext uri="{FF2B5EF4-FFF2-40B4-BE49-F238E27FC236}">
                <a16:creationId xmlns:a16="http://schemas.microsoft.com/office/drawing/2014/main" id="{4AAD2BBF-EF07-5DC3-A14F-BBB642D8754F}"/>
              </a:ext>
            </a:extLst>
          </p:cNvPr>
          <p:cNvSpPr>
            <a:spLocks noGrp="1"/>
          </p:cNvSpPr>
          <p:nvPr>
            <p:ph idx="1"/>
          </p:nvPr>
        </p:nvSpPr>
        <p:spPr>
          <a:xfrm>
            <a:off x="267350" y="820198"/>
            <a:ext cx="9904561" cy="5942290"/>
          </a:xfrm>
        </p:spPr>
        <p:txBody>
          <a:bodyPr>
            <a:noAutofit/>
          </a:bodyPr>
          <a:lstStyle/>
          <a:p>
            <a:pPr fontAlgn="auto"/>
            <a:r>
              <a:rPr lang="en-GB" sz="2400" dirty="0"/>
              <a:t>If  rent remains unpaid for the period laid down in </a:t>
            </a:r>
            <a:r>
              <a:rPr lang="en-GB" sz="2400" b="1" dirty="0"/>
              <a:t>HA 1988</a:t>
            </a:r>
            <a:r>
              <a:rPr lang="en-GB" sz="2400" dirty="0"/>
              <a:t>, the landlord has the right to terminate the lease under mandatory ground 8 under </a:t>
            </a:r>
            <a:r>
              <a:rPr lang="en-GB" sz="2400" b="1" dirty="0"/>
              <a:t>Sch 2 HA 1988</a:t>
            </a:r>
            <a:r>
              <a:rPr lang="en-GB" sz="2400" dirty="0"/>
              <a:t>.</a:t>
            </a:r>
          </a:p>
          <a:p>
            <a:pPr fontAlgn="auto"/>
            <a:r>
              <a:rPr lang="en-GB" sz="2400" dirty="0"/>
              <a:t>“Termination” is not the same as forfeiture which is a method of bringing the lease to an end which is </a:t>
            </a:r>
            <a:r>
              <a:rPr lang="en-GB" sz="2400" b="1" dirty="0"/>
              <a:t>not permitted</a:t>
            </a:r>
            <a:r>
              <a:rPr lang="en-GB" sz="2400" dirty="0"/>
              <a:t> under the </a:t>
            </a:r>
            <a:r>
              <a:rPr lang="en-GB" sz="2400" b="1" dirty="0"/>
              <a:t>HA 1988</a:t>
            </a:r>
            <a:r>
              <a:rPr lang="en-GB" sz="2400" dirty="0"/>
              <a:t>. This is significant because, as we saw in </a:t>
            </a:r>
            <a:r>
              <a:rPr lang="en-GB" sz="2400" b="1" dirty="0"/>
              <a:t>Chapter 12</a:t>
            </a:r>
            <a:r>
              <a:rPr lang="en-GB" sz="2400" dirty="0"/>
              <a:t>, if forfeiture proceedings are brought by the landlord, in most cases, if the arrears are paid off, the tenant can obtain </a:t>
            </a:r>
            <a:r>
              <a:rPr lang="en-GB" sz="2400" i="1" dirty="0"/>
              <a:t>“relief against forfeiture”</a:t>
            </a:r>
            <a:r>
              <a:rPr lang="en-GB" sz="2400" dirty="0"/>
              <a:t>– which means that the court can cancel the forfeiture proceedings and the tenant does not lose his lease.</a:t>
            </a:r>
          </a:p>
          <a:p>
            <a:pPr fontAlgn="auto"/>
            <a:r>
              <a:rPr lang="en-GB" sz="2400" dirty="0"/>
              <a:t>The problem with the </a:t>
            </a:r>
            <a:r>
              <a:rPr lang="en-GB" sz="2400" b="1" dirty="0"/>
              <a:t>HA 1988</a:t>
            </a:r>
            <a:r>
              <a:rPr lang="en-GB" sz="2400" dirty="0"/>
              <a:t> is that the power to grant relief does </a:t>
            </a:r>
            <a:r>
              <a:rPr lang="en-GB" sz="2400" b="1" dirty="0"/>
              <a:t>not </a:t>
            </a:r>
            <a:r>
              <a:rPr lang="en-GB" sz="2400" dirty="0"/>
              <a:t>apply to assured shorthold tenancies – even if the arrears are paid off before the possession proceedings, the court will still have to bring the lease to an end if the provisions of ground 8 are met.</a:t>
            </a:r>
          </a:p>
        </p:txBody>
      </p:sp>
    </p:spTree>
    <p:extLst>
      <p:ext uri="{BB962C8B-B14F-4D97-AF65-F5344CB8AC3E}">
        <p14:creationId xmlns:p14="http://schemas.microsoft.com/office/powerpoint/2010/main" val="18613531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9F92FA9-0F28-652B-5432-028B5E715C3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DE95EE2-5E3B-27D1-EED7-82DB1E3C5CB1}"/>
              </a:ext>
            </a:extLst>
          </p:cNvPr>
          <p:cNvSpPr>
            <a:spLocks noGrp="1"/>
          </p:cNvSpPr>
          <p:nvPr>
            <p:ph type="title"/>
          </p:nvPr>
        </p:nvSpPr>
        <p:spPr>
          <a:xfrm>
            <a:off x="357308" y="152268"/>
            <a:ext cx="8596668" cy="837806"/>
          </a:xfrm>
        </p:spPr>
        <p:txBody>
          <a:bodyPr>
            <a:normAutofit/>
          </a:bodyPr>
          <a:lstStyle/>
          <a:p>
            <a:r>
              <a:rPr lang="en-GB" sz="4400" b="1" dirty="0"/>
              <a:t>Ground Rent</a:t>
            </a:r>
          </a:p>
        </p:txBody>
      </p:sp>
      <p:sp>
        <p:nvSpPr>
          <p:cNvPr id="3" name="Content Placeholder 2">
            <a:extLst>
              <a:ext uri="{FF2B5EF4-FFF2-40B4-BE49-F238E27FC236}">
                <a16:creationId xmlns:a16="http://schemas.microsoft.com/office/drawing/2014/main" id="{902B035B-E557-6E3F-B72E-CE37384FF3F2}"/>
              </a:ext>
            </a:extLst>
          </p:cNvPr>
          <p:cNvSpPr>
            <a:spLocks noGrp="1"/>
          </p:cNvSpPr>
          <p:nvPr>
            <p:ph idx="1"/>
          </p:nvPr>
        </p:nvSpPr>
        <p:spPr>
          <a:xfrm>
            <a:off x="248432" y="990074"/>
            <a:ext cx="9633393" cy="5637749"/>
          </a:xfrm>
        </p:spPr>
        <p:txBody>
          <a:bodyPr>
            <a:noAutofit/>
          </a:bodyPr>
          <a:lstStyle/>
          <a:p>
            <a:pPr fontAlgn="auto"/>
            <a:r>
              <a:rPr lang="en-GB" sz="2400" dirty="0"/>
              <a:t>Ground 8 applies in a number of circumstances, but of particular relevance to long leases is the provision which provides as follows.</a:t>
            </a:r>
          </a:p>
          <a:p>
            <a:pPr fontAlgn="auto"/>
            <a:r>
              <a:rPr lang="en-GB" sz="2400" dirty="0"/>
              <a:t>If at least one quarter’s rent is more than three months in arrears, if the rent is payable quarterly (which it will be in most long leases), and the landlord makes an application to terminate the lease under ground 8, the court has no discretion – it must end the lease and give possession back to the landlord. In addition, the landlord does not have to compensate the tenant or the lender in these circumstances.</a:t>
            </a:r>
          </a:p>
          <a:p>
            <a:pPr fontAlgn="auto"/>
            <a:r>
              <a:rPr lang="en-GB" sz="2400" dirty="0"/>
              <a:t>This is a very serious consequence for a long leaseholder who has paid a significant premium for their property. It is also a serious consequence for a lender who has advanced money to allow the leaseholder to buy the property.</a:t>
            </a:r>
          </a:p>
        </p:txBody>
      </p:sp>
    </p:spTree>
    <p:extLst>
      <p:ext uri="{BB962C8B-B14F-4D97-AF65-F5344CB8AC3E}">
        <p14:creationId xmlns:p14="http://schemas.microsoft.com/office/powerpoint/2010/main" val="4108423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D404B0-6F8A-054F-7C07-C9C3D1D7E37C}"/>
              </a:ext>
            </a:extLst>
          </p:cNvPr>
          <p:cNvSpPr>
            <a:spLocks noGrp="1"/>
          </p:cNvSpPr>
          <p:nvPr>
            <p:ph type="title"/>
          </p:nvPr>
        </p:nvSpPr>
        <p:spPr>
          <a:xfrm>
            <a:off x="309274" y="156238"/>
            <a:ext cx="5454599" cy="821422"/>
          </a:xfrm>
        </p:spPr>
        <p:txBody>
          <a:bodyPr/>
          <a:lstStyle/>
          <a:p>
            <a:r>
              <a:rPr lang="en-GB" b="1" dirty="0"/>
              <a:t>Ground Rent Reviews</a:t>
            </a:r>
          </a:p>
        </p:txBody>
      </p:sp>
      <p:sp>
        <p:nvSpPr>
          <p:cNvPr id="3" name="Content Placeholder 2">
            <a:extLst>
              <a:ext uri="{FF2B5EF4-FFF2-40B4-BE49-F238E27FC236}">
                <a16:creationId xmlns:a16="http://schemas.microsoft.com/office/drawing/2014/main" id="{2C8FD3FB-66E3-461B-4957-4475B502E6E0}"/>
              </a:ext>
            </a:extLst>
          </p:cNvPr>
          <p:cNvSpPr>
            <a:spLocks noGrp="1"/>
          </p:cNvSpPr>
          <p:nvPr>
            <p:ph idx="1"/>
          </p:nvPr>
        </p:nvSpPr>
        <p:spPr>
          <a:xfrm>
            <a:off x="309273" y="811734"/>
            <a:ext cx="9774351" cy="5890027"/>
          </a:xfrm>
        </p:spPr>
        <p:txBody>
          <a:bodyPr>
            <a:normAutofit/>
          </a:bodyPr>
          <a:lstStyle/>
          <a:p>
            <a:pPr marL="0" indent="0" fontAlgn="auto">
              <a:buNone/>
            </a:pPr>
            <a:r>
              <a:rPr lang="en-GB" sz="2000" dirty="0"/>
              <a:t>Conveyancers must be careful to establish:</a:t>
            </a:r>
          </a:p>
          <a:p>
            <a:pPr fontAlgn="auto">
              <a:buFont typeface="Arial" panose="020B0604020202020204" pitchFamily="34" charset="0"/>
              <a:buChar char="•"/>
            </a:pPr>
            <a:r>
              <a:rPr lang="en-GB" sz="2000" dirty="0"/>
              <a:t>what is the amount of ground rent now; and</a:t>
            </a:r>
          </a:p>
          <a:p>
            <a:pPr fontAlgn="auto">
              <a:buFont typeface="Arial" panose="020B0604020202020204" pitchFamily="34" charset="0"/>
              <a:buChar char="•"/>
            </a:pPr>
            <a:r>
              <a:rPr lang="en-GB" sz="2000" dirty="0"/>
              <a:t>are there any ground rent review provisions and, if so, how do they apply?</a:t>
            </a:r>
          </a:p>
          <a:p>
            <a:pPr fontAlgn="auto">
              <a:buFont typeface="Arial" panose="020B0604020202020204" pitchFamily="34" charset="0"/>
              <a:buChar char="•"/>
            </a:pPr>
            <a:r>
              <a:rPr lang="en-GB" sz="2000" dirty="0"/>
              <a:t>The key is to establish whether the ground rent might increase above the </a:t>
            </a:r>
            <a:r>
              <a:rPr lang="en-GB" sz="2000" b="1" dirty="0"/>
              <a:t>HA 1988</a:t>
            </a:r>
            <a:r>
              <a:rPr lang="en-GB" sz="2000" dirty="0"/>
              <a:t> limits in the future even if the ground rent is at a reasonable level now.</a:t>
            </a:r>
          </a:p>
          <a:p>
            <a:pPr marL="0" indent="0" fontAlgn="auto">
              <a:buNone/>
            </a:pPr>
            <a:r>
              <a:rPr lang="en-GB" sz="2000" dirty="0"/>
              <a:t>For a lease to satisfy the Lenders Handbook, a ground rent increase must be:</a:t>
            </a:r>
          </a:p>
          <a:p>
            <a:pPr lvl="1"/>
            <a:r>
              <a:rPr lang="en-GB" sz="2000" dirty="0"/>
              <a:t>fixed or readily established; and</a:t>
            </a:r>
          </a:p>
          <a:p>
            <a:pPr lvl="1"/>
            <a:r>
              <a:rPr lang="en-GB" sz="2000" dirty="0"/>
              <a:t>Reasonable</a:t>
            </a:r>
          </a:p>
          <a:p>
            <a:pPr marL="0" indent="0" fontAlgn="auto">
              <a:buNone/>
            </a:pPr>
            <a:r>
              <a:rPr lang="en-GB" sz="2000" dirty="0"/>
              <a:t>Lenders have differing requirements in terms of the ground rent mechanisms which they are prepared to accept and conveyancers should check part 2 of the Handbook where they are acting for the buyer of a long lease. There are a number of different formulae used to calculate a ground rent increase, some of which are now unacceptable to a lender. Ground rent review formulae are often linked to the retail prices index. These are generally acceptable but the way that the review mechanism works in each particular lease must be carefully considered by the conveyancer.</a:t>
            </a:r>
          </a:p>
          <a:p>
            <a:pPr marL="0" indent="0">
              <a:buNone/>
            </a:pPr>
            <a:endParaRPr lang="en-GB" dirty="0"/>
          </a:p>
        </p:txBody>
      </p:sp>
    </p:spTree>
    <p:extLst>
      <p:ext uri="{BB962C8B-B14F-4D97-AF65-F5344CB8AC3E}">
        <p14:creationId xmlns:p14="http://schemas.microsoft.com/office/powerpoint/2010/main" val="23902810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BB1708-D12F-3041-1318-FFE37488355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E03914-9734-FD3F-3EBA-028349BDC39C}"/>
              </a:ext>
            </a:extLst>
          </p:cNvPr>
          <p:cNvSpPr>
            <a:spLocks noGrp="1"/>
          </p:cNvSpPr>
          <p:nvPr>
            <p:ph type="title"/>
          </p:nvPr>
        </p:nvSpPr>
        <p:spPr>
          <a:xfrm>
            <a:off x="309274" y="156238"/>
            <a:ext cx="8596668" cy="821422"/>
          </a:xfrm>
        </p:spPr>
        <p:txBody>
          <a:bodyPr/>
          <a:lstStyle/>
          <a:p>
            <a:r>
              <a:rPr lang="en-GB" b="1" dirty="0"/>
              <a:t>Unacceptable Ground Rent Reviews</a:t>
            </a:r>
          </a:p>
        </p:txBody>
      </p:sp>
      <p:sp>
        <p:nvSpPr>
          <p:cNvPr id="3" name="Content Placeholder 2">
            <a:extLst>
              <a:ext uri="{FF2B5EF4-FFF2-40B4-BE49-F238E27FC236}">
                <a16:creationId xmlns:a16="http://schemas.microsoft.com/office/drawing/2014/main" id="{C0B51E1E-2363-F09A-C80B-D6944BF960EB}"/>
              </a:ext>
            </a:extLst>
          </p:cNvPr>
          <p:cNvSpPr>
            <a:spLocks noGrp="1"/>
          </p:cNvSpPr>
          <p:nvPr>
            <p:ph idx="1"/>
          </p:nvPr>
        </p:nvSpPr>
        <p:spPr>
          <a:xfrm>
            <a:off x="309274" y="809118"/>
            <a:ext cx="9961911" cy="5892644"/>
          </a:xfrm>
        </p:spPr>
        <p:txBody>
          <a:bodyPr>
            <a:normAutofit/>
          </a:bodyPr>
          <a:lstStyle/>
          <a:p>
            <a:pPr marL="0" indent="0" fontAlgn="auto">
              <a:buNone/>
            </a:pPr>
            <a:r>
              <a:rPr lang="en-GB" sz="2000" dirty="0"/>
              <a:t>Examples of rent reviews which are </a:t>
            </a:r>
            <a:r>
              <a:rPr lang="en-GB" sz="2000" b="1" dirty="0"/>
              <a:t>unacceptable </a:t>
            </a:r>
            <a:r>
              <a:rPr lang="en-GB" sz="2000" dirty="0"/>
              <a:t>are:</a:t>
            </a:r>
          </a:p>
          <a:p>
            <a:pPr marL="0" indent="0" fontAlgn="auto">
              <a:buNone/>
            </a:pPr>
            <a:r>
              <a:rPr lang="en-GB" sz="2000" dirty="0"/>
              <a:t>1) Ground rent doubling every five or 10 years. This would mean  rent is “readily established” but would not be “reasonable”. </a:t>
            </a:r>
            <a:r>
              <a:rPr lang="en-GB" sz="2000" dirty="0" err="1"/>
              <a:t>E.g</a:t>
            </a:r>
            <a:r>
              <a:rPr lang="en-GB" sz="2000" dirty="0"/>
              <a:t>:</a:t>
            </a:r>
          </a:p>
          <a:p>
            <a:pPr lvl="1" fontAlgn="auto"/>
            <a:r>
              <a:rPr lang="en-GB" dirty="0"/>
              <a:t>Ground rent on commencement: £50</a:t>
            </a:r>
          </a:p>
          <a:p>
            <a:pPr lvl="1" fontAlgn="auto"/>
            <a:r>
              <a:rPr lang="en-GB" dirty="0"/>
              <a:t>Year 5 – doubles to £100</a:t>
            </a:r>
          </a:p>
          <a:p>
            <a:pPr lvl="1" fontAlgn="auto"/>
            <a:r>
              <a:rPr lang="en-GB" dirty="0"/>
              <a:t>Year 10 – doubles to £200</a:t>
            </a:r>
          </a:p>
          <a:p>
            <a:pPr lvl="1" fontAlgn="auto"/>
            <a:r>
              <a:rPr lang="en-GB" dirty="0"/>
              <a:t>Year 15 – doubles to £400</a:t>
            </a:r>
          </a:p>
          <a:p>
            <a:pPr lvl="1" fontAlgn="auto"/>
            <a:r>
              <a:rPr lang="en-GB" dirty="0"/>
              <a:t>Year 20 – doubles to £800</a:t>
            </a:r>
          </a:p>
          <a:p>
            <a:pPr lvl="1" fontAlgn="auto"/>
            <a:r>
              <a:rPr lang="en-GB" dirty="0"/>
              <a:t>Year 25 – doubles to £1600</a:t>
            </a:r>
          </a:p>
          <a:p>
            <a:pPr lvl="1" fontAlgn="auto"/>
            <a:r>
              <a:rPr lang="en-GB" dirty="0"/>
              <a:t>Year 30 – doubles to £3200</a:t>
            </a:r>
          </a:p>
          <a:p>
            <a:pPr lvl="1" fontAlgn="auto"/>
            <a:r>
              <a:rPr lang="en-GB" dirty="0"/>
              <a:t>Year 35 – doubles to £6400   -  using this formula, by year 50 the ground rent will be £51,200</a:t>
            </a:r>
          </a:p>
          <a:p>
            <a:pPr marL="0" lvl="1" indent="0" fontAlgn="auto">
              <a:buNone/>
            </a:pPr>
            <a:r>
              <a:rPr lang="en-GB" sz="2000" dirty="0"/>
              <a:t>2) Ground rents calculated on the basis that the landlord has an “absolute discretion” to increase the rent to “such amount as the landlord may think fit”. This is not acceptable because the amount of the ground rent could not be “readily established”.</a:t>
            </a:r>
          </a:p>
          <a:p>
            <a:pPr lvl="1" fontAlgn="auto"/>
            <a:endParaRPr lang="en-GB" sz="2000" dirty="0"/>
          </a:p>
          <a:p>
            <a:pPr fontAlgn="auto"/>
            <a:endParaRPr lang="en-GB" dirty="0"/>
          </a:p>
          <a:p>
            <a:pPr fontAlgn="auto"/>
            <a:endParaRPr lang="en-GB" dirty="0"/>
          </a:p>
          <a:p>
            <a:endParaRPr lang="en-GB" dirty="0"/>
          </a:p>
        </p:txBody>
      </p:sp>
    </p:spTree>
    <p:extLst>
      <p:ext uri="{BB962C8B-B14F-4D97-AF65-F5344CB8AC3E}">
        <p14:creationId xmlns:p14="http://schemas.microsoft.com/office/powerpoint/2010/main" val="6156617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B19C8-37B0-EA72-00A6-02D95BF63B35}"/>
              </a:ext>
            </a:extLst>
          </p:cNvPr>
          <p:cNvSpPr>
            <a:spLocks noGrp="1"/>
          </p:cNvSpPr>
          <p:nvPr>
            <p:ph type="title"/>
          </p:nvPr>
        </p:nvSpPr>
        <p:spPr>
          <a:xfrm>
            <a:off x="309274" y="212785"/>
            <a:ext cx="8596668" cy="776377"/>
          </a:xfrm>
        </p:spPr>
        <p:txBody>
          <a:bodyPr/>
          <a:lstStyle/>
          <a:p>
            <a:r>
              <a:rPr lang="en-GB" dirty="0"/>
              <a:t>What should the conveyancer do?</a:t>
            </a:r>
          </a:p>
        </p:txBody>
      </p:sp>
      <p:sp>
        <p:nvSpPr>
          <p:cNvPr id="3" name="Content Placeholder 2">
            <a:extLst>
              <a:ext uri="{FF2B5EF4-FFF2-40B4-BE49-F238E27FC236}">
                <a16:creationId xmlns:a16="http://schemas.microsoft.com/office/drawing/2014/main" id="{8DFC37CA-67A0-6A28-3D96-2BEBA4CC0081}"/>
              </a:ext>
            </a:extLst>
          </p:cNvPr>
          <p:cNvSpPr>
            <a:spLocks noGrp="1"/>
          </p:cNvSpPr>
          <p:nvPr>
            <p:ph idx="1"/>
          </p:nvPr>
        </p:nvSpPr>
        <p:spPr>
          <a:xfrm>
            <a:off x="309274" y="889630"/>
            <a:ext cx="9317806" cy="5588807"/>
          </a:xfrm>
        </p:spPr>
        <p:txBody>
          <a:bodyPr>
            <a:normAutofit lnSpcReduction="10000"/>
          </a:bodyPr>
          <a:lstStyle/>
          <a:p>
            <a:pPr fontAlgn="auto"/>
            <a:r>
              <a:rPr lang="en-GB" sz="2400" dirty="0"/>
              <a:t>In every case the length of the lease or residue should be considered to ensure that it is acceptable to a lender now and likely to be so within a reasonable period from completion. It is important to recognise whether a buyer might have difficulty selling or mortgaging the property in the future.</a:t>
            </a:r>
          </a:p>
          <a:p>
            <a:pPr fontAlgn="auto"/>
            <a:r>
              <a:rPr lang="en-GB" sz="2400" dirty="0"/>
              <a:t>Also, the conveyancer should establish the amount of the ground rent payable now and any likely increase calculated by reference to the rent review provisions, if any, in the lease. The conveyancer should check that these provisions are acceptable to the lender and advise their buyer client accordingly.</a:t>
            </a:r>
          </a:p>
          <a:p>
            <a:pPr fontAlgn="auto"/>
            <a:r>
              <a:rPr lang="en-GB" sz="2400" dirty="0"/>
              <a:t>Conveyancer must recognise whether the amount of ground rent now or within a reasonable period in the future, might bring the lease within the ambit of the termination provisions of </a:t>
            </a:r>
            <a:r>
              <a:rPr lang="en-GB" sz="2400" b="1" dirty="0"/>
              <a:t>HA 1988</a:t>
            </a:r>
            <a:r>
              <a:rPr lang="en-GB" sz="2400" dirty="0"/>
              <a:t>.</a:t>
            </a:r>
          </a:p>
          <a:p>
            <a:pPr marL="0" indent="0" fontAlgn="auto">
              <a:buNone/>
            </a:pPr>
            <a:endParaRPr lang="en-GB" dirty="0"/>
          </a:p>
          <a:p>
            <a:endParaRPr lang="en-GB" dirty="0"/>
          </a:p>
        </p:txBody>
      </p:sp>
    </p:spTree>
    <p:extLst>
      <p:ext uri="{BB962C8B-B14F-4D97-AF65-F5344CB8AC3E}">
        <p14:creationId xmlns:p14="http://schemas.microsoft.com/office/powerpoint/2010/main" val="2437421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5CDA94-A2A0-ADC2-2B9F-2F49D473974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A1C0A63-D7D6-65B7-A0AB-692FA6759698}"/>
              </a:ext>
            </a:extLst>
          </p:cNvPr>
          <p:cNvSpPr>
            <a:spLocks noGrp="1"/>
          </p:cNvSpPr>
          <p:nvPr>
            <p:ph type="title"/>
          </p:nvPr>
        </p:nvSpPr>
        <p:spPr>
          <a:xfrm>
            <a:off x="309274" y="212785"/>
            <a:ext cx="8596668" cy="776377"/>
          </a:xfrm>
        </p:spPr>
        <p:txBody>
          <a:bodyPr>
            <a:normAutofit fontScale="90000"/>
          </a:bodyPr>
          <a:lstStyle/>
          <a:p>
            <a:r>
              <a:rPr lang="en-GB" b="1" dirty="0"/>
              <a:t>What should the buyer’s conveyancer do?</a:t>
            </a:r>
          </a:p>
        </p:txBody>
      </p:sp>
      <p:sp>
        <p:nvSpPr>
          <p:cNvPr id="3" name="Content Placeholder 2">
            <a:extLst>
              <a:ext uri="{FF2B5EF4-FFF2-40B4-BE49-F238E27FC236}">
                <a16:creationId xmlns:a16="http://schemas.microsoft.com/office/drawing/2014/main" id="{A7BC3C75-38A6-685E-4DA8-1EF79CE545CB}"/>
              </a:ext>
            </a:extLst>
          </p:cNvPr>
          <p:cNvSpPr>
            <a:spLocks noGrp="1"/>
          </p:cNvSpPr>
          <p:nvPr>
            <p:ph idx="1"/>
          </p:nvPr>
        </p:nvSpPr>
        <p:spPr>
          <a:xfrm>
            <a:off x="208374" y="883324"/>
            <a:ext cx="9805883" cy="5761891"/>
          </a:xfrm>
        </p:spPr>
        <p:txBody>
          <a:bodyPr>
            <a:normAutofit/>
          </a:bodyPr>
          <a:lstStyle/>
          <a:p>
            <a:pPr fontAlgn="auto"/>
            <a:r>
              <a:rPr lang="en-GB" dirty="0"/>
              <a:t>Ensure that the lease is drafted or altered to ensure that the ground rent remains </a:t>
            </a:r>
            <a:r>
              <a:rPr lang="en-GB" u="sng" dirty="0"/>
              <a:t>beneath the minimum level required for an assured tenancy </a:t>
            </a:r>
            <a:r>
              <a:rPr lang="en-GB" dirty="0"/>
              <a:t>under </a:t>
            </a:r>
            <a:r>
              <a:rPr lang="en-GB" b="1" dirty="0"/>
              <a:t>HA 1988</a:t>
            </a:r>
            <a:r>
              <a:rPr lang="en-GB" dirty="0"/>
              <a:t> or including a covenant in the lease prohibiting the landlord from seeking to terminate the lease by relying on ground eight of schedule two of </a:t>
            </a:r>
            <a:r>
              <a:rPr lang="en-GB" b="1" dirty="0"/>
              <a:t>HA 1988</a:t>
            </a:r>
            <a:r>
              <a:rPr lang="en-GB" dirty="0"/>
              <a:t>.</a:t>
            </a:r>
          </a:p>
          <a:p>
            <a:pPr fontAlgn="auto"/>
            <a:r>
              <a:rPr lang="en-GB" dirty="0"/>
              <a:t>Lease terms will be negotiable if it is the grant of a new lease. However, if a conveyancer is acting on the assignment of an existing lease, the only way to achieve these modifications to the lease is for the seller to enter into a deed of variation of the lease with the landlord.</a:t>
            </a:r>
          </a:p>
          <a:p>
            <a:pPr fontAlgn="auto"/>
            <a:r>
              <a:rPr lang="en-GB" dirty="0"/>
              <a:t>We will see in Chapter 16 that to fall within the provisions of </a:t>
            </a:r>
            <a:r>
              <a:rPr lang="en-GB" b="1" dirty="0"/>
              <a:t>HA 1988</a:t>
            </a:r>
            <a:r>
              <a:rPr lang="en-GB" dirty="0"/>
              <a:t>, the tenant must be an individual and the property must be occupied by the tenant as their principal home. Thus, someone who is buying a property for investment purposes or in the name of the company would avoid the risks of termination for non-payment of ground rent under </a:t>
            </a:r>
            <a:r>
              <a:rPr lang="en-GB" b="1" dirty="0"/>
              <a:t>HA 1988</a:t>
            </a:r>
            <a:r>
              <a:rPr lang="en-GB" dirty="0"/>
              <a:t> for the time being; but of course, if the property is owned and occupied by an individual in the future, the problem recurs.</a:t>
            </a:r>
          </a:p>
          <a:p>
            <a:pPr fontAlgn="auto"/>
            <a:r>
              <a:rPr lang="en-GB" dirty="0"/>
              <a:t>The most conclusive way of dealing with a short residue or ground rent problems is for the current tenant to extend the lease under the provisions of the </a:t>
            </a:r>
            <a:r>
              <a:rPr lang="en-GB" b="1" dirty="0"/>
              <a:t>Leasehold Reform</a:t>
            </a:r>
            <a:r>
              <a:rPr lang="en-GB" dirty="0"/>
              <a:t>, </a:t>
            </a:r>
            <a:r>
              <a:rPr lang="en-GB" b="1" dirty="0"/>
              <a:t>Housing and Urban Development Act 1993</a:t>
            </a:r>
            <a:r>
              <a:rPr lang="en-GB" dirty="0"/>
              <a:t>. </a:t>
            </a:r>
          </a:p>
          <a:p>
            <a:pPr fontAlgn="auto"/>
            <a:endParaRPr lang="en-GB" dirty="0"/>
          </a:p>
          <a:p>
            <a:endParaRPr lang="en-GB" dirty="0"/>
          </a:p>
        </p:txBody>
      </p:sp>
    </p:spTree>
    <p:extLst>
      <p:ext uri="{BB962C8B-B14F-4D97-AF65-F5344CB8AC3E}">
        <p14:creationId xmlns:p14="http://schemas.microsoft.com/office/powerpoint/2010/main" val="41429409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C0671-51A1-45FD-9E0B-AED0753D0072}"/>
              </a:ext>
            </a:extLst>
          </p:cNvPr>
          <p:cNvSpPr>
            <a:spLocks noGrp="1"/>
          </p:cNvSpPr>
          <p:nvPr>
            <p:ph type="title"/>
          </p:nvPr>
        </p:nvSpPr>
        <p:spPr>
          <a:xfrm>
            <a:off x="504805" y="166778"/>
            <a:ext cx="8596668" cy="793630"/>
          </a:xfrm>
        </p:spPr>
        <p:txBody>
          <a:bodyPr/>
          <a:lstStyle/>
          <a:p>
            <a:r>
              <a:rPr lang="en-GB" b="1" dirty="0"/>
              <a:t>Rights of Long Leaseholders</a:t>
            </a:r>
          </a:p>
        </p:txBody>
      </p:sp>
      <p:sp>
        <p:nvSpPr>
          <p:cNvPr id="3" name="Content Placeholder 2">
            <a:extLst>
              <a:ext uri="{FF2B5EF4-FFF2-40B4-BE49-F238E27FC236}">
                <a16:creationId xmlns:a16="http://schemas.microsoft.com/office/drawing/2014/main" id="{FB6831B2-85DA-440C-BCDC-E16FF9563AB7}"/>
              </a:ext>
            </a:extLst>
          </p:cNvPr>
          <p:cNvSpPr>
            <a:spLocks noGrp="1"/>
          </p:cNvSpPr>
          <p:nvPr>
            <p:ph idx="1"/>
          </p:nvPr>
        </p:nvSpPr>
        <p:spPr>
          <a:xfrm>
            <a:off x="309273" y="805132"/>
            <a:ext cx="9389532" cy="5886090"/>
          </a:xfrm>
        </p:spPr>
        <p:txBody>
          <a:bodyPr>
            <a:normAutofit/>
          </a:bodyPr>
          <a:lstStyle/>
          <a:p>
            <a:pPr fontAlgn="auto"/>
            <a:r>
              <a:rPr lang="en-GB" sz="2400" dirty="0"/>
              <a:t>A long residential tenancy is a tenancy granted for longer than 21 years. Such leases are not protected by the </a:t>
            </a:r>
            <a:r>
              <a:rPr lang="en-GB" sz="2400" b="1" dirty="0"/>
              <a:t>Rent Act 1977</a:t>
            </a:r>
            <a:r>
              <a:rPr lang="en-GB" sz="2400" dirty="0"/>
              <a:t> and </a:t>
            </a:r>
            <a:r>
              <a:rPr lang="en-GB" sz="2400" b="1" dirty="0"/>
              <a:t>HA 1988</a:t>
            </a:r>
            <a:r>
              <a:rPr lang="en-GB" sz="2400" dirty="0"/>
              <a:t>, although we have seen the inadvertent issues arising from ground rent levels above. Long residential leases are usually granted for an initial premium and subject to payment of an annual “ground rent”.</a:t>
            </a:r>
          </a:p>
          <a:p>
            <a:pPr fontAlgn="auto"/>
            <a:r>
              <a:rPr lang="en-GB" sz="2400" dirty="0"/>
              <a:t>Governments have sought to balance the competing interests of long residential tenants with those of the landlords by providing a mechanism by which tenants might remain in occupation or acquire the freehold whilst the landlord received compensation for the loss of the reversion. More recent measures have extended the scope of the provisions and sought to regulate the payment of ground rent and service charges.</a:t>
            </a:r>
          </a:p>
          <a:p>
            <a:pPr marL="0" indent="0" fontAlgn="auto">
              <a:buNone/>
            </a:pPr>
            <a:endParaRPr lang="en-GB" dirty="0"/>
          </a:p>
        </p:txBody>
      </p:sp>
    </p:spTree>
    <p:extLst>
      <p:ext uri="{BB962C8B-B14F-4D97-AF65-F5344CB8AC3E}">
        <p14:creationId xmlns:p14="http://schemas.microsoft.com/office/powerpoint/2010/main" val="91048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AFDFE5-DE7B-E2B7-712A-069C9990FE6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A1C4F4-98E4-D875-F1E4-E66247466BAB}"/>
              </a:ext>
            </a:extLst>
          </p:cNvPr>
          <p:cNvSpPr>
            <a:spLocks noGrp="1"/>
          </p:cNvSpPr>
          <p:nvPr>
            <p:ph type="title"/>
          </p:nvPr>
        </p:nvSpPr>
        <p:spPr>
          <a:xfrm>
            <a:off x="504805" y="166778"/>
            <a:ext cx="8596668" cy="793630"/>
          </a:xfrm>
        </p:spPr>
        <p:txBody>
          <a:bodyPr/>
          <a:lstStyle/>
          <a:p>
            <a:r>
              <a:rPr lang="en-GB" b="1" dirty="0"/>
              <a:t>Rights of Long Leaseholders</a:t>
            </a:r>
          </a:p>
        </p:txBody>
      </p:sp>
      <p:sp>
        <p:nvSpPr>
          <p:cNvPr id="3" name="Content Placeholder 2">
            <a:extLst>
              <a:ext uri="{FF2B5EF4-FFF2-40B4-BE49-F238E27FC236}">
                <a16:creationId xmlns:a16="http://schemas.microsoft.com/office/drawing/2014/main" id="{CF01DE61-12BB-9B8C-0772-64397CD785BF}"/>
              </a:ext>
            </a:extLst>
          </p:cNvPr>
          <p:cNvSpPr>
            <a:spLocks noGrp="1"/>
          </p:cNvSpPr>
          <p:nvPr>
            <p:ph idx="1"/>
          </p:nvPr>
        </p:nvSpPr>
        <p:spPr>
          <a:xfrm>
            <a:off x="309272" y="805132"/>
            <a:ext cx="10255211" cy="5886090"/>
          </a:xfrm>
        </p:spPr>
        <p:txBody>
          <a:bodyPr>
            <a:normAutofit/>
          </a:bodyPr>
          <a:lstStyle/>
          <a:p>
            <a:pPr marL="0" indent="0" fontAlgn="auto">
              <a:buNone/>
            </a:pPr>
            <a:r>
              <a:rPr lang="en-GB" dirty="0"/>
              <a:t>Provisions in relation to long residential leases can be considered under three broad categories. Those that</a:t>
            </a:r>
          </a:p>
          <a:p>
            <a:pPr fontAlgn="auto">
              <a:buFont typeface="+mj-lt"/>
              <a:buAutoNum type="arabicPeriod"/>
            </a:pPr>
            <a:r>
              <a:rPr lang="en-GB" dirty="0"/>
              <a:t>Provide security of tenure to a long residential tenant on termination of the lease (</a:t>
            </a:r>
            <a:r>
              <a:rPr lang="en-GB" b="1" dirty="0"/>
              <a:t>Sch 10 Local Government and Housing Act 1989</a:t>
            </a:r>
            <a:r>
              <a:rPr lang="en-GB" dirty="0"/>
              <a:t> (</a:t>
            </a:r>
            <a:r>
              <a:rPr lang="en-GB" b="1" dirty="0"/>
              <a:t>LGHA 1989)</a:t>
            </a:r>
            <a:r>
              <a:rPr lang="en-GB" dirty="0"/>
              <a:t>).</a:t>
            </a:r>
          </a:p>
          <a:p>
            <a:pPr fontAlgn="auto">
              <a:buFont typeface="+mj-lt"/>
              <a:buAutoNum type="arabicPeriod"/>
            </a:pPr>
            <a:r>
              <a:rPr lang="en-GB" dirty="0"/>
              <a:t>allow a tenant to request an extension of the lease or purchase the freehold reversion (enfranchisement)(the </a:t>
            </a:r>
            <a:r>
              <a:rPr lang="en-GB" b="1" dirty="0"/>
              <a:t>Leasehold Reform Act 1967</a:t>
            </a:r>
            <a:r>
              <a:rPr lang="en-GB" dirty="0"/>
              <a:t> (</a:t>
            </a:r>
            <a:r>
              <a:rPr lang="en-GB" b="1" dirty="0"/>
              <a:t>LRA 1967</a:t>
            </a:r>
            <a:r>
              <a:rPr lang="en-GB" dirty="0"/>
              <a:t>), the </a:t>
            </a:r>
            <a:r>
              <a:rPr lang="en-GB" b="1" dirty="0"/>
              <a:t>Leasehold Reform</a:t>
            </a:r>
            <a:r>
              <a:rPr lang="en-GB" dirty="0"/>
              <a:t>, </a:t>
            </a:r>
            <a:r>
              <a:rPr lang="en-GB" b="1" dirty="0"/>
              <a:t>Housing and Urban Development Act 1993</a:t>
            </a:r>
            <a:r>
              <a:rPr lang="en-GB" dirty="0"/>
              <a:t> (</a:t>
            </a:r>
            <a:r>
              <a:rPr lang="en-GB" b="1" dirty="0"/>
              <a:t>LRHUDA 1993</a:t>
            </a:r>
            <a:r>
              <a:rPr lang="en-GB" dirty="0"/>
              <a:t>) and the </a:t>
            </a:r>
            <a:r>
              <a:rPr lang="en-GB" b="1" dirty="0"/>
              <a:t>Landlord and Tenant Act 1987</a:t>
            </a:r>
            <a:r>
              <a:rPr lang="en-GB" dirty="0"/>
              <a:t> (</a:t>
            </a:r>
            <a:r>
              <a:rPr lang="en-GB" b="1" dirty="0"/>
              <a:t>LTA 1987)</a:t>
            </a:r>
            <a:r>
              <a:rPr lang="en-GB" dirty="0"/>
              <a:t>).</a:t>
            </a:r>
          </a:p>
          <a:p>
            <a:pPr fontAlgn="auto">
              <a:buFont typeface="+mj-lt"/>
              <a:buAutoNum type="arabicPeriod"/>
            </a:pPr>
            <a:r>
              <a:rPr lang="en-GB" dirty="0"/>
              <a:t>regulate the relationship of landlord and tenant in relation to the management of the property, such as the payment of service charges and ground rent (the </a:t>
            </a:r>
            <a:r>
              <a:rPr lang="en-GB" b="1" dirty="0"/>
              <a:t>Landlord and Tenant Act 1985</a:t>
            </a:r>
            <a:r>
              <a:rPr lang="en-GB" dirty="0"/>
              <a:t> (</a:t>
            </a:r>
            <a:r>
              <a:rPr lang="en-GB" b="1" dirty="0"/>
              <a:t>LTA 1985</a:t>
            </a:r>
            <a:r>
              <a:rPr lang="en-GB" dirty="0"/>
              <a:t>) and the </a:t>
            </a:r>
            <a:r>
              <a:rPr lang="en-GB" b="1" dirty="0"/>
              <a:t>Commonhold and Leasehold Reform Act 2002</a:t>
            </a:r>
            <a:r>
              <a:rPr lang="en-GB" dirty="0"/>
              <a:t> (</a:t>
            </a:r>
            <a:r>
              <a:rPr lang="en-GB" b="1" dirty="0"/>
              <a:t>CLRA 2002)</a:t>
            </a:r>
            <a:r>
              <a:rPr lang="en-GB" dirty="0"/>
              <a:t>).</a:t>
            </a:r>
          </a:p>
          <a:p>
            <a:pPr marL="0" indent="0" fontAlgn="auto">
              <a:buNone/>
            </a:pPr>
            <a:r>
              <a:rPr lang="en-GB" b="1" dirty="0"/>
              <a:t>	ss18-21B Landlord and Tenant Act 1985</a:t>
            </a:r>
            <a:r>
              <a:rPr lang="en-GB" dirty="0"/>
              <a:t> impose restrictions on service charges on all 	dwellings: the lessor can recover only such costs as are reasonable, and if the costs are 	incurred in the provision of services or carrying out of works, they can be recovered only if 	the services or works are of a reasonable standard. There are consultation requirements and 	tenants have the right to see accounts and receipts of work carried out by the landlord.</a:t>
            </a:r>
          </a:p>
          <a:p>
            <a:pPr marL="0" indent="0" fontAlgn="auto">
              <a:buNone/>
            </a:pPr>
            <a:r>
              <a:rPr lang="en-GB" dirty="0"/>
              <a:t>The first two of these categories are considered below, the third is outside the scope of our studies</a:t>
            </a:r>
          </a:p>
          <a:p>
            <a:pPr fontAlgn="auto"/>
            <a:endParaRPr lang="en-GB" dirty="0"/>
          </a:p>
        </p:txBody>
      </p:sp>
    </p:spTree>
    <p:extLst>
      <p:ext uri="{BB962C8B-B14F-4D97-AF65-F5344CB8AC3E}">
        <p14:creationId xmlns:p14="http://schemas.microsoft.com/office/powerpoint/2010/main" val="1698971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7D80A6-2D94-4F15-BC60-D9F97BBECB1D}"/>
              </a:ext>
            </a:extLst>
          </p:cNvPr>
          <p:cNvSpPr>
            <a:spLocks noGrp="1"/>
          </p:cNvSpPr>
          <p:nvPr>
            <p:ph type="title"/>
          </p:nvPr>
        </p:nvSpPr>
        <p:spPr>
          <a:xfrm>
            <a:off x="240262" y="111528"/>
            <a:ext cx="8596668" cy="649857"/>
          </a:xfrm>
        </p:spPr>
        <p:txBody>
          <a:bodyPr>
            <a:normAutofit fontScale="90000"/>
          </a:bodyPr>
          <a:lstStyle/>
          <a:p>
            <a:r>
              <a:rPr lang="en-GB" b="1" dirty="0"/>
              <a:t>Security of Tenure on expiry of a long lease</a:t>
            </a:r>
          </a:p>
        </p:txBody>
      </p:sp>
      <p:sp>
        <p:nvSpPr>
          <p:cNvPr id="3" name="Content Placeholder 2">
            <a:extLst>
              <a:ext uri="{FF2B5EF4-FFF2-40B4-BE49-F238E27FC236}">
                <a16:creationId xmlns:a16="http://schemas.microsoft.com/office/drawing/2014/main" id="{8F749EB1-165A-44D6-B003-DCE39306949D}"/>
              </a:ext>
            </a:extLst>
          </p:cNvPr>
          <p:cNvSpPr>
            <a:spLocks noGrp="1"/>
          </p:cNvSpPr>
          <p:nvPr>
            <p:ph idx="1"/>
          </p:nvPr>
        </p:nvSpPr>
        <p:spPr>
          <a:xfrm>
            <a:off x="240262" y="761385"/>
            <a:ext cx="9887149" cy="5644551"/>
          </a:xfrm>
        </p:spPr>
        <p:txBody>
          <a:bodyPr>
            <a:normAutofit lnSpcReduction="10000"/>
          </a:bodyPr>
          <a:lstStyle/>
          <a:p>
            <a:r>
              <a:rPr lang="en-GB" sz="2000" dirty="0"/>
              <a:t>On the expiry of a long residential tenancy, a tenant is likely to qualify for an </a:t>
            </a:r>
            <a:r>
              <a:rPr lang="en-GB" sz="2000" b="1" dirty="0"/>
              <a:t>assured tenancy</a:t>
            </a:r>
            <a:r>
              <a:rPr lang="en-GB" sz="2000" dirty="0"/>
              <a:t> under </a:t>
            </a:r>
            <a:r>
              <a:rPr lang="en-GB" sz="2000" b="1" dirty="0"/>
              <a:t>s186</a:t>
            </a:r>
            <a:r>
              <a:rPr lang="en-GB" sz="2000" dirty="0"/>
              <a:t> and </a:t>
            </a:r>
            <a:r>
              <a:rPr lang="en-GB" sz="2000" b="1" dirty="0"/>
              <a:t>Sch 10</a:t>
            </a:r>
            <a:r>
              <a:rPr lang="en-GB" sz="2000" dirty="0"/>
              <a:t> </a:t>
            </a:r>
            <a:r>
              <a:rPr lang="en-GB" sz="2000" b="1" dirty="0"/>
              <a:t>Local Government and Housing Act 1989</a:t>
            </a:r>
            <a:r>
              <a:rPr lang="en-GB" sz="2000" dirty="0"/>
              <a:t> (</a:t>
            </a:r>
            <a:r>
              <a:rPr lang="en-GB" sz="2000" b="1" dirty="0"/>
              <a:t>LGHA 1989</a:t>
            </a:r>
            <a:r>
              <a:rPr lang="en-GB" sz="2000" dirty="0"/>
              <a:t>).</a:t>
            </a:r>
          </a:p>
          <a:p>
            <a:pPr marL="0" indent="0">
              <a:buNone/>
            </a:pPr>
            <a:r>
              <a:rPr lang="en-GB" sz="2000" dirty="0"/>
              <a:t>Qualifying requirements: lease must:</a:t>
            </a:r>
          </a:p>
          <a:p>
            <a:pPr fontAlgn="auto"/>
            <a:r>
              <a:rPr lang="en-GB" sz="2000" dirty="0"/>
              <a:t>Be a long tenancy;</a:t>
            </a:r>
          </a:p>
          <a:p>
            <a:pPr fontAlgn="auto"/>
            <a:r>
              <a:rPr lang="en-GB" sz="2000" dirty="0"/>
              <a:t>Be at a low rent; and</a:t>
            </a:r>
          </a:p>
          <a:p>
            <a:pPr fontAlgn="auto"/>
            <a:r>
              <a:rPr lang="en-GB" sz="2000" dirty="0"/>
              <a:t>Comply with “qualifying conditions”.</a:t>
            </a:r>
          </a:p>
          <a:p>
            <a:pPr marL="0" indent="0" fontAlgn="auto">
              <a:buNone/>
            </a:pPr>
            <a:r>
              <a:rPr lang="en-GB" sz="2000" b="1" dirty="0"/>
              <a:t>Long Tenancy:</a:t>
            </a:r>
            <a:r>
              <a:rPr lang="en-GB" sz="2000" dirty="0"/>
              <a:t> There must be a tenancy of </a:t>
            </a:r>
            <a:r>
              <a:rPr lang="en-GB" sz="2000" b="1" dirty="0"/>
              <a:t>more than 21 years</a:t>
            </a:r>
            <a:r>
              <a:rPr lang="en-GB" sz="2000" dirty="0"/>
              <a:t>. Merely being in possession for 21 years is not enough.</a:t>
            </a:r>
          </a:p>
          <a:p>
            <a:pPr fontAlgn="auto"/>
            <a:r>
              <a:rPr lang="en-GB" sz="2000" dirty="0"/>
              <a:t>A lease of over 21 years which is followed by one or more shorter leases will come within the legislation as the shorter leases are seen as continuing the long lease.</a:t>
            </a:r>
          </a:p>
          <a:p>
            <a:pPr fontAlgn="auto"/>
            <a:r>
              <a:rPr lang="en-GB" sz="2000" dirty="0"/>
              <a:t>A series of periodic tenancies amounting to more than 21 years will </a:t>
            </a:r>
            <a:r>
              <a:rPr lang="en-GB" sz="2000" b="1" dirty="0"/>
              <a:t>not </a:t>
            </a:r>
            <a:r>
              <a:rPr lang="en-GB" sz="2000" dirty="0"/>
              <a:t>qualify.</a:t>
            </a:r>
          </a:p>
          <a:p>
            <a:pPr fontAlgn="auto"/>
            <a:r>
              <a:rPr lang="en-GB" sz="2000" dirty="0"/>
              <a:t>A fixed-term lease of over 21 years, which the landlord may terminate within that period by giving notice to quit, will </a:t>
            </a:r>
            <a:r>
              <a:rPr lang="en-GB" sz="2000" b="1" dirty="0"/>
              <a:t>not</a:t>
            </a:r>
            <a:r>
              <a:rPr lang="en-GB" sz="2000" dirty="0"/>
              <a:t> qualify.</a:t>
            </a:r>
          </a:p>
          <a:p>
            <a:pPr fontAlgn="auto"/>
            <a:endParaRPr lang="en-GB" dirty="0"/>
          </a:p>
          <a:p>
            <a:endParaRPr lang="en-GB" sz="2400" dirty="0"/>
          </a:p>
        </p:txBody>
      </p:sp>
    </p:spTree>
    <p:extLst>
      <p:ext uri="{BB962C8B-B14F-4D97-AF65-F5344CB8AC3E}">
        <p14:creationId xmlns:p14="http://schemas.microsoft.com/office/powerpoint/2010/main" val="291597802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D7635BE-D6FC-B889-9E9A-00AB86230CD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F36BAC-C333-4012-6BB6-3D8C09A3226A}"/>
              </a:ext>
            </a:extLst>
          </p:cNvPr>
          <p:cNvSpPr>
            <a:spLocks noGrp="1"/>
          </p:cNvSpPr>
          <p:nvPr>
            <p:ph type="title"/>
          </p:nvPr>
        </p:nvSpPr>
        <p:spPr>
          <a:xfrm>
            <a:off x="487553" y="281796"/>
            <a:ext cx="8596668" cy="649857"/>
          </a:xfrm>
        </p:spPr>
        <p:txBody>
          <a:bodyPr>
            <a:normAutofit/>
          </a:bodyPr>
          <a:lstStyle/>
          <a:p>
            <a:r>
              <a:rPr lang="en-GB" b="1" dirty="0"/>
              <a:t>Qualifying Requirements</a:t>
            </a:r>
          </a:p>
        </p:txBody>
      </p:sp>
      <p:sp>
        <p:nvSpPr>
          <p:cNvPr id="3" name="Content Placeholder 2">
            <a:extLst>
              <a:ext uri="{FF2B5EF4-FFF2-40B4-BE49-F238E27FC236}">
                <a16:creationId xmlns:a16="http://schemas.microsoft.com/office/drawing/2014/main" id="{A24A8F2B-6FF7-DB15-A50E-A035795F7198}"/>
              </a:ext>
            </a:extLst>
          </p:cNvPr>
          <p:cNvSpPr>
            <a:spLocks noGrp="1"/>
          </p:cNvSpPr>
          <p:nvPr>
            <p:ph idx="1"/>
          </p:nvPr>
        </p:nvSpPr>
        <p:spPr>
          <a:xfrm>
            <a:off x="240262" y="931653"/>
            <a:ext cx="9887149" cy="5644551"/>
          </a:xfrm>
        </p:spPr>
        <p:txBody>
          <a:bodyPr>
            <a:normAutofit/>
          </a:bodyPr>
          <a:lstStyle/>
          <a:p>
            <a:pPr fontAlgn="auto"/>
            <a:r>
              <a:rPr lang="en-GB"/>
              <a:t>The </a:t>
            </a:r>
            <a:r>
              <a:rPr lang="en-GB" dirty="0"/>
              <a:t>lease must be at low rent. To fall within </a:t>
            </a:r>
            <a:r>
              <a:rPr lang="en-GB" b="1" dirty="0"/>
              <a:t>s10 LGHA 1989</a:t>
            </a:r>
            <a:r>
              <a:rPr lang="en-GB" dirty="0"/>
              <a:t>:</a:t>
            </a:r>
          </a:p>
          <a:p>
            <a:pPr fontAlgn="auto"/>
            <a:r>
              <a:rPr lang="en-GB" dirty="0"/>
              <a:t>for tenancies created before 1 April 1990, the rent payable must be less than two-thirds of the rateable value of the property and the rateable value must not exceed £1,500 in Greater London and £750 elsewhere;</a:t>
            </a:r>
          </a:p>
          <a:p>
            <a:pPr fontAlgn="auto"/>
            <a:r>
              <a:rPr lang="en-GB" dirty="0"/>
              <a:t>for tenancies created on or after 1 April 1990, the rent payable must be not more than £1,000 per annum in London and £250 elsewhere.</a:t>
            </a:r>
          </a:p>
          <a:p>
            <a:pPr fontAlgn="auto"/>
            <a:r>
              <a:rPr lang="en-GB" dirty="0"/>
              <a:t>Service charges and insurance premiums are not included in the calculation.</a:t>
            </a:r>
          </a:p>
          <a:p>
            <a:pPr fontAlgn="auto"/>
            <a:r>
              <a:rPr lang="en-GB" dirty="0"/>
              <a:t>Qualifying Condition</a:t>
            </a:r>
          </a:p>
          <a:p>
            <a:pPr fontAlgn="auto"/>
            <a:r>
              <a:rPr lang="en-GB" dirty="0"/>
              <a:t>The tenancy must qualify as if it were an assured tenancy under </a:t>
            </a:r>
            <a:r>
              <a:rPr lang="en-GB" b="1" dirty="0"/>
              <a:t>HA 1988</a:t>
            </a:r>
            <a:r>
              <a:rPr lang="en-GB" dirty="0"/>
              <a:t>. Therefore, it must:</a:t>
            </a:r>
          </a:p>
          <a:p>
            <a:pPr fontAlgn="auto"/>
            <a:r>
              <a:rPr lang="en-GB" dirty="0"/>
              <a:t>be a tenancy under which a dwelling-house is let as a separate dwelling to a tenant as an individual (not a company), who occupies the dwelling-house as his or her only or principal home; and</a:t>
            </a:r>
          </a:p>
          <a:p>
            <a:pPr fontAlgn="auto"/>
            <a:r>
              <a:rPr lang="en-GB" dirty="0"/>
              <a:t>not come within the list of excluded tenancies such as a business tenancy, licensed premises, dwelling-house with agricultural land, agricultural holding, student or holiday letting, resident landlord or public-sector landlord.</a:t>
            </a:r>
          </a:p>
          <a:p>
            <a:pPr fontAlgn="auto"/>
            <a:endParaRPr lang="en-GB" dirty="0"/>
          </a:p>
          <a:p>
            <a:pPr fontAlgn="auto"/>
            <a:endParaRPr lang="en-GB" dirty="0"/>
          </a:p>
          <a:p>
            <a:endParaRPr lang="en-GB" sz="2400" dirty="0"/>
          </a:p>
        </p:txBody>
      </p:sp>
    </p:spTree>
    <p:extLst>
      <p:ext uri="{BB962C8B-B14F-4D97-AF65-F5344CB8AC3E}">
        <p14:creationId xmlns:p14="http://schemas.microsoft.com/office/powerpoint/2010/main" val="2890403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3B25005-37D6-DF1E-8B16-2CD801CEDC5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DF3DC2-8064-1B04-3C89-BB210BCF448A}"/>
              </a:ext>
            </a:extLst>
          </p:cNvPr>
          <p:cNvSpPr>
            <a:spLocks noGrp="1"/>
          </p:cNvSpPr>
          <p:nvPr>
            <p:ph type="title"/>
          </p:nvPr>
        </p:nvSpPr>
        <p:spPr>
          <a:xfrm>
            <a:off x="487553" y="281796"/>
            <a:ext cx="8596668" cy="649857"/>
          </a:xfrm>
        </p:spPr>
        <p:txBody>
          <a:bodyPr>
            <a:normAutofit/>
          </a:bodyPr>
          <a:lstStyle/>
          <a:p>
            <a:r>
              <a:rPr lang="en-GB" b="1" dirty="0"/>
              <a:t>Qualifying Requirements - Procedure</a:t>
            </a:r>
          </a:p>
        </p:txBody>
      </p:sp>
      <p:sp>
        <p:nvSpPr>
          <p:cNvPr id="3" name="Content Placeholder 2">
            <a:extLst>
              <a:ext uri="{FF2B5EF4-FFF2-40B4-BE49-F238E27FC236}">
                <a16:creationId xmlns:a16="http://schemas.microsoft.com/office/drawing/2014/main" id="{E6D30B31-86AE-8479-5CBC-B6CCC7DA7290}"/>
              </a:ext>
            </a:extLst>
          </p:cNvPr>
          <p:cNvSpPr>
            <a:spLocks noGrp="1"/>
          </p:cNvSpPr>
          <p:nvPr>
            <p:ph idx="1"/>
          </p:nvPr>
        </p:nvSpPr>
        <p:spPr>
          <a:xfrm>
            <a:off x="240262" y="931653"/>
            <a:ext cx="9887149" cy="5644551"/>
          </a:xfrm>
        </p:spPr>
        <p:txBody>
          <a:bodyPr>
            <a:normAutofit fontScale="92500" lnSpcReduction="10000"/>
          </a:bodyPr>
          <a:lstStyle/>
          <a:p>
            <a:pPr fontAlgn="auto"/>
            <a:r>
              <a:rPr lang="en-GB" dirty="0"/>
              <a:t>On termination of a lease, the lease will continue. A landlord may serve a notice not more than 12 months but at least six months before the proposed expiry date of the long lease, which must not terminate earlier than the expiry date of the long lease. (The expiry date in the notice is called the “termination date”.)</a:t>
            </a:r>
          </a:p>
          <a:p>
            <a:pPr fontAlgn="auto"/>
            <a:r>
              <a:rPr lang="en-GB" dirty="0"/>
              <a:t>The notice must state either:</a:t>
            </a:r>
          </a:p>
          <a:p>
            <a:pPr fontAlgn="auto"/>
            <a:r>
              <a:rPr lang="en-GB" dirty="0"/>
              <a:t>that the landlord wants the tenant to leave and on what grounds; or</a:t>
            </a:r>
          </a:p>
          <a:p>
            <a:pPr fontAlgn="auto"/>
            <a:r>
              <a:rPr lang="en-GB" dirty="0"/>
              <a:t>their proposals for a new tenancy.</a:t>
            </a:r>
          </a:p>
          <a:p>
            <a:pPr fontAlgn="auto"/>
            <a:r>
              <a:rPr lang="en-GB" dirty="0"/>
              <a:t>The tenant has two months in which to accept the tenancy being offered, to object to the demand to leave or to start packing. The tenant must let the landlord know what has been decided in writing. This is called “making an election”.</a:t>
            </a:r>
          </a:p>
          <a:p>
            <a:pPr fontAlgn="auto"/>
            <a:r>
              <a:rPr lang="en-GB" dirty="0"/>
              <a:t>If the landlord wants to evict the tenant, they may then apply to the court for possession either:</a:t>
            </a:r>
          </a:p>
          <a:p>
            <a:pPr fontAlgn="auto"/>
            <a:r>
              <a:rPr lang="en-GB" dirty="0"/>
              <a:t>within two months of the tenant saying they want to stay; or</a:t>
            </a:r>
          </a:p>
          <a:p>
            <a:pPr fontAlgn="auto"/>
            <a:r>
              <a:rPr lang="en-GB" dirty="0"/>
              <a:t>within four months of the date of service of the landlord’s notice if the tenant has not responded.</a:t>
            </a:r>
          </a:p>
          <a:p>
            <a:pPr fontAlgn="auto"/>
            <a:r>
              <a:rPr lang="en-GB" dirty="0"/>
              <a:t>If the landlord fails to apply to the court, or fails to prove one of the specified grounds for possession, the landlord’s notice will lapse and the tenancy will continue. If the landlord does not manage to obtain possession, then within one month of the court order they must serve a three-month notice offering the tenant an assured tenancy.</a:t>
            </a:r>
          </a:p>
          <a:p>
            <a:pPr fontAlgn="auto"/>
            <a:endParaRPr lang="en-GB" dirty="0"/>
          </a:p>
          <a:p>
            <a:endParaRPr lang="en-GB" sz="2400" dirty="0"/>
          </a:p>
        </p:txBody>
      </p:sp>
    </p:spTree>
    <p:extLst>
      <p:ext uri="{BB962C8B-B14F-4D97-AF65-F5344CB8AC3E}">
        <p14:creationId xmlns:p14="http://schemas.microsoft.com/office/powerpoint/2010/main" val="2778261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B684C-ADD0-3BF1-9D60-12C533866688}"/>
              </a:ext>
            </a:extLst>
          </p:cNvPr>
          <p:cNvSpPr>
            <a:spLocks noGrp="1"/>
          </p:cNvSpPr>
          <p:nvPr>
            <p:ph type="title"/>
          </p:nvPr>
        </p:nvSpPr>
        <p:spPr>
          <a:xfrm>
            <a:off x="349530" y="172529"/>
            <a:ext cx="8596668" cy="845388"/>
          </a:xfrm>
        </p:spPr>
        <p:txBody>
          <a:bodyPr/>
          <a:lstStyle/>
          <a:p>
            <a:r>
              <a:rPr lang="en-GB" b="1" dirty="0"/>
              <a:t>The Grounds of Opposition</a:t>
            </a:r>
          </a:p>
        </p:txBody>
      </p:sp>
      <p:sp>
        <p:nvSpPr>
          <p:cNvPr id="3" name="Content Placeholder 2">
            <a:extLst>
              <a:ext uri="{FF2B5EF4-FFF2-40B4-BE49-F238E27FC236}">
                <a16:creationId xmlns:a16="http://schemas.microsoft.com/office/drawing/2014/main" id="{EE1F178E-32AE-1A45-7748-6539BBC05F30}"/>
              </a:ext>
            </a:extLst>
          </p:cNvPr>
          <p:cNvSpPr>
            <a:spLocks noGrp="1"/>
          </p:cNvSpPr>
          <p:nvPr>
            <p:ph idx="1"/>
          </p:nvPr>
        </p:nvSpPr>
        <p:spPr>
          <a:xfrm>
            <a:off x="349529" y="970951"/>
            <a:ext cx="9277549" cy="5757653"/>
          </a:xfrm>
        </p:spPr>
        <p:txBody>
          <a:bodyPr>
            <a:normAutofit fontScale="92500" lnSpcReduction="10000"/>
          </a:bodyPr>
          <a:lstStyle/>
          <a:p>
            <a:pPr fontAlgn="auto"/>
            <a:r>
              <a:rPr lang="en-GB" dirty="0"/>
              <a:t>The landlord may oppose the continuation of a lease and the creation of an assured tenancy on the following grounds.</a:t>
            </a:r>
          </a:p>
          <a:p>
            <a:pPr fontAlgn="auto"/>
            <a:r>
              <a:rPr lang="en-GB" b="1" dirty="0"/>
              <a:t>Ground 6</a:t>
            </a:r>
            <a:r>
              <a:rPr lang="en-GB" dirty="0"/>
              <a:t> (redevelopment by landlord) of </a:t>
            </a:r>
            <a:r>
              <a:rPr lang="en-GB" b="1" dirty="0"/>
              <a:t>Part I Sch 2 HA 1988</a:t>
            </a:r>
            <a:r>
              <a:rPr lang="en-GB" dirty="0"/>
              <a:t> (this may not be specified if the tenancy is a former </a:t>
            </a:r>
            <a:r>
              <a:rPr lang="en-GB" b="1" dirty="0"/>
              <a:t>LTA 1954</a:t>
            </a:r>
            <a:r>
              <a:rPr lang="en-GB" dirty="0"/>
              <a:t> tenancy (a business tenancy)).</a:t>
            </a:r>
          </a:p>
          <a:p>
            <a:pPr fontAlgn="auto"/>
            <a:r>
              <a:rPr lang="en-GB" b="1" dirty="0"/>
              <a:t>Grounds 9–15</a:t>
            </a:r>
            <a:r>
              <a:rPr lang="en-GB" dirty="0"/>
              <a:t> of </a:t>
            </a:r>
            <a:r>
              <a:rPr lang="en-GB" b="1" dirty="0"/>
              <a:t>Part II Sch 2 HA 1988</a:t>
            </a:r>
            <a:r>
              <a:rPr lang="en-GB" dirty="0"/>
              <a:t>:</a:t>
            </a:r>
          </a:p>
          <a:p>
            <a:pPr lvl="1" fontAlgn="auto"/>
            <a:r>
              <a:rPr lang="en-GB" b="1" dirty="0"/>
              <a:t>Ground 9</a:t>
            </a:r>
            <a:r>
              <a:rPr lang="en-GB" dirty="0"/>
              <a:t>: suitable alternative accommodation;</a:t>
            </a:r>
          </a:p>
          <a:p>
            <a:pPr lvl="1" fontAlgn="auto"/>
            <a:r>
              <a:rPr lang="en-GB" b="1" dirty="0"/>
              <a:t>Ground 10</a:t>
            </a:r>
            <a:r>
              <a:rPr lang="en-GB" dirty="0"/>
              <a:t>: rent arrears;</a:t>
            </a:r>
          </a:p>
          <a:p>
            <a:pPr lvl="1" fontAlgn="auto"/>
            <a:r>
              <a:rPr lang="en-GB" b="1" dirty="0"/>
              <a:t>Ground 11</a:t>
            </a:r>
            <a:r>
              <a:rPr lang="en-GB" dirty="0"/>
              <a:t>: persistent delay in paying rent;</a:t>
            </a:r>
          </a:p>
          <a:p>
            <a:pPr lvl="1" fontAlgn="auto"/>
            <a:r>
              <a:rPr lang="en-GB" b="1" dirty="0"/>
              <a:t>Ground 12</a:t>
            </a:r>
            <a:r>
              <a:rPr lang="en-GB" dirty="0"/>
              <a:t>: breach of a term other than rent;</a:t>
            </a:r>
          </a:p>
          <a:p>
            <a:pPr lvl="1" fontAlgn="auto"/>
            <a:r>
              <a:rPr lang="en-GB" b="1" dirty="0"/>
              <a:t>Ground 13</a:t>
            </a:r>
            <a:r>
              <a:rPr lang="en-GB" dirty="0"/>
              <a:t>: deterioration of dwelling-house by tenant;</a:t>
            </a:r>
          </a:p>
          <a:p>
            <a:pPr lvl="1" fontAlgn="auto"/>
            <a:r>
              <a:rPr lang="en-GB" b="1" dirty="0"/>
              <a:t>Ground 14</a:t>
            </a:r>
            <a:r>
              <a:rPr lang="en-GB" dirty="0"/>
              <a:t>: use for immoral or illegal purposes; and</a:t>
            </a:r>
          </a:p>
          <a:p>
            <a:pPr lvl="1" fontAlgn="auto"/>
            <a:r>
              <a:rPr lang="en-GB" b="1" dirty="0"/>
              <a:t>Ground 15</a:t>
            </a:r>
            <a:r>
              <a:rPr lang="en-GB" dirty="0"/>
              <a:t>: deterioration of furniture.</a:t>
            </a:r>
            <a:br>
              <a:rPr lang="en-GB" dirty="0"/>
            </a:br>
            <a:br>
              <a:rPr lang="en-GB" dirty="0"/>
            </a:br>
            <a:r>
              <a:rPr lang="en-GB" dirty="0"/>
              <a:t>Possession is granted at the discretion of the court, that is, the landlord must show that it is reasonable for them to be granted possession.</a:t>
            </a:r>
          </a:p>
          <a:p>
            <a:pPr fontAlgn="auto"/>
            <a:r>
              <a:rPr lang="en-GB" dirty="0"/>
              <a:t>Possession is required on the ground that the premises or part of them are reasonably required by the landlord for occupation as a residence for themself or any son or daughter of theirs over 18 years of age or their spouse’s or civil partner’s father or mother.</a:t>
            </a:r>
          </a:p>
          <a:p>
            <a:endParaRPr lang="en-GB" dirty="0"/>
          </a:p>
        </p:txBody>
      </p:sp>
    </p:spTree>
    <p:extLst>
      <p:ext uri="{BB962C8B-B14F-4D97-AF65-F5344CB8AC3E}">
        <p14:creationId xmlns:p14="http://schemas.microsoft.com/office/powerpoint/2010/main" val="25992225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41288-2B97-F162-26AF-7A7513D70AFB}"/>
              </a:ext>
            </a:extLst>
          </p:cNvPr>
          <p:cNvSpPr>
            <a:spLocks noGrp="1"/>
          </p:cNvSpPr>
          <p:nvPr>
            <p:ph type="title"/>
          </p:nvPr>
        </p:nvSpPr>
        <p:spPr>
          <a:xfrm>
            <a:off x="366783" y="166778"/>
            <a:ext cx="8596668" cy="770626"/>
          </a:xfrm>
        </p:spPr>
        <p:txBody>
          <a:bodyPr/>
          <a:lstStyle/>
          <a:p>
            <a:r>
              <a:rPr lang="en-GB" b="1" dirty="0"/>
              <a:t>Proposal of a new tenancy</a:t>
            </a:r>
          </a:p>
        </p:txBody>
      </p:sp>
      <p:sp>
        <p:nvSpPr>
          <p:cNvPr id="3" name="Content Placeholder 2">
            <a:extLst>
              <a:ext uri="{FF2B5EF4-FFF2-40B4-BE49-F238E27FC236}">
                <a16:creationId xmlns:a16="http://schemas.microsoft.com/office/drawing/2014/main" id="{85358AF8-D89E-59C6-3E96-342E5167C205}"/>
              </a:ext>
            </a:extLst>
          </p:cNvPr>
          <p:cNvSpPr>
            <a:spLocks noGrp="1"/>
          </p:cNvSpPr>
          <p:nvPr>
            <p:ph idx="1"/>
          </p:nvPr>
        </p:nvSpPr>
        <p:spPr>
          <a:xfrm>
            <a:off x="366782" y="937404"/>
            <a:ext cx="9044345" cy="5286075"/>
          </a:xfrm>
        </p:spPr>
        <p:txBody>
          <a:bodyPr>
            <a:normAutofit/>
          </a:bodyPr>
          <a:lstStyle/>
          <a:p>
            <a:pPr fontAlgn="auto"/>
            <a:r>
              <a:rPr lang="en-GB" dirty="0"/>
              <a:t>If the landlord does not oppose a new tenancy, they may then serve within the same time limits a notice proposing a new assured periodic tenancy. The notice must state the rent and that the terms will be the same as those in the original lease (referred to as the “implied terms”), although the landlord may propose different terms.</a:t>
            </a:r>
          </a:p>
          <a:p>
            <a:pPr fontAlgn="auto"/>
            <a:r>
              <a:rPr lang="en-GB" dirty="0"/>
              <a:t>The tenant and the landlord then have to agree these terms. If they are unable to agree, the tenant may, </a:t>
            </a:r>
            <a:r>
              <a:rPr lang="en-GB" b="1" dirty="0"/>
              <a:t>within two months </a:t>
            </a:r>
            <a:r>
              <a:rPr lang="en-GB" dirty="0"/>
              <a:t>from the date of service of the landlord’s notice, </a:t>
            </a:r>
            <a:r>
              <a:rPr lang="en-GB" b="1" dirty="0"/>
              <a:t>propose something they would prefer</a:t>
            </a:r>
            <a:r>
              <a:rPr lang="en-GB" dirty="0"/>
              <a:t>. After that, the landlord may, within two months of the service of the tenant’s notice, refer the matter to the First-tier Tribunal (Property Chamber) (FTT). If the tenant fails to answer the landlord’s notice within two months, they have to accept whatever the landlord offered. If the landlord fails to respond to the tenant’s notice, the tenant gets the terms they wanted.</a:t>
            </a:r>
          </a:p>
          <a:p>
            <a:pPr fontAlgn="auto"/>
            <a:r>
              <a:rPr lang="en-GB" b="1" dirty="0"/>
              <a:t>Tenant’s Notice to Terminate</a:t>
            </a:r>
            <a:r>
              <a:rPr lang="en-GB" dirty="0"/>
              <a:t>: Of course, the tenant could bring the lease to an end on giving one month’s notice to end on the date of expiry of the lease or by giving the landlord one month’s notice at any time thereafter.</a:t>
            </a:r>
          </a:p>
          <a:p>
            <a:endParaRPr lang="en-GB" dirty="0"/>
          </a:p>
        </p:txBody>
      </p:sp>
    </p:spTree>
    <p:extLst>
      <p:ext uri="{BB962C8B-B14F-4D97-AF65-F5344CB8AC3E}">
        <p14:creationId xmlns:p14="http://schemas.microsoft.com/office/powerpoint/2010/main" val="43455988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4931E5-C4C0-B0F7-BAC1-BF03E3B5297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332FD4-5891-B27A-78AC-856475FA707F}"/>
              </a:ext>
            </a:extLst>
          </p:cNvPr>
          <p:cNvSpPr>
            <a:spLocks noGrp="1"/>
          </p:cNvSpPr>
          <p:nvPr>
            <p:ph type="title"/>
          </p:nvPr>
        </p:nvSpPr>
        <p:spPr>
          <a:xfrm>
            <a:off x="327804" y="218535"/>
            <a:ext cx="8390626" cy="1466491"/>
          </a:xfrm>
        </p:spPr>
        <p:txBody>
          <a:bodyPr>
            <a:noAutofit/>
          </a:bodyPr>
          <a:lstStyle/>
          <a:p>
            <a:r>
              <a:rPr lang="en-GB" sz="4000" b="1" dirty="0"/>
              <a:t>Right to enfranchise or extend the lease of a house</a:t>
            </a:r>
          </a:p>
        </p:txBody>
      </p:sp>
      <p:sp>
        <p:nvSpPr>
          <p:cNvPr id="3" name="Content Placeholder 2">
            <a:extLst>
              <a:ext uri="{FF2B5EF4-FFF2-40B4-BE49-F238E27FC236}">
                <a16:creationId xmlns:a16="http://schemas.microsoft.com/office/drawing/2014/main" id="{6B1F28AD-51C7-8410-4DED-13E25DF3202A}"/>
              </a:ext>
            </a:extLst>
          </p:cNvPr>
          <p:cNvSpPr>
            <a:spLocks noGrp="1"/>
          </p:cNvSpPr>
          <p:nvPr>
            <p:ph idx="1"/>
          </p:nvPr>
        </p:nvSpPr>
        <p:spPr>
          <a:xfrm>
            <a:off x="424293" y="1909313"/>
            <a:ext cx="9283300" cy="4566249"/>
          </a:xfrm>
        </p:spPr>
        <p:txBody>
          <a:bodyPr>
            <a:noAutofit/>
          </a:bodyPr>
          <a:lstStyle/>
          <a:p>
            <a:pPr fontAlgn="auto"/>
            <a:r>
              <a:rPr lang="en-GB" sz="2800" dirty="0"/>
              <a:t>If a long 99 year lease of a house was granted in 1934 to Tenant 1, who passed it on death in 1970 to Tenant 2, there would only be 14 years remaining for Tenant 2 in 2019. What are the options?</a:t>
            </a:r>
          </a:p>
          <a:p>
            <a:pPr fontAlgn="auto"/>
            <a:r>
              <a:rPr lang="en-GB" sz="2800" b="1" dirty="0"/>
              <a:t>LRA 1967</a:t>
            </a:r>
            <a:r>
              <a:rPr lang="en-GB" sz="2800" dirty="0"/>
              <a:t> gave the tenant choices which allow the tenant to remain in the property. T may either:</a:t>
            </a:r>
          </a:p>
          <a:p>
            <a:pPr lvl="1"/>
            <a:r>
              <a:rPr lang="en-GB" sz="2800" dirty="0"/>
              <a:t>enfranchise (buy the freehold); or</a:t>
            </a:r>
          </a:p>
          <a:p>
            <a:pPr lvl="1"/>
            <a:r>
              <a:rPr lang="en-GB" sz="2800" dirty="0"/>
              <a:t>extend the lease for a further 50 years from the expiry date of the original one.</a:t>
            </a:r>
          </a:p>
          <a:p>
            <a:pPr marL="0" indent="0">
              <a:buNone/>
            </a:pPr>
            <a:endParaRPr lang="en-GB" sz="2800" dirty="0"/>
          </a:p>
        </p:txBody>
      </p:sp>
    </p:spTree>
    <p:extLst>
      <p:ext uri="{BB962C8B-B14F-4D97-AF65-F5344CB8AC3E}">
        <p14:creationId xmlns:p14="http://schemas.microsoft.com/office/powerpoint/2010/main" val="3345239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2E67533-65DD-EB2F-D21D-00089079B5B8}"/>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986901B-AAB4-DA39-733C-1CFB47D5BB90}"/>
              </a:ext>
            </a:extLst>
          </p:cNvPr>
          <p:cNvSpPr>
            <a:spLocks noGrp="1"/>
          </p:cNvSpPr>
          <p:nvPr>
            <p:ph idx="1"/>
          </p:nvPr>
        </p:nvSpPr>
        <p:spPr>
          <a:xfrm>
            <a:off x="269017" y="1535502"/>
            <a:ext cx="10163194" cy="4554748"/>
          </a:xfrm>
        </p:spPr>
        <p:txBody>
          <a:bodyPr>
            <a:noAutofit/>
          </a:bodyPr>
          <a:lstStyle/>
          <a:p>
            <a:pPr marL="0" indent="0" fontAlgn="auto">
              <a:buNone/>
            </a:pPr>
            <a:r>
              <a:rPr lang="en-GB" sz="2000" dirty="0"/>
              <a:t>Qualifying Requirements (s14 LRA 1967):</a:t>
            </a:r>
          </a:p>
          <a:p>
            <a:pPr fontAlgn="auto"/>
            <a:r>
              <a:rPr lang="en-GB" sz="2000" dirty="0"/>
              <a:t>the property must be a house;</a:t>
            </a:r>
          </a:p>
          <a:p>
            <a:pPr fontAlgn="auto"/>
            <a:r>
              <a:rPr lang="en-GB" sz="2000" dirty="0"/>
              <a:t>the property must be on a long lease; and</a:t>
            </a:r>
          </a:p>
          <a:p>
            <a:pPr fontAlgn="auto"/>
            <a:r>
              <a:rPr lang="en-GB" sz="2000" dirty="0"/>
              <a:t>the tenant must have held the lease for at least two years (</a:t>
            </a:r>
            <a:r>
              <a:rPr lang="en-GB" sz="2000" b="1" dirty="0"/>
              <a:t>CLRA 2002</a:t>
            </a:r>
            <a:r>
              <a:rPr lang="en-GB" sz="2000" dirty="0"/>
              <a:t>).</a:t>
            </a:r>
          </a:p>
          <a:p>
            <a:pPr fontAlgn="auto"/>
            <a:r>
              <a:rPr lang="en-GB" sz="2000" dirty="0"/>
              <a:t>Additional qualifying conditions for extending a lease are:</a:t>
            </a:r>
          </a:p>
          <a:p>
            <a:pPr fontAlgn="auto"/>
            <a:r>
              <a:rPr lang="en-GB" sz="2000" dirty="0"/>
              <a:t>the property must fall within a prescribed rateable value or other financial limits;</a:t>
            </a:r>
          </a:p>
          <a:p>
            <a:pPr fontAlgn="auto"/>
            <a:r>
              <a:rPr lang="en-GB" sz="2000" dirty="0"/>
              <a:t>the tenancy must be at a low rent.</a:t>
            </a:r>
          </a:p>
          <a:p>
            <a:pPr fontAlgn="auto"/>
            <a:r>
              <a:rPr lang="en-GB" sz="2000" dirty="0"/>
              <a:t>If a tenant takes no action on the expiry of the lease, security of tenure will not be lost – an implied assured periodic lease would arise under the </a:t>
            </a:r>
            <a:r>
              <a:rPr lang="en-GB" sz="2000" b="1" dirty="0"/>
              <a:t>Local Government and Housing Act 1989</a:t>
            </a:r>
            <a:r>
              <a:rPr lang="en-GB" sz="2000" dirty="0"/>
              <a:t> (</a:t>
            </a:r>
            <a:r>
              <a:rPr lang="en-GB" sz="2000" b="1" dirty="0"/>
              <a:t>LGHA 1989</a:t>
            </a:r>
            <a:r>
              <a:rPr lang="en-GB" sz="2000" dirty="0"/>
              <a:t>).</a:t>
            </a:r>
          </a:p>
          <a:p>
            <a:pPr marL="0" indent="0">
              <a:buNone/>
            </a:pPr>
            <a:endParaRPr lang="en-GB" sz="2800" dirty="0"/>
          </a:p>
        </p:txBody>
      </p:sp>
      <p:sp>
        <p:nvSpPr>
          <p:cNvPr id="4" name="Title 1">
            <a:extLst>
              <a:ext uri="{FF2B5EF4-FFF2-40B4-BE49-F238E27FC236}">
                <a16:creationId xmlns:a16="http://schemas.microsoft.com/office/drawing/2014/main" id="{6D8191FD-647C-A591-3373-E5DF00C1A7EF}"/>
              </a:ext>
            </a:extLst>
          </p:cNvPr>
          <p:cNvSpPr txBox="1">
            <a:spLocks/>
          </p:cNvSpPr>
          <p:nvPr/>
        </p:nvSpPr>
        <p:spPr>
          <a:xfrm>
            <a:off x="327804" y="218535"/>
            <a:ext cx="8390626" cy="1466491"/>
          </a:xfrm>
          <a:prstGeom prst="rect">
            <a:avLst/>
          </a:prstGeom>
        </p:spPr>
        <p:txBody>
          <a:bodyPr vert="horz" lIns="91440" tIns="45720" rIns="91440" bIns="45720" rtlCol="0" anchor="t">
            <a:no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4000" b="1"/>
              <a:t>Right to enfranchise or extend the lease of a house</a:t>
            </a:r>
            <a:endParaRPr lang="en-GB" sz="4000" b="1" dirty="0"/>
          </a:p>
        </p:txBody>
      </p:sp>
    </p:spTree>
    <p:extLst>
      <p:ext uri="{BB962C8B-B14F-4D97-AF65-F5344CB8AC3E}">
        <p14:creationId xmlns:p14="http://schemas.microsoft.com/office/powerpoint/2010/main" val="12642574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F23C4FD-A128-38BC-9F9C-8A8931AD98A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0E2A6FD-FABE-C7CC-4D5B-4AFA188A9AD9}"/>
              </a:ext>
            </a:extLst>
          </p:cNvPr>
          <p:cNvSpPr>
            <a:spLocks noGrp="1"/>
          </p:cNvSpPr>
          <p:nvPr>
            <p:ph idx="1"/>
          </p:nvPr>
        </p:nvSpPr>
        <p:spPr>
          <a:xfrm>
            <a:off x="269017" y="1487576"/>
            <a:ext cx="10163194" cy="4602673"/>
          </a:xfrm>
        </p:spPr>
        <p:txBody>
          <a:bodyPr>
            <a:noAutofit/>
          </a:bodyPr>
          <a:lstStyle/>
          <a:p>
            <a:r>
              <a:rPr lang="en-GB" sz="2000" dirty="0"/>
              <a:t>Definition of a House: The term “house” not defined in </a:t>
            </a:r>
            <a:r>
              <a:rPr lang="en-GB" sz="2000" b="1" dirty="0"/>
              <a:t>LRA 1967</a:t>
            </a:r>
            <a:r>
              <a:rPr lang="en-GB" sz="2000" dirty="0"/>
              <a:t> but includes, by “ </a:t>
            </a:r>
            <a:r>
              <a:rPr lang="en-GB" sz="2000" i="1" dirty="0"/>
              <a:t>any building designed or adapted for living in and reasonably so called”</a:t>
            </a:r>
            <a:r>
              <a:rPr lang="en-GB" sz="2000" dirty="0"/>
              <a:t>.</a:t>
            </a:r>
          </a:p>
          <a:p>
            <a:r>
              <a:rPr lang="en-GB" sz="2000" dirty="0"/>
              <a:t>The Leasehold Reform, Housing and Urban Development Act 1993 introduced for flat owners with qualifying leases, the collective right to enfranchise their block of flats and the individual right to a lease extension</a:t>
            </a:r>
          </a:p>
          <a:p>
            <a:r>
              <a:rPr lang="en-GB" sz="2000" dirty="0"/>
              <a:t>Long Tenancy: </a:t>
            </a:r>
            <a:r>
              <a:rPr lang="en-GB" b="1" dirty="0"/>
              <a:t>s3 LRA 1967</a:t>
            </a:r>
            <a:r>
              <a:rPr lang="en-GB" dirty="0"/>
              <a:t> defines a long lease as being for a fixed term exceeding 21 years or a tenancy that arose following such a long tenancy and at a low rent.</a:t>
            </a:r>
          </a:p>
          <a:p>
            <a:r>
              <a:rPr lang="en-GB" b="1" dirty="0"/>
              <a:t>s3(1)</a:t>
            </a:r>
            <a:r>
              <a:rPr lang="en-GB" dirty="0"/>
              <a:t>, a perpetually renewable lease is classified as a long tenancy and so, other requirements being met, it falls within </a:t>
            </a:r>
            <a:r>
              <a:rPr lang="en-GB" b="1" dirty="0"/>
              <a:t>LRA 1967</a:t>
            </a:r>
            <a:r>
              <a:rPr lang="en-GB" dirty="0"/>
              <a:t>. A lease for life or lives or until marriage, however, does </a:t>
            </a:r>
            <a:r>
              <a:rPr lang="en-GB" b="1" dirty="0"/>
              <a:t>not</a:t>
            </a:r>
          </a:p>
          <a:p>
            <a:r>
              <a:rPr lang="en-GB" sz="2000" b="1" dirty="0"/>
              <a:t>Qualifying Period: </a:t>
            </a:r>
            <a:r>
              <a:rPr lang="en-GB" dirty="0"/>
              <a:t>The tenant must have held a lease of the house (or part of it) under a long tenancy for the last two years or for an aggregate of two years out of the last 10 years (</a:t>
            </a:r>
            <a:r>
              <a:rPr lang="en-GB" b="1" dirty="0"/>
              <a:t>s1(2) LRA 1967</a:t>
            </a:r>
            <a:r>
              <a:rPr lang="en-GB" dirty="0"/>
              <a:t>). </a:t>
            </a:r>
            <a:r>
              <a:rPr lang="en-GB" b="1" dirty="0"/>
              <a:t>s1(1)(b) LRA 1967 </a:t>
            </a:r>
            <a:r>
              <a:rPr lang="en-GB" dirty="0"/>
              <a:t>has been amended by </a:t>
            </a:r>
            <a:r>
              <a:rPr lang="en-GB" b="1" dirty="0"/>
              <a:t>CLRA 2002</a:t>
            </a:r>
            <a:r>
              <a:rPr lang="en-GB" dirty="0"/>
              <a:t> to abolish any residence requirement. This means it is not necessary to live in the house to have</a:t>
            </a:r>
            <a:r>
              <a:rPr lang="en-GB" b="1" dirty="0"/>
              <a:t> LRA 1967</a:t>
            </a:r>
            <a:r>
              <a:rPr lang="en-GB" dirty="0"/>
              <a:t> rights</a:t>
            </a:r>
            <a:endParaRPr lang="en-GB" sz="2000" dirty="0"/>
          </a:p>
          <a:p>
            <a:endParaRPr lang="en-GB" sz="2800" dirty="0"/>
          </a:p>
        </p:txBody>
      </p:sp>
      <p:sp>
        <p:nvSpPr>
          <p:cNvPr id="6" name="Title 1">
            <a:extLst>
              <a:ext uri="{FF2B5EF4-FFF2-40B4-BE49-F238E27FC236}">
                <a16:creationId xmlns:a16="http://schemas.microsoft.com/office/drawing/2014/main" id="{F1DECD32-5EC3-0D7E-937A-A281604F6461}"/>
              </a:ext>
            </a:extLst>
          </p:cNvPr>
          <p:cNvSpPr>
            <a:spLocks noGrp="1"/>
          </p:cNvSpPr>
          <p:nvPr>
            <p:ph type="title"/>
          </p:nvPr>
        </p:nvSpPr>
        <p:spPr>
          <a:xfrm>
            <a:off x="407569" y="166777"/>
            <a:ext cx="8596312" cy="1320800"/>
          </a:xfrm>
        </p:spPr>
        <p:txBody>
          <a:bodyPr>
            <a:noAutofit/>
          </a:bodyPr>
          <a:lstStyle/>
          <a:p>
            <a:r>
              <a:rPr lang="en-GB" sz="4000" b="1" dirty="0"/>
              <a:t>Right to enfranchise or extend the lease of a house</a:t>
            </a:r>
          </a:p>
        </p:txBody>
      </p:sp>
    </p:spTree>
    <p:extLst>
      <p:ext uri="{BB962C8B-B14F-4D97-AF65-F5344CB8AC3E}">
        <p14:creationId xmlns:p14="http://schemas.microsoft.com/office/powerpoint/2010/main" val="3195009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0883D3E-9AB8-FF03-8B89-4108C8F6E1F1}"/>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7F7F1D-0407-E856-23E1-64D099D23D8D}"/>
              </a:ext>
            </a:extLst>
          </p:cNvPr>
          <p:cNvSpPr>
            <a:spLocks noGrp="1"/>
          </p:cNvSpPr>
          <p:nvPr>
            <p:ph idx="1"/>
          </p:nvPr>
        </p:nvSpPr>
        <p:spPr>
          <a:xfrm>
            <a:off x="269017" y="1487576"/>
            <a:ext cx="10163194" cy="4602673"/>
          </a:xfrm>
        </p:spPr>
        <p:txBody>
          <a:bodyPr>
            <a:noAutofit/>
          </a:bodyPr>
          <a:lstStyle/>
          <a:p>
            <a:r>
              <a:rPr lang="en-GB" sz="2000" b="1" dirty="0"/>
              <a:t>Qualifying Period: </a:t>
            </a:r>
            <a:r>
              <a:rPr lang="en-GB" dirty="0"/>
              <a:t>The tenant must have held a lease of the house (or part of it) under a long tenancy for the last two years or for an aggregate of two years out of the last 10 years (</a:t>
            </a:r>
            <a:r>
              <a:rPr lang="en-GB" b="1" dirty="0"/>
              <a:t>s1(2) LRA 1967</a:t>
            </a:r>
            <a:r>
              <a:rPr lang="en-GB" dirty="0"/>
              <a:t>). </a:t>
            </a:r>
            <a:r>
              <a:rPr lang="en-GB" b="1" dirty="0"/>
              <a:t>s1(1)(b) LRA 1967 </a:t>
            </a:r>
            <a:r>
              <a:rPr lang="en-GB" dirty="0"/>
              <a:t>has been amended by </a:t>
            </a:r>
            <a:r>
              <a:rPr lang="en-GB" b="1" dirty="0"/>
              <a:t>CLRA 2002</a:t>
            </a:r>
            <a:r>
              <a:rPr lang="en-GB" dirty="0"/>
              <a:t> to abolish any residence requirement. This means it is not necessary to live in the house to have</a:t>
            </a:r>
            <a:r>
              <a:rPr lang="en-GB" b="1" dirty="0"/>
              <a:t> LRA 1967</a:t>
            </a:r>
            <a:r>
              <a:rPr lang="en-GB" dirty="0"/>
              <a:t> rights</a:t>
            </a:r>
            <a:endParaRPr lang="en-GB" sz="2000" dirty="0"/>
          </a:p>
          <a:p>
            <a:pPr fontAlgn="auto"/>
            <a:r>
              <a:rPr lang="en-GB" sz="2800" dirty="0"/>
              <a:t>Rateable value and low rent requirements: </a:t>
            </a:r>
            <a:r>
              <a:rPr lang="en-GB" dirty="0"/>
              <a:t>If, instead of buying the freehold, a tenant wants to </a:t>
            </a:r>
            <a:r>
              <a:rPr lang="en-GB" b="1" dirty="0"/>
              <a:t>extend</a:t>
            </a:r>
            <a:r>
              <a:rPr lang="en-GB" dirty="0"/>
              <a:t> the lease; there are additional tests.</a:t>
            </a:r>
          </a:p>
          <a:p>
            <a:pPr fontAlgn="auto"/>
            <a:r>
              <a:rPr lang="en-GB" dirty="0"/>
              <a:t>Under </a:t>
            </a:r>
            <a:r>
              <a:rPr lang="en-GB" b="1" dirty="0"/>
              <a:t>s1 LRA 1967</a:t>
            </a:r>
            <a:r>
              <a:rPr lang="en-GB" dirty="0"/>
              <a:t>, there is a maximum rateable value for extensions. This excludes really huge and valuable properties</a:t>
            </a:r>
          </a:p>
          <a:p>
            <a:pPr fontAlgn="auto"/>
            <a:r>
              <a:rPr lang="en-GB" dirty="0"/>
              <a:t>if the tenancy was created on or before 18 February 1966, the rateable value must not have exceeded £1,500 in Greater London and £750 elsewhere; and</a:t>
            </a:r>
          </a:p>
          <a:p>
            <a:pPr fontAlgn="auto"/>
            <a:r>
              <a:rPr lang="en-GB" dirty="0"/>
              <a:t>if the tenancy was created after 18 February 1966, the rateable value must not have exceeded £1,000 in Greater London and £500 elsewhere.</a:t>
            </a:r>
          </a:p>
          <a:p>
            <a:pPr fontAlgn="auto"/>
            <a:r>
              <a:rPr lang="en-GB" dirty="0"/>
              <a:t>For leases granted on or after 1 April 1990, there is a “value” limit of £25,000 put on the house and the valuation is calculated according to a statutory formula.</a:t>
            </a:r>
          </a:p>
          <a:p>
            <a:endParaRPr lang="en-GB" sz="2800" dirty="0"/>
          </a:p>
        </p:txBody>
      </p:sp>
      <p:sp>
        <p:nvSpPr>
          <p:cNvPr id="6" name="Title 1">
            <a:extLst>
              <a:ext uri="{FF2B5EF4-FFF2-40B4-BE49-F238E27FC236}">
                <a16:creationId xmlns:a16="http://schemas.microsoft.com/office/drawing/2014/main" id="{90BF1AAC-AAFF-1FB5-49AE-E47973C36574}"/>
              </a:ext>
            </a:extLst>
          </p:cNvPr>
          <p:cNvSpPr>
            <a:spLocks noGrp="1"/>
          </p:cNvSpPr>
          <p:nvPr>
            <p:ph type="title"/>
          </p:nvPr>
        </p:nvSpPr>
        <p:spPr>
          <a:xfrm>
            <a:off x="407569" y="166777"/>
            <a:ext cx="8596312" cy="1320800"/>
          </a:xfrm>
        </p:spPr>
        <p:txBody>
          <a:bodyPr>
            <a:noAutofit/>
          </a:bodyPr>
          <a:lstStyle/>
          <a:p>
            <a:r>
              <a:rPr lang="en-GB" sz="4000" b="1" dirty="0"/>
              <a:t>Right to enfranchise or extend the lease of a house</a:t>
            </a:r>
          </a:p>
        </p:txBody>
      </p:sp>
    </p:spTree>
    <p:extLst>
      <p:ext uri="{BB962C8B-B14F-4D97-AF65-F5344CB8AC3E}">
        <p14:creationId xmlns:p14="http://schemas.microsoft.com/office/powerpoint/2010/main" val="17393252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77CF63-CFB5-5BA5-E56F-66B6918F931A}"/>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4343EF0-BE9D-909D-E458-BE23BB7C8018}"/>
              </a:ext>
            </a:extLst>
          </p:cNvPr>
          <p:cNvSpPr>
            <a:spLocks noGrp="1"/>
          </p:cNvSpPr>
          <p:nvPr>
            <p:ph idx="1"/>
          </p:nvPr>
        </p:nvSpPr>
        <p:spPr>
          <a:xfrm>
            <a:off x="269017" y="1487576"/>
            <a:ext cx="10163194" cy="5057062"/>
          </a:xfrm>
        </p:spPr>
        <p:txBody>
          <a:bodyPr>
            <a:noAutofit/>
          </a:bodyPr>
          <a:lstStyle/>
          <a:p>
            <a:pPr marL="0" indent="0">
              <a:buNone/>
            </a:pPr>
            <a:r>
              <a:rPr lang="en-GB" sz="2000" b="1" dirty="0"/>
              <a:t>Exclusions</a:t>
            </a:r>
          </a:p>
          <a:p>
            <a:pPr marL="0" indent="0" fontAlgn="auto">
              <a:buNone/>
            </a:pPr>
            <a:r>
              <a:rPr lang="en-GB" dirty="0"/>
              <a:t>LRA 1967 rights are not available in respect of certain leases, including:</a:t>
            </a:r>
          </a:p>
          <a:p>
            <a:pPr fontAlgn="auto"/>
            <a:r>
              <a:rPr lang="en-GB" dirty="0"/>
              <a:t>business leases, with some exceptions;</a:t>
            </a:r>
          </a:p>
          <a:p>
            <a:pPr fontAlgn="auto"/>
            <a:r>
              <a:rPr lang="en-GB" dirty="0"/>
              <a:t>agricultural holdings; and</a:t>
            </a:r>
          </a:p>
          <a:p>
            <a:pPr fontAlgn="auto"/>
            <a:r>
              <a:rPr lang="en-GB" dirty="0"/>
              <a:t>charitable housing trusts.</a:t>
            </a:r>
          </a:p>
          <a:p>
            <a:pPr marL="0" indent="0" fontAlgn="auto">
              <a:buNone/>
            </a:pPr>
            <a:r>
              <a:rPr lang="en-GB" sz="2000" b="1" dirty="0"/>
              <a:t>Procedure: </a:t>
            </a:r>
            <a:r>
              <a:rPr lang="en-GB" b="1" dirty="0"/>
              <a:t>Tenant’s notice of intention (desire notice)</a:t>
            </a:r>
          </a:p>
          <a:p>
            <a:pPr fontAlgn="auto"/>
            <a:r>
              <a:rPr lang="en-GB" b="1" dirty="0"/>
              <a:t>s5</a:t>
            </a:r>
            <a:r>
              <a:rPr lang="en-GB" dirty="0"/>
              <a:t>, a tenant must serve a notice telling the landlord of their desire to purchase the freehold or extend the lease. This is called a “desire notice”.</a:t>
            </a:r>
          </a:p>
          <a:p>
            <a:pPr fontAlgn="auto"/>
            <a:r>
              <a:rPr lang="en-GB" dirty="0"/>
              <a:t>The notice must:</a:t>
            </a:r>
          </a:p>
          <a:p>
            <a:pPr lvl="1"/>
            <a:r>
              <a:rPr lang="en-GB" dirty="0"/>
              <a:t>specify the property;</a:t>
            </a:r>
          </a:p>
          <a:p>
            <a:pPr lvl="1"/>
            <a:r>
              <a:rPr lang="en-GB" dirty="0"/>
              <a:t>describe the lease; and</a:t>
            </a:r>
          </a:p>
          <a:p>
            <a:pPr lvl="1"/>
            <a:r>
              <a:rPr lang="en-GB" dirty="0"/>
              <a:t>state what the tenant wants to do: purchase the freehold or extend the lease.</a:t>
            </a:r>
          </a:p>
          <a:p>
            <a:endParaRPr lang="en-GB" sz="2000" b="1" dirty="0"/>
          </a:p>
          <a:p>
            <a:endParaRPr lang="en-GB" sz="2000" dirty="0"/>
          </a:p>
          <a:p>
            <a:endParaRPr lang="en-GB" sz="2800" dirty="0"/>
          </a:p>
        </p:txBody>
      </p:sp>
      <p:sp>
        <p:nvSpPr>
          <p:cNvPr id="6" name="Title 1">
            <a:extLst>
              <a:ext uri="{FF2B5EF4-FFF2-40B4-BE49-F238E27FC236}">
                <a16:creationId xmlns:a16="http://schemas.microsoft.com/office/drawing/2014/main" id="{6B4C140B-7E58-BD0B-A87E-7AA9D5CDD560}"/>
              </a:ext>
            </a:extLst>
          </p:cNvPr>
          <p:cNvSpPr>
            <a:spLocks noGrp="1"/>
          </p:cNvSpPr>
          <p:nvPr>
            <p:ph type="title"/>
          </p:nvPr>
        </p:nvSpPr>
        <p:spPr>
          <a:xfrm>
            <a:off x="407569" y="166777"/>
            <a:ext cx="8596312" cy="1320800"/>
          </a:xfrm>
        </p:spPr>
        <p:txBody>
          <a:bodyPr>
            <a:noAutofit/>
          </a:bodyPr>
          <a:lstStyle/>
          <a:p>
            <a:r>
              <a:rPr lang="en-GB" sz="4000" b="1" dirty="0"/>
              <a:t>Right to enfranchise or extend the lease of a house</a:t>
            </a:r>
          </a:p>
        </p:txBody>
      </p:sp>
    </p:spTree>
    <p:extLst>
      <p:ext uri="{BB962C8B-B14F-4D97-AF65-F5344CB8AC3E}">
        <p14:creationId xmlns:p14="http://schemas.microsoft.com/office/powerpoint/2010/main" val="1505178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343F915-548C-AC05-CEC4-B8E5E2AC1B8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36246B2-ACD6-D3C6-940E-01FF39FD3867}"/>
              </a:ext>
            </a:extLst>
          </p:cNvPr>
          <p:cNvSpPr>
            <a:spLocks noGrp="1"/>
          </p:cNvSpPr>
          <p:nvPr>
            <p:ph idx="1"/>
          </p:nvPr>
        </p:nvSpPr>
        <p:spPr>
          <a:xfrm>
            <a:off x="330662" y="1312916"/>
            <a:ext cx="9861302" cy="5200900"/>
          </a:xfrm>
        </p:spPr>
        <p:txBody>
          <a:bodyPr>
            <a:noAutofit/>
          </a:bodyPr>
          <a:lstStyle/>
          <a:p>
            <a:pPr marL="0" indent="0" fontAlgn="auto">
              <a:buNone/>
            </a:pPr>
            <a:r>
              <a:rPr lang="en-GB" b="1" dirty="0"/>
              <a:t>Landlord’s reply to Tenant’s notice of intention</a:t>
            </a:r>
          </a:p>
          <a:p>
            <a:pPr fontAlgn="auto"/>
            <a:r>
              <a:rPr lang="en-GB" b="1" dirty="0"/>
              <a:t> s5 LRA 1967</a:t>
            </a:r>
            <a:r>
              <a:rPr lang="en-GB" dirty="0"/>
              <a:t>, the landlord must reply within two months of receipt of the desire notice. Unless the landlord has some technical reason for not admitting the tenant’s claim, such as the tenant failing to comply with any of the conditions discussed before, they must either convey the freehold of the house or extend the lease.</a:t>
            </a:r>
          </a:p>
          <a:p>
            <a:pPr marL="0" indent="0" fontAlgn="auto">
              <a:buNone/>
            </a:pPr>
            <a:r>
              <a:rPr lang="en-GB" b="1" dirty="0"/>
              <a:t>Price for buying the freehold</a:t>
            </a:r>
            <a:r>
              <a:rPr lang="en-GB" dirty="0"/>
              <a:t>: The tenant must compensate the landlord for the value of their lost interest in the house.</a:t>
            </a:r>
          </a:p>
          <a:p>
            <a:pPr fontAlgn="auto"/>
            <a:r>
              <a:rPr lang="en-GB" u="sng" dirty="0"/>
              <a:t>Original valuation method</a:t>
            </a:r>
            <a:r>
              <a:rPr lang="en-GB" dirty="0"/>
              <a:t>: The original valuation method applies to properties with a low rateable value (or a low rent after 1 April 1990). </a:t>
            </a:r>
            <a:r>
              <a:rPr lang="en-GB" dirty="0" err="1"/>
              <a:t>i.e</a:t>
            </a:r>
            <a:r>
              <a:rPr lang="en-GB" dirty="0"/>
              <a:t> there is an assumption that the leasehold would have been extended by 50 years (and the extension is factored into the valuation</a:t>
            </a:r>
          </a:p>
          <a:p>
            <a:pPr fontAlgn="auto"/>
            <a:r>
              <a:rPr lang="en-GB" u="sng" dirty="0"/>
              <a:t>Specialist valuation method</a:t>
            </a:r>
            <a:r>
              <a:rPr lang="en-GB" dirty="0"/>
              <a:t>: The specialist valuation method is for expensive properties where the extension provisions do not apply. The price will depend on detailed calculations for similar deals for similar buildings and would also take into account the “marriage value”, meaning the increased value of the freehold and leasehold being brought together.</a:t>
            </a:r>
          </a:p>
        </p:txBody>
      </p:sp>
      <p:sp>
        <p:nvSpPr>
          <p:cNvPr id="6" name="Title 1">
            <a:extLst>
              <a:ext uri="{FF2B5EF4-FFF2-40B4-BE49-F238E27FC236}">
                <a16:creationId xmlns:a16="http://schemas.microsoft.com/office/drawing/2014/main" id="{D0C91898-04F7-3EFE-A7F2-F704A8E99971}"/>
              </a:ext>
            </a:extLst>
          </p:cNvPr>
          <p:cNvSpPr>
            <a:spLocks noGrp="1"/>
          </p:cNvSpPr>
          <p:nvPr>
            <p:ph type="title"/>
          </p:nvPr>
        </p:nvSpPr>
        <p:spPr>
          <a:xfrm>
            <a:off x="407569" y="166777"/>
            <a:ext cx="9167946" cy="1055848"/>
          </a:xfrm>
        </p:spPr>
        <p:txBody>
          <a:bodyPr>
            <a:noAutofit/>
          </a:bodyPr>
          <a:lstStyle/>
          <a:p>
            <a:r>
              <a:rPr lang="en-GB" sz="3200" b="1" dirty="0"/>
              <a:t>Right to enfranchise or extend the lease of a house</a:t>
            </a:r>
          </a:p>
        </p:txBody>
      </p:sp>
    </p:spTree>
    <p:extLst>
      <p:ext uri="{BB962C8B-B14F-4D97-AF65-F5344CB8AC3E}">
        <p14:creationId xmlns:p14="http://schemas.microsoft.com/office/powerpoint/2010/main" val="14046345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AA1257-13DC-1DD7-1786-E291B6750CCE}"/>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2F5941-9C8D-B133-7951-73BEFA102E9C}"/>
              </a:ext>
            </a:extLst>
          </p:cNvPr>
          <p:cNvSpPr>
            <a:spLocks noGrp="1"/>
          </p:cNvSpPr>
          <p:nvPr>
            <p:ph idx="1"/>
          </p:nvPr>
        </p:nvSpPr>
        <p:spPr>
          <a:xfrm>
            <a:off x="269017" y="1487576"/>
            <a:ext cx="9902399" cy="4995417"/>
          </a:xfrm>
        </p:spPr>
        <p:txBody>
          <a:bodyPr>
            <a:noAutofit/>
          </a:bodyPr>
          <a:lstStyle/>
          <a:p>
            <a:pPr fontAlgn="auto"/>
            <a:r>
              <a:rPr lang="en-GB" b="1" dirty="0"/>
              <a:t>Costs: </a:t>
            </a:r>
            <a:r>
              <a:rPr lang="en-GB" dirty="0"/>
              <a:t>As well as paying for the freehold itself, the tenant has to pay, under </a:t>
            </a:r>
            <a:r>
              <a:rPr lang="en-GB" b="1" dirty="0"/>
              <a:t>s9(4) LRA 1967</a:t>
            </a:r>
            <a:r>
              <a:rPr lang="en-GB" dirty="0"/>
              <a:t>, the landlord’s costs in relation to:</a:t>
            </a:r>
          </a:p>
          <a:p>
            <a:pPr lvl="1"/>
            <a:r>
              <a:rPr lang="en-GB" dirty="0"/>
              <a:t>investigating the tenant’s right to call for the freehold;</a:t>
            </a:r>
          </a:p>
          <a:p>
            <a:pPr lvl="1"/>
            <a:r>
              <a:rPr lang="en-GB" dirty="0"/>
              <a:t>deducing title to the property;</a:t>
            </a:r>
          </a:p>
          <a:p>
            <a:pPr lvl="1"/>
            <a:r>
              <a:rPr lang="en-GB" dirty="0"/>
              <a:t>conveyance; and</a:t>
            </a:r>
          </a:p>
          <a:p>
            <a:pPr lvl="1"/>
            <a:r>
              <a:rPr lang="en-GB" dirty="0"/>
              <a:t>valuing the house and premises.</a:t>
            </a:r>
          </a:p>
          <a:p>
            <a:pPr fontAlgn="auto"/>
            <a:r>
              <a:rPr lang="en-GB" b="1" dirty="0"/>
              <a:t>Terms of an Extended Lease</a:t>
            </a:r>
            <a:r>
              <a:rPr lang="en-GB" dirty="0"/>
              <a:t>: Instead of acquiring the freehold to the property, a tenant might instead just want to acquire an extended lease.</a:t>
            </a:r>
          </a:p>
          <a:p>
            <a:pPr fontAlgn="auto"/>
            <a:r>
              <a:rPr lang="en-GB" b="1" dirty="0"/>
              <a:t>Length</a:t>
            </a:r>
            <a:r>
              <a:rPr lang="en-GB" dirty="0"/>
              <a:t>: the landlord must grant the tenant a lease which expires 50 years after the original lease would have expired – that is, the old lease is substituted for one which lasts for 50 years longer than it would otherwise have done.</a:t>
            </a:r>
          </a:p>
          <a:p>
            <a:pPr fontAlgn="auto"/>
            <a:r>
              <a:rPr lang="en-GB" b="1" dirty="0"/>
              <a:t>The Terms</a:t>
            </a:r>
            <a:r>
              <a:rPr lang="en-GB" dirty="0"/>
              <a:t>: The same as those of the existing lease, save that any provision for renewal or purchase of the reversion and any break clause are to be excluded (</a:t>
            </a:r>
            <a:r>
              <a:rPr lang="en-GB" b="1" dirty="0"/>
              <a:t>s15</a:t>
            </a:r>
            <a:r>
              <a:rPr lang="en-GB" dirty="0"/>
              <a:t>). If this were not so, the object of acquiring an extended lease would be defeated.</a:t>
            </a:r>
          </a:p>
          <a:p>
            <a:endParaRPr lang="en-GB" sz="2800" dirty="0"/>
          </a:p>
        </p:txBody>
      </p:sp>
      <p:sp>
        <p:nvSpPr>
          <p:cNvPr id="6" name="Title 1">
            <a:extLst>
              <a:ext uri="{FF2B5EF4-FFF2-40B4-BE49-F238E27FC236}">
                <a16:creationId xmlns:a16="http://schemas.microsoft.com/office/drawing/2014/main" id="{A0CC5D3A-3C21-14F5-A7F3-4B4AB2F9551E}"/>
              </a:ext>
            </a:extLst>
          </p:cNvPr>
          <p:cNvSpPr>
            <a:spLocks noGrp="1"/>
          </p:cNvSpPr>
          <p:nvPr>
            <p:ph type="title"/>
          </p:nvPr>
        </p:nvSpPr>
        <p:spPr>
          <a:xfrm>
            <a:off x="269017" y="166777"/>
            <a:ext cx="9214030" cy="1199686"/>
          </a:xfrm>
        </p:spPr>
        <p:txBody>
          <a:bodyPr>
            <a:noAutofit/>
          </a:bodyPr>
          <a:lstStyle/>
          <a:p>
            <a:r>
              <a:rPr lang="en-GB" b="1" dirty="0"/>
              <a:t>Right to enfranchise or extend the lease of a house</a:t>
            </a:r>
          </a:p>
        </p:txBody>
      </p:sp>
    </p:spTree>
    <p:extLst>
      <p:ext uri="{BB962C8B-B14F-4D97-AF65-F5344CB8AC3E}">
        <p14:creationId xmlns:p14="http://schemas.microsoft.com/office/powerpoint/2010/main" val="20483380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339C55-4661-CD11-217E-3AC1047FCCCD}"/>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DD2CF12-5385-D76C-001E-E498886A2ED7}"/>
              </a:ext>
            </a:extLst>
          </p:cNvPr>
          <p:cNvSpPr>
            <a:spLocks noGrp="1"/>
          </p:cNvSpPr>
          <p:nvPr>
            <p:ph idx="1"/>
          </p:nvPr>
        </p:nvSpPr>
        <p:spPr>
          <a:xfrm>
            <a:off x="269017" y="1487576"/>
            <a:ext cx="10163194" cy="4602673"/>
          </a:xfrm>
        </p:spPr>
        <p:txBody>
          <a:bodyPr>
            <a:noAutofit/>
          </a:bodyPr>
          <a:lstStyle/>
          <a:p>
            <a:pPr fontAlgn="auto"/>
            <a:r>
              <a:rPr lang="en-GB" dirty="0"/>
              <a:t>Terms of an Extended Lease: Instead of acquiring the freehold to the property, a tenant might instead just want to acquire an extended lease.</a:t>
            </a:r>
          </a:p>
          <a:p>
            <a:pPr fontAlgn="auto"/>
            <a:r>
              <a:rPr lang="en-GB" dirty="0"/>
              <a:t>Length: the landlord must grant the tenant a lease which expires 50 years after the original lease would have expired – that is, the old lease is substituted for one which lasts for 50 years longer than it would otherwise have done.</a:t>
            </a:r>
          </a:p>
          <a:p>
            <a:pPr fontAlgn="auto"/>
            <a:r>
              <a:rPr lang="en-GB" dirty="0"/>
              <a:t>The Terms: The same as those of the existing lease, save that any provision for renewal or purchase of the reversion and any break clause are to be excluded (</a:t>
            </a:r>
            <a:r>
              <a:rPr lang="en-GB" b="1" dirty="0"/>
              <a:t>s15</a:t>
            </a:r>
            <a:r>
              <a:rPr lang="en-GB" dirty="0"/>
              <a:t>). If this were not so, the object of acquiring an extended lease would be defeated.</a:t>
            </a:r>
          </a:p>
          <a:p>
            <a:pPr fontAlgn="auto"/>
            <a:r>
              <a:rPr lang="en-GB" dirty="0"/>
              <a:t>Rent: The new rent under the extended lease is to be a ground rent representing the letting value of the site only; the new rent will apply only after the term date (i.e. expiry) of the existing lease, and the new lease will usually state that the rent is to be ascertained in accordance with </a:t>
            </a:r>
            <a:r>
              <a:rPr lang="en-GB" b="1" dirty="0"/>
              <a:t>LRA 1967</a:t>
            </a:r>
            <a:r>
              <a:rPr lang="en-GB" dirty="0"/>
              <a:t> as from the original term date (</a:t>
            </a:r>
            <a:r>
              <a:rPr lang="en-GB" b="1" dirty="0"/>
              <a:t>s15(2)</a:t>
            </a:r>
            <a:r>
              <a:rPr lang="en-GB" dirty="0"/>
              <a:t>).</a:t>
            </a:r>
          </a:p>
          <a:p>
            <a:pPr fontAlgn="auto"/>
            <a:r>
              <a:rPr lang="en-GB" dirty="0"/>
              <a:t>After the new rent has been paid for 25 years, the landlord may require a revised rent to be paid, representing the letting value of the site at that time.</a:t>
            </a:r>
          </a:p>
          <a:p>
            <a:pPr fontAlgn="auto"/>
            <a:r>
              <a:rPr lang="en-GB" dirty="0"/>
              <a:t>Finally, payments in respect of repairs, maintenance or services to be paid for by the landlord are to be added to the ground rent.</a:t>
            </a:r>
          </a:p>
          <a:p>
            <a:pPr fontAlgn="auto"/>
            <a:endParaRPr lang="en-GB" dirty="0"/>
          </a:p>
          <a:p>
            <a:endParaRPr lang="en-GB" sz="2800" dirty="0"/>
          </a:p>
        </p:txBody>
      </p:sp>
      <p:sp>
        <p:nvSpPr>
          <p:cNvPr id="6" name="Title 1">
            <a:extLst>
              <a:ext uri="{FF2B5EF4-FFF2-40B4-BE49-F238E27FC236}">
                <a16:creationId xmlns:a16="http://schemas.microsoft.com/office/drawing/2014/main" id="{371F7912-9AF5-E365-1410-C8A008318862}"/>
              </a:ext>
            </a:extLst>
          </p:cNvPr>
          <p:cNvSpPr>
            <a:spLocks noGrp="1"/>
          </p:cNvSpPr>
          <p:nvPr>
            <p:ph type="title"/>
          </p:nvPr>
        </p:nvSpPr>
        <p:spPr>
          <a:xfrm>
            <a:off x="407569" y="166777"/>
            <a:ext cx="8596312" cy="1320800"/>
          </a:xfrm>
        </p:spPr>
        <p:txBody>
          <a:bodyPr>
            <a:noAutofit/>
          </a:bodyPr>
          <a:lstStyle/>
          <a:p>
            <a:r>
              <a:rPr lang="en-GB" sz="4000" b="1" dirty="0"/>
              <a:t>Right to enfranchise or extend the lease of a house</a:t>
            </a:r>
          </a:p>
        </p:txBody>
      </p:sp>
    </p:spTree>
    <p:extLst>
      <p:ext uri="{BB962C8B-B14F-4D97-AF65-F5344CB8AC3E}">
        <p14:creationId xmlns:p14="http://schemas.microsoft.com/office/powerpoint/2010/main" val="5093858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B2C71D-9A4E-631A-F376-88EEEDD5B21B}"/>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6380536-A5A2-7872-55E1-8DA74A08EE33}"/>
              </a:ext>
            </a:extLst>
          </p:cNvPr>
          <p:cNvSpPr>
            <a:spLocks noGrp="1"/>
          </p:cNvSpPr>
          <p:nvPr>
            <p:ph idx="1"/>
          </p:nvPr>
        </p:nvSpPr>
        <p:spPr>
          <a:xfrm>
            <a:off x="269017" y="1487576"/>
            <a:ext cx="9820205" cy="4602673"/>
          </a:xfrm>
        </p:spPr>
        <p:txBody>
          <a:bodyPr>
            <a:noAutofit/>
          </a:bodyPr>
          <a:lstStyle/>
          <a:p>
            <a:pPr fontAlgn="auto"/>
            <a:r>
              <a:rPr lang="en-GB" dirty="0"/>
              <a:t>Costs of extending the lease: with the tenant</a:t>
            </a:r>
          </a:p>
          <a:p>
            <a:pPr marL="0" indent="0" fontAlgn="auto">
              <a:buNone/>
            </a:pPr>
            <a:r>
              <a:rPr lang="en-GB" sz="2000" b="1" dirty="0"/>
              <a:t>There are circumstances when a landlord may be able to block enfranchisement.</a:t>
            </a:r>
          </a:p>
          <a:p>
            <a:pPr fontAlgn="auto"/>
            <a:r>
              <a:rPr lang="en-GB" b="1" dirty="0"/>
              <a:t>Development: </a:t>
            </a:r>
            <a:r>
              <a:rPr lang="en-GB" dirty="0"/>
              <a:t>if the tenant has claimed an extended lease, the landlord may obtain possession if they intend to demolish or reconstruct the premises.</a:t>
            </a:r>
          </a:p>
          <a:p>
            <a:pPr fontAlgn="auto"/>
            <a:r>
              <a:rPr lang="en-GB" dirty="0"/>
              <a:t>The landlord may apply for possession up to one year before the original term date expires, but may not go into possession until the original term date has expired. Application for possession may not be made more than a year before the expiry of the lease.</a:t>
            </a:r>
          </a:p>
          <a:p>
            <a:r>
              <a:rPr lang="en-GB" b="1" dirty="0"/>
              <a:t>Own occupation: i</a:t>
            </a:r>
            <a:r>
              <a:rPr lang="en-GB" dirty="0"/>
              <a:t>f the tenant has claimed the freehold or an extended lease, the landlord may seek possession if they reasonably require the property, or part of it, for their only or main residence, or that of an adult member of their family.</a:t>
            </a:r>
            <a:endParaRPr lang="en-GB" b="1" dirty="0"/>
          </a:p>
          <a:p>
            <a:pPr fontAlgn="auto"/>
            <a:endParaRPr lang="en-GB" dirty="0"/>
          </a:p>
          <a:p>
            <a:pPr fontAlgn="auto"/>
            <a:endParaRPr lang="en-GB" dirty="0"/>
          </a:p>
          <a:p>
            <a:endParaRPr lang="en-GB" sz="2800" dirty="0"/>
          </a:p>
        </p:txBody>
      </p:sp>
      <p:sp>
        <p:nvSpPr>
          <p:cNvPr id="6" name="Title 1">
            <a:extLst>
              <a:ext uri="{FF2B5EF4-FFF2-40B4-BE49-F238E27FC236}">
                <a16:creationId xmlns:a16="http://schemas.microsoft.com/office/drawing/2014/main" id="{269F601F-C266-56E8-5973-111430DFE8B1}"/>
              </a:ext>
            </a:extLst>
          </p:cNvPr>
          <p:cNvSpPr>
            <a:spLocks noGrp="1"/>
          </p:cNvSpPr>
          <p:nvPr>
            <p:ph type="title"/>
          </p:nvPr>
        </p:nvSpPr>
        <p:spPr>
          <a:xfrm>
            <a:off x="407569" y="166777"/>
            <a:ext cx="8596312" cy="1320800"/>
          </a:xfrm>
        </p:spPr>
        <p:txBody>
          <a:bodyPr>
            <a:noAutofit/>
          </a:bodyPr>
          <a:lstStyle/>
          <a:p>
            <a:r>
              <a:rPr lang="en-GB" sz="4000" b="1" dirty="0"/>
              <a:t>Right to enfranchise or extend the lease of a house</a:t>
            </a:r>
          </a:p>
        </p:txBody>
      </p:sp>
    </p:spTree>
    <p:extLst>
      <p:ext uri="{BB962C8B-B14F-4D97-AF65-F5344CB8AC3E}">
        <p14:creationId xmlns:p14="http://schemas.microsoft.com/office/powerpoint/2010/main" val="312070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1BE1DB-A420-6A81-D152-9EC92AB7E80B}"/>
              </a:ext>
            </a:extLst>
          </p:cNvPr>
          <p:cNvSpPr>
            <a:spLocks noGrp="1"/>
          </p:cNvSpPr>
          <p:nvPr>
            <p:ph type="title"/>
          </p:nvPr>
        </p:nvSpPr>
        <p:spPr>
          <a:xfrm>
            <a:off x="435794" y="191851"/>
            <a:ext cx="9950410" cy="791709"/>
          </a:xfrm>
        </p:spPr>
        <p:txBody>
          <a:bodyPr>
            <a:normAutofit fontScale="90000"/>
          </a:bodyPr>
          <a:lstStyle/>
          <a:p>
            <a:r>
              <a:rPr lang="en-GB" b="1" dirty="0"/>
              <a:t>Tenant’s right to purchase the </a:t>
            </a:r>
            <a:r>
              <a:rPr lang="en-GB" b="1" dirty="0" err="1"/>
              <a:t>freeehold</a:t>
            </a:r>
            <a:r>
              <a:rPr lang="en-GB" b="1" dirty="0"/>
              <a:t> after lease extension</a:t>
            </a:r>
          </a:p>
        </p:txBody>
      </p:sp>
      <p:sp>
        <p:nvSpPr>
          <p:cNvPr id="3" name="Content Placeholder 2">
            <a:extLst>
              <a:ext uri="{FF2B5EF4-FFF2-40B4-BE49-F238E27FC236}">
                <a16:creationId xmlns:a16="http://schemas.microsoft.com/office/drawing/2014/main" id="{334EB56F-CB11-B3F6-80A5-51E1DC9B9962}"/>
              </a:ext>
            </a:extLst>
          </p:cNvPr>
          <p:cNvSpPr>
            <a:spLocks noGrp="1"/>
          </p:cNvSpPr>
          <p:nvPr>
            <p:ph idx="1"/>
          </p:nvPr>
        </p:nvSpPr>
        <p:spPr>
          <a:xfrm>
            <a:off x="435795" y="1374475"/>
            <a:ext cx="8564368" cy="5160362"/>
          </a:xfrm>
        </p:spPr>
        <p:txBody>
          <a:bodyPr>
            <a:noAutofit/>
          </a:bodyPr>
          <a:lstStyle/>
          <a:p>
            <a:pPr fontAlgn="auto"/>
            <a:r>
              <a:rPr lang="en-GB" sz="2400" dirty="0"/>
              <a:t>The tenant has the right under </a:t>
            </a:r>
            <a:r>
              <a:rPr lang="en-GB" sz="2400" b="1" dirty="0"/>
              <a:t>s16 LRA 1967</a:t>
            </a:r>
            <a:r>
              <a:rPr lang="en-GB" sz="2400" dirty="0"/>
              <a:t> (as amended by </a:t>
            </a:r>
            <a:r>
              <a:rPr lang="en-GB" sz="2400" b="1" dirty="0"/>
              <a:t>s143 CLRA 2002</a:t>
            </a:r>
            <a:r>
              <a:rPr lang="en-GB" sz="2400" dirty="0"/>
              <a:t>) to purchase the freehold after having obtained an extension of the lease.</a:t>
            </a:r>
          </a:p>
          <a:p>
            <a:r>
              <a:rPr lang="en-GB" sz="2400" b="1" dirty="0"/>
              <a:t>Tenant’s personal representatives’ right to enfranchise (purchase or extend)</a:t>
            </a:r>
          </a:p>
          <a:p>
            <a:pPr fontAlgn="auto"/>
            <a:r>
              <a:rPr lang="en-GB" sz="2400" dirty="0"/>
              <a:t>f a tenant dies having served a notice to enfranchise (purchase or extend the lease), the tenant’s personal representatives may continue with the application up to two years after the grant of probate or letters of administration (</a:t>
            </a:r>
            <a:r>
              <a:rPr lang="en-GB" sz="2400" b="1" dirty="0"/>
              <a:t>s6A LRA 1967</a:t>
            </a:r>
            <a:r>
              <a:rPr lang="en-GB" sz="2400" dirty="0"/>
              <a:t>).</a:t>
            </a:r>
          </a:p>
          <a:p>
            <a:pPr fontAlgn="auto"/>
            <a:endParaRPr lang="en-GB" sz="2000" dirty="0"/>
          </a:p>
        </p:txBody>
      </p:sp>
    </p:spTree>
    <p:extLst>
      <p:ext uri="{BB962C8B-B14F-4D97-AF65-F5344CB8AC3E}">
        <p14:creationId xmlns:p14="http://schemas.microsoft.com/office/powerpoint/2010/main" val="54847647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E969AE-A2EC-B1DD-875A-A605AD014086}"/>
              </a:ext>
            </a:extLst>
          </p:cNvPr>
          <p:cNvSpPr>
            <a:spLocks noGrp="1"/>
          </p:cNvSpPr>
          <p:nvPr>
            <p:ph type="title"/>
          </p:nvPr>
        </p:nvSpPr>
        <p:spPr>
          <a:xfrm>
            <a:off x="250629" y="162135"/>
            <a:ext cx="9450077" cy="713118"/>
          </a:xfrm>
        </p:spPr>
        <p:txBody>
          <a:bodyPr/>
          <a:lstStyle/>
          <a:p>
            <a:r>
              <a:rPr lang="en-GB" b="1" dirty="0"/>
              <a:t>Leasehold and Freehold Reform Act 2024</a:t>
            </a:r>
            <a:r>
              <a:rPr lang="en-GB" dirty="0"/>
              <a:t> </a:t>
            </a:r>
          </a:p>
        </p:txBody>
      </p:sp>
      <p:sp>
        <p:nvSpPr>
          <p:cNvPr id="3" name="Content Placeholder 2">
            <a:extLst>
              <a:ext uri="{FF2B5EF4-FFF2-40B4-BE49-F238E27FC236}">
                <a16:creationId xmlns:a16="http://schemas.microsoft.com/office/drawing/2014/main" id="{010AFBCF-F046-FB2F-A9B9-2541DF091F37}"/>
              </a:ext>
            </a:extLst>
          </p:cNvPr>
          <p:cNvSpPr>
            <a:spLocks noGrp="1"/>
          </p:cNvSpPr>
          <p:nvPr>
            <p:ph idx="1"/>
          </p:nvPr>
        </p:nvSpPr>
        <p:spPr>
          <a:xfrm>
            <a:off x="250629" y="762554"/>
            <a:ext cx="9346560" cy="5720439"/>
          </a:xfrm>
        </p:spPr>
        <p:txBody>
          <a:bodyPr>
            <a:normAutofit/>
          </a:bodyPr>
          <a:lstStyle/>
          <a:p>
            <a:r>
              <a:rPr lang="en-GB" dirty="0">
                <a:highlight>
                  <a:srgbClr val="FFFF00"/>
                </a:highlight>
              </a:rPr>
              <a:t>Currently not in force</a:t>
            </a:r>
            <a:r>
              <a:rPr lang="en-GB" dirty="0"/>
              <a:t>. If its provisions are introduced, the Act will have a significant impact on the enfranchisement rights of long leaseholders. </a:t>
            </a:r>
          </a:p>
          <a:p>
            <a:pPr fontAlgn="auto"/>
            <a:r>
              <a:rPr lang="en-GB" dirty="0"/>
              <a:t>Strengthens existing, and introduces new, consumer rights for homeowners by:</a:t>
            </a:r>
          </a:p>
          <a:p>
            <a:pPr fontAlgn="auto"/>
            <a:r>
              <a:rPr lang="en-GB" dirty="0"/>
              <a:t>Making it cheaper and easier for people to extend their lease or buy their freehold so leaseholders pay less to have more security in their home.</a:t>
            </a:r>
          </a:p>
          <a:p>
            <a:pPr fontAlgn="auto"/>
            <a:r>
              <a:rPr lang="en-GB" dirty="0"/>
              <a:t>Increasing the standard lease extension term to 990 years for houses and flats (up from 50 years in houses and 90 years in flats), so leaseholders can enjoy secure ownership without the hassle and expense of future lease extensions.</a:t>
            </a:r>
          </a:p>
          <a:p>
            <a:pPr fontAlgn="auto"/>
            <a:r>
              <a:rPr lang="en-GB" dirty="0"/>
              <a:t>Making it easier and cheaper for leaseholders to take over management of their building, allowing them to appoint the managing agent of their choice.</a:t>
            </a:r>
          </a:p>
          <a:p>
            <a:pPr fontAlgn="auto"/>
            <a:r>
              <a:rPr lang="en-GB" dirty="0"/>
              <a:t>Making it cheaper for leaseholders to exercise their enfranchisement rights as they will no longer have to pay their freeholder’s costs when making a claim.</a:t>
            </a:r>
          </a:p>
          <a:p>
            <a:pPr fontAlgn="auto"/>
            <a:r>
              <a:rPr lang="en-GB" dirty="0"/>
              <a:t>Making buying or selling a leasehold property quicker and easier by setting a maximum time and fee that for home buying and selling information.</a:t>
            </a:r>
          </a:p>
        </p:txBody>
      </p:sp>
    </p:spTree>
    <p:extLst>
      <p:ext uri="{BB962C8B-B14F-4D97-AF65-F5344CB8AC3E}">
        <p14:creationId xmlns:p14="http://schemas.microsoft.com/office/powerpoint/2010/main" val="271941639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E08367-D5B6-6B2B-4367-2BDF088F95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8608AE-CE00-4EB0-6811-F4C639D744BA}"/>
              </a:ext>
            </a:extLst>
          </p:cNvPr>
          <p:cNvSpPr>
            <a:spLocks noGrp="1"/>
          </p:cNvSpPr>
          <p:nvPr>
            <p:ph type="title"/>
          </p:nvPr>
        </p:nvSpPr>
        <p:spPr>
          <a:xfrm>
            <a:off x="171251" y="121732"/>
            <a:ext cx="10542756" cy="942192"/>
          </a:xfrm>
        </p:spPr>
        <p:txBody>
          <a:bodyPr>
            <a:normAutofit fontScale="90000"/>
          </a:bodyPr>
          <a:lstStyle/>
          <a:p>
            <a:r>
              <a:rPr lang="en-GB" b="1" dirty="0">
                <a:solidFill>
                  <a:srgbClr val="0070C0"/>
                </a:solidFill>
              </a:rPr>
              <a:t>Collective </a:t>
            </a:r>
            <a:r>
              <a:rPr lang="en-GB" b="1" dirty="0" err="1">
                <a:solidFill>
                  <a:srgbClr val="0070C0"/>
                </a:solidFill>
              </a:rPr>
              <a:t>enfranchisment</a:t>
            </a:r>
            <a:r>
              <a:rPr lang="en-GB" b="1" dirty="0">
                <a:solidFill>
                  <a:srgbClr val="0070C0"/>
                </a:solidFill>
              </a:rPr>
              <a:t> of a purpose built block</a:t>
            </a:r>
          </a:p>
        </p:txBody>
      </p:sp>
      <p:sp>
        <p:nvSpPr>
          <p:cNvPr id="3" name="Content Placeholder 2">
            <a:extLst>
              <a:ext uri="{FF2B5EF4-FFF2-40B4-BE49-F238E27FC236}">
                <a16:creationId xmlns:a16="http://schemas.microsoft.com/office/drawing/2014/main" id="{F0E8759E-E7CE-3FD3-DD3C-EE7626011B55}"/>
              </a:ext>
            </a:extLst>
          </p:cNvPr>
          <p:cNvSpPr>
            <a:spLocks noGrp="1"/>
          </p:cNvSpPr>
          <p:nvPr>
            <p:ph idx="1"/>
          </p:nvPr>
        </p:nvSpPr>
        <p:spPr>
          <a:xfrm>
            <a:off x="401287" y="806569"/>
            <a:ext cx="10065429" cy="5795514"/>
          </a:xfrm>
        </p:spPr>
        <p:txBody>
          <a:bodyPr>
            <a:normAutofit fontScale="92500"/>
          </a:bodyPr>
          <a:lstStyle/>
          <a:p>
            <a:r>
              <a:rPr lang="en-GB" b="1" dirty="0"/>
              <a:t>s1 Leasehold Reform, Housing and Urban Development Act 1993</a:t>
            </a:r>
            <a:r>
              <a:rPr lang="en-GB" dirty="0"/>
              <a:t> (</a:t>
            </a:r>
            <a:r>
              <a:rPr lang="en-GB" b="1" dirty="0"/>
              <a:t>LRHUDA 1993</a:t>
            </a:r>
            <a:r>
              <a:rPr lang="en-GB" dirty="0"/>
              <a:t>) gives qualifying tenants the right to acquire collectively the freehold of the building through a nominee purchaser appointed on their behalf and at a price to be determined by </a:t>
            </a:r>
            <a:r>
              <a:rPr lang="en-GB" b="1" dirty="0"/>
              <a:t>Sch 6</a:t>
            </a:r>
            <a:r>
              <a:rPr lang="en-GB" dirty="0"/>
              <a:t>. This right covers not just the demised land itself, but also the property used in common wit</a:t>
            </a:r>
          </a:p>
          <a:p>
            <a:pPr fontAlgn="auto"/>
            <a:r>
              <a:rPr lang="en-GB" dirty="0"/>
              <a:t>Qualifying Requirements: Using the example of the block of 20 flats.</a:t>
            </a:r>
          </a:p>
          <a:p>
            <a:pPr fontAlgn="auto"/>
            <a:r>
              <a:rPr lang="en-GB" dirty="0"/>
              <a:t>The premises must consist of any self-contained dwellings or part of a building.</a:t>
            </a:r>
          </a:p>
          <a:p>
            <a:pPr fontAlgn="auto"/>
            <a:r>
              <a:rPr lang="en-GB" dirty="0"/>
              <a:t>The premises must contain two or more flats held by qualifying tenants – yes again – it is a block of 20 flats.</a:t>
            </a:r>
          </a:p>
          <a:p>
            <a:pPr fontAlgn="auto"/>
            <a:r>
              <a:rPr lang="en-GB" dirty="0"/>
              <a:t>The total number of flats in the block held by qualifying tenants must be not less than two-thirds of the total number of units contained in the premises.</a:t>
            </a:r>
          </a:p>
          <a:p>
            <a:pPr fontAlgn="auto"/>
            <a:r>
              <a:rPr lang="en-GB" dirty="0"/>
              <a:t>A qualifying tenant is a person who holds a long lease (</a:t>
            </a:r>
            <a:r>
              <a:rPr lang="en-GB" b="1" dirty="0"/>
              <a:t>s5 LRHUDA 1993</a:t>
            </a:r>
            <a:r>
              <a:rPr lang="en-GB" dirty="0"/>
              <a:t>). A long lease is a lease for a term exceeding 21 years, whether or not terminable before the end of that period by notice by, or to, the tenant or by re-entry, forfeiture or otherwise. It expressly includes perpetually renewable leases for life or lives, etc. (within </a:t>
            </a:r>
            <a:r>
              <a:rPr lang="en-GB" b="1" dirty="0"/>
              <a:t>s149(9) Law of Property Act 1925</a:t>
            </a:r>
            <a:r>
              <a:rPr lang="en-GB" dirty="0"/>
              <a:t>).</a:t>
            </a:r>
          </a:p>
          <a:p>
            <a:pPr fontAlgn="auto"/>
            <a:r>
              <a:rPr lang="en-GB" dirty="0"/>
              <a:t>So long as there are 13 out of 20 people with long leases, it would qualify.</a:t>
            </a:r>
          </a:p>
          <a:p>
            <a:r>
              <a:rPr lang="en-GB" dirty="0"/>
              <a:t>Finally, the number of tenants participating in the enfranchisement must be renting at least half the total number of flats in the block. These must be qualifying tenants. Every qualifying tenant may participate; they do not all need to be on-side, but none can be excluded</a:t>
            </a:r>
          </a:p>
        </p:txBody>
      </p:sp>
    </p:spTree>
    <p:extLst>
      <p:ext uri="{BB962C8B-B14F-4D97-AF65-F5344CB8AC3E}">
        <p14:creationId xmlns:p14="http://schemas.microsoft.com/office/powerpoint/2010/main" val="20912591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E50196F-467C-CD92-806F-07AF6914AE2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726A32B-A7F7-F5C7-03DD-38A458D4E5C7}"/>
              </a:ext>
            </a:extLst>
          </p:cNvPr>
          <p:cNvSpPr>
            <a:spLocks noGrp="1"/>
          </p:cNvSpPr>
          <p:nvPr>
            <p:ph type="title"/>
          </p:nvPr>
        </p:nvSpPr>
        <p:spPr>
          <a:xfrm>
            <a:off x="171251" y="121732"/>
            <a:ext cx="10542756" cy="942192"/>
          </a:xfrm>
        </p:spPr>
        <p:txBody>
          <a:bodyPr>
            <a:normAutofit fontScale="90000"/>
          </a:bodyPr>
          <a:lstStyle/>
          <a:p>
            <a:r>
              <a:rPr lang="en-GB" b="1" dirty="0">
                <a:solidFill>
                  <a:srgbClr val="0070C0"/>
                </a:solidFill>
              </a:rPr>
              <a:t>Collective </a:t>
            </a:r>
            <a:r>
              <a:rPr lang="en-GB" b="1" dirty="0" err="1">
                <a:solidFill>
                  <a:srgbClr val="0070C0"/>
                </a:solidFill>
              </a:rPr>
              <a:t>enfranchisment</a:t>
            </a:r>
            <a:r>
              <a:rPr lang="en-GB" b="1" dirty="0">
                <a:solidFill>
                  <a:srgbClr val="0070C0"/>
                </a:solidFill>
              </a:rPr>
              <a:t> of a purpose built block</a:t>
            </a:r>
          </a:p>
        </p:txBody>
      </p:sp>
      <p:sp>
        <p:nvSpPr>
          <p:cNvPr id="3" name="Content Placeholder 2">
            <a:extLst>
              <a:ext uri="{FF2B5EF4-FFF2-40B4-BE49-F238E27FC236}">
                <a16:creationId xmlns:a16="http://schemas.microsoft.com/office/drawing/2014/main" id="{AD3BD27C-047D-FE9C-5C7C-C0987EFAC633}"/>
              </a:ext>
            </a:extLst>
          </p:cNvPr>
          <p:cNvSpPr>
            <a:spLocks noGrp="1"/>
          </p:cNvSpPr>
          <p:nvPr>
            <p:ph idx="1"/>
          </p:nvPr>
        </p:nvSpPr>
        <p:spPr>
          <a:xfrm>
            <a:off x="401287" y="806569"/>
            <a:ext cx="10065429" cy="5795514"/>
          </a:xfrm>
        </p:spPr>
        <p:txBody>
          <a:bodyPr>
            <a:normAutofit fontScale="92500"/>
          </a:bodyPr>
          <a:lstStyle/>
          <a:p>
            <a:r>
              <a:rPr lang="en-GB" b="1" dirty="0"/>
              <a:t>Procedure:</a:t>
            </a:r>
            <a:r>
              <a:rPr lang="en-GB" dirty="0"/>
              <a:t>  </a:t>
            </a:r>
            <a:r>
              <a:rPr lang="en-GB" b="1" dirty="0"/>
              <a:t>s15 LRHUDA 1993 </a:t>
            </a:r>
            <a:r>
              <a:rPr lang="en-GB" dirty="0"/>
              <a:t>says there must be a “nominee purchaser” (an individual or company) to represent the participating tenants. The nominee purchaser is appointed by the participating tenants and they can remove them or it by notice. The nominee purchaser will be named in the initial notice and will conduct all proceedings arising from the initial notice.</a:t>
            </a:r>
          </a:p>
          <a:p>
            <a:r>
              <a:rPr lang="en-GB" dirty="0"/>
              <a:t>One major failing of </a:t>
            </a:r>
            <a:r>
              <a:rPr lang="en-GB" b="1" dirty="0"/>
              <a:t>LRHUDA 1993</a:t>
            </a:r>
            <a:r>
              <a:rPr lang="en-GB" dirty="0"/>
              <a:t> is that the participating tenants will have to remain tenants under long leases of the property </a:t>
            </a:r>
            <a:r>
              <a:rPr lang="en-GB" b="1" dirty="0"/>
              <a:t>(</a:t>
            </a:r>
            <a:r>
              <a:rPr lang="en-GB" dirty="0"/>
              <a:t>merely enables the tenants to replace the old landlord with a new one to their liking). Usually, they will choose to set up a management company to act as landlord with all tenants being shareholders of the company.</a:t>
            </a:r>
          </a:p>
          <a:p>
            <a:pPr fontAlgn="auto"/>
            <a:r>
              <a:rPr lang="en-GB" b="1" dirty="0"/>
              <a:t>Notices: </a:t>
            </a:r>
            <a:r>
              <a:rPr lang="en-GB" dirty="0"/>
              <a:t>An </a:t>
            </a:r>
            <a:r>
              <a:rPr lang="en-GB" b="1" dirty="0"/>
              <a:t>initial notice</a:t>
            </a:r>
            <a:r>
              <a:rPr lang="en-GB" dirty="0"/>
              <a:t> is then served on the landlord under </a:t>
            </a:r>
            <a:r>
              <a:rPr lang="en-GB" b="1" dirty="0"/>
              <a:t>s13 LRHUDA 1993</a:t>
            </a:r>
            <a:r>
              <a:rPr lang="en-GB" dirty="0"/>
              <a:t>. The date of the initial notice is the date for valuation of the premises.</a:t>
            </a:r>
          </a:p>
          <a:p>
            <a:pPr fontAlgn="auto"/>
            <a:r>
              <a:rPr lang="en-GB" dirty="0"/>
              <a:t>The initial notice must be in prescribed form and state such matters as:</a:t>
            </a:r>
          </a:p>
          <a:p>
            <a:pPr fontAlgn="auto"/>
            <a:r>
              <a:rPr lang="en-GB" dirty="0"/>
              <a:t>the premises required;</a:t>
            </a:r>
          </a:p>
          <a:p>
            <a:pPr fontAlgn="auto"/>
            <a:r>
              <a:rPr lang="en-GB" dirty="0"/>
              <a:t>any appurtenances (any other easements or associated rights);</a:t>
            </a:r>
          </a:p>
          <a:p>
            <a:pPr fontAlgn="auto"/>
            <a:r>
              <a:rPr lang="en-GB" dirty="0"/>
              <a:t>the proposed price;</a:t>
            </a:r>
          </a:p>
          <a:p>
            <a:pPr fontAlgn="auto"/>
            <a:r>
              <a:rPr lang="en-GB" dirty="0"/>
              <a:t>the full names and addresses of qualifying tenants; and</a:t>
            </a:r>
          </a:p>
          <a:p>
            <a:pPr fontAlgn="auto"/>
            <a:r>
              <a:rPr lang="en-GB" dirty="0"/>
              <a:t>the date by which the landlord must reply (which must be not less than two months from the date of service). If the freeholder is not the landlord, the notice may be given to the freeholder as an alternative.</a:t>
            </a:r>
          </a:p>
          <a:p>
            <a:pPr marL="0" indent="0">
              <a:buNone/>
            </a:pPr>
            <a:endParaRPr lang="en-GB" dirty="0"/>
          </a:p>
        </p:txBody>
      </p:sp>
    </p:spTree>
    <p:extLst>
      <p:ext uri="{BB962C8B-B14F-4D97-AF65-F5344CB8AC3E}">
        <p14:creationId xmlns:p14="http://schemas.microsoft.com/office/powerpoint/2010/main" val="2025942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977106-E386-1EFA-0547-CF519DFAFE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110C5BD-8F3A-C17A-20ED-8BABE5DF442E}"/>
              </a:ext>
            </a:extLst>
          </p:cNvPr>
          <p:cNvSpPr>
            <a:spLocks noGrp="1"/>
          </p:cNvSpPr>
          <p:nvPr>
            <p:ph type="title"/>
          </p:nvPr>
        </p:nvSpPr>
        <p:spPr>
          <a:xfrm>
            <a:off x="171251" y="121732"/>
            <a:ext cx="10542756" cy="942192"/>
          </a:xfrm>
        </p:spPr>
        <p:txBody>
          <a:bodyPr>
            <a:normAutofit fontScale="90000"/>
          </a:bodyPr>
          <a:lstStyle/>
          <a:p>
            <a:r>
              <a:rPr lang="en-GB" b="1" dirty="0">
                <a:solidFill>
                  <a:srgbClr val="0070C0"/>
                </a:solidFill>
              </a:rPr>
              <a:t>Collective </a:t>
            </a:r>
            <a:r>
              <a:rPr lang="en-GB" b="1" dirty="0" err="1">
                <a:solidFill>
                  <a:srgbClr val="0070C0"/>
                </a:solidFill>
              </a:rPr>
              <a:t>enfranchisment</a:t>
            </a:r>
            <a:r>
              <a:rPr lang="en-GB" b="1" dirty="0">
                <a:solidFill>
                  <a:srgbClr val="0070C0"/>
                </a:solidFill>
              </a:rPr>
              <a:t> of a purpose built block</a:t>
            </a:r>
          </a:p>
        </p:txBody>
      </p:sp>
      <p:sp>
        <p:nvSpPr>
          <p:cNvPr id="3" name="Content Placeholder 2">
            <a:extLst>
              <a:ext uri="{FF2B5EF4-FFF2-40B4-BE49-F238E27FC236}">
                <a16:creationId xmlns:a16="http://schemas.microsoft.com/office/drawing/2014/main" id="{8F288644-38D7-57EB-E084-EF69BB43C09F}"/>
              </a:ext>
            </a:extLst>
          </p:cNvPr>
          <p:cNvSpPr>
            <a:spLocks noGrp="1"/>
          </p:cNvSpPr>
          <p:nvPr>
            <p:ph idx="1"/>
          </p:nvPr>
        </p:nvSpPr>
        <p:spPr>
          <a:xfrm>
            <a:off x="401287" y="806569"/>
            <a:ext cx="10065429" cy="5795514"/>
          </a:xfrm>
        </p:spPr>
        <p:txBody>
          <a:bodyPr>
            <a:normAutofit fontScale="92500" lnSpcReduction="10000"/>
          </a:bodyPr>
          <a:lstStyle/>
          <a:p>
            <a:pPr fontAlgn="auto"/>
            <a:r>
              <a:rPr lang="en-GB" b="1" dirty="0"/>
              <a:t>Protection</a:t>
            </a:r>
            <a:r>
              <a:rPr lang="en-GB" dirty="0"/>
              <a:t>: As with the desire notice, the initial notice should be protected by appropriate registration. For unregistered land this would be by a Class C(iv) land charge at the Land Charges Registry, and if the land is registered by a notice against the property at the Land Registry. This will bind not only the initial landlord but also any purchaser of the landlord’s interest.</a:t>
            </a:r>
          </a:p>
          <a:p>
            <a:pPr fontAlgn="auto"/>
            <a:r>
              <a:rPr lang="en-GB" dirty="0"/>
              <a:t>It is then for the landlord to serve a </a:t>
            </a:r>
            <a:r>
              <a:rPr lang="en-GB" b="1" dirty="0"/>
              <a:t>counternotice </a:t>
            </a:r>
            <a:r>
              <a:rPr lang="en-GB" dirty="0"/>
              <a:t>– </a:t>
            </a:r>
            <a:r>
              <a:rPr lang="en-GB" b="1" dirty="0"/>
              <a:t>s21 LRHUDA 1993</a:t>
            </a:r>
            <a:r>
              <a:rPr lang="en-GB" dirty="0"/>
              <a:t>. In it they can:</a:t>
            </a:r>
          </a:p>
          <a:p>
            <a:pPr fontAlgn="auto"/>
            <a:r>
              <a:rPr lang="en-GB" dirty="0"/>
              <a:t>admit the tenant’s right to enfranchise;</a:t>
            </a:r>
          </a:p>
          <a:p>
            <a:pPr fontAlgn="auto"/>
            <a:r>
              <a:rPr lang="en-GB" dirty="0"/>
              <a:t>not admit the right and say why not; and</a:t>
            </a:r>
          </a:p>
          <a:p>
            <a:pPr fontAlgn="auto"/>
            <a:r>
              <a:rPr lang="en-GB" dirty="0"/>
              <a:t>state that they intend to redevelop the whole or a substantial part of the demised premises under </a:t>
            </a:r>
            <a:r>
              <a:rPr lang="en-GB" b="1" dirty="0"/>
              <a:t>s23</a:t>
            </a:r>
            <a:r>
              <a:rPr lang="en-GB" dirty="0"/>
              <a:t> – note that this does not extend to their own or their relatives’ occupation, unlike for a house.</a:t>
            </a:r>
          </a:p>
          <a:p>
            <a:pPr fontAlgn="auto"/>
            <a:r>
              <a:rPr lang="en-GB" b="1" dirty="0"/>
              <a:t>The Price: </a:t>
            </a:r>
            <a:r>
              <a:rPr lang="en-GB" dirty="0"/>
              <a:t>This is determined by </a:t>
            </a:r>
            <a:r>
              <a:rPr lang="en-GB" b="1" dirty="0"/>
              <a:t>Sch 6 LRHUDA 1993</a:t>
            </a:r>
            <a:r>
              <a:rPr lang="en-GB" dirty="0"/>
              <a:t>. It has three parts.</a:t>
            </a:r>
          </a:p>
          <a:p>
            <a:pPr fontAlgn="auto"/>
            <a:r>
              <a:rPr lang="en-GB" dirty="0"/>
              <a:t>The </a:t>
            </a:r>
            <a:r>
              <a:rPr lang="en-GB" b="1" dirty="0"/>
              <a:t>value of the freeholder’s interest</a:t>
            </a:r>
            <a:r>
              <a:rPr lang="en-GB" dirty="0"/>
              <a:t> assuming:</a:t>
            </a:r>
          </a:p>
          <a:p>
            <a:pPr lvl="1" fontAlgn="auto"/>
            <a:r>
              <a:rPr lang="en-GB" dirty="0"/>
              <a:t>they are selling subject to the lease and any other intermediate lease. This has the inevitable effect of substantially reducing the purchase price which will be subject to a sitting tenant;</a:t>
            </a:r>
          </a:p>
          <a:p>
            <a:pPr lvl="1" fontAlgn="auto"/>
            <a:r>
              <a:rPr lang="en-GB" dirty="0"/>
              <a:t>the tenant has no right to acquire an interest;</a:t>
            </a:r>
          </a:p>
          <a:p>
            <a:pPr lvl="1" fontAlgn="auto"/>
            <a:r>
              <a:rPr lang="en-GB" dirty="0"/>
              <a:t>the tenant’s voluntary improvements are disregarded (otherwise, the tenant would be unduly penalised); and</a:t>
            </a:r>
          </a:p>
          <a:p>
            <a:pPr lvl="1" fontAlgn="auto"/>
            <a:r>
              <a:rPr lang="en-GB" dirty="0"/>
              <a:t>the property is subject to the incumbrances which actually exist.</a:t>
            </a:r>
          </a:p>
          <a:p>
            <a:pPr fontAlgn="auto"/>
            <a:endParaRPr lang="en-GB" dirty="0"/>
          </a:p>
        </p:txBody>
      </p:sp>
    </p:spTree>
    <p:extLst>
      <p:ext uri="{BB962C8B-B14F-4D97-AF65-F5344CB8AC3E}">
        <p14:creationId xmlns:p14="http://schemas.microsoft.com/office/powerpoint/2010/main" val="30042006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224738-2CEE-70E5-1F12-F6D75B4A133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C918D1C-39C1-E0B0-49B4-DA968A3AF41F}"/>
              </a:ext>
            </a:extLst>
          </p:cNvPr>
          <p:cNvSpPr>
            <a:spLocks noGrp="1"/>
          </p:cNvSpPr>
          <p:nvPr>
            <p:ph type="title"/>
          </p:nvPr>
        </p:nvSpPr>
        <p:spPr>
          <a:xfrm>
            <a:off x="171251" y="121732"/>
            <a:ext cx="10542756" cy="942192"/>
          </a:xfrm>
        </p:spPr>
        <p:txBody>
          <a:bodyPr>
            <a:normAutofit fontScale="90000"/>
          </a:bodyPr>
          <a:lstStyle/>
          <a:p>
            <a:r>
              <a:rPr lang="en-GB" b="1" dirty="0">
                <a:solidFill>
                  <a:srgbClr val="0070C0"/>
                </a:solidFill>
              </a:rPr>
              <a:t>Collective </a:t>
            </a:r>
            <a:r>
              <a:rPr lang="en-GB" b="1" dirty="0" err="1">
                <a:solidFill>
                  <a:srgbClr val="0070C0"/>
                </a:solidFill>
              </a:rPr>
              <a:t>enfranchisment</a:t>
            </a:r>
            <a:r>
              <a:rPr lang="en-GB" b="1" dirty="0">
                <a:solidFill>
                  <a:srgbClr val="0070C0"/>
                </a:solidFill>
              </a:rPr>
              <a:t> of a purpose built block</a:t>
            </a:r>
          </a:p>
        </p:txBody>
      </p:sp>
      <p:sp>
        <p:nvSpPr>
          <p:cNvPr id="3" name="Content Placeholder 2">
            <a:extLst>
              <a:ext uri="{FF2B5EF4-FFF2-40B4-BE49-F238E27FC236}">
                <a16:creationId xmlns:a16="http://schemas.microsoft.com/office/drawing/2014/main" id="{95E612D2-AED2-8FEE-7C02-DD045AFACFB3}"/>
              </a:ext>
            </a:extLst>
          </p:cNvPr>
          <p:cNvSpPr>
            <a:spLocks noGrp="1"/>
          </p:cNvSpPr>
          <p:nvPr>
            <p:ph idx="1"/>
          </p:nvPr>
        </p:nvSpPr>
        <p:spPr>
          <a:xfrm>
            <a:off x="401287" y="806569"/>
            <a:ext cx="10065429" cy="5795514"/>
          </a:xfrm>
        </p:spPr>
        <p:txBody>
          <a:bodyPr>
            <a:normAutofit fontScale="92500" lnSpcReduction="20000"/>
          </a:bodyPr>
          <a:lstStyle/>
          <a:p>
            <a:pPr fontAlgn="auto"/>
            <a:r>
              <a:rPr lang="en-GB" b="1" dirty="0"/>
              <a:t>The Price</a:t>
            </a:r>
            <a:r>
              <a:rPr lang="en-GB" dirty="0"/>
              <a:t>: This is determined by </a:t>
            </a:r>
            <a:r>
              <a:rPr lang="en-GB" b="1" dirty="0"/>
              <a:t>Sch 6 LRHUDA 1993</a:t>
            </a:r>
            <a:r>
              <a:rPr lang="en-GB" dirty="0"/>
              <a:t>. It has three parts.</a:t>
            </a:r>
          </a:p>
          <a:p>
            <a:pPr fontAlgn="auto"/>
            <a:r>
              <a:rPr lang="en-GB" dirty="0"/>
              <a:t>The </a:t>
            </a:r>
            <a:r>
              <a:rPr lang="en-GB" b="1" dirty="0"/>
              <a:t>value of the freeholder’s interest</a:t>
            </a:r>
            <a:r>
              <a:rPr lang="en-GB" dirty="0"/>
              <a:t> assuming:</a:t>
            </a:r>
          </a:p>
          <a:p>
            <a:pPr lvl="1" fontAlgn="auto"/>
            <a:r>
              <a:rPr lang="en-GB" dirty="0"/>
              <a:t>they are selling subject to the lease and any other intermediate lease. This has the inevitable effect of substantially reducing the purchase price which will be subject to a sitting tenant;</a:t>
            </a:r>
          </a:p>
          <a:p>
            <a:pPr lvl="1" fontAlgn="auto"/>
            <a:r>
              <a:rPr lang="en-GB" dirty="0"/>
              <a:t>the tenant has no right to acquire an interest;</a:t>
            </a:r>
          </a:p>
          <a:p>
            <a:pPr lvl="1" fontAlgn="auto"/>
            <a:r>
              <a:rPr lang="en-GB" dirty="0"/>
              <a:t>the tenant’s voluntary improvements are disregarded (otherwise, the tenant would be unduly penalised); and</a:t>
            </a:r>
          </a:p>
          <a:p>
            <a:pPr lvl="1" fontAlgn="auto"/>
            <a:r>
              <a:rPr lang="en-GB" dirty="0"/>
              <a:t>the property is subject to the incumbrances which actually exist.</a:t>
            </a:r>
          </a:p>
          <a:p>
            <a:pPr fontAlgn="auto"/>
            <a:r>
              <a:rPr lang="en-GB" dirty="0"/>
              <a:t>The </a:t>
            </a:r>
            <a:r>
              <a:rPr lang="en-GB" b="1" dirty="0"/>
              <a:t>marriage value</a:t>
            </a:r>
            <a:r>
              <a:rPr lang="en-GB" dirty="0"/>
              <a:t>, which reflects the fact that the purchase price for the whole of the property, including the freehold, will be higher than the price of purchasing all the separate leaseholds. If a person sells a property as freehold, it will be worth more than if it was sold as leasehold. Marriage value takes into account the fact that a property where freehold and leasehold were originally owned by separate people will now be owned by one person (and so worth more than a pure leasehold property). This may result in a substantial increase in the price – enough in some cases to prevent sale. The difference between the value of the property as freehold and the value of the property as leasehold is the marriage value and it will be divided equally between the landlord and the leaseholders. No marriage value is considered if the unexpired term of any lease exceeds 80 years.</a:t>
            </a:r>
          </a:p>
          <a:p>
            <a:pPr fontAlgn="auto"/>
            <a:r>
              <a:rPr lang="en-GB" dirty="0"/>
              <a:t>The landlord’s costs incurred relating to the initial notice and any incidental costs (</a:t>
            </a:r>
            <a:r>
              <a:rPr lang="en-GB" b="1" dirty="0"/>
              <a:t>s33</a:t>
            </a:r>
            <a:r>
              <a:rPr lang="en-GB" dirty="0"/>
              <a:t>).</a:t>
            </a:r>
          </a:p>
          <a:p>
            <a:pPr fontAlgn="auto"/>
            <a:r>
              <a:rPr lang="en-GB" dirty="0"/>
              <a:t>Completion: On completion, the tenants (through the nominee purchaser) obtain the fee simple absolute to the property subject to any agreed incumbrances or incumbrances which bound the freeholder (</a:t>
            </a:r>
            <a:r>
              <a:rPr lang="en-GB" b="1" dirty="0"/>
              <a:t>s34</a:t>
            </a:r>
            <a:r>
              <a:rPr lang="en-GB" dirty="0"/>
              <a:t> and </a:t>
            </a:r>
            <a:r>
              <a:rPr lang="en-GB" b="1" dirty="0"/>
              <a:t>Sch 7 LRHUDA 1993</a:t>
            </a:r>
            <a:r>
              <a:rPr lang="en-GB" dirty="0"/>
              <a:t>).</a:t>
            </a:r>
          </a:p>
        </p:txBody>
      </p:sp>
    </p:spTree>
    <p:extLst>
      <p:ext uri="{BB962C8B-B14F-4D97-AF65-F5344CB8AC3E}">
        <p14:creationId xmlns:p14="http://schemas.microsoft.com/office/powerpoint/2010/main" val="5827175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BC15534-BFE8-A432-1203-C03E45F4D1B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CC1CCF-6D33-C33B-0AE7-E5B9AF64365D}"/>
              </a:ext>
            </a:extLst>
          </p:cNvPr>
          <p:cNvSpPr>
            <a:spLocks noGrp="1"/>
          </p:cNvSpPr>
          <p:nvPr>
            <p:ph type="title"/>
          </p:nvPr>
        </p:nvSpPr>
        <p:spPr>
          <a:xfrm>
            <a:off x="585319" y="156238"/>
            <a:ext cx="8596668" cy="942192"/>
          </a:xfrm>
        </p:spPr>
        <p:txBody>
          <a:bodyPr>
            <a:normAutofit fontScale="90000"/>
          </a:bodyPr>
          <a:lstStyle/>
          <a:p>
            <a:r>
              <a:rPr lang="en-GB" b="1" dirty="0">
                <a:solidFill>
                  <a:srgbClr val="0070C0"/>
                </a:solidFill>
              </a:rPr>
              <a:t>Right to extend the lease of a purpose built dwelling</a:t>
            </a:r>
          </a:p>
        </p:txBody>
      </p:sp>
      <p:sp>
        <p:nvSpPr>
          <p:cNvPr id="3" name="Content Placeholder 2">
            <a:extLst>
              <a:ext uri="{FF2B5EF4-FFF2-40B4-BE49-F238E27FC236}">
                <a16:creationId xmlns:a16="http://schemas.microsoft.com/office/drawing/2014/main" id="{702B6222-15B2-6687-C07B-E6B64915236A}"/>
              </a:ext>
            </a:extLst>
          </p:cNvPr>
          <p:cNvSpPr>
            <a:spLocks noGrp="1"/>
          </p:cNvSpPr>
          <p:nvPr>
            <p:ph idx="1"/>
          </p:nvPr>
        </p:nvSpPr>
        <p:spPr>
          <a:xfrm>
            <a:off x="457239" y="1189541"/>
            <a:ext cx="9262114" cy="5218981"/>
          </a:xfrm>
        </p:spPr>
        <p:txBody>
          <a:bodyPr>
            <a:normAutofit/>
          </a:bodyPr>
          <a:lstStyle/>
          <a:p>
            <a:pPr fontAlgn="auto"/>
            <a:r>
              <a:rPr lang="en-GB" b="1" dirty="0"/>
              <a:t>s39 LRHUDA 1993</a:t>
            </a:r>
            <a:r>
              <a:rPr lang="en-GB" dirty="0"/>
              <a:t>, most long leaseholders of flats have an individual right to extend their leases for a term equal to what is left of the existing lease plus 90 years.</a:t>
            </a:r>
          </a:p>
          <a:p>
            <a:pPr fontAlgn="auto"/>
            <a:r>
              <a:rPr lang="en-GB" dirty="0"/>
              <a:t>To qualify, a tenant must be a tenant of a flat, the tenant must have a long lease, and the tenant must have held the lease for at least two years. Obstacles faced when buying the freehold – like a resident landlord, or more than 25 per cent of the building being used for non-residential purposes, or the building has fewer than two flats – will not prevent extension of the lease.</a:t>
            </a:r>
          </a:p>
          <a:p>
            <a:pPr fontAlgn="auto"/>
            <a:r>
              <a:rPr lang="en-GB" b="1" dirty="0"/>
              <a:t>Procedure: </a:t>
            </a:r>
            <a:r>
              <a:rPr lang="en-GB" dirty="0"/>
              <a:t>The tenant serves a notice on the landlord. There is no prescribed form for the notice but it must state:</a:t>
            </a:r>
          </a:p>
          <a:p>
            <a:pPr lvl="1"/>
            <a:r>
              <a:rPr lang="en-GB" dirty="0"/>
              <a:t>the tenant’s name and address;</a:t>
            </a:r>
          </a:p>
          <a:p>
            <a:pPr lvl="1"/>
            <a:r>
              <a:rPr lang="en-GB" dirty="0"/>
              <a:t>details of the lease to be extended;</a:t>
            </a:r>
          </a:p>
          <a:p>
            <a:pPr lvl="1"/>
            <a:r>
              <a:rPr lang="en-GB" dirty="0"/>
              <a:t>that the tenant is a qualifying tenant, who has held a long lease for two years;</a:t>
            </a:r>
          </a:p>
          <a:p>
            <a:pPr lvl="1"/>
            <a:r>
              <a:rPr lang="en-GB" dirty="0"/>
              <a:t>the proposed price for the extended lease;</a:t>
            </a:r>
          </a:p>
          <a:p>
            <a:pPr lvl="1"/>
            <a:r>
              <a:rPr lang="en-GB" dirty="0"/>
              <a:t>any new terms or how existing terms should be varied; and</a:t>
            </a:r>
          </a:p>
          <a:p>
            <a:pPr lvl="1"/>
            <a:r>
              <a:rPr lang="en-GB" dirty="0"/>
              <a:t>give the landlord two months in which to serve a counternotice.</a:t>
            </a:r>
          </a:p>
          <a:p>
            <a:pPr fontAlgn="auto"/>
            <a:endParaRPr lang="en-GB" dirty="0"/>
          </a:p>
          <a:p>
            <a:endParaRPr lang="en-GB" dirty="0"/>
          </a:p>
        </p:txBody>
      </p:sp>
    </p:spTree>
    <p:extLst>
      <p:ext uri="{BB962C8B-B14F-4D97-AF65-F5344CB8AC3E}">
        <p14:creationId xmlns:p14="http://schemas.microsoft.com/office/powerpoint/2010/main" val="16084510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5555040-D500-5B7F-612F-540F35DF6AC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D6ADE3-EE22-F9B6-15A7-66A93AB01E82}"/>
              </a:ext>
            </a:extLst>
          </p:cNvPr>
          <p:cNvSpPr>
            <a:spLocks noGrp="1"/>
          </p:cNvSpPr>
          <p:nvPr>
            <p:ph type="title"/>
          </p:nvPr>
        </p:nvSpPr>
        <p:spPr>
          <a:xfrm>
            <a:off x="585319" y="156238"/>
            <a:ext cx="8596668" cy="942192"/>
          </a:xfrm>
        </p:spPr>
        <p:txBody>
          <a:bodyPr>
            <a:normAutofit fontScale="90000"/>
          </a:bodyPr>
          <a:lstStyle/>
          <a:p>
            <a:r>
              <a:rPr lang="en-GB" b="1" dirty="0">
                <a:solidFill>
                  <a:srgbClr val="0070C0"/>
                </a:solidFill>
              </a:rPr>
              <a:t>Right to extend the lease of a purpose built dwelling</a:t>
            </a:r>
          </a:p>
        </p:txBody>
      </p:sp>
      <p:sp>
        <p:nvSpPr>
          <p:cNvPr id="3" name="Content Placeholder 2">
            <a:extLst>
              <a:ext uri="{FF2B5EF4-FFF2-40B4-BE49-F238E27FC236}">
                <a16:creationId xmlns:a16="http://schemas.microsoft.com/office/drawing/2014/main" id="{7049481A-6599-3DE6-5DA4-5C46715FB1B9}"/>
              </a:ext>
            </a:extLst>
          </p:cNvPr>
          <p:cNvSpPr>
            <a:spLocks noGrp="1"/>
          </p:cNvSpPr>
          <p:nvPr>
            <p:ph idx="1"/>
          </p:nvPr>
        </p:nvSpPr>
        <p:spPr>
          <a:xfrm>
            <a:off x="400692" y="1374475"/>
            <a:ext cx="8781295" cy="5218981"/>
          </a:xfrm>
        </p:spPr>
        <p:txBody>
          <a:bodyPr>
            <a:normAutofit/>
          </a:bodyPr>
          <a:lstStyle/>
          <a:p>
            <a:pPr fontAlgn="auto"/>
            <a:r>
              <a:rPr lang="en-GB" b="1" dirty="0"/>
              <a:t>Landlord’s Counternotice</a:t>
            </a:r>
          </a:p>
          <a:p>
            <a:pPr fontAlgn="auto"/>
            <a:r>
              <a:rPr lang="en-GB" b="1" dirty="0"/>
              <a:t>Application to the Court</a:t>
            </a:r>
          </a:p>
          <a:p>
            <a:pPr fontAlgn="auto"/>
            <a:r>
              <a:rPr lang="en-GB" b="1" dirty="0"/>
              <a:t>The Terms: </a:t>
            </a:r>
            <a:r>
              <a:rPr lang="en-GB" dirty="0"/>
              <a:t>The terms of the extended lease will be the same as the old lease, except that they can be modified either by agreement or by the court, where appropriate</a:t>
            </a:r>
            <a:endParaRPr lang="en-GB" b="1" dirty="0"/>
          </a:p>
          <a:p>
            <a:pPr fontAlgn="auto"/>
            <a:r>
              <a:rPr lang="en-GB" b="1" dirty="0"/>
              <a:t>The Price: </a:t>
            </a:r>
            <a:r>
              <a:rPr lang="en-GB" dirty="0"/>
              <a:t>What has to be paid (the “premium”) is set out in </a:t>
            </a:r>
            <a:r>
              <a:rPr lang="en-GB" b="1" dirty="0"/>
              <a:t>Sch 13 LRHUDA 1993</a:t>
            </a:r>
            <a:r>
              <a:rPr lang="en-GB" dirty="0"/>
              <a:t>.</a:t>
            </a:r>
          </a:p>
          <a:p>
            <a:pPr fontAlgn="auto"/>
            <a:r>
              <a:rPr lang="en-GB" dirty="0"/>
              <a:t>It consists of:</a:t>
            </a:r>
          </a:p>
          <a:p>
            <a:pPr lvl="1"/>
            <a:r>
              <a:rPr lang="en-GB" dirty="0"/>
              <a:t>how much the freehold has fallen in value because the landlord has given you a new lease;</a:t>
            </a:r>
          </a:p>
          <a:p>
            <a:pPr lvl="1"/>
            <a:r>
              <a:rPr lang="en-GB" dirty="0"/>
              <a:t>the marriage value, where appropriate, divided equally between the landlord and the leaseholder, but not included if the unexpired term of the lease exceeds 80 years; and</a:t>
            </a:r>
          </a:p>
          <a:p>
            <a:pPr lvl="1"/>
            <a:r>
              <a:rPr lang="en-GB" dirty="0"/>
              <a:t>the cost of producing a new lease and any other incidental costs.</a:t>
            </a:r>
          </a:p>
          <a:p>
            <a:pPr fontAlgn="auto"/>
            <a:r>
              <a:rPr lang="en-GB" dirty="0"/>
              <a:t>Any dispute may be determined by the LVT with appeal to the Lands Tribunal.</a:t>
            </a:r>
          </a:p>
          <a:p>
            <a:pPr fontAlgn="auto"/>
            <a:endParaRPr lang="en-GB" dirty="0"/>
          </a:p>
          <a:p>
            <a:pPr fontAlgn="auto"/>
            <a:endParaRPr lang="en-GB" dirty="0"/>
          </a:p>
          <a:p>
            <a:pPr fontAlgn="auto"/>
            <a:endParaRPr lang="en-GB" dirty="0"/>
          </a:p>
          <a:p>
            <a:pPr fontAlgn="auto"/>
            <a:endParaRPr lang="en-GB" dirty="0"/>
          </a:p>
          <a:p>
            <a:endParaRPr lang="en-GB" dirty="0"/>
          </a:p>
        </p:txBody>
      </p:sp>
    </p:spTree>
    <p:extLst>
      <p:ext uri="{BB962C8B-B14F-4D97-AF65-F5344CB8AC3E}">
        <p14:creationId xmlns:p14="http://schemas.microsoft.com/office/powerpoint/2010/main" val="19445017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6F2597-5DE2-2E44-CB63-9637D711BC6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AC435A-505C-DCEC-ED48-B5586239E723}"/>
              </a:ext>
            </a:extLst>
          </p:cNvPr>
          <p:cNvSpPr>
            <a:spLocks noGrp="1"/>
          </p:cNvSpPr>
          <p:nvPr>
            <p:ph type="title"/>
          </p:nvPr>
        </p:nvSpPr>
        <p:spPr>
          <a:xfrm>
            <a:off x="240262" y="156238"/>
            <a:ext cx="10059677" cy="942192"/>
          </a:xfrm>
        </p:spPr>
        <p:txBody>
          <a:bodyPr>
            <a:normAutofit fontScale="90000"/>
          </a:bodyPr>
          <a:lstStyle/>
          <a:p>
            <a:r>
              <a:rPr lang="en-GB" b="1" dirty="0"/>
              <a:t>Tenants rights under the Landlord and Tenant Act 1987</a:t>
            </a:r>
            <a:endParaRPr lang="en-GB" b="1" dirty="0">
              <a:solidFill>
                <a:srgbClr val="0070C0"/>
              </a:solidFill>
            </a:endParaRPr>
          </a:p>
        </p:txBody>
      </p:sp>
      <p:sp>
        <p:nvSpPr>
          <p:cNvPr id="3" name="Content Placeholder 2">
            <a:extLst>
              <a:ext uri="{FF2B5EF4-FFF2-40B4-BE49-F238E27FC236}">
                <a16:creationId xmlns:a16="http://schemas.microsoft.com/office/drawing/2014/main" id="{1E50B63E-CB0B-74BB-A18D-BEA70E891A77}"/>
              </a:ext>
            </a:extLst>
          </p:cNvPr>
          <p:cNvSpPr>
            <a:spLocks noGrp="1"/>
          </p:cNvSpPr>
          <p:nvPr>
            <p:ph idx="1"/>
          </p:nvPr>
        </p:nvSpPr>
        <p:spPr>
          <a:xfrm>
            <a:off x="315025" y="1345721"/>
            <a:ext cx="9812386" cy="5302370"/>
          </a:xfrm>
        </p:spPr>
        <p:txBody>
          <a:bodyPr>
            <a:normAutofit fontScale="92500" lnSpcReduction="20000"/>
          </a:bodyPr>
          <a:lstStyle/>
          <a:p>
            <a:pPr fontAlgn="auto"/>
            <a:r>
              <a:rPr lang="en-GB" b="1" dirty="0"/>
              <a:t>LTA 1987 </a:t>
            </a:r>
            <a:r>
              <a:rPr lang="en-GB" dirty="0"/>
              <a:t>gave tenants three rights.</a:t>
            </a:r>
          </a:p>
          <a:p>
            <a:pPr fontAlgn="auto"/>
            <a:r>
              <a:rPr lang="en-GB" dirty="0"/>
              <a:t>The right of first refusal should the landlord decide to dispose of the property (rights of “pre-emption”).</a:t>
            </a:r>
          </a:p>
          <a:p>
            <a:pPr fontAlgn="auto"/>
            <a:r>
              <a:rPr lang="en-GB" dirty="0"/>
              <a:t>The right to apply to the FTT for the appointment of a receiver or manager.</a:t>
            </a:r>
          </a:p>
          <a:p>
            <a:pPr fontAlgn="auto"/>
            <a:r>
              <a:rPr lang="en-GB" dirty="0"/>
              <a:t>The right collectively to acquire ownership of the landlord’s interest where the landlord was failing to comply with its obligations (collective enfranchisement under </a:t>
            </a:r>
            <a:r>
              <a:rPr lang="en-GB" b="1" dirty="0"/>
              <a:t>LRHUDA 1993 </a:t>
            </a:r>
            <a:r>
              <a:rPr lang="en-GB" dirty="0"/>
              <a:t>has replaced this option).</a:t>
            </a:r>
          </a:p>
          <a:p>
            <a:pPr fontAlgn="auto"/>
            <a:r>
              <a:rPr lang="en-GB" sz="2400" dirty="0"/>
              <a:t>Right on pre-emption: </a:t>
            </a:r>
            <a:r>
              <a:rPr lang="en-GB" dirty="0"/>
              <a:t>Under </a:t>
            </a:r>
            <a:r>
              <a:rPr lang="en-GB" b="1" dirty="0"/>
              <a:t>Part 1 LTA 1987</a:t>
            </a:r>
            <a:r>
              <a:rPr lang="en-GB" dirty="0"/>
              <a:t>, no landlord may now sell the freehold without asking their tenants if they would like to buy it</a:t>
            </a:r>
          </a:p>
          <a:p>
            <a:pPr fontAlgn="auto"/>
            <a:r>
              <a:rPr lang="en-GB" sz="2400" dirty="0"/>
              <a:t>Requirements: </a:t>
            </a:r>
            <a:r>
              <a:rPr lang="en-GB" b="1" dirty="0"/>
              <a:t>1. Landlord: s2 LTA 1987</a:t>
            </a:r>
          </a:p>
          <a:p>
            <a:pPr fontAlgn="auto"/>
            <a:r>
              <a:rPr lang="en-GB" dirty="0"/>
              <a:t>Only private sector landlords are included. This excludes councils or housing associations. “Landlord” means the immediate landlord.</a:t>
            </a:r>
          </a:p>
          <a:p>
            <a:pPr fontAlgn="auto"/>
            <a:r>
              <a:rPr lang="en-GB" sz="2400" dirty="0"/>
              <a:t>Relevant disposal: </a:t>
            </a:r>
            <a:r>
              <a:rPr lang="en-GB" dirty="0"/>
              <a:t>This is widely defined to include disposals of any estate or interest including any such interest in the common parts, but excludes the grant of a tenancy of a single flat, disposals on bankruptcy, on liquidation or on divorce.</a:t>
            </a:r>
          </a:p>
          <a:p>
            <a:pPr fontAlgn="auto"/>
            <a:r>
              <a:rPr lang="en-GB" sz="2400" dirty="0"/>
              <a:t>Premises: </a:t>
            </a:r>
            <a:r>
              <a:rPr lang="en-GB" dirty="0"/>
              <a:t>“Premises” is defined as the whole or part of a building containing two or more flats held by qualifying tenants where the number of flats held by such tenants exceeds 50 per cent of the total number of flats in the premises.</a:t>
            </a:r>
            <a:endParaRPr lang="en-GB" sz="2400" dirty="0"/>
          </a:p>
          <a:p>
            <a:endParaRPr lang="en-GB" dirty="0"/>
          </a:p>
        </p:txBody>
      </p:sp>
    </p:spTree>
    <p:extLst>
      <p:ext uri="{BB962C8B-B14F-4D97-AF65-F5344CB8AC3E}">
        <p14:creationId xmlns:p14="http://schemas.microsoft.com/office/powerpoint/2010/main" val="12956651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7CE575-3CC5-A151-7928-557BA1CAB02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E6D83F7-8BBB-C07B-599B-B1D806547DFF}"/>
              </a:ext>
            </a:extLst>
          </p:cNvPr>
          <p:cNvSpPr>
            <a:spLocks noGrp="1"/>
          </p:cNvSpPr>
          <p:nvPr>
            <p:ph type="title"/>
          </p:nvPr>
        </p:nvSpPr>
        <p:spPr>
          <a:xfrm>
            <a:off x="240262" y="156238"/>
            <a:ext cx="10059677" cy="942192"/>
          </a:xfrm>
        </p:spPr>
        <p:txBody>
          <a:bodyPr>
            <a:normAutofit fontScale="90000"/>
          </a:bodyPr>
          <a:lstStyle/>
          <a:p>
            <a:r>
              <a:rPr lang="en-GB" b="1" dirty="0"/>
              <a:t>Tenants rights under the Landlord and Tenant Act 1987</a:t>
            </a:r>
            <a:endParaRPr lang="en-GB" b="1" dirty="0">
              <a:solidFill>
                <a:srgbClr val="0070C0"/>
              </a:solidFill>
            </a:endParaRPr>
          </a:p>
        </p:txBody>
      </p:sp>
      <p:sp>
        <p:nvSpPr>
          <p:cNvPr id="3" name="Content Placeholder 2">
            <a:extLst>
              <a:ext uri="{FF2B5EF4-FFF2-40B4-BE49-F238E27FC236}">
                <a16:creationId xmlns:a16="http://schemas.microsoft.com/office/drawing/2014/main" id="{B6DFA07A-4CBF-7B6C-8C53-6E570B2C113D}"/>
              </a:ext>
            </a:extLst>
          </p:cNvPr>
          <p:cNvSpPr>
            <a:spLocks noGrp="1"/>
          </p:cNvSpPr>
          <p:nvPr>
            <p:ph idx="1"/>
          </p:nvPr>
        </p:nvSpPr>
        <p:spPr>
          <a:xfrm>
            <a:off x="315025" y="1345721"/>
            <a:ext cx="9812386" cy="5302370"/>
          </a:xfrm>
        </p:spPr>
        <p:txBody>
          <a:bodyPr>
            <a:normAutofit fontScale="92500" lnSpcReduction="10000"/>
          </a:bodyPr>
          <a:lstStyle/>
          <a:p>
            <a:pPr fontAlgn="auto"/>
            <a:r>
              <a:rPr lang="en-GB" dirty="0"/>
              <a:t>Originally, tenants whose tenancy included common parts (e.g. a shared kitchen or bathroom) were excluded from </a:t>
            </a:r>
            <a:r>
              <a:rPr lang="en-GB" b="1" dirty="0"/>
              <a:t>LTA 1987</a:t>
            </a:r>
            <a:r>
              <a:rPr lang="en-GB" dirty="0"/>
              <a:t>. </a:t>
            </a:r>
          </a:p>
          <a:p>
            <a:pPr fontAlgn="auto"/>
            <a:r>
              <a:rPr lang="en-GB" dirty="0"/>
              <a:t>Procedure: </a:t>
            </a:r>
            <a:r>
              <a:rPr lang="en-GB" b="1" dirty="0"/>
              <a:t>1. The offer notice: s5 Landlord and Tenant Act 1987</a:t>
            </a:r>
          </a:p>
          <a:p>
            <a:pPr fontAlgn="auto"/>
            <a:r>
              <a:rPr lang="en-GB" dirty="0"/>
              <a:t>The landlord must give qualifying tenants an offer notice</a:t>
            </a:r>
          </a:p>
          <a:p>
            <a:pPr fontAlgn="auto"/>
            <a:r>
              <a:rPr lang="en-GB" b="1" dirty="0"/>
              <a:t>The acceptance notice: s6 Landlord and Tenant Act 1987</a:t>
            </a:r>
          </a:p>
          <a:p>
            <a:pPr fontAlgn="auto"/>
            <a:r>
              <a:rPr lang="en-GB" dirty="0"/>
              <a:t>Within the first period specified in the offer notice the required majority of qualifying tenants may serve an “acceptance notice” under </a:t>
            </a:r>
            <a:r>
              <a:rPr lang="en-GB" b="1" dirty="0"/>
              <a:t>s6 LTA 1987</a:t>
            </a:r>
            <a:r>
              <a:rPr lang="en-GB" dirty="0"/>
              <a:t>, to the effect that they wish to acquire the landlord’s interest. </a:t>
            </a:r>
          </a:p>
          <a:p>
            <a:pPr fontAlgn="auto"/>
            <a:r>
              <a:rPr lang="en-GB" dirty="0"/>
              <a:t>Either party may withdraw from the proposed transaction within one month of the end of the second period stated in the offer notice without liability for costs to the other side (</a:t>
            </a:r>
            <a:r>
              <a:rPr lang="en-GB" b="1" dirty="0"/>
              <a:t>ss9A</a:t>
            </a:r>
            <a:r>
              <a:rPr lang="en-GB" dirty="0"/>
              <a:t> and </a:t>
            </a:r>
            <a:r>
              <a:rPr lang="en-GB" b="1" dirty="0"/>
              <a:t>9B</a:t>
            </a:r>
            <a:r>
              <a:rPr lang="en-GB" dirty="0"/>
              <a:t>).</a:t>
            </a:r>
          </a:p>
          <a:p>
            <a:pPr fontAlgn="auto"/>
            <a:r>
              <a:rPr lang="en-GB" dirty="0"/>
              <a:t>Appointment of a manager: </a:t>
            </a:r>
            <a:r>
              <a:rPr lang="en-GB" b="1" dirty="0"/>
              <a:t>LTA 1987</a:t>
            </a:r>
            <a:r>
              <a:rPr lang="en-GB" dirty="0"/>
              <a:t> also gives tenants the right to appoint a manager.</a:t>
            </a:r>
          </a:p>
          <a:p>
            <a:pPr fontAlgn="auto"/>
            <a:r>
              <a:rPr lang="en-GB" b="1" dirty="0"/>
              <a:t>Compulsory acquisition by tenants of their landlord’s interest: </a:t>
            </a:r>
            <a:r>
              <a:rPr lang="en-GB" dirty="0"/>
              <a:t>This gives private sector long leaseholders the right to acquire the landlord’s interest. Tenants must apply to the court (the FTT) for an acquisition order. Tenants are required to prove that the landlord is not complying with its obligations. </a:t>
            </a:r>
            <a:r>
              <a:rPr lang="en-GB"/>
              <a:t>If satisfied, the FTT may grant an order that the landlord’s interest be transferred to someone chosen by the tenant, at an open market price.</a:t>
            </a:r>
            <a:endParaRPr lang="en-GB" b="1" dirty="0"/>
          </a:p>
          <a:p>
            <a:pPr fontAlgn="auto"/>
            <a:endParaRPr lang="en-GB" dirty="0"/>
          </a:p>
        </p:txBody>
      </p:sp>
    </p:spTree>
    <p:extLst>
      <p:ext uri="{BB962C8B-B14F-4D97-AF65-F5344CB8AC3E}">
        <p14:creationId xmlns:p14="http://schemas.microsoft.com/office/powerpoint/2010/main" val="2453713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AC4603-79F0-0C2B-134A-E8BB3C36F356}"/>
              </a:ext>
            </a:extLst>
          </p:cNvPr>
          <p:cNvSpPr>
            <a:spLocks noGrp="1"/>
          </p:cNvSpPr>
          <p:nvPr>
            <p:ph type="title"/>
          </p:nvPr>
        </p:nvSpPr>
        <p:spPr>
          <a:xfrm>
            <a:off x="315024" y="201283"/>
            <a:ext cx="9547844" cy="1075426"/>
          </a:xfrm>
        </p:spPr>
        <p:txBody>
          <a:bodyPr>
            <a:normAutofit/>
          </a:bodyPr>
          <a:lstStyle/>
          <a:p>
            <a:r>
              <a:rPr lang="en-GB" sz="3200" b="1" dirty="0"/>
              <a:t>REFORM</a:t>
            </a:r>
            <a:endParaRPr lang="en-GB" sz="3200" dirty="0"/>
          </a:p>
        </p:txBody>
      </p:sp>
      <p:sp>
        <p:nvSpPr>
          <p:cNvPr id="3" name="Content Placeholder 2">
            <a:extLst>
              <a:ext uri="{FF2B5EF4-FFF2-40B4-BE49-F238E27FC236}">
                <a16:creationId xmlns:a16="http://schemas.microsoft.com/office/drawing/2014/main" id="{A123AEA9-2ED3-5890-C9B5-B1CB0C01CA56}"/>
              </a:ext>
            </a:extLst>
          </p:cNvPr>
          <p:cNvSpPr>
            <a:spLocks noGrp="1"/>
          </p:cNvSpPr>
          <p:nvPr>
            <p:ph idx="1"/>
          </p:nvPr>
        </p:nvSpPr>
        <p:spPr>
          <a:xfrm>
            <a:off x="384034" y="822047"/>
            <a:ext cx="10349129" cy="5834670"/>
          </a:xfrm>
        </p:spPr>
        <p:txBody>
          <a:bodyPr>
            <a:normAutofit fontScale="92500" lnSpcReduction="10000"/>
          </a:bodyPr>
          <a:lstStyle/>
          <a:p>
            <a:pPr marL="0" indent="0">
              <a:buNone/>
            </a:pPr>
            <a:r>
              <a:rPr lang="en-GB" dirty="0"/>
              <a:t>On 21 December 2017, following a consultation exercise, the Government announced plans to tackle the growing problem of newly built houses sold as leasehold rather than freehold, and to limit ground rents on new lease agreements. Leasehold reform was included in the Law Commission’s 13th Programme of Law Reform with the aim of finding ways to make buying a freehold or extending a lease “easier, faster, fairer and cheaper.”</a:t>
            </a:r>
          </a:p>
          <a:p>
            <a:pPr marL="0" indent="0">
              <a:buNone/>
            </a:pPr>
            <a:r>
              <a:rPr lang="en-GB" b="1" dirty="0"/>
              <a:t>Leasehold Reform (Ground Rent) Act 2022</a:t>
            </a:r>
          </a:p>
          <a:p>
            <a:r>
              <a:rPr lang="en-GB" dirty="0"/>
              <a:t>The Act restricts ground rents in residential leases of houses and flats to a token “peppercorn” per year. Landlords are also prohibited from charging an administration fee for the peppercorn ground rent.</a:t>
            </a:r>
          </a:p>
          <a:p>
            <a:r>
              <a:rPr lang="en-GB" dirty="0"/>
              <a:t>It applies to residential leases granted on or after the commencement date (30 June 2022). It also applies to leasehold retirement properties from 1 April 2023. Existing residential leases, including those granted under contracts exchanged before 30 June 2022, and business leases are excluded from this requirement. Statutory lease extensions under the </a:t>
            </a:r>
            <a:r>
              <a:rPr lang="en-GB" b="1" dirty="0"/>
              <a:t>Leasehold Reform Act 1967</a:t>
            </a:r>
            <a:r>
              <a:rPr lang="en-GB" dirty="0"/>
              <a:t> (see </a:t>
            </a:r>
            <a:r>
              <a:rPr lang="en-GB" b="1" dirty="0"/>
              <a:t>14.5.2.4</a:t>
            </a:r>
            <a:r>
              <a:rPr lang="en-GB" dirty="0"/>
              <a:t>) are also excluded from the </a:t>
            </a:r>
            <a:r>
              <a:rPr lang="en-GB" b="1" dirty="0"/>
              <a:t>Leasehold Reform (Ground Rent) Act 2022</a:t>
            </a:r>
            <a:r>
              <a:rPr lang="en-GB" dirty="0"/>
              <a:t>.</a:t>
            </a:r>
          </a:p>
          <a:p>
            <a:pPr fontAlgn="auto"/>
            <a:r>
              <a:rPr lang="en-GB" dirty="0"/>
              <a:t>The Competition and Markets Authority has been running an investigation into costly ground rents and has obtained formal undertakings from a number of large house builders to remove terms in existing leases which cause ground rents to double in price – see </a:t>
            </a:r>
            <a:r>
              <a:rPr lang="en-GB" dirty="0">
                <a:hlinkClick r:id="rId2"/>
              </a:rPr>
              <a:t>Thousands more leaseholders freed from rising ground rents(opens in a new tab)</a:t>
            </a:r>
            <a:endParaRPr lang="en-GB" dirty="0"/>
          </a:p>
          <a:p>
            <a:pPr fontAlgn="auto"/>
            <a:r>
              <a:rPr lang="en-GB" dirty="0"/>
              <a:t>The second part of the process is the </a:t>
            </a:r>
            <a:r>
              <a:rPr lang="en-GB" b="1" dirty="0"/>
              <a:t>Leasehold and Freehold Reform Act 2024</a:t>
            </a:r>
            <a:r>
              <a:rPr lang="en-GB" dirty="0"/>
              <a:t> (see 14.6). </a:t>
            </a:r>
            <a:r>
              <a:rPr lang="en-GB" dirty="0">
                <a:highlight>
                  <a:srgbClr val="FFFF00"/>
                </a:highlight>
              </a:rPr>
              <a:t>However, as indicated above, this Act is not in force, and it is not likely to be so for some time.</a:t>
            </a:r>
          </a:p>
          <a:p>
            <a:endParaRPr lang="en-GB" dirty="0"/>
          </a:p>
        </p:txBody>
      </p:sp>
    </p:spTree>
    <p:extLst>
      <p:ext uri="{BB962C8B-B14F-4D97-AF65-F5344CB8AC3E}">
        <p14:creationId xmlns:p14="http://schemas.microsoft.com/office/powerpoint/2010/main" val="63479536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3AAD8D-5125-3BC0-8141-B191E2FAED4F}"/>
              </a:ext>
            </a:extLst>
          </p:cNvPr>
          <p:cNvSpPr>
            <a:spLocks noGrp="1"/>
          </p:cNvSpPr>
          <p:nvPr>
            <p:ph type="title"/>
          </p:nvPr>
        </p:nvSpPr>
        <p:spPr>
          <a:xfrm>
            <a:off x="1396153" y="2333530"/>
            <a:ext cx="8596668" cy="1320800"/>
          </a:xfrm>
        </p:spPr>
        <p:txBody>
          <a:bodyPr>
            <a:normAutofit/>
          </a:bodyPr>
          <a:lstStyle/>
          <a:p>
            <a:r>
              <a:rPr lang="en-GB" sz="6000" b="1" dirty="0"/>
              <a:t>KNOWLEDGE CHECK</a:t>
            </a:r>
            <a:endParaRPr lang="en-GB" sz="6000" dirty="0"/>
          </a:p>
        </p:txBody>
      </p:sp>
    </p:spTree>
    <p:extLst>
      <p:ext uri="{BB962C8B-B14F-4D97-AF65-F5344CB8AC3E}">
        <p14:creationId xmlns:p14="http://schemas.microsoft.com/office/powerpoint/2010/main" val="69474875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4BDDACB-08C6-4EB7-D8A1-2F87DE6D25C5}"/>
              </a:ext>
            </a:extLst>
          </p:cNvPr>
          <p:cNvPicPr>
            <a:picLocks noChangeAspect="1"/>
          </p:cNvPicPr>
          <p:nvPr/>
        </p:nvPicPr>
        <p:blipFill>
          <a:blip r:embed="rId2"/>
          <a:stretch>
            <a:fillRect/>
          </a:stretch>
        </p:blipFill>
        <p:spPr>
          <a:xfrm>
            <a:off x="1536807" y="844962"/>
            <a:ext cx="8203295" cy="5168076"/>
          </a:xfrm>
          <a:prstGeom prst="rect">
            <a:avLst/>
          </a:prstGeom>
        </p:spPr>
      </p:pic>
    </p:spTree>
    <p:extLst>
      <p:ext uri="{BB962C8B-B14F-4D97-AF65-F5344CB8AC3E}">
        <p14:creationId xmlns:p14="http://schemas.microsoft.com/office/powerpoint/2010/main" val="172243383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A3B726A-21C9-EF3D-2BF9-9876C93120C3}"/>
              </a:ext>
            </a:extLst>
          </p:cNvPr>
          <p:cNvPicPr>
            <a:picLocks noChangeAspect="1"/>
          </p:cNvPicPr>
          <p:nvPr/>
        </p:nvPicPr>
        <p:blipFill>
          <a:blip r:embed="rId2"/>
          <a:stretch>
            <a:fillRect/>
          </a:stretch>
        </p:blipFill>
        <p:spPr>
          <a:xfrm>
            <a:off x="1897956" y="891923"/>
            <a:ext cx="8284333" cy="5074154"/>
          </a:xfrm>
          <a:prstGeom prst="rect">
            <a:avLst/>
          </a:prstGeom>
        </p:spPr>
      </p:pic>
    </p:spTree>
    <p:extLst>
      <p:ext uri="{BB962C8B-B14F-4D97-AF65-F5344CB8AC3E}">
        <p14:creationId xmlns:p14="http://schemas.microsoft.com/office/powerpoint/2010/main" val="233638529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58F3883-4CFF-580B-3BDF-D2F137792E33}"/>
            </a:ext>
          </a:extLst>
        </p:cNvPr>
        <p:cNvGrpSpPr/>
        <p:nvPr/>
      </p:nvGrpSpPr>
      <p:grpSpPr>
        <a:xfrm>
          <a:off x="0" y="0"/>
          <a:ext cx="0" cy="0"/>
          <a:chOff x="0" y="0"/>
          <a:chExt cx="0" cy="0"/>
        </a:xfrm>
      </p:grpSpPr>
      <p:sp>
        <p:nvSpPr>
          <p:cNvPr id="8" name="Rectangle 7">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Isosceles Triangle 13">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Isosceles Triangle 17">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1" name="Rectangle 20">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A2374FA4-9FBD-FC3A-6AAB-D789B01F7549}"/>
              </a:ext>
            </a:extLst>
          </p:cNvPr>
          <p:cNvPicPr>
            <a:picLocks noChangeAspect="1"/>
          </p:cNvPicPr>
          <p:nvPr/>
        </p:nvPicPr>
        <p:blipFill>
          <a:blip r:embed="rId2"/>
          <a:stretch>
            <a:fillRect/>
          </a:stretch>
        </p:blipFill>
        <p:spPr>
          <a:xfrm>
            <a:off x="1598952" y="898937"/>
            <a:ext cx="9061272" cy="5051658"/>
          </a:xfrm>
          <a:prstGeom prst="rect">
            <a:avLst/>
          </a:prstGeom>
        </p:spPr>
      </p:pic>
    </p:spTree>
    <p:extLst>
      <p:ext uri="{BB962C8B-B14F-4D97-AF65-F5344CB8AC3E}">
        <p14:creationId xmlns:p14="http://schemas.microsoft.com/office/powerpoint/2010/main" val="214392641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41994" name="Group 41993">
            <a:extLst>
              <a:ext uri="{FF2B5EF4-FFF2-40B4-BE49-F238E27FC236}">
                <a16:creationId xmlns:a16="http://schemas.microsoft.com/office/drawing/2014/main" id="{6CC33B2B-B475-4189-BA8F-3CF8248DC68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sp>
          <p:nvSpPr>
            <p:cNvPr id="41995" name="Freeform 14">
              <a:extLst>
                <a:ext uri="{FF2B5EF4-FFF2-40B4-BE49-F238E27FC236}">
                  <a16:creationId xmlns:a16="http://schemas.microsoft.com/office/drawing/2014/main" id="{A59AAC92-4932-4D74-A545-BA3EEE56D4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41996" name="Straight Connector 41995">
              <a:extLst>
                <a:ext uri="{FF2B5EF4-FFF2-40B4-BE49-F238E27FC236}">
                  <a16:creationId xmlns:a16="http://schemas.microsoft.com/office/drawing/2014/main" id="{B8446528-FA87-4017-B061-CF7EE79FA24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41997" name="Straight Connector 41996">
              <a:extLst>
                <a:ext uri="{FF2B5EF4-FFF2-40B4-BE49-F238E27FC236}">
                  <a16:creationId xmlns:a16="http://schemas.microsoft.com/office/drawing/2014/main" id="{34D4B4D0-2493-42A2-AEEB-9970A64E8BC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41998" name="Rectangle 23">
              <a:extLst>
                <a:ext uri="{FF2B5EF4-FFF2-40B4-BE49-F238E27FC236}">
                  <a16:creationId xmlns:a16="http://schemas.microsoft.com/office/drawing/2014/main" id="{676E13B7-7CB7-4489-914B-4012EE6EBF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1999" name="Rectangle 25">
              <a:extLst>
                <a:ext uri="{FF2B5EF4-FFF2-40B4-BE49-F238E27FC236}">
                  <a16:creationId xmlns:a16="http://schemas.microsoft.com/office/drawing/2014/main" id="{F2159841-C096-430C-B748-E8D2A5C994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0" name="Isosceles Triangle 41999">
              <a:extLst>
                <a:ext uri="{FF2B5EF4-FFF2-40B4-BE49-F238E27FC236}">
                  <a16:creationId xmlns:a16="http://schemas.microsoft.com/office/drawing/2014/main" id="{B4F167EF-5A0C-487E-8776-97310E39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1" name="Rectangle 27">
              <a:extLst>
                <a:ext uri="{FF2B5EF4-FFF2-40B4-BE49-F238E27FC236}">
                  <a16:creationId xmlns:a16="http://schemas.microsoft.com/office/drawing/2014/main" id="{9D8C053F-F025-4CB6-94C4-2841A20D68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2" name="Rectangle 28">
              <a:extLst>
                <a:ext uri="{FF2B5EF4-FFF2-40B4-BE49-F238E27FC236}">
                  <a16:creationId xmlns:a16="http://schemas.microsoft.com/office/drawing/2014/main" id="{78581BD0-3E75-48CB-A2A3-44DB1ACB6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3" name="Rectangle 29">
              <a:extLst>
                <a:ext uri="{FF2B5EF4-FFF2-40B4-BE49-F238E27FC236}">
                  <a16:creationId xmlns:a16="http://schemas.microsoft.com/office/drawing/2014/main" id="{E90D466A-AB95-4676-82CB-3BEC98AFF8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2004" name="Isosceles Triangle 42003">
              <a:extLst>
                <a:ext uri="{FF2B5EF4-FFF2-40B4-BE49-F238E27FC236}">
                  <a16:creationId xmlns:a16="http://schemas.microsoft.com/office/drawing/2014/main" id="{3AFED863-874C-49D9-AE2F-B9DFF00D56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8C67A4D7-D45A-E885-F8AD-CFE4D7EA5734}"/>
              </a:ext>
            </a:extLst>
          </p:cNvPr>
          <p:cNvSpPr>
            <a:spLocks noGrp="1"/>
          </p:cNvSpPr>
          <p:nvPr>
            <p:ph type="title"/>
          </p:nvPr>
        </p:nvSpPr>
        <p:spPr>
          <a:xfrm>
            <a:off x="985968" y="4473225"/>
            <a:ext cx="8288035" cy="1095059"/>
          </a:xfrm>
        </p:spPr>
        <p:txBody>
          <a:bodyPr vert="horz" lIns="91440" tIns="45720" rIns="91440" bIns="45720" rtlCol="0" anchor="b">
            <a:normAutofit/>
          </a:bodyPr>
          <a:lstStyle/>
          <a:p>
            <a:pPr>
              <a:defRPr/>
            </a:pPr>
            <a:r>
              <a:rPr lang="en-US" sz="4800"/>
              <a:t>Any Questions?</a:t>
            </a:r>
          </a:p>
        </p:txBody>
      </p:sp>
      <p:pic>
        <p:nvPicPr>
          <p:cNvPr id="41989" name="Picture 5" descr="C:\Users\kdeakin\AppData\Local\Microsoft\Windows\Temporary Internet Files\Content.IE5\AAC4HC2U\MP900398831[1].jpg">
            <a:extLst>
              <a:ext uri="{FF2B5EF4-FFF2-40B4-BE49-F238E27FC236}">
                <a16:creationId xmlns:a16="http://schemas.microsoft.com/office/drawing/2014/main" id="{E82C94AF-F414-8A76-57F7-3DAF1DD90914}"/>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985965" y="684775"/>
            <a:ext cx="4883927" cy="349200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41988" name="Picture 5" descr="C:\Documents and Settings\kdeakin\Local Settings\Temporary Internet Files\Content.IE5\770HT0WR\MC900441902[1].wmf">
            <a:extLst>
              <a:ext uri="{FF2B5EF4-FFF2-40B4-BE49-F238E27FC236}">
                <a16:creationId xmlns:a16="http://schemas.microsoft.com/office/drawing/2014/main" id="{EBA0C059-44B7-4225-AFA2-F5CBD43070CC}"/>
              </a:ext>
            </a:extLst>
          </p:cNvPr>
          <p:cNvPicPr>
            <a:picLocks noGrp="1" noChangeAspect="1" noChangeArrowheads="1"/>
          </p:cNvPicPr>
          <p:nvPr>
            <p:ph idx="1"/>
          </p:nvPr>
        </p:nvPicPr>
        <p:blipFill>
          <a:blip r:embed="rId4">
            <a:extLst>
              <a:ext uri="{28A0092B-C50C-407E-A947-70E740481C1C}">
                <a14:useLocalDpi xmlns:a14="http://schemas.microsoft.com/office/drawing/2010/main" val="0"/>
              </a:ext>
            </a:extLst>
          </a:blip>
          <a:stretch>
            <a:fillRect/>
          </a:stretch>
        </p:blipFill>
        <p:spPr>
          <a:xfrm>
            <a:off x="6143993" y="609600"/>
            <a:ext cx="3083476" cy="3642357"/>
          </a:xfrm>
          <a:prstGeom prst="rect">
            <a:avLst/>
          </a:prstGeom>
          <a:noFill/>
        </p:spPr>
      </p:pic>
      <p:sp>
        <p:nvSpPr>
          <p:cNvPr id="4" name="Slide Number Placeholder 3">
            <a:extLst>
              <a:ext uri="{FF2B5EF4-FFF2-40B4-BE49-F238E27FC236}">
                <a16:creationId xmlns:a16="http://schemas.microsoft.com/office/drawing/2014/main" id="{45A79A9C-851B-B0EF-3842-FB7416179C61}"/>
              </a:ext>
            </a:extLst>
          </p:cNvPr>
          <p:cNvSpPr>
            <a:spLocks noGrp="1"/>
          </p:cNvSpPr>
          <p:nvPr>
            <p:ph type="sldNum" sz="quarter" idx="10"/>
          </p:nvPr>
        </p:nvSpPr>
        <p:spPr>
          <a:xfrm>
            <a:off x="8590663" y="6041362"/>
            <a:ext cx="683339" cy="365125"/>
          </a:xfrm>
        </p:spPr>
        <p:txBody>
          <a:bodyPr vert="horz" lIns="91440" tIns="45720" rIns="91440" bIns="45720" rtlCol="0" anchor="ctr">
            <a:norm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defTabSz="914400" eaLnBrk="1" hangingPunct="1">
              <a:spcAft>
                <a:spcPts val="600"/>
              </a:spcAft>
            </a:pPr>
            <a:fld id="{F9793812-3D8C-45AB-BC7C-616AA8B3AC76}" type="slidenum">
              <a:rPr lang="en-US" altLang="en-US">
                <a:solidFill>
                  <a:schemeClr val="accent1"/>
                </a:solidFill>
                <a:latin typeface="+mn-lt"/>
              </a:rPr>
              <a:pPr defTabSz="914400" eaLnBrk="1" hangingPunct="1">
                <a:spcAft>
                  <a:spcPts val="600"/>
                </a:spcAft>
              </a:pPr>
              <a:t>42</a:t>
            </a:fld>
            <a:endParaRPr lang="en-US" altLang="en-US">
              <a:solidFill>
                <a:schemeClr val="accent1"/>
              </a:solidFill>
              <a:latin typeface="+mn-lt"/>
            </a:endParaRPr>
          </a:p>
        </p:txBody>
      </p:sp>
    </p:spTree>
  </p:cSld>
  <p:clrMapOvr>
    <a:masterClrMapping/>
  </p:clrMapOvr>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041b216b-d67c-40f0-8fda-c03876662904"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C5C159DBBD3BC47AF00505115A55CEB" ma:contentTypeVersion="12" ma:contentTypeDescription="Create a new document." ma:contentTypeScope="" ma:versionID="78c594e00067f950d8c8f6070082fffa">
  <xsd:schema xmlns:xsd="http://www.w3.org/2001/XMLSchema" xmlns:xs="http://www.w3.org/2001/XMLSchema" xmlns:p="http://schemas.microsoft.com/office/2006/metadata/properties" xmlns:ns3="041b216b-d67c-40f0-8fda-c03876662904" xmlns:ns4="aa0a0978-40ed-489e-9e56-6db48364def5" targetNamespace="http://schemas.microsoft.com/office/2006/metadata/properties" ma:root="true" ma:fieldsID="f7941d52e2699457c7a3072e45b81a80" ns3:_="" ns4:_="">
    <xsd:import namespace="041b216b-d67c-40f0-8fda-c03876662904"/>
    <xsd:import namespace="aa0a0978-40ed-489e-9e56-6db48364def5"/>
    <xsd:element name="properties">
      <xsd:complexType>
        <xsd:sequence>
          <xsd:element name="documentManagement">
            <xsd:complexType>
              <xsd:all>
                <xsd:element ref="ns3:MediaServiceMetadata" minOccurs="0"/>
                <xsd:element ref="ns3:MediaServiceFastMetadata" minOccurs="0"/>
                <xsd:element ref="ns3:MediaServiceSearchProperties" minOccurs="0"/>
                <xsd:element ref="ns3:MediaServiceObjectDetectorVersions" minOccurs="0"/>
                <xsd:element ref="ns3:_activity" minOccurs="0"/>
                <xsd:element ref="ns4:SharedWithUsers" minOccurs="0"/>
                <xsd:element ref="ns4:SharedWithDetails" minOccurs="0"/>
                <xsd:element ref="ns4:SharingHintHash" minOccurs="0"/>
                <xsd:element ref="ns3:MediaServiceSystemTags" minOccurs="0"/>
                <xsd:element ref="ns3:MediaServiceGenerationTime" minOccurs="0"/>
                <xsd:element ref="ns3:MediaServiceEventHashCode" minOccurs="0"/>
                <xsd:element ref="ns3: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41b216b-d67c-40f0-8fda-c0387666290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_activity" ma:index="12" nillable="true" ma:displayName="_activity" ma:hidden="true" ma:internalName="_activity">
      <xsd:simpleType>
        <xsd:restriction base="dms:Note"/>
      </xsd:simpleType>
    </xsd:element>
    <xsd:element name="MediaServiceSystemTags" ma:index="16" nillable="true" ma:displayName="MediaServiceSystemTags" ma:hidden="true" ma:internalName="MediaServiceSystemTags" ma:readOnly="true">
      <xsd:simpleType>
        <xsd:restriction base="dms:Note"/>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a0a0978-40ed-489e-9e56-6db48364def5" elementFormDefault="qualified">
    <xsd:import namespace="http://schemas.microsoft.com/office/2006/documentManagement/types"/>
    <xsd:import namespace="http://schemas.microsoft.com/office/infopath/2007/PartnerControls"/>
    <xsd:element name="SharedWithUsers" ma:index="13"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4" nillable="true" ma:displayName="Shared With Details" ma:internalName="SharedWithDetails" ma:readOnly="true">
      <xsd:simpleType>
        <xsd:restriction base="dms:Note">
          <xsd:maxLength value="255"/>
        </xsd:restriction>
      </xsd:simpleType>
    </xsd:element>
    <xsd:element name="SharingHintHash" ma:index="15"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F0701E-60EF-4B4C-8D12-DB743092C380}">
  <ds:schemaRefs>
    <ds:schemaRef ds:uri="http://purl.org/dc/elements/1.1/"/>
    <ds:schemaRef ds:uri="http://purl.org/dc/dcmitype/"/>
    <ds:schemaRef ds:uri="http://purl.org/dc/terms/"/>
    <ds:schemaRef ds:uri="http://schemas.microsoft.com/office/2006/metadata/properties"/>
    <ds:schemaRef ds:uri="http://schemas.microsoft.com/office/2006/documentManagement/types"/>
    <ds:schemaRef ds:uri="http://www.w3.org/XML/1998/namespace"/>
    <ds:schemaRef ds:uri="041b216b-d67c-40f0-8fda-c03876662904"/>
    <ds:schemaRef ds:uri="http://schemas.microsoft.com/office/infopath/2007/PartnerControls"/>
    <ds:schemaRef ds:uri="http://schemas.openxmlformats.org/package/2006/metadata/core-properties"/>
    <ds:schemaRef ds:uri="aa0a0978-40ed-489e-9e56-6db48364def5"/>
  </ds:schemaRefs>
</ds:datastoreItem>
</file>

<file path=customXml/itemProps2.xml><?xml version="1.0" encoding="utf-8"?>
<ds:datastoreItem xmlns:ds="http://schemas.openxmlformats.org/officeDocument/2006/customXml" ds:itemID="{98B414BA-0A2C-4EE9-A1B8-D5F3F3FAC9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041b216b-d67c-40f0-8fda-c03876662904"/>
    <ds:schemaRef ds:uri="aa0a0978-40ed-489e-9e56-6db48364def5"/>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DFE4F4B-FD93-48A4-86D4-810FF4F0BD90}">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3195</TotalTime>
  <Words>7339</Words>
  <Application>Microsoft Office PowerPoint</Application>
  <PresentationFormat>Widescreen</PresentationFormat>
  <Paragraphs>292</Paragraphs>
  <Slides>42</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42</vt:i4>
      </vt:variant>
    </vt:vector>
  </HeadingPairs>
  <TitlesOfParts>
    <vt:vector size="47" baseType="lpstr">
      <vt:lpstr>Aptos</vt:lpstr>
      <vt:lpstr>Arial</vt:lpstr>
      <vt:lpstr>Trebuchet MS</vt:lpstr>
      <vt:lpstr>Wingdings 3</vt:lpstr>
      <vt:lpstr>Facet</vt:lpstr>
      <vt:lpstr>Long Residential Leases: Enfranchisement and Tenant Protection</vt:lpstr>
      <vt:lpstr>Overview</vt:lpstr>
      <vt:lpstr>Lease residue</vt:lpstr>
      <vt:lpstr>Ground Rent</vt:lpstr>
      <vt:lpstr>Ground Rent</vt:lpstr>
      <vt:lpstr>Ground Rent</vt:lpstr>
      <vt:lpstr>Ground Rent Reviews</vt:lpstr>
      <vt:lpstr>Unacceptable Ground Rent Reviews</vt:lpstr>
      <vt:lpstr>What should the conveyancer do?</vt:lpstr>
      <vt:lpstr>What should the buyer’s conveyancer do?</vt:lpstr>
      <vt:lpstr>Rights of Long Leaseholders</vt:lpstr>
      <vt:lpstr>Rights of Long Leaseholders</vt:lpstr>
      <vt:lpstr>Security of Tenure on expiry of a long lease</vt:lpstr>
      <vt:lpstr>Qualifying Requirements</vt:lpstr>
      <vt:lpstr>Qualifying Requirements - Procedure</vt:lpstr>
      <vt:lpstr>The Grounds of Opposition</vt:lpstr>
      <vt:lpstr>Proposal of a new tenancy</vt:lpstr>
      <vt:lpstr>Right to enfranchise or extend the lease of a house</vt:lpstr>
      <vt:lpstr>PowerPoint Presentation</vt:lpstr>
      <vt:lpstr>Right to enfranchise or extend the lease of a house</vt:lpstr>
      <vt:lpstr>Right to enfranchise or extend the lease of a house</vt:lpstr>
      <vt:lpstr>Right to enfranchise or extend the lease of a house</vt:lpstr>
      <vt:lpstr>Right to enfranchise or extend the lease of a house</vt:lpstr>
      <vt:lpstr>Right to enfranchise or extend the lease of a house</vt:lpstr>
      <vt:lpstr>Right to enfranchise or extend the lease of a house</vt:lpstr>
      <vt:lpstr>Right to enfranchise or extend the lease of a house</vt:lpstr>
      <vt:lpstr>Tenant’s right to purchase the freeehold after lease extension</vt:lpstr>
      <vt:lpstr>Leasehold and Freehold Reform Act 2024 </vt:lpstr>
      <vt:lpstr>Collective enfranchisment of a purpose built block</vt:lpstr>
      <vt:lpstr>Collective enfranchisment of a purpose built block</vt:lpstr>
      <vt:lpstr>Collective enfranchisment of a purpose built block</vt:lpstr>
      <vt:lpstr>Collective enfranchisment of a purpose built block</vt:lpstr>
      <vt:lpstr>Right to extend the lease of a purpose built dwelling</vt:lpstr>
      <vt:lpstr>Right to extend the lease of a purpose built dwelling</vt:lpstr>
      <vt:lpstr>Tenants rights under the Landlord and Tenant Act 1987</vt:lpstr>
      <vt:lpstr>Tenants rights under the Landlord and Tenant Act 1987</vt:lpstr>
      <vt:lpstr>REFORM</vt:lpstr>
      <vt:lpstr>KNOWLEDGE CHECK</vt:lpstr>
      <vt:lpstr>PowerPoint Presentation</vt:lpstr>
      <vt:lpstr>PowerPoint Presentation</vt:lpstr>
      <vt:lpstr>PowerPoint Presentation</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Property and Private Client</dc:title>
  <dc:creator>Cerys Davies</dc:creator>
  <cp:lastModifiedBy>Cerys Davies</cp:lastModifiedBy>
  <cp:revision>19</cp:revision>
  <cp:lastPrinted>2025-11-24T11:08:37Z</cp:lastPrinted>
  <dcterms:created xsi:type="dcterms:W3CDTF">2024-02-03T18:13:02Z</dcterms:created>
  <dcterms:modified xsi:type="dcterms:W3CDTF">2025-11-24T11:08:52Z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0x0101008C5C159DBBD3BC47AF00505115A55CEB</vt:lpwstr>
  </property>
</Properties>
</file>