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slideLayouts/slideLayout3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8.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9.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5.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16.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5" r:id="rId3"/>
    <p:sldMasterId id="2147483681" r:id="rId4"/>
  </p:sldMasterIdLst>
  <p:notesMasterIdLst>
    <p:notesMasterId r:id="rId19"/>
  </p:notesMasterIdLst>
  <p:sldIdLst>
    <p:sldId id="306" r:id="rId5"/>
    <p:sldId id="257" r:id="rId6"/>
    <p:sldId id="283" r:id="rId7"/>
    <p:sldId id="304" r:id="rId8"/>
    <p:sldId id="307" r:id="rId9"/>
    <p:sldId id="305" r:id="rId10"/>
    <p:sldId id="265" r:id="rId11"/>
    <p:sldId id="289" r:id="rId12"/>
    <p:sldId id="303" r:id="rId13"/>
    <p:sldId id="279" r:id="rId14"/>
    <p:sldId id="299" r:id="rId15"/>
    <p:sldId id="300" r:id="rId16"/>
    <p:sldId id="301" r:id="rId17"/>
    <p:sldId id="29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eggy Klopper" initials="PK" lastIdx="3" clrIdx="0">
    <p:extLst>
      <p:ext uri="{19B8F6BF-5375-455C-9EA6-DF929625EA0E}">
        <p15:presenceInfo xmlns:p15="http://schemas.microsoft.com/office/powerpoint/2012/main" userId="0b65e8325abc749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F5537"/>
    <a:srgbClr val="415E3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944"/>
    <p:restoredTop sz="94625"/>
  </p:normalViewPr>
  <p:slideViewPr>
    <p:cSldViewPr snapToGrid="0" snapToObjects="1">
      <p:cViewPr varScale="1">
        <p:scale>
          <a:sx n="106" d="100"/>
          <a:sy n="106" d="100"/>
        </p:scale>
        <p:origin x="928" y="17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ata2.xml.rels><?xml version="1.0" encoding="UTF-8" standalone="yes"?>
<Relationships xmlns="http://schemas.openxmlformats.org/package/2006/relationships"><Relationship Id="rId1" Type="http://schemas.openxmlformats.org/officeDocument/2006/relationships/hyperlink" Target="http://www.barnesandnoble.com/" TargetMode="External"/></Relationships>
</file>

<file path=ppt/diagrams/_rels/data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1" Type="http://schemas.openxmlformats.org/officeDocument/2006/relationships/hyperlink" Target="http://www.barnesandnoble.com/" TargetMode="External"/></Relationships>
</file>

<file path=ppt/diagrams/_rels/drawing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C96C94-32A8-423B-9CA6-E3C0211F3D55}"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B1FBCCE6-ED90-4B40-9383-E77336EBA9B0}">
      <dgm:prSet/>
      <dgm:spPr/>
      <dgm:t>
        <a:bodyPr/>
        <a:lstStyle/>
        <a:p>
          <a:r>
            <a:rPr lang="en-US"/>
            <a:t>The industry includes both physical books and e-books.</a:t>
          </a:r>
        </a:p>
      </dgm:t>
    </dgm:pt>
    <dgm:pt modelId="{ED575519-66A4-49A5-9ABC-F432EE0478CB}" type="parTrans" cxnId="{28641560-FEB8-4D74-A555-21A23711BF14}">
      <dgm:prSet/>
      <dgm:spPr/>
      <dgm:t>
        <a:bodyPr/>
        <a:lstStyle/>
        <a:p>
          <a:endParaRPr lang="en-US"/>
        </a:p>
      </dgm:t>
    </dgm:pt>
    <dgm:pt modelId="{37361A35-A0DF-4BF8-A663-6D17A98B1081}" type="sibTrans" cxnId="{28641560-FEB8-4D74-A555-21A23711BF14}">
      <dgm:prSet/>
      <dgm:spPr/>
      <dgm:t>
        <a:bodyPr/>
        <a:lstStyle/>
        <a:p>
          <a:endParaRPr lang="en-US"/>
        </a:p>
      </dgm:t>
    </dgm:pt>
    <dgm:pt modelId="{C0F1D6C2-6EA4-4228-A8CB-69BCE07ACD9A}">
      <dgm:prSet/>
      <dgm:spPr/>
      <dgm:t>
        <a:bodyPr/>
        <a:lstStyle/>
        <a:p>
          <a:r>
            <a:rPr lang="en-US" dirty="0"/>
            <a:t>The US book market in 2018, reflected a cumulative annual rate of change rate (CARC) of-1.1% from 2014 to 2018.</a:t>
          </a:r>
        </a:p>
      </dgm:t>
    </dgm:pt>
    <dgm:pt modelId="{E87558C1-C031-4A19-842C-087F0977B29A}" type="parTrans" cxnId="{D22FDAB5-AD36-4E1F-9352-ADA28C02828D}">
      <dgm:prSet/>
      <dgm:spPr/>
      <dgm:t>
        <a:bodyPr/>
        <a:lstStyle/>
        <a:p>
          <a:endParaRPr lang="en-US"/>
        </a:p>
      </dgm:t>
    </dgm:pt>
    <dgm:pt modelId="{1E1E0FB4-54A7-41CA-AC14-82D70546DFBA}" type="sibTrans" cxnId="{D22FDAB5-AD36-4E1F-9352-ADA28C02828D}">
      <dgm:prSet/>
      <dgm:spPr/>
      <dgm:t>
        <a:bodyPr/>
        <a:lstStyle/>
        <a:p>
          <a:endParaRPr lang="en-US"/>
        </a:p>
      </dgm:t>
    </dgm:pt>
    <dgm:pt modelId="{9CFBCA37-E9B6-421D-94B1-BF9D16FC1D16}">
      <dgm:prSet/>
      <dgm:spPr/>
      <dgm:t>
        <a:bodyPr/>
        <a:lstStyle/>
        <a:p>
          <a:r>
            <a:rPr lang="en-US" dirty="0"/>
            <a:t>Physical books were the most profitable market in 2018, with total turnover equal to 96 per cent of the countries book value.</a:t>
          </a:r>
        </a:p>
      </dgm:t>
    </dgm:pt>
    <dgm:pt modelId="{A3D4650B-FD8C-46C0-BC21-21C50F49A0F6}" type="parTrans" cxnId="{14EF7162-3BF3-41E3-802E-C7470ACA6842}">
      <dgm:prSet/>
      <dgm:spPr/>
      <dgm:t>
        <a:bodyPr/>
        <a:lstStyle/>
        <a:p>
          <a:endParaRPr lang="en-US"/>
        </a:p>
      </dgm:t>
    </dgm:pt>
    <dgm:pt modelId="{55C8B296-01B6-4EDA-9FEF-6C6C5E152BA5}" type="sibTrans" cxnId="{14EF7162-3BF3-41E3-802E-C7470ACA6842}">
      <dgm:prSet/>
      <dgm:spPr/>
      <dgm:t>
        <a:bodyPr/>
        <a:lstStyle/>
        <a:p>
          <a:endParaRPr lang="en-US"/>
        </a:p>
      </dgm:t>
    </dgm:pt>
    <dgm:pt modelId="{1D9BF055-2AFC-4DDD-9F6F-27CBADF3BEC7}">
      <dgm:prSet/>
      <dgm:spPr/>
      <dgm:t>
        <a:bodyPr/>
        <a:lstStyle/>
        <a:p>
          <a:r>
            <a:rPr lang="en-US" dirty="0"/>
            <a:t>E-books had sales equal 4 percent of the market value. The demand has been dominated by electronic audiobooks which is estimated to have risen by 32.1% over the first quarter of 2018.</a:t>
          </a:r>
        </a:p>
      </dgm:t>
    </dgm:pt>
    <dgm:pt modelId="{6B49842A-AE87-4C66-A42E-E3CAC03EE581}" type="parTrans" cxnId="{F31DAAB9-919A-4BA5-B729-14E746911513}">
      <dgm:prSet/>
      <dgm:spPr/>
      <dgm:t>
        <a:bodyPr/>
        <a:lstStyle/>
        <a:p>
          <a:endParaRPr lang="en-US"/>
        </a:p>
      </dgm:t>
    </dgm:pt>
    <dgm:pt modelId="{80563C9C-0D5E-4BE3-8DD9-9996D68530E0}" type="sibTrans" cxnId="{F31DAAB9-919A-4BA5-B729-14E746911513}">
      <dgm:prSet/>
      <dgm:spPr/>
      <dgm:t>
        <a:bodyPr/>
        <a:lstStyle/>
        <a:p>
          <a:endParaRPr lang="en-US"/>
        </a:p>
      </dgm:t>
    </dgm:pt>
    <dgm:pt modelId="{6F4B006A-D928-474C-BA3B-750D721CA89D}">
      <dgm:prSet/>
      <dgm:spPr/>
      <dgm:t>
        <a:bodyPr/>
        <a:lstStyle/>
        <a:p>
          <a:r>
            <a:rPr lang="en-ZA" dirty="0"/>
            <a:t>E-Books have not replaced physical books.</a:t>
          </a:r>
          <a:endParaRPr lang="en-US" dirty="0"/>
        </a:p>
      </dgm:t>
    </dgm:pt>
    <dgm:pt modelId="{A3B800EA-0FC8-4C81-86E6-ECD26BA21FF4}" type="parTrans" cxnId="{3C9E6C89-87E5-411E-97B9-4C1AFB5DF97F}">
      <dgm:prSet/>
      <dgm:spPr/>
      <dgm:t>
        <a:bodyPr/>
        <a:lstStyle/>
        <a:p>
          <a:endParaRPr lang="en-US"/>
        </a:p>
      </dgm:t>
    </dgm:pt>
    <dgm:pt modelId="{2BCBE9EB-81B4-422C-BDFA-E060A6164D28}" type="sibTrans" cxnId="{3C9E6C89-87E5-411E-97B9-4C1AFB5DF97F}">
      <dgm:prSet/>
      <dgm:spPr/>
      <dgm:t>
        <a:bodyPr/>
        <a:lstStyle/>
        <a:p>
          <a:endParaRPr lang="en-US"/>
        </a:p>
      </dgm:t>
    </dgm:pt>
    <dgm:pt modelId="{B863A240-F3A1-4D9D-971A-C2621AA13662}">
      <dgm:prSet/>
      <dgm:spPr/>
      <dgm:t>
        <a:bodyPr/>
        <a:lstStyle/>
        <a:p>
          <a:r>
            <a:rPr lang="en-ZA" dirty="0"/>
            <a:t>E-book market anticipated CAGR of 0.1% for the five-year period 2018 – 2023. </a:t>
          </a:r>
          <a:endParaRPr lang="en-US" dirty="0"/>
        </a:p>
      </dgm:t>
    </dgm:pt>
    <dgm:pt modelId="{7E0634CB-98F6-454A-A414-8866C7984EA1}" type="parTrans" cxnId="{853BE4DD-D79A-4542-B1F3-E87A974BB0EC}">
      <dgm:prSet/>
      <dgm:spPr/>
      <dgm:t>
        <a:bodyPr/>
        <a:lstStyle/>
        <a:p>
          <a:endParaRPr lang="en-US"/>
        </a:p>
      </dgm:t>
    </dgm:pt>
    <dgm:pt modelId="{39B39C68-E3CE-4B7E-AE0C-B4D32C1A277B}" type="sibTrans" cxnId="{853BE4DD-D79A-4542-B1F3-E87A974BB0EC}">
      <dgm:prSet/>
      <dgm:spPr/>
      <dgm:t>
        <a:bodyPr/>
        <a:lstStyle/>
        <a:p>
          <a:endParaRPr lang="en-US"/>
        </a:p>
      </dgm:t>
    </dgm:pt>
    <dgm:pt modelId="{050393FE-57ED-644E-BFA8-51B8FC185F60}">
      <dgm:prSet/>
      <dgm:spPr/>
      <dgm:t>
        <a:bodyPr/>
        <a:lstStyle/>
        <a:p>
          <a:r>
            <a:rPr lang="en-GB" dirty="0"/>
            <a:t>Industry research is further challenged by Amazon's hegemony.</a:t>
          </a:r>
        </a:p>
      </dgm:t>
    </dgm:pt>
    <dgm:pt modelId="{4D712C7A-9FD3-1B44-AEDE-B2773EB3EFFC}" type="parTrans" cxnId="{D5A0E616-7C7F-7E48-B467-48E28CD272CC}">
      <dgm:prSet/>
      <dgm:spPr/>
      <dgm:t>
        <a:bodyPr/>
        <a:lstStyle/>
        <a:p>
          <a:endParaRPr lang="en-GB"/>
        </a:p>
      </dgm:t>
    </dgm:pt>
    <dgm:pt modelId="{CDE0FF96-DFEC-CF45-9CF1-85A39E2E4C47}" type="sibTrans" cxnId="{D5A0E616-7C7F-7E48-B467-48E28CD272CC}">
      <dgm:prSet/>
      <dgm:spPr/>
      <dgm:t>
        <a:bodyPr/>
        <a:lstStyle/>
        <a:p>
          <a:endParaRPr lang="en-GB"/>
        </a:p>
      </dgm:t>
    </dgm:pt>
    <dgm:pt modelId="{A08DE5C3-2B40-B64C-A7F2-B68D829387ED}" type="pres">
      <dgm:prSet presAssocID="{A3C96C94-32A8-423B-9CA6-E3C0211F3D55}" presName="vert0" presStyleCnt="0">
        <dgm:presLayoutVars>
          <dgm:dir/>
          <dgm:animOne val="branch"/>
          <dgm:animLvl val="lvl"/>
        </dgm:presLayoutVars>
      </dgm:prSet>
      <dgm:spPr/>
    </dgm:pt>
    <dgm:pt modelId="{62207BD2-C788-5D42-8A41-D646C186CAE4}" type="pres">
      <dgm:prSet presAssocID="{B1FBCCE6-ED90-4B40-9383-E77336EBA9B0}" presName="thickLine" presStyleLbl="alignNode1" presStyleIdx="0" presStyleCnt="7"/>
      <dgm:spPr/>
    </dgm:pt>
    <dgm:pt modelId="{AB06EA5F-E978-0944-AFA4-96931BDC577B}" type="pres">
      <dgm:prSet presAssocID="{B1FBCCE6-ED90-4B40-9383-E77336EBA9B0}" presName="horz1" presStyleCnt="0"/>
      <dgm:spPr/>
    </dgm:pt>
    <dgm:pt modelId="{12AD2566-55BF-6B4E-95A9-3E237932242E}" type="pres">
      <dgm:prSet presAssocID="{B1FBCCE6-ED90-4B40-9383-E77336EBA9B0}" presName="tx1" presStyleLbl="revTx" presStyleIdx="0" presStyleCnt="7"/>
      <dgm:spPr/>
    </dgm:pt>
    <dgm:pt modelId="{106E97A5-642E-0644-B41B-4162EBE5005A}" type="pres">
      <dgm:prSet presAssocID="{B1FBCCE6-ED90-4B40-9383-E77336EBA9B0}" presName="vert1" presStyleCnt="0"/>
      <dgm:spPr/>
    </dgm:pt>
    <dgm:pt modelId="{464D3F72-70AD-DE41-8D5F-43369F8A7019}" type="pres">
      <dgm:prSet presAssocID="{C0F1D6C2-6EA4-4228-A8CB-69BCE07ACD9A}" presName="thickLine" presStyleLbl="alignNode1" presStyleIdx="1" presStyleCnt="7"/>
      <dgm:spPr/>
    </dgm:pt>
    <dgm:pt modelId="{560742E6-5A2B-394A-B10F-6AB09553A3DF}" type="pres">
      <dgm:prSet presAssocID="{C0F1D6C2-6EA4-4228-A8CB-69BCE07ACD9A}" presName="horz1" presStyleCnt="0"/>
      <dgm:spPr/>
    </dgm:pt>
    <dgm:pt modelId="{5DEB8BF2-4732-264A-B86E-C649572F685C}" type="pres">
      <dgm:prSet presAssocID="{C0F1D6C2-6EA4-4228-A8CB-69BCE07ACD9A}" presName="tx1" presStyleLbl="revTx" presStyleIdx="1" presStyleCnt="7"/>
      <dgm:spPr/>
    </dgm:pt>
    <dgm:pt modelId="{A4A6908A-5D36-2046-B695-8A2ACF75085B}" type="pres">
      <dgm:prSet presAssocID="{C0F1D6C2-6EA4-4228-A8CB-69BCE07ACD9A}" presName="vert1" presStyleCnt="0"/>
      <dgm:spPr/>
    </dgm:pt>
    <dgm:pt modelId="{4DB9520A-99BB-9140-AE89-7C259201B70F}" type="pres">
      <dgm:prSet presAssocID="{9CFBCA37-E9B6-421D-94B1-BF9D16FC1D16}" presName="thickLine" presStyleLbl="alignNode1" presStyleIdx="2" presStyleCnt="7"/>
      <dgm:spPr/>
    </dgm:pt>
    <dgm:pt modelId="{284F33E9-7B2C-8842-8C08-171223FD9996}" type="pres">
      <dgm:prSet presAssocID="{9CFBCA37-E9B6-421D-94B1-BF9D16FC1D16}" presName="horz1" presStyleCnt="0"/>
      <dgm:spPr/>
    </dgm:pt>
    <dgm:pt modelId="{B5F5431C-4D24-8E46-AFAA-B48F8649995A}" type="pres">
      <dgm:prSet presAssocID="{9CFBCA37-E9B6-421D-94B1-BF9D16FC1D16}" presName="tx1" presStyleLbl="revTx" presStyleIdx="2" presStyleCnt="7"/>
      <dgm:spPr/>
    </dgm:pt>
    <dgm:pt modelId="{F0D508D6-A1FF-CB48-A4F2-AD82420B8158}" type="pres">
      <dgm:prSet presAssocID="{9CFBCA37-E9B6-421D-94B1-BF9D16FC1D16}" presName="vert1" presStyleCnt="0"/>
      <dgm:spPr/>
    </dgm:pt>
    <dgm:pt modelId="{B27DEEB0-3F1F-1448-9C8B-24324B739412}" type="pres">
      <dgm:prSet presAssocID="{1D9BF055-2AFC-4DDD-9F6F-27CBADF3BEC7}" presName="thickLine" presStyleLbl="alignNode1" presStyleIdx="3" presStyleCnt="7"/>
      <dgm:spPr/>
    </dgm:pt>
    <dgm:pt modelId="{114717CD-FE4B-A14C-90F3-1CAA2FA155DF}" type="pres">
      <dgm:prSet presAssocID="{1D9BF055-2AFC-4DDD-9F6F-27CBADF3BEC7}" presName="horz1" presStyleCnt="0"/>
      <dgm:spPr/>
    </dgm:pt>
    <dgm:pt modelId="{2781F588-C8AA-8A4C-A724-35F0AEBE0035}" type="pres">
      <dgm:prSet presAssocID="{1D9BF055-2AFC-4DDD-9F6F-27CBADF3BEC7}" presName="tx1" presStyleLbl="revTx" presStyleIdx="3" presStyleCnt="7"/>
      <dgm:spPr/>
    </dgm:pt>
    <dgm:pt modelId="{92EB5BAB-1C69-1842-AF08-C4F1CB81CAF5}" type="pres">
      <dgm:prSet presAssocID="{1D9BF055-2AFC-4DDD-9F6F-27CBADF3BEC7}" presName="vert1" presStyleCnt="0"/>
      <dgm:spPr/>
    </dgm:pt>
    <dgm:pt modelId="{7E879002-E7B4-B24A-9906-C3D165259D20}" type="pres">
      <dgm:prSet presAssocID="{050393FE-57ED-644E-BFA8-51B8FC185F60}" presName="thickLine" presStyleLbl="alignNode1" presStyleIdx="4" presStyleCnt="7"/>
      <dgm:spPr/>
    </dgm:pt>
    <dgm:pt modelId="{2C941CB3-2A8D-BE49-A03C-0DEC00466BF7}" type="pres">
      <dgm:prSet presAssocID="{050393FE-57ED-644E-BFA8-51B8FC185F60}" presName="horz1" presStyleCnt="0"/>
      <dgm:spPr/>
    </dgm:pt>
    <dgm:pt modelId="{ACE773F8-369C-094D-8AF1-21BA73F4E42A}" type="pres">
      <dgm:prSet presAssocID="{050393FE-57ED-644E-BFA8-51B8FC185F60}" presName="tx1" presStyleLbl="revTx" presStyleIdx="4" presStyleCnt="7"/>
      <dgm:spPr/>
    </dgm:pt>
    <dgm:pt modelId="{85F7B558-78E7-BA42-BDF3-DAEAEF74E5E1}" type="pres">
      <dgm:prSet presAssocID="{050393FE-57ED-644E-BFA8-51B8FC185F60}" presName="vert1" presStyleCnt="0"/>
      <dgm:spPr/>
    </dgm:pt>
    <dgm:pt modelId="{28C9D7BA-A564-E94A-948B-ED0E31A8CF62}" type="pres">
      <dgm:prSet presAssocID="{6F4B006A-D928-474C-BA3B-750D721CA89D}" presName="thickLine" presStyleLbl="alignNode1" presStyleIdx="5" presStyleCnt="7"/>
      <dgm:spPr/>
    </dgm:pt>
    <dgm:pt modelId="{58EBE425-FEC5-744C-9CCF-03B418E2A1E7}" type="pres">
      <dgm:prSet presAssocID="{6F4B006A-D928-474C-BA3B-750D721CA89D}" presName="horz1" presStyleCnt="0"/>
      <dgm:spPr/>
    </dgm:pt>
    <dgm:pt modelId="{653C4E5A-98FF-EC4C-9F27-385BF269F9DA}" type="pres">
      <dgm:prSet presAssocID="{6F4B006A-D928-474C-BA3B-750D721CA89D}" presName="tx1" presStyleLbl="revTx" presStyleIdx="5" presStyleCnt="7"/>
      <dgm:spPr/>
    </dgm:pt>
    <dgm:pt modelId="{1574B0C0-71AC-6B4B-B39A-79D58880FB8F}" type="pres">
      <dgm:prSet presAssocID="{6F4B006A-D928-474C-BA3B-750D721CA89D}" presName="vert1" presStyleCnt="0"/>
      <dgm:spPr/>
    </dgm:pt>
    <dgm:pt modelId="{7B9322A2-A8DF-3543-A31B-135C877D4E1F}" type="pres">
      <dgm:prSet presAssocID="{B863A240-F3A1-4D9D-971A-C2621AA13662}" presName="thickLine" presStyleLbl="alignNode1" presStyleIdx="6" presStyleCnt="7"/>
      <dgm:spPr/>
    </dgm:pt>
    <dgm:pt modelId="{B52DC24F-69E8-FC4F-A993-FBEF26E128B2}" type="pres">
      <dgm:prSet presAssocID="{B863A240-F3A1-4D9D-971A-C2621AA13662}" presName="horz1" presStyleCnt="0"/>
      <dgm:spPr/>
    </dgm:pt>
    <dgm:pt modelId="{F8F73801-026C-8646-AF5C-03DBD15A4BDC}" type="pres">
      <dgm:prSet presAssocID="{B863A240-F3A1-4D9D-971A-C2621AA13662}" presName="tx1" presStyleLbl="revTx" presStyleIdx="6" presStyleCnt="7"/>
      <dgm:spPr/>
    </dgm:pt>
    <dgm:pt modelId="{E15EE0DC-0624-FC40-B2F3-BCBB7AD02D2E}" type="pres">
      <dgm:prSet presAssocID="{B863A240-F3A1-4D9D-971A-C2621AA13662}" presName="vert1" presStyleCnt="0"/>
      <dgm:spPr/>
    </dgm:pt>
  </dgm:ptLst>
  <dgm:cxnLst>
    <dgm:cxn modelId="{1719B903-551C-AA40-A663-7FBF6CC54250}" type="presOf" srcId="{A3C96C94-32A8-423B-9CA6-E3C0211F3D55}" destId="{A08DE5C3-2B40-B64C-A7F2-B68D829387ED}" srcOrd="0" destOrd="0" presId="urn:microsoft.com/office/officeart/2008/layout/LinedList"/>
    <dgm:cxn modelId="{36756912-F13A-B64A-B30D-643E0AB3D4E8}" type="presOf" srcId="{6F4B006A-D928-474C-BA3B-750D721CA89D}" destId="{653C4E5A-98FF-EC4C-9F27-385BF269F9DA}" srcOrd="0" destOrd="0" presId="urn:microsoft.com/office/officeart/2008/layout/LinedList"/>
    <dgm:cxn modelId="{D5A0E616-7C7F-7E48-B467-48E28CD272CC}" srcId="{A3C96C94-32A8-423B-9CA6-E3C0211F3D55}" destId="{050393FE-57ED-644E-BFA8-51B8FC185F60}" srcOrd="4" destOrd="0" parTransId="{4D712C7A-9FD3-1B44-AEDE-B2773EB3EFFC}" sibTransId="{CDE0FF96-DFEC-CF45-9CF1-85A39E2E4C47}"/>
    <dgm:cxn modelId="{1797E723-33DE-5E48-BB76-E0A8F93C2970}" type="presOf" srcId="{1D9BF055-2AFC-4DDD-9F6F-27CBADF3BEC7}" destId="{2781F588-C8AA-8A4C-A724-35F0AEBE0035}" srcOrd="0" destOrd="0" presId="urn:microsoft.com/office/officeart/2008/layout/LinedList"/>
    <dgm:cxn modelId="{BCEC062C-CEA2-4049-A52D-60227E1B1631}" type="presOf" srcId="{C0F1D6C2-6EA4-4228-A8CB-69BCE07ACD9A}" destId="{5DEB8BF2-4732-264A-B86E-C649572F685C}" srcOrd="0" destOrd="0" presId="urn:microsoft.com/office/officeart/2008/layout/LinedList"/>
    <dgm:cxn modelId="{28641560-FEB8-4D74-A555-21A23711BF14}" srcId="{A3C96C94-32A8-423B-9CA6-E3C0211F3D55}" destId="{B1FBCCE6-ED90-4B40-9383-E77336EBA9B0}" srcOrd="0" destOrd="0" parTransId="{ED575519-66A4-49A5-9ABC-F432EE0478CB}" sibTransId="{37361A35-A0DF-4BF8-A663-6D17A98B1081}"/>
    <dgm:cxn modelId="{14EF7162-3BF3-41E3-802E-C7470ACA6842}" srcId="{A3C96C94-32A8-423B-9CA6-E3C0211F3D55}" destId="{9CFBCA37-E9B6-421D-94B1-BF9D16FC1D16}" srcOrd="2" destOrd="0" parTransId="{A3D4650B-FD8C-46C0-BC21-21C50F49A0F6}" sibTransId="{55C8B296-01B6-4EDA-9FEF-6C6C5E152BA5}"/>
    <dgm:cxn modelId="{61C70866-DB70-144F-8E92-124B030EC240}" type="presOf" srcId="{050393FE-57ED-644E-BFA8-51B8FC185F60}" destId="{ACE773F8-369C-094D-8AF1-21BA73F4E42A}" srcOrd="0" destOrd="0" presId="urn:microsoft.com/office/officeart/2008/layout/LinedList"/>
    <dgm:cxn modelId="{3C9E6C89-87E5-411E-97B9-4C1AFB5DF97F}" srcId="{A3C96C94-32A8-423B-9CA6-E3C0211F3D55}" destId="{6F4B006A-D928-474C-BA3B-750D721CA89D}" srcOrd="5" destOrd="0" parTransId="{A3B800EA-0FC8-4C81-86E6-ECD26BA21FF4}" sibTransId="{2BCBE9EB-81B4-422C-BDFA-E060A6164D28}"/>
    <dgm:cxn modelId="{E585DEA5-A032-0A48-B97A-BC9F066F87E4}" type="presOf" srcId="{B863A240-F3A1-4D9D-971A-C2621AA13662}" destId="{F8F73801-026C-8646-AF5C-03DBD15A4BDC}" srcOrd="0" destOrd="0" presId="urn:microsoft.com/office/officeart/2008/layout/LinedList"/>
    <dgm:cxn modelId="{D22FDAB5-AD36-4E1F-9352-ADA28C02828D}" srcId="{A3C96C94-32A8-423B-9CA6-E3C0211F3D55}" destId="{C0F1D6C2-6EA4-4228-A8CB-69BCE07ACD9A}" srcOrd="1" destOrd="0" parTransId="{E87558C1-C031-4A19-842C-087F0977B29A}" sibTransId="{1E1E0FB4-54A7-41CA-AC14-82D70546DFBA}"/>
    <dgm:cxn modelId="{F31DAAB9-919A-4BA5-B729-14E746911513}" srcId="{A3C96C94-32A8-423B-9CA6-E3C0211F3D55}" destId="{1D9BF055-2AFC-4DDD-9F6F-27CBADF3BEC7}" srcOrd="3" destOrd="0" parTransId="{6B49842A-AE87-4C66-A42E-E3CAC03EE581}" sibTransId="{80563C9C-0D5E-4BE3-8DD9-9996D68530E0}"/>
    <dgm:cxn modelId="{853BE4DD-D79A-4542-B1F3-E87A974BB0EC}" srcId="{A3C96C94-32A8-423B-9CA6-E3C0211F3D55}" destId="{B863A240-F3A1-4D9D-971A-C2621AA13662}" srcOrd="6" destOrd="0" parTransId="{7E0634CB-98F6-454A-A414-8866C7984EA1}" sibTransId="{39B39C68-E3CE-4B7E-AE0C-B4D32C1A277B}"/>
    <dgm:cxn modelId="{F37549DE-4A94-3E47-BF10-82A3F7765345}" type="presOf" srcId="{9CFBCA37-E9B6-421D-94B1-BF9D16FC1D16}" destId="{B5F5431C-4D24-8E46-AFAA-B48F8649995A}" srcOrd="0" destOrd="0" presId="urn:microsoft.com/office/officeart/2008/layout/LinedList"/>
    <dgm:cxn modelId="{5ED8E4EB-C75F-0543-87E9-34B06C11963F}" type="presOf" srcId="{B1FBCCE6-ED90-4B40-9383-E77336EBA9B0}" destId="{12AD2566-55BF-6B4E-95A9-3E237932242E}" srcOrd="0" destOrd="0" presId="urn:microsoft.com/office/officeart/2008/layout/LinedList"/>
    <dgm:cxn modelId="{B7208A52-8B1A-B64B-989C-118D9715365F}" type="presParOf" srcId="{A08DE5C3-2B40-B64C-A7F2-B68D829387ED}" destId="{62207BD2-C788-5D42-8A41-D646C186CAE4}" srcOrd="0" destOrd="0" presId="urn:microsoft.com/office/officeart/2008/layout/LinedList"/>
    <dgm:cxn modelId="{4D27ED68-FD52-FC42-BBA8-292798B54140}" type="presParOf" srcId="{A08DE5C3-2B40-B64C-A7F2-B68D829387ED}" destId="{AB06EA5F-E978-0944-AFA4-96931BDC577B}" srcOrd="1" destOrd="0" presId="urn:microsoft.com/office/officeart/2008/layout/LinedList"/>
    <dgm:cxn modelId="{3F9C5CD8-EF3E-D240-9F96-050B3A11149D}" type="presParOf" srcId="{AB06EA5F-E978-0944-AFA4-96931BDC577B}" destId="{12AD2566-55BF-6B4E-95A9-3E237932242E}" srcOrd="0" destOrd="0" presId="urn:microsoft.com/office/officeart/2008/layout/LinedList"/>
    <dgm:cxn modelId="{F8BE5E0A-3DF2-BB4A-A07A-C21F5E36E945}" type="presParOf" srcId="{AB06EA5F-E978-0944-AFA4-96931BDC577B}" destId="{106E97A5-642E-0644-B41B-4162EBE5005A}" srcOrd="1" destOrd="0" presId="urn:microsoft.com/office/officeart/2008/layout/LinedList"/>
    <dgm:cxn modelId="{BE42BA40-3D93-EC44-B4AE-A369777AC2A3}" type="presParOf" srcId="{A08DE5C3-2B40-B64C-A7F2-B68D829387ED}" destId="{464D3F72-70AD-DE41-8D5F-43369F8A7019}" srcOrd="2" destOrd="0" presId="urn:microsoft.com/office/officeart/2008/layout/LinedList"/>
    <dgm:cxn modelId="{5C43D6F0-3BA5-CF42-93B9-77BE46D21B5C}" type="presParOf" srcId="{A08DE5C3-2B40-B64C-A7F2-B68D829387ED}" destId="{560742E6-5A2B-394A-B10F-6AB09553A3DF}" srcOrd="3" destOrd="0" presId="urn:microsoft.com/office/officeart/2008/layout/LinedList"/>
    <dgm:cxn modelId="{BAF71901-8250-7242-AD71-9895C8D8E01D}" type="presParOf" srcId="{560742E6-5A2B-394A-B10F-6AB09553A3DF}" destId="{5DEB8BF2-4732-264A-B86E-C649572F685C}" srcOrd="0" destOrd="0" presId="urn:microsoft.com/office/officeart/2008/layout/LinedList"/>
    <dgm:cxn modelId="{2EB08D9E-B04D-DF4B-82EE-BCB0F1FD74AF}" type="presParOf" srcId="{560742E6-5A2B-394A-B10F-6AB09553A3DF}" destId="{A4A6908A-5D36-2046-B695-8A2ACF75085B}" srcOrd="1" destOrd="0" presId="urn:microsoft.com/office/officeart/2008/layout/LinedList"/>
    <dgm:cxn modelId="{5C0E0C79-C668-174D-B113-5E9568AD6152}" type="presParOf" srcId="{A08DE5C3-2B40-B64C-A7F2-B68D829387ED}" destId="{4DB9520A-99BB-9140-AE89-7C259201B70F}" srcOrd="4" destOrd="0" presId="urn:microsoft.com/office/officeart/2008/layout/LinedList"/>
    <dgm:cxn modelId="{48FB76E9-557F-A043-8F73-3601F3DC01EC}" type="presParOf" srcId="{A08DE5C3-2B40-B64C-A7F2-B68D829387ED}" destId="{284F33E9-7B2C-8842-8C08-171223FD9996}" srcOrd="5" destOrd="0" presId="urn:microsoft.com/office/officeart/2008/layout/LinedList"/>
    <dgm:cxn modelId="{C443CF78-8FAD-D74D-B43C-7EBAA0A04DE9}" type="presParOf" srcId="{284F33E9-7B2C-8842-8C08-171223FD9996}" destId="{B5F5431C-4D24-8E46-AFAA-B48F8649995A}" srcOrd="0" destOrd="0" presId="urn:microsoft.com/office/officeart/2008/layout/LinedList"/>
    <dgm:cxn modelId="{92122461-CDFD-0A49-9961-470D473B597E}" type="presParOf" srcId="{284F33E9-7B2C-8842-8C08-171223FD9996}" destId="{F0D508D6-A1FF-CB48-A4F2-AD82420B8158}" srcOrd="1" destOrd="0" presId="urn:microsoft.com/office/officeart/2008/layout/LinedList"/>
    <dgm:cxn modelId="{FD4DED3A-93E5-044D-B311-8D1AD225CEA1}" type="presParOf" srcId="{A08DE5C3-2B40-B64C-A7F2-B68D829387ED}" destId="{B27DEEB0-3F1F-1448-9C8B-24324B739412}" srcOrd="6" destOrd="0" presId="urn:microsoft.com/office/officeart/2008/layout/LinedList"/>
    <dgm:cxn modelId="{6B1305D0-3CD3-7941-ABB8-BFE67D742F57}" type="presParOf" srcId="{A08DE5C3-2B40-B64C-A7F2-B68D829387ED}" destId="{114717CD-FE4B-A14C-90F3-1CAA2FA155DF}" srcOrd="7" destOrd="0" presId="urn:microsoft.com/office/officeart/2008/layout/LinedList"/>
    <dgm:cxn modelId="{9EEA65E4-68AB-A64A-AF3B-A95A8D607CC8}" type="presParOf" srcId="{114717CD-FE4B-A14C-90F3-1CAA2FA155DF}" destId="{2781F588-C8AA-8A4C-A724-35F0AEBE0035}" srcOrd="0" destOrd="0" presId="urn:microsoft.com/office/officeart/2008/layout/LinedList"/>
    <dgm:cxn modelId="{941FDC5C-E393-174D-BBEF-4F52D98B056A}" type="presParOf" srcId="{114717CD-FE4B-A14C-90F3-1CAA2FA155DF}" destId="{92EB5BAB-1C69-1842-AF08-C4F1CB81CAF5}" srcOrd="1" destOrd="0" presId="urn:microsoft.com/office/officeart/2008/layout/LinedList"/>
    <dgm:cxn modelId="{15707C42-3B20-D448-8BCF-04DE0029EED8}" type="presParOf" srcId="{A08DE5C3-2B40-B64C-A7F2-B68D829387ED}" destId="{7E879002-E7B4-B24A-9906-C3D165259D20}" srcOrd="8" destOrd="0" presId="urn:microsoft.com/office/officeart/2008/layout/LinedList"/>
    <dgm:cxn modelId="{CFC238A0-C16B-7042-9E8D-62037C47B30B}" type="presParOf" srcId="{A08DE5C3-2B40-B64C-A7F2-B68D829387ED}" destId="{2C941CB3-2A8D-BE49-A03C-0DEC00466BF7}" srcOrd="9" destOrd="0" presId="urn:microsoft.com/office/officeart/2008/layout/LinedList"/>
    <dgm:cxn modelId="{953174FC-4A74-D04A-80FE-DC7815D9F8E7}" type="presParOf" srcId="{2C941CB3-2A8D-BE49-A03C-0DEC00466BF7}" destId="{ACE773F8-369C-094D-8AF1-21BA73F4E42A}" srcOrd="0" destOrd="0" presId="urn:microsoft.com/office/officeart/2008/layout/LinedList"/>
    <dgm:cxn modelId="{392DB330-65B5-9F43-A54A-E58F4968992F}" type="presParOf" srcId="{2C941CB3-2A8D-BE49-A03C-0DEC00466BF7}" destId="{85F7B558-78E7-BA42-BDF3-DAEAEF74E5E1}" srcOrd="1" destOrd="0" presId="urn:microsoft.com/office/officeart/2008/layout/LinedList"/>
    <dgm:cxn modelId="{A8F03F7D-4AD6-6E4D-B88A-E2EC64A1144A}" type="presParOf" srcId="{A08DE5C3-2B40-B64C-A7F2-B68D829387ED}" destId="{28C9D7BA-A564-E94A-948B-ED0E31A8CF62}" srcOrd="10" destOrd="0" presId="urn:microsoft.com/office/officeart/2008/layout/LinedList"/>
    <dgm:cxn modelId="{A0D22269-5BC8-6643-B7AA-64B61546408C}" type="presParOf" srcId="{A08DE5C3-2B40-B64C-A7F2-B68D829387ED}" destId="{58EBE425-FEC5-744C-9CCF-03B418E2A1E7}" srcOrd="11" destOrd="0" presId="urn:microsoft.com/office/officeart/2008/layout/LinedList"/>
    <dgm:cxn modelId="{BDE1C784-8D7A-1F4E-9ADA-0987617840AF}" type="presParOf" srcId="{58EBE425-FEC5-744C-9CCF-03B418E2A1E7}" destId="{653C4E5A-98FF-EC4C-9F27-385BF269F9DA}" srcOrd="0" destOrd="0" presId="urn:microsoft.com/office/officeart/2008/layout/LinedList"/>
    <dgm:cxn modelId="{256BBAED-01DF-D045-840A-059D26AC424F}" type="presParOf" srcId="{58EBE425-FEC5-744C-9CCF-03B418E2A1E7}" destId="{1574B0C0-71AC-6B4B-B39A-79D58880FB8F}" srcOrd="1" destOrd="0" presId="urn:microsoft.com/office/officeart/2008/layout/LinedList"/>
    <dgm:cxn modelId="{335A7A17-63BD-3C41-9707-FBC00CFB2F51}" type="presParOf" srcId="{A08DE5C3-2B40-B64C-A7F2-B68D829387ED}" destId="{7B9322A2-A8DF-3543-A31B-135C877D4E1F}" srcOrd="12" destOrd="0" presId="urn:microsoft.com/office/officeart/2008/layout/LinedList"/>
    <dgm:cxn modelId="{DC27BE78-4CAE-5C41-8B69-A778925C0302}" type="presParOf" srcId="{A08DE5C3-2B40-B64C-A7F2-B68D829387ED}" destId="{B52DC24F-69E8-FC4F-A993-FBEF26E128B2}" srcOrd="13" destOrd="0" presId="urn:microsoft.com/office/officeart/2008/layout/LinedList"/>
    <dgm:cxn modelId="{C1ECA87F-2F76-CD41-979A-1A7840CDC531}" type="presParOf" srcId="{B52DC24F-69E8-FC4F-A993-FBEF26E128B2}" destId="{F8F73801-026C-8646-AF5C-03DBD15A4BDC}" srcOrd="0" destOrd="0" presId="urn:microsoft.com/office/officeart/2008/layout/LinedList"/>
    <dgm:cxn modelId="{02C186A1-BBCC-4F4F-BF9D-8454239D9746}" type="presParOf" srcId="{B52DC24F-69E8-FC4F-A993-FBEF26E128B2}" destId="{E15EE0DC-0624-FC40-B2F3-BCBB7AD02D2E}"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04CAAC-1092-47BC-84C9-1800EE583AF0}" type="doc">
      <dgm:prSet loTypeId="urn:microsoft.com/office/officeart/2016/7/layout/ChevronBlockProcess" loCatId="process" qsTypeId="urn:microsoft.com/office/officeart/2005/8/quickstyle/simple2" qsCatId="simple" csTypeId="urn:microsoft.com/office/officeart/2005/8/colors/accent3_2" csCatId="accent3" phldr="1"/>
      <dgm:spPr/>
      <dgm:t>
        <a:bodyPr/>
        <a:lstStyle/>
        <a:p>
          <a:endParaRPr lang="en-US"/>
        </a:p>
      </dgm:t>
    </dgm:pt>
    <dgm:pt modelId="{D1DA6DCD-DE1B-44FD-B721-8E7B1E6BC5A7}">
      <dgm:prSet custT="1"/>
      <dgm:spPr/>
      <dgm:t>
        <a:bodyPr/>
        <a:lstStyle/>
        <a:p>
          <a:pPr>
            <a:defRPr b="1"/>
          </a:pPr>
          <a:r>
            <a:rPr lang="en-ZA" sz="1600" dirty="0"/>
            <a:t>Barnes &amp; Noble, Inc. </a:t>
          </a:r>
          <a:endParaRPr lang="en-US" sz="1600" dirty="0"/>
        </a:p>
      </dgm:t>
    </dgm:pt>
    <dgm:pt modelId="{113CD07E-7AEA-4F03-BA87-53767982FDA1}" type="parTrans" cxnId="{BA88369A-3966-44D2-9498-168A6ECFBA57}">
      <dgm:prSet/>
      <dgm:spPr/>
      <dgm:t>
        <a:bodyPr/>
        <a:lstStyle/>
        <a:p>
          <a:endParaRPr lang="en-US" sz="2000"/>
        </a:p>
      </dgm:t>
    </dgm:pt>
    <dgm:pt modelId="{8C9403F1-88D6-4252-9276-C67F20DD31F6}" type="sibTrans" cxnId="{BA88369A-3966-44D2-9498-168A6ECFBA57}">
      <dgm:prSet/>
      <dgm:spPr/>
      <dgm:t>
        <a:bodyPr/>
        <a:lstStyle/>
        <a:p>
          <a:endParaRPr lang="en-US" sz="2000"/>
        </a:p>
      </dgm:t>
    </dgm:pt>
    <dgm:pt modelId="{274CA471-995A-445B-9431-C1CFD39CD67C}">
      <dgm:prSet custT="1"/>
      <dgm:spPr/>
      <dgm:t>
        <a:bodyPr/>
        <a:lstStyle/>
        <a:p>
          <a:r>
            <a:rPr lang="en-ZA" sz="1200" dirty="0"/>
            <a:t>Retail store selling  books, magazines, newspapers and other products to consumers through its multi-channel distribution platform.</a:t>
          </a:r>
        </a:p>
        <a:p>
          <a:endParaRPr lang="en-ZA" sz="1200" dirty="0"/>
        </a:p>
        <a:p>
          <a:r>
            <a:rPr lang="en-ZA" sz="1200" dirty="0"/>
            <a:t>It combines brick and mortar footprint with online business to provide consumers with a multi-channel experience.</a:t>
          </a:r>
        </a:p>
      </dgm:t>
    </dgm:pt>
    <dgm:pt modelId="{9F5B017B-33FD-43E6-A268-6777EB4209E0}" type="parTrans" cxnId="{28072EEC-6652-40D4-9C6E-E74D799B85EF}">
      <dgm:prSet/>
      <dgm:spPr/>
      <dgm:t>
        <a:bodyPr/>
        <a:lstStyle/>
        <a:p>
          <a:endParaRPr lang="en-US" sz="2000"/>
        </a:p>
      </dgm:t>
    </dgm:pt>
    <dgm:pt modelId="{38EAA9CE-8957-402B-9BEA-7F89F6996F20}" type="sibTrans" cxnId="{28072EEC-6652-40D4-9C6E-E74D799B85EF}">
      <dgm:prSet/>
      <dgm:spPr/>
      <dgm:t>
        <a:bodyPr/>
        <a:lstStyle/>
        <a:p>
          <a:endParaRPr lang="en-US" sz="2000"/>
        </a:p>
      </dgm:t>
    </dgm:pt>
    <dgm:pt modelId="{385FD69A-6E2A-450F-BD4D-8BC195DE3532}">
      <dgm:prSet custT="1"/>
      <dgm:spPr/>
      <dgm:t>
        <a:bodyPr/>
        <a:lstStyle/>
        <a:p>
          <a:r>
            <a:rPr lang="en-ZA" sz="1600" b="1" dirty="0"/>
            <a:t>B&amp;N Brick &amp; Mortar Retail</a:t>
          </a:r>
          <a:endParaRPr lang="en-US" sz="1600" dirty="0"/>
        </a:p>
      </dgm:t>
    </dgm:pt>
    <dgm:pt modelId="{89B888D3-D89C-4B64-AAFE-698193E508B8}" type="parTrans" cxnId="{95721EA4-E227-4698-99BD-4650ECB6EE8B}">
      <dgm:prSet/>
      <dgm:spPr/>
      <dgm:t>
        <a:bodyPr/>
        <a:lstStyle/>
        <a:p>
          <a:endParaRPr lang="en-US" sz="2000"/>
        </a:p>
      </dgm:t>
    </dgm:pt>
    <dgm:pt modelId="{F1794A3D-1F4B-4903-B2AE-D24C4EFB59B3}" type="sibTrans" cxnId="{95721EA4-E227-4698-99BD-4650ECB6EE8B}">
      <dgm:prSet/>
      <dgm:spPr/>
      <dgm:t>
        <a:bodyPr/>
        <a:lstStyle/>
        <a:p>
          <a:endParaRPr lang="en-US" sz="2000"/>
        </a:p>
      </dgm:t>
    </dgm:pt>
    <dgm:pt modelId="{9C1BC432-BFB3-4455-8A19-A7178F3A3F13}">
      <dgm:prSet custT="1"/>
      <dgm:spPr/>
      <dgm:t>
        <a:bodyPr/>
        <a:lstStyle/>
        <a:p>
          <a:r>
            <a:rPr lang="en-ZA" sz="1200" b="1" dirty="0"/>
            <a:t>B&amp;N Retail </a:t>
          </a:r>
          <a:r>
            <a:rPr lang="en-ZA" sz="1200" dirty="0"/>
            <a:t>- 627 bookstores in 50 states.</a:t>
          </a:r>
          <a:endParaRPr lang="en-US" sz="1200" dirty="0"/>
        </a:p>
      </dgm:t>
    </dgm:pt>
    <dgm:pt modelId="{AB01A7CD-DCE7-4AB5-87F3-CA18BA65897D}" type="parTrans" cxnId="{DA5D86D5-4CD9-43FB-98BE-653F5C8DBC54}">
      <dgm:prSet/>
      <dgm:spPr/>
      <dgm:t>
        <a:bodyPr/>
        <a:lstStyle/>
        <a:p>
          <a:endParaRPr lang="en-US" sz="2000"/>
        </a:p>
      </dgm:t>
    </dgm:pt>
    <dgm:pt modelId="{C863C220-9EBD-4CF9-B660-F4E0F781BE39}" type="sibTrans" cxnId="{DA5D86D5-4CD9-43FB-98BE-653F5C8DBC54}">
      <dgm:prSet/>
      <dgm:spPr/>
      <dgm:t>
        <a:bodyPr/>
        <a:lstStyle/>
        <a:p>
          <a:endParaRPr lang="en-US" sz="2000"/>
        </a:p>
      </dgm:t>
    </dgm:pt>
    <dgm:pt modelId="{309573A4-90CB-4323-A58E-7CDEEF33EEF8}">
      <dgm:prSet custT="1"/>
      <dgm:spPr/>
      <dgm:t>
        <a:bodyPr/>
        <a:lstStyle/>
        <a:p>
          <a:r>
            <a:rPr lang="en-ZA" sz="1200" dirty="0"/>
            <a:t>Magazines, educational toys and games, gifts, cafe products and services, music and movies directly to customers.</a:t>
          </a:r>
          <a:endParaRPr lang="en-US" sz="1200" dirty="0"/>
        </a:p>
      </dgm:t>
    </dgm:pt>
    <dgm:pt modelId="{F62433B9-01FF-4D43-B792-C2EEC6D14816}" type="parTrans" cxnId="{D9EC2FDE-D756-4A00-B27A-4CB08AFF2C66}">
      <dgm:prSet/>
      <dgm:spPr/>
      <dgm:t>
        <a:bodyPr/>
        <a:lstStyle/>
        <a:p>
          <a:endParaRPr lang="en-US" sz="2000"/>
        </a:p>
      </dgm:t>
    </dgm:pt>
    <dgm:pt modelId="{763AFA11-D286-4E6C-AA66-664CC116CAFE}" type="sibTrans" cxnId="{D9EC2FDE-D756-4A00-B27A-4CB08AFF2C66}">
      <dgm:prSet/>
      <dgm:spPr/>
      <dgm:t>
        <a:bodyPr/>
        <a:lstStyle/>
        <a:p>
          <a:endParaRPr lang="en-US" sz="2000"/>
        </a:p>
      </dgm:t>
    </dgm:pt>
    <dgm:pt modelId="{88028B1D-BB9C-4AB0-9E32-54D373E29FBE}">
      <dgm:prSet custT="1"/>
      <dgm:spPr/>
      <dgm:t>
        <a:bodyPr/>
        <a:lstStyle/>
        <a:p>
          <a:r>
            <a:rPr lang="en-ZA" sz="1200" dirty="0"/>
            <a:t>Books of Sterling Publishing Co., Inc. a leading publisher of non-fiction titles.</a:t>
          </a:r>
          <a:endParaRPr lang="en-US" sz="1200" dirty="0"/>
        </a:p>
      </dgm:t>
    </dgm:pt>
    <dgm:pt modelId="{E8E586BB-31AC-4D13-AB46-92EDFAAF5F1B}" type="parTrans" cxnId="{32C4732B-E620-4FC6-B6A2-60092BFCAEA0}">
      <dgm:prSet/>
      <dgm:spPr/>
      <dgm:t>
        <a:bodyPr/>
        <a:lstStyle/>
        <a:p>
          <a:endParaRPr lang="en-US" sz="2000"/>
        </a:p>
      </dgm:t>
    </dgm:pt>
    <dgm:pt modelId="{1E160916-517D-41A3-90A5-57DA55610EEB}" type="sibTrans" cxnId="{32C4732B-E620-4FC6-B6A2-60092BFCAEA0}">
      <dgm:prSet/>
      <dgm:spPr/>
      <dgm:t>
        <a:bodyPr/>
        <a:lstStyle/>
        <a:p>
          <a:endParaRPr lang="en-US" sz="2000"/>
        </a:p>
      </dgm:t>
    </dgm:pt>
    <dgm:pt modelId="{212ACA67-2EBE-463E-B463-7994DFDAE24B}">
      <dgm:prSet custT="1"/>
      <dgm:spPr/>
      <dgm:t>
        <a:bodyPr/>
        <a:lstStyle/>
        <a:p>
          <a:pPr>
            <a:defRPr b="1"/>
          </a:pPr>
          <a:r>
            <a:rPr lang="en-ZA" sz="1600" dirty="0"/>
            <a:t>E-commerce site</a:t>
          </a:r>
          <a:endParaRPr lang="en-US" sz="1600" dirty="0"/>
        </a:p>
      </dgm:t>
    </dgm:pt>
    <dgm:pt modelId="{EA03FC39-4FC8-44ED-A3E1-C608E5BE359F}" type="parTrans" cxnId="{10625868-A334-490C-8235-E607241AE462}">
      <dgm:prSet/>
      <dgm:spPr/>
      <dgm:t>
        <a:bodyPr/>
        <a:lstStyle/>
        <a:p>
          <a:endParaRPr lang="en-US" sz="2000"/>
        </a:p>
      </dgm:t>
    </dgm:pt>
    <dgm:pt modelId="{D61E652E-766F-4279-9AF8-56A628079939}" type="sibTrans" cxnId="{10625868-A334-490C-8235-E607241AE462}">
      <dgm:prSet/>
      <dgm:spPr/>
      <dgm:t>
        <a:bodyPr/>
        <a:lstStyle/>
        <a:p>
          <a:endParaRPr lang="en-US" sz="2000"/>
        </a:p>
      </dgm:t>
    </dgm:pt>
    <dgm:pt modelId="{3B6BC770-B316-4950-9A2B-517C09E5544F}">
      <dgm:prSet custT="1"/>
      <dgm:spPr/>
      <dgm:t>
        <a:bodyPr/>
        <a:lstStyle/>
        <a:p>
          <a:r>
            <a:rPr lang="en-ZA" sz="1200" b="1" dirty="0"/>
            <a:t>NOOK</a:t>
          </a:r>
          <a:r>
            <a:rPr lang="en-ZA" sz="1200" dirty="0"/>
            <a:t> segment makes up the digital business, including eBooks, sales of NOOK devices and accessories, and digital newsstand.  </a:t>
          </a:r>
          <a:endParaRPr lang="en-US" sz="1200" dirty="0"/>
        </a:p>
      </dgm:t>
    </dgm:pt>
    <dgm:pt modelId="{65C323D6-97BA-4A21-A7D7-12E05A475207}" type="parTrans" cxnId="{C3BEC26C-5D7B-46B5-A408-E9B941C6B16D}">
      <dgm:prSet/>
      <dgm:spPr/>
      <dgm:t>
        <a:bodyPr/>
        <a:lstStyle/>
        <a:p>
          <a:endParaRPr lang="en-US" sz="2000"/>
        </a:p>
      </dgm:t>
    </dgm:pt>
    <dgm:pt modelId="{BE979264-0127-4DA9-8DA7-E9FB9EE403CF}" type="sibTrans" cxnId="{C3BEC26C-5D7B-46B5-A408-E9B941C6B16D}">
      <dgm:prSet/>
      <dgm:spPr/>
      <dgm:t>
        <a:bodyPr/>
        <a:lstStyle/>
        <a:p>
          <a:endParaRPr lang="en-US" sz="2000"/>
        </a:p>
      </dgm:t>
    </dgm:pt>
    <dgm:pt modelId="{A7CC605D-BA19-4E26-9317-AE9F317F0E3F}">
      <dgm:prSet custT="1"/>
      <dgm:spPr/>
      <dgm:t>
        <a:bodyPr/>
        <a:lstStyle/>
        <a:p>
          <a:r>
            <a:rPr lang="en-ZA" sz="1200" dirty="0"/>
            <a:t>NOOK digital bookstore offers over three million eBooks, newspapers, and digital magazines. </a:t>
          </a:r>
        </a:p>
        <a:p>
          <a:r>
            <a:rPr lang="en-ZA" sz="1200" dirty="0"/>
            <a:t>B&amp;N Retail segment also markets its products on the Company’s website, </a:t>
          </a:r>
          <a:r>
            <a:rPr lang="en-ZA" sz="1200" dirty="0">
              <a:hlinkClick xmlns:r="http://schemas.openxmlformats.org/officeDocument/2006/relationships" r:id="rId1"/>
            </a:rPr>
            <a:t>www.barnesandnoble.com</a:t>
          </a:r>
          <a:r>
            <a:rPr lang="en-ZA" sz="1200" dirty="0"/>
            <a:t>.</a:t>
          </a:r>
          <a:endParaRPr lang="en-US" sz="1200" dirty="0"/>
        </a:p>
      </dgm:t>
    </dgm:pt>
    <dgm:pt modelId="{EBDCBAE5-C9E0-411B-82C0-7128CFA66CCE}" type="parTrans" cxnId="{F8ECE17A-89DA-4D56-B062-240CBD785C23}">
      <dgm:prSet/>
      <dgm:spPr/>
      <dgm:t>
        <a:bodyPr/>
        <a:lstStyle/>
        <a:p>
          <a:endParaRPr lang="en-US" sz="2000"/>
        </a:p>
      </dgm:t>
    </dgm:pt>
    <dgm:pt modelId="{34071B50-E8E9-4E96-9445-3FF017F7F31F}" type="sibTrans" cxnId="{F8ECE17A-89DA-4D56-B062-240CBD785C23}">
      <dgm:prSet/>
      <dgm:spPr/>
      <dgm:t>
        <a:bodyPr/>
        <a:lstStyle/>
        <a:p>
          <a:endParaRPr lang="en-US" sz="2000"/>
        </a:p>
      </dgm:t>
    </dgm:pt>
    <dgm:pt modelId="{169C2CBB-3667-450E-871A-47BB31F5AE09}">
      <dgm:prSet custT="1"/>
      <dgm:spPr/>
      <dgm:t>
        <a:bodyPr/>
        <a:lstStyle/>
        <a:p>
          <a:r>
            <a:rPr lang="en-ZA" sz="1200" dirty="0"/>
            <a:t>Partnership with Samsung - co-branded NOOK tablets for providing easy access to its digital collection. </a:t>
          </a:r>
          <a:br>
            <a:rPr lang="en-ZA" sz="1200" dirty="0"/>
          </a:br>
          <a:endParaRPr lang="en-US" sz="1200" dirty="0"/>
        </a:p>
      </dgm:t>
    </dgm:pt>
    <dgm:pt modelId="{6B66A785-1ADC-43A1-9BA7-5DB25FEF9D6E}" type="parTrans" cxnId="{2D9F13E4-1468-48D8-B83C-ACF1A5DAD104}">
      <dgm:prSet/>
      <dgm:spPr/>
      <dgm:t>
        <a:bodyPr/>
        <a:lstStyle/>
        <a:p>
          <a:endParaRPr lang="en-US" sz="2000"/>
        </a:p>
      </dgm:t>
    </dgm:pt>
    <dgm:pt modelId="{52A58A42-8E9E-4347-B990-5A21CF39DEFA}" type="sibTrans" cxnId="{2D9F13E4-1468-48D8-B83C-ACF1A5DAD104}">
      <dgm:prSet/>
      <dgm:spPr/>
      <dgm:t>
        <a:bodyPr/>
        <a:lstStyle/>
        <a:p>
          <a:endParaRPr lang="en-US" sz="2000"/>
        </a:p>
      </dgm:t>
    </dgm:pt>
    <dgm:pt modelId="{6947D4B1-80C5-8240-8282-AD97BCF20F17}">
      <dgm:prSet custT="1"/>
      <dgm:spPr/>
      <dgm:t>
        <a:bodyPr/>
        <a:lstStyle/>
        <a:p>
          <a:r>
            <a:rPr lang="en-ZA" sz="1200" dirty="0"/>
            <a:t>Trade books (including hardcover and paperback titles), mass market paperbacks, eBooks and other digital content, children's books, NOOK and related accessories, and bargain books.</a:t>
          </a:r>
          <a:endParaRPr lang="en-US" sz="1200" dirty="0"/>
        </a:p>
      </dgm:t>
    </dgm:pt>
    <dgm:pt modelId="{969F65F3-566F-D74B-9673-B1B24A912838}" type="parTrans" cxnId="{C57B0303-4FC9-E842-B98A-5D8B585938B3}">
      <dgm:prSet/>
      <dgm:spPr/>
      <dgm:t>
        <a:bodyPr/>
        <a:lstStyle/>
        <a:p>
          <a:endParaRPr lang="en-GB"/>
        </a:p>
      </dgm:t>
    </dgm:pt>
    <dgm:pt modelId="{8A5866EC-5329-0A40-A4B1-6DC31D8E4CF2}" type="sibTrans" cxnId="{C57B0303-4FC9-E842-B98A-5D8B585938B3}">
      <dgm:prSet/>
      <dgm:spPr/>
      <dgm:t>
        <a:bodyPr/>
        <a:lstStyle/>
        <a:p>
          <a:endParaRPr lang="en-GB"/>
        </a:p>
      </dgm:t>
    </dgm:pt>
    <dgm:pt modelId="{90C37330-4C59-524E-A5C3-F0EB857B8567}" type="pres">
      <dgm:prSet presAssocID="{E704CAAC-1092-47BC-84C9-1800EE583AF0}" presName="Name0" presStyleCnt="0">
        <dgm:presLayoutVars>
          <dgm:dir/>
          <dgm:animLvl val="lvl"/>
          <dgm:resizeHandles val="exact"/>
        </dgm:presLayoutVars>
      </dgm:prSet>
      <dgm:spPr/>
    </dgm:pt>
    <dgm:pt modelId="{A6F031F1-6C69-1646-9A3E-ED03ADF8E907}" type="pres">
      <dgm:prSet presAssocID="{D1DA6DCD-DE1B-44FD-B721-8E7B1E6BC5A7}" presName="composite" presStyleCnt="0"/>
      <dgm:spPr/>
    </dgm:pt>
    <dgm:pt modelId="{0494D5D9-2221-8F42-B70D-4E63270D3F43}" type="pres">
      <dgm:prSet presAssocID="{D1DA6DCD-DE1B-44FD-B721-8E7B1E6BC5A7}" presName="parTx" presStyleLbl="alignNode1" presStyleIdx="0" presStyleCnt="3">
        <dgm:presLayoutVars>
          <dgm:chMax val="0"/>
          <dgm:chPref val="0"/>
        </dgm:presLayoutVars>
      </dgm:prSet>
      <dgm:spPr/>
    </dgm:pt>
    <dgm:pt modelId="{DA811DB1-41AE-9344-A088-C47E81F49143}" type="pres">
      <dgm:prSet presAssocID="{D1DA6DCD-DE1B-44FD-B721-8E7B1E6BC5A7}" presName="desTx" presStyleLbl="alignAccFollowNode1" presStyleIdx="0" presStyleCnt="3">
        <dgm:presLayoutVars/>
      </dgm:prSet>
      <dgm:spPr/>
    </dgm:pt>
    <dgm:pt modelId="{2359A7F0-ECC4-4B4F-84DD-4C2234EA4CF0}" type="pres">
      <dgm:prSet presAssocID="{8C9403F1-88D6-4252-9276-C67F20DD31F6}" presName="space" presStyleCnt="0"/>
      <dgm:spPr/>
    </dgm:pt>
    <dgm:pt modelId="{75C58972-B6B2-D645-B6FC-88FCCF10DD8C}" type="pres">
      <dgm:prSet presAssocID="{385FD69A-6E2A-450F-BD4D-8BC195DE3532}" presName="composite" presStyleCnt="0"/>
      <dgm:spPr/>
    </dgm:pt>
    <dgm:pt modelId="{091C4537-F901-F544-B8BB-9844A559A4DD}" type="pres">
      <dgm:prSet presAssocID="{385FD69A-6E2A-450F-BD4D-8BC195DE3532}" presName="parTx" presStyleLbl="alignNode1" presStyleIdx="1" presStyleCnt="3">
        <dgm:presLayoutVars>
          <dgm:chMax val="0"/>
          <dgm:chPref val="0"/>
        </dgm:presLayoutVars>
      </dgm:prSet>
      <dgm:spPr/>
    </dgm:pt>
    <dgm:pt modelId="{650251FC-2A0A-2C4B-B728-4380B90FE102}" type="pres">
      <dgm:prSet presAssocID="{385FD69A-6E2A-450F-BD4D-8BC195DE3532}" presName="desTx" presStyleLbl="alignAccFollowNode1" presStyleIdx="1" presStyleCnt="3">
        <dgm:presLayoutVars/>
      </dgm:prSet>
      <dgm:spPr/>
    </dgm:pt>
    <dgm:pt modelId="{F4BD2BBA-6C68-EF4A-9FD6-CBF8D2F50573}" type="pres">
      <dgm:prSet presAssocID="{F1794A3D-1F4B-4903-B2AE-D24C4EFB59B3}" presName="space" presStyleCnt="0"/>
      <dgm:spPr/>
    </dgm:pt>
    <dgm:pt modelId="{21996C44-2917-2344-AD3E-8D2D74215173}" type="pres">
      <dgm:prSet presAssocID="{212ACA67-2EBE-463E-B463-7994DFDAE24B}" presName="composite" presStyleCnt="0"/>
      <dgm:spPr/>
    </dgm:pt>
    <dgm:pt modelId="{A5051E87-72DC-2F44-AC77-16E9820FD18B}" type="pres">
      <dgm:prSet presAssocID="{212ACA67-2EBE-463E-B463-7994DFDAE24B}" presName="parTx" presStyleLbl="alignNode1" presStyleIdx="2" presStyleCnt="3">
        <dgm:presLayoutVars>
          <dgm:chMax val="0"/>
          <dgm:chPref val="0"/>
        </dgm:presLayoutVars>
      </dgm:prSet>
      <dgm:spPr/>
    </dgm:pt>
    <dgm:pt modelId="{D9AC9007-FD9C-0A4B-9849-09A1E0AEFE08}" type="pres">
      <dgm:prSet presAssocID="{212ACA67-2EBE-463E-B463-7994DFDAE24B}" presName="desTx" presStyleLbl="alignAccFollowNode1" presStyleIdx="2" presStyleCnt="3">
        <dgm:presLayoutVars/>
      </dgm:prSet>
      <dgm:spPr/>
    </dgm:pt>
  </dgm:ptLst>
  <dgm:cxnLst>
    <dgm:cxn modelId="{C57B0303-4FC9-E842-B98A-5D8B585938B3}" srcId="{385FD69A-6E2A-450F-BD4D-8BC195DE3532}" destId="{6947D4B1-80C5-8240-8282-AD97BCF20F17}" srcOrd="1" destOrd="0" parTransId="{969F65F3-566F-D74B-9673-B1B24A912838}" sibTransId="{8A5866EC-5329-0A40-A4B1-6DC31D8E4CF2}"/>
    <dgm:cxn modelId="{107E8305-5511-BE4C-AB88-3F1A7E1DEE27}" type="presOf" srcId="{385FD69A-6E2A-450F-BD4D-8BC195DE3532}" destId="{091C4537-F901-F544-B8BB-9844A559A4DD}" srcOrd="0" destOrd="0" presId="urn:microsoft.com/office/officeart/2016/7/layout/ChevronBlockProcess"/>
    <dgm:cxn modelId="{073F2C10-B07F-6A47-BF77-AFA292148270}" type="presOf" srcId="{A7CC605D-BA19-4E26-9317-AE9F317F0E3F}" destId="{D9AC9007-FD9C-0A4B-9849-09A1E0AEFE08}" srcOrd="0" destOrd="1" presId="urn:microsoft.com/office/officeart/2016/7/layout/ChevronBlockProcess"/>
    <dgm:cxn modelId="{32C4732B-E620-4FC6-B6A2-60092BFCAEA0}" srcId="{385FD69A-6E2A-450F-BD4D-8BC195DE3532}" destId="{88028B1D-BB9C-4AB0-9E32-54D373E29FBE}" srcOrd="3" destOrd="0" parTransId="{E8E586BB-31AC-4D13-AB46-92EDFAAF5F1B}" sibTransId="{1E160916-517D-41A3-90A5-57DA55610EEB}"/>
    <dgm:cxn modelId="{8FC92752-C70C-E348-94C9-ACEB1BAEF965}" type="presOf" srcId="{E704CAAC-1092-47BC-84C9-1800EE583AF0}" destId="{90C37330-4C59-524E-A5C3-F0EB857B8567}" srcOrd="0" destOrd="0" presId="urn:microsoft.com/office/officeart/2016/7/layout/ChevronBlockProcess"/>
    <dgm:cxn modelId="{7B092264-DD9A-274F-943F-530CB018006E}" type="presOf" srcId="{212ACA67-2EBE-463E-B463-7994DFDAE24B}" destId="{A5051E87-72DC-2F44-AC77-16E9820FD18B}" srcOrd="0" destOrd="0" presId="urn:microsoft.com/office/officeart/2016/7/layout/ChevronBlockProcess"/>
    <dgm:cxn modelId="{10625868-A334-490C-8235-E607241AE462}" srcId="{E704CAAC-1092-47BC-84C9-1800EE583AF0}" destId="{212ACA67-2EBE-463E-B463-7994DFDAE24B}" srcOrd="2" destOrd="0" parTransId="{EA03FC39-4FC8-44ED-A3E1-C608E5BE359F}" sibTransId="{D61E652E-766F-4279-9AF8-56A628079939}"/>
    <dgm:cxn modelId="{C3BEC26C-5D7B-46B5-A408-E9B941C6B16D}" srcId="{212ACA67-2EBE-463E-B463-7994DFDAE24B}" destId="{3B6BC770-B316-4950-9A2B-517C09E5544F}" srcOrd="0" destOrd="0" parTransId="{65C323D6-97BA-4A21-A7D7-12E05A475207}" sibTransId="{BE979264-0127-4DA9-8DA7-E9FB9EE403CF}"/>
    <dgm:cxn modelId="{F8ECE17A-89DA-4D56-B062-240CBD785C23}" srcId="{212ACA67-2EBE-463E-B463-7994DFDAE24B}" destId="{A7CC605D-BA19-4E26-9317-AE9F317F0E3F}" srcOrd="1" destOrd="0" parTransId="{EBDCBAE5-C9E0-411B-82C0-7128CFA66CCE}" sibTransId="{34071B50-E8E9-4E96-9445-3FF017F7F31F}"/>
    <dgm:cxn modelId="{BA88369A-3966-44D2-9498-168A6ECFBA57}" srcId="{E704CAAC-1092-47BC-84C9-1800EE583AF0}" destId="{D1DA6DCD-DE1B-44FD-B721-8E7B1E6BC5A7}" srcOrd="0" destOrd="0" parTransId="{113CD07E-7AEA-4F03-BA87-53767982FDA1}" sibTransId="{8C9403F1-88D6-4252-9276-C67F20DD31F6}"/>
    <dgm:cxn modelId="{95721EA4-E227-4698-99BD-4650ECB6EE8B}" srcId="{E704CAAC-1092-47BC-84C9-1800EE583AF0}" destId="{385FD69A-6E2A-450F-BD4D-8BC195DE3532}" srcOrd="1" destOrd="0" parTransId="{89B888D3-D89C-4B64-AAFE-698193E508B8}" sibTransId="{F1794A3D-1F4B-4903-B2AE-D24C4EFB59B3}"/>
    <dgm:cxn modelId="{900D41A6-FBB1-CC4B-AF6E-2F42ADBD6289}" type="presOf" srcId="{D1DA6DCD-DE1B-44FD-B721-8E7B1E6BC5A7}" destId="{0494D5D9-2221-8F42-B70D-4E63270D3F43}" srcOrd="0" destOrd="0" presId="urn:microsoft.com/office/officeart/2016/7/layout/ChevronBlockProcess"/>
    <dgm:cxn modelId="{B68888C0-8328-E043-9C6E-6BE522B7C77B}" type="presOf" srcId="{6947D4B1-80C5-8240-8282-AD97BCF20F17}" destId="{650251FC-2A0A-2C4B-B728-4380B90FE102}" srcOrd="0" destOrd="1" presId="urn:microsoft.com/office/officeart/2016/7/layout/ChevronBlockProcess"/>
    <dgm:cxn modelId="{52031AC4-C849-E44C-ABF2-5165272618FD}" type="presOf" srcId="{309573A4-90CB-4323-A58E-7CDEEF33EEF8}" destId="{650251FC-2A0A-2C4B-B728-4380B90FE102}" srcOrd="0" destOrd="2" presId="urn:microsoft.com/office/officeart/2016/7/layout/ChevronBlockProcess"/>
    <dgm:cxn modelId="{DA5D86D5-4CD9-43FB-98BE-653F5C8DBC54}" srcId="{385FD69A-6E2A-450F-BD4D-8BC195DE3532}" destId="{9C1BC432-BFB3-4455-8A19-A7178F3A3F13}" srcOrd="0" destOrd="0" parTransId="{AB01A7CD-DCE7-4AB5-87F3-CA18BA65897D}" sibTransId="{C863C220-9EBD-4CF9-B660-F4E0F781BE39}"/>
    <dgm:cxn modelId="{8FBFDED5-984A-484C-90CC-5D3FB07A4806}" type="presOf" srcId="{274CA471-995A-445B-9431-C1CFD39CD67C}" destId="{DA811DB1-41AE-9344-A088-C47E81F49143}" srcOrd="0" destOrd="0" presId="urn:microsoft.com/office/officeart/2016/7/layout/ChevronBlockProcess"/>
    <dgm:cxn modelId="{A0F7B7DC-2401-134E-9761-8549F8830A60}" type="presOf" srcId="{9C1BC432-BFB3-4455-8A19-A7178F3A3F13}" destId="{650251FC-2A0A-2C4B-B728-4380B90FE102}" srcOrd="0" destOrd="0" presId="urn:microsoft.com/office/officeart/2016/7/layout/ChevronBlockProcess"/>
    <dgm:cxn modelId="{D9EC2FDE-D756-4A00-B27A-4CB08AFF2C66}" srcId="{385FD69A-6E2A-450F-BD4D-8BC195DE3532}" destId="{309573A4-90CB-4323-A58E-7CDEEF33EEF8}" srcOrd="2" destOrd="0" parTransId="{F62433B9-01FF-4D43-B792-C2EEC6D14816}" sibTransId="{763AFA11-D286-4E6C-AA66-664CC116CAFE}"/>
    <dgm:cxn modelId="{2D9F13E4-1468-48D8-B83C-ACF1A5DAD104}" srcId="{212ACA67-2EBE-463E-B463-7994DFDAE24B}" destId="{169C2CBB-3667-450E-871A-47BB31F5AE09}" srcOrd="2" destOrd="0" parTransId="{6B66A785-1ADC-43A1-9BA7-5DB25FEF9D6E}" sibTransId="{52A58A42-8E9E-4347-B990-5A21CF39DEFA}"/>
    <dgm:cxn modelId="{58E379E5-6F97-3C4A-B27B-37BD26CC2927}" type="presOf" srcId="{3B6BC770-B316-4950-9A2B-517C09E5544F}" destId="{D9AC9007-FD9C-0A4B-9849-09A1E0AEFE08}" srcOrd="0" destOrd="0" presId="urn:microsoft.com/office/officeart/2016/7/layout/ChevronBlockProcess"/>
    <dgm:cxn modelId="{4C254EE8-8ABB-934B-8C7A-285F6D808FC5}" type="presOf" srcId="{88028B1D-BB9C-4AB0-9E32-54D373E29FBE}" destId="{650251FC-2A0A-2C4B-B728-4380B90FE102}" srcOrd="0" destOrd="3" presId="urn:microsoft.com/office/officeart/2016/7/layout/ChevronBlockProcess"/>
    <dgm:cxn modelId="{28072EEC-6652-40D4-9C6E-E74D799B85EF}" srcId="{D1DA6DCD-DE1B-44FD-B721-8E7B1E6BC5A7}" destId="{274CA471-995A-445B-9431-C1CFD39CD67C}" srcOrd="0" destOrd="0" parTransId="{9F5B017B-33FD-43E6-A268-6777EB4209E0}" sibTransId="{38EAA9CE-8957-402B-9BEA-7F89F6996F20}"/>
    <dgm:cxn modelId="{93A52AFF-23DE-FA4D-8D3F-B85F5B9A115E}" type="presOf" srcId="{169C2CBB-3667-450E-871A-47BB31F5AE09}" destId="{D9AC9007-FD9C-0A4B-9849-09A1E0AEFE08}" srcOrd="0" destOrd="2" presId="urn:microsoft.com/office/officeart/2016/7/layout/ChevronBlockProcess"/>
    <dgm:cxn modelId="{9B8CF29A-7199-3D49-B8CA-9A6E435BCB6B}" type="presParOf" srcId="{90C37330-4C59-524E-A5C3-F0EB857B8567}" destId="{A6F031F1-6C69-1646-9A3E-ED03ADF8E907}" srcOrd="0" destOrd="0" presId="urn:microsoft.com/office/officeart/2016/7/layout/ChevronBlockProcess"/>
    <dgm:cxn modelId="{AED7E4E1-FE44-AA48-8BDD-24EB36CBB1D3}" type="presParOf" srcId="{A6F031F1-6C69-1646-9A3E-ED03ADF8E907}" destId="{0494D5D9-2221-8F42-B70D-4E63270D3F43}" srcOrd="0" destOrd="0" presId="urn:microsoft.com/office/officeart/2016/7/layout/ChevronBlockProcess"/>
    <dgm:cxn modelId="{E810D97D-3DA0-534E-80CB-92057ACD6023}" type="presParOf" srcId="{A6F031F1-6C69-1646-9A3E-ED03ADF8E907}" destId="{DA811DB1-41AE-9344-A088-C47E81F49143}" srcOrd="1" destOrd="0" presId="urn:microsoft.com/office/officeart/2016/7/layout/ChevronBlockProcess"/>
    <dgm:cxn modelId="{8FE1C140-33E6-9E46-AD55-1E5FFACE0B55}" type="presParOf" srcId="{90C37330-4C59-524E-A5C3-F0EB857B8567}" destId="{2359A7F0-ECC4-4B4F-84DD-4C2234EA4CF0}" srcOrd="1" destOrd="0" presId="urn:microsoft.com/office/officeart/2016/7/layout/ChevronBlockProcess"/>
    <dgm:cxn modelId="{BEE7A0CC-D061-2143-9F4E-E50B4088E999}" type="presParOf" srcId="{90C37330-4C59-524E-A5C3-F0EB857B8567}" destId="{75C58972-B6B2-D645-B6FC-88FCCF10DD8C}" srcOrd="2" destOrd="0" presId="urn:microsoft.com/office/officeart/2016/7/layout/ChevronBlockProcess"/>
    <dgm:cxn modelId="{51430038-8204-364B-BBDF-010A60B59376}" type="presParOf" srcId="{75C58972-B6B2-D645-B6FC-88FCCF10DD8C}" destId="{091C4537-F901-F544-B8BB-9844A559A4DD}" srcOrd="0" destOrd="0" presId="urn:microsoft.com/office/officeart/2016/7/layout/ChevronBlockProcess"/>
    <dgm:cxn modelId="{F284E5A5-127B-654F-9F2E-1CCB716D2E81}" type="presParOf" srcId="{75C58972-B6B2-D645-B6FC-88FCCF10DD8C}" destId="{650251FC-2A0A-2C4B-B728-4380B90FE102}" srcOrd="1" destOrd="0" presId="urn:microsoft.com/office/officeart/2016/7/layout/ChevronBlockProcess"/>
    <dgm:cxn modelId="{3E0EEB8A-D96B-C74F-8789-BBBBBAFA873E}" type="presParOf" srcId="{90C37330-4C59-524E-A5C3-F0EB857B8567}" destId="{F4BD2BBA-6C68-EF4A-9FD6-CBF8D2F50573}" srcOrd="3" destOrd="0" presId="urn:microsoft.com/office/officeart/2016/7/layout/ChevronBlockProcess"/>
    <dgm:cxn modelId="{2DFCCFCB-BE56-E040-AFB4-49ED1F34855F}" type="presParOf" srcId="{90C37330-4C59-524E-A5C3-F0EB857B8567}" destId="{21996C44-2917-2344-AD3E-8D2D74215173}" srcOrd="4" destOrd="0" presId="urn:microsoft.com/office/officeart/2016/7/layout/ChevronBlockProcess"/>
    <dgm:cxn modelId="{A68350EE-F48B-C245-8BA5-DB60C4BBD1A8}" type="presParOf" srcId="{21996C44-2917-2344-AD3E-8D2D74215173}" destId="{A5051E87-72DC-2F44-AC77-16E9820FD18B}" srcOrd="0" destOrd="0" presId="urn:microsoft.com/office/officeart/2016/7/layout/ChevronBlockProcess"/>
    <dgm:cxn modelId="{76B175A5-E51C-BD45-8583-E5223F8164ED}" type="presParOf" srcId="{21996C44-2917-2344-AD3E-8D2D74215173}" destId="{D9AC9007-FD9C-0A4B-9849-09A1E0AEFE08}" srcOrd="1" destOrd="0" presId="urn:microsoft.com/office/officeart/2016/7/layout/ChevronBlockProcess"/>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D0E719-BA90-4CC5-A9AF-F8D1226DCFF3}"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70F0C193-0212-451C-BF5D-C75DCE64130D}">
      <dgm:prSet/>
      <dgm:spPr/>
      <dgm:t>
        <a:bodyPr/>
        <a:lstStyle/>
        <a:p>
          <a:r>
            <a:rPr lang="en-ZA" dirty="0"/>
            <a:t>Up to 80 percent of e-Book expenditure goes to Amazon, who is secretive about all book sales and does not disclose any sales figures for self-published e-Book writers.</a:t>
          </a:r>
          <a:endParaRPr lang="en-US" dirty="0"/>
        </a:p>
      </dgm:t>
    </dgm:pt>
    <dgm:pt modelId="{57E638E4-CC29-4F58-81BA-FACC77F7232C}" type="parTrans" cxnId="{7D29C831-648A-41F3-AEDF-E044969FAD98}">
      <dgm:prSet/>
      <dgm:spPr/>
      <dgm:t>
        <a:bodyPr/>
        <a:lstStyle/>
        <a:p>
          <a:endParaRPr lang="en-US"/>
        </a:p>
      </dgm:t>
    </dgm:pt>
    <dgm:pt modelId="{26F9D342-618C-4642-B8E9-281BE11C3EE1}" type="sibTrans" cxnId="{7D29C831-648A-41F3-AEDF-E044969FAD98}">
      <dgm:prSet/>
      <dgm:spPr/>
      <dgm:t>
        <a:bodyPr/>
        <a:lstStyle/>
        <a:p>
          <a:endParaRPr lang="en-US"/>
        </a:p>
      </dgm:t>
    </dgm:pt>
    <dgm:pt modelId="{CC13971A-AF4B-4604-8F5E-2C199611FB6F}">
      <dgm:prSet/>
      <dgm:spPr/>
      <dgm:t>
        <a:bodyPr/>
        <a:lstStyle/>
        <a:p>
          <a:r>
            <a:rPr lang="en-ZA" dirty="0"/>
            <a:t>The remainder of the business is split between Apple's iBookStore, Barnes &amp; Noble, Kobo US, and Google Play Books. </a:t>
          </a:r>
          <a:endParaRPr lang="en-US" dirty="0"/>
        </a:p>
      </dgm:t>
    </dgm:pt>
    <dgm:pt modelId="{A3E64ADF-DABB-423A-9AEA-AF1981623C0B}" type="parTrans" cxnId="{36793639-5889-4DF2-BFA7-AD76F38239C6}">
      <dgm:prSet/>
      <dgm:spPr/>
      <dgm:t>
        <a:bodyPr/>
        <a:lstStyle/>
        <a:p>
          <a:endParaRPr lang="en-US"/>
        </a:p>
      </dgm:t>
    </dgm:pt>
    <dgm:pt modelId="{2FC08F95-755B-418D-BBF9-E87E47B6983D}" type="sibTrans" cxnId="{36793639-5889-4DF2-BFA7-AD76F38239C6}">
      <dgm:prSet/>
      <dgm:spPr/>
      <dgm:t>
        <a:bodyPr/>
        <a:lstStyle/>
        <a:p>
          <a:endParaRPr lang="en-US"/>
        </a:p>
      </dgm:t>
    </dgm:pt>
    <dgm:pt modelId="{4944DAA9-103B-4DF3-94C9-18A289F63C12}">
      <dgm:prSet/>
      <dgm:spPr/>
      <dgm:t>
        <a:bodyPr/>
        <a:lstStyle/>
        <a:p>
          <a:r>
            <a:rPr lang="en-US" dirty="0"/>
            <a:t>Amazon caused price pressure on e-Book prices, so US companies decided to expand their sale of books on Apple's iBookStore.</a:t>
          </a:r>
        </a:p>
      </dgm:t>
    </dgm:pt>
    <dgm:pt modelId="{B9E88A38-C4F3-4AE8-A6E1-1A9A170C13CC}" type="parTrans" cxnId="{33DD083D-DCA1-4B2D-AD4D-61979B7DF417}">
      <dgm:prSet/>
      <dgm:spPr/>
      <dgm:t>
        <a:bodyPr/>
        <a:lstStyle/>
        <a:p>
          <a:endParaRPr lang="en-US"/>
        </a:p>
      </dgm:t>
    </dgm:pt>
    <dgm:pt modelId="{229009ED-8590-4F16-8D1D-BE1F256D0F42}" type="sibTrans" cxnId="{33DD083D-DCA1-4B2D-AD4D-61979B7DF417}">
      <dgm:prSet/>
      <dgm:spPr/>
      <dgm:t>
        <a:bodyPr/>
        <a:lstStyle/>
        <a:p>
          <a:endParaRPr lang="en-US"/>
        </a:p>
      </dgm:t>
    </dgm:pt>
    <dgm:pt modelId="{CA07EA2E-00F5-4A54-985C-285741602334}">
      <dgm:prSet/>
      <dgm:spPr/>
      <dgm:t>
        <a:bodyPr/>
        <a:lstStyle/>
        <a:p>
          <a:r>
            <a:rPr lang="en-US"/>
            <a:t>In 2010, Apple and the publishers switched from ' wholesale ' pricing (retailers setting the price) to ' agency ' pricing, binding books sold by third parties to the price set by publishers themselves.</a:t>
          </a:r>
        </a:p>
      </dgm:t>
    </dgm:pt>
    <dgm:pt modelId="{5939167D-23F1-4FB8-8D2B-CAC85A731B4E}" type="parTrans" cxnId="{C9762C26-7156-4145-99C9-2D56CFBA0626}">
      <dgm:prSet/>
      <dgm:spPr/>
      <dgm:t>
        <a:bodyPr/>
        <a:lstStyle/>
        <a:p>
          <a:endParaRPr lang="en-US"/>
        </a:p>
      </dgm:t>
    </dgm:pt>
    <dgm:pt modelId="{91A5784F-6956-4852-B258-ABE4361B3D7A}" type="sibTrans" cxnId="{C9762C26-7156-4145-99C9-2D56CFBA0626}">
      <dgm:prSet/>
      <dgm:spPr/>
      <dgm:t>
        <a:bodyPr/>
        <a:lstStyle/>
        <a:p>
          <a:endParaRPr lang="en-US"/>
        </a:p>
      </dgm:t>
    </dgm:pt>
    <dgm:pt modelId="{AF5DDB35-8CFB-4D67-ABEC-64FEDF989BF6}">
      <dgm:prSet/>
      <dgm:spPr/>
      <dgm:t>
        <a:bodyPr/>
        <a:lstStyle/>
        <a:p>
          <a:r>
            <a:rPr lang="en-US" dirty="0"/>
            <a:t>Monopoly litigation by US government towards five publishers and Apple, which indicated that retailers were only allowed to set their prices so that their total sales to customers did not exceed the average retailer margin (e.g. Amazons).</a:t>
          </a:r>
        </a:p>
      </dgm:t>
    </dgm:pt>
    <dgm:pt modelId="{FE4D5CAD-B4C8-45FA-8424-FE57A230CB52}" type="parTrans" cxnId="{78E1B4DF-8C49-4946-9857-5228E3D020FD}">
      <dgm:prSet/>
      <dgm:spPr/>
      <dgm:t>
        <a:bodyPr/>
        <a:lstStyle/>
        <a:p>
          <a:endParaRPr lang="en-US"/>
        </a:p>
      </dgm:t>
    </dgm:pt>
    <dgm:pt modelId="{8EE0D0B6-A483-4421-BBBE-4CDB4BAAA253}" type="sibTrans" cxnId="{78E1B4DF-8C49-4946-9857-5228E3D020FD}">
      <dgm:prSet/>
      <dgm:spPr/>
      <dgm:t>
        <a:bodyPr/>
        <a:lstStyle/>
        <a:p>
          <a:endParaRPr lang="en-US"/>
        </a:p>
      </dgm:t>
    </dgm:pt>
    <dgm:pt modelId="{D09526F2-1BAA-40B7-BB85-EC65C1A2D4CA}">
      <dgm:prSet/>
      <dgm:spPr/>
      <dgm:t>
        <a:bodyPr/>
        <a:lstStyle/>
        <a:p>
          <a:r>
            <a:rPr lang="en-US" dirty="0"/>
            <a:t>Amazon created its own author-driven publishing segment.</a:t>
          </a:r>
        </a:p>
      </dgm:t>
    </dgm:pt>
    <dgm:pt modelId="{2F284D02-28EE-4AA1-81D4-334ED3B1AB9A}" type="parTrans" cxnId="{06CADF33-A3C9-4B3D-9052-08541EFB62AF}">
      <dgm:prSet/>
      <dgm:spPr/>
      <dgm:t>
        <a:bodyPr/>
        <a:lstStyle/>
        <a:p>
          <a:endParaRPr lang="en-US"/>
        </a:p>
      </dgm:t>
    </dgm:pt>
    <dgm:pt modelId="{DE40BB60-6839-4217-A8F2-001BCDF92F1D}" type="sibTrans" cxnId="{06CADF33-A3C9-4B3D-9052-08541EFB62AF}">
      <dgm:prSet/>
      <dgm:spPr/>
      <dgm:t>
        <a:bodyPr/>
        <a:lstStyle/>
        <a:p>
          <a:endParaRPr lang="en-US"/>
        </a:p>
      </dgm:t>
    </dgm:pt>
    <dgm:pt modelId="{AB3CDA3A-9E42-475C-860F-F68B9EE76D62}">
      <dgm:prSet/>
      <dgm:spPr/>
      <dgm:t>
        <a:bodyPr/>
        <a:lstStyle/>
        <a:p>
          <a:r>
            <a:rPr lang="en-US" dirty="0"/>
            <a:t>Book market may adopt the position taken by content providers, such as Netflix, who commission TV and films based on their insights of consumer demand.</a:t>
          </a:r>
        </a:p>
      </dgm:t>
    </dgm:pt>
    <dgm:pt modelId="{EF71E729-74E9-41A8-B6F7-CE4E0728A33D}" type="parTrans" cxnId="{23B66FCD-049B-4401-A051-9FB39173DA5B}">
      <dgm:prSet/>
      <dgm:spPr/>
      <dgm:t>
        <a:bodyPr/>
        <a:lstStyle/>
        <a:p>
          <a:endParaRPr lang="en-US"/>
        </a:p>
      </dgm:t>
    </dgm:pt>
    <dgm:pt modelId="{544952B6-631A-43CF-B5F5-9A2370E9EE7B}" type="sibTrans" cxnId="{23B66FCD-049B-4401-A051-9FB39173DA5B}">
      <dgm:prSet/>
      <dgm:spPr/>
      <dgm:t>
        <a:bodyPr/>
        <a:lstStyle/>
        <a:p>
          <a:endParaRPr lang="en-US"/>
        </a:p>
      </dgm:t>
    </dgm:pt>
    <dgm:pt modelId="{F24E76D9-EF10-5E43-80F3-78C0944E8EC7}" type="pres">
      <dgm:prSet presAssocID="{8CD0E719-BA90-4CC5-A9AF-F8D1226DCFF3}" presName="vert0" presStyleCnt="0">
        <dgm:presLayoutVars>
          <dgm:dir/>
          <dgm:animOne val="branch"/>
          <dgm:animLvl val="lvl"/>
        </dgm:presLayoutVars>
      </dgm:prSet>
      <dgm:spPr/>
    </dgm:pt>
    <dgm:pt modelId="{FBD0B8A7-AFCD-AF4F-8C10-5BD601F65EE2}" type="pres">
      <dgm:prSet presAssocID="{70F0C193-0212-451C-BF5D-C75DCE64130D}" presName="thickLine" presStyleLbl="alignNode1" presStyleIdx="0" presStyleCnt="7"/>
      <dgm:spPr/>
    </dgm:pt>
    <dgm:pt modelId="{D494A02A-2C42-4544-9EA3-FE49A344A4AB}" type="pres">
      <dgm:prSet presAssocID="{70F0C193-0212-451C-BF5D-C75DCE64130D}" presName="horz1" presStyleCnt="0"/>
      <dgm:spPr/>
    </dgm:pt>
    <dgm:pt modelId="{51487A37-74FE-DB40-B010-8D078AEFBAD2}" type="pres">
      <dgm:prSet presAssocID="{70F0C193-0212-451C-BF5D-C75DCE64130D}" presName="tx1" presStyleLbl="revTx" presStyleIdx="0" presStyleCnt="7"/>
      <dgm:spPr/>
    </dgm:pt>
    <dgm:pt modelId="{A548219D-5E5A-5A45-A5EA-F3CBC9527BCC}" type="pres">
      <dgm:prSet presAssocID="{70F0C193-0212-451C-BF5D-C75DCE64130D}" presName="vert1" presStyleCnt="0"/>
      <dgm:spPr/>
    </dgm:pt>
    <dgm:pt modelId="{DA4FC7A9-75BB-F642-BD1D-70F2CE881DCA}" type="pres">
      <dgm:prSet presAssocID="{CC13971A-AF4B-4604-8F5E-2C199611FB6F}" presName="thickLine" presStyleLbl="alignNode1" presStyleIdx="1" presStyleCnt="7"/>
      <dgm:spPr/>
    </dgm:pt>
    <dgm:pt modelId="{74A27FD9-25FC-3E47-92B8-C42BB21EDF84}" type="pres">
      <dgm:prSet presAssocID="{CC13971A-AF4B-4604-8F5E-2C199611FB6F}" presName="horz1" presStyleCnt="0"/>
      <dgm:spPr/>
    </dgm:pt>
    <dgm:pt modelId="{B1DEC59C-1683-9842-B64A-86DED3D7C190}" type="pres">
      <dgm:prSet presAssocID="{CC13971A-AF4B-4604-8F5E-2C199611FB6F}" presName="tx1" presStyleLbl="revTx" presStyleIdx="1" presStyleCnt="7"/>
      <dgm:spPr/>
    </dgm:pt>
    <dgm:pt modelId="{9552DA72-1382-FA43-A22B-43614DF2848C}" type="pres">
      <dgm:prSet presAssocID="{CC13971A-AF4B-4604-8F5E-2C199611FB6F}" presName="vert1" presStyleCnt="0"/>
      <dgm:spPr/>
    </dgm:pt>
    <dgm:pt modelId="{54DB6819-3E66-F541-A4A3-0EF71C5734D0}" type="pres">
      <dgm:prSet presAssocID="{4944DAA9-103B-4DF3-94C9-18A289F63C12}" presName="thickLine" presStyleLbl="alignNode1" presStyleIdx="2" presStyleCnt="7"/>
      <dgm:spPr/>
    </dgm:pt>
    <dgm:pt modelId="{6ACDF732-06E9-FC40-B216-C598C23FD4C3}" type="pres">
      <dgm:prSet presAssocID="{4944DAA9-103B-4DF3-94C9-18A289F63C12}" presName="horz1" presStyleCnt="0"/>
      <dgm:spPr/>
    </dgm:pt>
    <dgm:pt modelId="{3DC9060A-CC04-3440-840A-DC76B52F2E4D}" type="pres">
      <dgm:prSet presAssocID="{4944DAA9-103B-4DF3-94C9-18A289F63C12}" presName="tx1" presStyleLbl="revTx" presStyleIdx="2" presStyleCnt="7"/>
      <dgm:spPr/>
    </dgm:pt>
    <dgm:pt modelId="{612247A2-5384-8246-A5CB-F7AAF1CA9B34}" type="pres">
      <dgm:prSet presAssocID="{4944DAA9-103B-4DF3-94C9-18A289F63C12}" presName="vert1" presStyleCnt="0"/>
      <dgm:spPr/>
    </dgm:pt>
    <dgm:pt modelId="{4033E2E8-5BF5-2441-8069-F053CDD08FB0}" type="pres">
      <dgm:prSet presAssocID="{CA07EA2E-00F5-4A54-985C-285741602334}" presName="thickLine" presStyleLbl="alignNode1" presStyleIdx="3" presStyleCnt="7"/>
      <dgm:spPr/>
    </dgm:pt>
    <dgm:pt modelId="{DB2E2597-3065-A542-B013-97AD2E3CC3AD}" type="pres">
      <dgm:prSet presAssocID="{CA07EA2E-00F5-4A54-985C-285741602334}" presName="horz1" presStyleCnt="0"/>
      <dgm:spPr/>
    </dgm:pt>
    <dgm:pt modelId="{059D5250-7525-B143-89F5-B1493FD1C81A}" type="pres">
      <dgm:prSet presAssocID="{CA07EA2E-00F5-4A54-985C-285741602334}" presName="tx1" presStyleLbl="revTx" presStyleIdx="3" presStyleCnt="7"/>
      <dgm:spPr/>
    </dgm:pt>
    <dgm:pt modelId="{32BE38FA-A07E-BF49-AE8F-BA8D1F6DE06F}" type="pres">
      <dgm:prSet presAssocID="{CA07EA2E-00F5-4A54-985C-285741602334}" presName="vert1" presStyleCnt="0"/>
      <dgm:spPr/>
    </dgm:pt>
    <dgm:pt modelId="{A6E01391-8081-C648-82E9-2E8A2511D662}" type="pres">
      <dgm:prSet presAssocID="{AF5DDB35-8CFB-4D67-ABEC-64FEDF989BF6}" presName="thickLine" presStyleLbl="alignNode1" presStyleIdx="4" presStyleCnt="7"/>
      <dgm:spPr/>
    </dgm:pt>
    <dgm:pt modelId="{8A72876F-795B-E246-BA7C-FFA00CD5BD0D}" type="pres">
      <dgm:prSet presAssocID="{AF5DDB35-8CFB-4D67-ABEC-64FEDF989BF6}" presName="horz1" presStyleCnt="0"/>
      <dgm:spPr/>
    </dgm:pt>
    <dgm:pt modelId="{03CF39AC-BFA7-E54E-844A-DD3587289F85}" type="pres">
      <dgm:prSet presAssocID="{AF5DDB35-8CFB-4D67-ABEC-64FEDF989BF6}" presName="tx1" presStyleLbl="revTx" presStyleIdx="4" presStyleCnt="7"/>
      <dgm:spPr/>
    </dgm:pt>
    <dgm:pt modelId="{36C18515-157C-4445-A7C8-4AB90C2DA914}" type="pres">
      <dgm:prSet presAssocID="{AF5DDB35-8CFB-4D67-ABEC-64FEDF989BF6}" presName="vert1" presStyleCnt="0"/>
      <dgm:spPr/>
    </dgm:pt>
    <dgm:pt modelId="{905AE005-3E13-484A-9C0C-E7784769CCAD}" type="pres">
      <dgm:prSet presAssocID="{D09526F2-1BAA-40B7-BB85-EC65C1A2D4CA}" presName="thickLine" presStyleLbl="alignNode1" presStyleIdx="5" presStyleCnt="7"/>
      <dgm:spPr/>
    </dgm:pt>
    <dgm:pt modelId="{D9CB4475-6994-8D42-93D5-F9C8C0248CA2}" type="pres">
      <dgm:prSet presAssocID="{D09526F2-1BAA-40B7-BB85-EC65C1A2D4CA}" presName="horz1" presStyleCnt="0"/>
      <dgm:spPr/>
    </dgm:pt>
    <dgm:pt modelId="{843A0E45-C024-F146-AC3A-B7E4081EE268}" type="pres">
      <dgm:prSet presAssocID="{D09526F2-1BAA-40B7-BB85-EC65C1A2D4CA}" presName="tx1" presStyleLbl="revTx" presStyleIdx="5" presStyleCnt="7"/>
      <dgm:spPr/>
    </dgm:pt>
    <dgm:pt modelId="{6E3328C1-6F34-5E4B-AE8F-F8A8487C0998}" type="pres">
      <dgm:prSet presAssocID="{D09526F2-1BAA-40B7-BB85-EC65C1A2D4CA}" presName="vert1" presStyleCnt="0"/>
      <dgm:spPr/>
    </dgm:pt>
    <dgm:pt modelId="{6F6DEB0C-CE76-6340-8F61-3D180612E8D0}" type="pres">
      <dgm:prSet presAssocID="{AB3CDA3A-9E42-475C-860F-F68B9EE76D62}" presName="thickLine" presStyleLbl="alignNode1" presStyleIdx="6" presStyleCnt="7"/>
      <dgm:spPr/>
    </dgm:pt>
    <dgm:pt modelId="{258F5424-6E38-E94C-8030-D033DCEE3967}" type="pres">
      <dgm:prSet presAssocID="{AB3CDA3A-9E42-475C-860F-F68B9EE76D62}" presName="horz1" presStyleCnt="0"/>
      <dgm:spPr/>
    </dgm:pt>
    <dgm:pt modelId="{FAEE9DFB-1978-A64D-9505-2B4F780BDDC8}" type="pres">
      <dgm:prSet presAssocID="{AB3CDA3A-9E42-475C-860F-F68B9EE76D62}" presName="tx1" presStyleLbl="revTx" presStyleIdx="6" presStyleCnt="7"/>
      <dgm:spPr/>
    </dgm:pt>
    <dgm:pt modelId="{0606F418-E6BB-CE43-8B3B-AEB198658456}" type="pres">
      <dgm:prSet presAssocID="{AB3CDA3A-9E42-475C-860F-F68B9EE76D62}" presName="vert1" presStyleCnt="0"/>
      <dgm:spPr/>
    </dgm:pt>
  </dgm:ptLst>
  <dgm:cxnLst>
    <dgm:cxn modelId="{C9762C26-7156-4145-99C9-2D56CFBA0626}" srcId="{8CD0E719-BA90-4CC5-A9AF-F8D1226DCFF3}" destId="{CA07EA2E-00F5-4A54-985C-285741602334}" srcOrd="3" destOrd="0" parTransId="{5939167D-23F1-4FB8-8D2B-CAC85A731B4E}" sibTransId="{91A5784F-6956-4852-B258-ABE4361B3D7A}"/>
    <dgm:cxn modelId="{30C7CB27-63B5-2C4A-8F8C-32E4E9EC99C4}" type="presOf" srcId="{CA07EA2E-00F5-4A54-985C-285741602334}" destId="{059D5250-7525-B143-89F5-B1493FD1C81A}" srcOrd="0" destOrd="0" presId="urn:microsoft.com/office/officeart/2008/layout/LinedList"/>
    <dgm:cxn modelId="{7D29C831-648A-41F3-AEDF-E044969FAD98}" srcId="{8CD0E719-BA90-4CC5-A9AF-F8D1226DCFF3}" destId="{70F0C193-0212-451C-BF5D-C75DCE64130D}" srcOrd="0" destOrd="0" parTransId="{57E638E4-CC29-4F58-81BA-FACC77F7232C}" sibTransId="{26F9D342-618C-4642-B8E9-281BE11C3EE1}"/>
    <dgm:cxn modelId="{06CADF33-A3C9-4B3D-9052-08541EFB62AF}" srcId="{8CD0E719-BA90-4CC5-A9AF-F8D1226DCFF3}" destId="{D09526F2-1BAA-40B7-BB85-EC65C1A2D4CA}" srcOrd="5" destOrd="0" parTransId="{2F284D02-28EE-4AA1-81D4-334ED3B1AB9A}" sibTransId="{DE40BB60-6839-4217-A8F2-001BCDF92F1D}"/>
    <dgm:cxn modelId="{36793639-5889-4DF2-BFA7-AD76F38239C6}" srcId="{8CD0E719-BA90-4CC5-A9AF-F8D1226DCFF3}" destId="{CC13971A-AF4B-4604-8F5E-2C199611FB6F}" srcOrd="1" destOrd="0" parTransId="{A3E64ADF-DABB-423A-9AEA-AF1981623C0B}" sibTransId="{2FC08F95-755B-418D-BBF9-E87E47B6983D}"/>
    <dgm:cxn modelId="{33DD083D-DCA1-4B2D-AD4D-61979B7DF417}" srcId="{8CD0E719-BA90-4CC5-A9AF-F8D1226DCFF3}" destId="{4944DAA9-103B-4DF3-94C9-18A289F63C12}" srcOrd="2" destOrd="0" parTransId="{B9E88A38-C4F3-4AE8-A6E1-1A9A170C13CC}" sibTransId="{229009ED-8590-4F16-8D1D-BE1F256D0F42}"/>
    <dgm:cxn modelId="{18320361-F6F2-A447-9390-E15F522D852E}" type="presOf" srcId="{AB3CDA3A-9E42-475C-860F-F68B9EE76D62}" destId="{FAEE9DFB-1978-A64D-9505-2B4F780BDDC8}" srcOrd="0" destOrd="0" presId="urn:microsoft.com/office/officeart/2008/layout/LinedList"/>
    <dgm:cxn modelId="{61054C97-2696-AB46-A759-0F8CB9EC7CDA}" type="presOf" srcId="{4944DAA9-103B-4DF3-94C9-18A289F63C12}" destId="{3DC9060A-CC04-3440-840A-DC76B52F2E4D}" srcOrd="0" destOrd="0" presId="urn:microsoft.com/office/officeart/2008/layout/LinedList"/>
    <dgm:cxn modelId="{33599FAC-FF02-9642-B518-4891F2510C49}" type="presOf" srcId="{D09526F2-1BAA-40B7-BB85-EC65C1A2D4CA}" destId="{843A0E45-C024-F146-AC3A-B7E4081EE268}" srcOrd="0" destOrd="0" presId="urn:microsoft.com/office/officeart/2008/layout/LinedList"/>
    <dgm:cxn modelId="{B5CCAAB0-6D20-9B4A-8ECF-91D9228DC893}" type="presOf" srcId="{70F0C193-0212-451C-BF5D-C75DCE64130D}" destId="{51487A37-74FE-DB40-B010-8D078AEFBAD2}" srcOrd="0" destOrd="0" presId="urn:microsoft.com/office/officeart/2008/layout/LinedList"/>
    <dgm:cxn modelId="{9411D0B6-15B3-5548-9A4C-B6A2999CB5E5}" type="presOf" srcId="{CC13971A-AF4B-4604-8F5E-2C199611FB6F}" destId="{B1DEC59C-1683-9842-B64A-86DED3D7C190}" srcOrd="0" destOrd="0" presId="urn:microsoft.com/office/officeart/2008/layout/LinedList"/>
    <dgm:cxn modelId="{23B66FCD-049B-4401-A051-9FB39173DA5B}" srcId="{8CD0E719-BA90-4CC5-A9AF-F8D1226DCFF3}" destId="{AB3CDA3A-9E42-475C-860F-F68B9EE76D62}" srcOrd="6" destOrd="0" parTransId="{EF71E729-74E9-41A8-B6F7-CE4E0728A33D}" sibTransId="{544952B6-631A-43CF-B5F5-9A2370E9EE7B}"/>
    <dgm:cxn modelId="{65EFA9DD-298B-E94C-848E-FFF721019A3F}" type="presOf" srcId="{8CD0E719-BA90-4CC5-A9AF-F8D1226DCFF3}" destId="{F24E76D9-EF10-5E43-80F3-78C0944E8EC7}" srcOrd="0" destOrd="0" presId="urn:microsoft.com/office/officeart/2008/layout/LinedList"/>
    <dgm:cxn modelId="{78E1B4DF-8C49-4946-9857-5228E3D020FD}" srcId="{8CD0E719-BA90-4CC5-A9AF-F8D1226DCFF3}" destId="{AF5DDB35-8CFB-4D67-ABEC-64FEDF989BF6}" srcOrd="4" destOrd="0" parTransId="{FE4D5CAD-B4C8-45FA-8424-FE57A230CB52}" sibTransId="{8EE0D0B6-A483-4421-BBBE-4CDB4BAAA253}"/>
    <dgm:cxn modelId="{203A03EF-8DAE-EA4B-8D04-945A8CE1C7A5}" type="presOf" srcId="{AF5DDB35-8CFB-4D67-ABEC-64FEDF989BF6}" destId="{03CF39AC-BFA7-E54E-844A-DD3587289F85}" srcOrd="0" destOrd="0" presId="urn:microsoft.com/office/officeart/2008/layout/LinedList"/>
    <dgm:cxn modelId="{B1633F14-4856-0341-BA30-C2B043F2ECA3}" type="presParOf" srcId="{F24E76D9-EF10-5E43-80F3-78C0944E8EC7}" destId="{FBD0B8A7-AFCD-AF4F-8C10-5BD601F65EE2}" srcOrd="0" destOrd="0" presId="urn:microsoft.com/office/officeart/2008/layout/LinedList"/>
    <dgm:cxn modelId="{79C67F37-79F6-C841-9D6A-FB35AD0E2DC4}" type="presParOf" srcId="{F24E76D9-EF10-5E43-80F3-78C0944E8EC7}" destId="{D494A02A-2C42-4544-9EA3-FE49A344A4AB}" srcOrd="1" destOrd="0" presId="urn:microsoft.com/office/officeart/2008/layout/LinedList"/>
    <dgm:cxn modelId="{3D15D712-69D3-6743-BC4F-3B019BB32853}" type="presParOf" srcId="{D494A02A-2C42-4544-9EA3-FE49A344A4AB}" destId="{51487A37-74FE-DB40-B010-8D078AEFBAD2}" srcOrd="0" destOrd="0" presId="urn:microsoft.com/office/officeart/2008/layout/LinedList"/>
    <dgm:cxn modelId="{25CF96FE-6E6E-6941-8D78-1093AD334F00}" type="presParOf" srcId="{D494A02A-2C42-4544-9EA3-FE49A344A4AB}" destId="{A548219D-5E5A-5A45-A5EA-F3CBC9527BCC}" srcOrd="1" destOrd="0" presId="urn:microsoft.com/office/officeart/2008/layout/LinedList"/>
    <dgm:cxn modelId="{8FBC2E4F-9282-E84E-818D-BAB00C8EA3DF}" type="presParOf" srcId="{F24E76D9-EF10-5E43-80F3-78C0944E8EC7}" destId="{DA4FC7A9-75BB-F642-BD1D-70F2CE881DCA}" srcOrd="2" destOrd="0" presId="urn:microsoft.com/office/officeart/2008/layout/LinedList"/>
    <dgm:cxn modelId="{D9BDE762-8B68-C84C-BB5F-7F22956D8438}" type="presParOf" srcId="{F24E76D9-EF10-5E43-80F3-78C0944E8EC7}" destId="{74A27FD9-25FC-3E47-92B8-C42BB21EDF84}" srcOrd="3" destOrd="0" presId="urn:microsoft.com/office/officeart/2008/layout/LinedList"/>
    <dgm:cxn modelId="{00924995-3DE7-9348-8BBB-36CDDFE9A915}" type="presParOf" srcId="{74A27FD9-25FC-3E47-92B8-C42BB21EDF84}" destId="{B1DEC59C-1683-9842-B64A-86DED3D7C190}" srcOrd="0" destOrd="0" presId="urn:microsoft.com/office/officeart/2008/layout/LinedList"/>
    <dgm:cxn modelId="{CB18765D-26D9-244D-B6C0-3607CF58AFA9}" type="presParOf" srcId="{74A27FD9-25FC-3E47-92B8-C42BB21EDF84}" destId="{9552DA72-1382-FA43-A22B-43614DF2848C}" srcOrd="1" destOrd="0" presId="urn:microsoft.com/office/officeart/2008/layout/LinedList"/>
    <dgm:cxn modelId="{371868B0-A587-B243-B330-F0D7A9013E73}" type="presParOf" srcId="{F24E76D9-EF10-5E43-80F3-78C0944E8EC7}" destId="{54DB6819-3E66-F541-A4A3-0EF71C5734D0}" srcOrd="4" destOrd="0" presId="urn:microsoft.com/office/officeart/2008/layout/LinedList"/>
    <dgm:cxn modelId="{5D34A844-CB9F-D44D-B9FD-F3CF730E3F03}" type="presParOf" srcId="{F24E76D9-EF10-5E43-80F3-78C0944E8EC7}" destId="{6ACDF732-06E9-FC40-B216-C598C23FD4C3}" srcOrd="5" destOrd="0" presId="urn:microsoft.com/office/officeart/2008/layout/LinedList"/>
    <dgm:cxn modelId="{66FDBAD7-3FC0-8448-86D1-9E73FFC0F7E2}" type="presParOf" srcId="{6ACDF732-06E9-FC40-B216-C598C23FD4C3}" destId="{3DC9060A-CC04-3440-840A-DC76B52F2E4D}" srcOrd="0" destOrd="0" presId="urn:microsoft.com/office/officeart/2008/layout/LinedList"/>
    <dgm:cxn modelId="{8B1933DB-C37F-4244-8D48-37667CD1DD5D}" type="presParOf" srcId="{6ACDF732-06E9-FC40-B216-C598C23FD4C3}" destId="{612247A2-5384-8246-A5CB-F7AAF1CA9B34}" srcOrd="1" destOrd="0" presId="urn:microsoft.com/office/officeart/2008/layout/LinedList"/>
    <dgm:cxn modelId="{F971E330-00C2-1448-A221-AD1E9B67B07D}" type="presParOf" srcId="{F24E76D9-EF10-5E43-80F3-78C0944E8EC7}" destId="{4033E2E8-5BF5-2441-8069-F053CDD08FB0}" srcOrd="6" destOrd="0" presId="urn:microsoft.com/office/officeart/2008/layout/LinedList"/>
    <dgm:cxn modelId="{35AFDFC7-9060-744C-93B8-57A9D22204BD}" type="presParOf" srcId="{F24E76D9-EF10-5E43-80F3-78C0944E8EC7}" destId="{DB2E2597-3065-A542-B013-97AD2E3CC3AD}" srcOrd="7" destOrd="0" presId="urn:microsoft.com/office/officeart/2008/layout/LinedList"/>
    <dgm:cxn modelId="{B6D8A96F-D6C5-9C40-9D98-6BF6B6225DD4}" type="presParOf" srcId="{DB2E2597-3065-A542-B013-97AD2E3CC3AD}" destId="{059D5250-7525-B143-89F5-B1493FD1C81A}" srcOrd="0" destOrd="0" presId="urn:microsoft.com/office/officeart/2008/layout/LinedList"/>
    <dgm:cxn modelId="{2DD56CDD-B6F9-4844-9694-B35F36F01F0D}" type="presParOf" srcId="{DB2E2597-3065-A542-B013-97AD2E3CC3AD}" destId="{32BE38FA-A07E-BF49-AE8F-BA8D1F6DE06F}" srcOrd="1" destOrd="0" presId="urn:microsoft.com/office/officeart/2008/layout/LinedList"/>
    <dgm:cxn modelId="{4789A720-62D1-9C43-985D-7B89CEDBBA30}" type="presParOf" srcId="{F24E76D9-EF10-5E43-80F3-78C0944E8EC7}" destId="{A6E01391-8081-C648-82E9-2E8A2511D662}" srcOrd="8" destOrd="0" presId="urn:microsoft.com/office/officeart/2008/layout/LinedList"/>
    <dgm:cxn modelId="{983631F9-87CA-C74B-A95B-050710699A3A}" type="presParOf" srcId="{F24E76D9-EF10-5E43-80F3-78C0944E8EC7}" destId="{8A72876F-795B-E246-BA7C-FFA00CD5BD0D}" srcOrd="9" destOrd="0" presId="urn:microsoft.com/office/officeart/2008/layout/LinedList"/>
    <dgm:cxn modelId="{50089FAD-4D25-AD4C-B3F5-F51A0F803E53}" type="presParOf" srcId="{8A72876F-795B-E246-BA7C-FFA00CD5BD0D}" destId="{03CF39AC-BFA7-E54E-844A-DD3587289F85}" srcOrd="0" destOrd="0" presId="urn:microsoft.com/office/officeart/2008/layout/LinedList"/>
    <dgm:cxn modelId="{F464B3FA-CC37-6849-81D4-678E8F3B395E}" type="presParOf" srcId="{8A72876F-795B-E246-BA7C-FFA00CD5BD0D}" destId="{36C18515-157C-4445-A7C8-4AB90C2DA914}" srcOrd="1" destOrd="0" presId="urn:microsoft.com/office/officeart/2008/layout/LinedList"/>
    <dgm:cxn modelId="{8BD93179-6CFD-A14F-BC26-79E0153727B9}" type="presParOf" srcId="{F24E76D9-EF10-5E43-80F3-78C0944E8EC7}" destId="{905AE005-3E13-484A-9C0C-E7784769CCAD}" srcOrd="10" destOrd="0" presId="urn:microsoft.com/office/officeart/2008/layout/LinedList"/>
    <dgm:cxn modelId="{3A88D568-6868-4447-BEE2-ADBABF0A1060}" type="presParOf" srcId="{F24E76D9-EF10-5E43-80F3-78C0944E8EC7}" destId="{D9CB4475-6994-8D42-93D5-F9C8C0248CA2}" srcOrd="11" destOrd="0" presId="urn:microsoft.com/office/officeart/2008/layout/LinedList"/>
    <dgm:cxn modelId="{0784F4E4-0C0E-0444-B255-27EE0550ABD8}" type="presParOf" srcId="{D9CB4475-6994-8D42-93D5-F9C8C0248CA2}" destId="{843A0E45-C024-F146-AC3A-B7E4081EE268}" srcOrd="0" destOrd="0" presId="urn:microsoft.com/office/officeart/2008/layout/LinedList"/>
    <dgm:cxn modelId="{0442A559-BFA4-BD46-BEEF-838E69B21CCF}" type="presParOf" srcId="{D9CB4475-6994-8D42-93D5-F9C8C0248CA2}" destId="{6E3328C1-6F34-5E4B-AE8F-F8A8487C0998}" srcOrd="1" destOrd="0" presId="urn:microsoft.com/office/officeart/2008/layout/LinedList"/>
    <dgm:cxn modelId="{F1C9B2CB-A30F-974E-92F0-44315552CE0F}" type="presParOf" srcId="{F24E76D9-EF10-5E43-80F3-78C0944E8EC7}" destId="{6F6DEB0C-CE76-6340-8F61-3D180612E8D0}" srcOrd="12" destOrd="0" presId="urn:microsoft.com/office/officeart/2008/layout/LinedList"/>
    <dgm:cxn modelId="{0380AC23-3345-554D-B83E-96B5577E094A}" type="presParOf" srcId="{F24E76D9-EF10-5E43-80F3-78C0944E8EC7}" destId="{258F5424-6E38-E94C-8030-D033DCEE3967}" srcOrd="13" destOrd="0" presId="urn:microsoft.com/office/officeart/2008/layout/LinedList"/>
    <dgm:cxn modelId="{7EA3F602-A046-8949-ACDB-A5D115C25887}" type="presParOf" srcId="{258F5424-6E38-E94C-8030-D033DCEE3967}" destId="{FAEE9DFB-1978-A64D-9505-2B4F780BDDC8}" srcOrd="0" destOrd="0" presId="urn:microsoft.com/office/officeart/2008/layout/LinedList"/>
    <dgm:cxn modelId="{2D07EFD5-B282-B049-9DB4-7DBC7FA80372}" type="presParOf" srcId="{258F5424-6E38-E94C-8030-D033DCEE3967}" destId="{0606F418-E6BB-CE43-8B3B-AEB198658456}"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21F2EF3-A8AC-40DC-B153-67F6CD13802F}" type="doc">
      <dgm:prSet loTypeId="urn:microsoft.com/office/officeart/2018/2/layout/IconLabelDescription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A00740DF-7050-4E6E-87C8-E31F260B8C5A}">
      <dgm:prSet custT="1"/>
      <dgm:spPr/>
      <dgm:t>
        <a:bodyPr/>
        <a:lstStyle/>
        <a:p>
          <a:pPr>
            <a:lnSpc>
              <a:spcPct val="100000"/>
            </a:lnSpc>
            <a:defRPr b="1"/>
          </a:pPr>
          <a:r>
            <a:rPr lang="en-US" sz="1800" dirty="0"/>
            <a:t>Online Retail Market in the US</a:t>
          </a:r>
        </a:p>
      </dgm:t>
    </dgm:pt>
    <dgm:pt modelId="{EF7C0349-DCBD-4406-B50B-5F83EF143920}" type="parTrans" cxnId="{BB386FA6-9085-4DD6-95F5-EF4DD047F1BA}">
      <dgm:prSet/>
      <dgm:spPr/>
      <dgm:t>
        <a:bodyPr/>
        <a:lstStyle/>
        <a:p>
          <a:endParaRPr lang="en-US"/>
        </a:p>
      </dgm:t>
    </dgm:pt>
    <dgm:pt modelId="{FFE2170E-5546-47E2-BE5E-29EDA12990F8}" type="sibTrans" cxnId="{BB386FA6-9085-4DD6-95F5-EF4DD047F1BA}">
      <dgm:prSet/>
      <dgm:spPr/>
      <dgm:t>
        <a:bodyPr/>
        <a:lstStyle/>
        <a:p>
          <a:endParaRPr lang="en-US"/>
        </a:p>
      </dgm:t>
    </dgm:pt>
    <dgm:pt modelId="{6FF8DDA4-DBCB-40BC-AFD7-9810E1B73B0A}">
      <dgm:prSet custT="1"/>
      <dgm:spPr/>
      <dgm:t>
        <a:bodyPr/>
        <a:lstStyle/>
        <a:p>
          <a:pPr>
            <a:lnSpc>
              <a:spcPct val="100000"/>
            </a:lnSpc>
          </a:pPr>
          <a:r>
            <a:rPr lang="en-US" sz="1400" dirty="0"/>
            <a:t>Growth of the e-commerce industry in the US.</a:t>
          </a:r>
        </a:p>
        <a:p>
          <a:pPr>
            <a:lnSpc>
              <a:spcPct val="100000"/>
            </a:lnSpc>
          </a:pPr>
          <a:endParaRPr lang="en-US" sz="1400" dirty="0"/>
        </a:p>
      </dgm:t>
    </dgm:pt>
    <dgm:pt modelId="{4F3BCBB0-B5FF-4937-BBBC-47DA93D8A1F3}" type="parTrans" cxnId="{C8A8895E-BB0A-475C-A4CF-D6909C430834}">
      <dgm:prSet/>
      <dgm:spPr/>
      <dgm:t>
        <a:bodyPr/>
        <a:lstStyle/>
        <a:p>
          <a:endParaRPr lang="en-US"/>
        </a:p>
      </dgm:t>
    </dgm:pt>
    <dgm:pt modelId="{52AD8EF9-CC55-46D5-A8D1-DD2812887AC7}" type="sibTrans" cxnId="{C8A8895E-BB0A-475C-A4CF-D6909C430834}">
      <dgm:prSet/>
      <dgm:spPr/>
      <dgm:t>
        <a:bodyPr/>
        <a:lstStyle/>
        <a:p>
          <a:endParaRPr lang="en-US"/>
        </a:p>
      </dgm:t>
    </dgm:pt>
    <dgm:pt modelId="{586DBCC0-36E1-48CE-A512-1098232D0343}">
      <dgm:prSet custT="1"/>
      <dgm:spPr/>
      <dgm:t>
        <a:bodyPr/>
        <a:lstStyle/>
        <a:p>
          <a:pPr>
            <a:lnSpc>
              <a:spcPct val="100000"/>
            </a:lnSpc>
            <a:defRPr b="1"/>
          </a:pPr>
          <a:r>
            <a:rPr lang="en-US" sz="1800" dirty="0"/>
            <a:t>Book Market in the US</a:t>
          </a:r>
        </a:p>
      </dgm:t>
    </dgm:pt>
    <dgm:pt modelId="{B2CCBD88-2E42-4422-B121-F9544CC08583}" type="parTrans" cxnId="{FD517183-2B64-48E1-B3E7-AD2E0F9CA4BF}">
      <dgm:prSet/>
      <dgm:spPr/>
      <dgm:t>
        <a:bodyPr/>
        <a:lstStyle/>
        <a:p>
          <a:endParaRPr lang="en-US"/>
        </a:p>
      </dgm:t>
    </dgm:pt>
    <dgm:pt modelId="{2A0B7163-4E5F-4AB6-88B2-48C7084F8192}" type="sibTrans" cxnId="{FD517183-2B64-48E1-B3E7-AD2E0F9CA4BF}">
      <dgm:prSet/>
      <dgm:spPr/>
      <dgm:t>
        <a:bodyPr/>
        <a:lstStyle/>
        <a:p>
          <a:endParaRPr lang="en-US"/>
        </a:p>
      </dgm:t>
    </dgm:pt>
    <dgm:pt modelId="{D4790BB4-5AF6-4771-BFD8-856CFDBF2ADB}">
      <dgm:prSet custT="1"/>
      <dgm:spPr/>
      <dgm:t>
        <a:bodyPr/>
        <a:lstStyle/>
        <a:p>
          <a:pPr>
            <a:lnSpc>
              <a:spcPct val="100000"/>
            </a:lnSpc>
          </a:pPr>
          <a:r>
            <a:rPr lang="en-US" sz="1400" dirty="0"/>
            <a:t>Growth of Books market in the US.</a:t>
          </a:r>
        </a:p>
      </dgm:t>
    </dgm:pt>
    <dgm:pt modelId="{DF787916-BBA8-4CF1-9786-27378C4DBA1A}" type="parTrans" cxnId="{E1E5BB9A-29BF-407B-9266-05488FAA0CD6}">
      <dgm:prSet/>
      <dgm:spPr/>
      <dgm:t>
        <a:bodyPr/>
        <a:lstStyle/>
        <a:p>
          <a:endParaRPr lang="en-US"/>
        </a:p>
      </dgm:t>
    </dgm:pt>
    <dgm:pt modelId="{2018C0F7-3D80-4117-8081-7C0947035316}" type="sibTrans" cxnId="{E1E5BB9A-29BF-407B-9266-05488FAA0CD6}">
      <dgm:prSet/>
      <dgm:spPr/>
      <dgm:t>
        <a:bodyPr/>
        <a:lstStyle/>
        <a:p>
          <a:endParaRPr lang="en-US"/>
        </a:p>
      </dgm:t>
    </dgm:pt>
    <dgm:pt modelId="{04353966-578B-4145-BECE-7182E3CC80E5}" type="pres">
      <dgm:prSet presAssocID="{821F2EF3-A8AC-40DC-B153-67F6CD13802F}" presName="root" presStyleCnt="0">
        <dgm:presLayoutVars>
          <dgm:dir/>
          <dgm:resizeHandles val="exact"/>
        </dgm:presLayoutVars>
      </dgm:prSet>
      <dgm:spPr/>
    </dgm:pt>
    <dgm:pt modelId="{A377F629-2160-4024-9AEB-6E822DD16621}" type="pres">
      <dgm:prSet presAssocID="{A00740DF-7050-4E6E-87C8-E31F260B8C5A}" presName="compNode" presStyleCnt="0"/>
      <dgm:spPr/>
    </dgm:pt>
    <dgm:pt modelId="{1F5D10B0-D04C-4280-8D55-F990984C9167}" type="pres">
      <dgm:prSet presAssocID="{A00740DF-7050-4E6E-87C8-E31F260B8C5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BB764FBE-5B07-491B-8663-B825505B68C8}" type="pres">
      <dgm:prSet presAssocID="{A00740DF-7050-4E6E-87C8-E31F260B8C5A}" presName="iconSpace" presStyleCnt="0"/>
      <dgm:spPr/>
    </dgm:pt>
    <dgm:pt modelId="{91620A97-D994-4DA4-8783-91367F9CBBC5}" type="pres">
      <dgm:prSet presAssocID="{A00740DF-7050-4E6E-87C8-E31F260B8C5A}" presName="parTx" presStyleLbl="revTx" presStyleIdx="0" presStyleCnt="4" custLinFactNeighborX="287" custLinFactNeighborY="-24909">
        <dgm:presLayoutVars>
          <dgm:chMax val="0"/>
          <dgm:chPref val="0"/>
        </dgm:presLayoutVars>
      </dgm:prSet>
      <dgm:spPr/>
    </dgm:pt>
    <dgm:pt modelId="{53D7055B-2F24-4A01-817A-CE2699D177B0}" type="pres">
      <dgm:prSet presAssocID="{A00740DF-7050-4E6E-87C8-E31F260B8C5A}" presName="txSpace" presStyleCnt="0"/>
      <dgm:spPr/>
    </dgm:pt>
    <dgm:pt modelId="{BEAF1602-4F02-4389-A324-58F8A686E6CE}" type="pres">
      <dgm:prSet presAssocID="{A00740DF-7050-4E6E-87C8-E31F260B8C5A}" presName="desTx" presStyleLbl="revTx" presStyleIdx="1" presStyleCnt="4" custLinFactNeighborX="-573" custLinFactNeighborY="-9351">
        <dgm:presLayoutVars/>
      </dgm:prSet>
      <dgm:spPr/>
    </dgm:pt>
    <dgm:pt modelId="{78CA4167-A2DB-4EA2-830D-759A96740584}" type="pres">
      <dgm:prSet presAssocID="{FFE2170E-5546-47E2-BE5E-29EDA12990F8}" presName="sibTrans" presStyleCnt="0"/>
      <dgm:spPr/>
    </dgm:pt>
    <dgm:pt modelId="{DD87A5CA-E3AA-424F-BE46-6D1A5F897F2B}" type="pres">
      <dgm:prSet presAssocID="{586DBCC0-36E1-48CE-A512-1098232D0343}" presName="compNode" presStyleCnt="0"/>
      <dgm:spPr/>
    </dgm:pt>
    <dgm:pt modelId="{855816C6-1ACE-4CB1-BCA5-1B8C8FA27DA4}" type="pres">
      <dgm:prSet presAssocID="{586DBCC0-36E1-48CE-A512-1098232D034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E511E8F9-0B01-4C10-B84D-6F6A6F0A0450}" type="pres">
      <dgm:prSet presAssocID="{586DBCC0-36E1-48CE-A512-1098232D0343}" presName="iconSpace" presStyleCnt="0"/>
      <dgm:spPr/>
    </dgm:pt>
    <dgm:pt modelId="{CC6B5879-03D0-4B70-A279-DBB38707CD94}" type="pres">
      <dgm:prSet presAssocID="{586DBCC0-36E1-48CE-A512-1098232D0343}" presName="parTx" presStyleLbl="revTx" presStyleIdx="2" presStyleCnt="4" custLinFactNeighborX="-539" custLinFactNeighborY="-24908">
        <dgm:presLayoutVars>
          <dgm:chMax val="0"/>
          <dgm:chPref val="0"/>
        </dgm:presLayoutVars>
      </dgm:prSet>
      <dgm:spPr/>
    </dgm:pt>
    <dgm:pt modelId="{FD99A625-3223-4318-9A92-1F3DC1A302AF}" type="pres">
      <dgm:prSet presAssocID="{586DBCC0-36E1-48CE-A512-1098232D0343}" presName="txSpace" presStyleCnt="0"/>
      <dgm:spPr/>
    </dgm:pt>
    <dgm:pt modelId="{8273CCAD-51A3-46C4-ADC4-A0E5C54A5016}" type="pres">
      <dgm:prSet presAssocID="{586DBCC0-36E1-48CE-A512-1098232D0343}" presName="desTx" presStyleLbl="revTx" presStyleIdx="3" presStyleCnt="4" custLinFactNeighborX="-539" custLinFactNeighborY="-9874">
        <dgm:presLayoutVars/>
      </dgm:prSet>
      <dgm:spPr/>
    </dgm:pt>
  </dgm:ptLst>
  <dgm:cxnLst>
    <dgm:cxn modelId="{FA63590D-BC4E-ED46-A1E3-53F6AE5596EA}" type="presOf" srcId="{D4790BB4-5AF6-4771-BFD8-856CFDBF2ADB}" destId="{8273CCAD-51A3-46C4-ADC4-A0E5C54A5016}" srcOrd="0" destOrd="0" presId="urn:microsoft.com/office/officeart/2018/2/layout/IconLabelDescriptionList"/>
    <dgm:cxn modelId="{436E2C3A-F1DE-8C4D-873A-2F0761BCE07D}" type="presOf" srcId="{586DBCC0-36E1-48CE-A512-1098232D0343}" destId="{CC6B5879-03D0-4B70-A279-DBB38707CD94}" srcOrd="0" destOrd="0" presId="urn:microsoft.com/office/officeart/2018/2/layout/IconLabelDescriptionList"/>
    <dgm:cxn modelId="{C8A8895E-BB0A-475C-A4CF-D6909C430834}" srcId="{A00740DF-7050-4E6E-87C8-E31F260B8C5A}" destId="{6FF8DDA4-DBCB-40BC-AFD7-9810E1B73B0A}" srcOrd="0" destOrd="0" parTransId="{4F3BCBB0-B5FF-4937-BBBC-47DA93D8A1F3}" sibTransId="{52AD8EF9-CC55-46D5-A8D1-DD2812887AC7}"/>
    <dgm:cxn modelId="{FD517183-2B64-48E1-B3E7-AD2E0F9CA4BF}" srcId="{821F2EF3-A8AC-40DC-B153-67F6CD13802F}" destId="{586DBCC0-36E1-48CE-A512-1098232D0343}" srcOrd="1" destOrd="0" parTransId="{B2CCBD88-2E42-4422-B121-F9544CC08583}" sibTransId="{2A0B7163-4E5F-4AB6-88B2-48C7084F8192}"/>
    <dgm:cxn modelId="{46BAF092-89BD-EC4A-978A-243182A73A81}" type="presOf" srcId="{A00740DF-7050-4E6E-87C8-E31F260B8C5A}" destId="{91620A97-D994-4DA4-8783-91367F9CBBC5}" srcOrd="0" destOrd="0" presId="urn:microsoft.com/office/officeart/2018/2/layout/IconLabelDescriptionList"/>
    <dgm:cxn modelId="{E1E5BB9A-29BF-407B-9266-05488FAA0CD6}" srcId="{586DBCC0-36E1-48CE-A512-1098232D0343}" destId="{D4790BB4-5AF6-4771-BFD8-856CFDBF2ADB}" srcOrd="0" destOrd="0" parTransId="{DF787916-BBA8-4CF1-9786-27378C4DBA1A}" sibTransId="{2018C0F7-3D80-4117-8081-7C0947035316}"/>
    <dgm:cxn modelId="{C96F229B-FE27-974C-AD7E-FE5B2937DA3B}" type="presOf" srcId="{6FF8DDA4-DBCB-40BC-AFD7-9810E1B73B0A}" destId="{BEAF1602-4F02-4389-A324-58F8A686E6CE}" srcOrd="0" destOrd="0" presId="urn:microsoft.com/office/officeart/2018/2/layout/IconLabelDescriptionList"/>
    <dgm:cxn modelId="{BB386FA6-9085-4DD6-95F5-EF4DD047F1BA}" srcId="{821F2EF3-A8AC-40DC-B153-67F6CD13802F}" destId="{A00740DF-7050-4E6E-87C8-E31F260B8C5A}" srcOrd="0" destOrd="0" parTransId="{EF7C0349-DCBD-4406-B50B-5F83EF143920}" sibTransId="{FFE2170E-5546-47E2-BE5E-29EDA12990F8}"/>
    <dgm:cxn modelId="{26DD91AB-F2EE-8845-A6F5-C0C632FAB6F7}" type="presOf" srcId="{821F2EF3-A8AC-40DC-B153-67F6CD13802F}" destId="{04353966-578B-4145-BECE-7182E3CC80E5}" srcOrd="0" destOrd="0" presId="urn:microsoft.com/office/officeart/2018/2/layout/IconLabelDescriptionList"/>
    <dgm:cxn modelId="{DFE2ACEB-6FA3-CA4F-B043-0F53D7B4C951}" type="presParOf" srcId="{04353966-578B-4145-BECE-7182E3CC80E5}" destId="{A377F629-2160-4024-9AEB-6E822DD16621}" srcOrd="0" destOrd="0" presId="urn:microsoft.com/office/officeart/2018/2/layout/IconLabelDescriptionList"/>
    <dgm:cxn modelId="{951EEDC8-0434-5147-9BF7-BE25DE043D1E}" type="presParOf" srcId="{A377F629-2160-4024-9AEB-6E822DD16621}" destId="{1F5D10B0-D04C-4280-8D55-F990984C9167}" srcOrd="0" destOrd="0" presId="urn:microsoft.com/office/officeart/2018/2/layout/IconLabelDescriptionList"/>
    <dgm:cxn modelId="{8EC38DEC-317E-8F4E-BAA5-D1EE0322DA95}" type="presParOf" srcId="{A377F629-2160-4024-9AEB-6E822DD16621}" destId="{BB764FBE-5B07-491B-8663-B825505B68C8}" srcOrd="1" destOrd="0" presId="urn:microsoft.com/office/officeart/2018/2/layout/IconLabelDescriptionList"/>
    <dgm:cxn modelId="{9D22561F-B40F-D942-BFA0-783C058FC352}" type="presParOf" srcId="{A377F629-2160-4024-9AEB-6E822DD16621}" destId="{91620A97-D994-4DA4-8783-91367F9CBBC5}" srcOrd="2" destOrd="0" presId="urn:microsoft.com/office/officeart/2018/2/layout/IconLabelDescriptionList"/>
    <dgm:cxn modelId="{74A9762D-4A4C-304B-B9CC-90AD8ED29708}" type="presParOf" srcId="{A377F629-2160-4024-9AEB-6E822DD16621}" destId="{53D7055B-2F24-4A01-817A-CE2699D177B0}" srcOrd="3" destOrd="0" presId="urn:microsoft.com/office/officeart/2018/2/layout/IconLabelDescriptionList"/>
    <dgm:cxn modelId="{E1130102-A2F9-E648-99F7-A3AB56A9F582}" type="presParOf" srcId="{A377F629-2160-4024-9AEB-6E822DD16621}" destId="{BEAF1602-4F02-4389-A324-58F8A686E6CE}" srcOrd="4" destOrd="0" presId="urn:microsoft.com/office/officeart/2018/2/layout/IconLabelDescriptionList"/>
    <dgm:cxn modelId="{5C4F66C0-6B4B-D041-A927-943F66BF1062}" type="presParOf" srcId="{04353966-578B-4145-BECE-7182E3CC80E5}" destId="{78CA4167-A2DB-4EA2-830D-759A96740584}" srcOrd="1" destOrd="0" presId="urn:microsoft.com/office/officeart/2018/2/layout/IconLabelDescriptionList"/>
    <dgm:cxn modelId="{90F6F029-7073-1741-97F6-3220E065411F}" type="presParOf" srcId="{04353966-578B-4145-BECE-7182E3CC80E5}" destId="{DD87A5CA-E3AA-424F-BE46-6D1A5F897F2B}" srcOrd="2" destOrd="0" presId="urn:microsoft.com/office/officeart/2018/2/layout/IconLabelDescriptionList"/>
    <dgm:cxn modelId="{604E5F1D-26A5-C549-8E4D-343061CC7422}" type="presParOf" srcId="{DD87A5CA-E3AA-424F-BE46-6D1A5F897F2B}" destId="{855816C6-1ACE-4CB1-BCA5-1B8C8FA27DA4}" srcOrd="0" destOrd="0" presId="urn:microsoft.com/office/officeart/2018/2/layout/IconLabelDescriptionList"/>
    <dgm:cxn modelId="{B48E8EB5-97C9-4946-9508-4BE5D9E22756}" type="presParOf" srcId="{DD87A5CA-E3AA-424F-BE46-6D1A5F897F2B}" destId="{E511E8F9-0B01-4C10-B84D-6F6A6F0A0450}" srcOrd="1" destOrd="0" presId="urn:microsoft.com/office/officeart/2018/2/layout/IconLabelDescriptionList"/>
    <dgm:cxn modelId="{AD1A426C-A9BB-8B4F-B17D-4B3C60407CE2}" type="presParOf" srcId="{DD87A5CA-E3AA-424F-BE46-6D1A5F897F2B}" destId="{CC6B5879-03D0-4B70-A279-DBB38707CD94}" srcOrd="2" destOrd="0" presId="urn:microsoft.com/office/officeart/2018/2/layout/IconLabelDescriptionList"/>
    <dgm:cxn modelId="{438DE4B5-5BD5-4E44-AF49-830BAA39A4B0}" type="presParOf" srcId="{DD87A5CA-E3AA-424F-BE46-6D1A5F897F2B}" destId="{FD99A625-3223-4318-9A92-1F3DC1A302AF}" srcOrd="3" destOrd="0" presId="urn:microsoft.com/office/officeart/2018/2/layout/IconLabelDescriptionList"/>
    <dgm:cxn modelId="{CAE86792-C829-DD47-9899-6B6E4CEE36BC}" type="presParOf" srcId="{DD87A5CA-E3AA-424F-BE46-6D1A5F897F2B}" destId="{8273CCAD-51A3-46C4-ADC4-A0E5C54A5016}" srcOrd="4" destOrd="0" presId="urn:microsoft.com/office/officeart/2018/2/layout/IconLabelDescription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1936CAB-B5B3-4477-A64E-EDB8CDAFB4EB}" type="doc">
      <dgm:prSet loTypeId="urn:microsoft.com/office/officeart/2005/8/layout/process1" loCatId="process" qsTypeId="urn:microsoft.com/office/officeart/2005/8/quickstyle/simple1" qsCatId="simple" csTypeId="urn:microsoft.com/office/officeart/2005/8/colors/colorful5" csCatId="colorful" phldr="1"/>
      <dgm:spPr/>
      <dgm:t>
        <a:bodyPr/>
        <a:lstStyle/>
        <a:p>
          <a:endParaRPr lang="en-US"/>
        </a:p>
      </dgm:t>
    </dgm:pt>
    <dgm:pt modelId="{127D8A5B-4F36-4350-A04A-D3AF3F68A5E9}">
      <dgm:prSet custT="1"/>
      <dgm:spPr/>
      <dgm:t>
        <a:bodyPr/>
        <a:lstStyle/>
        <a:p>
          <a:r>
            <a:rPr lang="en-ZA" sz="1800" dirty="0"/>
            <a:t>Power shifting to the author</a:t>
          </a:r>
          <a:endParaRPr lang="en-US" sz="1800" dirty="0"/>
        </a:p>
      </dgm:t>
    </dgm:pt>
    <dgm:pt modelId="{27A0276F-115D-4961-BFDC-3C88EB4DA236}" type="parTrans" cxnId="{076A6FE7-5A4C-4122-AF1A-7F80FE203A40}">
      <dgm:prSet/>
      <dgm:spPr/>
      <dgm:t>
        <a:bodyPr/>
        <a:lstStyle/>
        <a:p>
          <a:endParaRPr lang="en-US" sz="2400"/>
        </a:p>
      </dgm:t>
    </dgm:pt>
    <dgm:pt modelId="{84590B79-D907-4BBF-8587-11CB4BE26C15}" type="sibTrans" cxnId="{076A6FE7-5A4C-4122-AF1A-7F80FE203A40}">
      <dgm:prSet custT="1"/>
      <dgm:spPr/>
      <dgm:t>
        <a:bodyPr/>
        <a:lstStyle/>
        <a:p>
          <a:endParaRPr lang="en-US" sz="1100"/>
        </a:p>
      </dgm:t>
    </dgm:pt>
    <dgm:pt modelId="{1623A01A-D3C8-4729-995D-1049427AB241}">
      <dgm:prSet custT="1"/>
      <dgm:spPr/>
      <dgm:t>
        <a:bodyPr/>
        <a:lstStyle/>
        <a:p>
          <a:r>
            <a:rPr lang="en-ZA" sz="1800" dirty="0"/>
            <a:t>Transition from push to pull market</a:t>
          </a:r>
          <a:endParaRPr lang="en-US" sz="1800" dirty="0"/>
        </a:p>
      </dgm:t>
    </dgm:pt>
    <dgm:pt modelId="{10222B78-8012-4DCE-9237-4B2D68DE0AA6}" type="parTrans" cxnId="{6C0F902C-7F3D-4140-AE3D-B3D2AAC61207}">
      <dgm:prSet/>
      <dgm:spPr/>
      <dgm:t>
        <a:bodyPr/>
        <a:lstStyle/>
        <a:p>
          <a:endParaRPr lang="en-US" sz="2400"/>
        </a:p>
      </dgm:t>
    </dgm:pt>
    <dgm:pt modelId="{EA0BA2EE-1251-4EAC-AC1D-06D9BA72B521}" type="sibTrans" cxnId="{6C0F902C-7F3D-4140-AE3D-B3D2AAC61207}">
      <dgm:prSet custT="1"/>
      <dgm:spPr/>
      <dgm:t>
        <a:bodyPr/>
        <a:lstStyle/>
        <a:p>
          <a:endParaRPr lang="en-US" sz="1100"/>
        </a:p>
      </dgm:t>
    </dgm:pt>
    <dgm:pt modelId="{13D48375-57AC-40AA-BC19-564033ACAD38}">
      <dgm:prSet custT="1"/>
      <dgm:spPr/>
      <dgm:t>
        <a:bodyPr/>
        <a:lstStyle/>
        <a:p>
          <a:r>
            <a:rPr lang="en-ZA" sz="1800" b="0" i="0" dirty="0">
              <a:solidFill>
                <a:schemeClr val="bg1"/>
              </a:solidFill>
              <a:effectLst/>
            </a:rPr>
            <a:t>Integration with other communications and IT businesses.</a:t>
          </a:r>
          <a:endParaRPr lang="en-US" sz="1400" dirty="0">
            <a:solidFill>
              <a:schemeClr val="bg1"/>
            </a:solidFill>
          </a:endParaRPr>
        </a:p>
      </dgm:t>
    </dgm:pt>
    <dgm:pt modelId="{DF54B9A4-589E-4718-B8AD-21A50706BF2D}" type="parTrans" cxnId="{55D5E1A2-2935-4F6C-B356-49DFBD78AE84}">
      <dgm:prSet/>
      <dgm:spPr/>
      <dgm:t>
        <a:bodyPr/>
        <a:lstStyle/>
        <a:p>
          <a:endParaRPr lang="en-US" sz="2400"/>
        </a:p>
      </dgm:t>
    </dgm:pt>
    <dgm:pt modelId="{C221F074-8C2A-4164-A5D2-683104EC67CC}" type="sibTrans" cxnId="{55D5E1A2-2935-4F6C-B356-49DFBD78AE84}">
      <dgm:prSet/>
      <dgm:spPr/>
      <dgm:t>
        <a:bodyPr/>
        <a:lstStyle/>
        <a:p>
          <a:endParaRPr lang="en-US" sz="2400"/>
        </a:p>
      </dgm:t>
    </dgm:pt>
    <dgm:pt modelId="{3BFF4F1B-9CF0-4D82-A14F-CC55BD458E37}">
      <dgm:prSet custT="1"/>
      <dgm:spPr/>
      <dgm:t>
        <a:bodyPr/>
        <a:lstStyle/>
        <a:p>
          <a:r>
            <a:rPr lang="en-US" sz="1400" dirty="0"/>
            <a:t>Technology is developing and changing quickly. Customers expect online platform experiences to be smooth and offer an enjoyable experience.</a:t>
          </a:r>
        </a:p>
      </dgm:t>
    </dgm:pt>
    <dgm:pt modelId="{C6FCBA59-A197-44A2-A606-A3B0E3387D93}" type="sibTrans" cxnId="{0B1B95EF-05F8-4677-B2AF-C6792D5AE955}">
      <dgm:prSet/>
      <dgm:spPr/>
      <dgm:t>
        <a:bodyPr/>
        <a:lstStyle/>
        <a:p>
          <a:endParaRPr lang="en-US" sz="2400"/>
        </a:p>
      </dgm:t>
    </dgm:pt>
    <dgm:pt modelId="{8EFE5AF7-A116-4519-9D67-E589965986D2}" type="parTrans" cxnId="{0B1B95EF-05F8-4677-B2AF-C6792D5AE955}">
      <dgm:prSet/>
      <dgm:spPr/>
      <dgm:t>
        <a:bodyPr/>
        <a:lstStyle/>
        <a:p>
          <a:endParaRPr lang="en-US" sz="2400"/>
        </a:p>
      </dgm:t>
    </dgm:pt>
    <dgm:pt modelId="{C3A652C1-A82F-FC4C-ADDA-446A4D5035B7}">
      <dgm:prSet custT="1"/>
      <dgm:spPr/>
      <dgm:t>
        <a:bodyPr/>
        <a:lstStyle/>
        <a:p>
          <a:endParaRPr lang="en-US" sz="1400" dirty="0"/>
        </a:p>
      </dgm:t>
    </dgm:pt>
    <dgm:pt modelId="{0D52B290-1284-2A49-AFAD-A6EC65F38898}" type="parTrans" cxnId="{7BF0C948-702E-3342-91A4-5D0CD270125B}">
      <dgm:prSet/>
      <dgm:spPr/>
      <dgm:t>
        <a:bodyPr/>
        <a:lstStyle/>
        <a:p>
          <a:endParaRPr lang="en-GB"/>
        </a:p>
      </dgm:t>
    </dgm:pt>
    <dgm:pt modelId="{CB52AA25-64A4-1A44-B8AB-C69D6B6152FB}" type="sibTrans" cxnId="{7BF0C948-702E-3342-91A4-5D0CD270125B}">
      <dgm:prSet/>
      <dgm:spPr/>
      <dgm:t>
        <a:bodyPr/>
        <a:lstStyle/>
        <a:p>
          <a:endParaRPr lang="en-GB"/>
        </a:p>
      </dgm:t>
    </dgm:pt>
    <dgm:pt modelId="{73F4D61C-66B2-BA42-B503-ACC2DC48249F}">
      <dgm:prSet custT="1"/>
      <dgm:spPr/>
      <dgm:t>
        <a:bodyPr/>
        <a:lstStyle/>
        <a:p>
          <a:endParaRPr lang="en-US" sz="1400" dirty="0"/>
        </a:p>
      </dgm:t>
    </dgm:pt>
    <dgm:pt modelId="{37523C99-AA1A-4B44-886C-6E64BD1789D6}" type="parTrans" cxnId="{A3B78D17-1FE0-BB43-A5EF-BBE14DDC5A88}">
      <dgm:prSet/>
      <dgm:spPr/>
      <dgm:t>
        <a:bodyPr/>
        <a:lstStyle/>
        <a:p>
          <a:endParaRPr lang="en-GB"/>
        </a:p>
      </dgm:t>
    </dgm:pt>
    <dgm:pt modelId="{804DCA42-AD1D-1E41-9DBA-DD9264D2CAF6}" type="sibTrans" cxnId="{A3B78D17-1FE0-BB43-A5EF-BBE14DDC5A88}">
      <dgm:prSet/>
      <dgm:spPr/>
      <dgm:t>
        <a:bodyPr/>
        <a:lstStyle/>
        <a:p>
          <a:endParaRPr lang="en-GB"/>
        </a:p>
      </dgm:t>
    </dgm:pt>
    <dgm:pt modelId="{1AC932AE-327C-4A46-8A99-1361BC707EAD}">
      <dgm:prSet custT="1"/>
      <dgm:spPr/>
      <dgm:t>
        <a:bodyPr/>
        <a:lstStyle/>
        <a:p>
          <a:endParaRPr lang="en-US" sz="1400" dirty="0"/>
        </a:p>
      </dgm:t>
    </dgm:pt>
    <dgm:pt modelId="{ADCEE09D-3DC6-6846-9136-9CE4DD70839E}" type="parTrans" cxnId="{08EAD241-F15F-3A42-855C-1A639CBF72F5}">
      <dgm:prSet/>
      <dgm:spPr/>
      <dgm:t>
        <a:bodyPr/>
        <a:lstStyle/>
        <a:p>
          <a:endParaRPr lang="en-GB"/>
        </a:p>
      </dgm:t>
    </dgm:pt>
    <dgm:pt modelId="{F4A0C398-DE37-FB44-BF3B-F49153D6747A}" type="sibTrans" cxnId="{08EAD241-F15F-3A42-855C-1A639CBF72F5}">
      <dgm:prSet/>
      <dgm:spPr/>
      <dgm:t>
        <a:bodyPr/>
        <a:lstStyle/>
        <a:p>
          <a:endParaRPr lang="en-GB"/>
        </a:p>
      </dgm:t>
    </dgm:pt>
    <dgm:pt modelId="{5938E587-1A6E-C843-83EB-5759FAE69573}">
      <dgm:prSet custT="1"/>
      <dgm:spPr/>
      <dgm:t>
        <a:bodyPr/>
        <a:lstStyle/>
        <a:p>
          <a:r>
            <a:rPr lang="en-US" sz="1400" dirty="0"/>
            <a:t>Customers know what they want.</a:t>
          </a:r>
        </a:p>
      </dgm:t>
    </dgm:pt>
    <dgm:pt modelId="{2246D7E2-5F31-2542-A43E-F569F03BB32F}" type="parTrans" cxnId="{3D34E1F3-40A6-F647-814C-E8D11AAE983D}">
      <dgm:prSet/>
      <dgm:spPr/>
      <dgm:t>
        <a:bodyPr/>
        <a:lstStyle/>
        <a:p>
          <a:endParaRPr lang="en-GB"/>
        </a:p>
      </dgm:t>
    </dgm:pt>
    <dgm:pt modelId="{7583ED04-3E9C-BF47-ABAB-F4E689CBBBF2}" type="sibTrans" cxnId="{3D34E1F3-40A6-F647-814C-E8D11AAE983D}">
      <dgm:prSet/>
      <dgm:spPr/>
      <dgm:t>
        <a:bodyPr/>
        <a:lstStyle/>
        <a:p>
          <a:endParaRPr lang="en-GB"/>
        </a:p>
      </dgm:t>
    </dgm:pt>
    <dgm:pt modelId="{F4E8304F-8ADE-BA46-B8D3-69ED6712C075}">
      <dgm:prSet/>
      <dgm:spPr/>
      <dgm:t>
        <a:bodyPr/>
        <a:lstStyle/>
        <a:p>
          <a:r>
            <a:rPr lang="en-ZA" sz="2200" dirty="0"/>
            <a:t>Supply Chain Under Threat</a:t>
          </a:r>
          <a:endParaRPr lang="en-US" sz="2200" dirty="0"/>
        </a:p>
      </dgm:t>
    </dgm:pt>
    <dgm:pt modelId="{96BAE744-801C-F047-8122-9BE39947B5A7}" type="parTrans" cxnId="{C6683B35-6A04-2745-BCAD-14BEFFD01094}">
      <dgm:prSet/>
      <dgm:spPr/>
      <dgm:t>
        <a:bodyPr/>
        <a:lstStyle/>
        <a:p>
          <a:endParaRPr lang="en-GB"/>
        </a:p>
      </dgm:t>
    </dgm:pt>
    <dgm:pt modelId="{63870DA8-E863-0F43-9614-F7EC5610DF58}" type="sibTrans" cxnId="{C6683B35-6A04-2745-BCAD-14BEFFD01094}">
      <dgm:prSet/>
      <dgm:spPr/>
      <dgm:t>
        <a:bodyPr/>
        <a:lstStyle/>
        <a:p>
          <a:endParaRPr lang="en-GB"/>
        </a:p>
      </dgm:t>
    </dgm:pt>
    <dgm:pt modelId="{2F5EE49D-1570-DE46-9C5F-BF53ECB517EC}">
      <dgm:prSet/>
      <dgm:spPr/>
      <dgm:t>
        <a:bodyPr/>
        <a:lstStyle/>
        <a:p>
          <a:endParaRPr lang="en-US" sz="1700" dirty="0"/>
        </a:p>
      </dgm:t>
    </dgm:pt>
    <dgm:pt modelId="{3F93AC98-89CE-0B45-A1F0-8B10F810DAD3}" type="parTrans" cxnId="{145A1EA7-3261-BC42-89EA-C3849D2304D0}">
      <dgm:prSet/>
      <dgm:spPr/>
      <dgm:t>
        <a:bodyPr/>
        <a:lstStyle/>
        <a:p>
          <a:endParaRPr lang="en-GB"/>
        </a:p>
      </dgm:t>
    </dgm:pt>
    <dgm:pt modelId="{BC93196D-1AC8-1148-BF35-9B61B1D31ACB}" type="sibTrans" cxnId="{145A1EA7-3261-BC42-89EA-C3849D2304D0}">
      <dgm:prSet/>
      <dgm:spPr/>
      <dgm:t>
        <a:bodyPr/>
        <a:lstStyle/>
        <a:p>
          <a:endParaRPr lang="en-GB"/>
        </a:p>
      </dgm:t>
    </dgm:pt>
    <dgm:pt modelId="{FB8071FA-86F1-4544-B17B-F66896C3C179}">
      <dgm:prSet custT="1"/>
      <dgm:spPr/>
      <dgm:t>
        <a:bodyPr/>
        <a:lstStyle/>
        <a:p>
          <a:r>
            <a:rPr lang="en-ZA" sz="1400" dirty="0"/>
            <a:t>B&amp;N get all supplies from 3</a:t>
          </a:r>
          <a:r>
            <a:rPr lang="en-ZA" sz="1400" baseline="30000" dirty="0"/>
            <a:t>rd</a:t>
          </a:r>
          <a:r>
            <a:rPr lang="en-ZA" sz="1400" dirty="0"/>
            <a:t> party suppliers and they only have short-term contracts with them</a:t>
          </a:r>
          <a:endParaRPr lang="en-US" sz="1400" dirty="0"/>
        </a:p>
      </dgm:t>
    </dgm:pt>
    <dgm:pt modelId="{296067F7-E2D7-2540-A875-E63591342C7F}" type="parTrans" cxnId="{8FBD9E5E-1A1F-0047-86AC-CD2DC85A5546}">
      <dgm:prSet/>
      <dgm:spPr/>
      <dgm:t>
        <a:bodyPr/>
        <a:lstStyle/>
        <a:p>
          <a:endParaRPr lang="en-GB"/>
        </a:p>
      </dgm:t>
    </dgm:pt>
    <dgm:pt modelId="{74A68332-AD2F-484E-B839-A66466D62CD9}" type="sibTrans" cxnId="{8FBD9E5E-1A1F-0047-86AC-CD2DC85A5546}">
      <dgm:prSet/>
      <dgm:spPr/>
      <dgm:t>
        <a:bodyPr/>
        <a:lstStyle/>
        <a:p>
          <a:endParaRPr lang="en-GB"/>
        </a:p>
      </dgm:t>
    </dgm:pt>
    <dgm:pt modelId="{96B82051-06DA-3744-B83B-C894C480E7DE}">
      <dgm:prSet custT="1"/>
      <dgm:spPr/>
      <dgm:t>
        <a:bodyPr/>
        <a:lstStyle/>
        <a:p>
          <a:r>
            <a:rPr lang="en-ZA" sz="1400" dirty="0"/>
            <a:t>Authors choosing to publish books directly online or through competitor e-commerce sites</a:t>
          </a:r>
          <a:endParaRPr lang="en-US" sz="1400" dirty="0"/>
        </a:p>
      </dgm:t>
    </dgm:pt>
    <dgm:pt modelId="{5F3B9CC3-8701-3044-A98A-CE7D2DD2846F}" type="parTrans" cxnId="{9CD1185D-DF6A-1F4B-AC2A-7EB8CCE326A4}">
      <dgm:prSet/>
      <dgm:spPr/>
      <dgm:t>
        <a:bodyPr/>
        <a:lstStyle/>
        <a:p>
          <a:endParaRPr lang="en-GB"/>
        </a:p>
      </dgm:t>
    </dgm:pt>
    <dgm:pt modelId="{8C9E6485-735F-D14D-AAEA-F59D49F71D3D}" type="sibTrans" cxnId="{9CD1185D-DF6A-1F4B-AC2A-7EB8CCE326A4}">
      <dgm:prSet/>
      <dgm:spPr/>
      <dgm:t>
        <a:bodyPr/>
        <a:lstStyle/>
        <a:p>
          <a:endParaRPr lang="en-GB"/>
        </a:p>
      </dgm:t>
    </dgm:pt>
    <dgm:pt modelId="{6113724A-200C-4D44-8DE4-2EDF96690861}">
      <dgm:prSet custT="1"/>
      <dgm:spPr/>
      <dgm:t>
        <a:bodyPr/>
        <a:lstStyle/>
        <a:p>
          <a:endParaRPr lang="en-US" sz="1400" dirty="0"/>
        </a:p>
      </dgm:t>
    </dgm:pt>
    <dgm:pt modelId="{B7FF3342-1648-4147-A9AE-18A4AE5ECF36}" type="parTrans" cxnId="{2EFDEBE5-A8EE-3B40-9457-168537E42F5F}">
      <dgm:prSet/>
      <dgm:spPr/>
      <dgm:t>
        <a:bodyPr/>
        <a:lstStyle/>
        <a:p>
          <a:endParaRPr lang="en-GB"/>
        </a:p>
      </dgm:t>
    </dgm:pt>
    <dgm:pt modelId="{7980B3DF-BE56-BF46-906D-5F3504270986}" type="sibTrans" cxnId="{2EFDEBE5-A8EE-3B40-9457-168537E42F5F}">
      <dgm:prSet/>
      <dgm:spPr/>
      <dgm:t>
        <a:bodyPr/>
        <a:lstStyle/>
        <a:p>
          <a:endParaRPr lang="en-GB"/>
        </a:p>
      </dgm:t>
    </dgm:pt>
    <dgm:pt modelId="{DC47EAA0-3C7E-6649-8854-60C6DF1C73B5}">
      <dgm:prSet custT="1"/>
      <dgm:spPr/>
      <dgm:t>
        <a:bodyPr/>
        <a:lstStyle/>
        <a:p>
          <a:r>
            <a:rPr lang="en-US" sz="1400" dirty="0"/>
            <a:t> Easy to switch to competitor suppliers if B+N is not satisfying their need</a:t>
          </a:r>
        </a:p>
      </dgm:t>
    </dgm:pt>
    <dgm:pt modelId="{CEE5A355-214F-0545-9DDA-5B88047DA4DB}" type="parTrans" cxnId="{719D910B-FBD7-454F-95C8-5A3040BE7870}">
      <dgm:prSet/>
      <dgm:spPr/>
      <dgm:t>
        <a:bodyPr/>
        <a:lstStyle/>
        <a:p>
          <a:endParaRPr lang="en-GB"/>
        </a:p>
      </dgm:t>
    </dgm:pt>
    <dgm:pt modelId="{5529F880-175F-034A-B39C-A23CF75A65C0}" type="sibTrans" cxnId="{719D910B-FBD7-454F-95C8-5A3040BE7870}">
      <dgm:prSet/>
      <dgm:spPr/>
      <dgm:t>
        <a:bodyPr/>
        <a:lstStyle/>
        <a:p>
          <a:endParaRPr lang="en-GB"/>
        </a:p>
      </dgm:t>
    </dgm:pt>
    <dgm:pt modelId="{FAF6ABFB-1E36-484D-B4D2-52E97AF2F772}" type="pres">
      <dgm:prSet presAssocID="{61936CAB-B5B3-4477-A64E-EDB8CDAFB4EB}" presName="Name0" presStyleCnt="0">
        <dgm:presLayoutVars>
          <dgm:dir/>
          <dgm:resizeHandles val="exact"/>
        </dgm:presLayoutVars>
      </dgm:prSet>
      <dgm:spPr/>
    </dgm:pt>
    <dgm:pt modelId="{7A6F48C2-E965-5E4E-917F-5D3B4C7721C1}" type="pres">
      <dgm:prSet presAssocID="{127D8A5B-4F36-4350-A04A-D3AF3F68A5E9}" presName="node" presStyleLbl="node1" presStyleIdx="0" presStyleCnt="4" custLinFactNeighborX="17781" custLinFactNeighborY="1485">
        <dgm:presLayoutVars>
          <dgm:bulletEnabled val="1"/>
        </dgm:presLayoutVars>
      </dgm:prSet>
      <dgm:spPr/>
    </dgm:pt>
    <dgm:pt modelId="{E0431D7B-35F9-D04E-B34D-45E453070800}" type="pres">
      <dgm:prSet presAssocID="{84590B79-D907-4BBF-8587-11CB4BE26C15}" presName="sibTrans" presStyleLbl="sibTrans2D1" presStyleIdx="0" presStyleCnt="3"/>
      <dgm:spPr/>
    </dgm:pt>
    <dgm:pt modelId="{3E9B7E26-1801-8640-B6F9-BFC71427FE19}" type="pres">
      <dgm:prSet presAssocID="{84590B79-D907-4BBF-8587-11CB4BE26C15}" presName="connectorText" presStyleLbl="sibTrans2D1" presStyleIdx="0" presStyleCnt="3"/>
      <dgm:spPr/>
    </dgm:pt>
    <dgm:pt modelId="{A52B2386-3A7C-DF4D-AA30-A59142187EB0}" type="pres">
      <dgm:prSet presAssocID="{1623A01A-D3C8-4729-995D-1049427AB241}" presName="node" presStyleLbl="node1" presStyleIdx="1" presStyleCnt="4" custLinFactNeighborX="7622">
        <dgm:presLayoutVars>
          <dgm:bulletEnabled val="1"/>
        </dgm:presLayoutVars>
      </dgm:prSet>
      <dgm:spPr/>
    </dgm:pt>
    <dgm:pt modelId="{B8AF2F5D-9A85-124D-8DD5-A637E2DAF51B}" type="pres">
      <dgm:prSet presAssocID="{EA0BA2EE-1251-4EAC-AC1D-06D9BA72B521}" presName="sibTrans" presStyleLbl="sibTrans2D1" presStyleIdx="1" presStyleCnt="3"/>
      <dgm:spPr/>
    </dgm:pt>
    <dgm:pt modelId="{323649C1-90A0-804A-8A26-034E3DFEB1FD}" type="pres">
      <dgm:prSet presAssocID="{EA0BA2EE-1251-4EAC-AC1D-06D9BA72B521}" presName="connectorText" presStyleLbl="sibTrans2D1" presStyleIdx="1" presStyleCnt="3"/>
      <dgm:spPr/>
    </dgm:pt>
    <dgm:pt modelId="{27677999-48C9-4945-BF26-126F84BCBA67}" type="pres">
      <dgm:prSet presAssocID="{13D48375-57AC-40AA-BC19-564033ACAD38}" presName="node" presStyleLbl="node1" presStyleIdx="2" presStyleCnt="4">
        <dgm:presLayoutVars>
          <dgm:bulletEnabled val="1"/>
        </dgm:presLayoutVars>
      </dgm:prSet>
      <dgm:spPr/>
    </dgm:pt>
    <dgm:pt modelId="{9B310641-B215-D146-9A04-9C6C185C0D58}" type="pres">
      <dgm:prSet presAssocID="{C221F074-8C2A-4164-A5D2-683104EC67CC}" presName="sibTrans" presStyleLbl="sibTrans2D1" presStyleIdx="2" presStyleCnt="3"/>
      <dgm:spPr/>
    </dgm:pt>
    <dgm:pt modelId="{CDC117C6-5F5B-4E4E-9A12-5CE50E184866}" type="pres">
      <dgm:prSet presAssocID="{C221F074-8C2A-4164-A5D2-683104EC67CC}" presName="connectorText" presStyleLbl="sibTrans2D1" presStyleIdx="2" presStyleCnt="3"/>
      <dgm:spPr/>
    </dgm:pt>
    <dgm:pt modelId="{E1DBE16B-20A9-1047-9E85-50EE648684B4}" type="pres">
      <dgm:prSet presAssocID="{F4E8304F-8ADE-BA46-B8D3-69ED6712C075}" presName="node" presStyleLbl="node1" presStyleIdx="3" presStyleCnt="4">
        <dgm:presLayoutVars>
          <dgm:bulletEnabled val="1"/>
        </dgm:presLayoutVars>
      </dgm:prSet>
      <dgm:spPr/>
    </dgm:pt>
  </dgm:ptLst>
  <dgm:cxnLst>
    <dgm:cxn modelId="{69A96102-2F07-8542-95F5-AEE9B966EE6B}" type="presOf" srcId="{5938E587-1A6E-C843-83EB-5759FAE69573}" destId="{A52B2386-3A7C-DF4D-AA30-A59142187EB0}" srcOrd="0" destOrd="2" presId="urn:microsoft.com/office/officeart/2005/8/layout/process1"/>
    <dgm:cxn modelId="{719D910B-FBD7-454F-95C8-5A3040BE7870}" srcId="{1623A01A-D3C8-4729-995D-1049427AB241}" destId="{DC47EAA0-3C7E-6649-8854-60C6DF1C73B5}" srcOrd="2" destOrd="0" parTransId="{CEE5A355-214F-0545-9DDA-5B88047DA4DB}" sibTransId="{5529F880-175F-034A-B39C-A23CF75A65C0}"/>
    <dgm:cxn modelId="{A3B78D17-1FE0-BB43-A5EF-BBE14DDC5A88}" srcId="{127D8A5B-4F36-4350-A04A-D3AF3F68A5E9}" destId="{73F4D61C-66B2-BA42-B503-ACC2DC48249F}" srcOrd="0" destOrd="0" parTransId="{37523C99-AA1A-4B44-886C-6E64BD1789D6}" sibTransId="{804DCA42-AD1D-1E41-9DBA-DD9264D2CAF6}"/>
    <dgm:cxn modelId="{11378F21-0A91-B94B-8E1A-EBA187F33AD2}" type="presOf" srcId="{61936CAB-B5B3-4477-A64E-EDB8CDAFB4EB}" destId="{FAF6ABFB-1E36-484D-B4D2-52E97AF2F772}" srcOrd="0" destOrd="0" presId="urn:microsoft.com/office/officeart/2005/8/layout/process1"/>
    <dgm:cxn modelId="{5BF93024-0268-264E-AD38-5829244487F3}" type="presOf" srcId="{EA0BA2EE-1251-4EAC-AC1D-06D9BA72B521}" destId="{323649C1-90A0-804A-8A26-034E3DFEB1FD}" srcOrd="1" destOrd="0" presId="urn:microsoft.com/office/officeart/2005/8/layout/process1"/>
    <dgm:cxn modelId="{1B89C827-72A9-C148-9820-6779E8943625}" type="presOf" srcId="{127D8A5B-4F36-4350-A04A-D3AF3F68A5E9}" destId="{7A6F48C2-E965-5E4E-917F-5D3B4C7721C1}" srcOrd="0" destOrd="0" presId="urn:microsoft.com/office/officeart/2005/8/layout/process1"/>
    <dgm:cxn modelId="{6C0F902C-7F3D-4140-AE3D-B3D2AAC61207}" srcId="{61936CAB-B5B3-4477-A64E-EDB8CDAFB4EB}" destId="{1623A01A-D3C8-4729-995D-1049427AB241}" srcOrd="1" destOrd="0" parTransId="{10222B78-8012-4DCE-9237-4B2D68DE0AA6}" sibTransId="{EA0BA2EE-1251-4EAC-AC1D-06D9BA72B521}"/>
    <dgm:cxn modelId="{C6683B35-6A04-2745-BCAD-14BEFFD01094}" srcId="{61936CAB-B5B3-4477-A64E-EDB8CDAFB4EB}" destId="{F4E8304F-8ADE-BA46-B8D3-69ED6712C075}" srcOrd="3" destOrd="0" parTransId="{96BAE744-801C-F047-8122-9BE39947B5A7}" sibTransId="{63870DA8-E863-0F43-9614-F7EC5610DF58}"/>
    <dgm:cxn modelId="{08EAD241-F15F-3A42-855C-1A639CBF72F5}" srcId="{127D8A5B-4F36-4350-A04A-D3AF3F68A5E9}" destId="{1AC932AE-327C-4A46-8A99-1361BC707EAD}" srcOrd="1" destOrd="0" parTransId="{ADCEE09D-3DC6-6846-9136-9CE4DD70839E}" sibTransId="{F4A0C398-DE37-FB44-BF3B-F49153D6747A}"/>
    <dgm:cxn modelId="{1647C543-ADA4-4640-85AE-995F57A4B52C}" type="presOf" srcId="{96B82051-06DA-3744-B83B-C894C480E7DE}" destId="{7A6F48C2-E965-5E4E-917F-5D3B4C7721C1}" srcOrd="0" destOrd="3" presId="urn:microsoft.com/office/officeart/2005/8/layout/process1"/>
    <dgm:cxn modelId="{644BDB44-BB6A-2A43-A1B4-2E54D39F3F63}" type="presOf" srcId="{13D48375-57AC-40AA-BC19-564033ACAD38}" destId="{27677999-48C9-4945-BF26-126F84BCBA67}" srcOrd="0" destOrd="0" presId="urn:microsoft.com/office/officeart/2005/8/layout/process1"/>
    <dgm:cxn modelId="{7BF0C948-702E-3342-91A4-5D0CD270125B}" srcId="{1623A01A-D3C8-4729-995D-1049427AB241}" destId="{C3A652C1-A82F-FC4C-ADDA-446A4D5035B7}" srcOrd="0" destOrd="0" parTransId="{0D52B290-1284-2A49-AFAD-A6EC65F38898}" sibTransId="{CB52AA25-64A4-1A44-B8AB-C69D6B6152FB}"/>
    <dgm:cxn modelId="{9A8BAD5B-5B18-F340-8502-0C35249C9B50}" type="presOf" srcId="{C221F074-8C2A-4164-A5D2-683104EC67CC}" destId="{9B310641-B215-D146-9A04-9C6C185C0D58}" srcOrd="0" destOrd="0" presId="urn:microsoft.com/office/officeart/2005/8/layout/process1"/>
    <dgm:cxn modelId="{70F6DA5B-6127-0F45-953C-5399C92880C3}" type="presOf" srcId="{6113724A-200C-4D44-8DE4-2EDF96690861}" destId="{E1DBE16B-20A9-1047-9E85-50EE648684B4}" srcOrd="0" destOrd="2" presId="urn:microsoft.com/office/officeart/2005/8/layout/process1"/>
    <dgm:cxn modelId="{7EC7E35B-4CFF-1441-8955-37C5435D3C16}" type="presOf" srcId="{C221F074-8C2A-4164-A5D2-683104EC67CC}" destId="{CDC117C6-5F5B-4E4E-9A12-5CE50E184866}" srcOrd="1" destOrd="0" presId="urn:microsoft.com/office/officeart/2005/8/layout/process1"/>
    <dgm:cxn modelId="{9CD1185D-DF6A-1F4B-AC2A-7EB8CCE326A4}" srcId="{127D8A5B-4F36-4350-A04A-D3AF3F68A5E9}" destId="{96B82051-06DA-3744-B83B-C894C480E7DE}" srcOrd="2" destOrd="0" parTransId="{5F3B9CC3-8701-3044-A98A-CE7D2DD2846F}" sibTransId="{8C9E6485-735F-D14D-AAEA-F59D49F71D3D}"/>
    <dgm:cxn modelId="{8FBD9E5E-1A1F-0047-86AC-CD2DC85A5546}" srcId="{F4E8304F-8ADE-BA46-B8D3-69ED6712C075}" destId="{FB8071FA-86F1-4544-B17B-F66896C3C179}" srcOrd="2" destOrd="0" parTransId="{296067F7-E2D7-2540-A875-E63591342C7F}" sibTransId="{74A68332-AD2F-484E-B839-A66466D62CD9}"/>
    <dgm:cxn modelId="{AAF8395F-F70C-A74E-BDAE-98CD0FCA6F94}" type="presOf" srcId="{84590B79-D907-4BBF-8587-11CB4BE26C15}" destId="{3E9B7E26-1801-8640-B6F9-BFC71427FE19}" srcOrd="1" destOrd="0" presId="urn:microsoft.com/office/officeart/2005/8/layout/process1"/>
    <dgm:cxn modelId="{6D9EC566-CE14-784C-A164-02AB2511ED38}" type="presOf" srcId="{FB8071FA-86F1-4544-B17B-F66896C3C179}" destId="{E1DBE16B-20A9-1047-9E85-50EE648684B4}" srcOrd="0" destOrd="3" presId="urn:microsoft.com/office/officeart/2005/8/layout/process1"/>
    <dgm:cxn modelId="{CD2F5080-F7A5-6047-A6A0-5B22D5F67C63}" type="presOf" srcId="{C3A652C1-A82F-FC4C-ADDA-446A4D5035B7}" destId="{A52B2386-3A7C-DF4D-AA30-A59142187EB0}" srcOrd="0" destOrd="1" presId="urn:microsoft.com/office/officeart/2005/8/layout/process1"/>
    <dgm:cxn modelId="{0CE5F388-BA83-3642-A491-0DB4F2995D7C}" type="presOf" srcId="{1AC932AE-327C-4A46-8A99-1361BC707EAD}" destId="{7A6F48C2-E965-5E4E-917F-5D3B4C7721C1}" srcOrd="0" destOrd="2" presId="urn:microsoft.com/office/officeart/2005/8/layout/process1"/>
    <dgm:cxn modelId="{55D5E1A2-2935-4F6C-B356-49DFBD78AE84}" srcId="{61936CAB-B5B3-4477-A64E-EDB8CDAFB4EB}" destId="{13D48375-57AC-40AA-BC19-564033ACAD38}" srcOrd="2" destOrd="0" parTransId="{DF54B9A4-589E-4718-B8AD-21A50706BF2D}" sibTransId="{C221F074-8C2A-4164-A5D2-683104EC67CC}"/>
    <dgm:cxn modelId="{145A1EA7-3261-BC42-89EA-C3849D2304D0}" srcId="{F4E8304F-8ADE-BA46-B8D3-69ED6712C075}" destId="{2F5EE49D-1570-DE46-9C5F-BF53ECB517EC}" srcOrd="0" destOrd="0" parTransId="{3F93AC98-89CE-0B45-A1F0-8B10F810DAD3}" sibTransId="{BC93196D-1AC8-1148-BF35-9B61B1D31ACB}"/>
    <dgm:cxn modelId="{0B55A1B2-AFDD-4844-8C0D-EB8C4939D8FD}" type="presOf" srcId="{84590B79-D907-4BBF-8587-11CB4BE26C15}" destId="{E0431D7B-35F9-D04E-B34D-45E453070800}" srcOrd="0" destOrd="0" presId="urn:microsoft.com/office/officeart/2005/8/layout/process1"/>
    <dgm:cxn modelId="{51E37DB6-B0BA-7C4E-816D-FFAADD7641BC}" type="presOf" srcId="{F4E8304F-8ADE-BA46-B8D3-69ED6712C075}" destId="{E1DBE16B-20A9-1047-9E85-50EE648684B4}" srcOrd="0" destOrd="0" presId="urn:microsoft.com/office/officeart/2005/8/layout/process1"/>
    <dgm:cxn modelId="{F93993BE-7C03-E64E-8878-21A04A627F9F}" type="presOf" srcId="{73F4D61C-66B2-BA42-B503-ACC2DC48249F}" destId="{7A6F48C2-E965-5E4E-917F-5D3B4C7721C1}" srcOrd="0" destOrd="1" presId="urn:microsoft.com/office/officeart/2005/8/layout/process1"/>
    <dgm:cxn modelId="{00F655C1-7327-4845-93EC-FDBE69004BFC}" type="presOf" srcId="{1623A01A-D3C8-4729-995D-1049427AB241}" destId="{A52B2386-3A7C-DF4D-AA30-A59142187EB0}" srcOrd="0" destOrd="0" presId="urn:microsoft.com/office/officeart/2005/8/layout/process1"/>
    <dgm:cxn modelId="{C7F48EDB-F32D-6A4B-B627-BA1478DF0009}" type="presOf" srcId="{3BFF4F1B-9CF0-4D82-A14F-CC55BD458E37}" destId="{27677999-48C9-4945-BF26-126F84BCBA67}" srcOrd="0" destOrd="1" presId="urn:microsoft.com/office/officeart/2005/8/layout/process1"/>
    <dgm:cxn modelId="{2EBEB6DD-6834-184F-9817-87526F927875}" type="presOf" srcId="{2F5EE49D-1570-DE46-9C5F-BF53ECB517EC}" destId="{E1DBE16B-20A9-1047-9E85-50EE648684B4}" srcOrd="0" destOrd="1" presId="urn:microsoft.com/office/officeart/2005/8/layout/process1"/>
    <dgm:cxn modelId="{2EFDEBE5-A8EE-3B40-9457-168537E42F5F}" srcId="{F4E8304F-8ADE-BA46-B8D3-69ED6712C075}" destId="{6113724A-200C-4D44-8DE4-2EDF96690861}" srcOrd="1" destOrd="0" parTransId="{B7FF3342-1648-4147-A9AE-18A4AE5ECF36}" sibTransId="{7980B3DF-BE56-BF46-906D-5F3504270986}"/>
    <dgm:cxn modelId="{076A6FE7-5A4C-4122-AF1A-7F80FE203A40}" srcId="{61936CAB-B5B3-4477-A64E-EDB8CDAFB4EB}" destId="{127D8A5B-4F36-4350-A04A-D3AF3F68A5E9}" srcOrd="0" destOrd="0" parTransId="{27A0276F-115D-4961-BFDC-3C88EB4DA236}" sibTransId="{84590B79-D907-4BBF-8587-11CB4BE26C15}"/>
    <dgm:cxn modelId="{FE0F4DEB-266A-8B4D-956C-5DC62312E6C8}" type="presOf" srcId="{DC47EAA0-3C7E-6649-8854-60C6DF1C73B5}" destId="{A52B2386-3A7C-DF4D-AA30-A59142187EB0}" srcOrd="0" destOrd="3" presId="urn:microsoft.com/office/officeart/2005/8/layout/process1"/>
    <dgm:cxn modelId="{0B1B95EF-05F8-4677-B2AF-C6792D5AE955}" srcId="{13D48375-57AC-40AA-BC19-564033ACAD38}" destId="{3BFF4F1B-9CF0-4D82-A14F-CC55BD458E37}" srcOrd="0" destOrd="0" parTransId="{8EFE5AF7-A116-4519-9D67-E589965986D2}" sibTransId="{C6FCBA59-A197-44A2-A606-A3B0E3387D93}"/>
    <dgm:cxn modelId="{3D34E1F3-40A6-F647-814C-E8D11AAE983D}" srcId="{1623A01A-D3C8-4729-995D-1049427AB241}" destId="{5938E587-1A6E-C843-83EB-5759FAE69573}" srcOrd="1" destOrd="0" parTransId="{2246D7E2-5F31-2542-A43E-F569F03BB32F}" sibTransId="{7583ED04-3E9C-BF47-ABAB-F4E689CBBBF2}"/>
    <dgm:cxn modelId="{A2B304F9-EB81-5B4E-B2BE-F2E2DE9DA48C}" type="presOf" srcId="{EA0BA2EE-1251-4EAC-AC1D-06D9BA72B521}" destId="{B8AF2F5D-9A85-124D-8DD5-A637E2DAF51B}" srcOrd="0" destOrd="0" presId="urn:microsoft.com/office/officeart/2005/8/layout/process1"/>
    <dgm:cxn modelId="{55F1F7E0-66EE-394D-8992-8775995B750C}" type="presParOf" srcId="{FAF6ABFB-1E36-484D-B4D2-52E97AF2F772}" destId="{7A6F48C2-E965-5E4E-917F-5D3B4C7721C1}" srcOrd="0" destOrd="0" presId="urn:microsoft.com/office/officeart/2005/8/layout/process1"/>
    <dgm:cxn modelId="{C94C904A-19FA-C64C-B2D5-C0EEB7C62619}" type="presParOf" srcId="{FAF6ABFB-1E36-484D-B4D2-52E97AF2F772}" destId="{E0431D7B-35F9-D04E-B34D-45E453070800}" srcOrd="1" destOrd="0" presId="urn:microsoft.com/office/officeart/2005/8/layout/process1"/>
    <dgm:cxn modelId="{A8AB36F5-AA07-8544-B15B-8E7761BE21C1}" type="presParOf" srcId="{E0431D7B-35F9-D04E-B34D-45E453070800}" destId="{3E9B7E26-1801-8640-B6F9-BFC71427FE19}" srcOrd="0" destOrd="0" presId="urn:microsoft.com/office/officeart/2005/8/layout/process1"/>
    <dgm:cxn modelId="{DB582149-ECCC-324A-9812-3400BEC764EB}" type="presParOf" srcId="{FAF6ABFB-1E36-484D-B4D2-52E97AF2F772}" destId="{A52B2386-3A7C-DF4D-AA30-A59142187EB0}" srcOrd="2" destOrd="0" presId="urn:microsoft.com/office/officeart/2005/8/layout/process1"/>
    <dgm:cxn modelId="{CAF0B7C9-9BB4-6F40-BF27-96A8BEA2A24C}" type="presParOf" srcId="{FAF6ABFB-1E36-484D-B4D2-52E97AF2F772}" destId="{B8AF2F5D-9A85-124D-8DD5-A637E2DAF51B}" srcOrd="3" destOrd="0" presId="urn:microsoft.com/office/officeart/2005/8/layout/process1"/>
    <dgm:cxn modelId="{766977C6-8AD1-964C-AF56-FFFA06CF1B32}" type="presParOf" srcId="{B8AF2F5D-9A85-124D-8DD5-A637E2DAF51B}" destId="{323649C1-90A0-804A-8A26-034E3DFEB1FD}" srcOrd="0" destOrd="0" presId="urn:microsoft.com/office/officeart/2005/8/layout/process1"/>
    <dgm:cxn modelId="{94039641-7427-564D-A3FE-D12514C90759}" type="presParOf" srcId="{FAF6ABFB-1E36-484D-B4D2-52E97AF2F772}" destId="{27677999-48C9-4945-BF26-126F84BCBA67}" srcOrd="4" destOrd="0" presId="urn:microsoft.com/office/officeart/2005/8/layout/process1"/>
    <dgm:cxn modelId="{BF2525DF-D584-3244-8643-3FB21693F561}" type="presParOf" srcId="{FAF6ABFB-1E36-484D-B4D2-52E97AF2F772}" destId="{9B310641-B215-D146-9A04-9C6C185C0D58}" srcOrd="5" destOrd="0" presId="urn:microsoft.com/office/officeart/2005/8/layout/process1"/>
    <dgm:cxn modelId="{39CE2FF6-DC3A-6C4E-BAC1-470F203DC746}" type="presParOf" srcId="{9B310641-B215-D146-9A04-9C6C185C0D58}" destId="{CDC117C6-5F5B-4E4E-9A12-5CE50E184866}" srcOrd="0" destOrd="0" presId="urn:microsoft.com/office/officeart/2005/8/layout/process1"/>
    <dgm:cxn modelId="{AF07B64B-4E62-A044-9B7A-1D9C6D6A553B}" type="presParOf" srcId="{FAF6ABFB-1E36-484D-B4D2-52E97AF2F772}" destId="{E1DBE16B-20A9-1047-9E85-50EE648684B4}" srcOrd="6"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DD6C342-A0CF-4873-9C00-962794EDCFF4}"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845C4A10-6758-495E-8317-1AAED4B5A52B}">
      <dgm:prSet/>
      <dgm:spPr/>
      <dgm:t>
        <a:bodyPr/>
        <a:lstStyle/>
        <a:p>
          <a:r>
            <a:rPr lang="en-US" dirty="0"/>
            <a:t>US book markets gained from good economic pattern from 2014, following years of decreasing sales.</a:t>
          </a:r>
        </a:p>
      </dgm:t>
    </dgm:pt>
    <dgm:pt modelId="{138A5F28-7BD6-4655-90C6-B850DE0E1032}" type="parTrans" cxnId="{292DD12F-D88A-449F-9F53-757F9718E11C}">
      <dgm:prSet/>
      <dgm:spPr/>
      <dgm:t>
        <a:bodyPr/>
        <a:lstStyle/>
        <a:p>
          <a:endParaRPr lang="en-US"/>
        </a:p>
      </dgm:t>
    </dgm:pt>
    <dgm:pt modelId="{80B62224-D2BC-4815-AA53-AB44869B8CE9}" type="sibTrans" cxnId="{292DD12F-D88A-449F-9F53-757F9718E11C}">
      <dgm:prSet/>
      <dgm:spPr/>
      <dgm:t>
        <a:bodyPr/>
        <a:lstStyle/>
        <a:p>
          <a:endParaRPr lang="en-US"/>
        </a:p>
      </dgm:t>
    </dgm:pt>
    <dgm:pt modelId="{BEA4CCAF-D100-499E-96DB-A7F292DF59D6}">
      <dgm:prSet/>
      <dgm:spPr/>
      <dgm:t>
        <a:bodyPr/>
        <a:lstStyle/>
        <a:p>
          <a:r>
            <a:rPr lang="en-US" dirty="0"/>
            <a:t>Growth of the e-commerce industry in US provides a growth opportunity for B&amp;N through online channels.</a:t>
          </a:r>
        </a:p>
      </dgm:t>
    </dgm:pt>
    <dgm:pt modelId="{EABAA28C-9EF1-4B81-8A77-57AC0E582106}" type="parTrans" cxnId="{A34A1DBF-93F4-4751-8CDA-4C36DA32B96A}">
      <dgm:prSet/>
      <dgm:spPr/>
      <dgm:t>
        <a:bodyPr/>
        <a:lstStyle/>
        <a:p>
          <a:endParaRPr lang="en-US"/>
        </a:p>
      </dgm:t>
    </dgm:pt>
    <dgm:pt modelId="{33118E0F-1287-4403-BA37-9995C8689B3F}" type="sibTrans" cxnId="{A34A1DBF-93F4-4751-8CDA-4C36DA32B96A}">
      <dgm:prSet/>
      <dgm:spPr/>
      <dgm:t>
        <a:bodyPr/>
        <a:lstStyle/>
        <a:p>
          <a:endParaRPr lang="en-US"/>
        </a:p>
      </dgm:t>
    </dgm:pt>
    <dgm:pt modelId="{175EC261-ACC2-6F4F-AA9E-1F7FCEF5D19D}">
      <dgm:prSet/>
      <dgm:spPr/>
      <dgm:t>
        <a:bodyPr/>
        <a:lstStyle/>
        <a:p>
          <a:r>
            <a:rPr lang="en-GB" dirty="0"/>
            <a:t>Online powers have a transformative effect on how people find, interpret and share information so B&amp;N should expand their technology and skills to enable a user friendly downloadable app.</a:t>
          </a:r>
        </a:p>
      </dgm:t>
    </dgm:pt>
    <dgm:pt modelId="{1A209256-555A-4B41-A55B-2DAAD21D72E9}" type="parTrans" cxnId="{C6A3C2A0-00D1-5D41-908A-2B3EECBB8210}">
      <dgm:prSet/>
      <dgm:spPr/>
      <dgm:t>
        <a:bodyPr/>
        <a:lstStyle/>
        <a:p>
          <a:endParaRPr lang="en-GB"/>
        </a:p>
      </dgm:t>
    </dgm:pt>
    <dgm:pt modelId="{C1CE8894-282A-0145-9FDB-B762008F993D}" type="sibTrans" cxnId="{C6A3C2A0-00D1-5D41-908A-2B3EECBB8210}">
      <dgm:prSet/>
      <dgm:spPr/>
      <dgm:t>
        <a:bodyPr/>
        <a:lstStyle/>
        <a:p>
          <a:endParaRPr lang="en-GB"/>
        </a:p>
      </dgm:t>
    </dgm:pt>
    <dgm:pt modelId="{D210FCC6-2891-9B46-9272-E2A526213934}">
      <dgm:prSet/>
      <dgm:spPr/>
      <dgm:t>
        <a:bodyPr/>
        <a:lstStyle/>
        <a:p>
          <a:r>
            <a:rPr lang="en-GB" dirty="0"/>
            <a:t>Barnes &amp; Noble well positioned to gain from both the printed book market and the e-book industry provided they listen to their customers.</a:t>
          </a:r>
        </a:p>
      </dgm:t>
    </dgm:pt>
    <dgm:pt modelId="{B5CEB656-407F-5142-81FD-F3EBF342ED20}" type="parTrans" cxnId="{096C500F-DB5C-AB4D-9B20-E8CACAB3DF1E}">
      <dgm:prSet/>
      <dgm:spPr/>
      <dgm:t>
        <a:bodyPr/>
        <a:lstStyle/>
        <a:p>
          <a:endParaRPr lang="en-GB"/>
        </a:p>
      </dgm:t>
    </dgm:pt>
    <dgm:pt modelId="{B1C4D78D-7056-F94F-9782-53DDA1CEEDFE}" type="sibTrans" cxnId="{096C500F-DB5C-AB4D-9B20-E8CACAB3DF1E}">
      <dgm:prSet/>
      <dgm:spPr/>
      <dgm:t>
        <a:bodyPr/>
        <a:lstStyle/>
        <a:p>
          <a:endParaRPr lang="en-GB"/>
        </a:p>
      </dgm:t>
    </dgm:pt>
    <dgm:pt modelId="{A9A826EF-93A3-DC41-A21E-580F9AF994CC}">
      <dgm:prSet/>
      <dgm:spPr/>
      <dgm:t>
        <a:bodyPr/>
        <a:lstStyle/>
        <a:p>
          <a:r>
            <a:rPr lang="en-GB" dirty="0"/>
            <a:t>They should provide free online tools for authors to publish their books in order to form partnerships with the people in this market.</a:t>
          </a:r>
        </a:p>
      </dgm:t>
    </dgm:pt>
    <dgm:pt modelId="{A97E4FE0-7B7B-B740-AAEA-FCC5A8DBB19C}" type="parTrans" cxnId="{FAE07744-0AD4-774B-85A9-0D41E1DED7AC}">
      <dgm:prSet/>
      <dgm:spPr/>
      <dgm:t>
        <a:bodyPr/>
        <a:lstStyle/>
        <a:p>
          <a:endParaRPr lang="en-GB"/>
        </a:p>
      </dgm:t>
    </dgm:pt>
    <dgm:pt modelId="{94CAEEF3-AEC0-2242-BFF8-E53A85C7FA58}" type="sibTrans" cxnId="{FAE07744-0AD4-774B-85A9-0D41E1DED7AC}">
      <dgm:prSet/>
      <dgm:spPr/>
      <dgm:t>
        <a:bodyPr/>
        <a:lstStyle/>
        <a:p>
          <a:endParaRPr lang="en-GB"/>
        </a:p>
      </dgm:t>
    </dgm:pt>
    <dgm:pt modelId="{F8142EAA-8884-B544-BF85-BC6353530DE4}">
      <dgm:prSet/>
      <dgm:spPr/>
      <dgm:t>
        <a:bodyPr/>
        <a:lstStyle/>
        <a:p>
          <a:r>
            <a:rPr lang="en-GB" dirty="0"/>
            <a:t>B&amp;N should address the lack of long term contracts with suppliers as this is a serious threat to continuity of the business, or they should become more self reliant for their supplies.</a:t>
          </a:r>
        </a:p>
      </dgm:t>
    </dgm:pt>
    <dgm:pt modelId="{51AD20D7-AFAE-C54F-A865-1664F70AEFC5}" type="parTrans" cxnId="{9AD9297F-75F7-9C4B-94B2-97E14A826BDA}">
      <dgm:prSet/>
      <dgm:spPr/>
      <dgm:t>
        <a:bodyPr/>
        <a:lstStyle/>
        <a:p>
          <a:endParaRPr lang="en-GB"/>
        </a:p>
      </dgm:t>
    </dgm:pt>
    <dgm:pt modelId="{0250DDEE-0C1C-6D49-A63C-3B2E45F7CA0B}" type="sibTrans" cxnId="{9AD9297F-75F7-9C4B-94B2-97E14A826BDA}">
      <dgm:prSet/>
      <dgm:spPr/>
      <dgm:t>
        <a:bodyPr/>
        <a:lstStyle/>
        <a:p>
          <a:endParaRPr lang="en-GB"/>
        </a:p>
      </dgm:t>
    </dgm:pt>
    <dgm:pt modelId="{74F8AA01-0603-C747-9465-D4EC1A4A42F9}" type="pres">
      <dgm:prSet presAssocID="{8DD6C342-A0CF-4873-9C00-962794EDCFF4}" presName="vert0" presStyleCnt="0">
        <dgm:presLayoutVars>
          <dgm:dir/>
          <dgm:animOne val="branch"/>
          <dgm:animLvl val="lvl"/>
        </dgm:presLayoutVars>
      </dgm:prSet>
      <dgm:spPr/>
    </dgm:pt>
    <dgm:pt modelId="{5DC116A9-EB20-5F4C-9B37-E90CC0386557}" type="pres">
      <dgm:prSet presAssocID="{845C4A10-6758-495E-8317-1AAED4B5A52B}" presName="thickLine" presStyleLbl="alignNode1" presStyleIdx="0" presStyleCnt="6"/>
      <dgm:spPr/>
    </dgm:pt>
    <dgm:pt modelId="{58CFE274-0DA9-424C-9DE2-A7B020C183EF}" type="pres">
      <dgm:prSet presAssocID="{845C4A10-6758-495E-8317-1AAED4B5A52B}" presName="horz1" presStyleCnt="0"/>
      <dgm:spPr/>
    </dgm:pt>
    <dgm:pt modelId="{7C2623A1-ED56-1E4D-B0CF-C04356CB6C8E}" type="pres">
      <dgm:prSet presAssocID="{845C4A10-6758-495E-8317-1AAED4B5A52B}" presName="tx1" presStyleLbl="revTx" presStyleIdx="0" presStyleCnt="6"/>
      <dgm:spPr/>
    </dgm:pt>
    <dgm:pt modelId="{331E5388-22C5-E842-A61A-F59E867ADD4A}" type="pres">
      <dgm:prSet presAssocID="{845C4A10-6758-495E-8317-1AAED4B5A52B}" presName="vert1" presStyleCnt="0"/>
      <dgm:spPr/>
    </dgm:pt>
    <dgm:pt modelId="{23BC0011-DBFC-884C-998E-6113B337B306}" type="pres">
      <dgm:prSet presAssocID="{BEA4CCAF-D100-499E-96DB-A7F292DF59D6}" presName="thickLine" presStyleLbl="alignNode1" presStyleIdx="1" presStyleCnt="6"/>
      <dgm:spPr/>
    </dgm:pt>
    <dgm:pt modelId="{DBA172F4-9FF9-194F-AC3C-43D8206B8183}" type="pres">
      <dgm:prSet presAssocID="{BEA4CCAF-D100-499E-96DB-A7F292DF59D6}" presName="horz1" presStyleCnt="0"/>
      <dgm:spPr/>
    </dgm:pt>
    <dgm:pt modelId="{30EFEFD4-86D7-2248-80F2-2F225BF79C09}" type="pres">
      <dgm:prSet presAssocID="{BEA4CCAF-D100-499E-96DB-A7F292DF59D6}" presName="tx1" presStyleLbl="revTx" presStyleIdx="1" presStyleCnt="6"/>
      <dgm:spPr/>
    </dgm:pt>
    <dgm:pt modelId="{986FEFDE-AD28-A744-AF05-4D9C116D7660}" type="pres">
      <dgm:prSet presAssocID="{BEA4CCAF-D100-499E-96DB-A7F292DF59D6}" presName="vert1" presStyleCnt="0"/>
      <dgm:spPr/>
    </dgm:pt>
    <dgm:pt modelId="{798CDFE9-5610-4B42-B7B0-DED52BF95ACB}" type="pres">
      <dgm:prSet presAssocID="{D210FCC6-2891-9B46-9272-E2A526213934}" presName="thickLine" presStyleLbl="alignNode1" presStyleIdx="2" presStyleCnt="6"/>
      <dgm:spPr/>
    </dgm:pt>
    <dgm:pt modelId="{3B8AB080-4319-A044-9813-890B2A394C99}" type="pres">
      <dgm:prSet presAssocID="{D210FCC6-2891-9B46-9272-E2A526213934}" presName="horz1" presStyleCnt="0"/>
      <dgm:spPr/>
    </dgm:pt>
    <dgm:pt modelId="{4776138C-FCCB-C546-A760-34BB9C1F4394}" type="pres">
      <dgm:prSet presAssocID="{D210FCC6-2891-9B46-9272-E2A526213934}" presName="tx1" presStyleLbl="revTx" presStyleIdx="2" presStyleCnt="6"/>
      <dgm:spPr/>
    </dgm:pt>
    <dgm:pt modelId="{A5917F91-7C7F-8741-8FD1-6420BF635B9E}" type="pres">
      <dgm:prSet presAssocID="{D210FCC6-2891-9B46-9272-E2A526213934}" presName="vert1" presStyleCnt="0"/>
      <dgm:spPr/>
    </dgm:pt>
    <dgm:pt modelId="{ECB4AA6D-E901-8C44-8F3F-87B98733CFE7}" type="pres">
      <dgm:prSet presAssocID="{A9A826EF-93A3-DC41-A21E-580F9AF994CC}" presName="thickLine" presStyleLbl="alignNode1" presStyleIdx="3" presStyleCnt="6"/>
      <dgm:spPr/>
    </dgm:pt>
    <dgm:pt modelId="{C77AFB74-E42C-424D-B6A6-FEAF46D23925}" type="pres">
      <dgm:prSet presAssocID="{A9A826EF-93A3-DC41-A21E-580F9AF994CC}" presName="horz1" presStyleCnt="0"/>
      <dgm:spPr/>
    </dgm:pt>
    <dgm:pt modelId="{1B49F6F1-2A27-0545-8EDA-AB2EDDC98A81}" type="pres">
      <dgm:prSet presAssocID="{A9A826EF-93A3-DC41-A21E-580F9AF994CC}" presName="tx1" presStyleLbl="revTx" presStyleIdx="3" presStyleCnt="6"/>
      <dgm:spPr/>
    </dgm:pt>
    <dgm:pt modelId="{E8BC0810-66DE-8F41-B447-91EF943396BE}" type="pres">
      <dgm:prSet presAssocID="{A9A826EF-93A3-DC41-A21E-580F9AF994CC}" presName="vert1" presStyleCnt="0"/>
      <dgm:spPr/>
    </dgm:pt>
    <dgm:pt modelId="{FBE401A6-45C5-E642-A5B2-781611D3B783}" type="pres">
      <dgm:prSet presAssocID="{175EC261-ACC2-6F4F-AA9E-1F7FCEF5D19D}" presName="thickLine" presStyleLbl="alignNode1" presStyleIdx="4" presStyleCnt="6"/>
      <dgm:spPr/>
    </dgm:pt>
    <dgm:pt modelId="{4136BC25-C57D-8C4A-9E85-C65CAD48B929}" type="pres">
      <dgm:prSet presAssocID="{175EC261-ACC2-6F4F-AA9E-1F7FCEF5D19D}" presName="horz1" presStyleCnt="0"/>
      <dgm:spPr/>
    </dgm:pt>
    <dgm:pt modelId="{7726FEE0-7411-AC4D-AEC5-89194A8F050D}" type="pres">
      <dgm:prSet presAssocID="{175EC261-ACC2-6F4F-AA9E-1F7FCEF5D19D}" presName="tx1" presStyleLbl="revTx" presStyleIdx="4" presStyleCnt="6"/>
      <dgm:spPr/>
    </dgm:pt>
    <dgm:pt modelId="{19E5D686-9C9F-C242-A8B4-E5C25B220426}" type="pres">
      <dgm:prSet presAssocID="{175EC261-ACC2-6F4F-AA9E-1F7FCEF5D19D}" presName="vert1" presStyleCnt="0"/>
      <dgm:spPr/>
    </dgm:pt>
    <dgm:pt modelId="{578BF428-9C35-4843-B6EE-4EC5BCB2BE5B}" type="pres">
      <dgm:prSet presAssocID="{F8142EAA-8884-B544-BF85-BC6353530DE4}" presName="thickLine" presStyleLbl="alignNode1" presStyleIdx="5" presStyleCnt="6"/>
      <dgm:spPr/>
    </dgm:pt>
    <dgm:pt modelId="{BC44E54D-C881-0048-9875-338551E39C3D}" type="pres">
      <dgm:prSet presAssocID="{F8142EAA-8884-B544-BF85-BC6353530DE4}" presName="horz1" presStyleCnt="0"/>
      <dgm:spPr/>
    </dgm:pt>
    <dgm:pt modelId="{A2CAF8F5-98A2-3C43-86A1-825C79DDD1A1}" type="pres">
      <dgm:prSet presAssocID="{F8142EAA-8884-B544-BF85-BC6353530DE4}" presName="tx1" presStyleLbl="revTx" presStyleIdx="5" presStyleCnt="6"/>
      <dgm:spPr/>
    </dgm:pt>
    <dgm:pt modelId="{0D1F9B88-3422-2143-8AAA-BC9E40F0C9C4}" type="pres">
      <dgm:prSet presAssocID="{F8142EAA-8884-B544-BF85-BC6353530DE4}" presName="vert1" presStyleCnt="0"/>
      <dgm:spPr/>
    </dgm:pt>
  </dgm:ptLst>
  <dgm:cxnLst>
    <dgm:cxn modelId="{096C500F-DB5C-AB4D-9B20-E8CACAB3DF1E}" srcId="{8DD6C342-A0CF-4873-9C00-962794EDCFF4}" destId="{D210FCC6-2891-9B46-9272-E2A526213934}" srcOrd="2" destOrd="0" parTransId="{B5CEB656-407F-5142-81FD-F3EBF342ED20}" sibTransId="{B1C4D78D-7056-F94F-9782-53DDA1CEEDFE}"/>
    <dgm:cxn modelId="{DEE1DD0F-B9F5-5A4E-BBEB-9BBFE9C552CD}" type="presOf" srcId="{8DD6C342-A0CF-4873-9C00-962794EDCFF4}" destId="{74F8AA01-0603-C747-9465-D4EC1A4A42F9}" srcOrd="0" destOrd="0" presId="urn:microsoft.com/office/officeart/2008/layout/LinedList"/>
    <dgm:cxn modelId="{7EF40D2F-9D96-9F44-B736-D3640DCBEDDA}" type="presOf" srcId="{175EC261-ACC2-6F4F-AA9E-1F7FCEF5D19D}" destId="{7726FEE0-7411-AC4D-AEC5-89194A8F050D}" srcOrd="0" destOrd="0" presId="urn:microsoft.com/office/officeart/2008/layout/LinedList"/>
    <dgm:cxn modelId="{292DD12F-D88A-449F-9F53-757F9718E11C}" srcId="{8DD6C342-A0CF-4873-9C00-962794EDCFF4}" destId="{845C4A10-6758-495E-8317-1AAED4B5A52B}" srcOrd="0" destOrd="0" parTransId="{138A5F28-7BD6-4655-90C6-B850DE0E1032}" sibTransId="{80B62224-D2BC-4815-AA53-AB44869B8CE9}"/>
    <dgm:cxn modelId="{FAE07744-0AD4-774B-85A9-0D41E1DED7AC}" srcId="{8DD6C342-A0CF-4873-9C00-962794EDCFF4}" destId="{A9A826EF-93A3-DC41-A21E-580F9AF994CC}" srcOrd="3" destOrd="0" parTransId="{A97E4FE0-7B7B-B740-AAEA-FCC5A8DBB19C}" sibTransId="{94CAEEF3-AEC0-2242-BFF8-E53A85C7FA58}"/>
    <dgm:cxn modelId="{FFAC4A7D-DBB6-E44F-8E3E-866E705D03E6}" type="presOf" srcId="{BEA4CCAF-D100-499E-96DB-A7F292DF59D6}" destId="{30EFEFD4-86D7-2248-80F2-2F225BF79C09}" srcOrd="0" destOrd="0" presId="urn:microsoft.com/office/officeart/2008/layout/LinedList"/>
    <dgm:cxn modelId="{9AD9297F-75F7-9C4B-94B2-97E14A826BDA}" srcId="{8DD6C342-A0CF-4873-9C00-962794EDCFF4}" destId="{F8142EAA-8884-B544-BF85-BC6353530DE4}" srcOrd="5" destOrd="0" parTransId="{51AD20D7-AFAE-C54F-A865-1664F70AEFC5}" sibTransId="{0250DDEE-0C1C-6D49-A63C-3B2E45F7CA0B}"/>
    <dgm:cxn modelId="{C6A3C2A0-00D1-5D41-908A-2B3EECBB8210}" srcId="{8DD6C342-A0CF-4873-9C00-962794EDCFF4}" destId="{175EC261-ACC2-6F4F-AA9E-1F7FCEF5D19D}" srcOrd="4" destOrd="0" parTransId="{1A209256-555A-4B41-A55B-2DAAD21D72E9}" sibTransId="{C1CE8894-282A-0145-9FDB-B762008F993D}"/>
    <dgm:cxn modelId="{A34A1DBF-93F4-4751-8CDA-4C36DA32B96A}" srcId="{8DD6C342-A0CF-4873-9C00-962794EDCFF4}" destId="{BEA4CCAF-D100-499E-96DB-A7F292DF59D6}" srcOrd="1" destOrd="0" parTransId="{EABAA28C-9EF1-4B81-8A77-57AC0E582106}" sibTransId="{33118E0F-1287-4403-BA37-9995C8689B3F}"/>
    <dgm:cxn modelId="{718C15CE-F68F-FE47-BF5C-50A1340DEBF3}" type="presOf" srcId="{D210FCC6-2891-9B46-9272-E2A526213934}" destId="{4776138C-FCCB-C546-A760-34BB9C1F4394}" srcOrd="0" destOrd="0" presId="urn:microsoft.com/office/officeart/2008/layout/LinedList"/>
    <dgm:cxn modelId="{11F0A8CE-5977-9849-9632-F32D56BD4462}" type="presOf" srcId="{845C4A10-6758-495E-8317-1AAED4B5A52B}" destId="{7C2623A1-ED56-1E4D-B0CF-C04356CB6C8E}" srcOrd="0" destOrd="0" presId="urn:microsoft.com/office/officeart/2008/layout/LinedList"/>
    <dgm:cxn modelId="{194932DD-FA4F-9E44-88D0-C26638A2A705}" type="presOf" srcId="{F8142EAA-8884-B544-BF85-BC6353530DE4}" destId="{A2CAF8F5-98A2-3C43-86A1-825C79DDD1A1}" srcOrd="0" destOrd="0" presId="urn:microsoft.com/office/officeart/2008/layout/LinedList"/>
    <dgm:cxn modelId="{763192F4-9292-1648-88E4-93618E3AB405}" type="presOf" srcId="{A9A826EF-93A3-DC41-A21E-580F9AF994CC}" destId="{1B49F6F1-2A27-0545-8EDA-AB2EDDC98A81}" srcOrd="0" destOrd="0" presId="urn:microsoft.com/office/officeart/2008/layout/LinedList"/>
    <dgm:cxn modelId="{6BD27533-BD25-824F-B5C8-9E7F3CD0B735}" type="presParOf" srcId="{74F8AA01-0603-C747-9465-D4EC1A4A42F9}" destId="{5DC116A9-EB20-5F4C-9B37-E90CC0386557}" srcOrd="0" destOrd="0" presId="urn:microsoft.com/office/officeart/2008/layout/LinedList"/>
    <dgm:cxn modelId="{80E69BD0-FDF5-544D-AB9A-B638873F61DE}" type="presParOf" srcId="{74F8AA01-0603-C747-9465-D4EC1A4A42F9}" destId="{58CFE274-0DA9-424C-9DE2-A7B020C183EF}" srcOrd="1" destOrd="0" presId="urn:microsoft.com/office/officeart/2008/layout/LinedList"/>
    <dgm:cxn modelId="{1CAB30F0-A905-1841-BD19-67EB4BFA5986}" type="presParOf" srcId="{58CFE274-0DA9-424C-9DE2-A7B020C183EF}" destId="{7C2623A1-ED56-1E4D-B0CF-C04356CB6C8E}" srcOrd="0" destOrd="0" presId="urn:microsoft.com/office/officeart/2008/layout/LinedList"/>
    <dgm:cxn modelId="{5C24074E-5ACC-AA47-B72C-702122E02539}" type="presParOf" srcId="{58CFE274-0DA9-424C-9DE2-A7B020C183EF}" destId="{331E5388-22C5-E842-A61A-F59E867ADD4A}" srcOrd="1" destOrd="0" presId="urn:microsoft.com/office/officeart/2008/layout/LinedList"/>
    <dgm:cxn modelId="{4955117D-2B1E-684D-86ED-2EF3664EB859}" type="presParOf" srcId="{74F8AA01-0603-C747-9465-D4EC1A4A42F9}" destId="{23BC0011-DBFC-884C-998E-6113B337B306}" srcOrd="2" destOrd="0" presId="urn:microsoft.com/office/officeart/2008/layout/LinedList"/>
    <dgm:cxn modelId="{7555E6B0-0AA3-1248-A917-024B4BA41DFA}" type="presParOf" srcId="{74F8AA01-0603-C747-9465-D4EC1A4A42F9}" destId="{DBA172F4-9FF9-194F-AC3C-43D8206B8183}" srcOrd="3" destOrd="0" presId="urn:microsoft.com/office/officeart/2008/layout/LinedList"/>
    <dgm:cxn modelId="{AEEE8356-EF04-F144-A0AA-C339C6607744}" type="presParOf" srcId="{DBA172F4-9FF9-194F-AC3C-43D8206B8183}" destId="{30EFEFD4-86D7-2248-80F2-2F225BF79C09}" srcOrd="0" destOrd="0" presId="urn:microsoft.com/office/officeart/2008/layout/LinedList"/>
    <dgm:cxn modelId="{A2F2CE1A-E09A-1E40-93B8-DBDE90CC1500}" type="presParOf" srcId="{DBA172F4-9FF9-194F-AC3C-43D8206B8183}" destId="{986FEFDE-AD28-A744-AF05-4D9C116D7660}" srcOrd="1" destOrd="0" presId="urn:microsoft.com/office/officeart/2008/layout/LinedList"/>
    <dgm:cxn modelId="{D5B854F8-DC1F-2F4B-AF65-5E0A61EB41C2}" type="presParOf" srcId="{74F8AA01-0603-C747-9465-D4EC1A4A42F9}" destId="{798CDFE9-5610-4B42-B7B0-DED52BF95ACB}" srcOrd="4" destOrd="0" presId="urn:microsoft.com/office/officeart/2008/layout/LinedList"/>
    <dgm:cxn modelId="{7A36B70E-BB77-DD4F-83E1-0DC7405C1B5C}" type="presParOf" srcId="{74F8AA01-0603-C747-9465-D4EC1A4A42F9}" destId="{3B8AB080-4319-A044-9813-890B2A394C99}" srcOrd="5" destOrd="0" presId="urn:microsoft.com/office/officeart/2008/layout/LinedList"/>
    <dgm:cxn modelId="{BA5BFD29-E239-E94F-B536-4750A5A3AF9C}" type="presParOf" srcId="{3B8AB080-4319-A044-9813-890B2A394C99}" destId="{4776138C-FCCB-C546-A760-34BB9C1F4394}" srcOrd="0" destOrd="0" presId="urn:microsoft.com/office/officeart/2008/layout/LinedList"/>
    <dgm:cxn modelId="{96C8C60C-9175-BC45-A2D7-13E845698DD1}" type="presParOf" srcId="{3B8AB080-4319-A044-9813-890B2A394C99}" destId="{A5917F91-7C7F-8741-8FD1-6420BF635B9E}" srcOrd="1" destOrd="0" presId="urn:microsoft.com/office/officeart/2008/layout/LinedList"/>
    <dgm:cxn modelId="{68B13E84-0138-AA45-948D-51E28D3167B0}" type="presParOf" srcId="{74F8AA01-0603-C747-9465-D4EC1A4A42F9}" destId="{ECB4AA6D-E901-8C44-8F3F-87B98733CFE7}" srcOrd="6" destOrd="0" presId="urn:microsoft.com/office/officeart/2008/layout/LinedList"/>
    <dgm:cxn modelId="{1760C8B9-F0AA-2B4B-9B53-9A8CDD1FEE1A}" type="presParOf" srcId="{74F8AA01-0603-C747-9465-D4EC1A4A42F9}" destId="{C77AFB74-E42C-424D-B6A6-FEAF46D23925}" srcOrd="7" destOrd="0" presId="urn:microsoft.com/office/officeart/2008/layout/LinedList"/>
    <dgm:cxn modelId="{530C13FA-BC8C-954C-B153-D40C5792891E}" type="presParOf" srcId="{C77AFB74-E42C-424D-B6A6-FEAF46D23925}" destId="{1B49F6F1-2A27-0545-8EDA-AB2EDDC98A81}" srcOrd="0" destOrd="0" presId="urn:microsoft.com/office/officeart/2008/layout/LinedList"/>
    <dgm:cxn modelId="{E99755D5-E282-3647-9E4E-1A1F0DB8C7C0}" type="presParOf" srcId="{C77AFB74-E42C-424D-B6A6-FEAF46D23925}" destId="{E8BC0810-66DE-8F41-B447-91EF943396BE}" srcOrd="1" destOrd="0" presId="urn:microsoft.com/office/officeart/2008/layout/LinedList"/>
    <dgm:cxn modelId="{2425FD8E-17A1-7949-AE16-1FF5E8D83B4E}" type="presParOf" srcId="{74F8AA01-0603-C747-9465-D4EC1A4A42F9}" destId="{FBE401A6-45C5-E642-A5B2-781611D3B783}" srcOrd="8" destOrd="0" presId="urn:microsoft.com/office/officeart/2008/layout/LinedList"/>
    <dgm:cxn modelId="{E3D9DF40-4550-514B-833F-018A86A06B66}" type="presParOf" srcId="{74F8AA01-0603-C747-9465-D4EC1A4A42F9}" destId="{4136BC25-C57D-8C4A-9E85-C65CAD48B929}" srcOrd="9" destOrd="0" presId="urn:microsoft.com/office/officeart/2008/layout/LinedList"/>
    <dgm:cxn modelId="{A35207CF-7C87-B14C-B78A-9D51B11F0DD4}" type="presParOf" srcId="{4136BC25-C57D-8C4A-9E85-C65CAD48B929}" destId="{7726FEE0-7411-AC4D-AEC5-89194A8F050D}" srcOrd="0" destOrd="0" presId="urn:microsoft.com/office/officeart/2008/layout/LinedList"/>
    <dgm:cxn modelId="{3125F1DE-C3AA-C84C-927D-3A9B72D0799C}" type="presParOf" srcId="{4136BC25-C57D-8C4A-9E85-C65CAD48B929}" destId="{19E5D686-9C9F-C242-A8B4-E5C25B220426}" srcOrd="1" destOrd="0" presId="urn:microsoft.com/office/officeart/2008/layout/LinedList"/>
    <dgm:cxn modelId="{4EF6F85D-AB31-A848-B9E5-FD0B55730E6A}" type="presParOf" srcId="{74F8AA01-0603-C747-9465-D4EC1A4A42F9}" destId="{578BF428-9C35-4843-B6EE-4EC5BCB2BE5B}" srcOrd="10" destOrd="0" presId="urn:microsoft.com/office/officeart/2008/layout/LinedList"/>
    <dgm:cxn modelId="{6764B2CC-88AC-8442-AFC0-DC04291EA9AB}" type="presParOf" srcId="{74F8AA01-0603-C747-9465-D4EC1A4A42F9}" destId="{BC44E54D-C881-0048-9875-338551E39C3D}" srcOrd="11" destOrd="0" presId="urn:microsoft.com/office/officeart/2008/layout/LinedList"/>
    <dgm:cxn modelId="{EBBAC984-AA49-3E44-8069-44F076AEFF7F}" type="presParOf" srcId="{BC44E54D-C881-0048-9875-338551E39C3D}" destId="{A2CAF8F5-98A2-3C43-86A1-825C79DDD1A1}" srcOrd="0" destOrd="0" presId="urn:microsoft.com/office/officeart/2008/layout/LinedList"/>
    <dgm:cxn modelId="{0A9C6521-5E60-624B-878A-32137F7A6752}" type="presParOf" srcId="{BC44E54D-C881-0048-9875-338551E39C3D}" destId="{0D1F9B88-3422-2143-8AAA-BC9E40F0C9C4}" srcOrd="1" destOrd="0" presId="urn:microsoft.com/office/officeart/2008/layout/Lin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207BD2-C788-5D42-8A41-D646C186CAE4}">
      <dsp:nvSpPr>
        <dsp:cNvPr id="0" name=""/>
        <dsp:cNvSpPr/>
      </dsp:nvSpPr>
      <dsp:spPr>
        <a:xfrm>
          <a:off x="0" y="623"/>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AD2566-55BF-6B4E-95A9-3E237932242E}">
      <dsp:nvSpPr>
        <dsp:cNvPr id="0" name=""/>
        <dsp:cNvSpPr/>
      </dsp:nvSpPr>
      <dsp:spPr>
        <a:xfrm>
          <a:off x="0" y="623"/>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The industry includes both physical books and e-books.</a:t>
          </a:r>
        </a:p>
      </dsp:txBody>
      <dsp:txXfrm>
        <a:off x="0" y="623"/>
        <a:ext cx="6492875" cy="729164"/>
      </dsp:txXfrm>
    </dsp:sp>
    <dsp:sp modelId="{464D3F72-70AD-DE41-8D5F-43369F8A7019}">
      <dsp:nvSpPr>
        <dsp:cNvPr id="0" name=""/>
        <dsp:cNvSpPr/>
      </dsp:nvSpPr>
      <dsp:spPr>
        <a:xfrm>
          <a:off x="0" y="729788"/>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EB8BF2-4732-264A-B86E-C649572F685C}">
      <dsp:nvSpPr>
        <dsp:cNvPr id="0" name=""/>
        <dsp:cNvSpPr/>
      </dsp:nvSpPr>
      <dsp:spPr>
        <a:xfrm>
          <a:off x="0" y="729788"/>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The US book market in 2018, reflected a cumulative annual rate of change rate (CARC) of-1.1% from 2014 to 2018.</a:t>
          </a:r>
        </a:p>
      </dsp:txBody>
      <dsp:txXfrm>
        <a:off x="0" y="729788"/>
        <a:ext cx="6492875" cy="729164"/>
      </dsp:txXfrm>
    </dsp:sp>
    <dsp:sp modelId="{4DB9520A-99BB-9140-AE89-7C259201B70F}">
      <dsp:nvSpPr>
        <dsp:cNvPr id="0" name=""/>
        <dsp:cNvSpPr/>
      </dsp:nvSpPr>
      <dsp:spPr>
        <a:xfrm>
          <a:off x="0" y="1458952"/>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F5431C-4D24-8E46-AFAA-B48F8649995A}">
      <dsp:nvSpPr>
        <dsp:cNvPr id="0" name=""/>
        <dsp:cNvSpPr/>
      </dsp:nvSpPr>
      <dsp:spPr>
        <a:xfrm>
          <a:off x="0" y="1458952"/>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Physical books were the most profitable market in 2018, with total turnover equal to 96 per cent of the countries book value.</a:t>
          </a:r>
        </a:p>
      </dsp:txBody>
      <dsp:txXfrm>
        <a:off x="0" y="1458952"/>
        <a:ext cx="6492875" cy="729164"/>
      </dsp:txXfrm>
    </dsp:sp>
    <dsp:sp modelId="{B27DEEB0-3F1F-1448-9C8B-24324B739412}">
      <dsp:nvSpPr>
        <dsp:cNvPr id="0" name=""/>
        <dsp:cNvSpPr/>
      </dsp:nvSpPr>
      <dsp:spPr>
        <a:xfrm>
          <a:off x="0" y="2188117"/>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81F588-C8AA-8A4C-A724-35F0AEBE0035}">
      <dsp:nvSpPr>
        <dsp:cNvPr id="0" name=""/>
        <dsp:cNvSpPr/>
      </dsp:nvSpPr>
      <dsp:spPr>
        <a:xfrm>
          <a:off x="0" y="2188117"/>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E-books had sales equal 4 percent of the market value. The demand has been dominated by electronic audiobooks which is estimated to have risen by 32.1% over the first quarter of 2018.</a:t>
          </a:r>
        </a:p>
      </dsp:txBody>
      <dsp:txXfrm>
        <a:off x="0" y="2188117"/>
        <a:ext cx="6492875" cy="729164"/>
      </dsp:txXfrm>
    </dsp:sp>
    <dsp:sp modelId="{7E879002-E7B4-B24A-9906-C3D165259D20}">
      <dsp:nvSpPr>
        <dsp:cNvPr id="0" name=""/>
        <dsp:cNvSpPr/>
      </dsp:nvSpPr>
      <dsp:spPr>
        <a:xfrm>
          <a:off x="0" y="2917282"/>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E773F8-369C-094D-8AF1-21BA73F4E42A}">
      <dsp:nvSpPr>
        <dsp:cNvPr id="0" name=""/>
        <dsp:cNvSpPr/>
      </dsp:nvSpPr>
      <dsp:spPr>
        <a:xfrm>
          <a:off x="0" y="2917282"/>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Industry research is further challenged by Amazon's hegemony.</a:t>
          </a:r>
        </a:p>
      </dsp:txBody>
      <dsp:txXfrm>
        <a:off x="0" y="2917282"/>
        <a:ext cx="6492875" cy="729164"/>
      </dsp:txXfrm>
    </dsp:sp>
    <dsp:sp modelId="{28C9D7BA-A564-E94A-948B-ED0E31A8CF62}">
      <dsp:nvSpPr>
        <dsp:cNvPr id="0" name=""/>
        <dsp:cNvSpPr/>
      </dsp:nvSpPr>
      <dsp:spPr>
        <a:xfrm>
          <a:off x="0" y="3646447"/>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3C4E5A-98FF-EC4C-9F27-385BF269F9DA}">
      <dsp:nvSpPr>
        <dsp:cNvPr id="0" name=""/>
        <dsp:cNvSpPr/>
      </dsp:nvSpPr>
      <dsp:spPr>
        <a:xfrm>
          <a:off x="0" y="3646447"/>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ZA" sz="1400" kern="1200" dirty="0"/>
            <a:t>E-Books have not replaced physical books.</a:t>
          </a:r>
          <a:endParaRPr lang="en-US" sz="1400" kern="1200" dirty="0"/>
        </a:p>
      </dsp:txBody>
      <dsp:txXfrm>
        <a:off x="0" y="3646447"/>
        <a:ext cx="6492875" cy="729164"/>
      </dsp:txXfrm>
    </dsp:sp>
    <dsp:sp modelId="{7B9322A2-A8DF-3543-A31B-135C877D4E1F}">
      <dsp:nvSpPr>
        <dsp:cNvPr id="0" name=""/>
        <dsp:cNvSpPr/>
      </dsp:nvSpPr>
      <dsp:spPr>
        <a:xfrm>
          <a:off x="0" y="4375611"/>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F73801-026C-8646-AF5C-03DBD15A4BDC}">
      <dsp:nvSpPr>
        <dsp:cNvPr id="0" name=""/>
        <dsp:cNvSpPr/>
      </dsp:nvSpPr>
      <dsp:spPr>
        <a:xfrm>
          <a:off x="0" y="4375611"/>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ZA" sz="1400" kern="1200" dirty="0"/>
            <a:t>E-book market anticipated CAGR of 0.1% for the five-year period 2018 – 2023. </a:t>
          </a:r>
          <a:endParaRPr lang="en-US" sz="1400" kern="1200" dirty="0"/>
        </a:p>
      </dsp:txBody>
      <dsp:txXfrm>
        <a:off x="0" y="4375611"/>
        <a:ext cx="6492875" cy="7291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94D5D9-2221-8F42-B70D-4E63270D3F43}">
      <dsp:nvSpPr>
        <dsp:cNvPr id="0" name=""/>
        <dsp:cNvSpPr/>
      </dsp:nvSpPr>
      <dsp:spPr>
        <a:xfrm>
          <a:off x="8930" y="406463"/>
          <a:ext cx="3534264" cy="1060279"/>
        </a:xfrm>
        <a:prstGeom prst="chevron">
          <a:avLst>
            <a:gd name="adj" fmla="val 3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30915" tIns="130915" rIns="130915" bIns="130915" numCol="1" spcCol="1270" anchor="ctr" anchorCtr="0">
          <a:noAutofit/>
        </a:bodyPr>
        <a:lstStyle/>
        <a:p>
          <a:pPr marL="0" lvl="0" indent="0" algn="ctr" defTabSz="711200">
            <a:lnSpc>
              <a:spcPct val="90000"/>
            </a:lnSpc>
            <a:spcBef>
              <a:spcPct val="0"/>
            </a:spcBef>
            <a:spcAft>
              <a:spcPct val="35000"/>
            </a:spcAft>
            <a:buNone/>
            <a:defRPr b="1"/>
          </a:pPr>
          <a:r>
            <a:rPr lang="en-ZA" sz="1600" kern="1200" dirty="0"/>
            <a:t>Barnes &amp; Noble, Inc. </a:t>
          </a:r>
          <a:endParaRPr lang="en-US" sz="1600" kern="1200" dirty="0"/>
        </a:p>
      </dsp:txBody>
      <dsp:txXfrm>
        <a:off x="327014" y="406463"/>
        <a:ext cx="2898096" cy="1060279"/>
      </dsp:txXfrm>
    </dsp:sp>
    <dsp:sp modelId="{DA811DB1-41AE-9344-A088-C47E81F49143}">
      <dsp:nvSpPr>
        <dsp:cNvPr id="0" name=""/>
        <dsp:cNvSpPr/>
      </dsp:nvSpPr>
      <dsp:spPr>
        <a:xfrm>
          <a:off x="8930" y="1466742"/>
          <a:ext cx="3216180" cy="3341344"/>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150" tIns="254150" rIns="254150" bIns="508299" numCol="1" spcCol="1270" anchor="t" anchorCtr="0">
          <a:noAutofit/>
        </a:bodyPr>
        <a:lstStyle/>
        <a:p>
          <a:pPr marL="0" lvl="0" indent="0" algn="l" defTabSz="533400">
            <a:lnSpc>
              <a:spcPct val="90000"/>
            </a:lnSpc>
            <a:spcBef>
              <a:spcPct val="0"/>
            </a:spcBef>
            <a:spcAft>
              <a:spcPct val="35000"/>
            </a:spcAft>
            <a:buNone/>
          </a:pPr>
          <a:r>
            <a:rPr lang="en-ZA" sz="1200" kern="1200" dirty="0"/>
            <a:t>Retail store selling  books, magazines, newspapers and other products to consumers through its multi-channel distribution platform.</a:t>
          </a:r>
        </a:p>
        <a:p>
          <a:pPr marL="0" lvl="0" indent="0" algn="l" defTabSz="533400">
            <a:lnSpc>
              <a:spcPct val="90000"/>
            </a:lnSpc>
            <a:spcBef>
              <a:spcPct val="0"/>
            </a:spcBef>
            <a:spcAft>
              <a:spcPct val="35000"/>
            </a:spcAft>
            <a:buNone/>
          </a:pPr>
          <a:endParaRPr lang="en-ZA" sz="1200" kern="1200" dirty="0"/>
        </a:p>
        <a:p>
          <a:pPr marL="0" lvl="0" indent="0" algn="l" defTabSz="533400">
            <a:lnSpc>
              <a:spcPct val="90000"/>
            </a:lnSpc>
            <a:spcBef>
              <a:spcPct val="0"/>
            </a:spcBef>
            <a:spcAft>
              <a:spcPct val="35000"/>
            </a:spcAft>
            <a:buNone/>
          </a:pPr>
          <a:r>
            <a:rPr lang="en-ZA" sz="1200" kern="1200" dirty="0"/>
            <a:t>It combines brick and mortar footprint with online business to provide consumers with a multi-channel experience.</a:t>
          </a:r>
        </a:p>
      </dsp:txBody>
      <dsp:txXfrm>
        <a:off x="8930" y="1466742"/>
        <a:ext cx="3216180" cy="3341344"/>
      </dsp:txXfrm>
    </dsp:sp>
    <dsp:sp modelId="{091C4537-F901-F544-B8BB-9844A559A4DD}">
      <dsp:nvSpPr>
        <dsp:cNvPr id="0" name=""/>
        <dsp:cNvSpPr/>
      </dsp:nvSpPr>
      <dsp:spPr>
        <a:xfrm>
          <a:off x="3490667" y="406463"/>
          <a:ext cx="3534264" cy="1060279"/>
        </a:xfrm>
        <a:prstGeom prst="chevron">
          <a:avLst>
            <a:gd name="adj" fmla="val 3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30915" tIns="130915" rIns="130915" bIns="130915" numCol="1" spcCol="1270" anchor="ctr" anchorCtr="0">
          <a:noAutofit/>
        </a:bodyPr>
        <a:lstStyle/>
        <a:p>
          <a:pPr marL="0" lvl="0" indent="0" algn="ctr" defTabSz="711200">
            <a:lnSpc>
              <a:spcPct val="90000"/>
            </a:lnSpc>
            <a:spcBef>
              <a:spcPct val="0"/>
            </a:spcBef>
            <a:spcAft>
              <a:spcPct val="35000"/>
            </a:spcAft>
            <a:buNone/>
          </a:pPr>
          <a:r>
            <a:rPr lang="en-ZA" sz="1600" b="1" kern="1200" dirty="0"/>
            <a:t>B&amp;N Brick &amp; Mortar Retail</a:t>
          </a:r>
          <a:endParaRPr lang="en-US" sz="1600" kern="1200" dirty="0"/>
        </a:p>
      </dsp:txBody>
      <dsp:txXfrm>
        <a:off x="3808751" y="406463"/>
        <a:ext cx="2898096" cy="1060279"/>
      </dsp:txXfrm>
    </dsp:sp>
    <dsp:sp modelId="{650251FC-2A0A-2C4B-B728-4380B90FE102}">
      <dsp:nvSpPr>
        <dsp:cNvPr id="0" name=""/>
        <dsp:cNvSpPr/>
      </dsp:nvSpPr>
      <dsp:spPr>
        <a:xfrm>
          <a:off x="3490667" y="1466742"/>
          <a:ext cx="3216180" cy="3341344"/>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150" tIns="254150" rIns="254150" bIns="508299" numCol="1" spcCol="1270" anchor="t" anchorCtr="0">
          <a:noAutofit/>
        </a:bodyPr>
        <a:lstStyle/>
        <a:p>
          <a:pPr marL="0" lvl="0" indent="0" algn="l" defTabSz="533400">
            <a:lnSpc>
              <a:spcPct val="90000"/>
            </a:lnSpc>
            <a:spcBef>
              <a:spcPct val="0"/>
            </a:spcBef>
            <a:spcAft>
              <a:spcPct val="35000"/>
            </a:spcAft>
            <a:buNone/>
          </a:pPr>
          <a:r>
            <a:rPr lang="en-ZA" sz="1200" b="1" kern="1200" dirty="0"/>
            <a:t>B&amp;N Retail </a:t>
          </a:r>
          <a:r>
            <a:rPr lang="en-ZA" sz="1200" kern="1200" dirty="0"/>
            <a:t>- 627 bookstores in 50 states.</a:t>
          </a:r>
          <a:endParaRPr lang="en-US" sz="1200" kern="1200" dirty="0"/>
        </a:p>
        <a:p>
          <a:pPr marL="0" lvl="0" indent="0" algn="l" defTabSz="533400">
            <a:lnSpc>
              <a:spcPct val="90000"/>
            </a:lnSpc>
            <a:spcBef>
              <a:spcPct val="0"/>
            </a:spcBef>
            <a:spcAft>
              <a:spcPct val="35000"/>
            </a:spcAft>
            <a:buNone/>
          </a:pPr>
          <a:r>
            <a:rPr lang="en-ZA" sz="1200" kern="1200" dirty="0"/>
            <a:t>Trade books (including hardcover and paperback titles), mass market paperbacks, eBooks and other digital content, children's books, NOOK and related accessories, and bargain books.</a:t>
          </a:r>
          <a:endParaRPr lang="en-US" sz="1200" kern="1200" dirty="0"/>
        </a:p>
        <a:p>
          <a:pPr marL="0" lvl="0" indent="0" algn="l" defTabSz="533400">
            <a:lnSpc>
              <a:spcPct val="90000"/>
            </a:lnSpc>
            <a:spcBef>
              <a:spcPct val="0"/>
            </a:spcBef>
            <a:spcAft>
              <a:spcPct val="35000"/>
            </a:spcAft>
            <a:buNone/>
          </a:pPr>
          <a:r>
            <a:rPr lang="en-ZA" sz="1200" kern="1200" dirty="0"/>
            <a:t>Magazines, educational toys and games, gifts, cafe products and services, music and movies directly to customers.</a:t>
          </a:r>
          <a:endParaRPr lang="en-US" sz="1200" kern="1200" dirty="0"/>
        </a:p>
        <a:p>
          <a:pPr marL="0" lvl="0" indent="0" algn="l" defTabSz="533400">
            <a:lnSpc>
              <a:spcPct val="90000"/>
            </a:lnSpc>
            <a:spcBef>
              <a:spcPct val="0"/>
            </a:spcBef>
            <a:spcAft>
              <a:spcPct val="35000"/>
            </a:spcAft>
            <a:buNone/>
          </a:pPr>
          <a:r>
            <a:rPr lang="en-ZA" sz="1200" kern="1200" dirty="0"/>
            <a:t>Books of Sterling Publishing Co., Inc. a leading publisher of non-fiction titles.</a:t>
          </a:r>
          <a:endParaRPr lang="en-US" sz="1200" kern="1200" dirty="0"/>
        </a:p>
      </dsp:txBody>
      <dsp:txXfrm>
        <a:off x="3490667" y="1466742"/>
        <a:ext cx="3216180" cy="3341344"/>
      </dsp:txXfrm>
    </dsp:sp>
    <dsp:sp modelId="{A5051E87-72DC-2F44-AC77-16E9820FD18B}">
      <dsp:nvSpPr>
        <dsp:cNvPr id="0" name=""/>
        <dsp:cNvSpPr/>
      </dsp:nvSpPr>
      <dsp:spPr>
        <a:xfrm>
          <a:off x="6972405" y="406463"/>
          <a:ext cx="3534264" cy="1060279"/>
        </a:xfrm>
        <a:prstGeom prst="chevron">
          <a:avLst>
            <a:gd name="adj" fmla="val 3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30915" tIns="130915" rIns="130915" bIns="130915" numCol="1" spcCol="1270" anchor="ctr" anchorCtr="0">
          <a:noAutofit/>
        </a:bodyPr>
        <a:lstStyle/>
        <a:p>
          <a:pPr marL="0" lvl="0" indent="0" algn="ctr" defTabSz="711200">
            <a:lnSpc>
              <a:spcPct val="90000"/>
            </a:lnSpc>
            <a:spcBef>
              <a:spcPct val="0"/>
            </a:spcBef>
            <a:spcAft>
              <a:spcPct val="35000"/>
            </a:spcAft>
            <a:buNone/>
            <a:defRPr b="1"/>
          </a:pPr>
          <a:r>
            <a:rPr lang="en-ZA" sz="1600" kern="1200" dirty="0"/>
            <a:t>E-commerce site</a:t>
          </a:r>
          <a:endParaRPr lang="en-US" sz="1600" kern="1200" dirty="0"/>
        </a:p>
      </dsp:txBody>
      <dsp:txXfrm>
        <a:off x="7290489" y="406463"/>
        <a:ext cx="2898096" cy="1060279"/>
      </dsp:txXfrm>
    </dsp:sp>
    <dsp:sp modelId="{D9AC9007-FD9C-0A4B-9849-09A1E0AEFE08}">
      <dsp:nvSpPr>
        <dsp:cNvPr id="0" name=""/>
        <dsp:cNvSpPr/>
      </dsp:nvSpPr>
      <dsp:spPr>
        <a:xfrm>
          <a:off x="6972405" y="1466742"/>
          <a:ext cx="3216180" cy="3341344"/>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150" tIns="254150" rIns="254150" bIns="508299" numCol="1" spcCol="1270" anchor="t" anchorCtr="0">
          <a:noAutofit/>
        </a:bodyPr>
        <a:lstStyle/>
        <a:p>
          <a:pPr marL="0" lvl="0" indent="0" algn="l" defTabSz="533400">
            <a:lnSpc>
              <a:spcPct val="90000"/>
            </a:lnSpc>
            <a:spcBef>
              <a:spcPct val="0"/>
            </a:spcBef>
            <a:spcAft>
              <a:spcPct val="35000"/>
            </a:spcAft>
            <a:buNone/>
          </a:pPr>
          <a:r>
            <a:rPr lang="en-ZA" sz="1200" b="1" kern="1200" dirty="0"/>
            <a:t>NOOK</a:t>
          </a:r>
          <a:r>
            <a:rPr lang="en-ZA" sz="1200" kern="1200" dirty="0"/>
            <a:t> segment makes up the digital business, including eBooks, sales of NOOK devices and accessories, and digital newsstand.  </a:t>
          </a:r>
          <a:endParaRPr lang="en-US" sz="1200" kern="1200" dirty="0"/>
        </a:p>
        <a:p>
          <a:pPr marL="0" lvl="0" indent="0" algn="l" defTabSz="533400">
            <a:lnSpc>
              <a:spcPct val="90000"/>
            </a:lnSpc>
            <a:spcBef>
              <a:spcPct val="0"/>
            </a:spcBef>
            <a:spcAft>
              <a:spcPct val="35000"/>
            </a:spcAft>
            <a:buNone/>
          </a:pPr>
          <a:r>
            <a:rPr lang="en-ZA" sz="1200" kern="1200" dirty="0"/>
            <a:t>NOOK digital bookstore offers over three million eBooks, newspapers, and digital magazines. </a:t>
          </a:r>
        </a:p>
        <a:p>
          <a:pPr marL="0" lvl="0" indent="0" algn="l" defTabSz="533400">
            <a:lnSpc>
              <a:spcPct val="90000"/>
            </a:lnSpc>
            <a:spcBef>
              <a:spcPct val="0"/>
            </a:spcBef>
            <a:spcAft>
              <a:spcPct val="35000"/>
            </a:spcAft>
            <a:buNone/>
          </a:pPr>
          <a:r>
            <a:rPr lang="en-ZA" sz="1200" kern="1200" dirty="0"/>
            <a:t>B&amp;N Retail segment also markets its products on the Company’s website, </a:t>
          </a:r>
          <a:r>
            <a:rPr lang="en-ZA" sz="1200" kern="1200" dirty="0">
              <a:hlinkClick xmlns:r="http://schemas.openxmlformats.org/officeDocument/2006/relationships" r:id="rId1"/>
            </a:rPr>
            <a:t>www.barnesandnoble.com</a:t>
          </a:r>
          <a:r>
            <a:rPr lang="en-ZA" sz="1200" kern="1200" dirty="0"/>
            <a:t>.</a:t>
          </a:r>
          <a:endParaRPr lang="en-US" sz="1200" kern="1200" dirty="0"/>
        </a:p>
        <a:p>
          <a:pPr marL="0" lvl="0" indent="0" algn="l" defTabSz="533400">
            <a:lnSpc>
              <a:spcPct val="90000"/>
            </a:lnSpc>
            <a:spcBef>
              <a:spcPct val="0"/>
            </a:spcBef>
            <a:spcAft>
              <a:spcPct val="35000"/>
            </a:spcAft>
            <a:buNone/>
          </a:pPr>
          <a:r>
            <a:rPr lang="en-ZA" sz="1200" kern="1200" dirty="0"/>
            <a:t>Partnership with Samsung - co-branded NOOK tablets for providing easy access to its digital collection. </a:t>
          </a:r>
          <a:br>
            <a:rPr lang="en-ZA" sz="1200" kern="1200" dirty="0"/>
          </a:br>
          <a:endParaRPr lang="en-US" sz="1200" kern="1200" dirty="0"/>
        </a:p>
      </dsp:txBody>
      <dsp:txXfrm>
        <a:off x="6972405" y="1466742"/>
        <a:ext cx="3216180" cy="33413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D0B8A7-AFCD-AF4F-8C10-5BD601F65EE2}">
      <dsp:nvSpPr>
        <dsp:cNvPr id="0" name=""/>
        <dsp:cNvSpPr/>
      </dsp:nvSpPr>
      <dsp:spPr>
        <a:xfrm>
          <a:off x="0" y="623"/>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487A37-74FE-DB40-B010-8D078AEFBAD2}">
      <dsp:nvSpPr>
        <dsp:cNvPr id="0" name=""/>
        <dsp:cNvSpPr/>
      </dsp:nvSpPr>
      <dsp:spPr>
        <a:xfrm>
          <a:off x="0" y="623"/>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ZA" sz="1400" kern="1200" dirty="0"/>
            <a:t>Up to 80 percent of e-Book expenditure goes to Amazon, who is secretive about all book sales and does not disclose any sales figures for self-published e-Book writers.</a:t>
          </a:r>
          <a:endParaRPr lang="en-US" sz="1400" kern="1200" dirty="0"/>
        </a:p>
      </dsp:txBody>
      <dsp:txXfrm>
        <a:off x="0" y="623"/>
        <a:ext cx="6492875" cy="729164"/>
      </dsp:txXfrm>
    </dsp:sp>
    <dsp:sp modelId="{DA4FC7A9-75BB-F642-BD1D-70F2CE881DCA}">
      <dsp:nvSpPr>
        <dsp:cNvPr id="0" name=""/>
        <dsp:cNvSpPr/>
      </dsp:nvSpPr>
      <dsp:spPr>
        <a:xfrm>
          <a:off x="0" y="729788"/>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DEC59C-1683-9842-B64A-86DED3D7C190}">
      <dsp:nvSpPr>
        <dsp:cNvPr id="0" name=""/>
        <dsp:cNvSpPr/>
      </dsp:nvSpPr>
      <dsp:spPr>
        <a:xfrm>
          <a:off x="0" y="729788"/>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ZA" sz="1400" kern="1200" dirty="0"/>
            <a:t>The remainder of the business is split between Apple's iBookStore, Barnes &amp; Noble, Kobo US, and Google Play Books. </a:t>
          </a:r>
          <a:endParaRPr lang="en-US" sz="1400" kern="1200" dirty="0"/>
        </a:p>
      </dsp:txBody>
      <dsp:txXfrm>
        <a:off x="0" y="729788"/>
        <a:ext cx="6492875" cy="729164"/>
      </dsp:txXfrm>
    </dsp:sp>
    <dsp:sp modelId="{54DB6819-3E66-F541-A4A3-0EF71C5734D0}">
      <dsp:nvSpPr>
        <dsp:cNvPr id="0" name=""/>
        <dsp:cNvSpPr/>
      </dsp:nvSpPr>
      <dsp:spPr>
        <a:xfrm>
          <a:off x="0" y="1458952"/>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C9060A-CC04-3440-840A-DC76B52F2E4D}">
      <dsp:nvSpPr>
        <dsp:cNvPr id="0" name=""/>
        <dsp:cNvSpPr/>
      </dsp:nvSpPr>
      <dsp:spPr>
        <a:xfrm>
          <a:off x="0" y="1458952"/>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Amazon caused price pressure on e-Book prices, so US companies decided to expand their sale of books on Apple's iBookStore.</a:t>
          </a:r>
        </a:p>
      </dsp:txBody>
      <dsp:txXfrm>
        <a:off x="0" y="1458952"/>
        <a:ext cx="6492875" cy="729164"/>
      </dsp:txXfrm>
    </dsp:sp>
    <dsp:sp modelId="{4033E2E8-5BF5-2441-8069-F053CDD08FB0}">
      <dsp:nvSpPr>
        <dsp:cNvPr id="0" name=""/>
        <dsp:cNvSpPr/>
      </dsp:nvSpPr>
      <dsp:spPr>
        <a:xfrm>
          <a:off x="0" y="2188117"/>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9D5250-7525-B143-89F5-B1493FD1C81A}">
      <dsp:nvSpPr>
        <dsp:cNvPr id="0" name=""/>
        <dsp:cNvSpPr/>
      </dsp:nvSpPr>
      <dsp:spPr>
        <a:xfrm>
          <a:off x="0" y="2188117"/>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In 2010, Apple and the publishers switched from ' wholesale ' pricing (retailers setting the price) to ' agency ' pricing, binding books sold by third parties to the price set by publishers themselves.</a:t>
          </a:r>
        </a:p>
      </dsp:txBody>
      <dsp:txXfrm>
        <a:off x="0" y="2188117"/>
        <a:ext cx="6492875" cy="729164"/>
      </dsp:txXfrm>
    </dsp:sp>
    <dsp:sp modelId="{A6E01391-8081-C648-82E9-2E8A2511D662}">
      <dsp:nvSpPr>
        <dsp:cNvPr id="0" name=""/>
        <dsp:cNvSpPr/>
      </dsp:nvSpPr>
      <dsp:spPr>
        <a:xfrm>
          <a:off x="0" y="2917282"/>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CF39AC-BFA7-E54E-844A-DD3587289F85}">
      <dsp:nvSpPr>
        <dsp:cNvPr id="0" name=""/>
        <dsp:cNvSpPr/>
      </dsp:nvSpPr>
      <dsp:spPr>
        <a:xfrm>
          <a:off x="0" y="2917282"/>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Monopoly litigation by US government towards five publishers and Apple, which indicated that retailers were only allowed to set their prices so that their total sales to customers did not exceed the average retailer margin (e.g. Amazons).</a:t>
          </a:r>
        </a:p>
      </dsp:txBody>
      <dsp:txXfrm>
        <a:off x="0" y="2917282"/>
        <a:ext cx="6492875" cy="729164"/>
      </dsp:txXfrm>
    </dsp:sp>
    <dsp:sp modelId="{905AE005-3E13-484A-9C0C-E7784769CCAD}">
      <dsp:nvSpPr>
        <dsp:cNvPr id="0" name=""/>
        <dsp:cNvSpPr/>
      </dsp:nvSpPr>
      <dsp:spPr>
        <a:xfrm>
          <a:off x="0" y="3646447"/>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3A0E45-C024-F146-AC3A-B7E4081EE268}">
      <dsp:nvSpPr>
        <dsp:cNvPr id="0" name=""/>
        <dsp:cNvSpPr/>
      </dsp:nvSpPr>
      <dsp:spPr>
        <a:xfrm>
          <a:off x="0" y="3646447"/>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Amazon created its own author-driven publishing segment.</a:t>
          </a:r>
        </a:p>
      </dsp:txBody>
      <dsp:txXfrm>
        <a:off x="0" y="3646447"/>
        <a:ext cx="6492875" cy="729164"/>
      </dsp:txXfrm>
    </dsp:sp>
    <dsp:sp modelId="{6F6DEB0C-CE76-6340-8F61-3D180612E8D0}">
      <dsp:nvSpPr>
        <dsp:cNvPr id="0" name=""/>
        <dsp:cNvSpPr/>
      </dsp:nvSpPr>
      <dsp:spPr>
        <a:xfrm>
          <a:off x="0" y="4375611"/>
          <a:ext cx="6492875"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EE9DFB-1978-A64D-9505-2B4F780BDDC8}">
      <dsp:nvSpPr>
        <dsp:cNvPr id="0" name=""/>
        <dsp:cNvSpPr/>
      </dsp:nvSpPr>
      <dsp:spPr>
        <a:xfrm>
          <a:off x="0" y="4375611"/>
          <a:ext cx="6492875"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Book market may adopt the position taken by content providers, such as Netflix, who commission TV and films based on their insights of consumer demand.</a:t>
          </a:r>
        </a:p>
      </dsp:txBody>
      <dsp:txXfrm>
        <a:off x="0" y="4375611"/>
        <a:ext cx="6492875" cy="7291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D10B0-D04C-4280-8D55-F990984C9167}">
      <dsp:nvSpPr>
        <dsp:cNvPr id="0" name=""/>
        <dsp:cNvSpPr/>
      </dsp:nvSpPr>
      <dsp:spPr>
        <a:xfrm>
          <a:off x="366267" y="0"/>
          <a:ext cx="1510523" cy="151052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620A97-D994-4DA4-8783-91367F9CBBC5}">
      <dsp:nvSpPr>
        <dsp:cNvPr id="0" name=""/>
        <dsp:cNvSpPr/>
      </dsp:nvSpPr>
      <dsp:spPr>
        <a:xfrm>
          <a:off x="378654" y="1483919"/>
          <a:ext cx="4315781" cy="647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defRPr b="1"/>
          </a:pPr>
          <a:r>
            <a:rPr lang="en-US" sz="1800" kern="1200" dirty="0"/>
            <a:t>Online Retail Market in the US</a:t>
          </a:r>
        </a:p>
      </dsp:txBody>
      <dsp:txXfrm>
        <a:off x="378654" y="1483919"/>
        <a:ext cx="4315781" cy="647367"/>
      </dsp:txXfrm>
    </dsp:sp>
    <dsp:sp modelId="{BEAF1602-4F02-4389-A324-58F8A686E6CE}">
      <dsp:nvSpPr>
        <dsp:cNvPr id="0" name=""/>
        <dsp:cNvSpPr/>
      </dsp:nvSpPr>
      <dsp:spPr>
        <a:xfrm>
          <a:off x="341538" y="2282584"/>
          <a:ext cx="4315781" cy="77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pPr>
          <a:r>
            <a:rPr lang="en-US" sz="1400" kern="1200" dirty="0"/>
            <a:t>Growth of the e-commerce industry in the US.</a:t>
          </a:r>
        </a:p>
        <a:p>
          <a:pPr marL="0" lvl="0" indent="0" algn="l" defTabSz="622300">
            <a:lnSpc>
              <a:spcPct val="100000"/>
            </a:lnSpc>
            <a:spcBef>
              <a:spcPct val="0"/>
            </a:spcBef>
            <a:spcAft>
              <a:spcPct val="35000"/>
            </a:spcAft>
            <a:buNone/>
          </a:pPr>
          <a:endParaRPr lang="en-US" sz="1400" kern="1200" dirty="0"/>
        </a:p>
      </dsp:txBody>
      <dsp:txXfrm>
        <a:off x="341538" y="2282584"/>
        <a:ext cx="4315781" cy="776197"/>
      </dsp:txXfrm>
    </dsp:sp>
    <dsp:sp modelId="{855816C6-1ACE-4CB1-BCA5-1B8C8FA27DA4}">
      <dsp:nvSpPr>
        <dsp:cNvPr id="0" name=""/>
        <dsp:cNvSpPr/>
      </dsp:nvSpPr>
      <dsp:spPr>
        <a:xfrm>
          <a:off x="5437310" y="0"/>
          <a:ext cx="1510523" cy="151052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6B5879-03D0-4B70-A279-DBB38707CD94}">
      <dsp:nvSpPr>
        <dsp:cNvPr id="0" name=""/>
        <dsp:cNvSpPr/>
      </dsp:nvSpPr>
      <dsp:spPr>
        <a:xfrm>
          <a:off x="5414048" y="1483925"/>
          <a:ext cx="4315781" cy="647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defRPr b="1"/>
          </a:pPr>
          <a:r>
            <a:rPr lang="en-US" sz="1800" kern="1200" dirty="0"/>
            <a:t>Book Market in the US</a:t>
          </a:r>
        </a:p>
      </dsp:txBody>
      <dsp:txXfrm>
        <a:off x="5414048" y="1483925"/>
        <a:ext cx="4315781" cy="647367"/>
      </dsp:txXfrm>
    </dsp:sp>
    <dsp:sp modelId="{8273CCAD-51A3-46C4-ADC4-A0E5C54A5016}">
      <dsp:nvSpPr>
        <dsp:cNvPr id="0" name=""/>
        <dsp:cNvSpPr/>
      </dsp:nvSpPr>
      <dsp:spPr>
        <a:xfrm>
          <a:off x="5414048" y="2278524"/>
          <a:ext cx="4315781" cy="77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pPr>
          <a:r>
            <a:rPr lang="en-US" sz="1400" kern="1200" dirty="0"/>
            <a:t>Growth of Books market in the US.</a:t>
          </a:r>
        </a:p>
      </dsp:txBody>
      <dsp:txXfrm>
        <a:off x="5414048" y="2278524"/>
        <a:ext cx="4315781" cy="77619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6F48C2-E965-5E4E-917F-5D3B4C7721C1}">
      <dsp:nvSpPr>
        <dsp:cNvPr id="0" name=""/>
        <dsp:cNvSpPr/>
      </dsp:nvSpPr>
      <dsp:spPr>
        <a:xfrm>
          <a:off x="142734" y="505265"/>
          <a:ext cx="1944320" cy="312823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ZA" sz="1800" kern="1200" dirty="0"/>
            <a:t>Power shifting to the author</a:t>
          </a:r>
          <a:endParaRPr lang="en-US" sz="1800" kern="1200" dirty="0"/>
        </a:p>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r>
            <a:rPr lang="en-ZA" sz="1400" kern="1200" dirty="0"/>
            <a:t>Authors choosing to publish books directly online or through competitor e-commerce sites</a:t>
          </a:r>
          <a:endParaRPr lang="en-US" sz="1400" kern="1200" dirty="0"/>
        </a:p>
      </dsp:txBody>
      <dsp:txXfrm>
        <a:off x="199681" y="562212"/>
        <a:ext cx="1830426" cy="3014345"/>
      </dsp:txXfrm>
    </dsp:sp>
    <dsp:sp modelId="{E0431D7B-35F9-D04E-B34D-45E453070800}">
      <dsp:nvSpPr>
        <dsp:cNvPr id="0" name=""/>
        <dsp:cNvSpPr/>
      </dsp:nvSpPr>
      <dsp:spPr>
        <a:xfrm rot="21539584">
          <a:off x="2261706" y="1804877"/>
          <a:ext cx="370378" cy="482191"/>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2261715" y="1902291"/>
        <a:ext cx="259265" cy="289315"/>
      </dsp:txXfrm>
    </dsp:sp>
    <dsp:sp modelId="{A52B2386-3A7C-DF4D-AA30-A59142187EB0}">
      <dsp:nvSpPr>
        <dsp:cNvPr id="0" name=""/>
        <dsp:cNvSpPr/>
      </dsp:nvSpPr>
      <dsp:spPr>
        <a:xfrm>
          <a:off x="2785773" y="458810"/>
          <a:ext cx="1944320" cy="3128239"/>
        </a:xfrm>
        <a:prstGeom prst="roundRect">
          <a:avLst>
            <a:gd name="adj" fmla="val 10000"/>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ZA" sz="1800" kern="1200" dirty="0"/>
            <a:t>Transition from push to pull market</a:t>
          </a:r>
          <a:endParaRPr lang="en-US" sz="1800" kern="1200" dirty="0"/>
        </a:p>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r>
            <a:rPr lang="en-US" sz="1400" kern="1200" dirty="0"/>
            <a:t>Customers know what they want.</a:t>
          </a:r>
        </a:p>
        <a:p>
          <a:pPr marL="114300" lvl="1" indent="-114300" algn="l" defTabSz="622300">
            <a:lnSpc>
              <a:spcPct val="90000"/>
            </a:lnSpc>
            <a:spcBef>
              <a:spcPct val="0"/>
            </a:spcBef>
            <a:spcAft>
              <a:spcPct val="15000"/>
            </a:spcAft>
            <a:buChar char="•"/>
          </a:pPr>
          <a:r>
            <a:rPr lang="en-US" sz="1400" kern="1200" dirty="0"/>
            <a:t> Easy to switch to competitor suppliers if B+N is not satisfying their need</a:t>
          </a:r>
        </a:p>
      </dsp:txBody>
      <dsp:txXfrm>
        <a:off x="2842720" y="515757"/>
        <a:ext cx="1830426" cy="3014345"/>
      </dsp:txXfrm>
    </dsp:sp>
    <dsp:sp modelId="{B8AF2F5D-9A85-124D-8DD5-A637E2DAF51B}">
      <dsp:nvSpPr>
        <dsp:cNvPr id="0" name=""/>
        <dsp:cNvSpPr/>
      </dsp:nvSpPr>
      <dsp:spPr>
        <a:xfrm>
          <a:off x="4909706" y="1781834"/>
          <a:ext cx="380778" cy="482191"/>
        </a:xfrm>
        <a:prstGeom prst="righ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4909706" y="1878272"/>
        <a:ext cx="266545" cy="289315"/>
      </dsp:txXfrm>
    </dsp:sp>
    <dsp:sp modelId="{27677999-48C9-4945-BF26-126F84BCBA67}">
      <dsp:nvSpPr>
        <dsp:cNvPr id="0" name=""/>
        <dsp:cNvSpPr/>
      </dsp:nvSpPr>
      <dsp:spPr>
        <a:xfrm>
          <a:off x="5448544" y="458810"/>
          <a:ext cx="1944320" cy="3128239"/>
        </a:xfrm>
        <a:prstGeom prst="roundRect">
          <a:avLst>
            <a:gd name="adj" fmla="val 10000"/>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ZA" sz="1800" b="0" i="0" kern="1200" dirty="0">
              <a:solidFill>
                <a:schemeClr val="bg1"/>
              </a:solidFill>
              <a:effectLst/>
            </a:rPr>
            <a:t>Integration with other communications and IT businesses.</a:t>
          </a:r>
          <a:endParaRPr lang="en-US" sz="1400" kern="1200" dirty="0">
            <a:solidFill>
              <a:schemeClr val="bg1"/>
            </a:solidFill>
          </a:endParaRPr>
        </a:p>
        <a:p>
          <a:pPr marL="114300" lvl="1" indent="-114300" algn="l" defTabSz="622300">
            <a:lnSpc>
              <a:spcPct val="90000"/>
            </a:lnSpc>
            <a:spcBef>
              <a:spcPct val="0"/>
            </a:spcBef>
            <a:spcAft>
              <a:spcPct val="15000"/>
            </a:spcAft>
            <a:buChar char="•"/>
          </a:pPr>
          <a:r>
            <a:rPr lang="en-US" sz="1400" kern="1200" dirty="0"/>
            <a:t>Technology is developing and changing quickly. Customers expect online platform experiences to be smooth and offer an enjoyable experience.</a:t>
          </a:r>
        </a:p>
      </dsp:txBody>
      <dsp:txXfrm>
        <a:off x="5505491" y="515757"/>
        <a:ext cx="1830426" cy="3014345"/>
      </dsp:txXfrm>
    </dsp:sp>
    <dsp:sp modelId="{9B310641-B215-D146-9A04-9C6C185C0D58}">
      <dsp:nvSpPr>
        <dsp:cNvPr id="0" name=""/>
        <dsp:cNvSpPr/>
      </dsp:nvSpPr>
      <dsp:spPr>
        <a:xfrm>
          <a:off x="7587296" y="1781834"/>
          <a:ext cx="412195" cy="482191"/>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587296" y="1878272"/>
        <a:ext cx="288537" cy="289315"/>
      </dsp:txXfrm>
    </dsp:sp>
    <dsp:sp modelId="{E1DBE16B-20A9-1047-9E85-50EE648684B4}">
      <dsp:nvSpPr>
        <dsp:cNvPr id="0" name=""/>
        <dsp:cNvSpPr/>
      </dsp:nvSpPr>
      <dsp:spPr>
        <a:xfrm>
          <a:off x="8170592" y="458810"/>
          <a:ext cx="1944320" cy="3128239"/>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977900">
            <a:lnSpc>
              <a:spcPct val="90000"/>
            </a:lnSpc>
            <a:spcBef>
              <a:spcPct val="0"/>
            </a:spcBef>
            <a:spcAft>
              <a:spcPct val="35000"/>
            </a:spcAft>
            <a:buNone/>
          </a:pPr>
          <a:r>
            <a:rPr lang="en-ZA" sz="2200" kern="1200" dirty="0"/>
            <a:t>Supply Chain Under Threat</a:t>
          </a:r>
          <a:endParaRPr lang="en-US" sz="2200" kern="1200" dirty="0"/>
        </a:p>
        <a:p>
          <a:pPr marL="171450" lvl="1" indent="-171450" algn="l" defTabSz="755650">
            <a:lnSpc>
              <a:spcPct val="90000"/>
            </a:lnSpc>
            <a:spcBef>
              <a:spcPct val="0"/>
            </a:spcBef>
            <a:spcAft>
              <a:spcPct val="15000"/>
            </a:spcAft>
            <a:buChar char="•"/>
          </a:pPr>
          <a:endParaRPr lang="en-US" sz="1700" kern="1200" dirty="0"/>
        </a:p>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r>
            <a:rPr lang="en-ZA" sz="1400" kern="1200" dirty="0"/>
            <a:t>B&amp;N get all supplies from 3</a:t>
          </a:r>
          <a:r>
            <a:rPr lang="en-ZA" sz="1400" kern="1200" baseline="30000" dirty="0"/>
            <a:t>rd</a:t>
          </a:r>
          <a:r>
            <a:rPr lang="en-ZA" sz="1400" kern="1200" dirty="0"/>
            <a:t> party suppliers and they only have short-term contracts with them</a:t>
          </a:r>
          <a:endParaRPr lang="en-US" sz="1400" kern="1200" dirty="0"/>
        </a:p>
      </dsp:txBody>
      <dsp:txXfrm>
        <a:off x="8227539" y="515757"/>
        <a:ext cx="1830426" cy="301434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C116A9-EB20-5F4C-9B37-E90CC0386557}">
      <dsp:nvSpPr>
        <dsp:cNvPr id="0" name=""/>
        <dsp:cNvSpPr/>
      </dsp:nvSpPr>
      <dsp:spPr>
        <a:xfrm>
          <a:off x="0" y="2492"/>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2623A1-ED56-1E4D-B0CF-C04356CB6C8E}">
      <dsp:nvSpPr>
        <dsp:cNvPr id="0" name=""/>
        <dsp:cNvSpPr/>
      </dsp:nvSpPr>
      <dsp:spPr>
        <a:xfrm>
          <a:off x="0" y="2492"/>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US book markets gained from good economic pattern from 2014, following years of decreasing sales.</a:t>
          </a:r>
        </a:p>
      </dsp:txBody>
      <dsp:txXfrm>
        <a:off x="0" y="2492"/>
        <a:ext cx="6492875" cy="850069"/>
      </dsp:txXfrm>
    </dsp:sp>
    <dsp:sp modelId="{23BC0011-DBFC-884C-998E-6113B337B306}">
      <dsp:nvSpPr>
        <dsp:cNvPr id="0" name=""/>
        <dsp:cNvSpPr/>
      </dsp:nvSpPr>
      <dsp:spPr>
        <a:xfrm>
          <a:off x="0" y="852561"/>
          <a:ext cx="6492875" cy="0"/>
        </a:xfrm>
        <a:prstGeom prst="line">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EFEFD4-86D7-2248-80F2-2F225BF79C09}">
      <dsp:nvSpPr>
        <dsp:cNvPr id="0" name=""/>
        <dsp:cNvSpPr/>
      </dsp:nvSpPr>
      <dsp:spPr>
        <a:xfrm>
          <a:off x="0" y="852561"/>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Growth of the e-commerce industry in US provides a growth opportunity for B&amp;N through online channels.</a:t>
          </a:r>
        </a:p>
      </dsp:txBody>
      <dsp:txXfrm>
        <a:off x="0" y="852561"/>
        <a:ext cx="6492875" cy="850069"/>
      </dsp:txXfrm>
    </dsp:sp>
    <dsp:sp modelId="{798CDFE9-5610-4B42-B7B0-DED52BF95ACB}">
      <dsp:nvSpPr>
        <dsp:cNvPr id="0" name=""/>
        <dsp:cNvSpPr/>
      </dsp:nvSpPr>
      <dsp:spPr>
        <a:xfrm>
          <a:off x="0" y="1702630"/>
          <a:ext cx="6492875" cy="0"/>
        </a:xfrm>
        <a:prstGeom prst="line">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76138C-FCCB-C546-A760-34BB9C1F4394}">
      <dsp:nvSpPr>
        <dsp:cNvPr id="0" name=""/>
        <dsp:cNvSpPr/>
      </dsp:nvSpPr>
      <dsp:spPr>
        <a:xfrm>
          <a:off x="0" y="1702630"/>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Barnes &amp; Noble well positioned to gain from both the printed book market and the e-book industry provided they listen to their customers.</a:t>
          </a:r>
        </a:p>
      </dsp:txBody>
      <dsp:txXfrm>
        <a:off x="0" y="1702630"/>
        <a:ext cx="6492875" cy="850069"/>
      </dsp:txXfrm>
    </dsp:sp>
    <dsp:sp modelId="{ECB4AA6D-E901-8C44-8F3F-87B98733CFE7}">
      <dsp:nvSpPr>
        <dsp:cNvPr id="0" name=""/>
        <dsp:cNvSpPr/>
      </dsp:nvSpPr>
      <dsp:spPr>
        <a:xfrm>
          <a:off x="0" y="2552699"/>
          <a:ext cx="6492875" cy="0"/>
        </a:xfrm>
        <a:prstGeom prst="line">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49F6F1-2A27-0545-8EDA-AB2EDDC98A81}">
      <dsp:nvSpPr>
        <dsp:cNvPr id="0" name=""/>
        <dsp:cNvSpPr/>
      </dsp:nvSpPr>
      <dsp:spPr>
        <a:xfrm>
          <a:off x="0" y="2552699"/>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They should provide free online tools for authors to publish their books in order to form partnerships with the people in this market.</a:t>
          </a:r>
        </a:p>
      </dsp:txBody>
      <dsp:txXfrm>
        <a:off x="0" y="2552699"/>
        <a:ext cx="6492875" cy="850069"/>
      </dsp:txXfrm>
    </dsp:sp>
    <dsp:sp modelId="{FBE401A6-45C5-E642-A5B2-781611D3B783}">
      <dsp:nvSpPr>
        <dsp:cNvPr id="0" name=""/>
        <dsp:cNvSpPr/>
      </dsp:nvSpPr>
      <dsp:spPr>
        <a:xfrm>
          <a:off x="0" y="3402769"/>
          <a:ext cx="6492875" cy="0"/>
        </a:xfrm>
        <a:prstGeom prst="line">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26FEE0-7411-AC4D-AEC5-89194A8F050D}">
      <dsp:nvSpPr>
        <dsp:cNvPr id="0" name=""/>
        <dsp:cNvSpPr/>
      </dsp:nvSpPr>
      <dsp:spPr>
        <a:xfrm>
          <a:off x="0" y="3402769"/>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Online powers have a transformative effect on how people find, interpret and share information so B&amp;N should expand their technology and skills to enable a user friendly downloadable app.</a:t>
          </a:r>
        </a:p>
      </dsp:txBody>
      <dsp:txXfrm>
        <a:off x="0" y="3402769"/>
        <a:ext cx="6492875" cy="850069"/>
      </dsp:txXfrm>
    </dsp:sp>
    <dsp:sp modelId="{578BF428-9C35-4843-B6EE-4EC5BCB2BE5B}">
      <dsp:nvSpPr>
        <dsp:cNvPr id="0" name=""/>
        <dsp:cNvSpPr/>
      </dsp:nvSpPr>
      <dsp:spPr>
        <a:xfrm>
          <a:off x="0" y="4252838"/>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CAF8F5-98A2-3C43-86A1-825C79DDD1A1}">
      <dsp:nvSpPr>
        <dsp:cNvPr id="0" name=""/>
        <dsp:cNvSpPr/>
      </dsp:nvSpPr>
      <dsp:spPr>
        <a:xfrm>
          <a:off x="0" y="4252838"/>
          <a:ext cx="6492875" cy="850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B&amp;N should address the lack of long term contracts with suppliers as this is a serious threat to continuity of the business, or they should become more self reliant for their supplies.</a:t>
          </a:r>
        </a:p>
      </dsp:txBody>
      <dsp:txXfrm>
        <a:off x="0" y="4252838"/>
        <a:ext cx="6492875" cy="85006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9302C7-EFF3-4745-926D-C2291F4EB401}" type="datetimeFigureOut">
              <a:rPr lang="en-US" smtClean="0"/>
              <a:t>11/21/19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D4A7D4-B24C-4F40-A63B-714BB361377D}" type="slidenum">
              <a:rPr lang="en-US" smtClean="0"/>
              <a:t>‹#›</a:t>
            </a:fld>
            <a:endParaRPr lang="en-US"/>
          </a:p>
        </p:txBody>
      </p:sp>
    </p:spTree>
    <p:extLst>
      <p:ext uri="{BB962C8B-B14F-4D97-AF65-F5344CB8AC3E}">
        <p14:creationId xmlns:p14="http://schemas.microsoft.com/office/powerpoint/2010/main" val="1553912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pixabay.com/illustrations/robot-artificial-intelligence-woman-507811/"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dirty="0">
                <a:hlinkClick r:id="rId3"/>
              </a:rPr>
              <a:t>https://pixabay.com/illustrations/robot-artificial-intelligence-woman-507811/</a:t>
            </a:r>
            <a:endParaRPr lang="en-GB" sz="1200" dirty="0"/>
          </a:p>
        </p:txBody>
      </p:sp>
      <p:sp>
        <p:nvSpPr>
          <p:cNvPr id="4" name="Slide Number Placeholder 3"/>
          <p:cNvSpPr>
            <a:spLocks noGrp="1"/>
          </p:cNvSpPr>
          <p:nvPr>
            <p:ph type="sldNum" sz="quarter" idx="5"/>
          </p:nvPr>
        </p:nvSpPr>
        <p:spPr/>
        <p:txBody>
          <a:bodyPr/>
          <a:lstStyle/>
          <a:p>
            <a:pPr marL="0" marR="0" lvl="0" indent="0" algn="r" defTabSz="674644" rtl="0" eaLnBrk="1" fontAlgn="auto" latinLnBrk="0" hangingPunct="1">
              <a:lnSpc>
                <a:spcPct val="100000"/>
              </a:lnSpc>
              <a:spcBef>
                <a:spcPts val="0"/>
              </a:spcBef>
              <a:spcAft>
                <a:spcPts val="0"/>
              </a:spcAft>
              <a:buClrTx/>
              <a:buSzTx/>
              <a:buFontTx/>
              <a:buNone/>
              <a:tabLst/>
              <a:defRPr/>
            </a:pPr>
            <a:fld id="{CBC2241E-C706-479B-931A-817E52665D2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674644"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40918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http://pixabay.com/en/coffee-coffee-mug-pen-mobile-phone-569178/</a:t>
            </a:r>
          </a:p>
        </p:txBody>
      </p:sp>
      <p:sp>
        <p:nvSpPr>
          <p:cNvPr id="4" name="Slide Number Placeholder 3"/>
          <p:cNvSpPr>
            <a:spLocks noGrp="1"/>
          </p:cNvSpPr>
          <p:nvPr>
            <p:ph type="sldNum" sz="quarter" idx="10"/>
          </p:nvPr>
        </p:nvSpPr>
        <p:spPr/>
        <p:txBody>
          <a:bodyPr/>
          <a:lstStyle/>
          <a:p>
            <a:fld id="{3A898669-0486-429C-A96E-64D0745450CC}" type="slidenum">
              <a:rPr lang="en-US" smtClean="0"/>
              <a:t>2</a:t>
            </a:fld>
            <a:endParaRPr lang="en-US"/>
          </a:p>
        </p:txBody>
      </p:sp>
    </p:spTree>
    <p:extLst>
      <p:ext uri="{BB962C8B-B14F-4D97-AF65-F5344CB8AC3E}">
        <p14:creationId xmlns:p14="http://schemas.microsoft.com/office/powerpoint/2010/main" val="3307879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1.xml"/></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E4BE7-08BD-CB44-A050-1AA51AD5970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321E1C0-270F-C14F-A978-E072070D3C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798DE27-2ED5-BA47-B0FB-39E1CB99DD7C}"/>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5" name="Footer Placeholder 4">
            <a:extLst>
              <a:ext uri="{FF2B5EF4-FFF2-40B4-BE49-F238E27FC236}">
                <a16:creationId xmlns:a16="http://schemas.microsoft.com/office/drawing/2014/main" id="{7122DAA7-A17E-A446-AA70-8020AE5D66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C81380-BE70-2447-810B-81F8CE6D880D}"/>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2656912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43665-07F6-C247-9E31-4A1358DF283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4A5FA11-88E1-4D4A-8F71-82487B90409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C94BF80-CD2B-4641-86D7-3A4DE9C4A67A}"/>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5" name="Footer Placeholder 4">
            <a:extLst>
              <a:ext uri="{FF2B5EF4-FFF2-40B4-BE49-F238E27FC236}">
                <a16:creationId xmlns:a16="http://schemas.microsoft.com/office/drawing/2014/main" id="{9A9EAD50-8AF3-5B45-9274-494C2C30B3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9EF4DC-726F-7B43-BD29-3C57F705533E}"/>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1583057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A2F62-3FA6-C347-9E6D-FC14CFBFDBB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5F9FAE2-3A54-FD41-86AA-AC006D178E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25509E6-A327-1D4C-9166-F4D4BD486DF0}"/>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5" name="Footer Placeholder 4">
            <a:extLst>
              <a:ext uri="{FF2B5EF4-FFF2-40B4-BE49-F238E27FC236}">
                <a16:creationId xmlns:a16="http://schemas.microsoft.com/office/drawing/2014/main" id="{0210A127-F183-FD45-99E5-BBDBD4583F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377A2E-34B7-F647-ABF9-A07F3C12276C}"/>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3996813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7544E-B7F8-F140-BAD2-D6542523FF6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88EE05C-CF29-7B47-88BA-F15CD47E45D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F4C3612-5093-4445-98F0-4C5E53BE39B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456C933-E70F-FE48-B9E0-A6ED1CF55301}"/>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6" name="Footer Placeholder 5">
            <a:extLst>
              <a:ext uri="{FF2B5EF4-FFF2-40B4-BE49-F238E27FC236}">
                <a16:creationId xmlns:a16="http://schemas.microsoft.com/office/drawing/2014/main" id="{724BD6BB-654E-FB43-9143-237E34CA2A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8E96E4-45B3-0343-83CC-64EFEDEAF6D2}"/>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3235710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5C69D-ECA0-2F40-A657-FC977AC6C52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A62514B-DB45-C54C-B198-1AC0C276B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9A43BFB-BD66-F04E-9CAE-26EEB6CDEE8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73B1DC5-840F-934E-8E8C-22334E5965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A7E59DD-9CDB-CA4E-98C5-4DD986022F8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C6A5D94-7946-A640-8B29-BD4E61B046BF}"/>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8" name="Footer Placeholder 7">
            <a:extLst>
              <a:ext uri="{FF2B5EF4-FFF2-40B4-BE49-F238E27FC236}">
                <a16:creationId xmlns:a16="http://schemas.microsoft.com/office/drawing/2014/main" id="{277D6436-1456-5D43-8480-90484B9B35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681B41-BEC6-1C4D-817C-BBCA210B54B2}"/>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2555409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84506-7241-C54B-9221-2A6C26DE490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474D578-B001-924D-B63B-C87C52ED7BFE}"/>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4" name="Footer Placeholder 3">
            <a:extLst>
              <a:ext uri="{FF2B5EF4-FFF2-40B4-BE49-F238E27FC236}">
                <a16:creationId xmlns:a16="http://schemas.microsoft.com/office/drawing/2014/main" id="{67DE6273-2222-FF4E-B118-466EF9C68E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43780C-7C3F-BA4D-AB48-7520EEEB05DD}"/>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356681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A7F490-8718-4F4B-A26C-204357651D99}"/>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3" name="Footer Placeholder 2">
            <a:extLst>
              <a:ext uri="{FF2B5EF4-FFF2-40B4-BE49-F238E27FC236}">
                <a16:creationId xmlns:a16="http://schemas.microsoft.com/office/drawing/2014/main" id="{8521E85F-6F78-F245-BB83-F9BDDD7A37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3A11E16-6F41-FC44-BBB8-DAF78952EA2E}"/>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1452592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E4804-A231-5B48-8FEA-46F0CFAB212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83C9204-6CE9-C74B-82B2-6714403558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8FA92D8-9FED-7948-9FC3-E1FB61C986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B840646-264E-494A-B983-A9B36AFB9201}"/>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6" name="Footer Placeholder 5">
            <a:extLst>
              <a:ext uri="{FF2B5EF4-FFF2-40B4-BE49-F238E27FC236}">
                <a16:creationId xmlns:a16="http://schemas.microsoft.com/office/drawing/2014/main" id="{4F04FE16-0899-4346-8E67-63AC0F10DE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506C94-C17E-2948-B8EA-F55759BF6E95}"/>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3446433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B3BFF-635A-7E43-870A-45C8EA0C297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E414920-A16E-CA4B-92E4-5947B24209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982A352-D0BD-B344-A519-51F47E9649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AC4836A-4CFB-B442-8B81-C5F79432D9AC}"/>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6" name="Footer Placeholder 5">
            <a:extLst>
              <a:ext uri="{FF2B5EF4-FFF2-40B4-BE49-F238E27FC236}">
                <a16:creationId xmlns:a16="http://schemas.microsoft.com/office/drawing/2014/main" id="{48472391-BD2E-674C-875E-1F208630A1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D4ED81-50D5-514B-B62D-7CD89D42249A}"/>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2636118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E1B31-1250-8D4F-A153-765F6E4D17F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D9B4EE5-C8B6-BA49-95C6-A629BA55043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E125ED6-54A6-B84F-ABD7-A1AB658B348F}"/>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5" name="Footer Placeholder 4">
            <a:extLst>
              <a:ext uri="{FF2B5EF4-FFF2-40B4-BE49-F238E27FC236}">
                <a16:creationId xmlns:a16="http://schemas.microsoft.com/office/drawing/2014/main" id="{279DE453-D601-5E46-992C-088713A18B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8D7484-736C-FC44-9C73-661EF79CF023}"/>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467728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201624-A3BD-DB47-821E-4F0E5CBFA8D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7757F7B-EF10-8448-801F-B1F6853DF35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9B3F8C1-86E1-F242-BC2A-E425FF2461E6}"/>
              </a:ext>
            </a:extLst>
          </p:cNvPr>
          <p:cNvSpPr>
            <a:spLocks noGrp="1"/>
          </p:cNvSpPr>
          <p:nvPr>
            <p:ph type="dt" sz="half" idx="10"/>
          </p:nvPr>
        </p:nvSpPr>
        <p:spPr/>
        <p:txBody>
          <a:bodyPr/>
          <a:lstStyle/>
          <a:p>
            <a:fld id="{5DB99058-E62C-0B49-BFF5-3B727F264DCC}" type="datetimeFigureOut">
              <a:rPr lang="en-US" smtClean="0"/>
              <a:t>11/21/19</a:t>
            </a:fld>
            <a:endParaRPr lang="en-US"/>
          </a:p>
        </p:txBody>
      </p:sp>
      <p:sp>
        <p:nvSpPr>
          <p:cNvPr id="5" name="Footer Placeholder 4">
            <a:extLst>
              <a:ext uri="{FF2B5EF4-FFF2-40B4-BE49-F238E27FC236}">
                <a16:creationId xmlns:a16="http://schemas.microsoft.com/office/drawing/2014/main" id="{2BAB3B24-64ED-0942-99B2-D63E7B5D03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D273524-A1E7-F449-A28A-3DE2A4C78977}"/>
              </a:ext>
            </a:extLst>
          </p:cNvPr>
          <p:cNvSpPr>
            <a:spLocks noGrp="1"/>
          </p:cNvSpPr>
          <p:nvPr>
            <p:ph type="sldNum" sz="quarter" idx="12"/>
          </p:nvPr>
        </p:nvSpPr>
        <p:spPr/>
        <p:txBody>
          <a:bodyPr/>
          <a:lstStyle/>
          <a:p>
            <a:fld id="{FE031482-8F11-9247-A265-CA57BE198506}" type="slidenum">
              <a:rPr lang="en-US" smtClean="0"/>
              <a:t>‹#›</a:t>
            </a:fld>
            <a:endParaRPr lang="en-US"/>
          </a:p>
        </p:txBody>
      </p:sp>
    </p:spTree>
    <p:extLst>
      <p:ext uri="{BB962C8B-B14F-4D97-AF65-F5344CB8AC3E}">
        <p14:creationId xmlns:p14="http://schemas.microsoft.com/office/powerpoint/2010/main" val="958571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0" y="3886200"/>
            <a:ext cx="12192000"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95" tIns="34298" rIns="68595" bIns="34298" rtlCol="0" anchor="ctr"/>
          <a:lstStyle/>
          <a:p>
            <a:pPr algn="ctr"/>
            <a:endParaRPr lang="en-US" sz="1800">
              <a:solidFill>
                <a:prstClr val="white"/>
              </a:solidFill>
            </a:endParaRPr>
          </a:p>
        </p:txBody>
      </p:sp>
      <p:sp>
        <p:nvSpPr>
          <p:cNvPr id="2" name="Title 1"/>
          <p:cNvSpPr>
            <a:spLocks noGrp="1"/>
          </p:cNvSpPr>
          <p:nvPr>
            <p:ph type="ctrTitle"/>
          </p:nvPr>
        </p:nvSpPr>
        <p:spPr>
          <a:xfrm>
            <a:off x="914400" y="3887117"/>
            <a:ext cx="10363200" cy="610820"/>
          </a:xfrm>
        </p:spPr>
        <p:txBody>
          <a:bodyPr/>
          <a:lstStyle>
            <a:lvl1pPr algn="ctr">
              <a:defRPr lang="en-US" sz="3001" kern="1200" smtClean="0">
                <a:solidFill>
                  <a:schemeClr val="tx1">
                    <a:lumMod val="75000"/>
                    <a:lumOff val="25000"/>
                  </a:schemeClr>
                </a:solidFill>
                <a:latin typeface="+mj-lt"/>
                <a:ea typeface="+mj-ea"/>
                <a:cs typeface="+mj-cs"/>
              </a:defRPr>
            </a:lvl1pPr>
          </a:lstStyle>
          <a:p>
            <a:r>
              <a:rPr lang="en-US"/>
              <a:t>Click to edit Master title style</a:t>
            </a:r>
          </a:p>
        </p:txBody>
      </p:sp>
      <p:sp>
        <p:nvSpPr>
          <p:cNvPr id="3" name="Subtitle 2"/>
          <p:cNvSpPr>
            <a:spLocks noGrp="1"/>
          </p:cNvSpPr>
          <p:nvPr>
            <p:ph type="subTitle" idx="1"/>
          </p:nvPr>
        </p:nvSpPr>
        <p:spPr>
          <a:xfrm>
            <a:off x="1828800" y="4399020"/>
            <a:ext cx="8534400" cy="764440"/>
          </a:xfrm>
        </p:spPr>
        <p:txBody>
          <a:bodyPr>
            <a:normAutofit/>
          </a:bodyPr>
          <a:lstStyle>
            <a:lvl1pPr marL="0" indent="0" algn="ctr">
              <a:buNone/>
              <a:defRPr lang="en-US" sz="1800" kern="1200" smtClean="0">
                <a:solidFill>
                  <a:schemeClr val="tx1">
                    <a:lumMod val="65000"/>
                    <a:lumOff val="35000"/>
                  </a:schemeClr>
                </a:solidFill>
                <a:latin typeface="+mj-lt"/>
                <a:ea typeface="+mj-ea"/>
                <a:cs typeface="+mj-cs"/>
              </a:defRPr>
            </a:lvl1pPr>
            <a:lvl2pPr marL="457223" indent="0" algn="ctr">
              <a:buNone/>
              <a:defRPr>
                <a:solidFill>
                  <a:schemeClr val="tx1">
                    <a:tint val="75000"/>
                  </a:schemeClr>
                </a:solidFill>
              </a:defRPr>
            </a:lvl2pPr>
            <a:lvl3pPr marL="914446" indent="0" algn="ctr">
              <a:buNone/>
              <a:defRPr>
                <a:solidFill>
                  <a:schemeClr val="tx1">
                    <a:tint val="75000"/>
                  </a:schemeClr>
                </a:solidFill>
              </a:defRPr>
            </a:lvl3pPr>
            <a:lvl4pPr marL="1371669" indent="0" algn="ctr">
              <a:buNone/>
              <a:defRPr>
                <a:solidFill>
                  <a:schemeClr val="tx1">
                    <a:tint val="75000"/>
                  </a:schemeClr>
                </a:solidFill>
              </a:defRPr>
            </a:lvl4pPr>
            <a:lvl5pPr marL="1828892" indent="0" algn="ctr">
              <a:buNone/>
              <a:defRPr>
                <a:solidFill>
                  <a:schemeClr val="tx1">
                    <a:tint val="75000"/>
                  </a:schemeClr>
                </a:solidFill>
              </a:defRPr>
            </a:lvl5pPr>
            <a:lvl6pPr marL="2286114" indent="0" algn="ctr">
              <a:buNone/>
              <a:defRPr>
                <a:solidFill>
                  <a:schemeClr val="tx1">
                    <a:tint val="75000"/>
                  </a:schemeClr>
                </a:solidFill>
              </a:defRPr>
            </a:lvl6pPr>
            <a:lvl7pPr marL="2743337" indent="0" algn="ctr">
              <a:buNone/>
              <a:defRPr>
                <a:solidFill>
                  <a:schemeClr val="tx1">
                    <a:tint val="75000"/>
                  </a:schemeClr>
                </a:solidFill>
              </a:defRPr>
            </a:lvl7pPr>
            <a:lvl8pPr marL="3200560" indent="0" algn="ctr">
              <a:buNone/>
              <a:defRPr>
                <a:solidFill>
                  <a:schemeClr val="tx1">
                    <a:tint val="75000"/>
                  </a:schemeClr>
                </a:solidFill>
              </a:defRPr>
            </a:lvl8pPr>
            <a:lvl9pPr marL="3657783"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578D6DB-6798-42D2-B9AD-FC6F1C72FC30}" type="datetimeFigureOut">
              <a:rPr lang="en-US" smtClean="0"/>
              <a:pPr/>
              <a:t>11/21/19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EDE275-BE14-4364-AEA2-5F5667C0FD49}" type="slidenum">
              <a:rPr lang="en-US" smtClean="0"/>
              <a:pPr/>
              <a:t>‹#›</a:t>
            </a:fld>
            <a:endParaRPr lang="en-US"/>
          </a:p>
        </p:txBody>
      </p:sp>
    </p:spTree>
    <p:extLst>
      <p:ext uri="{BB962C8B-B14F-4D97-AF65-F5344CB8AC3E}">
        <p14:creationId xmlns:p14="http://schemas.microsoft.com/office/powerpoint/2010/main" val="4152264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42" indent="0" algn="ctr">
              <a:buNone/>
              <a:defRPr>
                <a:solidFill>
                  <a:schemeClr val="tx1">
                    <a:tint val="75000"/>
                  </a:schemeClr>
                </a:solidFill>
              </a:defRPr>
            </a:lvl2pPr>
            <a:lvl3pPr marL="914484" indent="0" algn="ctr">
              <a:buNone/>
              <a:defRPr>
                <a:solidFill>
                  <a:schemeClr val="tx1">
                    <a:tint val="75000"/>
                  </a:schemeClr>
                </a:solidFill>
              </a:defRPr>
            </a:lvl3pPr>
            <a:lvl4pPr marL="1371726" indent="0" algn="ctr">
              <a:buNone/>
              <a:defRPr>
                <a:solidFill>
                  <a:schemeClr val="tx1">
                    <a:tint val="75000"/>
                  </a:schemeClr>
                </a:solidFill>
              </a:defRPr>
            </a:lvl4pPr>
            <a:lvl5pPr marL="1828967" indent="0" algn="ctr">
              <a:buNone/>
              <a:defRPr>
                <a:solidFill>
                  <a:schemeClr val="tx1">
                    <a:tint val="75000"/>
                  </a:schemeClr>
                </a:solidFill>
              </a:defRPr>
            </a:lvl5pPr>
            <a:lvl6pPr marL="2286210" indent="0" algn="ctr">
              <a:buNone/>
              <a:defRPr>
                <a:solidFill>
                  <a:schemeClr val="tx1">
                    <a:tint val="75000"/>
                  </a:schemeClr>
                </a:solidFill>
              </a:defRPr>
            </a:lvl6pPr>
            <a:lvl7pPr marL="2743451" indent="0" algn="ctr">
              <a:buNone/>
              <a:defRPr>
                <a:solidFill>
                  <a:schemeClr val="tx1">
                    <a:tint val="75000"/>
                  </a:schemeClr>
                </a:solidFill>
              </a:defRPr>
            </a:lvl7pPr>
            <a:lvl8pPr marL="3200693" indent="0" algn="ctr">
              <a:buNone/>
              <a:defRPr>
                <a:solidFill>
                  <a:schemeClr val="tx1">
                    <a:tint val="75000"/>
                  </a:schemeClr>
                </a:solidFill>
              </a:defRPr>
            </a:lvl8pPr>
            <a:lvl9pPr marL="365793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25404F2-BE9A-4460-8815-8F645183555F}" type="datetimeFigureOut">
              <a:rPr lang="en-US" smtClean="0"/>
              <a:pPr/>
              <a:t>11/21/19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29160731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5404F2-BE9A-4460-8815-8F645183555F}" type="datetimeFigureOut">
              <a:rPr lang="en-US" smtClean="0"/>
              <a:pPr/>
              <a:t>11/21/19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1252492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3598374"/>
            <a:ext cx="10363200" cy="1362075"/>
          </a:xfrm>
        </p:spPr>
        <p:txBody>
          <a:bodyPr anchor="t"/>
          <a:lstStyle>
            <a:lvl1pPr algn="l">
              <a:defRPr sz="3976" b="1" cap="all"/>
            </a:lvl1pPr>
          </a:lstStyle>
          <a:p>
            <a:r>
              <a:rPr lang="en-US"/>
              <a:t>Click to edit Master title style</a:t>
            </a:r>
          </a:p>
        </p:txBody>
      </p:sp>
      <p:sp>
        <p:nvSpPr>
          <p:cNvPr id="4" name="Date Placeholder 3"/>
          <p:cNvSpPr>
            <a:spLocks noGrp="1"/>
          </p:cNvSpPr>
          <p:nvPr>
            <p:ph type="dt" sz="half" idx="10"/>
          </p:nvPr>
        </p:nvSpPr>
        <p:spPr/>
        <p:txBody>
          <a:bodyPr/>
          <a:lstStyle/>
          <a:p>
            <a:fld id="{425404F2-BE9A-4460-8815-8F645183555F}" type="datetimeFigureOut">
              <a:rPr lang="en-US" smtClean="0"/>
              <a:pPr/>
              <a:t>11/21/19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13456209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3"/>
            <a:ext cx="5384800" cy="4525963"/>
          </a:xfrm>
        </p:spPr>
        <p:txBody>
          <a:bodyPr/>
          <a:lstStyle>
            <a:lvl1pPr>
              <a:defRPr sz="2776"/>
            </a:lvl1pPr>
            <a:lvl2pPr>
              <a:defRPr sz="2401"/>
            </a:lvl2pPr>
            <a:lvl3pPr>
              <a:defRPr sz="2026"/>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3"/>
            <a:ext cx="5384800" cy="4525963"/>
          </a:xfrm>
        </p:spPr>
        <p:txBody>
          <a:bodyPr/>
          <a:lstStyle>
            <a:lvl1pPr>
              <a:defRPr sz="2776"/>
            </a:lvl1pPr>
            <a:lvl2pPr>
              <a:defRPr sz="2401"/>
            </a:lvl2pPr>
            <a:lvl3pPr>
              <a:defRPr sz="2026"/>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25404F2-BE9A-4460-8815-8F645183555F}" type="datetimeFigureOut">
              <a:rPr lang="en-US" smtClean="0"/>
              <a:pPr/>
              <a:t>11/21/19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3935184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5"/>
            <a:ext cx="5386917" cy="639763"/>
          </a:xfrm>
        </p:spPr>
        <p:txBody>
          <a:bodyPr anchor="b"/>
          <a:lstStyle>
            <a:lvl1pPr marL="0" indent="0">
              <a:buNone/>
              <a:defRPr sz="2401" b="1"/>
            </a:lvl1pPr>
            <a:lvl2pPr marL="457242" indent="0">
              <a:buNone/>
              <a:defRPr sz="2026" b="1"/>
            </a:lvl2pPr>
            <a:lvl3pPr marL="914484" indent="0">
              <a:buNone/>
              <a:defRPr sz="1800" b="1"/>
            </a:lvl3pPr>
            <a:lvl4pPr marL="1371726" indent="0">
              <a:buNone/>
              <a:defRPr sz="1575" b="1"/>
            </a:lvl4pPr>
            <a:lvl5pPr marL="1828967" indent="0">
              <a:buNone/>
              <a:defRPr sz="1575" b="1"/>
            </a:lvl5pPr>
            <a:lvl6pPr marL="2286210" indent="0">
              <a:buNone/>
              <a:defRPr sz="1575" b="1"/>
            </a:lvl6pPr>
            <a:lvl7pPr marL="2743451" indent="0">
              <a:buNone/>
              <a:defRPr sz="1575" b="1"/>
            </a:lvl7pPr>
            <a:lvl8pPr marL="3200693" indent="0">
              <a:buNone/>
              <a:defRPr sz="1575" b="1"/>
            </a:lvl8pPr>
            <a:lvl9pPr marL="3657935" indent="0">
              <a:buNone/>
              <a:defRPr sz="1575"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1"/>
            </a:lvl1pPr>
            <a:lvl2pPr>
              <a:defRPr sz="2026"/>
            </a:lvl2pPr>
            <a:lvl3pPr>
              <a:defRPr sz="1800"/>
            </a:lvl3pPr>
            <a:lvl4pPr>
              <a:defRPr sz="1575"/>
            </a:lvl4pPr>
            <a:lvl5pPr>
              <a:defRPr sz="1575"/>
            </a:lvl5pPr>
            <a:lvl6pPr>
              <a:defRPr sz="1575"/>
            </a:lvl6pPr>
            <a:lvl7pPr>
              <a:defRPr sz="1575"/>
            </a:lvl7pPr>
            <a:lvl8pPr>
              <a:defRPr sz="1575"/>
            </a:lvl8pPr>
            <a:lvl9pPr>
              <a:defRPr sz="157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5"/>
            <a:ext cx="5389033" cy="639763"/>
          </a:xfrm>
        </p:spPr>
        <p:txBody>
          <a:bodyPr anchor="b"/>
          <a:lstStyle>
            <a:lvl1pPr marL="0" indent="0">
              <a:buNone/>
              <a:defRPr sz="2401" b="1"/>
            </a:lvl1pPr>
            <a:lvl2pPr marL="457242" indent="0">
              <a:buNone/>
              <a:defRPr sz="2026" b="1"/>
            </a:lvl2pPr>
            <a:lvl3pPr marL="914484" indent="0">
              <a:buNone/>
              <a:defRPr sz="1800" b="1"/>
            </a:lvl3pPr>
            <a:lvl4pPr marL="1371726" indent="0">
              <a:buNone/>
              <a:defRPr sz="1575" b="1"/>
            </a:lvl4pPr>
            <a:lvl5pPr marL="1828967" indent="0">
              <a:buNone/>
              <a:defRPr sz="1575" b="1"/>
            </a:lvl5pPr>
            <a:lvl6pPr marL="2286210" indent="0">
              <a:buNone/>
              <a:defRPr sz="1575" b="1"/>
            </a:lvl6pPr>
            <a:lvl7pPr marL="2743451" indent="0">
              <a:buNone/>
              <a:defRPr sz="1575" b="1"/>
            </a:lvl7pPr>
            <a:lvl8pPr marL="3200693" indent="0">
              <a:buNone/>
              <a:defRPr sz="1575" b="1"/>
            </a:lvl8pPr>
            <a:lvl9pPr marL="3657935" indent="0">
              <a:buNone/>
              <a:defRPr sz="1575"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2401"/>
            </a:lvl1pPr>
            <a:lvl2pPr>
              <a:defRPr sz="2026"/>
            </a:lvl2pPr>
            <a:lvl3pPr>
              <a:defRPr sz="1800"/>
            </a:lvl3pPr>
            <a:lvl4pPr>
              <a:defRPr sz="1575"/>
            </a:lvl4pPr>
            <a:lvl5pPr>
              <a:defRPr sz="1575"/>
            </a:lvl5pPr>
            <a:lvl6pPr>
              <a:defRPr sz="1575"/>
            </a:lvl6pPr>
            <a:lvl7pPr>
              <a:defRPr sz="1575"/>
            </a:lvl7pPr>
            <a:lvl8pPr>
              <a:defRPr sz="1575"/>
            </a:lvl8pPr>
            <a:lvl9pPr>
              <a:defRPr sz="157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25404F2-BE9A-4460-8815-8F645183555F}" type="datetimeFigureOut">
              <a:rPr lang="en-US" smtClean="0"/>
              <a:pPr/>
              <a:t>11/21/19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5503921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2701"/>
            </a:lvl1pPr>
          </a:lstStyle>
          <a:p>
            <a:r>
              <a:rPr lang="en-US"/>
              <a:t>Click to edit Master title style</a:t>
            </a:r>
          </a:p>
        </p:txBody>
      </p:sp>
      <p:sp>
        <p:nvSpPr>
          <p:cNvPr id="3" name="Date Placeholder 2"/>
          <p:cNvSpPr>
            <a:spLocks noGrp="1"/>
          </p:cNvSpPr>
          <p:nvPr>
            <p:ph type="dt" sz="half" idx="10"/>
          </p:nvPr>
        </p:nvSpPr>
        <p:spPr/>
        <p:txBody>
          <a:bodyPr/>
          <a:lstStyle/>
          <a:p>
            <a:fld id="{425404F2-BE9A-4460-8815-8F645183555F}" type="datetimeFigureOut">
              <a:rPr lang="en-US" smtClean="0"/>
              <a:pPr/>
              <a:t>11/21/19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2944162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1_Title Only">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2701"/>
            </a:lvl1pPr>
          </a:lstStyle>
          <a:p>
            <a:r>
              <a:rPr lang="en-US"/>
              <a:t>Click to edit Master title style</a:t>
            </a:r>
          </a:p>
        </p:txBody>
      </p:sp>
      <p:sp>
        <p:nvSpPr>
          <p:cNvPr id="3" name="Date Placeholder 2"/>
          <p:cNvSpPr>
            <a:spLocks noGrp="1"/>
          </p:cNvSpPr>
          <p:nvPr>
            <p:ph type="dt" sz="half" idx="10"/>
          </p:nvPr>
        </p:nvSpPr>
        <p:spPr/>
        <p:txBody>
          <a:bodyPr/>
          <a:lstStyle/>
          <a:p>
            <a:fld id="{425404F2-BE9A-4460-8815-8F645183555F}" type="datetimeFigureOut">
              <a:rPr lang="en-US" smtClean="0"/>
              <a:pPr/>
              <a:t>11/21/19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25389515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5404F2-BE9A-4460-8815-8F645183555F}" type="datetimeFigureOut">
              <a:rPr lang="en-US" smtClean="0"/>
              <a:pPr/>
              <a:t>11/21/19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3309894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1"/>
            <a:ext cx="4011084" cy="1162051"/>
          </a:xfrm>
        </p:spPr>
        <p:txBody>
          <a:bodyPr anchor="b"/>
          <a:lstStyle>
            <a:lvl1pPr algn="l">
              <a:defRPr sz="2026" b="1"/>
            </a:lvl1pPr>
          </a:lstStyle>
          <a:p>
            <a:r>
              <a:rPr lang="en-US"/>
              <a:t>Click to edit Master title style</a:t>
            </a:r>
          </a:p>
        </p:txBody>
      </p:sp>
      <p:sp>
        <p:nvSpPr>
          <p:cNvPr id="3" name="Content Placeholder 2"/>
          <p:cNvSpPr>
            <a:spLocks noGrp="1"/>
          </p:cNvSpPr>
          <p:nvPr>
            <p:ph idx="1"/>
          </p:nvPr>
        </p:nvSpPr>
        <p:spPr>
          <a:xfrm>
            <a:off x="4766733" y="273054"/>
            <a:ext cx="6815667" cy="5853113"/>
          </a:xfrm>
        </p:spPr>
        <p:txBody>
          <a:bodyPr/>
          <a:lstStyle>
            <a:lvl1pPr>
              <a:defRPr sz="3226"/>
            </a:lvl1pPr>
            <a:lvl2pPr>
              <a:defRPr sz="2776"/>
            </a:lvl2pPr>
            <a:lvl3pPr>
              <a:defRPr sz="2401"/>
            </a:lvl3pPr>
            <a:lvl4pPr>
              <a:defRPr sz="2026"/>
            </a:lvl4pPr>
            <a:lvl5pPr>
              <a:defRPr sz="2026"/>
            </a:lvl5pPr>
            <a:lvl6pPr>
              <a:defRPr sz="2026"/>
            </a:lvl6pPr>
            <a:lvl7pPr>
              <a:defRPr sz="2026"/>
            </a:lvl7pPr>
            <a:lvl8pPr>
              <a:defRPr sz="2026"/>
            </a:lvl8pPr>
            <a:lvl9pPr>
              <a:defRPr sz="202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25"/>
            </a:lvl1pPr>
            <a:lvl2pPr marL="457242" indent="0">
              <a:buNone/>
              <a:defRPr sz="1200"/>
            </a:lvl2pPr>
            <a:lvl3pPr marL="914484" indent="0">
              <a:buNone/>
              <a:defRPr sz="975"/>
            </a:lvl3pPr>
            <a:lvl4pPr marL="1371726" indent="0">
              <a:buNone/>
              <a:defRPr sz="900"/>
            </a:lvl4pPr>
            <a:lvl5pPr marL="1828967" indent="0">
              <a:buNone/>
              <a:defRPr sz="900"/>
            </a:lvl5pPr>
            <a:lvl6pPr marL="2286210" indent="0">
              <a:buNone/>
              <a:defRPr sz="900"/>
            </a:lvl6pPr>
            <a:lvl7pPr marL="2743451" indent="0">
              <a:buNone/>
              <a:defRPr sz="900"/>
            </a:lvl7pPr>
            <a:lvl8pPr marL="3200693" indent="0">
              <a:buNone/>
              <a:defRPr sz="900"/>
            </a:lvl8pPr>
            <a:lvl9pPr marL="3657935"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25404F2-BE9A-4460-8815-8F645183555F}" type="datetimeFigureOut">
              <a:rPr lang="en-US" smtClean="0"/>
              <a:pPr/>
              <a:t>11/21/19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32361034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2"/>
            <a:ext cx="7315200" cy="566739"/>
          </a:xfrm>
        </p:spPr>
        <p:txBody>
          <a:bodyPr anchor="b"/>
          <a:lstStyle>
            <a:lvl1pPr algn="l">
              <a:defRPr sz="2026"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26"/>
            </a:lvl1pPr>
            <a:lvl2pPr marL="457242" indent="0">
              <a:buNone/>
              <a:defRPr sz="2776"/>
            </a:lvl2pPr>
            <a:lvl3pPr marL="914484" indent="0">
              <a:buNone/>
              <a:defRPr sz="2401"/>
            </a:lvl3pPr>
            <a:lvl4pPr marL="1371726" indent="0">
              <a:buNone/>
              <a:defRPr sz="2026"/>
            </a:lvl4pPr>
            <a:lvl5pPr marL="1828967" indent="0">
              <a:buNone/>
              <a:defRPr sz="2026"/>
            </a:lvl5pPr>
            <a:lvl6pPr marL="2286210" indent="0">
              <a:buNone/>
              <a:defRPr sz="2026"/>
            </a:lvl6pPr>
            <a:lvl7pPr marL="2743451" indent="0">
              <a:buNone/>
              <a:defRPr sz="2026"/>
            </a:lvl7pPr>
            <a:lvl8pPr marL="3200693" indent="0">
              <a:buNone/>
              <a:defRPr sz="2026"/>
            </a:lvl8pPr>
            <a:lvl9pPr marL="3657935" indent="0">
              <a:buNone/>
              <a:defRPr sz="2026"/>
            </a:lvl9pPr>
          </a:lstStyle>
          <a:p>
            <a:endParaRPr lang="en-US"/>
          </a:p>
        </p:txBody>
      </p:sp>
      <p:sp>
        <p:nvSpPr>
          <p:cNvPr id="4" name="Text Placeholder 3"/>
          <p:cNvSpPr>
            <a:spLocks noGrp="1"/>
          </p:cNvSpPr>
          <p:nvPr>
            <p:ph type="body" sz="half" idx="2"/>
          </p:nvPr>
        </p:nvSpPr>
        <p:spPr>
          <a:xfrm>
            <a:off x="2389717" y="5367340"/>
            <a:ext cx="7315200" cy="804863"/>
          </a:xfrm>
        </p:spPr>
        <p:txBody>
          <a:bodyPr/>
          <a:lstStyle>
            <a:lvl1pPr marL="0" indent="0">
              <a:buNone/>
              <a:defRPr sz="1425"/>
            </a:lvl1pPr>
            <a:lvl2pPr marL="457242" indent="0">
              <a:buNone/>
              <a:defRPr sz="1200"/>
            </a:lvl2pPr>
            <a:lvl3pPr marL="914484" indent="0">
              <a:buNone/>
              <a:defRPr sz="975"/>
            </a:lvl3pPr>
            <a:lvl4pPr marL="1371726" indent="0">
              <a:buNone/>
              <a:defRPr sz="900"/>
            </a:lvl4pPr>
            <a:lvl5pPr marL="1828967" indent="0">
              <a:buNone/>
              <a:defRPr sz="900"/>
            </a:lvl5pPr>
            <a:lvl6pPr marL="2286210" indent="0">
              <a:buNone/>
              <a:defRPr sz="900"/>
            </a:lvl6pPr>
            <a:lvl7pPr marL="2743451" indent="0">
              <a:buNone/>
              <a:defRPr sz="900"/>
            </a:lvl7pPr>
            <a:lvl8pPr marL="3200693" indent="0">
              <a:buNone/>
              <a:defRPr sz="900"/>
            </a:lvl8pPr>
            <a:lvl9pPr marL="3657935"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25404F2-BE9A-4460-8815-8F645183555F}" type="datetimeFigureOut">
              <a:rPr lang="en-US" smtClean="0"/>
              <a:pPr/>
              <a:t>11/21/19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11576702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5404F2-BE9A-4460-8815-8F645183555F}" type="datetimeFigureOut">
              <a:rPr lang="en-US" smtClean="0"/>
              <a:pPr/>
              <a:t>11/21/19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21699000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5404F2-BE9A-4460-8815-8F645183555F}" type="datetimeFigureOut">
              <a:rPr lang="en-US" smtClean="0"/>
              <a:pPr/>
              <a:t>11/21/19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15960642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3" y="2870635"/>
            <a:ext cx="5932223" cy="711081"/>
          </a:xfrm>
        </p:spPr>
        <p:txBody>
          <a:bodyPr>
            <a:normAutofit/>
          </a:bodyPr>
          <a:lstStyle>
            <a:lvl1pPr algn="ctr">
              <a:defRPr sz="2701"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fld id="{425404F2-BE9A-4460-8815-8F645183555F}" type="datetimeFigureOut">
              <a:rPr lang="en-US" smtClean="0"/>
              <a:pPr/>
              <a:t>11/21/19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38584741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pic>
        <p:nvPicPr>
          <p:cNvPr id="7" name="Picture 3" descr="Geometric, Design, Computer, Technology, Blue, Lines">
            <a:extLst>
              <a:ext uri="{FF2B5EF4-FFF2-40B4-BE49-F238E27FC236}">
                <a16:creationId xmlns:a16="http://schemas.microsoft.com/office/drawing/2014/main" id="{9C14CA2D-0F7C-4667-A9AD-EC73E1E12FC0}"/>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0" y="0"/>
            <a:ext cx="12186592" cy="6093296"/>
          </a:xfrm>
          <a:prstGeom prst="rect">
            <a:avLst/>
          </a:prstGeom>
          <a:noFill/>
          <a:extLst>
            <a:ext uri="{909E8E84-426E-40DD-AFC4-6F175D3DCCD1}">
              <a14:hiddenFill xmlns:a14="http://schemas.microsoft.com/office/drawing/2010/main">
                <a:solidFill>
                  <a:srgbClr val="FFFFFF"/>
                </a:solidFill>
              </a14:hiddenFill>
            </a:ext>
          </a:extLst>
        </p:spPr>
      </p:pic>
      <p:sp>
        <p:nvSpPr>
          <p:cNvPr id="2" name="Holder 2"/>
          <p:cNvSpPr>
            <a:spLocks noGrp="1"/>
          </p:cNvSpPr>
          <p:nvPr>
            <p:ph type="ctrTitle"/>
          </p:nvPr>
        </p:nvSpPr>
        <p:spPr>
          <a:xfrm>
            <a:off x="914400" y="4869160"/>
            <a:ext cx="9718104" cy="453970"/>
          </a:xfrm>
          <a:prstGeom prst="rect">
            <a:avLst/>
          </a:prstGeom>
        </p:spPr>
        <p:txBody>
          <a:bodyPr wrap="square" lIns="0" tIns="0" rIns="0" bIns="0" anchor="b" anchorCtr="0">
            <a:spAutoFit/>
          </a:bodyPr>
          <a:lstStyle>
            <a:lvl1pPr algn="l">
              <a:defRPr>
                <a:solidFill>
                  <a:schemeClr val="bg1"/>
                </a:solidFill>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3" name="Holder 3"/>
          <p:cNvSpPr>
            <a:spLocks noGrp="1"/>
          </p:cNvSpPr>
          <p:nvPr>
            <p:ph type="subTitle" idx="4"/>
          </p:nvPr>
        </p:nvSpPr>
        <p:spPr>
          <a:xfrm>
            <a:off x="914400" y="5545740"/>
            <a:ext cx="9718104" cy="276999"/>
          </a:xfrm>
          <a:prstGeom prst="rect">
            <a:avLst/>
          </a:prstGeom>
        </p:spPr>
        <p:txBody>
          <a:bodyPr wrap="square" lIns="0" tIns="0" rIns="0" bIns="0" anchor="b" anchorCtr="0">
            <a:spAutoFit/>
          </a:bodyPr>
          <a:lstStyle>
            <a:lvl1pPr algn="l">
              <a:defRPr>
                <a:solidFill>
                  <a:schemeClr val="bg1"/>
                </a:solidFill>
                <a:latin typeface="Arial" panose="020B0604020202020204" pitchFamily="34" charset="0"/>
                <a:cs typeface="Arial" panose="020B0604020202020204" pitchFamily="34" charset="0"/>
              </a:defRPr>
            </a:lvl1pPr>
          </a:lstStyle>
          <a:p>
            <a:r>
              <a:rPr lang="en-US"/>
              <a:t>Click to edit Master subtitle style</a:t>
            </a:r>
            <a:endParaRPr dirty="0"/>
          </a:p>
        </p:txBody>
      </p:sp>
      <p:sp>
        <p:nvSpPr>
          <p:cNvPr id="4" name="Rectangle 3">
            <a:extLst>
              <a:ext uri="{FF2B5EF4-FFF2-40B4-BE49-F238E27FC236}">
                <a16:creationId xmlns:a16="http://schemas.microsoft.com/office/drawing/2014/main" id="{0DCA4B7A-8EED-4DF7-B27A-43003DB277AF}"/>
              </a:ext>
            </a:extLst>
          </p:cNvPr>
          <p:cNvSpPr/>
          <p:nvPr userDrawn="1"/>
        </p:nvSpPr>
        <p:spPr>
          <a:xfrm>
            <a:off x="0" y="6093296"/>
            <a:ext cx="12186592" cy="7647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25799841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Do not remove" hidden="1">
            <a:extLst>
              <a:ext uri="{FF2B5EF4-FFF2-40B4-BE49-F238E27FC236}">
                <a16:creationId xmlns:a16="http://schemas.microsoft.com/office/drawing/2014/main" id="{3A1D40A3-AF81-459C-B44A-339A9F592DAF}"/>
              </a:ext>
            </a:extLst>
          </p:cNvPr>
          <p:cNvSpPr/>
          <p:nvPr userDrawn="1">
            <p:custDataLst>
              <p:tags r:id="rId1"/>
            </p:custDataLst>
          </p:nvPr>
        </p:nvSpPr>
        <p:spPr>
          <a:xfrm>
            <a:off x="0" y="0"/>
            <a:ext cx="12700" cy="12700"/>
          </a:xfrm>
          <a:prstGeom prst="octagon">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9" name="Picture Placeholder 8">
            <a:extLst>
              <a:ext uri="{FF2B5EF4-FFF2-40B4-BE49-F238E27FC236}">
                <a16:creationId xmlns:a16="http://schemas.microsoft.com/office/drawing/2014/main" id="{536BCC78-3C9C-4AE8-A5C6-8EA0A420EF01}"/>
              </a:ext>
            </a:extLst>
          </p:cNvPr>
          <p:cNvSpPr>
            <a:spLocks noGrp="1"/>
          </p:cNvSpPr>
          <p:nvPr>
            <p:ph type="pic" sz="quarter" idx="10"/>
          </p:nvPr>
        </p:nvSpPr>
        <p:spPr>
          <a:xfrm>
            <a:off x="0" y="1"/>
            <a:ext cx="12192000" cy="6858000"/>
          </a:xfrm>
        </p:spPr>
        <p:txBody>
          <a:bodyPr/>
          <a:lstStyle/>
          <a:p>
            <a:r>
              <a:rPr lang="en-US"/>
              <a:t>Click icon to add picture</a:t>
            </a:r>
            <a:endParaRPr lang="en-GB"/>
          </a:p>
        </p:txBody>
      </p:sp>
      <p:sp>
        <p:nvSpPr>
          <p:cNvPr id="2" name="Holder 2"/>
          <p:cNvSpPr>
            <a:spLocks noGrp="1"/>
          </p:cNvSpPr>
          <p:nvPr>
            <p:ph type="title"/>
          </p:nvPr>
        </p:nvSpPr>
        <p:spPr>
          <a:xfrm>
            <a:off x="669678" y="476672"/>
            <a:ext cx="6421034" cy="369332"/>
          </a:xfrm>
        </p:spPr>
        <p:txBody>
          <a:bodyPr lIns="0" tIns="0" rIns="0" bIns="0"/>
          <a:lstStyle>
            <a:lvl1pPr algn="l">
              <a:defRPr sz="2400" b="1" i="0">
                <a:solidFill>
                  <a:schemeClr val="tx2"/>
                </a:solidFill>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12" name="Content Placeholder 2">
            <a:extLst>
              <a:ext uri="{FF2B5EF4-FFF2-40B4-BE49-F238E27FC236}">
                <a16:creationId xmlns:a16="http://schemas.microsoft.com/office/drawing/2014/main" id="{0919D244-69F4-469F-9697-A59D2BAC3E58}"/>
              </a:ext>
            </a:extLst>
          </p:cNvPr>
          <p:cNvSpPr>
            <a:spLocks noGrp="1"/>
          </p:cNvSpPr>
          <p:nvPr>
            <p:ph idx="1"/>
          </p:nvPr>
        </p:nvSpPr>
        <p:spPr>
          <a:xfrm>
            <a:off x="669678" y="1268413"/>
            <a:ext cx="6421034" cy="1538883"/>
          </a:xfrm>
        </p:spPr>
        <p:txBody>
          <a:bodyPr wrap="square">
            <a:spAutoFit/>
          </a:bodyPr>
          <a:lstStyle>
            <a:lvl1pPr>
              <a:spcBef>
                <a:spcPts val="600"/>
              </a:spcBef>
              <a:defRPr sz="1600">
                <a:latin typeface="Arial" panose="020B0604020202020204" pitchFamily="34" charset="0"/>
                <a:cs typeface="Arial" panose="020B0604020202020204" pitchFamily="34" charset="0"/>
              </a:defRPr>
            </a:lvl1pPr>
            <a:lvl2pPr marL="263525" indent="-263525">
              <a:spcBef>
                <a:spcPts val="600"/>
              </a:spcBef>
              <a:buClr>
                <a:schemeClr val="tx2"/>
              </a:buClr>
              <a:buFont typeface="Wingdings" panose="05000000000000000000" pitchFamily="2" charset="2"/>
              <a:buChar char="§"/>
              <a:defRPr sz="1600">
                <a:latin typeface="Arial" panose="020B0604020202020204" pitchFamily="34" charset="0"/>
                <a:cs typeface="Arial" panose="020B0604020202020204" pitchFamily="34" charset="0"/>
              </a:defRPr>
            </a:lvl2pPr>
            <a:lvl3pPr marL="538163" indent="-274638">
              <a:spcBef>
                <a:spcPts val="600"/>
              </a:spcBef>
              <a:buFont typeface="Calibri" panose="020F0502020204030204" pitchFamily="34" charset="0"/>
              <a:buChar char="−"/>
              <a:defRPr sz="1600">
                <a:latin typeface="Arial" panose="020B0604020202020204" pitchFamily="34" charset="0"/>
                <a:cs typeface="Arial" panose="020B0604020202020204" pitchFamily="34" charset="0"/>
              </a:defRPr>
            </a:lvl3pPr>
            <a:lvl4pPr marL="803275" indent="-265113">
              <a:spcBef>
                <a:spcPts val="600"/>
              </a:spcBef>
              <a:buFont typeface="Arial" panose="020B0604020202020204" pitchFamily="34" charset="0"/>
              <a:buChar char="•"/>
              <a:defRPr sz="1600">
                <a:latin typeface="Arial" panose="020B0604020202020204" pitchFamily="34" charset="0"/>
                <a:cs typeface="Arial" panose="020B0604020202020204" pitchFamily="34" charset="0"/>
              </a:defRPr>
            </a:lvl4pPr>
            <a:lvl5pPr marL="1076325" indent="-273050">
              <a:spcBef>
                <a:spcPts val="600"/>
              </a:spcBef>
              <a:buFont typeface="Arial" panose="020B0604020202020204" pitchFamily="34" charset="0"/>
              <a:buChar char="•"/>
              <a:defRPr sz="1600">
                <a:latin typeface="Arial" panose="020B0604020202020204" pitchFamily="34" charset="0"/>
                <a:cs typeface="Arial" panose="020B0604020202020204" pitchFamily="34"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Tree>
    <p:extLst>
      <p:ext uri="{BB962C8B-B14F-4D97-AF65-F5344CB8AC3E}">
        <p14:creationId xmlns:p14="http://schemas.microsoft.com/office/powerpoint/2010/main" val="4670473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325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7" name="Do not remove" hidden="1">
            <a:extLst>
              <a:ext uri="{FF2B5EF4-FFF2-40B4-BE49-F238E27FC236}">
                <a16:creationId xmlns:a16="http://schemas.microsoft.com/office/drawing/2014/main" id="{182F18B0-1EAF-4AA3-89B2-B77B50416798}"/>
              </a:ext>
            </a:extLst>
          </p:cNvPr>
          <p:cNvSpPr/>
          <p:nvPr userDrawn="1">
            <p:custDataLst>
              <p:tags r:id="rId1"/>
            </p:custDataLst>
          </p:nvPr>
        </p:nvSpPr>
        <p:spPr>
          <a:xfrm>
            <a:off x="0" y="0"/>
            <a:ext cx="12700" cy="12700"/>
          </a:xfrm>
          <a:prstGeom prst="octagon">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
        <p:nvSpPr>
          <p:cNvPr id="8" name="Holder 2">
            <a:extLst>
              <a:ext uri="{FF2B5EF4-FFF2-40B4-BE49-F238E27FC236}">
                <a16:creationId xmlns:a16="http://schemas.microsoft.com/office/drawing/2014/main" id="{94848AA3-156E-47E7-9337-5F255C7830AD}"/>
              </a:ext>
            </a:extLst>
          </p:cNvPr>
          <p:cNvSpPr>
            <a:spLocks noGrp="1"/>
          </p:cNvSpPr>
          <p:nvPr>
            <p:ph type="title"/>
          </p:nvPr>
        </p:nvSpPr>
        <p:spPr>
          <a:xfrm>
            <a:off x="388408" y="476672"/>
            <a:ext cx="11396224" cy="369332"/>
          </a:xfrm>
        </p:spPr>
        <p:txBody>
          <a:bodyPr lIns="0" tIns="0" rIns="0" bIns="0"/>
          <a:lstStyle>
            <a:lvl1pPr algn="l">
              <a:defRPr sz="2400" b="1" i="0">
                <a:solidFill>
                  <a:schemeClr val="tx2"/>
                </a:solidFill>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11" name="Content Placeholder 2">
            <a:extLst>
              <a:ext uri="{FF2B5EF4-FFF2-40B4-BE49-F238E27FC236}">
                <a16:creationId xmlns:a16="http://schemas.microsoft.com/office/drawing/2014/main" id="{DE7C0833-8C87-422C-B7BA-E58708429B90}"/>
              </a:ext>
            </a:extLst>
          </p:cNvPr>
          <p:cNvSpPr>
            <a:spLocks noGrp="1"/>
          </p:cNvSpPr>
          <p:nvPr>
            <p:ph idx="1"/>
          </p:nvPr>
        </p:nvSpPr>
        <p:spPr>
          <a:xfrm>
            <a:off x="388408" y="1268413"/>
            <a:ext cx="11396224" cy="1538883"/>
          </a:xfrm>
        </p:spPr>
        <p:txBody>
          <a:bodyPr wrap="square">
            <a:spAutoFit/>
          </a:bodyPr>
          <a:lstStyle>
            <a:lvl1pPr>
              <a:spcBef>
                <a:spcPts val="600"/>
              </a:spcBef>
              <a:defRPr sz="1600">
                <a:latin typeface="Arial" panose="020B0604020202020204" pitchFamily="34" charset="0"/>
                <a:cs typeface="Arial" panose="020B0604020202020204" pitchFamily="34" charset="0"/>
              </a:defRPr>
            </a:lvl1pPr>
            <a:lvl2pPr marL="263525" indent="-263525">
              <a:spcBef>
                <a:spcPts val="600"/>
              </a:spcBef>
              <a:buClr>
                <a:schemeClr val="tx2"/>
              </a:buClr>
              <a:buFont typeface="Wingdings" panose="05000000000000000000" pitchFamily="2" charset="2"/>
              <a:buChar char="§"/>
              <a:defRPr sz="1600">
                <a:latin typeface="Arial" panose="020B0604020202020204" pitchFamily="34" charset="0"/>
                <a:cs typeface="Arial" panose="020B0604020202020204" pitchFamily="34" charset="0"/>
              </a:defRPr>
            </a:lvl2pPr>
            <a:lvl3pPr marL="538163" indent="-274638">
              <a:spcBef>
                <a:spcPts val="600"/>
              </a:spcBef>
              <a:buFont typeface="Calibri" panose="020F0502020204030204" pitchFamily="34" charset="0"/>
              <a:buChar char="−"/>
              <a:defRPr sz="1600">
                <a:latin typeface="Arial" panose="020B0604020202020204" pitchFamily="34" charset="0"/>
                <a:cs typeface="Arial" panose="020B0604020202020204" pitchFamily="34" charset="0"/>
              </a:defRPr>
            </a:lvl3pPr>
            <a:lvl4pPr marL="803275" indent="-265113">
              <a:spcBef>
                <a:spcPts val="600"/>
              </a:spcBef>
              <a:buFont typeface="Arial" panose="020B0604020202020204" pitchFamily="34" charset="0"/>
              <a:buChar char="•"/>
              <a:defRPr sz="1600">
                <a:latin typeface="Arial" panose="020B0604020202020204" pitchFamily="34" charset="0"/>
                <a:cs typeface="Arial" panose="020B0604020202020204" pitchFamily="34" charset="0"/>
              </a:defRPr>
            </a:lvl4pPr>
            <a:lvl5pPr marL="1076325" indent="-273050">
              <a:spcBef>
                <a:spcPts val="600"/>
              </a:spcBef>
              <a:buFont typeface="Arial" panose="020B0604020202020204" pitchFamily="34" charset="0"/>
              <a:buChar char="•"/>
              <a:defRPr sz="1600">
                <a:latin typeface="Arial" panose="020B0604020202020204" pitchFamily="34" charset="0"/>
                <a:cs typeface="Arial" panose="020B0604020202020204" pitchFamily="34"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Tree>
    <p:extLst>
      <p:ext uri="{BB962C8B-B14F-4D97-AF65-F5344CB8AC3E}">
        <p14:creationId xmlns:p14="http://schemas.microsoft.com/office/powerpoint/2010/main" val="42537342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7344758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6" name="Do not remove" hidden="1">
            <a:extLst>
              <a:ext uri="{FF2B5EF4-FFF2-40B4-BE49-F238E27FC236}">
                <a16:creationId xmlns:a16="http://schemas.microsoft.com/office/drawing/2014/main" id="{48A7308E-2D4E-43C9-A9C1-B9365191DA57}"/>
              </a:ext>
            </a:extLst>
          </p:cNvPr>
          <p:cNvSpPr/>
          <p:nvPr userDrawn="1">
            <p:custDataLst>
              <p:tags r:id="rId1"/>
            </p:custDataLst>
          </p:nvPr>
        </p:nvSpPr>
        <p:spPr>
          <a:xfrm>
            <a:off x="0" y="0"/>
            <a:ext cx="12700" cy="12700"/>
          </a:xfrm>
          <a:prstGeom prst="octagon">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fld id="{425404F2-BE9A-4460-8815-8F645183555F}" type="datetimeFigureOut">
              <a:rPr lang="en-US" smtClean="0"/>
              <a:pPr/>
              <a:t>11/21/19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23344643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74154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6333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2CD324-EB87-494C-A6C8-855F92C3B7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8430AFC-AE85-B74C-B724-F8B0A38DF4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C9FACD-CC8F-B74F-9B54-D0FCE6BF50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B99058-E62C-0B49-BFF5-3B727F264DCC}" type="datetimeFigureOut">
              <a:rPr lang="en-US" smtClean="0"/>
              <a:t>11/21/19</a:t>
            </a:fld>
            <a:endParaRPr lang="en-US"/>
          </a:p>
        </p:txBody>
      </p:sp>
      <p:sp>
        <p:nvSpPr>
          <p:cNvPr id="5" name="Footer Placeholder 4">
            <a:extLst>
              <a:ext uri="{FF2B5EF4-FFF2-40B4-BE49-F238E27FC236}">
                <a16:creationId xmlns:a16="http://schemas.microsoft.com/office/drawing/2014/main" id="{4FF66FA2-E8F2-5B49-B2F5-BC35ADF2A6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27B3A1C-D4AF-DE4F-93C6-8028CB6431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31482-8F11-9247-A265-CA57BE198506}" type="slidenum">
              <a:rPr lang="en-US" smtClean="0"/>
              <a:t>‹#›</a:t>
            </a:fld>
            <a:endParaRPr lang="en-US"/>
          </a:p>
        </p:txBody>
      </p:sp>
    </p:spTree>
    <p:extLst>
      <p:ext uri="{BB962C8B-B14F-4D97-AF65-F5344CB8AC3E}">
        <p14:creationId xmlns:p14="http://schemas.microsoft.com/office/powerpoint/2010/main" val="5514960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41"/>
            <a:ext cx="10972800"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609600" y="1138426"/>
            <a:ext cx="10972800" cy="4987739"/>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121899" tIns="60949" rIns="121899" bIns="60949" rtlCol="0" anchor="ctr"/>
          <a:lstStyle>
            <a:lvl1pPr algn="l">
              <a:defRPr sz="1200">
                <a:solidFill>
                  <a:schemeClr val="tx1">
                    <a:tint val="75000"/>
                  </a:schemeClr>
                </a:solidFill>
              </a:defRPr>
            </a:lvl1pPr>
          </a:lstStyle>
          <a:p>
            <a:fld id="{425404F2-BE9A-4460-8815-8F645183555F}" type="datetimeFigureOut">
              <a:rPr lang="en-US" smtClean="0"/>
              <a:pPr/>
              <a:t>11/21/19</a:t>
            </a:fld>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121899" tIns="60949" rIns="121899" bIns="60949"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1" y="6356353"/>
            <a:ext cx="2844800" cy="365125"/>
          </a:xfrm>
          <a:prstGeom prst="rect">
            <a:avLst/>
          </a:prstGeom>
        </p:spPr>
        <p:txBody>
          <a:bodyPr vert="horz" lIns="121899" tIns="60949" rIns="121899" bIns="60949" rtlCol="0" anchor="ctr"/>
          <a:lstStyle>
            <a:lvl1pPr algn="r">
              <a:defRPr sz="1200">
                <a:solidFill>
                  <a:schemeClr val="tx1">
                    <a:tint val="75000"/>
                  </a:schemeClr>
                </a:solidFill>
              </a:defRPr>
            </a:lvl1pPr>
          </a:lstStyle>
          <a:p>
            <a:fld id="{96E69268-9C8B-4EBF-A9EE-DC5DC2D48DC3}" type="slidenum">
              <a:rPr lang="en-US" smtClean="0"/>
              <a:pPr/>
              <a:t>‹#›</a:t>
            </a:fld>
            <a:endParaRPr lang="en-US"/>
          </a:p>
        </p:txBody>
      </p:sp>
    </p:spTree>
    <p:extLst>
      <p:ext uri="{BB962C8B-B14F-4D97-AF65-F5344CB8AC3E}">
        <p14:creationId xmlns:p14="http://schemas.microsoft.com/office/powerpoint/2010/main" val="34056570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84" rtl="0" eaLnBrk="1" latinLnBrk="0" hangingPunct="1">
        <a:spcBef>
          <a:spcPct val="0"/>
        </a:spcBef>
        <a:buNone/>
        <a:defRPr sz="2701" kern="1200">
          <a:solidFill>
            <a:schemeClr val="tx1"/>
          </a:solidFill>
          <a:latin typeface="+mj-lt"/>
          <a:ea typeface="+mj-ea"/>
          <a:cs typeface="+mj-cs"/>
        </a:defRPr>
      </a:lvl1pPr>
    </p:titleStyle>
    <p:bodyStyle>
      <a:lvl1pPr marL="342931" indent="-342931" algn="l" defTabSz="914484" rtl="0" eaLnBrk="1" latinLnBrk="0" hangingPunct="1">
        <a:spcBef>
          <a:spcPct val="20000"/>
        </a:spcBef>
        <a:buFont typeface="Arial" pitchFamily="34" charset="0"/>
        <a:buChar char="•"/>
        <a:defRPr sz="2701" kern="1200">
          <a:solidFill>
            <a:schemeClr val="tx1"/>
          </a:solidFill>
          <a:latin typeface="+mj-lt"/>
          <a:ea typeface="+mn-ea"/>
          <a:cs typeface="+mn-cs"/>
        </a:defRPr>
      </a:lvl1pPr>
      <a:lvl2pPr marL="743018" indent="-285776" algn="l" defTabSz="914484" rtl="0" eaLnBrk="1" latinLnBrk="0" hangingPunct="1">
        <a:spcBef>
          <a:spcPct val="20000"/>
        </a:spcBef>
        <a:buFont typeface="Arial" pitchFamily="34" charset="0"/>
        <a:buChar char="–"/>
        <a:defRPr sz="2401" kern="1200">
          <a:solidFill>
            <a:schemeClr val="tx1"/>
          </a:solidFill>
          <a:latin typeface="+mj-lt"/>
          <a:ea typeface="+mn-ea"/>
          <a:cs typeface="+mn-cs"/>
        </a:defRPr>
      </a:lvl2pPr>
      <a:lvl3pPr marL="1143104" indent="-228621" algn="l" defTabSz="914484" rtl="0" eaLnBrk="1" latinLnBrk="0" hangingPunct="1">
        <a:spcBef>
          <a:spcPct val="20000"/>
        </a:spcBef>
        <a:buFont typeface="Arial" pitchFamily="34" charset="0"/>
        <a:buChar char="•"/>
        <a:defRPr sz="1800" kern="1200">
          <a:solidFill>
            <a:schemeClr val="tx1"/>
          </a:solidFill>
          <a:latin typeface="+mj-lt"/>
          <a:ea typeface="+mn-ea"/>
          <a:cs typeface="+mn-cs"/>
        </a:defRPr>
      </a:lvl3pPr>
      <a:lvl4pPr marL="1600347" indent="-228621" algn="l" defTabSz="914484" rtl="0" eaLnBrk="1" latinLnBrk="0" hangingPunct="1">
        <a:spcBef>
          <a:spcPct val="20000"/>
        </a:spcBef>
        <a:buFont typeface="Arial" pitchFamily="34" charset="0"/>
        <a:buChar char="–"/>
        <a:defRPr sz="1500" kern="1200">
          <a:solidFill>
            <a:schemeClr val="tx1"/>
          </a:solidFill>
          <a:latin typeface="+mj-lt"/>
          <a:ea typeface="+mn-ea"/>
          <a:cs typeface="+mn-cs"/>
        </a:defRPr>
      </a:lvl4pPr>
      <a:lvl5pPr marL="2057589" indent="-228621" algn="l" defTabSz="914484" rtl="0" eaLnBrk="1" latinLnBrk="0" hangingPunct="1">
        <a:spcBef>
          <a:spcPct val="20000"/>
        </a:spcBef>
        <a:buFont typeface="Arial" pitchFamily="34" charset="0"/>
        <a:buChar char="»"/>
        <a:defRPr sz="1500" kern="1200">
          <a:solidFill>
            <a:schemeClr val="tx1"/>
          </a:solidFill>
          <a:latin typeface="+mj-lt"/>
          <a:ea typeface="+mn-ea"/>
          <a:cs typeface="+mn-cs"/>
        </a:defRPr>
      </a:lvl5pPr>
      <a:lvl6pPr marL="2514830" indent="-228621" algn="l" defTabSz="914484" rtl="0" eaLnBrk="1" latinLnBrk="0" hangingPunct="1">
        <a:spcBef>
          <a:spcPct val="20000"/>
        </a:spcBef>
        <a:buFont typeface="Arial" pitchFamily="34" charset="0"/>
        <a:buChar char="•"/>
        <a:defRPr sz="2026" kern="1200">
          <a:solidFill>
            <a:schemeClr val="tx1"/>
          </a:solidFill>
          <a:latin typeface="+mn-lt"/>
          <a:ea typeface="+mn-ea"/>
          <a:cs typeface="+mn-cs"/>
        </a:defRPr>
      </a:lvl6pPr>
      <a:lvl7pPr marL="2972073" indent="-228621" algn="l" defTabSz="914484" rtl="0" eaLnBrk="1" latinLnBrk="0" hangingPunct="1">
        <a:spcBef>
          <a:spcPct val="20000"/>
        </a:spcBef>
        <a:buFont typeface="Arial" pitchFamily="34" charset="0"/>
        <a:buChar char="•"/>
        <a:defRPr sz="2026" kern="1200">
          <a:solidFill>
            <a:schemeClr val="tx1"/>
          </a:solidFill>
          <a:latin typeface="+mn-lt"/>
          <a:ea typeface="+mn-ea"/>
          <a:cs typeface="+mn-cs"/>
        </a:defRPr>
      </a:lvl7pPr>
      <a:lvl8pPr marL="3429314" indent="-228621" algn="l" defTabSz="914484" rtl="0" eaLnBrk="1" latinLnBrk="0" hangingPunct="1">
        <a:spcBef>
          <a:spcPct val="20000"/>
        </a:spcBef>
        <a:buFont typeface="Arial" pitchFamily="34" charset="0"/>
        <a:buChar char="•"/>
        <a:defRPr sz="2026" kern="1200">
          <a:solidFill>
            <a:schemeClr val="tx1"/>
          </a:solidFill>
          <a:latin typeface="+mn-lt"/>
          <a:ea typeface="+mn-ea"/>
          <a:cs typeface="+mn-cs"/>
        </a:defRPr>
      </a:lvl8pPr>
      <a:lvl9pPr marL="3886556" indent="-228621" algn="l" defTabSz="914484" rtl="0" eaLnBrk="1" latinLnBrk="0" hangingPunct="1">
        <a:spcBef>
          <a:spcPct val="20000"/>
        </a:spcBef>
        <a:buFont typeface="Arial" pitchFamily="34" charset="0"/>
        <a:buChar char="•"/>
        <a:defRPr sz="2026" kern="1200">
          <a:solidFill>
            <a:schemeClr val="tx1"/>
          </a:solidFill>
          <a:latin typeface="+mn-lt"/>
          <a:ea typeface="+mn-ea"/>
          <a:cs typeface="+mn-cs"/>
        </a:defRPr>
      </a:lvl9pPr>
    </p:bodyStyle>
    <p:otherStyle>
      <a:defPPr>
        <a:defRPr lang="en-US"/>
      </a:defPPr>
      <a:lvl1pPr marL="0" algn="l" defTabSz="914484" rtl="0" eaLnBrk="1" latinLnBrk="0" hangingPunct="1">
        <a:defRPr sz="1800" kern="1200">
          <a:solidFill>
            <a:schemeClr val="tx1"/>
          </a:solidFill>
          <a:latin typeface="+mn-lt"/>
          <a:ea typeface="+mn-ea"/>
          <a:cs typeface="+mn-cs"/>
        </a:defRPr>
      </a:lvl1pPr>
      <a:lvl2pPr marL="457242" algn="l" defTabSz="914484" rtl="0" eaLnBrk="1" latinLnBrk="0" hangingPunct="1">
        <a:defRPr sz="1800" kern="1200">
          <a:solidFill>
            <a:schemeClr val="tx1"/>
          </a:solidFill>
          <a:latin typeface="+mn-lt"/>
          <a:ea typeface="+mn-ea"/>
          <a:cs typeface="+mn-cs"/>
        </a:defRPr>
      </a:lvl2pPr>
      <a:lvl3pPr marL="914484" algn="l" defTabSz="914484" rtl="0" eaLnBrk="1" latinLnBrk="0" hangingPunct="1">
        <a:defRPr sz="1800" kern="1200">
          <a:solidFill>
            <a:schemeClr val="tx1"/>
          </a:solidFill>
          <a:latin typeface="+mn-lt"/>
          <a:ea typeface="+mn-ea"/>
          <a:cs typeface="+mn-cs"/>
        </a:defRPr>
      </a:lvl3pPr>
      <a:lvl4pPr marL="1371726" algn="l" defTabSz="914484" rtl="0" eaLnBrk="1" latinLnBrk="0" hangingPunct="1">
        <a:defRPr sz="1800" kern="1200">
          <a:solidFill>
            <a:schemeClr val="tx1"/>
          </a:solidFill>
          <a:latin typeface="+mn-lt"/>
          <a:ea typeface="+mn-ea"/>
          <a:cs typeface="+mn-cs"/>
        </a:defRPr>
      </a:lvl4pPr>
      <a:lvl5pPr marL="1828967" algn="l" defTabSz="914484" rtl="0" eaLnBrk="1" latinLnBrk="0" hangingPunct="1">
        <a:defRPr sz="1800" kern="1200">
          <a:solidFill>
            <a:schemeClr val="tx1"/>
          </a:solidFill>
          <a:latin typeface="+mn-lt"/>
          <a:ea typeface="+mn-ea"/>
          <a:cs typeface="+mn-cs"/>
        </a:defRPr>
      </a:lvl5pPr>
      <a:lvl6pPr marL="2286210" algn="l" defTabSz="914484" rtl="0" eaLnBrk="1" latinLnBrk="0" hangingPunct="1">
        <a:defRPr sz="1800" kern="1200">
          <a:solidFill>
            <a:schemeClr val="tx1"/>
          </a:solidFill>
          <a:latin typeface="+mn-lt"/>
          <a:ea typeface="+mn-ea"/>
          <a:cs typeface="+mn-cs"/>
        </a:defRPr>
      </a:lvl6pPr>
      <a:lvl7pPr marL="2743451" algn="l" defTabSz="914484" rtl="0" eaLnBrk="1" latinLnBrk="0" hangingPunct="1">
        <a:defRPr sz="1800" kern="1200">
          <a:solidFill>
            <a:schemeClr val="tx1"/>
          </a:solidFill>
          <a:latin typeface="+mn-lt"/>
          <a:ea typeface="+mn-ea"/>
          <a:cs typeface="+mn-cs"/>
        </a:defRPr>
      </a:lvl7pPr>
      <a:lvl8pPr marL="3200693" algn="l" defTabSz="914484" rtl="0" eaLnBrk="1" latinLnBrk="0" hangingPunct="1">
        <a:defRPr sz="1800" kern="1200">
          <a:solidFill>
            <a:schemeClr val="tx1"/>
          </a:solidFill>
          <a:latin typeface="+mn-lt"/>
          <a:ea typeface="+mn-ea"/>
          <a:cs typeface="+mn-cs"/>
        </a:defRPr>
      </a:lvl8pPr>
      <a:lvl9pPr marL="3657935" algn="l" defTabSz="91448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84279" y="842104"/>
            <a:ext cx="10623443" cy="453970"/>
          </a:xfrm>
          <a:prstGeom prst="rect">
            <a:avLst/>
          </a:prstGeom>
        </p:spPr>
        <p:txBody>
          <a:bodyPr wrap="square" lIns="0" tIns="0" rIns="0" bIns="0">
            <a:spAutoFit/>
          </a:bodyPr>
          <a:lstStyle>
            <a:lvl1pPr>
              <a:defRPr sz="2950" b="1" i="0">
                <a:solidFill>
                  <a:srgbClr val="008DD0"/>
                </a:solidFill>
                <a:latin typeface="Verdana"/>
                <a:cs typeface="Verdana"/>
              </a:defRPr>
            </a:lvl1pPr>
          </a:lstStyle>
          <a:p>
            <a:endParaRPr/>
          </a:p>
        </p:txBody>
      </p:sp>
      <p:sp>
        <p:nvSpPr>
          <p:cNvPr id="3" name="Holder 3"/>
          <p:cNvSpPr>
            <a:spLocks noGrp="1"/>
          </p:cNvSpPr>
          <p:nvPr>
            <p:ph type="body" idx="1"/>
          </p:nvPr>
        </p:nvSpPr>
        <p:spPr>
          <a:xfrm>
            <a:off x="609600" y="1577340"/>
            <a:ext cx="10972800" cy="276999"/>
          </a:xfrm>
          <a:prstGeom prst="rect">
            <a:avLst/>
          </a:prstGeom>
        </p:spPr>
        <p:txBody>
          <a:bodyPr wrap="square" lIns="0" tIns="0" rIns="0" bIns="0">
            <a:spAutoFit/>
          </a:bodyPr>
          <a:lstStyle>
            <a:lvl1pPr>
              <a:defRPr/>
            </a:lvl1pPr>
          </a:lstStyle>
          <a:p>
            <a:endParaRPr dirty="0"/>
          </a:p>
        </p:txBody>
      </p:sp>
      <p:sp>
        <p:nvSpPr>
          <p:cNvPr id="4" name="Holder 4"/>
          <p:cNvSpPr>
            <a:spLocks noGrp="1"/>
          </p:cNvSpPr>
          <p:nvPr>
            <p:ph type="ftr" sz="quarter" idx="5"/>
          </p:nvPr>
        </p:nvSpPr>
        <p:spPr>
          <a:xfrm>
            <a:off x="4145280" y="6377940"/>
            <a:ext cx="3901440" cy="307777"/>
          </a:xfrm>
          <a:prstGeom prst="rect">
            <a:avLst/>
          </a:prstGeom>
        </p:spPr>
        <p:txBody>
          <a:bodyPr wrap="square" lIns="0" tIns="0" rIns="0" bIns="0">
            <a:spAutoFit/>
          </a:bodyPr>
          <a:lstStyle>
            <a:lvl1pPr algn="ctr">
              <a:defRPr sz="2000">
                <a:solidFill>
                  <a:schemeClr val="tx1">
                    <a:tint val="75000"/>
                  </a:schemeClr>
                </a:solidFill>
              </a:defRPr>
            </a:lvl1pPr>
          </a:lstStyle>
          <a:p>
            <a:endParaRPr lang="en-US"/>
          </a:p>
        </p:txBody>
      </p:sp>
      <p:sp>
        <p:nvSpPr>
          <p:cNvPr id="5" name="Holder 5"/>
          <p:cNvSpPr>
            <a:spLocks noGrp="1"/>
          </p:cNvSpPr>
          <p:nvPr>
            <p:ph type="dt" sz="half" idx="6"/>
          </p:nvPr>
        </p:nvSpPr>
        <p:spPr>
          <a:xfrm>
            <a:off x="609600" y="6377940"/>
            <a:ext cx="2804160" cy="307777"/>
          </a:xfrm>
          <a:prstGeom prst="rect">
            <a:avLst/>
          </a:prstGeom>
        </p:spPr>
        <p:txBody>
          <a:bodyPr wrap="square" lIns="0" tIns="0" rIns="0" bIns="0">
            <a:spAutoFit/>
          </a:bodyPr>
          <a:lstStyle>
            <a:lvl1pPr algn="l">
              <a:defRPr sz="2000">
                <a:solidFill>
                  <a:schemeClr val="tx1">
                    <a:tint val="75000"/>
                  </a:schemeClr>
                </a:solidFill>
              </a:defRPr>
            </a:lvl1pPr>
          </a:lstStyle>
          <a:p>
            <a:fld id="{1D8BD707-D9CF-40AE-B4C6-C98DA3205C09}" type="datetimeFigureOut">
              <a:rPr lang="en-US" smtClean="0"/>
              <a:pPr/>
              <a:t>11/21/19</a:t>
            </a:fld>
            <a:endParaRPr lang="en-US"/>
          </a:p>
        </p:txBody>
      </p:sp>
      <p:sp>
        <p:nvSpPr>
          <p:cNvPr id="6" name="Holder 6"/>
          <p:cNvSpPr>
            <a:spLocks noGrp="1"/>
          </p:cNvSpPr>
          <p:nvPr>
            <p:ph type="sldNum" sz="quarter" idx="7"/>
          </p:nvPr>
        </p:nvSpPr>
        <p:spPr>
          <a:xfrm>
            <a:off x="8778240" y="6377940"/>
            <a:ext cx="2804160" cy="307777"/>
          </a:xfrm>
          <a:prstGeom prst="rect">
            <a:avLst/>
          </a:prstGeom>
        </p:spPr>
        <p:txBody>
          <a:bodyPr wrap="square" lIns="0" tIns="0" rIns="0" bIns="0">
            <a:spAutoFit/>
          </a:bodyPr>
          <a:lstStyle>
            <a:lvl1pPr algn="r">
              <a:defRPr sz="20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424064935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3" r:id="rId6"/>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293202" eaLnBrk="1" hangingPunct="1">
        <a:defRPr>
          <a:latin typeface="+mn-lt"/>
          <a:ea typeface="+mn-ea"/>
          <a:cs typeface="+mn-cs"/>
        </a:defRPr>
      </a:lvl2pPr>
      <a:lvl3pPr marL="586405" eaLnBrk="1" hangingPunct="1">
        <a:defRPr>
          <a:latin typeface="+mn-lt"/>
          <a:ea typeface="+mn-ea"/>
          <a:cs typeface="+mn-cs"/>
        </a:defRPr>
      </a:lvl3pPr>
      <a:lvl4pPr marL="879607" eaLnBrk="1" hangingPunct="1">
        <a:defRPr>
          <a:latin typeface="+mn-lt"/>
          <a:ea typeface="+mn-ea"/>
          <a:cs typeface="+mn-cs"/>
        </a:defRPr>
      </a:lvl4pPr>
      <a:lvl5pPr marL="1172809" eaLnBrk="1" hangingPunct="1">
        <a:defRPr>
          <a:latin typeface="+mn-lt"/>
          <a:ea typeface="+mn-ea"/>
          <a:cs typeface="+mn-cs"/>
        </a:defRPr>
      </a:lvl5pPr>
      <a:lvl6pPr marL="1466012" eaLnBrk="1" hangingPunct="1">
        <a:defRPr>
          <a:latin typeface="+mn-lt"/>
          <a:ea typeface="+mn-ea"/>
          <a:cs typeface="+mn-cs"/>
        </a:defRPr>
      </a:lvl6pPr>
      <a:lvl7pPr marL="1759214" eaLnBrk="1" hangingPunct="1">
        <a:defRPr>
          <a:latin typeface="+mn-lt"/>
          <a:ea typeface="+mn-ea"/>
          <a:cs typeface="+mn-cs"/>
        </a:defRPr>
      </a:lvl7pPr>
      <a:lvl8pPr marL="2052417" eaLnBrk="1" hangingPunct="1">
        <a:defRPr>
          <a:latin typeface="+mn-lt"/>
          <a:ea typeface="+mn-ea"/>
          <a:cs typeface="+mn-cs"/>
        </a:defRPr>
      </a:lvl8pPr>
      <a:lvl9pPr marL="2345619" eaLnBrk="1" hangingPunct="1">
        <a:defRPr>
          <a:latin typeface="+mn-lt"/>
          <a:ea typeface="+mn-ea"/>
          <a:cs typeface="+mn-cs"/>
        </a:defRPr>
      </a:lvl9pPr>
    </p:bodyStyle>
    <p:otherStyle>
      <a:lvl1pPr marL="0" eaLnBrk="1" hangingPunct="1">
        <a:defRPr>
          <a:latin typeface="+mn-lt"/>
          <a:ea typeface="+mn-ea"/>
          <a:cs typeface="+mn-cs"/>
        </a:defRPr>
      </a:lvl1pPr>
      <a:lvl2pPr marL="293202" eaLnBrk="1" hangingPunct="1">
        <a:defRPr>
          <a:latin typeface="+mn-lt"/>
          <a:ea typeface="+mn-ea"/>
          <a:cs typeface="+mn-cs"/>
        </a:defRPr>
      </a:lvl2pPr>
      <a:lvl3pPr marL="586405" eaLnBrk="1" hangingPunct="1">
        <a:defRPr>
          <a:latin typeface="+mn-lt"/>
          <a:ea typeface="+mn-ea"/>
          <a:cs typeface="+mn-cs"/>
        </a:defRPr>
      </a:lvl3pPr>
      <a:lvl4pPr marL="879607" eaLnBrk="1" hangingPunct="1">
        <a:defRPr>
          <a:latin typeface="+mn-lt"/>
          <a:ea typeface="+mn-ea"/>
          <a:cs typeface="+mn-cs"/>
        </a:defRPr>
      </a:lvl4pPr>
      <a:lvl5pPr marL="1172809" eaLnBrk="1" hangingPunct="1">
        <a:defRPr>
          <a:latin typeface="+mn-lt"/>
          <a:ea typeface="+mn-ea"/>
          <a:cs typeface="+mn-cs"/>
        </a:defRPr>
      </a:lvl5pPr>
      <a:lvl6pPr marL="1466012" eaLnBrk="1" hangingPunct="1">
        <a:defRPr>
          <a:latin typeface="+mn-lt"/>
          <a:ea typeface="+mn-ea"/>
          <a:cs typeface="+mn-cs"/>
        </a:defRPr>
      </a:lvl6pPr>
      <a:lvl7pPr marL="1759214" eaLnBrk="1" hangingPunct="1">
        <a:defRPr>
          <a:latin typeface="+mn-lt"/>
          <a:ea typeface="+mn-ea"/>
          <a:cs typeface="+mn-cs"/>
        </a:defRPr>
      </a:lvl7pPr>
      <a:lvl8pPr marL="2052417" eaLnBrk="1" hangingPunct="1">
        <a:defRPr>
          <a:latin typeface="+mn-lt"/>
          <a:ea typeface="+mn-ea"/>
          <a:cs typeface="+mn-cs"/>
        </a:defRPr>
      </a:lvl8pPr>
      <a:lvl9pPr marL="2345619" eaLnBrk="1" hangingPunct="1">
        <a:defRPr>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pic>
        <p:nvPicPr>
          <p:cNvPr id="26" name="Picture 2" descr="E:\cloud\drive\websites\slidemodel\logo\sebastian\slidemodel-logo-trans.png"/>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0045993" y="203736"/>
            <a:ext cx="1411851" cy="267264"/>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ounded Rectangle 6"/>
          <p:cNvSpPr/>
          <p:nvPr userDrawn="1"/>
        </p:nvSpPr>
        <p:spPr>
          <a:xfrm>
            <a:off x="11522399" y="94072"/>
            <a:ext cx="457200" cy="457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lide Number Placeholder 5"/>
          <p:cNvSpPr>
            <a:spLocks noGrp="1"/>
          </p:cNvSpPr>
          <p:nvPr>
            <p:ph type="sldNum" sz="quarter" idx="4"/>
          </p:nvPr>
        </p:nvSpPr>
        <p:spPr>
          <a:xfrm>
            <a:off x="11155574" y="144207"/>
            <a:ext cx="797847" cy="365125"/>
          </a:xfrm>
          <a:prstGeom prst="rect">
            <a:avLst/>
          </a:prstGeom>
        </p:spPr>
        <p:txBody>
          <a:bodyPr vert="horz" lIns="91440" tIns="45720" rIns="91440" bIns="45720" rtlCol="0" anchor="ctr"/>
          <a:lstStyle>
            <a:lvl1pPr algn="r">
              <a:defRPr sz="1400">
                <a:solidFill>
                  <a:schemeClr val="bg1"/>
                </a:solidFill>
                <a:latin typeface="Arial" panose="020B0604020202020204" pitchFamily="34" charset="0"/>
                <a:cs typeface="Arial" panose="020B0604020202020204" pitchFamily="34" charset="0"/>
              </a:defRPr>
            </a:lvl1pPr>
          </a:lstStyle>
          <a:p>
            <a:fld id="{17DD5B90-2C30-41D4-97A6-9561A82B10EF}" type="slidenum">
              <a:rPr lang="en-US" smtClean="0"/>
              <a:pPr/>
              <a:t>‹#›</a:t>
            </a:fld>
            <a:endParaRPr lang="en-US" dirty="0"/>
          </a:p>
        </p:txBody>
      </p:sp>
    </p:spTree>
    <p:extLst>
      <p:ext uri="{BB962C8B-B14F-4D97-AF65-F5344CB8AC3E}">
        <p14:creationId xmlns:p14="http://schemas.microsoft.com/office/powerpoint/2010/main" val="2585074495"/>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media1.m4a"/><Relationship Id="rId7" Type="http://schemas.openxmlformats.org/officeDocument/2006/relationships/hyperlink" Target="https://moodle.uwtsd.ac.uk/course/view.php?id=6415" TargetMode="External"/><Relationship Id="rId2" Type="http://schemas.microsoft.com/office/2007/relationships/media" Target="../media/media1.m4a"/><Relationship Id="rId1" Type="http://schemas.openxmlformats.org/officeDocument/2006/relationships/tags" Target="../tags/tag4.xml"/><Relationship Id="rId6" Type="http://schemas.openxmlformats.org/officeDocument/2006/relationships/image" Target="../media/image3.jpeg"/><Relationship Id="rId5" Type="http://schemas.openxmlformats.org/officeDocument/2006/relationships/notesSlide" Target="../notesSlides/notesSlide1.xml"/><Relationship Id="rId4"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5.xml"/><Relationship Id="rId6" Type="http://schemas.openxmlformats.org/officeDocument/2006/relationships/image" Target="../media/image4.png"/><Relationship Id="rId5" Type="http://schemas.openxmlformats.org/officeDocument/2006/relationships/notesSlide" Target="../notesSlides/notesSlide2.xml"/><Relationship Id="rId4" Type="http://schemas.openxmlformats.org/officeDocument/2006/relationships/slideLayout" Target="../slideLayouts/slideLayout31.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6.xml"/><Relationship Id="rId5" Type="http://schemas.openxmlformats.org/officeDocument/2006/relationships/image" Target="../media/image4.png"/><Relationship Id="rId4"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audio" Target="../media/media4.m4a"/><Relationship Id="rId7" Type="http://schemas.openxmlformats.org/officeDocument/2006/relationships/diagramQuickStyle" Target="../diagrams/quickStyle1.xml"/><Relationship Id="rId2" Type="http://schemas.microsoft.com/office/2007/relationships/media" Target="../media/media4.m4a"/><Relationship Id="rId1" Type="http://schemas.openxmlformats.org/officeDocument/2006/relationships/tags" Target="../tags/tag7.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4.png"/><Relationship Id="rId4" Type="http://schemas.openxmlformats.org/officeDocument/2006/relationships/slideLayout" Target="../slideLayouts/slideLayout14.xml"/><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audio" Target="../media/media5.m4a"/><Relationship Id="rId7" Type="http://schemas.openxmlformats.org/officeDocument/2006/relationships/diagramLayout" Target="../diagrams/layout2.xml"/><Relationship Id="rId2" Type="http://schemas.microsoft.com/office/2007/relationships/media" Target="../media/media5.m4a"/><Relationship Id="rId1" Type="http://schemas.openxmlformats.org/officeDocument/2006/relationships/tags" Target="../tags/tag8.xml"/><Relationship Id="rId6" Type="http://schemas.openxmlformats.org/officeDocument/2006/relationships/diagramData" Target="../diagrams/data2.xml"/><Relationship Id="rId11" Type="http://schemas.openxmlformats.org/officeDocument/2006/relationships/image" Target="../media/image4.png"/><Relationship Id="rId5" Type="http://schemas.openxmlformats.org/officeDocument/2006/relationships/image" Target="../media/image3.jpeg"/><Relationship Id="rId10" Type="http://schemas.microsoft.com/office/2007/relationships/diagramDrawing" Target="../diagrams/drawing2.xml"/><Relationship Id="rId4" Type="http://schemas.openxmlformats.org/officeDocument/2006/relationships/slideLayout" Target="../slideLayouts/slideLayout2.xml"/><Relationship Id="rId9" Type="http://schemas.openxmlformats.org/officeDocument/2006/relationships/diagramColors" Target="../diagrams/colors2.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audio" Target="../media/media6.m4a"/><Relationship Id="rId7" Type="http://schemas.openxmlformats.org/officeDocument/2006/relationships/diagramQuickStyle" Target="../diagrams/quickStyle3.xml"/><Relationship Id="rId2" Type="http://schemas.microsoft.com/office/2007/relationships/media" Target="../media/media6.m4a"/><Relationship Id="rId1" Type="http://schemas.openxmlformats.org/officeDocument/2006/relationships/tags" Target="../tags/tag9.xml"/><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4.png"/><Relationship Id="rId4" Type="http://schemas.openxmlformats.org/officeDocument/2006/relationships/slideLayout" Target="../slideLayouts/slideLayout14.xml"/><Relationship Id="rId9" Type="http://schemas.microsoft.com/office/2007/relationships/diagramDrawing" Target="../diagrams/drawing3.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10.xml"/><Relationship Id="rId5" Type="http://schemas.openxmlformats.org/officeDocument/2006/relationships/image" Target="../media/image4.png"/><Relationship Id="rId4"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1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12.xml"/><Relationship Id="rId6" Type="http://schemas.openxmlformats.org/officeDocument/2006/relationships/image" Target="../media/image4.png"/><Relationship Id="rId5" Type="http://schemas.openxmlformats.org/officeDocument/2006/relationships/image" Target="../media/image5.tiff"/><Relationship Id="rId4"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3.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audio" Target="../media/media11.m4a"/><Relationship Id="rId7" Type="http://schemas.openxmlformats.org/officeDocument/2006/relationships/diagramData" Target="../diagrams/data4.xml"/><Relationship Id="rId12" Type="http://schemas.openxmlformats.org/officeDocument/2006/relationships/image" Target="../media/image4.png"/><Relationship Id="rId2" Type="http://schemas.microsoft.com/office/2007/relationships/media" Target="../media/media11.m4a"/><Relationship Id="rId1" Type="http://schemas.openxmlformats.org/officeDocument/2006/relationships/tags" Target="../tags/tag14.xml"/><Relationship Id="rId6" Type="http://schemas.openxmlformats.org/officeDocument/2006/relationships/image" Target="../media/image3.jpeg"/><Relationship Id="rId11" Type="http://schemas.microsoft.com/office/2007/relationships/diagramDrawing" Target="../diagrams/drawing4.xml"/><Relationship Id="rId5" Type="http://schemas.openxmlformats.org/officeDocument/2006/relationships/image" Target="../media/image6.png"/><Relationship Id="rId10" Type="http://schemas.openxmlformats.org/officeDocument/2006/relationships/diagramColors" Target="../diagrams/colors4.xml"/><Relationship Id="rId4" Type="http://schemas.openxmlformats.org/officeDocument/2006/relationships/slideLayout" Target="../slideLayouts/slideLayout2.xml"/><Relationship Id="rId9"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audio" Target="../media/media12.m4a"/><Relationship Id="rId7" Type="http://schemas.openxmlformats.org/officeDocument/2006/relationships/diagramData" Target="../diagrams/data5.xml"/><Relationship Id="rId12" Type="http://schemas.openxmlformats.org/officeDocument/2006/relationships/image" Target="../media/image4.png"/><Relationship Id="rId2" Type="http://schemas.microsoft.com/office/2007/relationships/media" Target="../media/media12.m4a"/><Relationship Id="rId1" Type="http://schemas.openxmlformats.org/officeDocument/2006/relationships/tags" Target="../tags/tag15.xml"/><Relationship Id="rId6" Type="http://schemas.openxmlformats.org/officeDocument/2006/relationships/image" Target="../media/image3.jpeg"/><Relationship Id="rId11" Type="http://schemas.microsoft.com/office/2007/relationships/diagramDrawing" Target="../diagrams/drawing5.xml"/><Relationship Id="rId5" Type="http://schemas.openxmlformats.org/officeDocument/2006/relationships/image" Target="../media/image6.png"/><Relationship Id="rId10" Type="http://schemas.openxmlformats.org/officeDocument/2006/relationships/diagramColors" Target="../diagrams/colors5.xml"/><Relationship Id="rId4" Type="http://schemas.openxmlformats.org/officeDocument/2006/relationships/slideLayout" Target="../slideLayouts/slideLayout2.xml"/><Relationship Id="rId9"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audio" Target="../media/media13.m4a"/><Relationship Id="rId7" Type="http://schemas.openxmlformats.org/officeDocument/2006/relationships/diagramLayout" Target="../diagrams/layout6.xml"/><Relationship Id="rId2" Type="http://schemas.microsoft.com/office/2007/relationships/media" Target="../media/media13.m4a"/><Relationship Id="rId1" Type="http://schemas.openxmlformats.org/officeDocument/2006/relationships/tags" Target="../tags/tag16.xml"/><Relationship Id="rId6" Type="http://schemas.openxmlformats.org/officeDocument/2006/relationships/diagramData" Target="../diagrams/data6.xml"/><Relationship Id="rId11" Type="http://schemas.openxmlformats.org/officeDocument/2006/relationships/image" Target="../media/image4.png"/><Relationship Id="rId5" Type="http://schemas.openxmlformats.org/officeDocument/2006/relationships/image" Target="../media/image3.jpeg"/><Relationship Id="rId10" Type="http://schemas.microsoft.com/office/2007/relationships/diagramDrawing" Target="../diagrams/drawing6.xml"/><Relationship Id="rId4" Type="http://schemas.openxmlformats.org/officeDocument/2006/relationships/slideLayout" Target="../slideLayouts/slideLayout2.xml"/><Relationship Id="rId9" Type="http://schemas.openxmlformats.org/officeDocument/2006/relationships/diagramColors" Target="../diagrams/colors6.xml"/></Relationships>
</file>

<file path=ppt/slides/_rels/slide14.xml.rels><?xml version="1.0" encoding="UTF-8" standalone="yes"?>
<Relationships xmlns="http://schemas.openxmlformats.org/package/2006/relationships"><Relationship Id="rId8" Type="http://schemas.openxmlformats.org/officeDocument/2006/relationships/hyperlink" Target="https://advantage-marketline-com.ezproxy.uwtsd.ac.uk/Company/Summary/barnes-noble-inc" TargetMode="External"/><Relationship Id="rId13" Type="http://schemas.openxmlformats.org/officeDocument/2006/relationships/image" Target="../media/image3.jpeg"/><Relationship Id="rId3" Type="http://schemas.openxmlformats.org/officeDocument/2006/relationships/hyperlink" Target="https://thebusinessofmediaentrepreneurship.blogspot.com/2013/10/for-better-or-worse-analysis-of-digital.html" TargetMode="External"/><Relationship Id="rId7" Type="http://schemas.openxmlformats.org/officeDocument/2006/relationships/hyperlink" Target="https://advantage-marketline-com.ezproxy.uwtsd.ac.uk/Analysis/ViewasPDF/united-states-books-76796" TargetMode="External"/><Relationship Id="rId12" Type="http://schemas.openxmlformats.org/officeDocument/2006/relationships/hyperlink" Target="https://trepo.tuni.fi/handle/10024/81883" TargetMode="External"/><Relationship Id="rId2" Type="http://schemas.openxmlformats.org/officeDocument/2006/relationships/hyperlink" Target="https://doi.org/10.1300/J111v42n03_08" TargetMode="External"/><Relationship Id="rId1" Type="http://schemas.openxmlformats.org/officeDocument/2006/relationships/slideLayout" Target="../slideLayouts/slideLayout18.xml"/><Relationship Id="rId6" Type="http://schemas.openxmlformats.org/officeDocument/2006/relationships/hyperlink" Target="https://ideas.repec.org/s/vrs/coecre.html" TargetMode="External"/><Relationship Id="rId11" Type="http://schemas.openxmlformats.org/officeDocument/2006/relationships/hyperlink" Target="https://www.toolshero.com/toolsheroes/michael-porter/" TargetMode="External"/><Relationship Id="rId5" Type="http://schemas.openxmlformats.org/officeDocument/2006/relationships/hyperlink" Target="https://ideas.repec.org/a/vrs/coecre/v22y2019i2p173-187n11.html" TargetMode="External"/><Relationship Id="rId10" Type="http://schemas.openxmlformats.org/officeDocument/2006/relationships/hyperlink" Target="https://www.nytimes.com/2010/03/01/business/media/01ebooks.html#whats-next" TargetMode="External"/><Relationship Id="rId4" Type="http://schemas.openxmlformats.org/officeDocument/2006/relationships/hyperlink" Target="https://doi.org/10.19030/jbcs.v6i4.886" TargetMode="External"/><Relationship Id="rId9" Type="http://schemas.openxmlformats.org/officeDocument/2006/relationships/hyperlink" Target="http://www.marketlin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ED997-624C-874D-9591-C59A4BA206C5}"/>
              </a:ext>
            </a:extLst>
          </p:cNvPr>
          <p:cNvSpPr>
            <a:spLocks noGrp="1"/>
          </p:cNvSpPr>
          <p:nvPr>
            <p:ph type="ctrTitle"/>
          </p:nvPr>
        </p:nvSpPr>
        <p:spPr>
          <a:xfrm>
            <a:off x="914400" y="4415189"/>
            <a:ext cx="6030097" cy="907941"/>
          </a:xfrm>
        </p:spPr>
        <p:txBody>
          <a:bodyPr/>
          <a:lstStyle/>
          <a:p>
            <a:r>
              <a:rPr lang="en-GB" dirty="0"/>
              <a:t>Book Publishing Industry: </a:t>
            </a:r>
            <a:br>
              <a:rPr lang="en-GB" dirty="0"/>
            </a:br>
            <a:r>
              <a:rPr lang="en-GB" dirty="0"/>
              <a:t>Market Position</a:t>
            </a:r>
            <a:endParaRPr lang="en-US" dirty="0"/>
          </a:p>
        </p:txBody>
      </p:sp>
      <p:sp>
        <p:nvSpPr>
          <p:cNvPr id="5" name="Subtitle 4">
            <a:extLst>
              <a:ext uri="{FF2B5EF4-FFF2-40B4-BE49-F238E27FC236}">
                <a16:creationId xmlns:a16="http://schemas.microsoft.com/office/drawing/2014/main" id="{01251C17-EDB2-324A-B5D4-CD3D5D95A029}"/>
              </a:ext>
            </a:extLst>
          </p:cNvPr>
          <p:cNvSpPr>
            <a:spLocks noGrp="1"/>
          </p:cNvSpPr>
          <p:nvPr>
            <p:ph type="subTitle" idx="4"/>
          </p:nvPr>
        </p:nvSpPr>
        <p:spPr>
          <a:xfrm>
            <a:off x="914400" y="5545741"/>
            <a:ext cx="4670854" cy="266306"/>
          </a:xfrm>
        </p:spPr>
        <p:txBody>
          <a:bodyPr/>
          <a:lstStyle/>
          <a:p>
            <a:r>
              <a:rPr lang="en-GB" dirty="0"/>
              <a:t>Barnes &amp; Noble</a:t>
            </a:r>
          </a:p>
        </p:txBody>
      </p:sp>
      <p:pic>
        <p:nvPicPr>
          <p:cNvPr id="7" name="Picture Placeholder 6">
            <a:extLst>
              <a:ext uri="{FF2B5EF4-FFF2-40B4-BE49-F238E27FC236}">
                <a16:creationId xmlns:a16="http://schemas.microsoft.com/office/drawing/2014/main" id="{BAAE77F1-3445-49C8-9039-DC6DA5B791DB}"/>
              </a:ext>
            </a:extLst>
          </p:cNvPr>
          <p:cNvPicPr>
            <a:picLocks noGrp="1" noChangeAspect="1"/>
          </p:cNvPicPr>
          <p:nvPr>
            <p:ph type="pic" sz="quarter" idx="4294967295"/>
          </p:nvPr>
        </p:nvPicPr>
        <p:blipFill rotWithShape="1">
          <a:blip r:embed="rId6" cstate="email">
            <a:extLst>
              <a:ext uri="{28A0092B-C50C-407E-A947-70E740481C1C}">
                <a14:useLocalDpi xmlns:a14="http://schemas.microsoft.com/office/drawing/2010/main"/>
              </a:ext>
            </a:extLst>
          </a:blip>
          <a:srcRect/>
          <a:stretch/>
        </p:blipFill>
        <p:spPr>
          <a:xfrm>
            <a:off x="7115988" y="0"/>
            <a:ext cx="4910137" cy="6858000"/>
          </a:xfrm>
        </p:spPr>
      </p:pic>
      <p:sp>
        <p:nvSpPr>
          <p:cNvPr id="36" name="TextBox 35">
            <a:extLst>
              <a:ext uri="{FF2B5EF4-FFF2-40B4-BE49-F238E27FC236}">
                <a16:creationId xmlns:a16="http://schemas.microsoft.com/office/drawing/2014/main" id="{5B915C81-2C7E-423E-A9D0-0842B6F4E767}"/>
              </a:ext>
            </a:extLst>
          </p:cNvPr>
          <p:cNvSpPr txBox="1">
            <a:spLocks/>
          </p:cNvSpPr>
          <p:nvPr/>
        </p:nvSpPr>
        <p:spPr>
          <a:xfrm>
            <a:off x="1134896" y="2078529"/>
            <a:ext cx="4705465" cy="1166345"/>
          </a:xfrm>
          <a:prstGeom prst="rect">
            <a:avLst/>
          </a:prstGeom>
          <a:noFill/>
        </p:spPr>
        <p:txBody>
          <a:bodyPr wrap="square" rtlCol="0">
            <a:spAutoFit/>
          </a:bodyPr>
          <a:lstStyle/>
          <a:p>
            <a:pPr marL="0" marR="0" lvl="0" indent="0" algn="l" defTabSz="674644" rtl="0" eaLnBrk="1" fontAlgn="auto" latinLnBrk="0" hangingPunct="1">
              <a:lnSpc>
                <a:spcPct val="12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Open Sans Light" panose="020B0306030504020204" pitchFamily="34" charset="0"/>
              <a:cs typeface="Arial" panose="020B0604020202020204" pitchFamily="34" charset="0"/>
            </a:endParaRPr>
          </a:p>
          <a:p>
            <a:pPr marL="0" marR="0" lvl="0" indent="0" algn="l" defTabSz="674644" rtl="0" eaLnBrk="1" fontAlgn="auto" latinLnBrk="0" hangingPunct="1">
              <a:lnSpc>
                <a:spcPct val="12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solidFill>
                <a:effectLst/>
                <a:uLnTx/>
                <a:uFillTx/>
                <a:latin typeface="Arial" panose="020B0604020202020204" pitchFamily="34" charset="0"/>
                <a:ea typeface="Open Sans Light" panose="020B0306030504020204" pitchFamily="34" charset="0"/>
                <a:cs typeface="Arial" panose="020B0604020202020204" pitchFamily="34" charset="0"/>
              </a:rPr>
              <a:t>Marjorie Klopper</a:t>
            </a:r>
          </a:p>
          <a:p>
            <a:pPr marL="0" marR="0" lvl="0" indent="0" algn="l" defTabSz="674644" rtl="0" eaLnBrk="1" fontAlgn="auto" latinLnBrk="0" hangingPunct="1">
              <a:lnSpc>
                <a:spcPct val="120000"/>
              </a:lnSpc>
              <a:spcBef>
                <a:spcPts val="0"/>
              </a:spcBef>
              <a:spcAft>
                <a:spcPts val="0"/>
              </a:spcAft>
              <a:buClrTx/>
              <a:buSzTx/>
              <a:buFontTx/>
              <a:buNone/>
              <a:tabLst/>
              <a:defRPr/>
            </a:pPr>
            <a:r>
              <a:rPr lang="en-US" sz="2000" dirty="0">
                <a:solidFill>
                  <a:schemeClr val="bg1"/>
                </a:solidFill>
                <a:latin typeface="Arial" panose="020B0604020202020204" pitchFamily="34" charset="0"/>
                <a:ea typeface="Open Sans Light" panose="020B0306030504020204" pitchFamily="34" charset="0"/>
                <a:cs typeface="Arial" panose="020B0604020202020204" pitchFamily="34" charset="0"/>
              </a:rPr>
              <a:t>Student Number: 1815039 </a:t>
            </a:r>
            <a:endParaRPr kumimoji="0" lang="en-US" sz="2000" b="0" i="0" u="none" strike="noStrike" kern="1200" cap="none" spc="0" normalizeH="0" baseline="0" noProof="0" dirty="0">
              <a:ln>
                <a:noFill/>
              </a:ln>
              <a:solidFill>
                <a:schemeClr val="bg1"/>
              </a:solidFill>
              <a:effectLst/>
              <a:uLnTx/>
              <a:uFillTx/>
              <a:latin typeface="Arial" panose="020B0604020202020204" pitchFamily="34" charset="0"/>
              <a:ea typeface="Open Sans Light" panose="020B0306030504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11E14668-3283-4313-ACD8-245608281D4B}"/>
              </a:ext>
            </a:extLst>
          </p:cNvPr>
          <p:cNvSpPr txBox="1">
            <a:spLocks/>
          </p:cNvSpPr>
          <p:nvPr/>
        </p:nvSpPr>
        <p:spPr>
          <a:xfrm>
            <a:off x="1217529" y="1246008"/>
            <a:ext cx="4705465" cy="653057"/>
          </a:xfrm>
          <a:prstGeom prst="rect">
            <a:avLst/>
          </a:prstGeom>
          <a:noFill/>
        </p:spPr>
        <p:txBody>
          <a:bodyPr wrap="square" lIns="87750" rIns="87750" rtlCol="0">
            <a:noAutofit/>
          </a:bodyPr>
          <a:lstStyle/>
          <a:p>
            <a:pPr marL="0" marR="0" lvl="0" indent="0" algn="l" defTabSz="674644" rtl="0" eaLnBrk="1" fontAlgn="auto" latinLnBrk="0" hangingPunct="1">
              <a:lnSpc>
                <a:spcPct val="100000"/>
              </a:lnSpc>
              <a:spcBef>
                <a:spcPts val="0"/>
              </a:spcBef>
              <a:spcAft>
                <a:spcPts val="0"/>
              </a:spcAft>
              <a:buClrTx/>
              <a:buSzTx/>
              <a:buFontTx/>
              <a:buNone/>
              <a:tabLst/>
              <a:defRPr/>
            </a:pPr>
            <a:r>
              <a:rPr lang="en-US" b="1" dirty="0">
                <a:solidFill>
                  <a:schemeClr val="bg1"/>
                </a:solidFill>
                <a:latin typeface="Arial" panose="020B0604020202020204" pitchFamily="34" charset="0"/>
                <a:ea typeface="Open Sans Light" panose="020B0306030504020204" pitchFamily="34" charset="0"/>
                <a:cs typeface="Arial" panose="020B0604020202020204" pitchFamily="34" charset="0"/>
              </a:rPr>
              <a:t>DIGITAL ENTREPRENEURSHIP </a:t>
            </a:r>
          </a:p>
          <a:p>
            <a:pPr marL="0" marR="0" lvl="0" indent="0" algn="l" defTabSz="674644" rtl="0" eaLnBrk="1" fontAlgn="auto" latinLnBrk="0" hangingPunct="1">
              <a:lnSpc>
                <a:spcPct val="100000"/>
              </a:lnSpc>
              <a:spcBef>
                <a:spcPts val="0"/>
              </a:spcBef>
              <a:spcAft>
                <a:spcPts val="0"/>
              </a:spcAft>
              <a:buClrTx/>
              <a:buSzTx/>
              <a:buFontTx/>
              <a:buNone/>
              <a:tabLst/>
              <a:defRPr/>
            </a:pPr>
            <a:r>
              <a:rPr lang="en-US" b="1" dirty="0">
                <a:solidFill>
                  <a:schemeClr val="bg1"/>
                </a:solidFill>
                <a:latin typeface="Arial" panose="020B0604020202020204" pitchFamily="34" charset="0"/>
                <a:ea typeface="Open Sans Light" panose="020B0306030504020204" pitchFamily="34" charset="0"/>
                <a:cs typeface="Arial" panose="020B0604020202020204" pitchFamily="34" charset="0"/>
              </a:rPr>
              <a:t>BMMB 7002D</a:t>
            </a:r>
          </a:p>
          <a:p>
            <a:pPr marL="0" marR="0" lvl="0" indent="0" algn="l" defTabSz="674644"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bg1"/>
                </a:solidFill>
                <a:effectLst/>
                <a:uLnTx/>
                <a:uFillTx/>
                <a:latin typeface="Arial" panose="020B0604020202020204" pitchFamily="34" charset="0"/>
                <a:ea typeface="Open Sans Light" panose="020B0306030504020204" pitchFamily="34" charset="0"/>
                <a:cs typeface="Arial" panose="020B0604020202020204" pitchFamily="34" charset="0"/>
              </a:rPr>
              <a:t>ASSIGNMENT 1 A</a:t>
            </a:r>
          </a:p>
        </p:txBody>
      </p:sp>
      <p:sp>
        <p:nvSpPr>
          <p:cNvPr id="38" name="TextBox 37">
            <a:extLst>
              <a:ext uri="{FF2B5EF4-FFF2-40B4-BE49-F238E27FC236}">
                <a16:creationId xmlns:a16="http://schemas.microsoft.com/office/drawing/2014/main" id="{F0AB9644-936B-4ECD-9B52-04383998C2C5}"/>
              </a:ext>
            </a:extLst>
          </p:cNvPr>
          <p:cNvSpPr txBox="1">
            <a:spLocks/>
          </p:cNvSpPr>
          <p:nvPr/>
        </p:nvSpPr>
        <p:spPr>
          <a:xfrm>
            <a:off x="1217529" y="1191213"/>
            <a:ext cx="4705465" cy="400110"/>
          </a:xfrm>
          <a:prstGeom prst="rect">
            <a:avLst/>
          </a:prstGeom>
          <a:noFill/>
        </p:spPr>
        <p:txBody>
          <a:bodyPr wrap="square" lIns="87750" tIns="0" rIns="0" bIns="0" rtlCol="0">
            <a:noAutofit/>
          </a:bodyPr>
          <a:lstStyle/>
          <a:p>
            <a:pPr defTabSz="674644"/>
            <a:endParaRPr lang="en-ZA" u="sng" dirty="0">
              <a:hlinkClick r:id="rId7"/>
            </a:endParaRPr>
          </a:p>
        </p:txBody>
      </p:sp>
      <p:grpSp>
        <p:nvGrpSpPr>
          <p:cNvPr id="11" name="Group 10">
            <a:extLst>
              <a:ext uri="{FF2B5EF4-FFF2-40B4-BE49-F238E27FC236}">
                <a16:creationId xmlns:a16="http://schemas.microsoft.com/office/drawing/2014/main" id="{D60484E4-21BE-48DF-A21B-E536284734A1}"/>
              </a:ext>
            </a:extLst>
          </p:cNvPr>
          <p:cNvGrpSpPr/>
          <p:nvPr/>
        </p:nvGrpSpPr>
        <p:grpSpPr>
          <a:xfrm rot="5400000">
            <a:off x="863518" y="1118947"/>
            <a:ext cx="271154" cy="254124"/>
            <a:chOff x="531339" y="1241569"/>
            <a:chExt cx="508791" cy="476836"/>
          </a:xfrm>
        </p:grpSpPr>
        <p:sp>
          <p:nvSpPr>
            <p:cNvPr id="4" name="Isosceles Triangle 3">
              <a:extLst>
                <a:ext uri="{FF2B5EF4-FFF2-40B4-BE49-F238E27FC236}">
                  <a16:creationId xmlns:a16="http://schemas.microsoft.com/office/drawing/2014/main" id="{2021815A-65D7-44F6-A399-403563C9FA9A}"/>
                </a:ext>
              </a:extLst>
            </p:cNvPr>
            <p:cNvSpPr/>
            <p:nvPr/>
          </p:nvSpPr>
          <p:spPr>
            <a:xfrm>
              <a:off x="531339" y="1241569"/>
              <a:ext cx="508791" cy="476836"/>
            </a:xfrm>
            <a:prstGeom prst="triangle">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74644" rtl="0" eaLnBrk="1" fontAlgn="auto" latinLnBrk="0" hangingPunct="1">
                <a:lnSpc>
                  <a:spcPct val="100000"/>
                </a:lnSpc>
                <a:spcBef>
                  <a:spcPts val="0"/>
                </a:spcBef>
                <a:spcAft>
                  <a:spcPts val="0"/>
                </a:spcAft>
                <a:buClrTx/>
                <a:buSzTx/>
                <a:buFontTx/>
                <a:buNone/>
                <a:tabLst/>
                <a:defRPr/>
              </a:pPr>
              <a:endParaRPr kumimoji="0" lang="en-IN" sz="1328" b="0" i="0" u="none" strike="noStrike" kern="1200" cap="none" spc="0" normalizeH="0" baseline="0" noProof="0">
                <a:ln>
                  <a:noFill/>
                </a:ln>
                <a:solidFill>
                  <a:prstClr val="white"/>
                </a:solidFill>
                <a:effectLst/>
                <a:uLnTx/>
                <a:uFillTx/>
                <a:latin typeface="Calibri"/>
                <a:ea typeface="+mn-ea"/>
                <a:cs typeface="+mn-cs"/>
              </a:endParaRPr>
            </a:p>
          </p:txBody>
        </p:sp>
        <p:sp>
          <p:nvSpPr>
            <p:cNvPr id="3" name="Isosceles Triangle 2">
              <a:extLst>
                <a:ext uri="{FF2B5EF4-FFF2-40B4-BE49-F238E27FC236}">
                  <a16:creationId xmlns:a16="http://schemas.microsoft.com/office/drawing/2014/main" id="{3A7D74C6-1B13-4B91-AD8A-DF7E0E13957D}"/>
                </a:ext>
              </a:extLst>
            </p:cNvPr>
            <p:cNvSpPr/>
            <p:nvPr/>
          </p:nvSpPr>
          <p:spPr>
            <a:xfrm>
              <a:off x="539989" y="1546955"/>
              <a:ext cx="491490" cy="171450"/>
            </a:xfrm>
            <a:prstGeom prst="triangle">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74644" rtl="0" eaLnBrk="1" fontAlgn="auto" latinLnBrk="0" hangingPunct="1">
                <a:lnSpc>
                  <a:spcPct val="100000"/>
                </a:lnSpc>
                <a:spcBef>
                  <a:spcPts val="0"/>
                </a:spcBef>
                <a:spcAft>
                  <a:spcPts val="0"/>
                </a:spcAft>
                <a:buClrTx/>
                <a:buSzTx/>
                <a:buFontTx/>
                <a:buNone/>
                <a:tabLst/>
                <a:defRPr/>
              </a:pPr>
              <a:endParaRPr kumimoji="0" lang="en-IN" sz="1328" b="0" i="0" u="none" strike="noStrike" kern="1200" cap="none" spc="0" normalizeH="0" baseline="0" noProof="0">
                <a:ln>
                  <a:noFill/>
                </a:ln>
                <a:solidFill>
                  <a:prstClr val="white"/>
                </a:solidFill>
                <a:effectLst/>
                <a:uLnTx/>
                <a:uFillTx/>
                <a:latin typeface="Calibri"/>
                <a:ea typeface="+mn-ea"/>
                <a:cs typeface="+mn-cs"/>
              </a:endParaRPr>
            </a:p>
          </p:txBody>
        </p:sp>
        <p:cxnSp>
          <p:nvCxnSpPr>
            <p:cNvPr id="6" name="Straight Connector 5">
              <a:extLst>
                <a:ext uri="{FF2B5EF4-FFF2-40B4-BE49-F238E27FC236}">
                  <a16:creationId xmlns:a16="http://schemas.microsoft.com/office/drawing/2014/main" id="{99B72D73-9DC4-4A69-858D-4D8F01D1A76C}"/>
                </a:ext>
              </a:extLst>
            </p:cNvPr>
            <p:cNvCxnSpPr>
              <a:stCxn id="4" idx="0"/>
              <a:endCxn id="3" idx="0"/>
            </p:cNvCxnSpPr>
            <p:nvPr/>
          </p:nvCxnSpPr>
          <p:spPr>
            <a:xfrm flipH="1">
              <a:off x="785734" y="1241569"/>
              <a:ext cx="1" cy="305386"/>
            </a:xfrm>
            <a:prstGeom prst="line">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cxnSp>
      </p:grpSp>
      <p:pic>
        <p:nvPicPr>
          <p:cNvPr id="10" name="Online Media 9" descr="Recorded Sound">
            <a:hlinkClick r:id="" action="ppaction://media"/>
            <a:extLst>
              <a:ext uri="{FF2B5EF4-FFF2-40B4-BE49-F238E27FC236}">
                <a16:creationId xmlns:a16="http://schemas.microsoft.com/office/drawing/2014/main" id="{3761E864-D183-014C-BD09-FBBD9D61FF6B}"/>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592695" y="138116"/>
            <a:ext cx="812800" cy="812800"/>
          </a:xfrm>
          <a:prstGeom prst="rect">
            <a:avLst/>
          </a:prstGeom>
        </p:spPr>
      </p:pic>
    </p:spTree>
    <p:custDataLst>
      <p:tags r:id="rId1"/>
    </p:custDataLst>
    <p:extLst>
      <p:ext uri="{BB962C8B-B14F-4D97-AF65-F5344CB8AC3E}">
        <p14:creationId xmlns:p14="http://schemas.microsoft.com/office/powerpoint/2010/main" val="453296465"/>
      </p:ext>
    </p:extLst>
  </p:cSld>
  <p:clrMapOvr>
    <a:masterClrMapping/>
  </p:clrMapOvr>
  <mc:AlternateContent xmlns:mc="http://schemas.openxmlformats.org/markup-compatibility/2006" xmlns:p14="http://schemas.microsoft.com/office/powerpoint/2010/main">
    <mc:Choice Requires="p14">
      <p:transition spd="slow" p14:dur="2000" advTm="8188"/>
    </mc:Choice>
    <mc:Fallback xmlns="">
      <p:transition spd="slow" advTm="81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extLst>
    <p:ext uri="{E180D4A7-C9FB-4DFB-919C-405C955672EB}">
      <p14:showEvtLst xmlns:p14="http://schemas.microsoft.com/office/powerpoint/2010/main">
        <p14:playEvt time="1423" objId="10"/>
        <p14:stopEvt time="7908" objId="10"/>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3162945" y="339324"/>
            <a:ext cx="5866109" cy="7981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dirty="0">
                <a:latin typeface="Arial" panose="020B0604020202020204" pitchFamily="34" charset="0"/>
                <a:cs typeface="Arial" panose="020B0604020202020204" pitchFamily="34" charset="0"/>
              </a:rPr>
              <a:t>Agenda</a:t>
            </a:r>
          </a:p>
        </p:txBody>
      </p:sp>
      <p:graphicFrame>
        <p:nvGraphicFramePr>
          <p:cNvPr id="3" name="Table 2"/>
          <p:cNvGraphicFramePr>
            <a:graphicFrameLocks noGrp="1"/>
          </p:cNvGraphicFramePr>
          <p:nvPr>
            <p:extLst>
              <p:ext uri="{D42A27DB-BD31-4B8C-83A1-F6EECF244321}">
                <p14:modId xmlns:p14="http://schemas.microsoft.com/office/powerpoint/2010/main" val="563072010"/>
              </p:ext>
            </p:extLst>
          </p:nvPr>
        </p:nvGraphicFramePr>
        <p:xfrm>
          <a:off x="1531143" y="1308937"/>
          <a:ext cx="9129712" cy="5209741"/>
        </p:xfrm>
        <a:graphic>
          <a:graphicData uri="http://schemas.openxmlformats.org/drawingml/2006/table">
            <a:tbl>
              <a:tblPr firstRow="1" bandRow="1">
                <a:tableStyleId>{5C22544A-7EE6-4342-B048-85BDC9FD1C3A}</a:tableStyleId>
              </a:tblPr>
              <a:tblGrid>
                <a:gridCol w="9129712">
                  <a:extLst>
                    <a:ext uri="{9D8B030D-6E8A-4147-A177-3AD203B41FA5}">
                      <a16:colId xmlns:a16="http://schemas.microsoft.com/office/drawing/2014/main" val="20000"/>
                    </a:ext>
                  </a:extLst>
                </a:gridCol>
              </a:tblGrid>
              <a:tr h="45268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0" kern="1200" dirty="0">
                          <a:solidFill>
                            <a:schemeClr val="tx1"/>
                          </a:solidFill>
                          <a:latin typeface="+mn-lt"/>
                          <a:ea typeface="+mn-ea"/>
                          <a:cs typeface="+mn-cs"/>
                        </a:rPr>
                        <a:t>Key events leading to e-books becoming a disruptive technology. </a:t>
                      </a:r>
                      <a:endParaRPr lang="en-US"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90955598"/>
                  </a:ext>
                </a:extLst>
              </a:tr>
              <a:tr h="52856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tx1"/>
                          </a:solidFill>
                        </a:rPr>
                        <a:t>Overview: United States (US) Book Industry</a:t>
                      </a:r>
                      <a:endParaRPr lang="en-US"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2856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latin typeface="Arial" panose="020B0604020202020204" pitchFamily="34" charset="0"/>
                          <a:cs typeface="Arial" panose="020B0604020202020204" pitchFamily="34" charset="0"/>
                        </a:rPr>
                        <a:t>Introduction to Barnes &amp; Noble Inc</a:t>
                      </a:r>
                    </a:p>
                  </a:txBody>
                  <a:tcPr>
                    <a:lnL w="12700" cmpd="sng">
                      <a:noFill/>
                    </a:lnL>
                    <a:lnR w="12700" cmpd="sng">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2856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tx1"/>
                          </a:solidFill>
                        </a:rPr>
                        <a:t>Amazon e-Book Influence on the US Market</a:t>
                      </a:r>
                      <a:endParaRPr lang="en-US"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2856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latin typeface="Arial" panose="020B0604020202020204" pitchFamily="34" charset="0"/>
                          <a:cs typeface="Arial" panose="020B0604020202020204" pitchFamily="34" charset="0"/>
                        </a:rPr>
                        <a:t>Industry SWOT Analysis</a:t>
                      </a:r>
                    </a:p>
                  </a:txBody>
                  <a:tcPr>
                    <a:lnL w="12700" cmpd="sng">
                      <a:noFill/>
                    </a:lnL>
                    <a:lnR w="12700" cmpd="sng">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52856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Distribution Channels for Books</a:t>
                      </a:r>
                      <a:endParaRPr lang="en-US"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52856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ZA" sz="1800" dirty="0"/>
                        <a:t>The traditional value system of book publishing and the emerging digital value system</a:t>
                      </a:r>
                      <a:endParaRPr lang="en-US"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52856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ZA" sz="1800" b="0" dirty="0">
                          <a:solidFill>
                            <a:schemeClr val="tx1"/>
                          </a:solidFill>
                          <a:latin typeface="Arial" panose="020B0604020202020204" pitchFamily="34" charset="0"/>
                          <a:cs typeface="Arial" panose="020B0604020202020204" pitchFamily="34" charset="0"/>
                        </a:rPr>
                        <a:t>Industry PESTLE Analysis</a:t>
                      </a:r>
                    </a:p>
                  </a:txBody>
                  <a:tcPr>
                    <a:lnL w="12700" cmpd="sng">
                      <a:noFill/>
                    </a:lnL>
                    <a:lnR w="12700" cmpd="sng">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52856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ZA" sz="1800" b="0" dirty="0">
                          <a:solidFill>
                            <a:schemeClr val="tx1"/>
                          </a:solidFill>
                          <a:latin typeface="Arial" panose="020B0604020202020204" pitchFamily="34" charset="0"/>
                          <a:cs typeface="Arial" panose="020B0604020202020204" pitchFamily="34" charset="0"/>
                        </a:rPr>
                        <a:t>Opportunities and Threats</a:t>
                      </a:r>
                    </a:p>
                  </a:txBody>
                  <a:tcPr>
                    <a:lnL w="12700" cmpd="sng">
                      <a:noFill/>
                    </a:lnL>
                    <a:lnR w="12700" cmpd="sng">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9291400"/>
                  </a:ext>
                </a:extLst>
              </a:tr>
              <a:tr h="52856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ZA" sz="1800" b="0" dirty="0">
                          <a:solidFill>
                            <a:schemeClr val="tx1"/>
                          </a:solidFill>
                          <a:latin typeface="Arial" panose="020B0604020202020204" pitchFamily="34" charset="0"/>
                          <a:cs typeface="Arial" panose="020B0604020202020204" pitchFamily="34" charset="0"/>
                        </a:rPr>
                        <a:t>Summary</a:t>
                      </a:r>
                    </a:p>
                  </a:txBody>
                  <a:tcPr>
                    <a:lnL w="12700" cmpd="sng">
                      <a:noFill/>
                    </a:lnL>
                    <a:lnR w="12700" cmpd="sng">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9178582"/>
                  </a:ext>
                </a:extLst>
              </a:tr>
            </a:tbl>
          </a:graphicData>
        </a:graphic>
      </p:graphicFrame>
      <p:pic>
        <p:nvPicPr>
          <p:cNvPr id="5" name="Online Media 4" descr="Recorded Sound">
            <a:hlinkClick r:id="" action="ppaction://media"/>
            <a:extLst>
              <a:ext uri="{FF2B5EF4-FFF2-40B4-BE49-F238E27FC236}">
                <a16:creationId xmlns:a16="http://schemas.microsoft.com/office/drawing/2014/main" id="{86FF7772-551B-004F-976A-E5EC0CC4948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08842" y="309843"/>
            <a:ext cx="812800" cy="812800"/>
          </a:xfrm>
          <a:prstGeom prst="rect">
            <a:avLst/>
          </a:prstGeom>
        </p:spPr>
      </p:pic>
    </p:spTree>
    <p:custDataLst>
      <p:tags r:id="rId1"/>
    </p:custDataLst>
    <p:extLst>
      <p:ext uri="{BB962C8B-B14F-4D97-AF65-F5344CB8AC3E}">
        <p14:creationId xmlns:p14="http://schemas.microsoft.com/office/powerpoint/2010/main" val="2936872109"/>
      </p:ext>
    </p:extLst>
  </p:cSld>
  <p:clrMapOvr>
    <a:masterClrMapping/>
  </p:clrMapOvr>
  <mc:AlternateContent xmlns:mc="http://schemas.openxmlformats.org/markup-compatibility/2006" xmlns:p14="http://schemas.microsoft.com/office/powerpoint/2010/main">
    <mc:Choice Requires="p14">
      <p:transition spd="med" p14:dur="700" advTm="28463">
        <p:fade/>
      </p:transition>
    </mc:Choice>
    <mc:Fallback xmlns="">
      <p:transition spd="med" advTm="284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2705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5"/>
                </p:tgtEl>
              </p:cMediaNode>
            </p:audio>
          </p:childTnLst>
        </p:cTn>
      </p:par>
    </p:tnLst>
  </p:timing>
  <p:extLst>
    <p:ext uri="{E180D4A7-C9FB-4DFB-919C-405C955672EB}">
      <p14:showEvtLst xmlns:p14="http://schemas.microsoft.com/office/powerpoint/2010/main">
        <p14:playEvt time="695" objId="5"/>
        <p14:stopEvt time="28008" objId="5"/>
      </p14:showEvtLst>
    </p:ext>
  </p:extLs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6019E01-6F62-8146-B1D6-360908ED70BD}"/>
              </a:ext>
            </a:extLst>
          </p:cNvPr>
          <p:cNvSpPr>
            <a:spLocks noGrp="1"/>
          </p:cNvSpPr>
          <p:nvPr>
            <p:ph type="title"/>
          </p:nvPr>
        </p:nvSpPr>
        <p:spPr>
          <a:xfrm>
            <a:off x="838200" y="640080"/>
            <a:ext cx="2798064" cy="2304288"/>
          </a:xfrm>
        </p:spPr>
        <p:txBody>
          <a:bodyPr vert="horz" lIns="91440" tIns="45720" rIns="91440" bIns="45720" rtlCol="0" anchor="b">
            <a:normAutofit/>
          </a:bodyPr>
          <a:lstStyle/>
          <a:p>
            <a:r>
              <a:rPr lang="en-US" sz="3100" kern="1200">
                <a:solidFill>
                  <a:schemeClr val="tx1"/>
                </a:solidFill>
                <a:latin typeface="+mj-lt"/>
                <a:ea typeface="+mj-ea"/>
                <a:cs typeface="+mj-cs"/>
              </a:rPr>
              <a:t>Key events leading to e-books becoming a disruptive technology. </a:t>
            </a:r>
          </a:p>
        </p:txBody>
      </p:sp>
      <p:sp>
        <p:nvSpPr>
          <p:cNvPr id="6" name="TextBox 5">
            <a:extLst>
              <a:ext uri="{FF2B5EF4-FFF2-40B4-BE49-F238E27FC236}">
                <a16:creationId xmlns:a16="http://schemas.microsoft.com/office/drawing/2014/main" id="{8FD14083-4178-294C-B866-320C0586B9F2}"/>
              </a:ext>
            </a:extLst>
          </p:cNvPr>
          <p:cNvSpPr txBox="1"/>
          <p:nvPr/>
        </p:nvSpPr>
        <p:spPr>
          <a:xfrm>
            <a:off x="838200" y="3136392"/>
            <a:ext cx="2770632" cy="3081528"/>
          </a:xfrm>
          <a:prstGeom prst="rect">
            <a:avLst/>
          </a:prstGeom>
        </p:spPr>
        <p:txBody>
          <a:bodyPr vert="horz" lIns="91440" tIns="45720" rIns="91440" bIns="45720" rtlCol="0">
            <a:normAutofit/>
          </a:bodyPr>
          <a:lstStyle/>
          <a:p>
            <a:pPr marR="0" lvl="0" fontAlgn="auto">
              <a:lnSpc>
                <a:spcPct val="90000"/>
              </a:lnSpc>
              <a:spcBef>
                <a:spcPts val="0"/>
              </a:spcBef>
              <a:spcAft>
                <a:spcPts val="600"/>
              </a:spcAft>
              <a:buClrTx/>
              <a:buSzTx/>
              <a:tabLst/>
              <a:defRPr/>
            </a:pPr>
            <a:r>
              <a:rPr kumimoji="0" lang="en-US" sz="1700" b="0" i="0" u="none" strike="noStrike" cap="none" spc="0" normalizeH="0" baseline="0" noProof="0" dirty="0">
                <a:ln>
                  <a:noFill/>
                </a:ln>
                <a:effectLst/>
                <a:uLnTx/>
                <a:uFillTx/>
              </a:rPr>
              <a:t>Ref: 	</a:t>
            </a:r>
          </a:p>
          <a:p>
            <a:pPr marL="17145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700" b="0" i="0" u="none" strike="noStrike" cap="none" spc="0" normalizeH="0" baseline="0" noProof="0" dirty="0" err="1">
                <a:ln>
                  <a:noFill/>
                </a:ln>
                <a:effectLst/>
                <a:uLnTx/>
                <a:uFillTx/>
              </a:rPr>
              <a:t>Marketline</a:t>
            </a:r>
            <a:r>
              <a:rPr kumimoji="0" lang="en-US" sz="1700" b="0" i="0" u="none" strike="noStrike" cap="none" spc="0" normalizeH="0" baseline="0" noProof="0" dirty="0">
                <a:ln>
                  <a:noFill/>
                </a:ln>
                <a:effectLst/>
                <a:uLnTx/>
                <a:uFillTx/>
              </a:rPr>
              <a:t>. (2013). Amazon’s Kindle Dominating the e-book market while selling at cost price. </a:t>
            </a:r>
          </a:p>
          <a:p>
            <a:pPr marL="17145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700" b="0" i="0" u="none" strike="noStrike" cap="none" spc="0" normalizeH="0" baseline="0" noProof="0" dirty="0">
                <a:ln>
                  <a:noFill/>
                </a:ln>
                <a:effectLst/>
                <a:uLnTx/>
                <a:uFillTx/>
              </a:rPr>
              <a:t>Cheeks, Benjamin S. (2016). The Disruption of Traditional Book Publishers. International School of Management, Paris, France. </a:t>
            </a:r>
          </a:p>
        </p:txBody>
      </p:sp>
      <p:graphicFrame>
        <p:nvGraphicFramePr>
          <p:cNvPr id="7" name="Content Placeholder 3">
            <a:extLst>
              <a:ext uri="{FF2B5EF4-FFF2-40B4-BE49-F238E27FC236}">
                <a16:creationId xmlns:a16="http://schemas.microsoft.com/office/drawing/2014/main" id="{5BB9BF3E-7921-E34A-9EEA-F9701DC6824D}"/>
              </a:ext>
            </a:extLst>
          </p:cNvPr>
          <p:cNvGraphicFramePr>
            <a:graphicFrameLocks/>
          </p:cNvGraphicFramePr>
          <p:nvPr>
            <p:extLst>
              <p:ext uri="{D42A27DB-BD31-4B8C-83A1-F6EECF244321}">
                <p14:modId xmlns:p14="http://schemas.microsoft.com/office/powerpoint/2010/main" val="333845121"/>
              </p:ext>
            </p:extLst>
          </p:nvPr>
        </p:nvGraphicFramePr>
        <p:xfrm>
          <a:off x="4489108" y="1280160"/>
          <a:ext cx="6825663" cy="4297684"/>
        </p:xfrm>
        <a:graphic>
          <a:graphicData uri="http://schemas.openxmlformats.org/drawingml/2006/table">
            <a:tbl>
              <a:tblPr firstRow="1" bandRow="1">
                <a:tableStyleId>{8EC20E35-A176-4012-BC5E-935CFFF8708E}</a:tableStyleId>
              </a:tblPr>
              <a:tblGrid>
                <a:gridCol w="1530728">
                  <a:extLst>
                    <a:ext uri="{9D8B030D-6E8A-4147-A177-3AD203B41FA5}">
                      <a16:colId xmlns:a16="http://schemas.microsoft.com/office/drawing/2014/main" val="482538226"/>
                    </a:ext>
                  </a:extLst>
                </a:gridCol>
                <a:gridCol w="5294935">
                  <a:extLst>
                    <a:ext uri="{9D8B030D-6E8A-4147-A177-3AD203B41FA5}">
                      <a16:colId xmlns:a16="http://schemas.microsoft.com/office/drawing/2014/main" val="1269816056"/>
                    </a:ext>
                  </a:extLst>
                </a:gridCol>
              </a:tblGrid>
              <a:tr h="549535">
                <a:tc>
                  <a:txBody>
                    <a:bodyPr/>
                    <a:lstStyle/>
                    <a:p>
                      <a:pPr algn="ctr"/>
                      <a:r>
                        <a:rPr lang="en-US" sz="3000"/>
                        <a:t>Year</a:t>
                      </a:r>
                    </a:p>
                  </a:txBody>
                  <a:tcPr marL="39560" marR="39560" marT="19780" marB="19780"/>
                </a:tc>
                <a:tc>
                  <a:txBody>
                    <a:bodyPr/>
                    <a:lstStyle/>
                    <a:p>
                      <a:pPr algn="ctr"/>
                      <a:r>
                        <a:rPr lang="en-US" sz="3000"/>
                        <a:t>Event </a:t>
                      </a:r>
                    </a:p>
                  </a:txBody>
                  <a:tcPr marL="39560" marR="39560" marT="19780" marB="19780"/>
                </a:tc>
                <a:extLst>
                  <a:ext uri="{0D108BD9-81ED-4DB2-BD59-A6C34878D82A}">
                    <a16:rowId xmlns:a16="http://schemas.microsoft.com/office/drawing/2014/main" val="3409574249"/>
                  </a:ext>
                </a:extLst>
              </a:tr>
              <a:tr h="356363">
                <a:tc>
                  <a:txBody>
                    <a:bodyPr/>
                    <a:lstStyle/>
                    <a:p>
                      <a:pPr>
                        <a:lnSpc>
                          <a:spcPct val="100000"/>
                        </a:lnSpc>
                      </a:pPr>
                      <a:r>
                        <a:rPr lang="en-US" sz="1800"/>
                        <a:t>1993</a:t>
                      </a:r>
                    </a:p>
                  </a:txBody>
                  <a:tcPr marL="39560" marR="39560" marT="19780" marB="19780" anchor="ctr"/>
                </a:tc>
                <a:tc>
                  <a:txBody>
                    <a:bodyPr/>
                    <a:lstStyle/>
                    <a:p>
                      <a:pPr>
                        <a:lnSpc>
                          <a:spcPct val="100000"/>
                        </a:lnSpc>
                      </a:pPr>
                      <a:r>
                        <a:rPr lang="en-US" sz="1800"/>
                        <a:t>The first web browser released</a:t>
                      </a:r>
                    </a:p>
                  </a:txBody>
                  <a:tcPr marL="39560" marR="39560" marT="19780" marB="19780"/>
                </a:tc>
                <a:extLst>
                  <a:ext uri="{0D108BD9-81ED-4DB2-BD59-A6C34878D82A}">
                    <a16:rowId xmlns:a16="http://schemas.microsoft.com/office/drawing/2014/main" val="1231833358"/>
                  </a:ext>
                </a:extLst>
              </a:tr>
              <a:tr h="626804">
                <a:tc>
                  <a:txBody>
                    <a:bodyPr/>
                    <a:lstStyle/>
                    <a:p>
                      <a:pPr>
                        <a:lnSpc>
                          <a:spcPct val="100000"/>
                        </a:lnSpc>
                      </a:pPr>
                      <a:r>
                        <a:rPr lang="en-US" sz="1800"/>
                        <a:t>1993</a:t>
                      </a:r>
                    </a:p>
                  </a:txBody>
                  <a:tcPr marL="39560" marR="39560" marT="19780" marB="19780" anchor="ctr"/>
                </a:tc>
                <a:tc>
                  <a:txBody>
                    <a:bodyPr/>
                    <a:lstStyle/>
                    <a:p>
                      <a:pPr>
                        <a:lnSpc>
                          <a:spcPct val="100000"/>
                        </a:lnSpc>
                      </a:pPr>
                      <a:r>
                        <a:rPr lang="en-US" sz="1800"/>
                        <a:t>Adobe released a PDF (Portable File Format) with a free Adobe Reader.</a:t>
                      </a:r>
                    </a:p>
                  </a:txBody>
                  <a:tcPr marL="39560" marR="39560" marT="19780" marB="19780"/>
                </a:tc>
                <a:extLst>
                  <a:ext uri="{0D108BD9-81ED-4DB2-BD59-A6C34878D82A}">
                    <a16:rowId xmlns:a16="http://schemas.microsoft.com/office/drawing/2014/main" val="2933282570"/>
                  </a:ext>
                </a:extLst>
              </a:tr>
              <a:tr h="356363">
                <a:tc>
                  <a:txBody>
                    <a:bodyPr/>
                    <a:lstStyle/>
                    <a:p>
                      <a:pPr>
                        <a:lnSpc>
                          <a:spcPct val="100000"/>
                        </a:lnSpc>
                      </a:pPr>
                      <a:r>
                        <a:rPr lang="en-US" sz="1800"/>
                        <a:t>1995</a:t>
                      </a:r>
                    </a:p>
                  </a:txBody>
                  <a:tcPr marL="39560" marR="39560" marT="19780" marB="19780" anchor="ctr"/>
                </a:tc>
                <a:tc>
                  <a:txBody>
                    <a:bodyPr/>
                    <a:lstStyle/>
                    <a:p>
                      <a:pPr>
                        <a:lnSpc>
                          <a:spcPct val="100000"/>
                        </a:lnSpc>
                      </a:pPr>
                      <a:r>
                        <a:rPr lang="en-US" sz="1800"/>
                        <a:t>Amazon.com was founded by Jeff Bezos</a:t>
                      </a:r>
                    </a:p>
                  </a:txBody>
                  <a:tcPr marL="39560" marR="39560" marT="19780" marB="19780"/>
                </a:tc>
                <a:extLst>
                  <a:ext uri="{0D108BD9-81ED-4DB2-BD59-A6C34878D82A}">
                    <a16:rowId xmlns:a16="http://schemas.microsoft.com/office/drawing/2014/main" val="2562461031"/>
                  </a:ext>
                </a:extLst>
              </a:tr>
              <a:tr h="356363">
                <a:tc>
                  <a:txBody>
                    <a:bodyPr/>
                    <a:lstStyle/>
                    <a:p>
                      <a:pPr>
                        <a:lnSpc>
                          <a:spcPct val="100000"/>
                        </a:lnSpc>
                      </a:pPr>
                      <a:r>
                        <a:rPr lang="en-US" sz="1800"/>
                        <a:t>2000</a:t>
                      </a:r>
                    </a:p>
                  </a:txBody>
                  <a:tcPr marL="39560" marR="39560" marT="19780" marB="1978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800" kern="1200">
                          <a:effectLst/>
                        </a:rPr>
                        <a:t>Mobipocket Reader introduced to the market</a:t>
                      </a:r>
                      <a:endParaRPr lang="en-ZA" sz="1800" kern="1200">
                        <a:solidFill>
                          <a:schemeClr val="dk1"/>
                        </a:solidFill>
                        <a:effectLst/>
                        <a:latin typeface="+mn-lt"/>
                        <a:ea typeface="+mn-ea"/>
                        <a:cs typeface="+mn-cs"/>
                      </a:endParaRPr>
                    </a:p>
                  </a:txBody>
                  <a:tcPr marL="39560" marR="39560" marT="19780" marB="19780"/>
                </a:tc>
                <a:extLst>
                  <a:ext uri="{0D108BD9-81ED-4DB2-BD59-A6C34878D82A}">
                    <a16:rowId xmlns:a16="http://schemas.microsoft.com/office/drawing/2014/main" val="35247871"/>
                  </a:ext>
                </a:extLst>
              </a:tr>
              <a:tr h="356363">
                <a:tc>
                  <a:txBody>
                    <a:bodyPr/>
                    <a:lstStyle/>
                    <a:p>
                      <a:pPr>
                        <a:lnSpc>
                          <a:spcPct val="100000"/>
                        </a:lnSpc>
                      </a:pPr>
                      <a:r>
                        <a:rPr lang="en-US" sz="1800" dirty="0"/>
                        <a:t>2005</a:t>
                      </a:r>
                    </a:p>
                  </a:txBody>
                  <a:tcPr marL="39560" marR="39560" marT="19780" marB="19780" anchor="ctr"/>
                </a:tc>
                <a:tc>
                  <a:txBody>
                    <a:bodyPr/>
                    <a:lstStyle/>
                    <a:p>
                      <a:pPr>
                        <a:lnSpc>
                          <a:spcPct val="100000"/>
                        </a:lnSpc>
                      </a:pPr>
                      <a:r>
                        <a:rPr lang="en-US" sz="1800"/>
                        <a:t>Amazon acquires Mobipocket</a:t>
                      </a:r>
                    </a:p>
                  </a:txBody>
                  <a:tcPr marL="39560" marR="39560" marT="19780" marB="19780"/>
                </a:tc>
                <a:extLst>
                  <a:ext uri="{0D108BD9-81ED-4DB2-BD59-A6C34878D82A}">
                    <a16:rowId xmlns:a16="http://schemas.microsoft.com/office/drawing/2014/main" val="3855317288"/>
                  </a:ext>
                </a:extLst>
              </a:tr>
              <a:tr h="356363">
                <a:tc>
                  <a:txBody>
                    <a:bodyPr/>
                    <a:lstStyle/>
                    <a:p>
                      <a:pPr>
                        <a:lnSpc>
                          <a:spcPct val="100000"/>
                        </a:lnSpc>
                      </a:pPr>
                      <a:r>
                        <a:rPr lang="en-US" sz="1800"/>
                        <a:t>2007</a:t>
                      </a:r>
                    </a:p>
                  </a:txBody>
                  <a:tcPr marL="39560" marR="39560" marT="19780" marB="19780" anchor="ctr"/>
                </a:tc>
                <a:tc>
                  <a:txBody>
                    <a:bodyPr/>
                    <a:lstStyle/>
                    <a:p>
                      <a:pPr>
                        <a:lnSpc>
                          <a:spcPct val="100000"/>
                        </a:lnSpc>
                      </a:pPr>
                      <a:r>
                        <a:rPr lang="en-US" sz="1800"/>
                        <a:t>The Kindle introduced by Amazon</a:t>
                      </a:r>
                    </a:p>
                  </a:txBody>
                  <a:tcPr marL="39560" marR="39560" marT="19780" marB="19780"/>
                </a:tc>
                <a:extLst>
                  <a:ext uri="{0D108BD9-81ED-4DB2-BD59-A6C34878D82A}">
                    <a16:rowId xmlns:a16="http://schemas.microsoft.com/office/drawing/2014/main" val="2052325830"/>
                  </a:ext>
                </a:extLst>
              </a:tr>
              <a:tr h="356363">
                <a:tc>
                  <a:txBody>
                    <a:bodyPr/>
                    <a:lstStyle/>
                    <a:p>
                      <a:pPr>
                        <a:lnSpc>
                          <a:spcPct val="100000"/>
                        </a:lnSpc>
                      </a:pPr>
                      <a:r>
                        <a:rPr lang="en-US" sz="1800"/>
                        <a:t>2010</a:t>
                      </a:r>
                    </a:p>
                  </a:txBody>
                  <a:tcPr marL="39560" marR="39560" marT="19780" marB="19780" anchor="ctr"/>
                </a:tc>
                <a:tc>
                  <a:txBody>
                    <a:bodyPr/>
                    <a:lstStyle/>
                    <a:p>
                      <a:pPr>
                        <a:lnSpc>
                          <a:spcPct val="100000"/>
                        </a:lnSpc>
                      </a:pPr>
                      <a:r>
                        <a:rPr lang="en-US" sz="1800"/>
                        <a:t>Apple introduces the iPad</a:t>
                      </a:r>
                    </a:p>
                  </a:txBody>
                  <a:tcPr marL="39560" marR="39560" marT="19780" marB="19780"/>
                </a:tc>
                <a:extLst>
                  <a:ext uri="{0D108BD9-81ED-4DB2-BD59-A6C34878D82A}">
                    <a16:rowId xmlns:a16="http://schemas.microsoft.com/office/drawing/2014/main" val="3213602905"/>
                  </a:ext>
                </a:extLst>
              </a:tr>
              <a:tr h="356363">
                <a:tc>
                  <a:txBody>
                    <a:bodyPr/>
                    <a:lstStyle/>
                    <a:p>
                      <a:pPr>
                        <a:lnSpc>
                          <a:spcPct val="100000"/>
                        </a:lnSpc>
                      </a:pPr>
                      <a:r>
                        <a:rPr lang="en-US" sz="1800"/>
                        <a:t>2010</a:t>
                      </a:r>
                    </a:p>
                  </a:txBody>
                  <a:tcPr marL="39560" marR="39560" marT="19780" marB="19780" anchor="ctr"/>
                </a:tc>
                <a:tc>
                  <a:txBody>
                    <a:bodyPr/>
                    <a:lstStyle/>
                    <a:p>
                      <a:pPr>
                        <a:lnSpc>
                          <a:spcPct val="100000"/>
                        </a:lnSpc>
                      </a:pPr>
                      <a:r>
                        <a:rPr lang="en-US" sz="1800"/>
                        <a:t>E-books purchases outnumber Amazon print sales.</a:t>
                      </a:r>
                    </a:p>
                  </a:txBody>
                  <a:tcPr marL="39560" marR="39560" marT="19780" marB="19780"/>
                </a:tc>
                <a:extLst>
                  <a:ext uri="{0D108BD9-81ED-4DB2-BD59-A6C34878D82A}">
                    <a16:rowId xmlns:a16="http://schemas.microsoft.com/office/drawing/2014/main" val="271167470"/>
                  </a:ext>
                </a:extLst>
              </a:tr>
              <a:tr h="626804">
                <a:tc>
                  <a:txBody>
                    <a:bodyPr/>
                    <a:lstStyle/>
                    <a:p>
                      <a:pPr>
                        <a:lnSpc>
                          <a:spcPct val="100000"/>
                        </a:lnSpc>
                      </a:pPr>
                      <a:r>
                        <a:rPr lang="en-US" sz="1800"/>
                        <a:t>2012</a:t>
                      </a:r>
                    </a:p>
                  </a:txBody>
                  <a:tcPr marL="39560" marR="39560" marT="19780" marB="19780" anchor="ctr"/>
                </a:tc>
                <a:tc>
                  <a:txBody>
                    <a:bodyPr/>
                    <a:lstStyle/>
                    <a:p>
                      <a:pPr>
                        <a:lnSpc>
                          <a:spcPct val="100000"/>
                        </a:lnSpc>
                      </a:pPr>
                      <a:r>
                        <a:rPr lang="en-US" sz="1800" dirty="0"/>
                        <a:t>For the first time in the US, e-books exceeded hardcover book sales.</a:t>
                      </a:r>
                    </a:p>
                  </a:txBody>
                  <a:tcPr marL="39560" marR="39560" marT="19780" marB="19780"/>
                </a:tc>
                <a:extLst>
                  <a:ext uri="{0D108BD9-81ED-4DB2-BD59-A6C34878D82A}">
                    <a16:rowId xmlns:a16="http://schemas.microsoft.com/office/drawing/2014/main" val="1849536431"/>
                  </a:ext>
                </a:extLst>
              </a:tr>
            </a:tbl>
          </a:graphicData>
        </a:graphic>
      </p:graphicFrame>
      <p:pic>
        <p:nvPicPr>
          <p:cNvPr id="3" name="Online Media 2" descr="Recorded Sound">
            <a:hlinkClick r:id="" action="ppaction://media"/>
            <a:extLst>
              <a:ext uri="{FF2B5EF4-FFF2-40B4-BE49-F238E27FC236}">
                <a16:creationId xmlns:a16="http://schemas.microsoft.com/office/drawing/2014/main" id="{7EFFA382-2A39-D845-9157-A21B592B115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7600" y="-38595"/>
            <a:ext cx="812800" cy="812800"/>
          </a:xfrm>
          <a:prstGeom prst="rect">
            <a:avLst/>
          </a:prstGeom>
        </p:spPr>
      </p:pic>
    </p:spTree>
    <p:custDataLst>
      <p:tags r:id="rId1"/>
    </p:custDataLst>
    <p:extLst>
      <p:ext uri="{BB962C8B-B14F-4D97-AF65-F5344CB8AC3E}">
        <p14:creationId xmlns:p14="http://schemas.microsoft.com/office/powerpoint/2010/main" val="1133067724"/>
      </p:ext>
    </p:extLst>
  </p:cSld>
  <p:clrMapOvr>
    <a:masterClrMapping/>
  </p:clrMapOvr>
  <mc:AlternateContent xmlns:mc="http://schemas.openxmlformats.org/markup-compatibility/2006" xmlns:p14="http://schemas.microsoft.com/office/powerpoint/2010/main">
    <mc:Choice Requires="p14">
      <p:transition spd="slow" p14:dur="2000" advTm="46413"/>
    </mc:Choice>
    <mc:Fallback xmlns="">
      <p:transition spd="slow" advTm="464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30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296" objId="3"/>
        <p14:stopEvt time="45865" objId="3"/>
      </p14:showEvtLst>
    </p:ext>
  </p:extLs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5" name="Group 14">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6"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7"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8"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9"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0"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1"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5" name="Title 4">
            <a:extLst>
              <a:ext uri="{FF2B5EF4-FFF2-40B4-BE49-F238E27FC236}">
                <a16:creationId xmlns:a16="http://schemas.microsoft.com/office/drawing/2014/main" id="{FB36A00C-7E0B-684C-A470-102E9E264194}"/>
              </a:ext>
            </a:extLst>
          </p:cNvPr>
          <p:cNvSpPr>
            <a:spLocks noGrp="1"/>
          </p:cNvSpPr>
          <p:nvPr>
            <p:ph type="title"/>
          </p:nvPr>
        </p:nvSpPr>
        <p:spPr>
          <a:xfrm>
            <a:off x="436728" y="685800"/>
            <a:ext cx="2878563" cy="5105400"/>
          </a:xfrm>
          <a:prstGeom prst="ellipse">
            <a:avLst/>
          </a:prstGeom>
        </p:spPr>
        <p:txBody>
          <a:bodyPr>
            <a:normAutofit/>
          </a:bodyPr>
          <a:lstStyle/>
          <a:p>
            <a:pPr>
              <a:lnSpc>
                <a:spcPct val="90000"/>
              </a:lnSpc>
            </a:pPr>
            <a:r>
              <a:rPr lang="en-US" sz="3400" dirty="0">
                <a:solidFill>
                  <a:srgbClr val="FFFFFF"/>
                </a:solidFill>
              </a:rPr>
              <a:t>Overview: United States (US) Book Industry</a:t>
            </a:r>
          </a:p>
        </p:txBody>
      </p:sp>
      <p:graphicFrame>
        <p:nvGraphicFramePr>
          <p:cNvPr id="8" name="Content Placeholder 5">
            <a:extLst>
              <a:ext uri="{FF2B5EF4-FFF2-40B4-BE49-F238E27FC236}">
                <a16:creationId xmlns:a16="http://schemas.microsoft.com/office/drawing/2014/main" id="{413D71AB-A9CF-4F28-BF62-C094B5188D37}"/>
              </a:ext>
            </a:extLst>
          </p:cNvPr>
          <p:cNvGraphicFramePr>
            <a:graphicFrameLocks noGrp="1"/>
          </p:cNvGraphicFramePr>
          <p:nvPr>
            <p:ph idx="1"/>
            <p:extLst>
              <p:ext uri="{D42A27DB-BD31-4B8C-83A1-F6EECF244321}">
                <p14:modId xmlns:p14="http://schemas.microsoft.com/office/powerpoint/2010/main" val="1217165814"/>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52" name="Rectangle 51">
            <a:extLst>
              <a:ext uri="{FF2B5EF4-FFF2-40B4-BE49-F238E27FC236}">
                <a16:creationId xmlns:a16="http://schemas.microsoft.com/office/drawing/2014/main" id="{8314C24B-C15F-4C42-8315-9EDDEA5142DB}"/>
              </a:ext>
            </a:extLst>
          </p:cNvPr>
          <p:cNvSpPr/>
          <p:nvPr/>
        </p:nvSpPr>
        <p:spPr>
          <a:xfrm>
            <a:off x="7472631" y="6550223"/>
            <a:ext cx="4066562" cy="276999"/>
          </a:xfrm>
          <a:prstGeom prst="rect">
            <a:avLst/>
          </a:prstGeom>
        </p:spPr>
        <p:txBody>
          <a:bodyPr wrap="none">
            <a:spAutoFit/>
          </a:bodyPr>
          <a:lstStyle/>
          <a:p>
            <a:r>
              <a:rPr lang="en-US" sz="1200" dirty="0"/>
              <a:t>Marketline. (2019). </a:t>
            </a:r>
            <a:r>
              <a:rPr lang="en-ZA" sz="1200" dirty="0"/>
              <a:t>Books in the United States. February, 2019</a:t>
            </a:r>
            <a:endParaRPr lang="en-US" sz="1200" dirty="0"/>
          </a:p>
        </p:txBody>
      </p:sp>
      <p:pic>
        <p:nvPicPr>
          <p:cNvPr id="3" name="Online Media 2" descr="Recorded Sound">
            <a:hlinkClick r:id="" action="ppaction://media"/>
            <a:extLst>
              <a:ext uri="{FF2B5EF4-FFF2-40B4-BE49-F238E27FC236}">
                <a16:creationId xmlns:a16="http://schemas.microsoft.com/office/drawing/2014/main" id="{A0C8197A-DD19-F64E-8190-B9BA78476662}"/>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688975" y="254000"/>
            <a:ext cx="812800" cy="812800"/>
          </a:xfrm>
          <a:prstGeom prst="rect">
            <a:avLst/>
          </a:prstGeom>
        </p:spPr>
      </p:pic>
    </p:spTree>
    <p:custDataLst>
      <p:tags r:id="rId1"/>
    </p:custDataLst>
    <p:extLst>
      <p:ext uri="{BB962C8B-B14F-4D97-AF65-F5344CB8AC3E}">
        <p14:creationId xmlns:p14="http://schemas.microsoft.com/office/powerpoint/2010/main" val="3805916011"/>
      </p:ext>
    </p:extLst>
  </p:cSld>
  <p:clrMapOvr>
    <a:masterClrMapping/>
  </p:clrMapOvr>
  <mc:AlternateContent xmlns:mc="http://schemas.openxmlformats.org/markup-compatibility/2006" xmlns:p14="http://schemas.microsoft.com/office/powerpoint/2010/main">
    <mc:Choice Requires="p14">
      <p:transition spd="slow" p14:dur="2000" advTm="52459"/>
    </mc:Choice>
    <mc:Fallback xmlns="">
      <p:transition spd="slow" advTm="52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68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914" objId="3"/>
        <p14:stopEvt time="51918" objId="3"/>
      </p14:showEvtLst>
    </p:ext>
  </p:extLs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20" name="Picture Placeholder 6">
            <a:extLst>
              <a:ext uri="{FF2B5EF4-FFF2-40B4-BE49-F238E27FC236}">
                <a16:creationId xmlns:a16="http://schemas.microsoft.com/office/drawing/2014/main" id="{18DFF69F-850A-1946-8A24-F0B72509BD29}"/>
              </a:ext>
            </a:extLst>
          </p:cNvPr>
          <p:cNvPicPr>
            <a:picLocks noChangeAspect="1"/>
          </p:cNvPicPr>
          <p:nvPr/>
        </p:nvPicPr>
        <p:blipFill rotWithShape="1">
          <a:blip r:embed="rId5" cstate="email">
            <a:duotone>
              <a:prstClr val="black"/>
              <a:schemeClr val="tx2">
                <a:tint val="45000"/>
                <a:satMod val="400000"/>
              </a:schemeClr>
            </a:duotone>
            <a:alphaModFix amt="25000"/>
            <a:extLst>
              <a:ext uri="{28A0092B-C50C-407E-A947-70E740481C1C}">
                <a14:useLocalDpi xmlns:a14="http://schemas.microsoft.com/office/drawing/2010/main"/>
              </a:ext>
            </a:extLst>
          </a:blip>
          <a:srcRect t="27141" r="-1" b="32640"/>
          <a:stretch/>
        </p:blipFill>
        <p:spPr>
          <a:xfrm>
            <a:off x="20" y="210065"/>
            <a:ext cx="12191980" cy="6857990"/>
          </a:xfrm>
          <a:prstGeom prst="rect">
            <a:avLst/>
          </a:prstGeom>
        </p:spPr>
      </p:pic>
      <p:sp>
        <p:nvSpPr>
          <p:cNvPr id="5" name="Title 4">
            <a:extLst>
              <a:ext uri="{FF2B5EF4-FFF2-40B4-BE49-F238E27FC236}">
                <a16:creationId xmlns:a16="http://schemas.microsoft.com/office/drawing/2014/main" id="{6AA16811-EF85-E845-8561-5E1611D6A518}"/>
              </a:ext>
            </a:extLst>
          </p:cNvPr>
          <p:cNvSpPr>
            <a:spLocks noGrp="1"/>
          </p:cNvSpPr>
          <p:nvPr>
            <p:ph type="title"/>
          </p:nvPr>
        </p:nvSpPr>
        <p:spPr>
          <a:xfrm>
            <a:off x="838200" y="365125"/>
            <a:ext cx="10515600" cy="1325563"/>
          </a:xfrm>
        </p:spPr>
        <p:txBody>
          <a:bodyPr>
            <a:normAutofit/>
          </a:bodyPr>
          <a:lstStyle/>
          <a:p>
            <a:r>
              <a:rPr lang="en-US"/>
              <a:t>Barnes &amp; Noble - Introduction</a:t>
            </a:r>
            <a:endParaRPr lang="en-US" dirty="0"/>
          </a:p>
        </p:txBody>
      </p:sp>
      <p:graphicFrame>
        <p:nvGraphicFramePr>
          <p:cNvPr id="8" name="Content Placeholder 5">
            <a:extLst>
              <a:ext uri="{FF2B5EF4-FFF2-40B4-BE49-F238E27FC236}">
                <a16:creationId xmlns:a16="http://schemas.microsoft.com/office/drawing/2014/main" id="{FAE34496-DC3E-40B0-B570-36CFA7913ECF}"/>
              </a:ext>
            </a:extLst>
          </p:cNvPr>
          <p:cNvGraphicFramePr>
            <a:graphicFrameLocks noGrp="1"/>
          </p:cNvGraphicFramePr>
          <p:nvPr>
            <p:ph idx="1"/>
            <p:extLst>
              <p:ext uri="{D42A27DB-BD31-4B8C-83A1-F6EECF244321}">
                <p14:modId xmlns:p14="http://schemas.microsoft.com/office/powerpoint/2010/main" val="1351676121"/>
              </p:ext>
            </p:extLst>
          </p:nvPr>
        </p:nvGraphicFramePr>
        <p:xfrm>
          <a:off x="838200" y="1433384"/>
          <a:ext cx="10515600" cy="521455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TextBox 6">
            <a:extLst>
              <a:ext uri="{FF2B5EF4-FFF2-40B4-BE49-F238E27FC236}">
                <a16:creationId xmlns:a16="http://schemas.microsoft.com/office/drawing/2014/main" id="{4170EB9A-8BD2-DA45-9409-9C3599BB20FD}"/>
              </a:ext>
            </a:extLst>
          </p:cNvPr>
          <p:cNvSpPr txBox="1"/>
          <p:nvPr/>
        </p:nvSpPr>
        <p:spPr>
          <a:xfrm>
            <a:off x="0" y="6599079"/>
            <a:ext cx="4921732"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Calibri" panose="020F0502020204030204"/>
                <a:ea typeface="+mn-ea"/>
                <a:cs typeface="+mn-cs"/>
              </a:rPr>
              <a:t>Ref: Marketline. (2019). Barnes and Noble Inc. October, 11 2019. </a:t>
            </a: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Online Media 2" descr="Recorded Sound">
            <a:hlinkClick r:id="" action="ppaction://media"/>
            <a:extLst>
              <a:ext uri="{FF2B5EF4-FFF2-40B4-BE49-F238E27FC236}">
                <a16:creationId xmlns:a16="http://schemas.microsoft.com/office/drawing/2014/main" id="{413D27AB-85CC-BD44-B745-44A3684DF144}"/>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333829" y="-14844"/>
            <a:ext cx="812800" cy="812800"/>
          </a:xfrm>
          <a:prstGeom prst="rect">
            <a:avLst/>
          </a:prstGeom>
        </p:spPr>
      </p:pic>
    </p:spTree>
    <p:custDataLst>
      <p:tags r:id="rId1"/>
    </p:custDataLst>
    <p:extLst>
      <p:ext uri="{BB962C8B-B14F-4D97-AF65-F5344CB8AC3E}">
        <p14:creationId xmlns:p14="http://schemas.microsoft.com/office/powerpoint/2010/main" val="289876599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39684"/>
    </mc:Choice>
    <mc:Fallback xmlns="">
      <p:transition spd="slow" advTm="396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40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666" objId="3"/>
        <p14:stopEvt time="39371" objId="3"/>
      </p14:showEvtLst>
    </p:ext>
  </p:extLs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Freeform: Shape 42">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5" name="Group 44">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46"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47"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48"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49"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50"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51"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19363175-2C52-804B-B3A9-D9EC0B9FE52B}"/>
              </a:ext>
            </a:extLst>
          </p:cNvPr>
          <p:cNvSpPr>
            <a:spLocks noGrp="1"/>
          </p:cNvSpPr>
          <p:nvPr>
            <p:ph type="title"/>
          </p:nvPr>
        </p:nvSpPr>
        <p:spPr>
          <a:xfrm>
            <a:off x="535020" y="685800"/>
            <a:ext cx="2780271" cy="5105400"/>
          </a:xfrm>
        </p:spPr>
        <p:txBody>
          <a:bodyPr>
            <a:normAutofit/>
          </a:bodyPr>
          <a:lstStyle/>
          <a:p>
            <a:r>
              <a:rPr lang="en-US" sz="4000" dirty="0">
                <a:solidFill>
                  <a:srgbClr val="FFFFFF"/>
                </a:solidFill>
              </a:rPr>
              <a:t>Amazon e-Book Influence on the US Market</a:t>
            </a:r>
          </a:p>
        </p:txBody>
      </p:sp>
      <p:graphicFrame>
        <p:nvGraphicFramePr>
          <p:cNvPr id="38" name="Content Placeholder 2">
            <a:extLst>
              <a:ext uri="{FF2B5EF4-FFF2-40B4-BE49-F238E27FC236}">
                <a16:creationId xmlns:a16="http://schemas.microsoft.com/office/drawing/2014/main" id="{62905D5B-8A2D-47BC-87D3-22E1400BA2D0}"/>
              </a:ext>
            </a:extLst>
          </p:cNvPr>
          <p:cNvGraphicFramePr>
            <a:graphicFrameLocks noGrp="1"/>
          </p:cNvGraphicFramePr>
          <p:nvPr>
            <p:ph idx="1"/>
            <p:extLst>
              <p:ext uri="{D42A27DB-BD31-4B8C-83A1-F6EECF244321}">
                <p14:modId xmlns:p14="http://schemas.microsoft.com/office/powerpoint/2010/main" val="317084380"/>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Rectangle 3">
            <a:extLst>
              <a:ext uri="{FF2B5EF4-FFF2-40B4-BE49-F238E27FC236}">
                <a16:creationId xmlns:a16="http://schemas.microsoft.com/office/drawing/2014/main" id="{F97C3759-2E41-1C4B-B97E-5601EF6A75A1}"/>
              </a:ext>
            </a:extLst>
          </p:cNvPr>
          <p:cNvSpPr/>
          <p:nvPr/>
        </p:nvSpPr>
        <p:spPr>
          <a:xfrm>
            <a:off x="7230835" y="6476311"/>
            <a:ext cx="4066562" cy="276999"/>
          </a:xfrm>
          <a:prstGeom prst="rect">
            <a:avLst/>
          </a:prstGeom>
        </p:spPr>
        <p:txBody>
          <a:bodyPr wrap="none">
            <a:spAutoFit/>
          </a:bodyPr>
          <a:lstStyle/>
          <a:p>
            <a:r>
              <a:rPr lang="en-US" sz="1200" dirty="0"/>
              <a:t>Marketline. (2019). </a:t>
            </a:r>
            <a:r>
              <a:rPr lang="en-ZA" sz="1200" dirty="0"/>
              <a:t>Books in the United States. February, 2019</a:t>
            </a:r>
            <a:endParaRPr lang="en-US" sz="1200" dirty="0"/>
          </a:p>
        </p:txBody>
      </p:sp>
      <p:pic>
        <p:nvPicPr>
          <p:cNvPr id="5" name="Online Media 4" descr="Recorded Sound">
            <a:hlinkClick r:id="" action="ppaction://media"/>
            <a:extLst>
              <a:ext uri="{FF2B5EF4-FFF2-40B4-BE49-F238E27FC236}">
                <a16:creationId xmlns:a16="http://schemas.microsoft.com/office/drawing/2014/main" id="{B60A1BC4-008C-204F-BF53-E33C6926B08D}"/>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688975" y="279399"/>
            <a:ext cx="812800" cy="812800"/>
          </a:xfrm>
          <a:prstGeom prst="rect">
            <a:avLst/>
          </a:prstGeom>
        </p:spPr>
      </p:pic>
    </p:spTree>
    <p:custDataLst>
      <p:tags r:id="rId1"/>
    </p:custDataLst>
    <p:extLst>
      <p:ext uri="{BB962C8B-B14F-4D97-AF65-F5344CB8AC3E}">
        <p14:creationId xmlns:p14="http://schemas.microsoft.com/office/powerpoint/2010/main" val="2590719810"/>
      </p:ext>
    </p:extLst>
  </p:cSld>
  <p:clrMapOvr>
    <a:masterClrMapping/>
  </p:clrMapOvr>
  <mc:AlternateContent xmlns:mc="http://schemas.openxmlformats.org/markup-compatibility/2006" xmlns:p14="http://schemas.microsoft.com/office/powerpoint/2010/main">
    <mc:Choice Requires="p14">
      <p:transition spd="slow" p14:dur="2000" advTm="41007"/>
    </mc:Choice>
    <mc:Fallback xmlns="">
      <p:transition spd="slow" advTm="410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96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extLst>
    <p:ext uri="{E180D4A7-C9FB-4DFB-919C-405C955672EB}">
      <p14:showEvtLst xmlns:p14="http://schemas.microsoft.com/office/powerpoint/2010/main">
        <p14:playEvt time="845" objId="5"/>
        <p14:stopEvt time="40054" objId="5"/>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155574" y="144207"/>
            <a:ext cx="797847" cy="365125"/>
          </a:xfrm>
          <a:prstGeom prst="rect">
            <a:avLst/>
          </a:prstGeom>
        </p:spPr>
        <p:txBody>
          <a:bodyPr vert="horz" lIns="91440" tIns="45720" rIns="91440" bIns="45720" rtlCol="0" anchor="ctr"/>
          <a:lstStyle>
            <a:defPPr>
              <a:defRPr lang="en-US"/>
            </a:defPPr>
            <a:lvl1pPr marL="0" algn="r" defTabSz="914400" rtl="0" eaLnBrk="1" latinLnBrk="0" hangingPunct="1">
              <a:defRPr sz="14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7DD5B90-2C30-41D4-97A6-9561A82B10EF}" type="slidenum">
              <a:rPr lang="en-US" smtClean="0"/>
              <a:pPr/>
              <a:t>7</a:t>
            </a:fld>
            <a:endParaRPr lang="en-US" dirty="0"/>
          </a:p>
        </p:txBody>
      </p:sp>
      <p:grpSp>
        <p:nvGrpSpPr>
          <p:cNvPr id="8" name="Group 7"/>
          <p:cNvGrpSpPr/>
          <p:nvPr/>
        </p:nvGrpSpPr>
        <p:grpSpPr>
          <a:xfrm>
            <a:off x="1244105" y="1940847"/>
            <a:ext cx="8856943" cy="4198539"/>
            <a:chOff x="1761144" y="2181299"/>
            <a:chExt cx="8669711" cy="4198539"/>
          </a:xfrm>
        </p:grpSpPr>
        <p:sp>
          <p:nvSpPr>
            <p:cNvPr id="3" name="Oval 2"/>
            <p:cNvSpPr/>
            <p:nvPr/>
          </p:nvSpPr>
          <p:spPr>
            <a:xfrm>
              <a:off x="4815840" y="3080854"/>
              <a:ext cx="2560320" cy="256032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b="1" dirty="0">
                  <a:solidFill>
                    <a:schemeClr val="bg1"/>
                  </a:solidFill>
                  <a:latin typeface="Arial" panose="020B0604020202020204" pitchFamily="34" charset="0"/>
                  <a:cs typeface="Arial" panose="020B0604020202020204" pitchFamily="34" charset="0"/>
                </a:rPr>
                <a:t>COMPETITION </a:t>
              </a:r>
            </a:p>
            <a:p>
              <a:pPr lvl="0"/>
              <a:r>
                <a:rPr lang="en-ZA" dirty="0"/>
                <a:t>Amazon, Apple's iBookStore, Kobo US, and Google Play Books. </a:t>
              </a:r>
              <a:endParaRPr lang="en-GB" dirty="0"/>
            </a:p>
          </p:txBody>
        </p:sp>
        <p:sp>
          <p:nvSpPr>
            <p:cNvPr id="4" name="Rectangle 3"/>
            <p:cNvSpPr/>
            <p:nvPr/>
          </p:nvSpPr>
          <p:spPr>
            <a:xfrm>
              <a:off x="1761144" y="4902380"/>
              <a:ext cx="2560320" cy="14774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dirty="0">
                  <a:latin typeface="Arial" panose="020B0604020202020204" pitchFamily="34" charset="0"/>
                  <a:cs typeface="Arial" panose="020B0604020202020204" pitchFamily="34" charset="0"/>
                </a:rPr>
                <a:t>SUPPLIER POWER</a:t>
              </a:r>
            </a:p>
            <a:p>
              <a:pPr lvl="0" algn="ctr"/>
              <a:r>
                <a:rPr lang="en-US" sz="1200" dirty="0">
                  <a:latin typeface="Arial" panose="020B0604020202020204" pitchFamily="34" charset="0"/>
                  <a:cs typeface="Arial" panose="020B0604020202020204" pitchFamily="34" charset="0"/>
                </a:rPr>
                <a:t>(high)</a:t>
              </a:r>
            </a:p>
            <a:p>
              <a:pPr lvl="0" algn="ctr"/>
              <a:r>
                <a:rPr lang="en-US" sz="1200" dirty="0">
                  <a:latin typeface="Arial" panose="020B0604020202020204" pitchFamily="34" charset="0"/>
                  <a:cs typeface="Arial" panose="020B0604020202020204" pitchFamily="34" charset="0"/>
                </a:rPr>
                <a:t>B&amp;N get all supplies from 3</a:t>
              </a:r>
              <a:r>
                <a:rPr lang="en-US" sz="1200" baseline="30000" dirty="0">
                  <a:latin typeface="Arial" panose="020B0604020202020204" pitchFamily="34" charset="0"/>
                  <a:cs typeface="Arial" panose="020B0604020202020204" pitchFamily="34" charset="0"/>
                </a:rPr>
                <a:t>rd</a:t>
              </a:r>
              <a:r>
                <a:rPr lang="en-US" sz="1200" dirty="0">
                  <a:latin typeface="Arial" panose="020B0604020202020204" pitchFamily="34" charset="0"/>
                  <a:cs typeface="Arial" panose="020B0604020202020204" pitchFamily="34" charset="0"/>
                </a:rPr>
                <a:t> party suppliers. </a:t>
              </a:r>
            </a:p>
            <a:p>
              <a:pPr lvl="0" algn="ctr"/>
              <a:r>
                <a:rPr lang="en-US" sz="1200" dirty="0">
                  <a:latin typeface="Arial" panose="020B0604020202020204" pitchFamily="34" charset="0"/>
                  <a:cs typeface="Arial" panose="020B0604020202020204" pitchFamily="34" charset="0"/>
                </a:rPr>
                <a:t>Contracts are short term</a:t>
              </a:r>
            </a:p>
          </p:txBody>
        </p:sp>
        <p:cxnSp>
          <p:nvCxnSpPr>
            <p:cNvPr id="7" name="Elbow Connector 6"/>
            <p:cNvCxnSpPr>
              <a:cxnSpLocks/>
              <a:stCxn id="4" idx="3"/>
              <a:endCxn id="3" idx="3"/>
            </p:cNvCxnSpPr>
            <p:nvPr/>
          </p:nvCxnSpPr>
          <p:spPr>
            <a:xfrm flipV="1">
              <a:off x="4321464" y="5266224"/>
              <a:ext cx="869326" cy="374885"/>
            </a:xfrm>
            <a:prstGeom prst="bentConnector4">
              <a:avLst>
                <a:gd name="adj1" fmla="val 28434"/>
                <a:gd name="adj2" fmla="val 39021"/>
              </a:avLst>
            </a:prstGeom>
            <a:ln>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1761145" y="2181299"/>
              <a:ext cx="2560319" cy="14480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dirty="0">
                  <a:latin typeface="Arial" panose="020B0604020202020204" pitchFamily="34" charset="0"/>
                  <a:cs typeface="Arial" panose="020B0604020202020204" pitchFamily="34" charset="0"/>
                </a:rPr>
                <a:t>SUBSTITUTION PRODUCTS</a:t>
              </a:r>
            </a:p>
            <a:p>
              <a:pPr lvl="0" algn="ctr"/>
              <a:r>
                <a:rPr lang="en-US" sz="1400" dirty="0">
                  <a:latin typeface="Arial" panose="020B0604020202020204" pitchFamily="34" charset="0"/>
                  <a:cs typeface="Arial" panose="020B0604020202020204" pitchFamily="34" charset="0"/>
                </a:rPr>
                <a:t>(Medium) </a:t>
              </a:r>
              <a:endParaRPr lang="en-US" sz="1200" dirty="0">
                <a:latin typeface="Arial" panose="020B0604020202020204" pitchFamily="34" charset="0"/>
                <a:cs typeface="Arial" panose="020B0604020202020204" pitchFamily="34" charset="0"/>
              </a:endParaRPr>
            </a:p>
            <a:p>
              <a:pPr lvl="0" algn="ctr"/>
              <a:r>
                <a:rPr lang="en-US" sz="1200" dirty="0">
                  <a:latin typeface="Arial" panose="020B0604020202020204" pitchFamily="34" charset="0"/>
                  <a:cs typeface="Arial" panose="020B0604020202020204" pitchFamily="34" charset="0"/>
                </a:rPr>
                <a:t>Hardcover and Paperback Books.</a:t>
              </a:r>
            </a:p>
            <a:p>
              <a:pPr lvl="0" algn="ctr"/>
              <a:r>
                <a:rPr lang="en-US" sz="1200" dirty="0">
                  <a:latin typeface="Arial" panose="020B0604020202020204" pitchFamily="34" charset="0"/>
                  <a:cs typeface="Arial" panose="020B0604020202020204" pitchFamily="34" charset="0"/>
                </a:rPr>
                <a:t>E-books.</a:t>
              </a:r>
            </a:p>
            <a:p>
              <a:pPr lvl="0" algn="ctr"/>
              <a:r>
                <a:rPr lang="en-US" sz="1200" dirty="0">
                  <a:latin typeface="Arial" panose="020B0604020202020204" pitchFamily="34" charset="0"/>
                  <a:cs typeface="Arial" panose="020B0604020202020204" pitchFamily="34" charset="0"/>
                </a:rPr>
                <a:t>Audio Books</a:t>
              </a:r>
            </a:p>
            <a:p>
              <a:pPr lvl="0" algn="ctr"/>
              <a:r>
                <a:rPr lang="en-US" sz="1200" dirty="0">
                  <a:latin typeface="Arial" panose="020B0604020202020204" pitchFamily="34" charset="0"/>
                  <a:cs typeface="Arial" panose="020B0604020202020204" pitchFamily="34" charset="0"/>
                </a:rPr>
                <a:t>Videos</a:t>
              </a:r>
            </a:p>
          </p:txBody>
        </p:sp>
        <p:cxnSp>
          <p:nvCxnSpPr>
            <p:cNvPr id="13" name="Elbow Connector 12"/>
            <p:cNvCxnSpPr>
              <a:cxnSpLocks/>
              <a:stCxn id="12" idx="3"/>
              <a:endCxn id="3" idx="1"/>
            </p:cNvCxnSpPr>
            <p:nvPr/>
          </p:nvCxnSpPr>
          <p:spPr>
            <a:xfrm>
              <a:off x="4321464" y="2905339"/>
              <a:ext cx="869326" cy="550465"/>
            </a:xfrm>
            <a:prstGeom prst="bentConnector2">
              <a:avLst/>
            </a:prstGeom>
            <a:ln>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7825566" y="4902379"/>
              <a:ext cx="2605288" cy="14774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dirty="0">
                  <a:latin typeface="Arial" panose="020B0604020202020204" pitchFamily="34" charset="0"/>
                  <a:cs typeface="Arial" panose="020B0604020202020204" pitchFamily="34" charset="0"/>
                </a:rPr>
                <a:t>NEW ENTRANTS </a:t>
              </a:r>
              <a:r>
                <a:rPr lang="en-US" sz="1200" dirty="0">
                  <a:latin typeface="Arial" panose="020B0604020202020204" pitchFamily="34" charset="0"/>
                  <a:cs typeface="Arial" panose="020B0604020202020204" pitchFamily="34" charset="0"/>
                </a:rPr>
                <a:t>(medium)</a:t>
              </a:r>
            </a:p>
            <a:p>
              <a:pPr lvl="0" algn="ctr"/>
              <a:r>
                <a:rPr lang="en-US" sz="1200" dirty="0">
                  <a:latin typeface="Arial" panose="020B0604020202020204" pitchFamily="34" charset="0"/>
                  <a:cs typeface="Arial" panose="020B0604020202020204" pitchFamily="34" charset="0"/>
                </a:rPr>
                <a:t>E-books are relatively easy and inexpensive to produce.</a:t>
              </a:r>
            </a:p>
            <a:p>
              <a:pPr lvl="0" algn="ctr"/>
              <a:r>
                <a:rPr lang="en-US" sz="1200" dirty="0">
                  <a:latin typeface="Arial" panose="020B0604020202020204" pitchFamily="34" charset="0"/>
                  <a:cs typeface="Arial" panose="020B0604020202020204" pitchFamily="34" charset="0"/>
                </a:rPr>
                <a:t>Free platforms.</a:t>
              </a:r>
            </a:p>
            <a:p>
              <a:pPr lvl="0" algn="ctr"/>
              <a:r>
                <a:rPr lang="en-US" sz="1200" dirty="0">
                  <a:latin typeface="Arial" panose="020B0604020202020204" pitchFamily="34" charset="0"/>
                  <a:cs typeface="Arial" panose="020B0604020202020204" pitchFamily="34" charset="0"/>
                </a:rPr>
                <a:t>Online Piracy</a:t>
              </a:r>
            </a:p>
            <a:p>
              <a:pPr lvl="0" algn="ctr"/>
              <a:endParaRPr lang="en-US" sz="1200" dirty="0">
                <a:latin typeface="Arial" panose="020B0604020202020204" pitchFamily="34" charset="0"/>
                <a:cs typeface="Arial" panose="020B0604020202020204" pitchFamily="34" charset="0"/>
              </a:endParaRPr>
            </a:p>
          </p:txBody>
        </p:sp>
        <p:sp>
          <p:nvSpPr>
            <p:cNvPr id="22" name="Rectangle 21"/>
            <p:cNvSpPr/>
            <p:nvPr/>
          </p:nvSpPr>
          <p:spPr>
            <a:xfrm>
              <a:off x="7825567" y="2181299"/>
              <a:ext cx="2605288" cy="14480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dirty="0">
                  <a:latin typeface="Arial" panose="020B0604020202020204" pitchFamily="34" charset="0"/>
                  <a:cs typeface="Arial" panose="020B0604020202020204" pitchFamily="34" charset="0"/>
                </a:rPr>
                <a:t>BUYER POWER </a:t>
              </a:r>
              <a:r>
                <a:rPr lang="en-US" sz="1200" dirty="0">
                  <a:latin typeface="Arial" panose="020B0604020202020204" pitchFamily="34" charset="0"/>
                  <a:cs typeface="Arial" panose="020B0604020202020204" pitchFamily="34" charset="0"/>
                </a:rPr>
                <a:t>(medium)</a:t>
              </a:r>
            </a:p>
            <a:p>
              <a:pPr lvl="0" algn="ctr"/>
              <a:r>
                <a:rPr lang="en-US" sz="1200" dirty="0">
                  <a:latin typeface="Arial" panose="020B0604020202020204" pitchFamily="34" charset="0"/>
                  <a:cs typeface="Arial" panose="020B0604020202020204" pitchFamily="34" charset="0"/>
                </a:rPr>
                <a:t>Customers dictate what they want.</a:t>
              </a:r>
            </a:p>
            <a:p>
              <a:pPr lvl="0" algn="ctr"/>
              <a:r>
                <a:rPr lang="en-US" sz="1200" dirty="0">
                  <a:latin typeface="Arial" panose="020B0604020202020204" pitchFamily="34" charset="0"/>
                  <a:cs typeface="Arial" panose="020B0604020202020204" pitchFamily="34" charset="0"/>
                </a:rPr>
                <a:t>Access easy.</a:t>
              </a:r>
            </a:p>
            <a:p>
              <a:pPr lvl="0" algn="ctr"/>
              <a:r>
                <a:rPr lang="en-US" sz="1200" dirty="0">
                  <a:latin typeface="Arial" panose="020B0604020202020204" pitchFamily="34" charset="0"/>
                  <a:cs typeface="Arial" panose="020B0604020202020204" pitchFamily="34" charset="0"/>
                </a:rPr>
                <a:t>Switching costs low – smooth enjoyable experience NB</a:t>
              </a:r>
            </a:p>
          </p:txBody>
        </p:sp>
        <p:cxnSp>
          <p:nvCxnSpPr>
            <p:cNvPr id="23" name="Elbow Connector 22"/>
            <p:cNvCxnSpPr>
              <a:cxnSpLocks/>
              <a:stCxn id="22" idx="1"/>
              <a:endCxn id="3" idx="7"/>
            </p:cNvCxnSpPr>
            <p:nvPr/>
          </p:nvCxnSpPr>
          <p:spPr>
            <a:xfrm rot="10800000" flipV="1">
              <a:off x="7001211" y="2905338"/>
              <a:ext cx="824357" cy="550465"/>
            </a:xfrm>
            <a:prstGeom prst="bentConnector2">
              <a:avLst/>
            </a:prstGeom>
            <a:ln>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6" name="Elbow Connector 25"/>
            <p:cNvCxnSpPr>
              <a:cxnSpLocks/>
              <a:stCxn id="21" idx="1"/>
              <a:endCxn id="3" idx="5"/>
            </p:cNvCxnSpPr>
            <p:nvPr/>
          </p:nvCxnSpPr>
          <p:spPr>
            <a:xfrm rot="10800000">
              <a:off x="7001210" y="5266225"/>
              <a:ext cx="824356" cy="374885"/>
            </a:xfrm>
            <a:prstGeom prst="bentConnector4">
              <a:avLst>
                <a:gd name="adj1" fmla="val 27258"/>
                <a:gd name="adj2" fmla="val -258034"/>
              </a:avLst>
            </a:prstGeom>
            <a:ln>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16" name="Title 1"/>
          <p:cNvSpPr txBox="1">
            <a:spLocks/>
          </p:cNvSpPr>
          <p:nvPr/>
        </p:nvSpPr>
        <p:spPr>
          <a:xfrm>
            <a:off x="844447" y="834175"/>
            <a:ext cx="10503108" cy="7981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dirty="0">
                <a:gradFill>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gradFill>
                <a:latin typeface="Arial" panose="020B0604020202020204" pitchFamily="34" charset="0"/>
                <a:cs typeface="Arial" panose="020B0604020202020204" pitchFamily="34" charset="0"/>
              </a:rPr>
              <a:t>Macro Environmental Analysis</a:t>
            </a:r>
          </a:p>
        </p:txBody>
      </p:sp>
      <p:sp>
        <p:nvSpPr>
          <p:cNvPr id="5" name="Rectangle 4"/>
          <p:cNvSpPr/>
          <p:nvPr/>
        </p:nvSpPr>
        <p:spPr>
          <a:xfrm>
            <a:off x="5046065" y="1571515"/>
            <a:ext cx="2099870" cy="369332"/>
          </a:xfrm>
          <a:prstGeom prst="rect">
            <a:avLst/>
          </a:prstGeom>
        </p:spPr>
        <p:txBody>
          <a:bodyPr wrap="none">
            <a:spAutoFit/>
          </a:bodyPr>
          <a:lstStyle/>
          <a:p>
            <a:pPr algn="ctr"/>
            <a:r>
              <a:rPr lang="en-US" dirty="0">
                <a:solidFill>
                  <a:schemeClr val="tx2">
                    <a:lumMod val="75000"/>
                  </a:schemeClr>
                </a:solidFill>
                <a:latin typeface="Arial" panose="020B0604020202020204" pitchFamily="34" charset="0"/>
                <a:cs typeface="Arial" panose="020B0604020202020204" pitchFamily="34" charset="0"/>
              </a:rPr>
              <a:t>Porter’s five forces</a:t>
            </a:r>
          </a:p>
        </p:txBody>
      </p:sp>
      <p:pic>
        <p:nvPicPr>
          <p:cNvPr id="9" name="Online Media 8" descr="Recorded Sound">
            <a:hlinkClick r:id="" action="ppaction://media"/>
            <a:extLst>
              <a:ext uri="{FF2B5EF4-FFF2-40B4-BE49-F238E27FC236}">
                <a16:creationId xmlns:a16="http://schemas.microsoft.com/office/drawing/2014/main" id="{674007B8-A76A-A24A-924D-015E4F1A269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559459" y="326769"/>
            <a:ext cx="812800" cy="812800"/>
          </a:xfrm>
          <a:prstGeom prst="rect">
            <a:avLst/>
          </a:prstGeom>
        </p:spPr>
      </p:pic>
    </p:spTree>
    <p:custDataLst>
      <p:tags r:id="rId1"/>
    </p:custDataLst>
    <p:extLst>
      <p:ext uri="{BB962C8B-B14F-4D97-AF65-F5344CB8AC3E}">
        <p14:creationId xmlns:p14="http://schemas.microsoft.com/office/powerpoint/2010/main" val="2976563125"/>
      </p:ext>
    </p:extLst>
  </p:cSld>
  <p:clrMapOvr>
    <a:masterClrMapping/>
  </p:clrMapOvr>
  <mc:AlternateContent xmlns:mc="http://schemas.openxmlformats.org/markup-compatibility/2006" xmlns:p14="http://schemas.microsoft.com/office/powerpoint/2010/main">
    <mc:Choice Requires="p14">
      <p:transition spd="med" p14:dur="700" advTm="40232">
        <p:fade/>
      </p:transition>
    </mc:Choice>
    <mc:Fallback xmlns="">
      <p:transition spd="med" advTm="4023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mediacall" presetSubtype="0" fill="hold" nodeType="clickEffect">
                                  <p:stCondLst>
                                    <p:cond delay="0"/>
                                  </p:stCondLst>
                                  <p:childTnLst>
                                    <p:cmd type="call" cmd="playFrom(0.0)">
                                      <p:cBhvr>
                                        <p:cTn id="13" dur="3933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4" fill="hold" display="0">
                  <p:stCondLst>
                    <p:cond delay="indefinite"/>
                  </p:stCondLst>
                  <p:endCondLst>
                    <p:cond evt="onStopAudio" delay="0">
                      <p:tgtEl>
                        <p:sldTgt/>
                      </p:tgtEl>
                    </p:cond>
                  </p:endCondLst>
                </p:cTn>
                <p:tgtEl>
                  <p:spTgt spid="9"/>
                </p:tgtEl>
              </p:cMediaNode>
            </p:audio>
          </p:childTnLst>
        </p:cTn>
      </p:par>
    </p:tnLst>
  </p:timing>
  <p:extLst>
    <p:ext uri="{E180D4A7-C9FB-4DFB-919C-405C955672EB}">
      <p14:showEvtLst xmlns:p14="http://schemas.microsoft.com/office/powerpoint/2010/main">
        <p14:playEvt time="104" objId="9"/>
        <p14:stopEvt time="39813" objId="9"/>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74FC5-A682-EA45-B9F2-81CEBDC75A08}"/>
              </a:ext>
            </a:extLst>
          </p:cNvPr>
          <p:cNvSpPr>
            <a:spLocks noGrp="1"/>
          </p:cNvSpPr>
          <p:nvPr>
            <p:ph type="title"/>
          </p:nvPr>
        </p:nvSpPr>
        <p:spPr>
          <a:xfrm>
            <a:off x="609600" y="53488"/>
            <a:ext cx="4790303" cy="711081"/>
          </a:xfrm>
        </p:spPr>
        <p:txBody>
          <a:bodyPr/>
          <a:lstStyle/>
          <a:p>
            <a:r>
              <a:rPr lang="en-US" dirty="0"/>
              <a:t>Distribution Channels for Books</a:t>
            </a:r>
          </a:p>
        </p:txBody>
      </p:sp>
      <p:sp>
        <p:nvSpPr>
          <p:cNvPr id="4" name="Freeform 6">
            <a:extLst>
              <a:ext uri="{FF2B5EF4-FFF2-40B4-BE49-F238E27FC236}">
                <a16:creationId xmlns:a16="http://schemas.microsoft.com/office/drawing/2014/main" id="{94877C5C-6203-8C46-8E1A-63298BEAC139}"/>
              </a:ext>
            </a:extLst>
          </p:cNvPr>
          <p:cNvSpPr>
            <a:spLocks/>
          </p:cNvSpPr>
          <p:nvPr/>
        </p:nvSpPr>
        <p:spPr bwMode="auto">
          <a:xfrm>
            <a:off x="1852699" y="1374988"/>
            <a:ext cx="1229551"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tx2"/>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Author</a:t>
            </a:r>
          </a:p>
          <a:p>
            <a:pPr algn="ctr"/>
            <a:endParaRPr lang="en-US" sz="1800" dirty="0">
              <a:solidFill>
                <a:schemeClr val="bg1"/>
              </a:solidFill>
              <a:latin typeface="Arial" pitchFamily="34" charset="0"/>
              <a:cs typeface="Arial" pitchFamily="34" charset="0"/>
            </a:endParaRPr>
          </a:p>
        </p:txBody>
      </p:sp>
      <p:sp>
        <p:nvSpPr>
          <p:cNvPr id="5" name="Freeform 6">
            <a:extLst>
              <a:ext uri="{FF2B5EF4-FFF2-40B4-BE49-F238E27FC236}">
                <a16:creationId xmlns:a16="http://schemas.microsoft.com/office/drawing/2014/main" id="{B045A73D-F381-5E4B-A892-9F01BF46CDD9}"/>
              </a:ext>
            </a:extLst>
          </p:cNvPr>
          <p:cNvSpPr>
            <a:spLocks/>
          </p:cNvSpPr>
          <p:nvPr/>
        </p:nvSpPr>
        <p:spPr bwMode="auto">
          <a:xfrm>
            <a:off x="1852698" y="2086533"/>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EAB20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Publisher</a:t>
            </a:r>
          </a:p>
        </p:txBody>
      </p:sp>
      <p:sp>
        <p:nvSpPr>
          <p:cNvPr id="6" name="Freeform 6">
            <a:extLst>
              <a:ext uri="{FF2B5EF4-FFF2-40B4-BE49-F238E27FC236}">
                <a16:creationId xmlns:a16="http://schemas.microsoft.com/office/drawing/2014/main" id="{5C05F548-BCDB-F44F-8D56-87171DBBAF79}"/>
              </a:ext>
            </a:extLst>
          </p:cNvPr>
          <p:cNvSpPr>
            <a:spLocks/>
          </p:cNvSpPr>
          <p:nvPr/>
        </p:nvSpPr>
        <p:spPr bwMode="auto">
          <a:xfrm>
            <a:off x="1809252" y="2801051"/>
            <a:ext cx="1313350"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C0000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Wholesaler</a:t>
            </a:r>
          </a:p>
        </p:txBody>
      </p:sp>
      <p:sp>
        <p:nvSpPr>
          <p:cNvPr id="7" name="Freeform 6">
            <a:extLst>
              <a:ext uri="{FF2B5EF4-FFF2-40B4-BE49-F238E27FC236}">
                <a16:creationId xmlns:a16="http://schemas.microsoft.com/office/drawing/2014/main" id="{379667C8-72AE-C14F-9DE6-D6B45D11E3E3}"/>
              </a:ext>
            </a:extLst>
          </p:cNvPr>
          <p:cNvSpPr>
            <a:spLocks/>
          </p:cNvSpPr>
          <p:nvPr/>
        </p:nvSpPr>
        <p:spPr bwMode="auto">
          <a:xfrm>
            <a:off x="1852699" y="3509159"/>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FF020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Retailer</a:t>
            </a:r>
          </a:p>
        </p:txBody>
      </p:sp>
      <p:sp>
        <p:nvSpPr>
          <p:cNvPr id="8" name="Freeform 6">
            <a:extLst>
              <a:ext uri="{FF2B5EF4-FFF2-40B4-BE49-F238E27FC236}">
                <a16:creationId xmlns:a16="http://schemas.microsoft.com/office/drawing/2014/main" id="{89E9D24C-9B9A-F143-AB75-35FCA26DFFD6}"/>
              </a:ext>
            </a:extLst>
          </p:cNvPr>
          <p:cNvSpPr>
            <a:spLocks/>
          </p:cNvSpPr>
          <p:nvPr/>
        </p:nvSpPr>
        <p:spPr bwMode="auto">
          <a:xfrm>
            <a:off x="1852698" y="4220240"/>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00B05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Customer</a:t>
            </a:r>
          </a:p>
        </p:txBody>
      </p:sp>
      <p:sp>
        <p:nvSpPr>
          <p:cNvPr id="9" name="Freeform 6">
            <a:extLst>
              <a:ext uri="{FF2B5EF4-FFF2-40B4-BE49-F238E27FC236}">
                <a16:creationId xmlns:a16="http://schemas.microsoft.com/office/drawing/2014/main" id="{6C79C443-83FD-2147-B402-52DAABFC93DB}"/>
              </a:ext>
            </a:extLst>
          </p:cNvPr>
          <p:cNvSpPr>
            <a:spLocks/>
          </p:cNvSpPr>
          <p:nvPr/>
        </p:nvSpPr>
        <p:spPr bwMode="auto">
          <a:xfrm>
            <a:off x="1852698" y="4958765"/>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accent1"/>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Reader</a:t>
            </a:r>
          </a:p>
        </p:txBody>
      </p:sp>
      <p:sp>
        <p:nvSpPr>
          <p:cNvPr id="10" name="TextBox 9">
            <a:extLst>
              <a:ext uri="{FF2B5EF4-FFF2-40B4-BE49-F238E27FC236}">
                <a16:creationId xmlns:a16="http://schemas.microsoft.com/office/drawing/2014/main" id="{DEFD2019-4F0E-1645-9A96-BEB334882019}"/>
              </a:ext>
            </a:extLst>
          </p:cNvPr>
          <p:cNvSpPr txBox="1"/>
          <p:nvPr/>
        </p:nvSpPr>
        <p:spPr>
          <a:xfrm>
            <a:off x="1768208" y="751452"/>
            <a:ext cx="1413520" cy="584775"/>
          </a:xfrm>
          <a:prstGeom prst="rect">
            <a:avLst/>
          </a:prstGeom>
          <a:noFill/>
        </p:spPr>
        <p:txBody>
          <a:bodyPr wrap="square" rtlCol="0">
            <a:spAutoFit/>
          </a:bodyPr>
          <a:lstStyle/>
          <a:p>
            <a:pPr algn="ctr"/>
            <a:r>
              <a:rPr lang="en-US" sz="1600" dirty="0"/>
              <a:t>Traditional </a:t>
            </a:r>
          </a:p>
          <a:p>
            <a:pPr algn="ctr"/>
            <a:r>
              <a:rPr lang="en-US" sz="1600" dirty="0"/>
              <a:t>Long</a:t>
            </a:r>
          </a:p>
        </p:txBody>
      </p:sp>
      <p:sp>
        <p:nvSpPr>
          <p:cNvPr id="35" name="TextBox 34">
            <a:extLst>
              <a:ext uri="{FF2B5EF4-FFF2-40B4-BE49-F238E27FC236}">
                <a16:creationId xmlns:a16="http://schemas.microsoft.com/office/drawing/2014/main" id="{33CC672E-8170-5045-8FA0-826B845A5CE0}"/>
              </a:ext>
            </a:extLst>
          </p:cNvPr>
          <p:cNvSpPr txBox="1"/>
          <p:nvPr/>
        </p:nvSpPr>
        <p:spPr>
          <a:xfrm>
            <a:off x="3316702" y="745884"/>
            <a:ext cx="1157014" cy="584775"/>
          </a:xfrm>
          <a:prstGeom prst="rect">
            <a:avLst/>
          </a:prstGeom>
          <a:noFill/>
        </p:spPr>
        <p:txBody>
          <a:bodyPr wrap="square" rtlCol="0">
            <a:spAutoFit/>
          </a:bodyPr>
          <a:lstStyle/>
          <a:p>
            <a:pPr algn="ctr"/>
            <a:r>
              <a:rPr lang="en-US" sz="1600" dirty="0"/>
              <a:t>Traditional </a:t>
            </a:r>
          </a:p>
          <a:p>
            <a:pPr algn="ctr"/>
            <a:r>
              <a:rPr lang="en-US" sz="1600" dirty="0"/>
              <a:t>Short</a:t>
            </a:r>
          </a:p>
        </p:txBody>
      </p:sp>
      <p:sp>
        <p:nvSpPr>
          <p:cNvPr id="36" name="TextBox 35">
            <a:extLst>
              <a:ext uri="{FF2B5EF4-FFF2-40B4-BE49-F238E27FC236}">
                <a16:creationId xmlns:a16="http://schemas.microsoft.com/office/drawing/2014/main" id="{C44297AD-5334-6348-92C3-C9E18DEDF666}"/>
              </a:ext>
            </a:extLst>
          </p:cNvPr>
          <p:cNvSpPr txBox="1"/>
          <p:nvPr/>
        </p:nvSpPr>
        <p:spPr>
          <a:xfrm>
            <a:off x="4599677" y="723022"/>
            <a:ext cx="1313350" cy="584775"/>
          </a:xfrm>
          <a:prstGeom prst="rect">
            <a:avLst/>
          </a:prstGeom>
          <a:noFill/>
        </p:spPr>
        <p:txBody>
          <a:bodyPr wrap="square" rtlCol="0">
            <a:spAutoFit/>
          </a:bodyPr>
          <a:lstStyle/>
          <a:p>
            <a:pPr algn="ctr"/>
            <a:r>
              <a:rPr lang="en-US" sz="1600" dirty="0"/>
              <a:t>Order Based</a:t>
            </a:r>
          </a:p>
          <a:p>
            <a:pPr algn="ctr"/>
            <a:r>
              <a:rPr lang="en-US" sz="1600" dirty="0"/>
              <a:t> Sales</a:t>
            </a:r>
          </a:p>
        </p:txBody>
      </p:sp>
      <p:sp>
        <p:nvSpPr>
          <p:cNvPr id="37" name="TextBox 36">
            <a:extLst>
              <a:ext uri="{FF2B5EF4-FFF2-40B4-BE49-F238E27FC236}">
                <a16:creationId xmlns:a16="http://schemas.microsoft.com/office/drawing/2014/main" id="{26C54E03-0BB0-8948-B993-E21A008FC46B}"/>
              </a:ext>
            </a:extLst>
          </p:cNvPr>
          <p:cNvSpPr txBox="1"/>
          <p:nvPr/>
        </p:nvSpPr>
        <p:spPr>
          <a:xfrm>
            <a:off x="5933502" y="742076"/>
            <a:ext cx="1229552" cy="584775"/>
          </a:xfrm>
          <a:prstGeom prst="rect">
            <a:avLst/>
          </a:prstGeom>
          <a:noFill/>
        </p:spPr>
        <p:txBody>
          <a:bodyPr wrap="square" rtlCol="0">
            <a:spAutoFit/>
          </a:bodyPr>
          <a:lstStyle/>
          <a:p>
            <a:pPr algn="ctr"/>
            <a:r>
              <a:rPr lang="en-US" sz="1600" dirty="0"/>
              <a:t>Publishers </a:t>
            </a:r>
          </a:p>
          <a:p>
            <a:pPr algn="ctr"/>
            <a:r>
              <a:rPr lang="en-US" sz="1600" dirty="0"/>
              <a:t>Direct Sales</a:t>
            </a:r>
          </a:p>
        </p:txBody>
      </p:sp>
      <p:sp>
        <p:nvSpPr>
          <p:cNvPr id="38" name="TextBox 37">
            <a:extLst>
              <a:ext uri="{FF2B5EF4-FFF2-40B4-BE49-F238E27FC236}">
                <a16:creationId xmlns:a16="http://schemas.microsoft.com/office/drawing/2014/main" id="{18095799-FDC6-354C-A4E1-73F78EA9AC3A}"/>
              </a:ext>
            </a:extLst>
          </p:cNvPr>
          <p:cNvSpPr txBox="1"/>
          <p:nvPr/>
        </p:nvSpPr>
        <p:spPr>
          <a:xfrm>
            <a:off x="8712045" y="782875"/>
            <a:ext cx="1229552" cy="584775"/>
          </a:xfrm>
          <a:prstGeom prst="rect">
            <a:avLst/>
          </a:prstGeom>
          <a:noFill/>
        </p:spPr>
        <p:txBody>
          <a:bodyPr wrap="square" rtlCol="0">
            <a:spAutoFit/>
          </a:bodyPr>
          <a:lstStyle/>
          <a:p>
            <a:pPr algn="ctr"/>
            <a:r>
              <a:rPr lang="en-US" sz="1600" dirty="0"/>
              <a:t>Authors</a:t>
            </a:r>
          </a:p>
          <a:p>
            <a:pPr algn="ctr"/>
            <a:r>
              <a:rPr lang="en-US" sz="1600" dirty="0"/>
              <a:t>Direct Sales</a:t>
            </a:r>
          </a:p>
        </p:txBody>
      </p:sp>
      <p:sp>
        <p:nvSpPr>
          <p:cNvPr id="42" name="Down Arrow 41">
            <a:extLst>
              <a:ext uri="{FF2B5EF4-FFF2-40B4-BE49-F238E27FC236}">
                <a16:creationId xmlns:a16="http://schemas.microsoft.com/office/drawing/2014/main" id="{1DC02AA5-3E40-6E4F-A10F-3FD0A5F00826}"/>
              </a:ext>
            </a:extLst>
          </p:cNvPr>
          <p:cNvSpPr/>
          <p:nvPr/>
        </p:nvSpPr>
        <p:spPr>
          <a:xfrm>
            <a:off x="2387572" y="2005936"/>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Down Arrow 42">
            <a:extLst>
              <a:ext uri="{FF2B5EF4-FFF2-40B4-BE49-F238E27FC236}">
                <a16:creationId xmlns:a16="http://schemas.microsoft.com/office/drawing/2014/main" id="{081196B5-CFE5-4843-928C-3E5442DC4917}"/>
              </a:ext>
            </a:extLst>
          </p:cNvPr>
          <p:cNvSpPr/>
          <p:nvPr/>
        </p:nvSpPr>
        <p:spPr>
          <a:xfrm>
            <a:off x="2372605" y="2703408"/>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Down Arrow 43">
            <a:extLst>
              <a:ext uri="{FF2B5EF4-FFF2-40B4-BE49-F238E27FC236}">
                <a16:creationId xmlns:a16="http://schemas.microsoft.com/office/drawing/2014/main" id="{3E7C0CB1-987C-FE4F-9B3C-09C65F820112}"/>
              </a:ext>
            </a:extLst>
          </p:cNvPr>
          <p:cNvSpPr/>
          <p:nvPr/>
        </p:nvSpPr>
        <p:spPr>
          <a:xfrm>
            <a:off x="2387572" y="3383853"/>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Down Arrow 44">
            <a:extLst>
              <a:ext uri="{FF2B5EF4-FFF2-40B4-BE49-F238E27FC236}">
                <a16:creationId xmlns:a16="http://schemas.microsoft.com/office/drawing/2014/main" id="{88AD03CD-0651-B74E-995A-399B2A253CCF}"/>
              </a:ext>
            </a:extLst>
          </p:cNvPr>
          <p:cNvSpPr/>
          <p:nvPr/>
        </p:nvSpPr>
        <p:spPr>
          <a:xfrm>
            <a:off x="2387573" y="4116318"/>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Down Arrow 45">
            <a:extLst>
              <a:ext uri="{FF2B5EF4-FFF2-40B4-BE49-F238E27FC236}">
                <a16:creationId xmlns:a16="http://schemas.microsoft.com/office/drawing/2014/main" id="{3527E901-1871-F942-B02A-47636AC99057}"/>
              </a:ext>
            </a:extLst>
          </p:cNvPr>
          <p:cNvSpPr/>
          <p:nvPr/>
        </p:nvSpPr>
        <p:spPr>
          <a:xfrm>
            <a:off x="2378530" y="4830588"/>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a:extLst>
              <a:ext uri="{FF2B5EF4-FFF2-40B4-BE49-F238E27FC236}">
                <a16:creationId xmlns:a16="http://schemas.microsoft.com/office/drawing/2014/main" id="{CD1BF27A-093D-E548-9B34-22588842AF4C}"/>
              </a:ext>
            </a:extLst>
          </p:cNvPr>
          <p:cNvSpPr txBox="1"/>
          <p:nvPr/>
        </p:nvSpPr>
        <p:spPr>
          <a:xfrm>
            <a:off x="2658814" y="5802083"/>
            <a:ext cx="6497997" cy="338554"/>
          </a:xfrm>
          <a:prstGeom prst="rect">
            <a:avLst/>
          </a:prstGeom>
          <a:noFill/>
        </p:spPr>
        <p:txBody>
          <a:bodyPr wrap="none" rtlCol="0">
            <a:spAutoFit/>
          </a:bodyPr>
          <a:lstStyle/>
          <a:p>
            <a:r>
              <a:rPr lang="en-ZA" sz="1600" dirty="0"/>
              <a:t>Five different types of distribution channels for books (Joensuu et al., 2001) </a:t>
            </a:r>
          </a:p>
        </p:txBody>
      </p:sp>
      <p:sp>
        <p:nvSpPr>
          <p:cNvPr id="61" name="TextBox 60">
            <a:extLst>
              <a:ext uri="{FF2B5EF4-FFF2-40B4-BE49-F238E27FC236}">
                <a16:creationId xmlns:a16="http://schemas.microsoft.com/office/drawing/2014/main" id="{5BA96C95-A2A1-EA41-90AE-258C61074B49}"/>
              </a:ext>
            </a:extLst>
          </p:cNvPr>
          <p:cNvSpPr txBox="1"/>
          <p:nvPr/>
        </p:nvSpPr>
        <p:spPr>
          <a:xfrm>
            <a:off x="660047" y="6221682"/>
            <a:ext cx="5352747" cy="461665"/>
          </a:xfrm>
          <a:prstGeom prst="rect">
            <a:avLst/>
          </a:prstGeom>
          <a:noFill/>
        </p:spPr>
        <p:txBody>
          <a:bodyPr wrap="none" rtlCol="0">
            <a:spAutoFit/>
          </a:bodyPr>
          <a:lstStyle/>
          <a:p>
            <a:r>
              <a:rPr lang="en-ZA" sz="800" dirty="0"/>
              <a:t>Ref: </a:t>
            </a:r>
          </a:p>
          <a:p>
            <a:r>
              <a:rPr lang="en-ZA" sz="800" dirty="0"/>
              <a:t>        Joensuu, J., Koskimaa, R. &amp; Saarinen, L. (2001). </a:t>
            </a:r>
            <a:r>
              <a:rPr lang="en-ZA" sz="800" i="1" dirty="0"/>
              <a:t>Kirja 2010. Kirja-</a:t>
            </a:r>
            <a:r>
              <a:rPr lang="en-ZA" sz="800" i="1" dirty="0" err="1"/>
              <a:t>alan</a:t>
            </a:r>
            <a:r>
              <a:rPr lang="en-ZA" sz="800" i="1" dirty="0"/>
              <a:t> kehitystrendit. </a:t>
            </a:r>
            <a:r>
              <a:rPr lang="en-ZA" sz="800" dirty="0"/>
              <a:t>Gummerus Kirjapaino Oy. </a:t>
            </a:r>
            <a:r>
              <a:rPr lang="en-ZA" sz="800" dirty="0" err="1"/>
              <a:t>Saarijärvi</a:t>
            </a:r>
            <a:r>
              <a:rPr lang="en-ZA" sz="800" dirty="0"/>
              <a:t>. </a:t>
            </a:r>
          </a:p>
          <a:p>
            <a:r>
              <a:rPr lang="en-US" sz="800" dirty="0"/>
              <a:t>        </a:t>
            </a:r>
            <a:r>
              <a:rPr lang="en-ZA" sz="800" dirty="0"/>
              <a:t>Vaara, Matias. (2010). Digital Disruption Faced by the Book Publishing Industry. Tampere University, 2010. </a:t>
            </a:r>
          </a:p>
        </p:txBody>
      </p:sp>
      <p:pic>
        <p:nvPicPr>
          <p:cNvPr id="62" name="Picture Placeholder 6">
            <a:extLst>
              <a:ext uri="{FF2B5EF4-FFF2-40B4-BE49-F238E27FC236}">
                <a16:creationId xmlns:a16="http://schemas.microsoft.com/office/drawing/2014/main" id="{17FE584D-E03E-A046-86BE-EC5060CB7277}"/>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353800" y="0"/>
            <a:ext cx="838199" cy="1170582"/>
          </a:xfrm>
          <a:prstGeom prst="rect">
            <a:avLst/>
          </a:prstGeom>
        </p:spPr>
      </p:pic>
      <p:sp>
        <p:nvSpPr>
          <p:cNvPr id="63" name="Freeform 6">
            <a:extLst>
              <a:ext uri="{FF2B5EF4-FFF2-40B4-BE49-F238E27FC236}">
                <a16:creationId xmlns:a16="http://schemas.microsoft.com/office/drawing/2014/main" id="{065E7723-A9FB-0448-A7D2-29594CA34BE6}"/>
              </a:ext>
            </a:extLst>
          </p:cNvPr>
          <p:cNvSpPr>
            <a:spLocks/>
          </p:cNvSpPr>
          <p:nvPr/>
        </p:nvSpPr>
        <p:spPr bwMode="auto">
          <a:xfrm>
            <a:off x="3191431" y="1374988"/>
            <a:ext cx="1229551"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tx2"/>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Author</a:t>
            </a:r>
          </a:p>
          <a:p>
            <a:pPr algn="ctr"/>
            <a:endParaRPr lang="en-US" sz="1800" dirty="0">
              <a:solidFill>
                <a:schemeClr val="bg1"/>
              </a:solidFill>
              <a:latin typeface="Arial" pitchFamily="34" charset="0"/>
              <a:cs typeface="Arial" pitchFamily="34" charset="0"/>
            </a:endParaRPr>
          </a:p>
        </p:txBody>
      </p:sp>
      <p:sp>
        <p:nvSpPr>
          <p:cNvPr id="64" name="Freeform 6">
            <a:extLst>
              <a:ext uri="{FF2B5EF4-FFF2-40B4-BE49-F238E27FC236}">
                <a16:creationId xmlns:a16="http://schemas.microsoft.com/office/drawing/2014/main" id="{8C2CE7AD-D551-F848-8E57-4179562BAD47}"/>
              </a:ext>
            </a:extLst>
          </p:cNvPr>
          <p:cNvSpPr>
            <a:spLocks/>
          </p:cNvSpPr>
          <p:nvPr/>
        </p:nvSpPr>
        <p:spPr bwMode="auto">
          <a:xfrm>
            <a:off x="3191430" y="2086533"/>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EAB20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Publisher</a:t>
            </a:r>
          </a:p>
        </p:txBody>
      </p:sp>
      <p:sp>
        <p:nvSpPr>
          <p:cNvPr id="66" name="Freeform 65">
            <a:extLst>
              <a:ext uri="{FF2B5EF4-FFF2-40B4-BE49-F238E27FC236}">
                <a16:creationId xmlns:a16="http://schemas.microsoft.com/office/drawing/2014/main" id="{A9991856-C049-1C49-ABB3-B5F0A05BF5EB}"/>
              </a:ext>
            </a:extLst>
          </p:cNvPr>
          <p:cNvSpPr>
            <a:spLocks/>
          </p:cNvSpPr>
          <p:nvPr/>
        </p:nvSpPr>
        <p:spPr bwMode="auto">
          <a:xfrm>
            <a:off x="3191431" y="3509159"/>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FF020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Retailer</a:t>
            </a:r>
          </a:p>
        </p:txBody>
      </p:sp>
      <p:sp>
        <p:nvSpPr>
          <p:cNvPr id="67" name="Freeform 6">
            <a:extLst>
              <a:ext uri="{FF2B5EF4-FFF2-40B4-BE49-F238E27FC236}">
                <a16:creationId xmlns:a16="http://schemas.microsoft.com/office/drawing/2014/main" id="{FF800943-6B50-394B-B26C-55A257648C32}"/>
              </a:ext>
            </a:extLst>
          </p:cNvPr>
          <p:cNvSpPr>
            <a:spLocks/>
          </p:cNvSpPr>
          <p:nvPr/>
        </p:nvSpPr>
        <p:spPr bwMode="auto">
          <a:xfrm>
            <a:off x="3191430" y="4220240"/>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00B05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Customer</a:t>
            </a:r>
          </a:p>
        </p:txBody>
      </p:sp>
      <p:sp>
        <p:nvSpPr>
          <p:cNvPr id="68" name="Freeform 6">
            <a:extLst>
              <a:ext uri="{FF2B5EF4-FFF2-40B4-BE49-F238E27FC236}">
                <a16:creationId xmlns:a16="http://schemas.microsoft.com/office/drawing/2014/main" id="{8E453A9D-EBFF-A242-A911-59248F2D6697}"/>
              </a:ext>
            </a:extLst>
          </p:cNvPr>
          <p:cNvSpPr>
            <a:spLocks/>
          </p:cNvSpPr>
          <p:nvPr/>
        </p:nvSpPr>
        <p:spPr bwMode="auto">
          <a:xfrm>
            <a:off x="3191430" y="4958765"/>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accent1"/>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Reader</a:t>
            </a:r>
          </a:p>
        </p:txBody>
      </p:sp>
      <p:sp>
        <p:nvSpPr>
          <p:cNvPr id="69" name="Down Arrow 68">
            <a:extLst>
              <a:ext uri="{FF2B5EF4-FFF2-40B4-BE49-F238E27FC236}">
                <a16:creationId xmlns:a16="http://schemas.microsoft.com/office/drawing/2014/main" id="{67FD5123-6DF4-5443-A014-01BEA4E5E4F5}"/>
              </a:ext>
            </a:extLst>
          </p:cNvPr>
          <p:cNvSpPr/>
          <p:nvPr/>
        </p:nvSpPr>
        <p:spPr>
          <a:xfrm>
            <a:off x="3717261" y="1958543"/>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Down Arrow 69">
            <a:extLst>
              <a:ext uri="{FF2B5EF4-FFF2-40B4-BE49-F238E27FC236}">
                <a16:creationId xmlns:a16="http://schemas.microsoft.com/office/drawing/2014/main" id="{6BB9AB59-8F4B-864C-B31D-E39E208B45CD}"/>
              </a:ext>
            </a:extLst>
          </p:cNvPr>
          <p:cNvSpPr/>
          <p:nvPr/>
        </p:nvSpPr>
        <p:spPr>
          <a:xfrm>
            <a:off x="3711337" y="2703408"/>
            <a:ext cx="169029" cy="805287"/>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Down Arrow 71">
            <a:extLst>
              <a:ext uri="{FF2B5EF4-FFF2-40B4-BE49-F238E27FC236}">
                <a16:creationId xmlns:a16="http://schemas.microsoft.com/office/drawing/2014/main" id="{4F798AF6-2EE5-294E-A5F9-69988DD82537}"/>
              </a:ext>
            </a:extLst>
          </p:cNvPr>
          <p:cNvSpPr/>
          <p:nvPr/>
        </p:nvSpPr>
        <p:spPr>
          <a:xfrm>
            <a:off x="3726305" y="4116318"/>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Down Arrow 72">
            <a:extLst>
              <a:ext uri="{FF2B5EF4-FFF2-40B4-BE49-F238E27FC236}">
                <a16:creationId xmlns:a16="http://schemas.microsoft.com/office/drawing/2014/main" id="{393AC73A-4C49-DF4B-A76E-ED3265418266}"/>
              </a:ext>
            </a:extLst>
          </p:cNvPr>
          <p:cNvSpPr/>
          <p:nvPr/>
        </p:nvSpPr>
        <p:spPr>
          <a:xfrm>
            <a:off x="3717262" y="4830588"/>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6">
            <a:extLst>
              <a:ext uri="{FF2B5EF4-FFF2-40B4-BE49-F238E27FC236}">
                <a16:creationId xmlns:a16="http://schemas.microsoft.com/office/drawing/2014/main" id="{09FA7218-03E6-7444-9E3A-F8C30B3D749B}"/>
              </a:ext>
            </a:extLst>
          </p:cNvPr>
          <p:cNvSpPr>
            <a:spLocks/>
          </p:cNvSpPr>
          <p:nvPr/>
        </p:nvSpPr>
        <p:spPr bwMode="auto">
          <a:xfrm>
            <a:off x="4591903" y="1363771"/>
            <a:ext cx="1229551"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tx2"/>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Author</a:t>
            </a:r>
          </a:p>
          <a:p>
            <a:pPr algn="ctr"/>
            <a:endParaRPr lang="en-US" sz="1800" dirty="0">
              <a:solidFill>
                <a:schemeClr val="bg1"/>
              </a:solidFill>
              <a:latin typeface="Arial" pitchFamily="34" charset="0"/>
              <a:cs typeface="Arial" pitchFamily="34" charset="0"/>
            </a:endParaRPr>
          </a:p>
        </p:txBody>
      </p:sp>
      <p:sp>
        <p:nvSpPr>
          <p:cNvPr id="75" name="Freeform 6">
            <a:extLst>
              <a:ext uri="{FF2B5EF4-FFF2-40B4-BE49-F238E27FC236}">
                <a16:creationId xmlns:a16="http://schemas.microsoft.com/office/drawing/2014/main" id="{23456E6E-E65B-6848-8EFC-ADCA6AEFD7F3}"/>
              </a:ext>
            </a:extLst>
          </p:cNvPr>
          <p:cNvSpPr>
            <a:spLocks/>
          </p:cNvSpPr>
          <p:nvPr/>
        </p:nvSpPr>
        <p:spPr bwMode="auto">
          <a:xfrm>
            <a:off x="4591902" y="2075316"/>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EAB20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Publisher</a:t>
            </a:r>
          </a:p>
        </p:txBody>
      </p:sp>
      <p:sp>
        <p:nvSpPr>
          <p:cNvPr id="76" name="Freeform 6">
            <a:extLst>
              <a:ext uri="{FF2B5EF4-FFF2-40B4-BE49-F238E27FC236}">
                <a16:creationId xmlns:a16="http://schemas.microsoft.com/office/drawing/2014/main" id="{DD1EE8F6-2334-2E48-B76E-1E28CC1BCE38}"/>
              </a:ext>
            </a:extLst>
          </p:cNvPr>
          <p:cNvSpPr>
            <a:spLocks/>
          </p:cNvSpPr>
          <p:nvPr/>
        </p:nvSpPr>
        <p:spPr bwMode="auto">
          <a:xfrm>
            <a:off x="4548456" y="2789834"/>
            <a:ext cx="1313350"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C0000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Wholesaler</a:t>
            </a:r>
          </a:p>
        </p:txBody>
      </p:sp>
      <p:sp>
        <p:nvSpPr>
          <p:cNvPr id="78" name="Freeform 6">
            <a:extLst>
              <a:ext uri="{FF2B5EF4-FFF2-40B4-BE49-F238E27FC236}">
                <a16:creationId xmlns:a16="http://schemas.microsoft.com/office/drawing/2014/main" id="{A9BA1141-20FC-D74E-A046-9702A1E9A07D}"/>
              </a:ext>
            </a:extLst>
          </p:cNvPr>
          <p:cNvSpPr>
            <a:spLocks/>
          </p:cNvSpPr>
          <p:nvPr/>
        </p:nvSpPr>
        <p:spPr bwMode="auto">
          <a:xfrm>
            <a:off x="4591902" y="4209023"/>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00B05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Customer</a:t>
            </a:r>
          </a:p>
        </p:txBody>
      </p:sp>
      <p:sp>
        <p:nvSpPr>
          <p:cNvPr id="79" name="Freeform 6">
            <a:extLst>
              <a:ext uri="{FF2B5EF4-FFF2-40B4-BE49-F238E27FC236}">
                <a16:creationId xmlns:a16="http://schemas.microsoft.com/office/drawing/2014/main" id="{F9C8BDBE-7A45-A444-B322-75B436D95227}"/>
              </a:ext>
            </a:extLst>
          </p:cNvPr>
          <p:cNvSpPr>
            <a:spLocks/>
          </p:cNvSpPr>
          <p:nvPr/>
        </p:nvSpPr>
        <p:spPr bwMode="auto">
          <a:xfrm>
            <a:off x="4591902" y="4947548"/>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accent1"/>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Reader</a:t>
            </a:r>
          </a:p>
        </p:txBody>
      </p:sp>
      <p:sp>
        <p:nvSpPr>
          <p:cNvPr id="80" name="Down Arrow 79">
            <a:extLst>
              <a:ext uri="{FF2B5EF4-FFF2-40B4-BE49-F238E27FC236}">
                <a16:creationId xmlns:a16="http://schemas.microsoft.com/office/drawing/2014/main" id="{A015C879-08B5-7B40-9408-B7C199CEA235}"/>
              </a:ext>
            </a:extLst>
          </p:cNvPr>
          <p:cNvSpPr/>
          <p:nvPr/>
        </p:nvSpPr>
        <p:spPr>
          <a:xfrm>
            <a:off x="5168956" y="1983686"/>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Down Arrow 80">
            <a:extLst>
              <a:ext uri="{FF2B5EF4-FFF2-40B4-BE49-F238E27FC236}">
                <a16:creationId xmlns:a16="http://schemas.microsoft.com/office/drawing/2014/main" id="{D9C5C93B-280B-ED46-ACAF-91B9B480245C}"/>
              </a:ext>
            </a:extLst>
          </p:cNvPr>
          <p:cNvSpPr/>
          <p:nvPr/>
        </p:nvSpPr>
        <p:spPr>
          <a:xfrm>
            <a:off x="5111809" y="2692191"/>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Down Arrow 81">
            <a:extLst>
              <a:ext uri="{FF2B5EF4-FFF2-40B4-BE49-F238E27FC236}">
                <a16:creationId xmlns:a16="http://schemas.microsoft.com/office/drawing/2014/main" id="{2839CCB7-5636-6447-8CFD-0CBB38E36DCE}"/>
              </a:ext>
            </a:extLst>
          </p:cNvPr>
          <p:cNvSpPr/>
          <p:nvPr/>
        </p:nvSpPr>
        <p:spPr>
          <a:xfrm>
            <a:off x="5126776" y="3372636"/>
            <a:ext cx="169029" cy="898001"/>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Down Arrow 83">
            <a:extLst>
              <a:ext uri="{FF2B5EF4-FFF2-40B4-BE49-F238E27FC236}">
                <a16:creationId xmlns:a16="http://schemas.microsoft.com/office/drawing/2014/main" id="{838BBB94-A398-894C-9327-9DF1B886FA11}"/>
              </a:ext>
            </a:extLst>
          </p:cNvPr>
          <p:cNvSpPr/>
          <p:nvPr/>
        </p:nvSpPr>
        <p:spPr>
          <a:xfrm>
            <a:off x="5117734" y="4819371"/>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Freeform 6">
            <a:extLst>
              <a:ext uri="{FF2B5EF4-FFF2-40B4-BE49-F238E27FC236}">
                <a16:creationId xmlns:a16="http://schemas.microsoft.com/office/drawing/2014/main" id="{9EAD54DE-CC00-7D4F-9948-B1A663B558B2}"/>
              </a:ext>
            </a:extLst>
          </p:cNvPr>
          <p:cNvSpPr>
            <a:spLocks/>
          </p:cNvSpPr>
          <p:nvPr/>
        </p:nvSpPr>
        <p:spPr bwMode="auto">
          <a:xfrm>
            <a:off x="5971225" y="1354227"/>
            <a:ext cx="1229551"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tx2"/>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Author</a:t>
            </a:r>
          </a:p>
          <a:p>
            <a:pPr algn="ctr"/>
            <a:endParaRPr lang="en-US" sz="1800" dirty="0">
              <a:solidFill>
                <a:schemeClr val="bg1"/>
              </a:solidFill>
              <a:latin typeface="Arial" pitchFamily="34" charset="0"/>
              <a:cs typeface="Arial" pitchFamily="34" charset="0"/>
            </a:endParaRPr>
          </a:p>
        </p:txBody>
      </p:sp>
      <p:sp>
        <p:nvSpPr>
          <p:cNvPr id="86" name="Freeform 6">
            <a:extLst>
              <a:ext uri="{FF2B5EF4-FFF2-40B4-BE49-F238E27FC236}">
                <a16:creationId xmlns:a16="http://schemas.microsoft.com/office/drawing/2014/main" id="{25C7FEC1-0111-D147-B812-C3224456FE57}"/>
              </a:ext>
            </a:extLst>
          </p:cNvPr>
          <p:cNvSpPr>
            <a:spLocks/>
          </p:cNvSpPr>
          <p:nvPr/>
        </p:nvSpPr>
        <p:spPr bwMode="auto">
          <a:xfrm>
            <a:off x="5971224" y="2065772"/>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EAB20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Publisher</a:t>
            </a:r>
          </a:p>
        </p:txBody>
      </p:sp>
      <p:sp>
        <p:nvSpPr>
          <p:cNvPr id="89" name="Freeform 6">
            <a:extLst>
              <a:ext uri="{FF2B5EF4-FFF2-40B4-BE49-F238E27FC236}">
                <a16:creationId xmlns:a16="http://schemas.microsoft.com/office/drawing/2014/main" id="{9EA258E3-EE9C-E543-A01D-285BC7F7F7D5}"/>
              </a:ext>
            </a:extLst>
          </p:cNvPr>
          <p:cNvSpPr>
            <a:spLocks/>
          </p:cNvSpPr>
          <p:nvPr/>
        </p:nvSpPr>
        <p:spPr bwMode="auto">
          <a:xfrm>
            <a:off x="5971224" y="4199479"/>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00B05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Customer</a:t>
            </a:r>
          </a:p>
        </p:txBody>
      </p:sp>
      <p:sp>
        <p:nvSpPr>
          <p:cNvPr id="90" name="Freeform 6">
            <a:extLst>
              <a:ext uri="{FF2B5EF4-FFF2-40B4-BE49-F238E27FC236}">
                <a16:creationId xmlns:a16="http://schemas.microsoft.com/office/drawing/2014/main" id="{AE022B9F-6D39-C643-A69C-4E1805316C50}"/>
              </a:ext>
            </a:extLst>
          </p:cNvPr>
          <p:cNvSpPr>
            <a:spLocks/>
          </p:cNvSpPr>
          <p:nvPr/>
        </p:nvSpPr>
        <p:spPr bwMode="auto">
          <a:xfrm>
            <a:off x="5971224" y="4938004"/>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accent1"/>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Reader</a:t>
            </a:r>
          </a:p>
        </p:txBody>
      </p:sp>
      <p:sp>
        <p:nvSpPr>
          <p:cNvPr id="91" name="Down Arrow 90">
            <a:extLst>
              <a:ext uri="{FF2B5EF4-FFF2-40B4-BE49-F238E27FC236}">
                <a16:creationId xmlns:a16="http://schemas.microsoft.com/office/drawing/2014/main" id="{061788C0-5B69-CA47-A340-1C9CBC790B13}"/>
              </a:ext>
            </a:extLst>
          </p:cNvPr>
          <p:cNvSpPr/>
          <p:nvPr/>
        </p:nvSpPr>
        <p:spPr>
          <a:xfrm>
            <a:off x="6548278" y="1974142"/>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Down Arrow 91">
            <a:extLst>
              <a:ext uri="{FF2B5EF4-FFF2-40B4-BE49-F238E27FC236}">
                <a16:creationId xmlns:a16="http://schemas.microsoft.com/office/drawing/2014/main" id="{E13AA970-7697-0B4F-84F1-69C4EB7230DD}"/>
              </a:ext>
            </a:extLst>
          </p:cNvPr>
          <p:cNvSpPr/>
          <p:nvPr/>
        </p:nvSpPr>
        <p:spPr>
          <a:xfrm>
            <a:off x="6491131" y="2682647"/>
            <a:ext cx="180718" cy="1526376"/>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Down Arrow 94">
            <a:extLst>
              <a:ext uri="{FF2B5EF4-FFF2-40B4-BE49-F238E27FC236}">
                <a16:creationId xmlns:a16="http://schemas.microsoft.com/office/drawing/2014/main" id="{77851412-EDFC-0047-9CB6-B6043EB84F6C}"/>
              </a:ext>
            </a:extLst>
          </p:cNvPr>
          <p:cNvSpPr/>
          <p:nvPr/>
        </p:nvSpPr>
        <p:spPr>
          <a:xfrm>
            <a:off x="6497056" y="4809827"/>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Freeform 6">
            <a:extLst>
              <a:ext uri="{FF2B5EF4-FFF2-40B4-BE49-F238E27FC236}">
                <a16:creationId xmlns:a16="http://schemas.microsoft.com/office/drawing/2014/main" id="{981680AF-2C59-3D41-AC72-E1FC8C046439}"/>
              </a:ext>
            </a:extLst>
          </p:cNvPr>
          <p:cNvSpPr>
            <a:spLocks/>
          </p:cNvSpPr>
          <p:nvPr/>
        </p:nvSpPr>
        <p:spPr bwMode="auto">
          <a:xfrm>
            <a:off x="8791948" y="1363771"/>
            <a:ext cx="1229551"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tx2"/>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Author</a:t>
            </a:r>
          </a:p>
          <a:p>
            <a:pPr algn="ctr"/>
            <a:endParaRPr lang="en-US" sz="1800" dirty="0">
              <a:solidFill>
                <a:schemeClr val="bg1"/>
              </a:solidFill>
              <a:latin typeface="Arial" pitchFamily="34" charset="0"/>
              <a:cs typeface="Arial" pitchFamily="34" charset="0"/>
            </a:endParaRPr>
          </a:p>
        </p:txBody>
      </p:sp>
      <p:sp>
        <p:nvSpPr>
          <p:cNvPr id="100" name="Freeform 6">
            <a:extLst>
              <a:ext uri="{FF2B5EF4-FFF2-40B4-BE49-F238E27FC236}">
                <a16:creationId xmlns:a16="http://schemas.microsoft.com/office/drawing/2014/main" id="{1ED5D5C7-6D34-9047-8233-F217F27CBCA9}"/>
              </a:ext>
            </a:extLst>
          </p:cNvPr>
          <p:cNvSpPr>
            <a:spLocks/>
          </p:cNvSpPr>
          <p:nvPr/>
        </p:nvSpPr>
        <p:spPr bwMode="auto">
          <a:xfrm>
            <a:off x="8791947" y="4209023"/>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00B05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Customer</a:t>
            </a:r>
          </a:p>
        </p:txBody>
      </p:sp>
      <p:sp>
        <p:nvSpPr>
          <p:cNvPr id="101" name="Freeform 6">
            <a:extLst>
              <a:ext uri="{FF2B5EF4-FFF2-40B4-BE49-F238E27FC236}">
                <a16:creationId xmlns:a16="http://schemas.microsoft.com/office/drawing/2014/main" id="{145CDDAF-EA70-424C-A6D1-3322FA9C2750}"/>
              </a:ext>
            </a:extLst>
          </p:cNvPr>
          <p:cNvSpPr>
            <a:spLocks/>
          </p:cNvSpPr>
          <p:nvPr/>
        </p:nvSpPr>
        <p:spPr bwMode="auto">
          <a:xfrm>
            <a:off x="8791947" y="4947548"/>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accent1"/>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Reader</a:t>
            </a:r>
          </a:p>
        </p:txBody>
      </p:sp>
      <p:sp>
        <p:nvSpPr>
          <p:cNvPr id="102" name="Down Arrow 101">
            <a:extLst>
              <a:ext uri="{FF2B5EF4-FFF2-40B4-BE49-F238E27FC236}">
                <a16:creationId xmlns:a16="http://schemas.microsoft.com/office/drawing/2014/main" id="{260E362A-2329-9E40-AB18-61D04C7B3EB5}"/>
              </a:ext>
            </a:extLst>
          </p:cNvPr>
          <p:cNvSpPr/>
          <p:nvPr/>
        </p:nvSpPr>
        <p:spPr>
          <a:xfrm>
            <a:off x="9326821" y="1994719"/>
            <a:ext cx="174793" cy="2214304"/>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Down Arrow 105">
            <a:extLst>
              <a:ext uri="{FF2B5EF4-FFF2-40B4-BE49-F238E27FC236}">
                <a16:creationId xmlns:a16="http://schemas.microsoft.com/office/drawing/2014/main" id="{5BC061CC-CAA3-6F41-82D4-187C7F80A49D}"/>
              </a:ext>
            </a:extLst>
          </p:cNvPr>
          <p:cNvSpPr/>
          <p:nvPr/>
        </p:nvSpPr>
        <p:spPr>
          <a:xfrm>
            <a:off x="9317779" y="4819371"/>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a:extLst>
              <a:ext uri="{FF2B5EF4-FFF2-40B4-BE49-F238E27FC236}">
                <a16:creationId xmlns:a16="http://schemas.microsoft.com/office/drawing/2014/main" id="{5FA33716-6B4C-F34D-B192-FF38907F745E}"/>
              </a:ext>
            </a:extLst>
          </p:cNvPr>
          <p:cNvSpPr txBox="1"/>
          <p:nvPr/>
        </p:nvSpPr>
        <p:spPr>
          <a:xfrm>
            <a:off x="7280679" y="729730"/>
            <a:ext cx="1409046" cy="584775"/>
          </a:xfrm>
          <a:prstGeom prst="rect">
            <a:avLst/>
          </a:prstGeom>
          <a:noFill/>
        </p:spPr>
        <p:txBody>
          <a:bodyPr wrap="square" rtlCol="0">
            <a:spAutoFit/>
          </a:bodyPr>
          <a:lstStyle/>
          <a:p>
            <a:pPr algn="ctr"/>
            <a:r>
              <a:rPr lang="en-US" sz="1600" dirty="0"/>
              <a:t>Self Published Authors</a:t>
            </a:r>
          </a:p>
        </p:txBody>
      </p:sp>
      <p:sp>
        <p:nvSpPr>
          <p:cNvPr id="53" name="Freeform 6">
            <a:extLst>
              <a:ext uri="{FF2B5EF4-FFF2-40B4-BE49-F238E27FC236}">
                <a16:creationId xmlns:a16="http://schemas.microsoft.com/office/drawing/2014/main" id="{D5BCA3CF-E667-6044-BBE7-B3025E719B7D}"/>
              </a:ext>
            </a:extLst>
          </p:cNvPr>
          <p:cNvSpPr>
            <a:spLocks/>
          </p:cNvSpPr>
          <p:nvPr/>
        </p:nvSpPr>
        <p:spPr bwMode="auto">
          <a:xfrm>
            <a:off x="7368601" y="1370479"/>
            <a:ext cx="1229551"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tx2"/>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Author</a:t>
            </a:r>
          </a:p>
          <a:p>
            <a:pPr algn="ctr"/>
            <a:endParaRPr lang="en-US" sz="1800" dirty="0">
              <a:solidFill>
                <a:schemeClr val="bg1"/>
              </a:solidFill>
              <a:latin typeface="Arial" pitchFamily="34" charset="0"/>
              <a:cs typeface="Arial" pitchFamily="34" charset="0"/>
            </a:endParaRPr>
          </a:p>
        </p:txBody>
      </p:sp>
      <p:sp>
        <p:nvSpPr>
          <p:cNvPr id="56" name="Freeform 6">
            <a:extLst>
              <a:ext uri="{FF2B5EF4-FFF2-40B4-BE49-F238E27FC236}">
                <a16:creationId xmlns:a16="http://schemas.microsoft.com/office/drawing/2014/main" id="{0D44A93B-9F24-0F4A-87BC-7ED117BAE79B}"/>
              </a:ext>
            </a:extLst>
          </p:cNvPr>
          <p:cNvSpPr>
            <a:spLocks/>
          </p:cNvSpPr>
          <p:nvPr/>
        </p:nvSpPr>
        <p:spPr bwMode="auto">
          <a:xfrm>
            <a:off x="7368600" y="4215731"/>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00B05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Customer</a:t>
            </a:r>
          </a:p>
        </p:txBody>
      </p:sp>
      <p:sp>
        <p:nvSpPr>
          <p:cNvPr id="57" name="Freeform 6">
            <a:extLst>
              <a:ext uri="{FF2B5EF4-FFF2-40B4-BE49-F238E27FC236}">
                <a16:creationId xmlns:a16="http://schemas.microsoft.com/office/drawing/2014/main" id="{FECF4046-A951-E145-8F1E-0A5175985B63}"/>
              </a:ext>
            </a:extLst>
          </p:cNvPr>
          <p:cNvSpPr>
            <a:spLocks/>
          </p:cNvSpPr>
          <p:nvPr/>
        </p:nvSpPr>
        <p:spPr bwMode="auto">
          <a:xfrm>
            <a:off x="7368600" y="4954256"/>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chemeClr val="accent1"/>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Reader</a:t>
            </a:r>
          </a:p>
        </p:txBody>
      </p:sp>
      <p:sp>
        <p:nvSpPr>
          <p:cNvPr id="58" name="Down Arrow 57">
            <a:extLst>
              <a:ext uri="{FF2B5EF4-FFF2-40B4-BE49-F238E27FC236}">
                <a16:creationId xmlns:a16="http://schemas.microsoft.com/office/drawing/2014/main" id="{03A661AD-D78C-5F4F-887A-E6AA0DD6A294}"/>
              </a:ext>
            </a:extLst>
          </p:cNvPr>
          <p:cNvSpPr/>
          <p:nvPr/>
        </p:nvSpPr>
        <p:spPr>
          <a:xfrm>
            <a:off x="7945654" y="1990394"/>
            <a:ext cx="174793" cy="1526376"/>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Down Arrow 58">
            <a:extLst>
              <a:ext uri="{FF2B5EF4-FFF2-40B4-BE49-F238E27FC236}">
                <a16:creationId xmlns:a16="http://schemas.microsoft.com/office/drawing/2014/main" id="{8E4787DF-F583-4041-A6AF-A69120B3361A}"/>
              </a:ext>
            </a:extLst>
          </p:cNvPr>
          <p:cNvSpPr/>
          <p:nvPr/>
        </p:nvSpPr>
        <p:spPr>
          <a:xfrm>
            <a:off x="7888506" y="4107753"/>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Down Arrow 70">
            <a:extLst>
              <a:ext uri="{FF2B5EF4-FFF2-40B4-BE49-F238E27FC236}">
                <a16:creationId xmlns:a16="http://schemas.microsoft.com/office/drawing/2014/main" id="{BFEEBCB0-B44B-5947-8716-8BD4BEF3D6D2}"/>
              </a:ext>
            </a:extLst>
          </p:cNvPr>
          <p:cNvSpPr/>
          <p:nvPr/>
        </p:nvSpPr>
        <p:spPr>
          <a:xfrm>
            <a:off x="7894432" y="4826079"/>
            <a:ext cx="174793" cy="15431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76">
            <a:extLst>
              <a:ext uri="{FF2B5EF4-FFF2-40B4-BE49-F238E27FC236}">
                <a16:creationId xmlns:a16="http://schemas.microsoft.com/office/drawing/2014/main" id="{07810B37-30AD-E147-A48A-370C87431FCD}"/>
              </a:ext>
            </a:extLst>
          </p:cNvPr>
          <p:cNvSpPr>
            <a:spLocks/>
          </p:cNvSpPr>
          <p:nvPr/>
        </p:nvSpPr>
        <p:spPr bwMode="auto">
          <a:xfrm>
            <a:off x="7361127" y="3506841"/>
            <a:ext cx="1229552" cy="622888"/>
          </a:xfrm>
          <a:custGeom>
            <a:avLst/>
            <a:gdLst/>
            <a:ahLst/>
            <a:cxnLst>
              <a:cxn ang="0">
                <a:pos x="791" y="0"/>
              </a:cxn>
              <a:cxn ang="0">
                <a:pos x="821" y="4"/>
              </a:cxn>
              <a:cxn ang="0">
                <a:pos x="852" y="15"/>
              </a:cxn>
              <a:cxn ang="0">
                <a:pos x="881" y="32"/>
              </a:cxn>
              <a:cxn ang="0">
                <a:pos x="906" y="53"/>
              </a:cxn>
              <a:cxn ang="0">
                <a:pos x="925" y="77"/>
              </a:cxn>
              <a:cxn ang="0">
                <a:pos x="1144" y="459"/>
              </a:cxn>
              <a:cxn ang="0">
                <a:pos x="1153" y="486"/>
              </a:cxn>
              <a:cxn ang="0">
                <a:pos x="1156" y="516"/>
              </a:cxn>
              <a:cxn ang="0">
                <a:pos x="1155" y="546"/>
              </a:cxn>
              <a:cxn ang="0">
                <a:pos x="1149" y="575"/>
              </a:cxn>
              <a:cxn ang="0">
                <a:pos x="1138" y="601"/>
              </a:cxn>
              <a:cxn ang="0">
                <a:pos x="916" y="982"/>
              </a:cxn>
              <a:cxn ang="0">
                <a:pos x="895" y="1005"/>
              </a:cxn>
              <a:cxn ang="0">
                <a:pos x="867" y="1024"/>
              </a:cxn>
              <a:cxn ang="0">
                <a:pos x="837" y="1038"/>
              </a:cxn>
              <a:cxn ang="0">
                <a:pos x="806" y="1046"/>
              </a:cxn>
              <a:cxn ang="0">
                <a:pos x="365" y="1047"/>
              </a:cxn>
              <a:cxn ang="0">
                <a:pos x="335" y="1043"/>
              </a:cxn>
              <a:cxn ang="0">
                <a:pos x="304" y="1032"/>
              </a:cxn>
              <a:cxn ang="0">
                <a:pos x="275" y="1015"/>
              </a:cxn>
              <a:cxn ang="0">
                <a:pos x="250" y="994"/>
              </a:cxn>
              <a:cxn ang="0">
                <a:pos x="231" y="970"/>
              </a:cxn>
              <a:cxn ang="0">
                <a:pos x="12" y="589"/>
              </a:cxn>
              <a:cxn ang="0">
                <a:pos x="4" y="561"/>
              </a:cxn>
              <a:cxn ang="0">
                <a:pos x="0" y="531"/>
              </a:cxn>
              <a:cxn ang="0">
                <a:pos x="1" y="501"/>
              </a:cxn>
              <a:cxn ang="0">
                <a:pos x="7" y="472"/>
              </a:cxn>
              <a:cxn ang="0">
                <a:pos x="18" y="446"/>
              </a:cxn>
              <a:cxn ang="0">
                <a:pos x="240" y="64"/>
              </a:cxn>
              <a:cxn ang="0">
                <a:pos x="262" y="42"/>
              </a:cxn>
              <a:cxn ang="0">
                <a:pos x="289" y="23"/>
              </a:cxn>
              <a:cxn ang="0">
                <a:pos x="319" y="9"/>
              </a:cxn>
              <a:cxn ang="0">
                <a:pos x="350" y="1"/>
              </a:cxn>
            </a:cxnLst>
            <a:rect l="0" t="0" r="r" b="b"/>
            <a:pathLst>
              <a:path w="1156" h="1047">
                <a:moveTo>
                  <a:pt x="365" y="0"/>
                </a:moveTo>
                <a:lnTo>
                  <a:pt x="791" y="0"/>
                </a:lnTo>
                <a:lnTo>
                  <a:pt x="806" y="1"/>
                </a:lnTo>
                <a:lnTo>
                  <a:pt x="821" y="4"/>
                </a:lnTo>
                <a:lnTo>
                  <a:pt x="837" y="9"/>
                </a:lnTo>
                <a:lnTo>
                  <a:pt x="852" y="15"/>
                </a:lnTo>
                <a:lnTo>
                  <a:pt x="867" y="23"/>
                </a:lnTo>
                <a:lnTo>
                  <a:pt x="881" y="32"/>
                </a:lnTo>
                <a:lnTo>
                  <a:pt x="895" y="42"/>
                </a:lnTo>
                <a:lnTo>
                  <a:pt x="906" y="53"/>
                </a:lnTo>
                <a:lnTo>
                  <a:pt x="916" y="64"/>
                </a:lnTo>
                <a:lnTo>
                  <a:pt x="925" y="77"/>
                </a:lnTo>
                <a:lnTo>
                  <a:pt x="1138" y="446"/>
                </a:lnTo>
                <a:lnTo>
                  <a:pt x="1144" y="459"/>
                </a:lnTo>
                <a:lnTo>
                  <a:pt x="1149" y="472"/>
                </a:lnTo>
                <a:lnTo>
                  <a:pt x="1153" y="486"/>
                </a:lnTo>
                <a:lnTo>
                  <a:pt x="1155" y="501"/>
                </a:lnTo>
                <a:lnTo>
                  <a:pt x="1156" y="516"/>
                </a:lnTo>
                <a:lnTo>
                  <a:pt x="1156" y="531"/>
                </a:lnTo>
                <a:lnTo>
                  <a:pt x="1155" y="546"/>
                </a:lnTo>
                <a:lnTo>
                  <a:pt x="1153" y="561"/>
                </a:lnTo>
                <a:lnTo>
                  <a:pt x="1149" y="575"/>
                </a:lnTo>
                <a:lnTo>
                  <a:pt x="1144" y="589"/>
                </a:lnTo>
                <a:lnTo>
                  <a:pt x="1138" y="601"/>
                </a:lnTo>
                <a:lnTo>
                  <a:pt x="925" y="970"/>
                </a:lnTo>
                <a:lnTo>
                  <a:pt x="916" y="982"/>
                </a:lnTo>
                <a:lnTo>
                  <a:pt x="906" y="994"/>
                </a:lnTo>
                <a:lnTo>
                  <a:pt x="895" y="1005"/>
                </a:lnTo>
                <a:lnTo>
                  <a:pt x="881" y="1015"/>
                </a:lnTo>
                <a:lnTo>
                  <a:pt x="867" y="1024"/>
                </a:lnTo>
                <a:lnTo>
                  <a:pt x="852" y="1032"/>
                </a:lnTo>
                <a:lnTo>
                  <a:pt x="837" y="1038"/>
                </a:lnTo>
                <a:lnTo>
                  <a:pt x="821" y="1043"/>
                </a:lnTo>
                <a:lnTo>
                  <a:pt x="806" y="1046"/>
                </a:lnTo>
                <a:lnTo>
                  <a:pt x="791" y="1047"/>
                </a:lnTo>
                <a:lnTo>
                  <a:pt x="365" y="1047"/>
                </a:lnTo>
                <a:lnTo>
                  <a:pt x="350" y="1046"/>
                </a:lnTo>
                <a:lnTo>
                  <a:pt x="335" y="1043"/>
                </a:lnTo>
                <a:lnTo>
                  <a:pt x="319" y="1038"/>
                </a:lnTo>
                <a:lnTo>
                  <a:pt x="304" y="1032"/>
                </a:lnTo>
                <a:lnTo>
                  <a:pt x="289" y="1024"/>
                </a:lnTo>
                <a:lnTo>
                  <a:pt x="275" y="1015"/>
                </a:lnTo>
                <a:lnTo>
                  <a:pt x="262" y="1005"/>
                </a:lnTo>
                <a:lnTo>
                  <a:pt x="250" y="994"/>
                </a:lnTo>
                <a:lnTo>
                  <a:pt x="240" y="982"/>
                </a:lnTo>
                <a:lnTo>
                  <a:pt x="231" y="970"/>
                </a:lnTo>
                <a:lnTo>
                  <a:pt x="18" y="601"/>
                </a:lnTo>
                <a:lnTo>
                  <a:pt x="12" y="589"/>
                </a:lnTo>
                <a:lnTo>
                  <a:pt x="7" y="575"/>
                </a:lnTo>
                <a:lnTo>
                  <a:pt x="4" y="561"/>
                </a:lnTo>
                <a:lnTo>
                  <a:pt x="1" y="546"/>
                </a:lnTo>
                <a:lnTo>
                  <a:pt x="0" y="531"/>
                </a:lnTo>
                <a:lnTo>
                  <a:pt x="0" y="516"/>
                </a:lnTo>
                <a:lnTo>
                  <a:pt x="1" y="501"/>
                </a:lnTo>
                <a:lnTo>
                  <a:pt x="4" y="486"/>
                </a:lnTo>
                <a:lnTo>
                  <a:pt x="7" y="472"/>
                </a:lnTo>
                <a:lnTo>
                  <a:pt x="12" y="459"/>
                </a:lnTo>
                <a:lnTo>
                  <a:pt x="18" y="446"/>
                </a:lnTo>
                <a:lnTo>
                  <a:pt x="231" y="77"/>
                </a:lnTo>
                <a:lnTo>
                  <a:pt x="240" y="64"/>
                </a:lnTo>
                <a:lnTo>
                  <a:pt x="250" y="53"/>
                </a:lnTo>
                <a:lnTo>
                  <a:pt x="262" y="42"/>
                </a:lnTo>
                <a:lnTo>
                  <a:pt x="275" y="32"/>
                </a:lnTo>
                <a:lnTo>
                  <a:pt x="289" y="23"/>
                </a:lnTo>
                <a:lnTo>
                  <a:pt x="304" y="15"/>
                </a:lnTo>
                <a:lnTo>
                  <a:pt x="319" y="9"/>
                </a:lnTo>
                <a:lnTo>
                  <a:pt x="335" y="4"/>
                </a:lnTo>
                <a:lnTo>
                  <a:pt x="350" y="1"/>
                </a:lnTo>
                <a:lnTo>
                  <a:pt x="365" y="0"/>
                </a:lnTo>
                <a:close/>
              </a:path>
            </a:pathLst>
          </a:custGeom>
          <a:solidFill>
            <a:srgbClr val="FF0200"/>
          </a:solidFill>
          <a:ln w="0">
            <a:noFill/>
            <a:prstDash val="solid"/>
            <a:round/>
            <a:headEnd/>
            <a:tailEnd/>
          </a:ln>
          <a:effectLst>
            <a:innerShdw blurRad="25400" dist="101600" dir="13500000">
              <a:prstClr val="black">
                <a:alpha val="30000"/>
              </a:prstClr>
            </a:innerShdw>
          </a:effectLst>
        </p:spPr>
        <p:txBody>
          <a:bodyPr vert="horz" wrap="square" lIns="274320" tIns="365760" rIns="274320" bIns="45720" numCol="1" anchor="t" anchorCtr="0" compatLnSpc="1">
            <a:prstTxWarp prst="textNoShape">
              <a:avLst/>
            </a:prstTxWarp>
          </a:bodyPr>
          <a:lstStyle/>
          <a:p>
            <a:pPr algn="ctr"/>
            <a:r>
              <a:rPr lang="en-US" sz="1200" dirty="0">
                <a:solidFill>
                  <a:schemeClr val="bg1"/>
                </a:solidFill>
                <a:latin typeface="Arial" pitchFamily="34" charset="0"/>
                <a:cs typeface="Arial" pitchFamily="34" charset="0"/>
              </a:rPr>
              <a:t>Retailer</a:t>
            </a:r>
          </a:p>
        </p:txBody>
      </p:sp>
      <p:pic>
        <p:nvPicPr>
          <p:cNvPr id="3" name="Online Media 2" descr="Recorded Sound">
            <a:hlinkClick r:id="" action="ppaction://media"/>
            <a:extLst>
              <a:ext uri="{FF2B5EF4-FFF2-40B4-BE49-F238E27FC236}">
                <a16:creationId xmlns:a16="http://schemas.microsoft.com/office/drawing/2014/main" id="{890ABD35-3855-394D-AD9B-F30D851E75E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603179" y="541427"/>
            <a:ext cx="812800" cy="812800"/>
          </a:xfrm>
          <a:prstGeom prst="rect">
            <a:avLst/>
          </a:prstGeom>
        </p:spPr>
      </p:pic>
    </p:spTree>
    <p:custDataLst>
      <p:tags r:id="rId1"/>
    </p:custDataLst>
    <p:extLst>
      <p:ext uri="{BB962C8B-B14F-4D97-AF65-F5344CB8AC3E}">
        <p14:creationId xmlns:p14="http://schemas.microsoft.com/office/powerpoint/2010/main" val="597386305"/>
      </p:ext>
    </p:extLst>
  </p:cSld>
  <p:clrMapOvr>
    <a:masterClrMapping/>
  </p:clrMapOvr>
  <mc:AlternateContent xmlns:mc="http://schemas.openxmlformats.org/markup-compatibility/2006" xmlns:p14="http://schemas.microsoft.com/office/powerpoint/2010/main">
    <mc:Choice Requires="p14">
      <p:transition spd="slow" p14:dur="2000" advTm="45431"/>
    </mc:Choice>
    <mc:Fallback xmlns="">
      <p:transition spd="slow" advTm="454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41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528" objId="3"/>
        <p14:stopEvt time="45431" objId="3"/>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FFE2196-9A6B-2544-A9B7-F464CFE81127}"/>
              </a:ext>
            </a:extLst>
          </p:cNvPr>
          <p:cNvPicPr>
            <a:picLocks noChangeAspect="1"/>
          </p:cNvPicPr>
          <p:nvPr/>
        </p:nvPicPr>
        <p:blipFill rotWithShape="1">
          <a:blip r:embed="rId5"/>
          <a:srcRect r="-1" b="8012"/>
          <a:stretch/>
        </p:blipFill>
        <p:spPr>
          <a:xfrm>
            <a:off x="1664396" y="1281810"/>
            <a:ext cx="8923931" cy="4802174"/>
          </a:xfrm>
          <a:prstGeom prst="rect">
            <a:avLst/>
          </a:prstGeom>
        </p:spPr>
      </p:pic>
      <p:sp>
        <p:nvSpPr>
          <p:cNvPr id="5" name="TextBox 4">
            <a:extLst>
              <a:ext uri="{FF2B5EF4-FFF2-40B4-BE49-F238E27FC236}">
                <a16:creationId xmlns:a16="http://schemas.microsoft.com/office/drawing/2014/main" id="{D5DFF978-D46C-2C41-842A-EAC10BDBFAB2}"/>
              </a:ext>
            </a:extLst>
          </p:cNvPr>
          <p:cNvSpPr txBox="1"/>
          <p:nvPr/>
        </p:nvSpPr>
        <p:spPr>
          <a:xfrm>
            <a:off x="1805800" y="6083985"/>
            <a:ext cx="8923931" cy="461665"/>
          </a:xfrm>
          <a:prstGeom prst="rect">
            <a:avLst/>
          </a:prstGeom>
          <a:noFill/>
        </p:spPr>
        <p:txBody>
          <a:bodyPr wrap="square" rtlCol="0">
            <a:spAutoFit/>
          </a:bodyPr>
          <a:lstStyle/>
          <a:p>
            <a:r>
              <a:rPr lang="en-ZA" sz="1200" dirty="0"/>
              <a:t>The traditional value system of book publishing and the emerging digital value system (Traditional value system information by Joensuu et al. 2001. Model by Porter, 1985, adopted for media industry analysis by Wang, 2008.). </a:t>
            </a:r>
          </a:p>
        </p:txBody>
      </p:sp>
      <p:sp>
        <p:nvSpPr>
          <p:cNvPr id="2" name="Title 1">
            <a:extLst>
              <a:ext uri="{FF2B5EF4-FFF2-40B4-BE49-F238E27FC236}">
                <a16:creationId xmlns:a16="http://schemas.microsoft.com/office/drawing/2014/main" id="{21840D9B-4734-F04E-A2C7-D74B87769F9A}"/>
              </a:ext>
            </a:extLst>
          </p:cNvPr>
          <p:cNvSpPr>
            <a:spLocks noGrp="1"/>
          </p:cNvSpPr>
          <p:nvPr>
            <p:ph type="title"/>
          </p:nvPr>
        </p:nvSpPr>
        <p:spPr>
          <a:xfrm>
            <a:off x="609600" y="274641"/>
            <a:ext cx="10972800" cy="711081"/>
          </a:xfrm>
        </p:spPr>
        <p:txBody>
          <a:bodyPr/>
          <a:lstStyle/>
          <a:p>
            <a:r>
              <a:rPr lang="en-ZA" sz="3200" dirty="0"/>
              <a:t>The traditional value system of book publishing and the emerging digital value system</a:t>
            </a:r>
            <a:endParaRPr lang="en-US" sz="3200" dirty="0"/>
          </a:p>
        </p:txBody>
      </p:sp>
      <p:pic>
        <p:nvPicPr>
          <p:cNvPr id="3" name="Online Media 2" descr="Recorded Sound">
            <a:hlinkClick r:id="" action="ppaction://media"/>
            <a:extLst>
              <a:ext uri="{FF2B5EF4-FFF2-40B4-BE49-F238E27FC236}">
                <a16:creationId xmlns:a16="http://schemas.microsoft.com/office/drawing/2014/main" id="{0F23D15F-A319-284E-A0F5-03637687AB0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203200" y="1482558"/>
            <a:ext cx="812800" cy="812800"/>
          </a:xfrm>
          <a:prstGeom prst="rect">
            <a:avLst/>
          </a:prstGeom>
        </p:spPr>
      </p:pic>
    </p:spTree>
    <p:custDataLst>
      <p:tags r:id="rId1"/>
    </p:custDataLst>
    <p:extLst>
      <p:ext uri="{BB962C8B-B14F-4D97-AF65-F5344CB8AC3E}">
        <p14:creationId xmlns:p14="http://schemas.microsoft.com/office/powerpoint/2010/main" val="2808494669"/>
      </p:ext>
    </p:extLst>
  </p:cSld>
  <p:clrMapOvr>
    <a:masterClrMapping/>
  </p:clrMapOvr>
  <mc:AlternateContent xmlns:mc="http://schemas.openxmlformats.org/markup-compatibility/2006" xmlns:p14="http://schemas.microsoft.com/office/powerpoint/2010/main">
    <mc:Choice Requires="p14">
      <p:transition spd="slow" p14:dur="2000" advTm="67920"/>
    </mc:Choice>
    <mc:Fallback xmlns="">
      <p:transition spd="slow" advTm="679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33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1214" objId="3"/>
        <p14:stopEvt time="67920" objId="3"/>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138560"/>
            <a:ext cx="10972800" cy="711081"/>
          </a:xfrm>
        </p:spPr>
        <p:txBody>
          <a:bodyPr/>
          <a:lstStyle/>
          <a:p>
            <a:r>
              <a:rPr lang="en-IN" dirty="0">
                <a:solidFill>
                  <a:schemeClr val="tx1">
                    <a:lumMod val="75000"/>
                    <a:lumOff val="25000"/>
                  </a:schemeClr>
                </a:solidFill>
              </a:rPr>
              <a:t>PESTLE Analysis – e-Book Publishing Industry/Barnes and Noble</a:t>
            </a:r>
          </a:p>
        </p:txBody>
      </p:sp>
      <p:sp>
        <p:nvSpPr>
          <p:cNvPr id="4" name="Oval 3"/>
          <p:cNvSpPr/>
          <p:nvPr/>
        </p:nvSpPr>
        <p:spPr>
          <a:xfrm>
            <a:off x="3900007" y="1832276"/>
            <a:ext cx="2133817" cy="2133817"/>
          </a:xfrm>
          <a:prstGeom prst="ellipse">
            <a:avLst/>
          </a:prstGeom>
          <a:noFill/>
          <a:ln w="9525">
            <a:solidFill>
              <a:schemeClr val="tx1">
                <a:lumMod val="65000"/>
                <a:lumOff val="3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a:solidFill>
                <a:prstClr val="white"/>
              </a:solidFill>
              <a:latin typeface="Calibri"/>
            </a:endParaRPr>
          </a:p>
        </p:txBody>
      </p:sp>
      <p:sp>
        <p:nvSpPr>
          <p:cNvPr id="16" name="Oval 15"/>
          <p:cNvSpPr/>
          <p:nvPr/>
        </p:nvSpPr>
        <p:spPr>
          <a:xfrm>
            <a:off x="6127490" y="1832276"/>
            <a:ext cx="2133817" cy="2133817"/>
          </a:xfrm>
          <a:prstGeom prst="ellipse">
            <a:avLst/>
          </a:prstGeom>
          <a:noFill/>
          <a:ln w="9525">
            <a:solidFill>
              <a:schemeClr val="tx1">
                <a:lumMod val="65000"/>
                <a:lumOff val="3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a:solidFill>
                <a:prstClr val="white"/>
              </a:solidFill>
              <a:latin typeface="Calibri"/>
            </a:endParaRPr>
          </a:p>
        </p:txBody>
      </p:sp>
      <p:sp>
        <p:nvSpPr>
          <p:cNvPr id="8" name="Oval 7"/>
          <p:cNvSpPr/>
          <p:nvPr/>
        </p:nvSpPr>
        <p:spPr>
          <a:xfrm>
            <a:off x="3967066" y="1669155"/>
            <a:ext cx="662323" cy="6623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r>
              <a:rPr lang="en-IN" sz="2101" b="1" dirty="0">
                <a:solidFill>
                  <a:prstClr val="white"/>
                </a:solidFill>
                <a:latin typeface="Arial" pitchFamily="34" charset="0"/>
                <a:cs typeface="Arial" pitchFamily="34" charset="0"/>
              </a:rPr>
              <a:t>P</a:t>
            </a:r>
          </a:p>
        </p:txBody>
      </p:sp>
      <p:sp>
        <p:nvSpPr>
          <p:cNvPr id="23" name="Oval 22"/>
          <p:cNvSpPr/>
          <p:nvPr/>
        </p:nvSpPr>
        <p:spPr>
          <a:xfrm>
            <a:off x="3493978" y="2568023"/>
            <a:ext cx="662323" cy="66232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r>
              <a:rPr lang="en-IN" sz="2101" b="1" dirty="0">
                <a:solidFill>
                  <a:prstClr val="white"/>
                </a:solidFill>
                <a:latin typeface="Arial" pitchFamily="34" charset="0"/>
                <a:cs typeface="Arial" pitchFamily="34" charset="0"/>
              </a:rPr>
              <a:t>E</a:t>
            </a:r>
          </a:p>
        </p:txBody>
      </p:sp>
      <p:sp>
        <p:nvSpPr>
          <p:cNvPr id="26" name="Oval 25"/>
          <p:cNvSpPr/>
          <p:nvPr/>
        </p:nvSpPr>
        <p:spPr>
          <a:xfrm>
            <a:off x="3967066" y="3466891"/>
            <a:ext cx="662323" cy="66232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r>
              <a:rPr lang="en-IN" sz="2101" b="1" dirty="0">
                <a:solidFill>
                  <a:prstClr val="white"/>
                </a:solidFill>
                <a:latin typeface="Arial" pitchFamily="34" charset="0"/>
                <a:cs typeface="Arial" pitchFamily="34" charset="0"/>
              </a:rPr>
              <a:t>S</a:t>
            </a:r>
          </a:p>
        </p:txBody>
      </p:sp>
      <p:sp>
        <p:nvSpPr>
          <p:cNvPr id="29" name="Oval 28"/>
          <p:cNvSpPr/>
          <p:nvPr/>
        </p:nvSpPr>
        <p:spPr>
          <a:xfrm flipH="1">
            <a:off x="7584093" y="1669155"/>
            <a:ext cx="662323" cy="66232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r>
              <a:rPr lang="en-IN" sz="2101" b="1" dirty="0">
                <a:solidFill>
                  <a:prstClr val="white"/>
                </a:solidFill>
                <a:latin typeface="Arial" pitchFamily="34" charset="0"/>
                <a:cs typeface="Arial" pitchFamily="34" charset="0"/>
              </a:rPr>
              <a:t>T</a:t>
            </a:r>
          </a:p>
        </p:txBody>
      </p:sp>
      <p:sp>
        <p:nvSpPr>
          <p:cNvPr id="30" name="Oval 29"/>
          <p:cNvSpPr/>
          <p:nvPr/>
        </p:nvSpPr>
        <p:spPr>
          <a:xfrm flipH="1">
            <a:off x="8057181" y="2568023"/>
            <a:ext cx="662323" cy="66232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r>
              <a:rPr lang="en-IN" sz="2101" b="1" dirty="0">
                <a:solidFill>
                  <a:prstClr val="white"/>
                </a:solidFill>
                <a:latin typeface="Arial" pitchFamily="34" charset="0"/>
                <a:cs typeface="Arial" pitchFamily="34" charset="0"/>
              </a:rPr>
              <a:t>L</a:t>
            </a:r>
          </a:p>
        </p:txBody>
      </p:sp>
      <p:sp>
        <p:nvSpPr>
          <p:cNvPr id="31" name="Oval 30"/>
          <p:cNvSpPr/>
          <p:nvPr/>
        </p:nvSpPr>
        <p:spPr>
          <a:xfrm flipH="1">
            <a:off x="7584093" y="3466891"/>
            <a:ext cx="662323" cy="6623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r>
              <a:rPr lang="en-IN" sz="2101" b="1" dirty="0">
                <a:solidFill>
                  <a:prstClr val="white"/>
                </a:solidFill>
                <a:latin typeface="Arial" pitchFamily="34" charset="0"/>
                <a:cs typeface="Arial" pitchFamily="34" charset="0"/>
              </a:rPr>
              <a:t>E</a:t>
            </a:r>
          </a:p>
        </p:txBody>
      </p:sp>
      <p:sp>
        <p:nvSpPr>
          <p:cNvPr id="6" name="Pentagon 5"/>
          <p:cNvSpPr/>
          <p:nvPr/>
        </p:nvSpPr>
        <p:spPr>
          <a:xfrm>
            <a:off x="6132275" y="2470516"/>
            <a:ext cx="1146269" cy="857337"/>
          </a:xfrm>
          <a:prstGeom prst="homePlate">
            <a:avLst/>
          </a:prstGeom>
          <a:solidFill>
            <a:schemeClr val="accent5"/>
          </a:solidFill>
          <a:ln>
            <a:noFill/>
          </a:ln>
          <a:effectLst>
            <a:innerShdw dist="203200" dir="108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a:solidFill>
                <a:prstClr val="white"/>
              </a:solidFill>
              <a:latin typeface="Calibri"/>
            </a:endParaRPr>
          </a:p>
        </p:txBody>
      </p:sp>
      <p:sp>
        <p:nvSpPr>
          <p:cNvPr id="19" name="Pentagon 18"/>
          <p:cNvSpPr/>
          <p:nvPr/>
        </p:nvSpPr>
        <p:spPr>
          <a:xfrm flipH="1">
            <a:off x="4934938" y="2470516"/>
            <a:ext cx="1192552" cy="857337"/>
          </a:xfrm>
          <a:prstGeom prst="homePlate">
            <a:avLst/>
          </a:prstGeom>
          <a:solidFill>
            <a:schemeClr val="accent5"/>
          </a:solidFill>
          <a:ln>
            <a:noFill/>
          </a:ln>
          <a:effectLst>
            <a:innerShdw dist="203200" dir="108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dirty="0">
              <a:solidFill>
                <a:prstClr val="white"/>
              </a:solidFill>
              <a:latin typeface="Calibri"/>
            </a:endParaRPr>
          </a:p>
        </p:txBody>
      </p:sp>
      <p:grpSp>
        <p:nvGrpSpPr>
          <p:cNvPr id="14" name="Group 13"/>
          <p:cNvGrpSpPr/>
          <p:nvPr/>
        </p:nvGrpSpPr>
        <p:grpSpPr>
          <a:xfrm>
            <a:off x="464622" y="921128"/>
            <a:ext cx="3420494" cy="1490084"/>
            <a:chOff x="579277" y="1744160"/>
            <a:chExt cx="2548888" cy="871897"/>
          </a:xfrm>
        </p:grpSpPr>
        <p:sp>
          <p:nvSpPr>
            <p:cNvPr id="34" name="TextBox 33"/>
            <p:cNvSpPr txBox="1"/>
            <p:nvPr/>
          </p:nvSpPr>
          <p:spPr>
            <a:xfrm>
              <a:off x="1160062" y="1744160"/>
              <a:ext cx="1828873" cy="202840"/>
            </a:xfrm>
            <a:prstGeom prst="rect">
              <a:avLst/>
            </a:prstGeom>
            <a:noFill/>
          </p:spPr>
          <p:txBody>
            <a:bodyPr wrap="square" rtlCol="0">
              <a:spAutoFit/>
            </a:bodyPr>
            <a:lstStyle/>
            <a:p>
              <a:pPr algn="r" defTabSz="1218987"/>
              <a:r>
                <a:rPr lang="en-IN" sz="1350" b="1" dirty="0">
                  <a:solidFill>
                    <a:prstClr val="black">
                      <a:lumMod val="75000"/>
                      <a:lumOff val="25000"/>
                    </a:prstClr>
                  </a:solidFill>
                  <a:latin typeface="Arial" pitchFamily="34" charset="0"/>
                  <a:cs typeface="Arial" pitchFamily="34" charset="0"/>
                </a:rPr>
                <a:t>Political</a:t>
              </a:r>
            </a:p>
          </p:txBody>
        </p:sp>
        <p:sp>
          <p:nvSpPr>
            <p:cNvPr id="35" name="Rectangle 34"/>
            <p:cNvSpPr/>
            <p:nvPr/>
          </p:nvSpPr>
          <p:spPr>
            <a:xfrm>
              <a:off x="579277" y="1931714"/>
              <a:ext cx="2548888" cy="684343"/>
            </a:xfrm>
            <a:prstGeom prst="rect">
              <a:avLst/>
            </a:prstGeom>
          </p:spPr>
          <p:txBody>
            <a:bodyPr wrap="square">
              <a:spAutoFit/>
            </a:bodyPr>
            <a:lstStyle/>
            <a:p>
              <a:pPr defTabSz="1218987"/>
              <a:r>
                <a:rPr lang="en-ZA" sz="1400" dirty="0"/>
                <a:t>Ownership rights of purchaser.</a:t>
              </a:r>
            </a:p>
            <a:p>
              <a:pPr defTabSz="1218987"/>
              <a:r>
                <a:rPr lang="en-ZA" sz="1400" dirty="0">
                  <a:solidFill>
                    <a:srgbClr val="FF0000"/>
                  </a:solidFill>
                </a:rPr>
                <a:t>Power shifting to the author.</a:t>
              </a:r>
            </a:p>
            <a:p>
              <a:pPr defTabSz="1218987"/>
              <a:r>
                <a:rPr lang="en-ZA" sz="1400" dirty="0"/>
                <a:t>Freelancers sign away electronic rights or risk not being published electronically.</a:t>
              </a:r>
            </a:p>
            <a:p>
              <a:pPr defTabSz="1218987"/>
              <a:r>
                <a:rPr lang="en-ZA" sz="1400" dirty="0"/>
                <a:t>Threat is piracy.</a:t>
              </a:r>
            </a:p>
          </p:txBody>
        </p:sp>
      </p:grpSp>
      <p:grpSp>
        <p:nvGrpSpPr>
          <p:cNvPr id="17" name="Group 16"/>
          <p:cNvGrpSpPr/>
          <p:nvPr/>
        </p:nvGrpSpPr>
        <p:grpSpPr>
          <a:xfrm>
            <a:off x="468721" y="4773323"/>
            <a:ext cx="4160667" cy="1024944"/>
            <a:chOff x="812494" y="4119906"/>
            <a:chExt cx="2548888" cy="617048"/>
          </a:xfrm>
        </p:grpSpPr>
        <p:sp>
          <p:nvSpPr>
            <p:cNvPr id="36" name="TextBox 35"/>
            <p:cNvSpPr txBox="1"/>
            <p:nvPr/>
          </p:nvSpPr>
          <p:spPr>
            <a:xfrm>
              <a:off x="2379314" y="4119906"/>
              <a:ext cx="780447" cy="183018"/>
            </a:xfrm>
            <a:prstGeom prst="rect">
              <a:avLst/>
            </a:prstGeom>
            <a:noFill/>
          </p:spPr>
          <p:txBody>
            <a:bodyPr wrap="square" rtlCol="0">
              <a:spAutoFit/>
            </a:bodyPr>
            <a:lstStyle/>
            <a:p>
              <a:pPr algn="r" defTabSz="1218987"/>
              <a:r>
                <a:rPr lang="en-IN" sz="1350" b="1" dirty="0">
                  <a:solidFill>
                    <a:prstClr val="black">
                      <a:lumMod val="75000"/>
                      <a:lumOff val="25000"/>
                    </a:prstClr>
                  </a:solidFill>
                  <a:latin typeface="Arial" pitchFamily="34" charset="0"/>
                  <a:cs typeface="Arial" pitchFamily="34" charset="0"/>
                </a:rPr>
                <a:t>Social</a:t>
              </a:r>
            </a:p>
          </p:txBody>
        </p:sp>
        <p:sp>
          <p:nvSpPr>
            <p:cNvPr id="37" name="Rectangle 36"/>
            <p:cNvSpPr/>
            <p:nvPr/>
          </p:nvSpPr>
          <p:spPr>
            <a:xfrm>
              <a:off x="812494" y="4292255"/>
              <a:ext cx="2548888" cy="444699"/>
            </a:xfrm>
            <a:prstGeom prst="rect">
              <a:avLst/>
            </a:prstGeom>
          </p:spPr>
          <p:txBody>
            <a:bodyPr wrap="square">
              <a:spAutoFit/>
            </a:bodyPr>
            <a:lstStyle/>
            <a:p>
              <a:pPr defTabSz="1218987"/>
              <a:r>
                <a:rPr lang="en-ZA" sz="1400" dirty="0"/>
                <a:t>Creates community-based forums </a:t>
              </a:r>
            </a:p>
            <a:p>
              <a:pPr defTabSz="1218987"/>
              <a:r>
                <a:rPr lang="en-ZA" sz="1400" dirty="0">
                  <a:solidFill>
                    <a:srgbClr val="FF0000"/>
                  </a:solidFill>
                </a:rPr>
                <a:t>Readers have as much access to media </a:t>
              </a:r>
            </a:p>
            <a:p>
              <a:pPr defTabSz="1218987"/>
              <a:r>
                <a:rPr lang="en-ZA" sz="1400" dirty="0">
                  <a:solidFill>
                    <a:srgbClr val="FF0000"/>
                  </a:solidFill>
                </a:rPr>
                <a:t>dissemination as publishers do.</a:t>
              </a:r>
              <a:endParaRPr lang="en-IN" sz="1400" dirty="0">
                <a:solidFill>
                  <a:srgbClr val="FF0000"/>
                </a:solidFill>
                <a:cs typeface="Arial" pitchFamily="34" charset="0"/>
              </a:endParaRPr>
            </a:p>
          </p:txBody>
        </p:sp>
      </p:grpSp>
      <p:grpSp>
        <p:nvGrpSpPr>
          <p:cNvPr id="15" name="Group 14"/>
          <p:cNvGrpSpPr/>
          <p:nvPr/>
        </p:nvGrpSpPr>
        <p:grpSpPr>
          <a:xfrm>
            <a:off x="416452" y="2525013"/>
            <a:ext cx="3249332" cy="1969018"/>
            <a:chOff x="362852" y="2946124"/>
            <a:chExt cx="2270674" cy="1212898"/>
          </a:xfrm>
        </p:grpSpPr>
        <p:sp>
          <p:nvSpPr>
            <p:cNvPr id="38" name="TextBox 37"/>
            <p:cNvSpPr txBox="1"/>
            <p:nvPr/>
          </p:nvSpPr>
          <p:spPr>
            <a:xfrm>
              <a:off x="955315" y="2946124"/>
              <a:ext cx="1385088" cy="188426"/>
            </a:xfrm>
            <a:prstGeom prst="rect">
              <a:avLst/>
            </a:prstGeom>
            <a:noFill/>
          </p:spPr>
          <p:txBody>
            <a:bodyPr wrap="square" rtlCol="0">
              <a:spAutoFit/>
            </a:bodyPr>
            <a:lstStyle/>
            <a:p>
              <a:pPr algn="r" defTabSz="1218987"/>
              <a:r>
                <a:rPr lang="en-IN" sz="1350" b="1" dirty="0">
                  <a:solidFill>
                    <a:prstClr val="black">
                      <a:lumMod val="75000"/>
                      <a:lumOff val="25000"/>
                    </a:prstClr>
                  </a:solidFill>
                  <a:latin typeface="Arial" pitchFamily="34" charset="0"/>
                  <a:cs typeface="Arial" pitchFamily="34" charset="0"/>
                </a:rPr>
                <a:t>Economy</a:t>
              </a:r>
            </a:p>
          </p:txBody>
        </p:sp>
        <p:sp>
          <p:nvSpPr>
            <p:cNvPr id="39" name="Rectangle 38"/>
            <p:cNvSpPr/>
            <p:nvPr/>
          </p:nvSpPr>
          <p:spPr>
            <a:xfrm>
              <a:off x="362852" y="3173166"/>
              <a:ext cx="2270674" cy="985856"/>
            </a:xfrm>
            <a:prstGeom prst="rect">
              <a:avLst/>
            </a:prstGeom>
          </p:spPr>
          <p:txBody>
            <a:bodyPr wrap="square">
              <a:spAutoFit/>
            </a:bodyPr>
            <a:lstStyle/>
            <a:p>
              <a:pPr defTabSz="1218987"/>
              <a:r>
                <a:rPr lang="en-IN" sz="1400" dirty="0">
                  <a:cs typeface="Arial" pitchFamily="34" charset="0"/>
                </a:rPr>
                <a:t>E-book returns low.</a:t>
              </a:r>
            </a:p>
            <a:p>
              <a:pPr defTabSz="1218987"/>
              <a:r>
                <a:rPr lang="en-IN" sz="1400" dirty="0">
                  <a:solidFill>
                    <a:srgbClr val="00B050"/>
                  </a:solidFill>
                  <a:cs typeface="Arial" pitchFamily="34" charset="0"/>
                </a:rPr>
                <a:t>Internet publishing (retail market) increasing.</a:t>
              </a:r>
            </a:p>
            <a:p>
              <a:pPr defTabSz="1218987"/>
              <a:r>
                <a:rPr lang="en-IN" sz="1400" dirty="0">
                  <a:solidFill>
                    <a:srgbClr val="FF0000"/>
                  </a:solidFill>
                  <a:cs typeface="Arial" pitchFamily="34" charset="0"/>
                </a:rPr>
                <a:t>New revenue stream for more competitor companies.</a:t>
              </a:r>
            </a:p>
            <a:p>
              <a:pPr defTabSz="1218987"/>
              <a:r>
                <a:rPr lang="en-ZA" sz="1400" dirty="0">
                  <a:solidFill>
                    <a:srgbClr val="00B050"/>
                  </a:solidFill>
                </a:rPr>
                <a:t>US book industry growing.</a:t>
              </a:r>
            </a:p>
            <a:p>
              <a:pPr defTabSz="1218987"/>
              <a:r>
                <a:rPr lang="en-ZA" sz="1400" b="0" i="0" dirty="0">
                  <a:solidFill>
                    <a:srgbClr val="FF0000"/>
                  </a:solidFill>
                  <a:effectLst/>
                </a:rPr>
                <a:t>Author</a:t>
              </a:r>
              <a:r>
                <a:rPr lang="en-ZA" sz="1400" dirty="0">
                  <a:solidFill>
                    <a:srgbClr val="FF0000"/>
                  </a:solidFill>
                </a:rPr>
                <a:t>-driven e-books.</a:t>
              </a:r>
              <a:endParaRPr lang="en-ZA" sz="1200" b="0" i="0" dirty="0">
                <a:solidFill>
                  <a:srgbClr val="FF0000"/>
                </a:solidFill>
                <a:effectLst/>
              </a:endParaRPr>
            </a:p>
          </p:txBody>
        </p:sp>
      </p:grpSp>
      <p:grpSp>
        <p:nvGrpSpPr>
          <p:cNvPr id="22" name="Group 21"/>
          <p:cNvGrpSpPr/>
          <p:nvPr/>
        </p:nvGrpSpPr>
        <p:grpSpPr>
          <a:xfrm>
            <a:off x="8418605" y="921128"/>
            <a:ext cx="3063480" cy="1287041"/>
            <a:chOff x="9246200" y="1658530"/>
            <a:chExt cx="2362774" cy="863520"/>
          </a:xfrm>
        </p:grpSpPr>
        <p:sp>
          <p:nvSpPr>
            <p:cNvPr id="40" name="TextBox 39"/>
            <p:cNvSpPr txBox="1"/>
            <p:nvPr/>
          </p:nvSpPr>
          <p:spPr>
            <a:xfrm>
              <a:off x="9260252" y="1658530"/>
              <a:ext cx="1287951" cy="201335"/>
            </a:xfrm>
            <a:prstGeom prst="rect">
              <a:avLst/>
            </a:prstGeom>
            <a:noFill/>
          </p:spPr>
          <p:txBody>
            <a:bodyPr wrap="square" rtlCol="0">
              <a:spAutoFit/>
            </a:bodyPr>
            <a:lstStyle/>
            <a:p>
              <a:pPr defTabSz="1218987"/>
              <a:r>
                <a:rPr lang="en-IN" sz="1350" b="1" dirty="0">
                  <a:solidFill>
                    <a:prstClr val="black">
                      <a:lumMod val="75000"/>
                      <a:lumOff val="25000"/>
                    </a:prstClr>
                  </a:solidFill>
                  <a:latin typeface="Arial" pitchFamily="34" charset="0"/>
                  <a:cs typeface="Arial" pitchFamily="34" charset="0"/>
                </a:rPr>
                <a:t>Technological</a:t>
              </a:r>
            </a:p>
          </p:txBody>
        </p:sp>
        <p:sp>
          <p:nvSpPr>
            <p:cNvPr id="41" name="Rectangle 40"/>
            <p:cNvSpPr/>
            <p:nvPr/>
          </p:nvSpPr>
          <p:spPr>
            <a:xfrm>
              <a:off x="9246200" y="1881907"/>
              <a:ext cx="2362774" cy="640143"/>
            </a:xfrm>
            <a:prstGeom prst="rect">
              <a:avLst/>
            </a:prstGeom>
          </p:spPr>
          <p:txBody>
            <a:bodyPr wrap="square">
              <a:spAutoFit/>
            </a:bodyPr>
            <a:lstStyle/>
            <a:p>
              <a:pPr defTabSz="1218987"/>
              <a:r>
                <a:rPr lang="en-ZA" sz="1400" b="0" i="0" dirty="0">
                  <a:solidFill>
                    <a:srgbClr val="FF0000"/>
                  </a:solidFill>
                  <a:effectLst/>
                </a:rPr>
                <a:t>Transition from push to pull-marketing.</a:t>
              </a:r>
            </a:p>
            <a:p>
              <a:pPr defTabSz="1218987"/>
              <a:r>
                <a:rPr lang="en-ZA" sz="1400" b="0" i="0" dirty="0">
                  <a:solidFill>
                    <a:srgbClr val="FF0000"/>
                  </a:solidFill>
                  <a:effectLst/>
                </a:rPr>
                <a:t>Integration with other communications and IT businesses.</a:t>
              </a:r>
            </a:p>
            <a:p>
              <a:pPr defTabSz="1218987"/>
              <a:r>
                <a:rPr lang="en-ZA" sz="1400" dirty="0"/>
                <a:t>Cyber security risks</a:t>
              </a:r>
              <a:endParaRPr lang="en-ZA" sz="1400" b="0" i="0" dirty="0">
                <a:effectLst/>
              </a:endParaRPr>
            </a:p>
          </p:txBody>
        </p:sp>
      </p:grpSp>
      <p:grpSp>
        <p:nvGrpSpPr>
          <p:cNvPr id="18" name="Group 17"/>
          <p:cNvGrpSpPr/>
          <p:nvPr/>
        </p:nvGrpSpPr>
        <p:grpSpPr>
          <a:xfrm>
            <a:off x="5838589" y="4604333"/>
            <a:ext cx="3470646" cy="788331"/>
            <a:chOff x="9185394" y="4054044"/>
            <a:chExt cx="2548888" cy="400005"/>
          </a:xfrm>
        </p:grpSpPr>
        <p:sp>
          <p:nvSpPr>
            <p:cNvPr id="47" name="TextBox 46"/>
            <p:cNvSpPr txBox="1"/>
            <p:nvPr/>
          </p:nvSpPr>
          <p:spPr>
            <a:xfrm>
              <a:off x="9185394" y="4054044"/>
              <a:ext cx="2548888" cy="400005"/>
            </a:xfrm>
            <a:prstGeom prst="rect">
              <a:avLst/>
            </a:prstGeom>
            <a:noFill/>
          </p:spPr>
          <p:txBody>
            <a:bodyPr wrap="square" rtlCol="0">
              <a:spAutoFit/>
            </a:bodyPr>
            <a:lstStyle/>
            <a:p>
              <a:pPr defTabSz="1218987"/>
              <a:r>
                <a:rPr lang="en-IN" sz="1350" b="1" dirty="0">
                  <a:solidFill>
                    <a:prstClr val="black">
                      <a:lumMod val="75000"/>
                      <a:lumOff val="25000"/>
                    </a:prstClr>
                  </a:solidFill>
                  <a:latin typeface="Arial" pitchFamily="34" charset="0"/>
                  <a:cs typeface="Arial" pitchFamily="34" charset="0"/>
                </a:rPr>
                <a:t>Environment</a:t>
              </a:r>
            </a:p>
          </p:txBody>
        </p:sp>
        <p:sp>
          <p:nvSpPr>
            <p:cNvPr id="54" name="Rectangle 53"/>
            <p:cNvSpPr/>
            <p:nvPr/>
          </p:nvSpPr>
          <p:spPr>
            <a:xfrm>
              <a:off x="9185394" y="4181973"/>
              <a:ext cx="2548888" cy="265486"/>
            </a:xfrm>
            <a:prstGeom prst="rect">
              <a:avLst/>
            </a:prstGeom>
          </p:spPr>
          <p:txBody>
            <a:bodyPr wrap="square">
              <a:spAutoFit/>
            </a:bodyPr>
            <a:lstStyle/>
            <a:p>
              <a:pPr defTabSz="1218987"/>
              <a:r>
                <a:rPr lang="en-ZA" sz="1400" dirty="0">
                  <a:cs typeface="Arial" pitchFamily="34" charset="0"/>
                </a:rPr>
                <a:t>E-readers help the environment – save trees.</a:t>
              </a:r>
            </a:p>
            <a:p>
              <a:pPr defTabSz="1218987"/>
              <a:r>
                <a:rPr lang="en-ZA" sz="1400" dirty="0">
                  <a:cs typeface="Arial" pitchFamily="34" charset="0"/>
                </a:rPr>
                <a:t>Natural disasters can disrupt business.</a:t>
              </a:r>
              <a:endParaRPr lang="en-IN" sz="1400" dirty="0">
                <a:cs typeface="Arial" pitchFamily="34" charset="0"/>
              </a:endParaRPr>
            </a:p>
          </p:txBody>
        </p:sp>
      </p:grpSp>
      <p:grpSp>
        <p:nvGrpSpPr>
          <p:cNvPr id="20" name="Group 19"/>
          <p:cNvGrpSpPr/>
          <p:nvPr/>
        </p:nvGrpSpPr>
        <p:grpSpPr>
          <a:xfrm>
            <a:off x="8686553" y="3027512"/>
            <a:ext cx="3262885" cy="1140066"/>
            <a:chOff x="9828413" y="2815285"/>
            <a:chExt cx="1992387" cy="971168"/>
          </a:xfrm>
        </p:grpSpPr>
        <p:sp>
          <p:nvSpPr>
            <p:cNvPr id="55" name="TextBox 54"/>
            <p:cNvSpPr txBox="1"/>
            <p:nvPr/>
          </p:nvSpPr>
          <p:spPr>
            <a:xfrm>
              <a:off x="9828413" y="2815285"/>
              <a:ext cx="700678" cy="209167"/>
            </a:xfrm>
            <a:prstGeom prst="rect">
              <a:avLst/>
            </a:prstGeom>
            <a:noFill/>
          </p:spPr>
          <p:txBody>
            <a:bodyPr wrap="square" rtlCol="0">
              <a:spAutoFit/>
            </a:bodyPr>
            <a:lstStyle/>
            <a:p>
              <a:pPr defTabSz="1218987"/>
              <a:r>
                <a:rPr lang="en-IN" sz="1350" b="1" dirty="0">
                  <a:solidFill>
                    <a:prstClr val="black">
                      <a:lumMod val="75000"/>
                      <a:lumOff val="25000"/>
                    </a:prstClr>
                  </a:solidFill>
                  <a:latin typeface="Arial" pitchFamily="34" charset="0"/>
                  <a:cs typeface="Arial" pitchFamily="34" charset="0"/>
                </a:rPr>
                <a:t>Legal</a:t>
              </a:r>
            </a:p>
          </p:txBody>
        </p:sp>
        <p:sp>
          <p:nvSpPr>
            <p:cNvPr id="56" name="Rectangle 55"/>
            <p:cNvSpPr/>
            <p:nvPr/>
          </p:nvSpPr>
          <p:spPr>
            <a:xfrm>
              <a:off x="9836688" y="3019576"/>
              <a:ext cx="1984112" cy="766877"/>
            </a:xfrm>
            <a:prstGeom prst="rect">
              <a:avLst/>
            </a:prstGeom>
          </p:spPr>
          <p:txBody>
            <a:bodyPr wrap="square">
              <a:spAutoFit/>
            </a:bodyPr>
            <a:lstStyle/>
            <a:p>
              <a:pPr defTabSz="1218987"/>
              <a:r>
                <a:rPr lang="en-ZA" sz="1400" dirty="0"/>
                <a:t>Legality of ownership rights.</a:t>
              </a:r>
            </a:p>
            <a:p>
              <a:pPr defTabSz="1218987"/>
              <a:r>
                <a:rPr lang="en-ZA" sz="1400" dirty="0"/>
                <a:t>Lawsuits  due to copyrighted content.</a:t>
              </a:r>
            </a:p>
            <a:p>
              <a:pPr defTabSz="1218987"/>
              <a:r>
                <a:rPr lang="en-ZA" sz="1400" dirty="0"/>
                <a:t>Growing organised retail crime</a:t>
              </a:r>
              <a:r>
                <a:rPr lang="en-ZA" sz="1400" dirty="0">
                  <a:solidFill>
                    <a:srgbClr val="FF0000"/>
                  </a:solidFill>
                </a:rPr>
                <a:t>.</a:t>
              </a:r>
              <a:endParaRPr lang="en-ZA" sz="1400" b="0" i="0" dirty="0">
                <a:solidFill>
                  <a:srgbClr val="FF0000"/>
                </a:solidFill>
                <a:effectLst/>
              </a:endParaRPr>
            </a:p>
            <a:p>
              <a:pPr defTabSz="1218987"/>
              <a:endParaRPr lang="en-ZA" sz="1050" dirty="0"/>
            </a:p>
          </p:txBody>
        </p:sp>
      </p:grpSp>
      <p:sp>
        <p:nvSpPr>
          <p:cNvPr id="7" name="TextBox 6">
            <a:extLst>
              <a:ext uri="{FF2B5EF4-FFF2-40B4-BE49-F238E27FC236}">
                <a16:creationId xmlns:a16="http://schemas.microsoft.com/office/drawing/2014/main" id="{094BEC66-E4DC-3343-A076-8718C1EEB282}"/>
              </a:ext>
            </a:extLst>
          </p:cNvPr>
          <p:cNvSpPr txBox="1"/>
          <p:nvPr/>
        </p:nvSpPr>
        <p:spPr>
          <a:xfrm>
            <a:off x="5202211" y="2776407"/>
            <a:ext cx="1850558" cy="369332"/>
          </a:xfrm>
          <a:prstGeom prst="rect">
            <a:avLst/>
          </a:prstGeom>
          <a:noFill/>
        </p:spPr>
        <p:txBody>
          <a:bodyPr wrap="square" rtlCol="0">
            <a:spAutoFit/>
          </a:bodyPr>
          <a:lstStyle/>
          <a:p>
            <a:r>
              <a:rPr lang="en-US" dirty="0">
                <a:solidFill>
                  <a:schemeClr val="bg1"/>
                </a:solidFill>
              </a:rPr>
              <a:t>Barnes and Noble</a:t>
            </a:r>
          </a:p>
        </p:txBody>
      </p:sp>
      <p:sp>
        <p:nvSpPr>
          <p:cNvPr id="9" name="TextBox 8">
            <a:extLst>
              <a:ext uri="{FF2B5EF4-FFF2-40B4-BE49-F238E27FC236}">
                <a16:creationId xmlns:a16="http://schemas.microsoft.com/office/drawing/2014/main" id="{43B0E7CE-5D17-3449-9CEE-33C936E9A5BF}"/>
              </a:ext>
            </a:extLst>
          </p:cNvPr>
          <p:cNvSpPr txBox="1"/>
          <p:nvPr/>
        </p:nvSpPr>
        <p:spPr>
          <a:xfrm>
            <a:off x="4629388" y="5454029"/>
            <a:ext cx="7093891" cy="1200329"/>
          </a:xfrm>
          <a:prstGeom prst="rect">
            <a:avLst/>
          </a:prstGeom>
          <a:noFill/>
        </p:spPr>
        <p:txBody>
          <a:bodyPr wrap="square" rtlCol="0">
            <a:spAutoFit/>
          </a:bodyPr>
          <a:lstStyle/>
          <a:p>
            <a:r>
              <a:rPr lang="en-US" sz="800" dirty="0"/>
              <a:t>Ref:</a:t>
            </a:r>
          </a:p>
          <a:p>
            <a:pPr marL="171450" indent="-171450">
              <a:buFont typeface="Arial" panose="020B0604020202020204" pitchFamily="34" charset="0"/>
              <a:buChar char="•"/>
            </a:pPr>
            <a:r>
              <a:rPr lang="en-ZA" sz="800" dirty="0"/>
              <a:t>Aguilar, Francis J. (1967). Scanning the business environment. New York, Macmillan (1967). WorldCat, 1967</a:t>
            </a:r>
          </a:p>
          <a:p>
            <a:pPr marL="171450" indent="-171450">
              <a:buFont typeface="Arial" panose="020B0604020202020204" pitchFamily="34" charset="0"/>
              <a:buChar char="•"/>
            </a:pPr>
            <a:r>
              <a:rPr lang="en-ZA" sz="800" dirty="0"/>
              <a:t>Blogger. Focus on the Business of Media Entrepreneurship. (2013) </a:t>
            </a:r>
            <a:endParaRPr lang="en-US" sz="800" dirty="0"/>
          </a:p>
          <a:p>
            <a:pPr marL="171450" indent="-171450">
              <a:buFont typeface="Arial" panose="020B0604020202020204" pitchFamily="34" charset="0"/>
              <a:buChar char="•"/>
            </a:pPr>
            <a:r>
              <a:rPr lang="en-ZA" sz="800" dirty="0" err="1"/>
              <a:t>Carreiro</a:t>
            </a:r>
            <a:r>
              <a:rPr lang="en-ZA" sz="800" dirty="0"/>
              <a:t>, E. (2010). Electronic Books: How Digital Devices and Supplementary New Technologies are Changing the Face of the Publishing Industry. Pub Res Q (2010) 26: 219. https://</a:t>
            </a:r>
            <a:r>
              <a:rPr lang="en-ZA" sz="800" dirty="0" err="1"/>
              <a:t>doi.org</a:t>
            </a:r>
            <a:r>
              <a:rPr lang="en-ZA" sz="800" dirty="0"/>
              <a:t>/10.1007/s12109-010-9178-z</a:t>
            </a:r>
          </a:p>
          <a:p>
            <a:pPr marL="171450" indent="-171450">
              <a:buFont typeface="Arial" panose="020B0604020202020204" pitchFamily="34" charset="0"/>
              <a:buChar char="•"/>
            </a:pPr>
            <a:r>
              <a:rPr lang="en-ZA" sz="800" dirty="0"/>
              <a:t>Cheeks, Benjamin S. (2016). The Disruption of Traditional Book Publishers. International School of Management, Paris, France.</a:t>
            </a:r>
          </a:p>
          <a:p>
            <a:pPr marL="171450" indent="-171450">
              <a:buFont typeface="Arial" panose="020B0604020202020204" pitchFamily="34" charset="0"/>
              <a:buChar char="•"/>
            </a:pPr>
            <a:r>
              <a:rPr lang="en-ZA" sz="800" dirty="0"/>
              <a:t>Marketline. (2019). Barnes and Noble Inc. October, 11 2019. </a:t>
            </a:r>
          </a:p>
          <a:p>
            <a:pPr marL="171450" indent="-171450">
              <a:buFont typeface="Arial" panose="020B0604020202020204" pitchFamily="34" charset="0"/>
              <a:buChar char="•"/>
            </a:pPr>
            <a:r>
              <a:rPr lang="en-US" sz="800" dirty="0"/>
              <a:t>Marketline. (2013). </a:t>
            </a:r>
            <a:r>
              <a:rPr lang="en-ZA" sz="800" dirty="0"/>
              <a:t>Amazon’s Kindle Dominating the e-book market while selling at cost price.</a:t>
            </a:r>
          </a:p>
          <a:p>
            <a:pPr marL="171450" indent="-171450">
              <a:buFont typeface="Arial" panose="020B0604020202020204" pitchFamily="34" charset="0"/>
              <a:buChar char="•"/>
            </a:pPr>
            <a:r>
              <a:rPr lang="en-ZA" sz="800" dirty="0"/>
              <a:t>Vaara, Matias. (2010). Digital Disruption Faced by the Book Publishing Industry. Tampere University, 2010.</a:t>
            </a:r>
          </a:p>
        </p:txBody>
      </p:sp>
      <p:pic>
        <p:nvPicPr>
          <p:cNvPr id="42" name="Picture Placeholder 6">
            <a:extLst>
              <a:ext uri="{FF2B5EF4-FFF2-40B4-BE49-F238E27FC236}">
                <a16:creationId xmlns:a16="http://schemas.microsoft.com/office/drawing/2014/main" id="{B7633C67-3AC8-BE4B-8071-9FDED1237D5E}"/>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353800" y="0"/>
            <a:ext cx="838199" cy="1170582"/>
          </a:xfrm>
          <a:prstGeom prst="rect">
            <a:avLst/>
          </a:prstGeom>
        </p:spPr>
      </p:pic>
      <p:pic>
        <p:nvPicPr>
          <p:cNvPr id="3" name="Online Media 2" descr="Recorded Sound">
            <a:hlinkClick r:id="" action="ppaction://media"/>
            <a:extLst>
              <a:ext uri="{FF2B5EF4-FFF2-40B4-BE49-F238E27FC236}">
                <a16:creationId xmlns:a16="http://schemas.microsoft.com/office/drawing/2014/main" id="{399037D8-D85F-C542-B46A-AE108188A83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591540" y="5678146"/>
            <a:ext cx="812800" cy="812800"/>
          </a:xfrm>
          <a:prstGeom prst="rect">
            <a:avLst/>
          </a:prstGeom>
        </p:spPr>
      </p:pic>
    </p:spTree>
    <p:custDataLst>
      <p:tags r:id="rId1"/>
    </p:custDataLst>
    <p:extLst>
      <p:ext uri="{BB962C8B-B14F-4D97-AF65-F5344CB8AC3E}">
        <p14:creationId xmlns:p14="http://schemas.microsoft.com/office/powerpoint/2010/main" val="3101743927"/>
      </p:ext>
    </p:extLst>
  </p:cSld>
  <p:clrMapOvr>
    <a:masterClrMapping/>
  </p:clrMapOvr>
  <mc:AlternateContent xmlns:mc="http://schemas.openxmlformats.org/markup-compatibility/2006" xmlns:p14="http://schemas.microsoft.com/office/powerpoint/2010/main">
    <mc:Choice Requires="p14">
      <p:transition spd="slow" p14:dur="2000" advTm="72879"/>
    </mc:Choice>
    <mc:Fallback xmlns="">
      <p:transition spd="slow" advTm="728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02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592" objId="3"/>
        <p14:stopEvt time="71879" objId="3"/>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5"/>
              </a:gs>
              <a:gs pos="25000">
                <a:schemeClr val="accent5"/>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02DD2BC0-6F29-4B4F-8D61-2DCF6D2E8E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EAA2759-5932-F844-B9B8-FB2998CE484C}"/>
              </a:ext>
            </a:extLst>
          </p:cNvPr>
          <p:cNvSpPr>
            <a:spLocks noGrp="1"/>
          </p:cNvSpPr>
          <p:nvPr>
            <p:ph type="title"/>
          </p:nvPr>
        </p:nvSpPr>
        <p:spPr>
          <a:xfrm>
            <a:off x="1179226" y="826680"/>
            <a:ext cx="9833548" cy="1325563"/>
          </a:xfrm>
        </p:spPr>
        <p:txBody>
          <a:bodyPr>
            <a:normAutofit/>
          </a:bodyPr>
          <a:lstStyle/>
          <a:p>
            <a:pPr algn="ctr"/>
            <a:r>
              <a:rPr lang="en-US" sz="4000">
                <a:solidFill>
                  <a:srgbClr val="FFFFFF"/>
                </a:solidFill>
              </a:rPr>
              <a:t>Opportunities</a:t>
            </a:r>
          </a:p>
        </p:txBody>
      </p:sp>
      <p:pic>
        <p:nvPicPr>
          <p:cNvPr id="4" name="Picture Placeholder 6">
            <a:extLst>
              <a:ext uri="{FF2B5EF4-FFF2-40B4-BE49-F238E27FC236}">
                <a16:creationId xmlns:a16="http://schemas.microsoft.com/office/drawing/2014/main" id="{F6B3A228-F418-7F49-BB07-DF459CC393FF}"/>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1353800" y="0"/>
            <a:ext cx="838199" cy="1170582"/>
          </a:xfrm>
          <a:prstGeom prst="rect">
            <a:avLst/>
          </a:prstGeom>
        </p:spPr>
      </p:pic>
      <p:graphicFrame>
        <p:nvGraphicFramePr>
          <p:cNvPr id="14" name="Content Placeholder 2">
            <a:extLst>
              <a:ext uri="{FF2B5EF4-FFF2-40B4-BE49-F238E27FC236}">
                <a16:creationId xmlns:a16="http://schemas.microsoft.com/office/drawing/2014/main" id="{81D17BF6-B72C-481F-9A1C-1DCC9147A547}"/>
              </a:ext>
            </a:extLst>
          </p:cNvPr>
          <p:cNvGraphicFramePr>
            <a:graphicFrameLocks noGrp="1"/>
          </p:cNvGraphicFramePr>
          <p:nvPr>
            <p:ph idx="1"/>
            <p:extLst>
              <p:ext uri="{D42A27DB-BD31-4B8C-83A1-F6EECF244321}">
                <p14:modId xmlns:p14="http://schemas.microsoft.com/office/powerpoint/2010/main" val="1743089994"/>
              </p:ext>
            </p:extLst>
          </p:nvPr>
        </p:nvGraphicFramePr>
        <p:xfrm>
          <a:off x="1036168" y="2538383"/>
          <a:ext cx="10119360" cy="313136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TextBox 4">
            <a:extLst>
              <a:ext uri="{FF2B5EF4-FFF2-40B4-BE49-F238E27FC236}">
                <a16:creationId xmlns:a16="http://schemas.microsoft.com/office/drawing/2014/main" id="{B23994E5-765F-1549-AD9C-C40362BF1C1E}"/>
              </a:ext>
            </a:extLst>
          </p:cNvPr>
          <p:cNvSpPr txBox="1"/>
          <p:nvPr/>
        </p:nvSpPr>
        <p:spPr>
          <a:xfrm>
            <a:off x="6450227" y="6350517"/>
            <a:ext cx="2879314" cy="215444"/>
          </a:xfrm>
          <a:prstGeom prst="rect">
            <a:avLst/>
          </a:prstGeom>
          <a:noFill/>
        </p:spPr>
        <p:txBody>
          <a:bodyPr wrap="none" rtlCol="0">
            <a:spAutoFit/>
          </a:bodyPr>
          <a:lstStyle/>
          <a:p>
            <a:r>
              <a:rPr lang="en-US" sz="800" dirty="0"/>
              <a:t>Ref: </a:t>
            </a:r>
            <a:r>
              <a:rPr lang="en-US" sz="800" dirty="0">
                <a:solidFill>
                  <a:srgbClr val="000000"/>
                </a:solidFill>
              </a:rPr>
              <a:t>Marketline. (2019). Barnes and Noble Inc. October, 11 2019. </a:t>
            </a:r>
            <a:endParaRPr lang="en-US" sz="800" dirty="0"/>
          </a:p>
        </p:txBody>
      </p:sp>
      <p:pic>
        <p:nvPicPr>
          <p:cNvPr id="3" name="Online Media 2" descr="Recorded Sound">
            <a:hlinkClick r:id="" action="ppaction://media"/>
            <a:extLst>
              <a:ext uri="{FF2B5EF4-FFF2-40B4-BE49-F238E27FC236}">
                <a16:creationId xmlns:a16="http://schemas.microsoft.com/office/drawing/2014/main" id="{DCF43428-0D5C-3B49-85C9-EA540F2D5148}"/>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79226" y="5292319"/>
            <a:ext cx="812800" cy="812800"/>
          </a:xfrm>
          <a:prstGeom prst="rect">
            <a:avLst/>
          </a:prstGeom>
        </p:spPr>
      </p:pic>
    </p:spTree>
    <p:custDataLst>
      <p:tags r:id="rId1"/>
    </p:custDataLst>
    <p:extLst>
      <p:ext uri="{BB962C8B-B14F-4D97-AF65-F5344CB8AC3E}">
        <p14:creationId xmlns:p14="http://schemas.microsoft.com/office/powerpoint/2010/main" val="3154243216"/>
      </p:ext>
    </p:extLst>
  </p:cSld>
  <p:clrMapOvr>
    <a:masterClrMapping/>
  </p:clrMapOvr>
  <mc:AlternateContent xmlns:mc="http://schemas.openxmlformats.org/markup-compatibility/2006" xmlns:p14="http://schemas.microsoft.com/office/powerpoint/2010/main">
    <mc:Choice Requires="p14">
      <p:transition spd="slow" p14:dur="2000" advTm="16641"/>
    </mc:Choice>
    <mc:Fallback xmlns="">
      <p:transition spd="slow" advTm="166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67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970" objId="3"/>
        <p14:stopEvt time="15934" objId="3"/>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 name="Rectangle 10">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5"/>
              </a:gs>
              <a:gs pos="25000">
                <a:schemeClr val="accent5"/>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2DD2BC0-6F29-4B4F-8D61-2DCF6D2E8E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B6AD9E1-E9EC-0E45-9873-D498A78D2182}"/>
              </a:ext>
            </a:extLst>
          </p:cNvPr>
          <p:cNvSpPr>
            <a:spLocks noGrp="1"/>
          </p:cNvSpPr>
          <p:nvPr>
            <p:ph type="title"/>
          </p:nvPr>
        </p:nvSpPr>
        <p:spPr>
          <a:xfrm>
            <a:off x="1179074" y="805491"/>
            <a:ext cx="9833548" cy="1325563"/>
          </a:xfrm>
        </p:spPr>
        <p:txBody>
          <a:bodyPr>
            <a:normAutofit/>
          </a:bodyPr>
          <a:lstStyle/>
          <a:p>
            <a:pPr algn="ctr"/>
            <a:r>
              <a:rPr lang="en-US" sz="4000">
                <a:solidFill>
                  <a:srgbClr val="FFFFFF"/>
                </a:solidFill>
              </a:rPr>
              <a:t>Threats</a:t>
            </a:r>
          </a:p>
        </p:txBody>
      </p:sp>
      <p:pic>
        <p:nvPicPr>
          <p:cNvPr id="4" name="Picture Placeholder 6">
            <a:extLst>
              <a:ext uri="{FF2B5EF4-FFF2-40B4-BE49-F238E27FC236}">
                <a16:creationId xmlns:a16="http://schemas.microsoft.com/office/drawing/2014/main" id="{5234AF80-DEEB-904A-AD5E-674CDCF5EA06}"/>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1353800" y="0"/>
            <a:ext cx="838199" cy="1170582"/>
          </a:xfrm>
          <a:prstGeom prst="rect">
            <a:avLst/>
          </a:prstGeom>
        </p:spPr>
      </p:pic>
      <p:graphicFrame>
        <p:nvGraphicFramePr>
          <p:cNvPr id="6" name="Content Placeholder 2">
            <a:extLst>
              <a:ext uri="{FF2B5EF4-FFF2-40B4-BE49-F238E27FC236}">
                <a16:creationId xmlns:a16="http://schemas.microsoft.com/office/drawing/2014/main" id="{18A6DCB9-D965-4949-82A1-1E450A964A26}"/>
              </a:ext>
            </a:extLst>
          </p:cNvPr>
          <p:cNvGraphicFramePr>
            <a:graphicFrameLocks noGrp="1"/>
          </p:cNvGraphicFramePr>
          <p:nvPr>
            <p:ph idx="1"/>
            <p:extLst>
              <p:ext uri="{D42A27DB-BD31-4B8C-83A1-F6EECF244321}">
                <p14:modId xmlns:p14="http://schemas.microsoft.com/office/powerpoint/2010/main" val="3655036020"/>
              </p:ext>
            </p:extLst>
          </p:nvPr>
        </p:nvGraphicFramePr>
        <p:xfrm>
          <a:off x="1036320" y="2516896"/>
          <a:ext cx="10119360" cy="404586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5" name="TextBox 14">
            <a:extLst>
              <a:ext uri="{FF2B5EF4-FFF2-40B4-BE49-F238E27FC236}">
                <a16:creationId xmlns:a16="http://schemas.microsoft.com/office/drawing/2014/main" id="{DDCAD125-1C4C-7541-8A16-E0D923996837}"/>
              </a:ext>
            </a:extLst>
          </p:cNvPr>
          <p:cNvSpPr txBox="1"/>
          <p:nvPr/>
        </p:nvSpPr>
        <p:spPr>
          <a:xfrm>
            <a:off x="1036320" y="6562757"/>
            <a:ext cx="2879314" cy="215444"/>
          </a:xfrm>
          <a:prstGeom prst="rect">
            <a:avLst/>
          </a:prstGeom>
          <a:noFill/>
        </p:spPr>
        <p:txBody>
          <a:bodyPr wrap="none" rtlCol="0">
            <a:spAutoFit/>
          </a:bodyPr>
          <a:lstStyle/>
          <a:p>
            <a:r>
              <a:rPr lang="en-US" sz="800" dirty="0"/>
              <a:t>Ref: </a:t>
            </a:r>
            <a:r>
              <a:rPr lang="en-US" sz="800" dirty="0">
                <a:solidFill>
                  <a:srgbClr val="000000"/>
                </a:solidFill>
              </a:rPr>
              <a:t>Marketline. (2019). Barnes and Noble Inc. October, 11 2019. </a:t>
            </a:r>
            <a:endParaRPr lang="en-US" sz="800" dirty="0"/>
          </a:p>
        </p:txBody>
      </p:sp>
      <p:pic>
        <p:nvPicPr>
          <p:cNvPr id="3" name="Online Media 2" descr="Recorded Sound">
            <a:hlinkClick r:id="" action="ppaction://media"/>
            <a:extLst>
              <a:ext uri="{FF2B5EF4-FFF2-40B4-BE49-F238E27FC236}">
                <a16:creationId xmlns:a16="http://schemas.microsoft.com/office/drawing/2014/main" id="{49B14C50-7351-E949-BD81-37E045230FA9}"/>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590863" y="178891"/>
            <a:ext cx="812800" cy="812800"/>
          </a:xfrm>
          <a:prstGeom prst="rect">
            <a:avLst/>
          </a:prstGeom>
        </p:spPr>
      </p:pic>
    </p:spTree>
    <p:custDataLst>
      <p:tags r:id="rId1"/>
    </p:custDataLst>
    <p:extLst>
      <p:ext uri="{BB962C8B-B14F-4D97-AF65-F5344CB8AC3E}">
        <p14:creationId xmlns:p14="http://schemas.microsoft.com/office/powerpoint/2010/main" val="4272548796"/>
      </p:ext>
    </p:extLst>
  </p:cSld>
  <p:clrMapOvr>
    <a:masterClrMapping/>
  </p:clrMapOvr>
  <mc:AlternateContent xmlns:mc="http://schemas.openxmlformats.org/markup-compatibility/2006" xmlns:p14="http://schemas.microsoft.com/office/powerpoint/2010/main">
    <mc:Choice Requires="p14">
      <p:transition spd="slow" p14:dur="2000" advTm="69174"/>
    </mc:Choice>
    <mc:Fallback xmlns="">
      <p:transition spd="slow" advTm="691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15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521" objId="3"/>
        <p14:stopEvt time="68943" objId="3"/>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Freeform: Shape 34">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7" name="Group 36">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38"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39"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40"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41"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42"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43"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495018FB-C4BE-CE49-938B-7F9D47AD3EFE}"/>
              </a:ext>
            </a:extLst>
          </p:cNvPr>
          <p:cNvSpPr>
            <a:spLocks noGrp="1"/>
          </p:cNvSpPr>
          <p:nvPr>
            <p:ph type="title"/>
          </p:nvPr>
        </p:nvSpPr>
        <p:spPr>
          <a:xfrm>
            <a:off x="535020" y="685800"/>
            <a:ext cx="2780271" cy="5105400"/>
          </a:xfrm>
        </p:spPr>
        <p:txBody>
          <a:bodyPr>
            <a:normAutofit/>
          </a:bodyPr>
          <a:lstStyle/>
          <a:p>
            <a:r>
              <a:rPr lang="en-US" sz="4000">
                <a:solidFill>
                  <a:srgbClr val="FFFFFF"/>
                </a:solidFill>
              </a:rPr>
              <a:t>Summary</a:t>
            </a:r>
          </a:p>
        </p:txBody>
      </p:sp>
      <p:pic>
        <p:nvPicPr>
          <p:cNvPr id="4" name="Picture Placeholder 6">
            <a:extLst>
              <a:ext uri="{FF2B5EF4-FFF2-40B4-BE49-F238E27FC236}">
                <a16:creationId xmlns:a16="http://schemas.microsoft.com/office/drawing/2014/main" id="{C866B314-52A3-3345-8347-D1D03448349D}"/>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353800" y="0"/>
            <a:ext cx="838199" cy="1170582"/>
          </a:xfrm>
          <a:prstGeom prst="rect">
            <a:avLst/>
          </a:prstGeom>
        </p:spPr>
      </p:pic>
      <p:graphicFrame>
        <p:nvGraphicFramePr>
          <p:cNvPr id="30" name="Content Placeholder 2">
            <a:extLst>
              <a:ext uri="{FF2B5EF4-FFF2-40B4-BE49-F238E27FC236}">
                <a16:creationId xmlns:a16="http://schemas.microsoft.com/office/drawing/2014/main" id="{62D75719-51B8-4617-A883-A7D9E732E975}"/>
              </a:ext>
            </a:extLst>
          </p:cNvPr>
          <p:cNvGraphicFramePr>
            <a:graphicFrameLocks noGrp="1"/>
          </p:cNvGraphicFramePr>
          <p:nvPr>
            <p:ph idx="1"/>
            <p:extLst>
              <p:ext uri="{D42A27DB-BD31-4B8C-83A1-F6EECF244321}">
                <p14:modId xmlns:p14="http://schemas.microsoft.com/office/powerpoint/2010/main" val="3023943942"/>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3" name="Online Media 2" descr="Recorded Sound">
            <a:hlinkClick r:id="" action="ppaction://media"/>
            <a:extLst>
              <a:ext uri="{FF2B5EF4-FFF2-40B4-BE49-F238E27FC236}">
                <a16:creationId xmlns:a16="http://schemas.microsoft.com/office/drawing/2014/main" id="{3AEFBB17-8D11-584A-A64D-48250AB25DFB}"/>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688975" y="452120"/>
            <a:ext cx="812800" cy="812800"/>
          </a:xfrm>
          <a:prstGeom prst="rect">
            <a:avLst/>
          </a:prstGeom>
        </p:spPr>
      </p:pic>
    </p:spTree>
    <p:custDataLst>
      <p:tags r:id="rId1"/>
    </p:custDataLst>
    <p:extLst>
      <p:ext uri="{BB962C8B-B14F-4D97-AF65-F5344CB8AC3E}">
        <p14:creationId xmlns:p14="http://schemas.microsoft.com/office/powerpoint/2010/main" val="1287310638"/>
      </p:ext>
    </p:extLst>
  </p:cSld>
  <p:clrMapOvr>
    <a:masterClrMapping/>
  </p:clrMapOvr>
  <mc:AlternateContent xmlns:mc="http://schemas.openxmlformats.org/markup-compatibility/2006" xmlns:p14="http://schemas.microsoft.com/office/powerpoint/2010/main">
    <mc:Choice Requires="p14">
      <p:transition spd="slow" p14:dur="2000" advTm="67787"/>
    </mc:Choice>
    <mc:Fallback xmlns="">
      <p:transition spd="slow" advTm="677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66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767" objId="3"/>
        <p14:stopEvt time="67787" objId="3"/>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39">
            <a:extLst>
              <a:ext uri="{FF2B5EF4-FFF2-40B4-BE49-F238E27FC236}">
                <a16:creationId xmlns:a16="http://schemas.microsoft.com/office/drawing/2014/main" id="{15911E3A-C35B-4EF7-A355-B84E9A14A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9" name="Group 41">
            <a:extLst>
              <a:ext uri="{FF2B5EF4-FFF2-40B4-BE49-F238E27FC236}">
                <a16:creationId xmlns:a16="http://schemas.microsoft.com/office/drawing/2014/main" id="{E21ADB3D-AD65-44B4-847D-5E90E90A5D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3" name="Freeform 5">
              <a:extLst>
                <a:ext uri="{FF2B5EF4-FFF2-40B4-BE49-F238E27FC236}">
                  <a16:creationId xmlns:a16="http://schemas.microsoft.com/office/drawing/2014/main" id="{CF580C70-814C-4845-B645-919BFFBD16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6">
              <a:extLst>
                <a:ext uri="{FF2B5EF4-FFF2-40B4-BE49-F238E27FC236}">
                  <a16:creationId xmlns:a16="http://schemas.microsoft.com/office/drawing/2014/main" id="{34D7BF57-4CAA-45B2-9EF0-0AA1FCF70B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7">
              <a:extLst>
                <a:ext uri="{FF2B5EF4-FFF2-40B4-BE49-F238E27FC236}">
                  <a16:creationId xmlns:a16="http://schemas.microsoft.com/office/drawing/2014/main" id="{7886F306-C03A-40C6-8FD5-DCE3D4595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8">
              <a:extLst>
                <a:ext uri="{FF2B5EF4-FFF2-40B4-BE49-F238E27FC236}">
                  <a16:creationId xmlns:a16="http://schemas.microsoft.com/office/drawing/2014/main" id="{2FDC9A36-C7C3-47D7-A64E-ED25C47EC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9">
              <a:extLst>
                <a:ext uri="{FF2B5EF4-FFF2-40B4-BE49-F238E27FC236}">
                  <a16:creationId xmlns:a16="http://schemas.microsoft.com/office/drawing/2014/main" id="{BB19BC37-158A-43DC-9A9E-E45CC7195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8" name="Freeform 10">
              <a:extLst>
                <a:ext uri="{FF2B5EF4-FFF2-40B4-BE49-F238E27FC236}">
                  <a16:creationId xmlns:a16="http://schemas.microsoft.com/office/drawing/2014/main" id="{077654CC-108F-48D5-B5E9-437F164F52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9" name="Freeform 11">
              <a:extLst>
                <a:ext uri="{FF2B5EF4-FFF2-40B4-BE49-F238E27FC236}">
                  <a16:creationId xmlns:a16="http://schemas.microsoft.com/office/drawing/2014/main" id="{A3CF3A63-1C1E-4E85-A78A-FDC16431E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2">
              <a:extLst>
                <a:ext uri="{FF2B5EF4-FFF2-40B4-BE49-F238E27FC236}">
                  <a16:creationId xmlns:a16="http://schemas.microsoft.com/office/drawing/2014/main" id="{8740FC9A-72DD-4D9B-BA25-1CCED13524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3">
              <a:extLst>
                <a:ext uri="{FF2B5EF4-FFF2-40B4-BE49-F238E27FC236}">
                  <a16:creationId xmlns:a16="http://schemas.microsoft.com/office/drawing/2014/main" id="{7FBF5743-F2AE-4D0D-BCD1-01F7686D0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4">
              <a:extLst>
                <a:ext uri="{FF2B5EF4-FFF2-40B4-BE49-F238E27FC236}">
                  <a16:creationId xmlns:a16="http://schemas.microsoft.com/office/drawing/2014/main" id="{CED32316-D4F7-4795-BBE0-DEBB60E27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5">
              <a:extLst>
                <a:ext uri="{FF2B5EF4-FFF2-40B4-BE49-F238E27FC236}">
                  <a16:creationId xmlns:a16="http://schemas.microsoft.com/office/drawing/2014/main" id="{583B23C9-B9B7-4E93-9538-CBE316F83F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6">
              <a:extLst>
                <a:ext uri="{FF2B5EF4-FFF2-40B4-BE49-F238E27FC236}">
                  <a16:creationId xmlns:a16="http://schemas.microsoft.com/office/drawing/2014/main" id="{5B144260-9F2C-4ADB-A37C-1CFB4B428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17">
              <a:extLst>
                <a:ext uri="{FF2B5EF4-FFF2-40B4-BE49-F238E27FC236}">
                  <a16:creationId xmlns:a16="http://schemas.microsoft.com/office/drawing/2014/main" id="{53FF918D-79D3-4F55-A68C-0DD5880DAB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18">
              <a:extLst>
                <a:ext uri="{FF2B5EF4-FFF2-40B4-BE49-F238E27FC236}">
                  <a16:creationId xmlns:a16="http://schemas.microsoft.com/office/drawing/2014/main" id="{B9FC1440-933F-44FE-8D77-4827DD0F9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19">
              <a:extLst>
                <a:ext uri="{FF2B5EF4-FFF2-40B4-BE49-F238E27FC236}">
                  <a16:creationId xmlns:a16="http://schemas.microsoft.com/office/drawing/2014/main" id="{0F67F308-A67C-4D2E-B081-59BB31D8E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0">
              <a:extLst>
                <a:ext uri="{FF2B5EF4-FFF2-40B4-BE49-F238E27FC236}">
                  <a16:creationId xmlns:a16="http://schemas.microsoft.com/office/drawing/2014/main" id="{80112F01-90EB-4AEC-A39C-5C6875FFB9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9" name="Freeform 21">
              <a:extLst>
                <a:ext uri="{FF2B5EF4-FFF2-40B4-BE49-F238E27FC236}">
                  <a16:creationId xmlns:a16="http://schemas.microsoft.com/office/drawing/2014/main" id="{893F6B05-90EB-4C75-A0F0-C7247553BD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60" name="Freeform 22">
              <a:extLst>
                <a:ext uri="{FF2B5EF4-FFF2-40B4-BE49-F238E27FC236}">
                  <a16:creationId xmlns:a16="http://schemas.microsoft.com/office/drawing/2014/main" id="{227B563B-E0C0-4D81-966D-B5E2DBAAE8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1" name="Freeform 23">
              <a:extLst>
                <a:ext uri="{FF2B5EF4-FFF2-40B4-BE49-F238E27FC236}">
                  <a16:creationId xmlns:a16="http://schemas.microsoft.com/office/drawing/2014/main" id="{130DF93D-D1FF-477A-BDCE-C8B01C3B47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2" name="Freeform 24">
              <a:extLst>
                <a:ext uri="{FF2B5EF4-FFF2-40B4-BE49-F238E27FC236}">
                  <a16:creationId xmlns:a16="http://schemas.microsoft.com/office/drawing/2014/main" id="{44ED67A1-C6FE-4AC8-8473-11DAC03DCD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3" name="Freeform 25">
              <a:extLst>
                <a:ext uri="{FF2B5EF4-FFF2-40B4-BE49-F238E27FC236}">
                  <a16:creationId xmlns:a16="http://schemas.microsoft.com/office/drawing/2014/main" id="{213A54F3-15FA-4C8F-8ABF-CE77E72196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5" name="Group 64">
            <a:extLst>
              <a:ext uri="{FF2B5EF4-FFF2-40B4-BE49-F238E27FC236}">
                <a16:creationId xmlns:a16="http://schemas.microsoft.com/office/drawing/2014/main" id="{5F8A7F7F-DD1A-4F41-98AC-B9CE2A620C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66" name="Rectangle 65">
              <a:extLst>
                <a:ext uri="{FF2B5EF4-FFF2-40B4-BE49-F238E27FC236}">
                  <a16:creationId xmlns:a16="http://schemas.microsoft.com/office/drawing/2014/main" id="{CEF47228-EB7C-4EBA-BE01-DA6CB24102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 name="Isosceles Triangle 22">
              <a:extLst>
                <a:ext uri="{FF2B5EF4-FFF2-40B4-BE49-F238E27FC236}">
                  <a16:creationId xmlns:a16="http://schemas.microsoft.com/office/drawing/2014/main" id="{3D2FD25A-EFFD-4F5C-9258-981F5907DE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 name="Rectangle 67">
              <a:extLst>
                <a:ext uri="{FF2B5EF4-FFF2-40B4-BE49-F238E27FC236}">
                  <a16:creationId xmlns:a16="http://schemas.microsoft.com/office/drawing/2014/main" id="{DCF573BC-A06F-4036-A3A8-9D07DDE622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a:extLst>
              <a:ext uri="{FF2B5EF4-FFF2-40B4-BE49-F238E27FC236}">
                <a16:creationId xmlns:a16="http://schemas.microsoft.com/office/drawing/2014/main" id="{0BE96832-F562-614C-B693-35F715AE546C}"/>
              </a:ext>
            </a:extLst>
          </p:cNvPr>
          <p:cNvSpPr>
            <a:spLocks noGrp="1"/>
          </p:cNvSpPr>
          <p:nvPr>
            <p:ph type="title"/>
          </p:nvPr>
        </p:nvSpPr>
        <p:spPr>
          <a:xfrm>
            <a:off x="904877" y="2415322"/>
            <a:ext cx="3451730" cy="2399869"/>
          </a:xfrm>
        </p:spPr>
        <p:txBody>
          <a:bodyPr vert="horz" lIns="91440" tIns="45720" rIns="91440" bIns="45720" rtlCol="0" anchor="ctr">
            <a:normAutofit/>
          </a:bodyPr>
          <a:lstStyle/>
          <a:p>
            <a:pPr algn="ctr" defTabSz="914400">
              <a:lnSpc>
                <a:spcPct val="90000"/>
              </a:lnSpc>
            </a:pPr>
            <a:r>
              <a:rPr lang="en-US" sz="3400" kern="1200">
                <a:solidFill>
                  <a:srgbClr val="FFFFFF"/>
                </a:solidFill>
                <a:latin typeface="+mj-lt"/>
                <a:ea typeface="+mj-ea"/>
                <a:cs typeface="+mj-cs"/>
              </a:rPr>
              <a:t>References: Market Position – Book Publishing Industry</a:t>
            </a:r>
          </a:p>
        </p:txBody>
      </p:sp>
      <p:sp>
        <p:nvSpPr>
          <p:cNvPr id="3" name="TextBox 2">
            <a:extLst>
              <a:ext uri="{FF2B5EF4-FFF2-40B4-BE49-F238E27FC236}">
                <a16:creationId xmlns:a16="http://schemas.microsoft.com/office/drawing/2014/main" id="{99220125-6811-C44F-B0EA-A5CA529619A7}"/>
              </a:ext>
            </a:extLst>
          </p:cNvPr>
          <p:cNvSpPr txBox="1"/>
          <p:nvPr/>
        </p:nvSpPr>
        <p:spPr>
          <a:xfrm>
            <a:off x="4808539" y="1346795"/>
            <a:ext cx="6594029" cy="5248656"/>
          </a:xfrm>
          <a:prstGeom prst="rect">
            <a:avLst/>
          </a:prstGeom>
        </p:spPr>
        <p:txBody>
          <a:bodyPr vert="horz" lIns="91440" tIns="45720" rIns="91440" bIns="45720" rtlCol="0" anchor="ctr">
            <a:normAutofit fontScale="92500" lnSpcReduction="20000"/>
          </a:bodyPr>
          <a:lstStyle/>
          <a:p>
            <a:pPr>
              <a:lnSpc>
                <a:spcPct val="90000"/>
              </a:lnSpc>
              <a:spcAft>
                <a:spcPts val="600"/>
              </a:spcAft>
            </a:pPr>
            <a:r>
              <a:rPr lang="en-US" sz="1300" b="1" dirty="0"/>
              <a:t>References:</a:t>
            </a:r>
            <a:r>
              <a:rPr lang="en-US" sz="1300" dirty="0"/>
              <a:t> 	</a:t>
            </a:r>
          </a:p>
          <a:p>
            <a:pPr marL="285750" indent="-228600">
              <a:lnSpc>
                <a:spcPct val="90000"/>
              </a:lnSpc>
              <a:spcAft>
                <a:spcPts val="600"/>
              </a:spcAft>
              <a:buFont typeface="Arial" panose="020B0604020202020204" pitchFamily="34" charset="0"/>
              <a:buChar char="•"/>
            </a:pPr>
            <a:r>
              <a:rPr lang="en-US" sz="1300" dirty="0"/>
              <a:t>Aguilar, Francis J. (1967). Scanning the business environment. New York, Macmillan (1967). </a:t>
            </a:r>
            <a:r>
              <a:rPr lang="en-US" sz="1300" dirty="0" err="1"/>
              <a:t>WorldCat</a:t>
            </a:r>
            <a:r>
              <a:rPr lang="en-US" sz="1300" dirty="0"/>
              <a:t>, 1967</a:t>
            </a:r>
          </a:p>
          <a:p>
            <a:pPr marL="285750" indent="-228600">
              <a:lnSpc>
                <a:spcPct val="90000"/>
              </a:lnSpc>
              <a:spcAft>
                <a:spcPts val="600"/>
              </a:spcAft>
              <a:buFont typeface="Arial" panose="020B0604020202020204" pitchFamily="34" charset="0"/>
              <a:buChar char="•"/>
            </a:pPr>
            <a:r>
              <a:rPr lang="en-US" sz="1300" dirty="0" err="1"/>
              <a:t>Algenio</a:t>
            </a:r>
            <a:r>
              <a:rPr lang="en-US" sz="1300" dirty="0"/>
              <a:t>, Emilie, Thompson-Young, Alexia. (2005) Licensing E-Books, Journal of Library Administration, 42:3-4, 113-128, DOI: </a:t>
            </a:r>
            <a:r>
              <a:rPr lang="en-US" sz="1300" u="sng" dirty="0">
                <a:hlinkClick r:id="rId2"/>
              </a:rPr>
              <a:t>10.1300/J111v42n03_08</a:t>
            </a:r>
            <a:endParaRPr lang="en-US" sz="1300" dirty="0"/>
          </a:p>
          <a:p>
            <a:pPr marL="285750" indent="-228600">
              <a:lnSpc>
                <a:spcPct val="90000"/>
              </a:lnSpc>
              <a:spcAft>
                <a:spcPts val="600"/>
              </a:spcAft>
              <a:buFont typeface="Arial" panose="020B0604020202020204" pitchFamily="34" charset="0"/>
              <a:buChar char="•"/>
            </a:pPr>
            <a:r>
              <a:rPr lang="en-US" sz="1300" dirty="0"/>
              <a:t>Blogger. (2013) Focus on the Business of Media Entrepreneurship. (2013) </a:t>
            </a:r>
            <a:r>
              <a:rPr lang="en-US" sz="1300" dirty="0">
                <a:hlinkClick r:id="rId3"/>
              </a:rPr>
              <a:t>https://thebusinessofmediaentrepreneurship.blogspot.com/2013/10/for-better-or-worse-analysis-of-digital.html</a:t>
            </a:r>
            <a:endParaRPr lang="en-US" sz="1300" dirty="0"/>
          </a:p>
          <a:p>
            <a:pPr marL="285750" indent="-228600">
              <a:lnSpc>
                <a:spcPct val="90000"/>
              </a:lnSpc>
              <a:spcAft>
                <a:spcPts val="600"/>
              </a:spcAft>
              <a:buFont typeface="Arial" panose="020B0604020202020204" pitchFamily="34" charset="0"/>
              <a:buChar char="•"/>
            </a:pPr>
            <a:r>
              <a:rPr lang="en-US" sz="1300" dirty="0"/>
              <a:t>Cunningham B. Who owns that story now? Columbia J Rev. 2000; 38(5):11).</a:t>
            </a:r>
          </a:p>
          <a:p>
            <a:pPr marL="285750" indent="-228600">
              <a:lnSpc>
                <a:spcPct val="90000"/>
              </a:lnSpc>
              <a:spcAft>
                <a:spcPts val="600"/>
              </a:spcAft>
              <a:buFont typeface="Arial" panose="020B0604020202020204" pitchFamily="34" charset="0"/>
              <a:buChar char="•"/>
            </a:pPr>
            <a:r>
              <a:rPr lang="en-US" sz="1300" dirty="0"/>
              <a:t>Hall, W., &amp; Gupta, A. (2010). Barnes &amp; Noble, Inc.: Maintaining A Competitive Edge In An Ever-changing Industry. </a:t>
            </a:r>
            <a:r>
              <a:rPr lang="en-US" sz="1300" i="1" dirty="0"/>
              <a:t>Journal of Business Case Studies (JBCS)</a:t>
            </a:r>
            <a:r>
              <a:rPr lang="en-US" sz="1300" dirty="0"/>
              <a:t>, </a:t>
            </a:r>
            <a:r>
              <a:rPr lang="en-US" sz="1300" i="1" dirty="0"/>
              <a:t>6</a:t>
            </a:r>
            <a:r>
              <a:rPr lang="en-US" sz="1300" dirty="0"/>
              <a:t>(4). </a:t>
            </a:r>
            <a:r>
              <a:rPr lang="en-US" sz="1300" dirty="0">
                <a:hlinkClick r:id="rId4"/>
              </a:rPr>
              <a:t>https://doi.org/10.19030/jbcs.v6i4.886</a:t>
            </a:r>
            <a:endParaRPr lang="en-US" sz="1300" dirty="0"/>
          </a:p>
          <a:p>
            <a:pPr marL="285750" indent="-228600">
              <a:lnSpc>
                <a:spcPct val="90000"/>
              </a:lnSpc>
              <a:spcAft>
                <a:spcPts val="600"/>
              </a:spcAft>
              <a:buFont typeface="Arial" panose="020B0604020202020204" pitchFamily="34" charset="0"/>
              <a:buChar char="•"/>
            </a:pPr>
            <a:r>
              <a:rPr lang="en-US" sz="1300" dirty="0" err="1"/>
              <a:t>Maciejewski</a:t>
            </a:r>
            <a:r>
              <a:rPr lang="en-US" sz="1300" dirty="0"/>
              <a:t> </a:t>
            </a:r>
            <a:r>
              <a:rPr lang="en-US" sz="1300" dirty="0" err="1"/>
              <a:t>Jędrzej</a:t>
            </a:r>
            <a:r>
              <a:rPr lang="en-US" sz="1300" dirty="0"/>
              <a:t>, 2019. "</a:t>
            </a:r>
            <a:r>
              <a:rPr lang="en-US" sz="1300" dirty="0">
                <a:hlinkClick r:id="rId5">
                  <a:extLst>
                    <a:ext uri="{A12FA001-AC4F-418D-AE19-62706E023703}">
                      <ahyp:hlinkClr xmlns:ahyp="http://schemas.microsoft.com/office/drawing/2018/hyperlinkcolor" val="tx"/>
                    </a:ext>
                  </a:extLst>
                </a:hlinkClick>
              </a:rPr>
              <a:t>Book Markets in Europe: Facing the Challenges of the Digital Single </a:t>
            </a:r>
            <a:r>
              <a:rPr lang="en-US" sz="1300" dirty="0" err="1">
                <a:hlinkClick r:id="rId5">
                  <a:extLst>
                    <a:ext uri="{A12FA001-AC4F-418D-AE19-62706E023703}">
                      <ahyp:hlinkClr xmlns:ahyp="http://schemas.microsoft.com/office/drawing/2018/hyperlinkcolor" val="tx"/>
                    </a:ext>
                  </a:extLst>
                </a:hlinkClick>
              </a:rPr>
              <a:t>Market</a:t>
            </a:r>
            <a:r>
              <a:rPr lang="en-US" sz="1300" dirty="0" err="1"/>
              <a:t>,"</a:t>
            </a:r>
            <a:r>
              <a:rPr lang="en-US" sz="1300" dirty="0" err="1">
                <a:hlinkClick r:id="rId6">
                  <a:extLst>
                    <a:ext uri="{A12FA001-AC4F-418D-AE19-62706E023703}">
                      <ahyp:hlinkClr xmlns:ahyp="http://schemas.microsoft.com/office/drawing/2018/hyperlinkcolor" val="tx"/>
                    </a:ext>
                  </a:extLst>
                </a:hlinkClick>
              </a:rPr>
              <a:t>Comparative</a:t>
            </a:r>
            <a:r>
              <a:rPr lang="en-US" sz="1300" dirty="0">
                <a:hlinkClick r:id="rId6">
                  <a:extLst>
                    <a:ext uri="{A12FA001-AC4F-418D-AE19-62706E023703}">
                      <ahyp:hlinkClr xmlns:ahyp="http://schemas.microsoft.com/office/drawing/2018/hyperlinkcolor" val="tx"/>
                    </a:ext>
                  </a:extLst>
                </a:hlinkClick>
              </a:rPr>
              <a:t> Economic Research</a:t>
            </a:r>
            <a:r>
              <a:rPr lang="en-US" sz="1300" dirty="0"/>
              <a:t>, </a:t>
            </a:r>
            <a:r>
              <a:rPr lang="en-US" sz="1300" dirty="0" err="1"/>
              <a:t>Sciendo</a:t>
            </a:r>
            <a:r>
              <a:rPr lang="en-US" sz="1300" dirty="0"/>
              <a:t>, vol. 22(2), pages 173-187, June.</a:t>
            </a:r>
          </a:p>
          <a:p>
            <a:pPr marL="285750" indent="-228600">
              <a:lnSpc>
                <a:spcPct val="90000"/>
              </a:lnSpc>
              <a:spcAft>
                <a:spcPts val="600"/>
              </a:spcAft>
              <a:buFont typeface="Arial" panose="020B0604020202020204" pitchFamily="34" charset="0"/>
              <a:buChar char="•"/>
            </a:pPr>
            <a:r>
              <a:rPr lang="en-US" sz="1300" dirty="0"/>
              <a:t>Kilgour, Frederick G. (1998). The Evolution of the Book. New York: Oxford University Press, 1998.</a:t>
            </a:r>
          </a:p>
          <a:p>
            <a:pPr marL="285750" indent="-228600">
              <a:lnSpc>
                <a:spcPct val="90000"/>
              </a:lnSpc>
              <a:spcAft>
                <a:spcPts val="600"/>
              </a:spcAft>
              <a:buFont typeface="Arial" panose="020B0604020202020204" pitchFamily="34" charset="0"/>
              <a:buChar char="•"/>
            </a:pPr>
            <a:r>
              <a:rPr lang="en-US" sz="1300" dirty="0"/>
              <a:t>Kung, Lucy. Picard, Robert G., </a:t>
            </a:r>
            <a:r>
              <a:rPr lang="en-US" sz="1300" dirty="0" err="1"/>
              <a:t>Towse</a:t>
            </a:r>
            <a:r>
              <a:rPr lang="en-US" sz="1300" dirty="0"/>
              <a:t>, Ruth. (Editors). (2008). The Internet and the Mass Media Sage, 2008.</a:t>
            </a:r>
          </a:p>
          <a:p>
            <a:pPr marL="285750" indent="-228600">
              <a:lnSpc>
                <a:spcPct val="90000"/>
              </a:lnSpc>
              <a:spcAft>
                <a:spcPts val="600"/>
              </a:spcAft>
              <a:buFont typeface="Arial" panose="020B0604020202020204" pitchFamily="34" charset="0"/>
              <a:buChar char="•"/>
            </a:pPr>
            <a:r>
              <a:rPr lang="en-US" sz="1300" dirty="0"/>
              <a:t>Marketline (2019). </a:t>
            </a:r>
            <a:r>
              <a:rPr lang="en-ZA" sz="1300" dirty="0"/>
              <a:t>Books in the United States. February, 2019.</a:t>
            </a:r>
            <a:br>
              <a:rPr lang="en-ZA" sz="1300" dirty="0"/>
            </a:br>
            <a:r>
              <a:rPr lang="en-ZA" sz="1300" dirty="0">
                <a:hlinkClick r:id="rId7"/>
              </a:rPr>
              <a:t>https://advantage-marketline-com.ezproxy.uwtsd.ac.uk/Analysis/ViewasPDF/united-states-books-76796</a:t>
            </a:r>
            <a:endParaRPr lang="en-US" sz="1300" dirty="0"/>
          </a:p>
          <a:p>
            <a:pPr marL="285750" indent="-228600">
              <a:lnSpc>
                <a:spcPct val="90000"/>
              </a:lnSpc>
              <a:spcAft>
                <a:spcPts val="600"/>
              </a:spcAft>
              <a:buFont typeface="Arial" panose="020B0604020202020204" pitchFamily="34" charset="0"/>
              <a:buChar char="•"/>
            </a:pPr>
            <a:r>
              <a:rPr lang="en-US" sz="1300" dirty="0"/>
              <a:t>Marketline. (2019). Barnes and Noble Inc. October, 11 2019. </a:t>
            </a:r>
            <a:br>
              <a:rPr lang="en-US" sz="1300" dirty="0"/>
            </a:br>
            <a:r>
              <a:rPr lang="en-US" sz="1300" dirty="0"/>
              <a:t> </a:t>
            </a:r>
            <a:r>
              <a:rPr lang="en-US" sz="1300" dirty="0">
                <a:hlinkClick r:id="rId8"/>
              </a:rPr>
              <a:t>https://advantage-marketline-com.ezproxy.uwtsd.ac.uk/Company/Summary/barnes-noble-inc</a:t>
            </a:r>
            <a:endParaRPr lang="en-US" sz="1300" dirty="0"/>
          </a:p>
          <a:p>
            <a:pPr marL="285750" indent="-228600">
              <a:lnSpc>
                <a:spcPct val="90000"/>
              </a:lnSpc>
              <a:spcAft>
                <a:spcPts val="600"/>
              </a:spcAft>
              <a:buFont typeface="Arial" panose="020B0604020202020204" pitchFamily="34" charset="0"/>
              <a:buChar char="•"/>
            </a:pPr>
            <a:r>
              <a:rPr lang="en-US" sz="1300" dirty="0"/>
              <a:t>Marketline. (2013). Amazon’s Kindle Dominating the e-book market while selling at cost price. </a:t>
            </a:r>
            <a:r>
              <a:rPr lang="en-US" sz="1300" dirty="0">
                <a:hlinkClick r:id="rId9"/>
              </a:rPr>
              <a:t>www.marketline.com</a:t>
            </a:r>
            <a:endParaRPr lang="en-US" sz="1300" dirty="0"/>
          </a:p>
          <a:p>
            <a:pPr marL="285750" indent="-228600">
              <a:lnSpc>
                <a:spcPct val="90000"/>
              </a:lnSpc>
              <a:spcAft>
                <a:spcPts val="600"/>
              </a:spcAft>
              <a:buFont typeface="Arial" panose="020B0604020202020204" pitchFamily="34" charset="0"/>
              <a:buChar char="•"/>
            </a:pPr>
            <a:r>
              <a:rPr lang="en-US" sz="1300" dirty="0"/>
              <a:t>Motoko Rich. (2010). </a:t>
            </a:r>
            <a:r>
              <a:rPr lang="en-US" sz="1300" i="1" dirty="0"/>
              <a:t>Math of Publishing Meets the E-Book. New York Times. February, 28 2010.</a:t>
            </a:r>
            <a:br>
              <a:rPr lang="en-US" sz="1300" i="1" dirty="0"/>
            </a:br>
            <a:r>
              <a:rPr lang="en-US" sz="1300" dirty="0">
                <a:hlinkClick r:id="rId10"/>
              </a:rPr>
              <a:t>https://www.nytimes.com/2010/03/01/business/media/01ebooks.html#whats-next</a:t>
            </a:r>
            <a:endParaRPr lang="en-US" sz="1300" dirty="0"/>
          </a:p>
          <a:p>
            <a:pPr marL="285750" indent="-228600">
              <a:lnSpc>
                <a:spcPct val="90000"/>
              </a:lnSpc>
              <a:spcAft>
                <a:spcPts val="600"/>
              </a:spcAft>
              <a:buFont typeface="Arial" panose="020B0604020202020204" pitchFamily="34" charset="0"/>
              <a:buChar char="•"/>
            </a:pPr>
            <a:r>
              <a:rPr lang="en-US" sz="1300" dirty="0">
                <a:hlinkClick r:id="rId11">
                  <a:extLst>
                    <a:ext uri="{A12FA001-AC4F-418D-AE19-62706E023703}">
                      <ahyp:hlinkClr xmlns:ahyp="http://schemas.microsoft.com/office/drawing/2018/hyperlinkcolor" val="tx"/>
                    </a:ext>
                  </a:extLst>
                </a:hlinkClick>
              </a:rPr>
              <a:t>Porter, M. E.</a:t>
            </a:r>
            <a:r>
              <a:rPr lang="en-US" sz="1300" dirty="0"/>
              <a:t> (1985). </a:t>
            </a:r>
            <a:r>
              <a:rPr lang="en-US" sz="1300" i="1" dirty="0"/>
              <a:t>Competitive advantage: creating and sustaining superior performance, 1985.</a:t>
            </a:r>
            <a:r>
              <a:rPr lang="en-US" sz="1300" dirty="0"/>
              <a:t> Kindle Edition. </a:t>
            </a:r>
          </a:p>
          <a:p>
            <a:pPr marL="285750" indent="-228600">
              <a:lnSpc>
                <a:spcPct val="90000"/>
              </a:lnSpc>
              <a:spcAft>
                <a:spcPts val="600"/>
              </a:spcAft>
              <a:buFont typeface="Arial" panose="020B0604020202020204" pitchFamily="34" charset="0"/>
              <a:buChar char="•"/>
            </a:pPr>
            <a:r>
              <a:rPr lang="en-US" sz="1300" dirty="0" err="1"/>
              <a:t>Vaara</a:t>
            </a:r>
            <a:r>
              <a:rPr lang="en-US" sz="1300" dirty="0"/>
              <a:t>, Matias. (2010). Digital Disruption Faced by the Book Publishing Industry. Tampere University, 2010. </a:t>
            </a:r>
            <a:r>
              <a:rPr lang="en-US" sz="1300" dirty="0">
                <a:hlinkClick r:id="rId12"/>
              </a:rPr>
              <a:t>https://trepo.tuni.fi/handle/10024/81883</a:t>
            </a:r>
            <a:endParaRPr lang="en-US" sz="1300" dirty="0"/>
          </a:p>
          <a:p>
            <a:pPr indent="-228600">
              <a:lnSpc>
                <a:spcPct val="90000"/>
              </a:lnSpc>
              <a:spcAft>
                <a:spcPts val="600"/>
              </a:spcAft>
              <a:buFont typeface="Arial" panose="020B0604020202020204" pitchFamily="34" charset="0"/>
              <a:buChar char="•"/>
            </a:pPr>
            <a:endParaRPr lang="en-US" sz="1100" u="sng" dirty="0"/>
          </a:p>
          <a:p>
            <a:pPr indent="-228600">
              <a:lnSpc>
                <a:spcPct val="90000"/>
              </a:lnSpc>
              <a:spcAft>
                <a:spcPts val="600"/>
              </a:spcAft>
              <a:buFont typeface="Arial" panose="020B0604020202020204" pitchFamily="34" charset="0"/>
              <a:buChar char="•"/>
            </a:pPr>
            <a:endParaRPr lang="en-US" sz="1100" dirty="0"/>
          </a:p>
          <a:p>
            <a:pPr indent="-228600">
              <a:lnSpc>
                <a:spcPct val="90000"/>
              </a:lnSpc>
              <a:spcAft>
                <a:spcPts val="600"/>
              </a:spcAft>
              <a:buFont typeface="Arial" panose="020B0604020202020204" pitchFamily="34" charset="0"/>
              <a:buChar char="•"/>
            </a:pPr>
            <a:endParaRPr lang="en-US" sz="1100" dirty="0"/>
          </a:p>
          <a:p>
            <a:pPr indent="-228600">
              <a:lnSpc>
                <a:spcPct val="90000"/>
              </a:lnSpc>
              <a:spcAft>
                <a:spcPts val="600"/>
              </a:spcAft>
              <a:buFont typeface="Arial" panose="020B0604020202020204" pitchFamily="34" charset="0"/>
              <a:buChar char="•"/>
            </a:pPr>
            <a:endParaRPr lang="en-US" sz="1100" dirty="0"/>
          </a:p>
        </p:txBody>
      </p:sp>
      <p:pic>
        <p:nvPicPr>
          <p:cNvPr id="10" name="Picture Placeholder 6">
            <a:extLst>
              <a:ext uri="{FF2B5EF4-FFF2-40B4-BE49-F238E27FC236}">
                <a16:creationId xmlns:a16="http://schemas.microsoft.com/office/drawing/2014/main" id="{5CF15EFD-470E-4B42-A6A8-90B3DF37269E}"/>
              </a:ext>
            </a:extLst>
          </p:cNvPr>
          <p:cNvPicPr>
            <a:picLocks noChangeAspect="1"/>
          </p:cNvPicPr>
          <p:nvPr/>
        </p:nvPicPr>
        <p:blipFill rotWithShape="1">
          <a:blip r:embed="rId13" cstate="email">
            <a:extLst>
              <a:ext uri="{28A0092B-C50C-407E-A947-70E740481C1C}">
                <a14:useLocalDpi xmlns:a14="http://schemas.microsoft.com/office/drawing/2010/main"/>
              </a:ext>
            </a:extLst>
          </a:blip>
          <a:srcRect/>
          <a:stretch/>
        </p:blipFill>
        <p:spPr>
          <a:xfrm>
            <a:off x="11353800" y="0"/>
            <a:ext cx="838199" cy="1170582"/>
          </a:xfrm>
          <a:prstGeom prst="rect">
            <a:avLst/>
          </a:prstGeom>
        </p:spPr>
      </p:pic>
    </p:spTree>
    <p:extLst>
      <p:ext uri="{BB962C8B-B14F-4D97-AF65-F5344CB8AC3E}">
        <p14:creationId xmlns:p14="http://schemas.microsoft.com/office/powerpoint/2010/main" val="2948599964"/>
      </p:ext>
    </p:extLst>
  </p:cSld>
  <p:clrMapOvr>
    <a:masterClrMapping/>
  </p:clrMapOvr>
  <mc:AlternateContent xmlns:mc="http://schemas.openxmlformats.org/markup-compatibility/2006" xmlns:p14="http://schemas.microsoft.com/office/powerpoint/2010/main">
    <mc:Choice Requires="p14">
      <p:transition spd="slow" p14:dur="2000" advTm="650"/>
    </mc:Choice>
    <mc:Fallback xmlns="">
      <p:transition spd="slow" advTm="65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M_SLIDE_TYPE" val="6"/>
</p:tagLst>
</file>

<file path=ppt/tags/tag2.xml><?xml version="1.0" encoding="utf-8"?>
<p:tagLst xmlns:a="http://schemas.openxmlformats.org/drawingml/2006/main" xmlns:r="http://schemas.openxmlformats.org/officeDocument/2006/relationships" xmlns:p="http://schemas.openxmlformats.org/presentationml/2006/main">
  <p:tag name="MM_SLIDE_TYPE" val="6"/>
</p:tagLst>
</file>

<file path=ppt/tags/tag3.xml><?xml version="1.0" encoding="utf-8"?>
<p:tagLst xmlns:a="http://schemas.openxmlformats.org/drawingml/2006/main" xmlns:r="http://schemas.openxmlformats.org/officeDocument/2006/relationships" xmlns:p="http://schemas.openxmlformats.org/presentationml/2006/main">
  <p:tag name="MM_SLIDE_TYPE" val="6"/>
</p:tagLst>
</file>

<file path=ppt/tags/tag4.xml><?xml version="1.0" encoding="utf-8"?>
<p:tagLst xmlns:a="http://schemas.openxmlformats.org/drawingml/2006/main" xmlns:r="http://schemas.openxmlformats.org/officeDocument/2006/relationships" xmlns:p="http://schemas.openxmlformats.org/presentationml/2006/main">
  <p:tag name="TIMING" val="|1.4"/>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2"/>
</p:tagLst>
</file>

<file path=ppt/tags/tag7.xml><?xml version="1.0" encoding="utf-8"?>
<p:tagLst xmlns:a="http://schemas.openxmlformats.org/drawingml/2006/main" xmlns:r="http://schemas.openxmlformats.org/officeDocument/2006/relationships" xmlns:p="http://schemas.openxmlformats.org/presentationml/2006/main">
  <p:tag name="TIMING" val="|0.9"/>
</p:tagLst>
</file>

<file path=ppt/tags/tag8.xml><?xml version="1.0" encoding="utf-8"?>
<p:tagLst xmlns:a="http://schemas.openxmlformats.org/drawingml/2006/main" xmlns:r="http://schemas.openxmlformats.org/officeDocument/2006/relationships" xmlns:p="http://schemas.openxmlformats.org/presentationml/2006/main">
  <p:tag name="TIMING" val="|0.6"/>
</p:tagLst>
</file>

<file path=ppt/tags/tag9.xml><?xml version="1.0" encoding="utf-8"?>
<p:tagLst xmlns:a="http://schemas.openxmlformats.org/drawingml/2006/main" xmlns:r="http://schemas.openxmlformats.org/officeDocument/2006/relationships" xmlns:p="http://schemas.openxmlformats.org/presentationml/2006/main">
  <p:tag name="TIMING" val="|0.8"/>
</p:tagLst>
</file>

<file path=ppt/tags/tag10.xml><?xml version="1.0" encoding="utf-8"?>
<p:tagLst xmlns:a="http://schemas.openxmlformats.org/drawingml/2006/main" xmlns:r="http://schemas.openxmlformats.org/officeDocument/2006/relationships" xmlns:p="http://schemas.openxmlformats.org/presentationml/2006/main">
  <p:tag name="TIMING" val="|0"/>
</p:tagLst>
</file>

<file path=ppt/tags/tag11.xml><?xml version="1.0" encoding="utf-8"?>
<p:tagLst xmlns:a="http://schemas.openxmlformats.org/drawingml/2006/main" xmlns:r="http://schemas.openxmlformats.org/officeDocument/2006/relationships" xmlns:p="http://schemas.openxmlformats.org/presentationml/2006/main">
  <p:tag name="TIMING" val="|0.5"/>
</p:tagLst>
</file>

<file path=ppt/tags/tag12.xml><?xml version="1.0" encoding="utf-8"?>
<p:tagLst xmlns:a="http://schemas.openxmlformats.org/drawingml/2006/main" xmlns:r="http://schemas.openxmlformats.org/officeDocument/2006/relationships" xmlns:p="http://schemas.openxmlformats.org/presentationml/2006/main">
  <p:tag name="TIMING" val="|1.2"/>
</p:tagLst>
</file>

<file path=ppt/tags/tag13.xml><?xml version="1.0" encoding="utf-8"?>
<p:tagLst xmlns:a="http://schemas.openxmlformats.org/drawingml/2006/main" xmlns:r="http://schemas.openxmlformats.org/officeDocument/2006/relationships" xmlns:p="http://schemas.openxmlformats.org/presentationml/2006/main">
  <p:tag name="TIMING" val="|0.5"/>
</p:tagLst>
</file>

<file path=ppt/tags/tag14.xml><?xml version="1.0" encoding="utf-8"?>
<p:tagLst xmlns:a="http://schemas.openxmlformats.org/drawingml/2006/main" xmlns:r="http://schemas.openxmlformats.org/officeDocument/2006/relationships" xmlns:p="http://schemas.openxmlformats.org/presentationml/2006/main">
  <p:tag name="TIMING" val="|0.9"/>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olorful">
      <a:dk1>
        <a:sysClr val="windowText" lastClr="000000"/>
      </a:dk1>
      <a:lt1>
        <a:sysClr val="window" lastClr="FFFFFF"/>
      </a:lt1>
      <a:dk2>
        <a:srgbClr val="1F497D"/>
      </a:dk2>
      <a:lt2>
        <a:srgbClr val="EEECE1"/>
      </a:lt2>
      <a:accent1>
        <a:srgbClr val="E35A35"/>
      </a:accent1>
      <a:accent2>
        <a:srgbClr val="ECB448"/>
      </a:accent2>
      <a:accent3>
        <a:srgbClr val="8BB74C"/>
      </a:accent3>
      <a:accent4>
        <a:srgbClr val="5FB7A2"/>
      </a:accent4>
      <a:accent5>
        <a:srgbClr val="3081AC"/>
      </a:accent5>
      <a:accent6>
        <a:srgbClr val="A5A5A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New">
      <a:dk1>
        <a:sysClr val="windowText" lastClr="000000"/>
      </a:dk1>
      <a:lt1>
        <a:sysClr val="window" lastClr="FFFFFF"/>
      </a:lt1>
      <a:dk2>
        <a:srgbClr val="1F497D"/>
      </a:dk2>
      <a:lt2>
        <a:srgbClr val="EEECE1"/>
      </a:lt2>
      <a:accent1>
        <a:srgbClr val="44C8F4"/>
      </a:accent1>
      <a:accent2>
        <a:srgbClr val="008DD0"/>
      </a:accent2>
      <a:accent3>
        <a:srgbClr val="3763AF"/>
      </a:accent3>
      <a:accent4>
        <a:srgbClr val="002A64"/>
      </a:accent4>
      <a:accent5>
        <a:srgbClr val="000B24"/>
      </a:accent5>
      <a:accent6>
        <a:srgbClr val="FFC00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emplate Finalv1" id="{DD14E6E1-D991-4DB1-B3E2-8E8F5F2D5AB5}" vid="{7AA263CF-0D37-433E-8DF7-3E1BB0411EE4}"/>
    </a:ext>
  </a:extLst>
</a:theme>
</file>

<file path=ppt/theme/theme4.xml><?xml version="1.0" encoding="utf-8"?>
<a:theme xmlns:a="http://schemas.openxmlformats.org/drawingml/2006/main" name="Custom Design">
  <a:themeElements>
    <a:clrScheme name="Violate Vibrant">
      <a:dk1>
        <a:sysClr val="windowText" lastClr="000000"/>
      </a:dk1>
      <a:lt1>
        <a:sysClr val="window" lastClr="FFFFFF"/>
      </a:lt1>
      <a:dk2>
        <a:srgbClr val="34495E"/>
      </a:dk2>
      <a:lt2>
        <a:srgbClr val="E8F3F5"/>
      </a:lt2>
      <a:accent1>
        <a:srgbClr val="160A47"/>
      </a:accent1>
      <a:accent2>
        <a:srgbClr val="60047A"/>
      </a:accent2>
      <a:accent3>
        <a:srgbClr val="9C0F5F"/>
      </a:accent3>
      <a:accent4>
        <a:srgbClr val="C91B26"/>
      </a:accent4>
      <a:accent5>
        <a:srgbClr val="F2671F"/>
      </a:accent5>
      <a:accent6>
        <a:srgbClr val="FAEA23"/>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604</TotalTime>
  <Words>2138</Words>
  <Application>Microsoft Macintosh PowerPoint</Application>
  <PresentationFormat>Widescreen</PresentationFormat>
  <Paragraphs>233</Paragraphs>
  <Slides>14</Slides>
  <Notes>2</Notes>
  <HiddenSlides>0</HiddenSlides>
  <MMClips>13</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14</vt:i4>
      </vt:variant>
    </vt:vector>
  </HeadingPairs>
  <TitlesOfParts>
    <vt:vector size="23" baseType="lpstr">
      <vt:lpstr>Arial</vt:lpstr>
      <vt:lpstr>Calibri</vt:lpstr>
      <vt:lpstr>Calibri Light</vt:lpstr>
      <vt:lpstr>Verdana</vt:lpstr>
      <vt:lpstr>Wingdings</vt:lpstr>
      <vt:lpstr>Office Theme</vt:lpstr>
      <vt:lpstr>1_Office Theme</vt:lpstr>
      <vt:lpstr>2_Office Theme</vt:lpstr>
      <vt:lpstr>Custom Design</vt:lpstr>
      <vt:lpstr>Book Publishing Industry:  Market Position</vt:lpstr>
      <vt:lpstr>PowerPoint Presentation</vt:lpstr>
      <vt:lpstr>Key events leading to e-books becoming a disruptive technology. </vt:lpstr>
      <vt:lpstr>Overview: United States (US) Book Industry</vt:lpstr>
      <vt:lpstr>Barnes &amp; Noble - Introduction</vt:lpstr>
      <vt:lpstr>Amazon e-Book Influence on the US Market</vt:lpstr>
      <vt:lpstr>PowerPoint Presentation</vt:lpstr>
      <vt:lpstr>Distribution Channels for Books</vt:lpstr>
      <vt:lpstr>The traditional value system of book publishing and the emerging digital value system</vt:lpstr>
      <vt:lpstr>PESTLE Analysis – e-Book Publishing Industry/Barnes and Noble</vt:lpstr>
      <vt:lpstr>Opportunities</vt:lpstr>
      <vt:lpstr>Threats</vt:lpstr>
      <vt:lpstr>Summary</vt:lpstr>
      <vt:lpstr>References: Market Position – Book Publishing Industry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Book Publishing Industry:  Market Position</dc:title>
  <dc:creator>Peggy Klopper</dc:creator>
  <cp:lastModifiedBy>Peggy Klopper</cp:lastModifiedBy>
  <cp:revision>29</cp:revision>
  <cp:lastPrinted>2019-11-20T15:14:49Z</cp:lastPrinted>
  <dcterms:created xsi:type="dcterms:W3CDTF">2019-11-18T13:25:29Z</dcterms:created>
  <dcterms:modified xsi:type="dcterms:W3CDTF">2019-11-21T15:54:11Z</dcterms:modified>
</cp:coreProperties>
</file>