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409" r:id="rId3"/>
    <p:sldId id="427" r:id="rId4"/>
    <p:sldId id="464" r:id="rId5"/>
    <p:sldId id="412" r:id="rId6"/>
    <p:sldId id="465" r:id="rId7"/>
    <p:sldId id="442" r:id="rId8"/>
    <p:sldId id="443" r:id="rId9"/>
    <p:sldId id="441" r:id="rId10"/>
    <p:sldId id="444" r:id="rId11"/>
    <p:sldId id="445" r:id="rId12"/>
    <p:sldId id="461" r:id="rId13"/>
    <p:sldId id="488" r:id="rId14"/>
    <p:sldId id="479" r:id="rId15"/>
    <p:sldId id="487" r:id="rId16"/>
    <p:sldId id="446" r:id="rId17"/>
    <p:sldId id="466" r:id="rId18"/>
    <p:sldId id="462" r:id="rId19"/>
    <p:sldId id="467" r:id="rId20"/>
    <p:sldId id="496" r:id="rId21"/>
    <p:sldId id="497" r:id="rId22"/>
    <p:sldId id="498" r:id="rId23"/>
    <p:sldId id="469" r:id="rId2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幸全" initials="幸全" lastIdx="1" clrIdx="0"/>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60"/>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8" Type="http://schemas.openxmlformats.org/officeDocument/2006/relationships/commentAuthors" Target="commentAuthors.xml"/><Relationship Id="rId27" Type="http://schemas.openxmlformats.org/officeDocument/2006/relationships/tableStyles" Target="tableStyles.xml"/><Relationship Id="rId26" Type="http://schemas.openxmlformats.org/officeDocument/2006/relationships/viewProps" Target="viewProps.xml"/><Relationship Id="rId25" Type="http://schemas.openxmlformats.org/officeDocument/2006/relationships/presProps" Target="presProps.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3.xml"/><Relationship Id="rId5" Type="http://schemas.openxmlformats.org/officeDocument/2006/relationships/tags" Target="../tags/tag2.xml"/><Relationship Id="rId4" Type="http://schemas.openxmlformats.org/officeDocument/2006/relationships/image" Target="../media/image2.png"/><Relationship Id="rId3" Type="http://schemas.openxmlformats.org/officeDocument/2006/relationships/image" Target="../media/image1.png"/><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8.xml"/><Relationship Id="rId5" Type="http://schemas.openxmlformats.org/officeDocument/2006/relationships/tags" Target="../tags/tag7.xml"/><Relationship Id="rId4" Type="http://schemas.openxmlformats.org/officeDocument/2006/relationships/image" Target="../media/image2.png"/><Relationship Id="rId3" Type="http://schemas.openxmlformats.org/officeDocument/2006/relationships/image" Target="../media/image1.png"/><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14.xml"/><Relationship Id="rId8" Type="http://schemas.openxmlformats.org/officeDocument/2006/relationships/tags" Target="../tags/tag13.xml"/><Relationship Id="rId7" Type="http://schemas.openxmlformats.org/officeDocument/2006/relationships/tags" Target="../tags/tag12.xml"/><Relationship Id="rId6" Type="http://schemas.openxmlformats.org/officeDocument/2006/relationships/tags" Target="../tags/tag11.xml"/><Relationship Id="rId5" Type="http://schemas.openxmlformats.org/officeDocument/2006/relationships/image" Target="../media/image3.png"/><Relationship Id="rId4" Type="http://schemas.openxmlformats.org/officeDocument/2006/relationships/tags" Target="../tags/tag10.xml"/><Relationship Id="rId3" Type="http://schemas.openxmlformats.org/officeDocument/2006/relationships/image" Target="../media/image2.png"/><Relationship Id="rId2" Type="http://schemas.openxmlformats.org/officeDocument/2006/relationships/tags" Target="../tags/tag9.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20.xml"/><Relationship Id="rId8" Type="http://schemas.openxmlformats.org/officeDocument/2006/relationships/tags" Target="../tags/tag19.xml"/><Relationship Id="rId7" Type="http://schemas.openxmlformats.org/officeDocument/2006/relationships/tags" Target="../tags/tag18.xml"/><Relationship Id="rId6" Type="http://schemas.openxmlformats.org/officeDocument/2006/relationships/image" Target="../media/image3.png"/><Relationship Id="rId5" Type="http://schemas.openxmlformats.org/officeDocument/2006/relationships/tags" Target="../tags/tag17.xml"/><Relationship Id="rId4" Type="http://schemas.openxmlformats.org/officeDocument/2006/relationships/image" Target="../media/image2.png"/><Relationship Id="rId3" Type="http://schemas.openxmlformats.org/officeDocument/2006/relationships/tags" Target="../tags/tag16.xml"/><Relationship Id="rId2" Type="http://schemas.openxmlformats.org/officeDocument/2006/relationships/tags" Target="../tags/tag15.xml"/><Relationship Id="rId11" Type="http://schemas.openxmlformats.org/officeDocument/2006/relationships/tags" Target="../tags/tag22.xml"/><Relationship Id="rId10" Type="http://schemas.openxmlformats.org/officeDocument/2006/relationships/tags" Target="../tags/tag21.xm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image" Target="../media/image2.png"/><Relationship Id="rId3" Type="http://schemas.openxmlformats.org/officeDocument/2006/relationships/tags" Target="../tags/tag24.xml"/><Relationship Id="rId2" Type="http://schemas.openxmlformats.org/officeDocument/2006/relationships/tags" Target="../tags/tag23.xml"/><Relationship Id="rId10" Type="http://schemas.openxmlformats.org/officeDocument/2006/relationships/tags" Target="../tags/tag30.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36.xml"/><Relationship Id="rId8" Type="http://schemas.openxmlformats.org/officeDocument/2006/relationships/tags" Target="../tags/tag35.xml"/><Relationship Id="rId7" Type="http://schemas.openxmlformats.org/officeDocument/2006/relationships/tags" Target="../tags/tag34.xml"/><Relationship Id="rId6" Type="http://schemas.openxmlformats.org/officeDocument/2006/relationships/image" Target="../media/image3.png"/><Relationship Id="rId5" Type="http://schemas.openxmlformats.org/officeDocument/2006/relationships/tags" Target="../tags/tag33.xml"/><Relationship Id="rId4" Type="http://schemas.openxmlformats.org/officeDocument/2006/relationships/image" Target="../media/image2.png"/><Relationship Id="rId3" Type="http://schemas.openxmlformats.org/officeDocument/2006/relationships/tags" Target="../tags/tag32.xml"/><Relationship Id="rId2" Type="http://schemas.openxmlformats.org/officeDocument/2006/relationships/tags" Target="../tags/tag31.xml"/><Relationship Id="rId12" Type="http://schemas.openxmlformats.org/officeDocument/2006/relationships/tags" Target="../tags/tag39.xml"/><Relationship Id="rId11" Type="http://schemas.openxmlformats.org/officeDocument/2006/relationships/tags" Target="../tags/tag38.xml"/><Relationship Id="rId10" Type="http://schemas.openxmlformats.org/officeDocument/2006/relationships/tags" Target="../tags/tag37.xm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45.xml"/><Relationship Id="rId8" Type="http://schemas.openxmlformats.org/officeDocument/2006/relationships/tags" Target="../tags/tag44.xml"/><Relationship Id="rId7" Type="http://schemas.openxmlformats.org/officeDocument/2006/relationships/tags" Target="../tags/tag43.xml"/><Relationship Id="rId6" Type="http://schemas.openxmlformats.org/officeDocument/2006/relationships/image" Target="../media/image3.png"/><Relationship Id="rId5" Type="http://schemas.openxmlformats.org/officeDocument/2006/relationships/tags" Target="../tags/tag42.xml"/><Relationship Id="rId4" Type="http://schemas.openxmlformats.org/officeDocument/2006/relationships/image" Target="../media/image2.png"/><Relationship Id="rId3" Type="http://schemas.openxmlformats.org/officeDocument/2006/relationships/tags" Target="../tags/tag41.xml"/><Relationship Id="rId2" Type="http://schemas.openxmlformats.org/officeDocument/2006/relationships/tags" Target="../tags/tag40.xml"/><Relationship Id="rId12" Type="http://schemas.openxmlformats.org/officeDocument/2006/relationships/tags" Target="../tags/tag48.xml"/><Relationship Id="rId11" Type="http://schemas.openxmlformats.org/officeDocument/2006/relationships/tags" Target="../tags/tag47.xml"/><Relationship Id="rId10" Type="http://schemas.openxmlformats.org/officeDocument/2006/relationships/tags" Target="../tags/tag46.xm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54.xml"/><Relationship Id="rId8" Type="http://schemas.openxmlformats.org/officeDocument/2006/relationships/tags" Target="../tags/tag53.xml"/><Relationship Id="rId7" Type="http://schemas.openxmlformats.org/officeDocument/2006/relationships/tags" Target="../tags/tag52.xml"/><Relationship Id="rId6" Type="http://schemas.openxmlformats.org/officeDocument/2006/relationships/image" Target="../media/image3.png"/><Relationship Id="rId5" Type="http://schemas.openxmlformats.org/officeDocument/2006/relationships/tags" Target="../tags/tag51.xml"/><Relationship Id="rId4" Type="http://schemas.openxmlformats.org/officeDocument/2006/relationships/image" Target="../media/image2.png"/><Relationship Id="rId3" Type="http://schemas.openxmlformats.org/officeDocument/2006/relationships/tags" Target="../tags/tag50.xml"/><Relationship Id="rId2" Type="http://schemas.openxmlformats.org/officeDocument/2006/relationships/tags" Target="../tags/tag49.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tags" Target="../tags/tag56.xml"/><Relationship Id="rId10" Type="http://schemas.openxmlformats.org/officeDocument/2006/relationships/tags" Target="../tags/tag55.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65.xml"/><Relationship Id="rId8" Type="http://schemas.openxmlformats.org/officeDocument/2006/relationships/tags" Target="../tags/tag64.xml"/><Relationship Id="rId7" Type="http://schemas.openxmlformats.org/officeDocument/2006/relationships/tags" Target="../tags/tag63.xml"/><Relationship Id="rId6" Type="http://schemas.openxmlformats.org/officeDocument/2006/relationships/image" Target="../media/image8.png"/><Relationship Id="rId5" Type="http://schemas.openxmlformats.org/officeDocument/2006/relationships/tags" Target="../tags/tag62.xml"/><Relationship Id="rId4" Type="http://schemas.openxmlformats.org/officeDocument/2006/relationships/image" Target="../media/image7.png"/><Relationship Id="rId3" Type="http://schemas.openxmlformats.org/officeDocument/2006/relationships/tags" Target="../tags/tag61.xml"/><Relationship Id="rId2" Type="http://schemas.openxmlformats.org/officeDocument/2006/relationships/tags" Target="../tags/tag60.xml"/><Relationship Id="rId11" Type="http://schemas.openxmlformats.org/officeDocument/2006/relationships/tags" Target="../tags/tag67.xml"/><Relationship Id="rId10" Type="http://schemas.openxmlformats.org/officeDocument/2006/relationships/tags" Target="../tags/tag66.xml"/><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5" name="图片 4" descr="cde47bad03fa66e45a1c71d51be568f2"/>
          <p:cNvPicPr>
            <a:picLocks noChangeAspect="1"/>
          </p:cNvPicPr>
          <p:nvPr>
            <p:custDataLst>
              <p:tags r:id="rId2"/>
            </p:custDataLst>
          </p:nvPr>
        </p:nvPicPr>
        <p:blipFill>
          <a:blip r:embed="rId3"/>
          <a:stretch>
            <a:fillRect/>
          </a:stretch>
        </p:blipFill>
        <p:spPr>
          <a:xfrm>
            <a:off x="609600" y="685800"/>
            <a:ext cx="5353685" cy="5486400"/>
          </a:xfrm>
          <a:prstGeom prst="rect">
            <a:avLst/>
          </a:prstGeom>
        </p:spPr>
      </p:pic>
      <p:pic>
        <p:nvPicPr>
          <p:cNvPr id="6" name="图片 5" descr="0_pic_quater_right_down"/>
          <p:cNvPicPr>
            <a:picLocks noChangeAspect="1"/>
          </p:cNvPicPr>
          <p:nvPr/>
        </p:nvPicPr>
        <p:blipFill>
          <a:blip r:embed="rId4"/>
          <a:stretch>
            <a:fillRect/>
          </a:stretch>
        </p:blipFill>
        <p:spPr>
          <a:xfrm>
            <a:off x="11471275" y="0"/>
            <a:ext cx="720090" cy="482600"/>
          </a:xfrm>
          <a:prstGeom prst="rect">
            <a:avLst/>
          </a:prstGeom>
        </p:spPr>
      </p:pic>
      <p:sp>
        <p:nvSpPr>
          <p:cNvPr id="16" name="日期占位符 15"/>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18" name="灯片编号占位符 17"/>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2" name="副标题 3"/>
          <p:cNvSpPr/>
          <p:nvPr>
            <p:ph type="subTitle" idx="3" hasCustomPrompt="1"/>
            <p:custDataLst>
              <p:tags r:id="rId5"/>
            </p:custDataLst>
          </p:nvPr>
        </p:nvSpPr>
        <p:spPr>
          <a:xfrm>
            <a:off x="6604053" y="2936058"/>
            <a:ext cx="4525836" cy="1515188"/>
          </a:xfrm>
        </p:spPr>
        <p:txBody>
          <a:bodyPr vert="horz" wrap="square" lIns="0" tIns="0" rIns="0" bIns="0" rtlCol="0" anchor="t">
            <a:normAutofit/>
          </a:bodyPr>
          <a:lstStyle>
            <a:lvl1pPr marL="0" marR="0" lvl="0" indent="0" algn="l" defTabSz="914400" rtl="0" eaLnBrk="1" fontAlgn="auto" latinLnBrk="0" hangingPunct="1">
              <a:lnSpc>
                <a:spcPct val="120000"/>
              </a:lnSpc>
              <a:spcBef>
                <a:spcPts val="600"/>
              </a:spcBef>
              <a:spcAft>
                <a:spcPts val="0"/>
              </a:spcAft>
              <a:buClrTx/>
              <a:buSzTx/>
              <a:buFont typeface="Arial" panose="020B0604020202020204" pitchFamily="34" charset="0"/>
              <a:buNone/>
              <a:defRPr kumimoji="0" lang="zh-CN" altLang="en-US" sz="1600" b="0" i="0" u="none" strike="noStrike" kern="1200" cap="none" spc="150" normalizeH="0" baseline="0" noProof="0">
                <a:ln>
                  <a:noFill/>
                </a:ln>
                <a:solidFill>
                  <a:schemeClr val="dk1">
                    <a:lumMod val="65000"/>
                    <a:lumOff val="35000"/>
                  </a:schemeClr>
                </a:solidFill>
                <a:effectLst/>
                <a:uLnTx/>
                <a:uFillTx/>
                <a:latin typeface="Arial" panose="020B0604020202020204" pitchFamily="34" charset="0"/>
                <a:ea typeface="微软雅黑" panose="020B0503020204020204" pitchFamily="34" charset="-122"/>
                <a:cs typeface="微软雅黑" panose="020B0503020204020204" pitchFamily="34" charset="-122"/>
                <a:sym typeface="+mn-ea"/>
              </a:defRPr>
            </a:lvl1pPr>
            <a:lvl2pPr marL="457200" indent="0" algn="ctr" defTabSz="914400" rtl="0" eaLnBrk="1" fontAlgn="auto" latinLnBrk="0" hangingPunct="1">
              <a:lnSpc>
                <a:spcPct val="120000"/>
              </a:lnSpc>
              <a:spcBef>
                <a:spcPts val="0"/>
              </a:spcBef>
              <a:spcAft>
                <a:spcPts val="1000"/>
              </a:spcAft>
              <a:buFont typeface="Arial" panose="020B0604020202020204" pitchFamily="34" charset="0"/>
              <a:buNone/>
              <a:tabLst>
                <a:tab pos="1609725" algn="l"/>
              </a:tabLst>
              <a:defRPr sz="20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2pPr>
            <a:lvl3pPr marL="914400" indent="0" algn="ctr" defTabSz="914400" rtl="0" eaLnBrk="1" fontAlgn="auto" latinLnBrk="0" hangingPunct="1">
              <a:lnSpc>
                <a:spcPct val="120000"/>
              </a:lnSpc>
              <a:spcBef>
                <a:spcPts val="0"/>
              </a:spcBef>
              <a:spcAft>
                <a:spcPts val="1000"/>
              </a:spcAft>
              <a:buFont typeface="Arial" panose="020B0604020202020204" pitchFamily="34" charset="0"/>
              <a:buNone/>
              <a:defRPr sz="18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3pPr>
            <a:lvl4pPr marL="1371600" indent="0" algn="ctr" defTabSz="914400" rtl="0" eaLnBrk="1" fontAlgn="auto" latinLnBrk="0" hangingPunct="1">
              <a:lnSpc>
                <a:spcPct val="12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4pPr>
            <a:lvl5pPr marL="1828800" indent="0" algn="ctr" defTabSz="914400" rtl="0" eaLnBrk="1" fontAlgn="auto" latinLnBrk="0" hangingPunct="1">
              <a:lnSpc>
                <a:spcPct val="12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3" name="标题 4"/>
          <p:cNvSpPr/>
          <p:nvPr>
            <p:ph type="ctrTitle" idx="2" hasCustomPrompt="1"/>
            <p:custDataLst>
              <p:tags r:id="rId6"/>
            </p:custDataLst>
          </p:nvPr>
        </p:nvSpPr>
        <p:spPr>
          <a:xfrm>
            <a:off x="6604053" y="1817369"/>
            <a:ext cx="4826038" cy="861695"/>
          </a:xfrm>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ts val="0"/>
              </a:spcAft>
              <a:buClrTx/>
              <a:buSzTx/>
              <a:buFontTx/>
              <a:buNone/>
              <a:defRPr kumimoji="0" lang="zh-CN" altLang="en-US" sz="5400" b="1" i="0" u="none" strike="noStrike" kern="1200" cap="none" spc="600" normalizeH="0" baseline="0" noProof="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8" name="图片 7" descr="0_pic_quater_left_up"/>
          <p:cNvPicPr>
            <a:picLocks noChangeAspect="1"/>
          </p:cNvPicPr>
          <p:nvPr/>
        </p:nvPicPr>
        <p:blipFill>
          <a:blip r:embed="rId2"/>
          <a:stretch>
            <a:fillRect/>
          </a:stretch>
        </p:blipFill>
        <p:spPr>
          <a:xfrm>
            <a:off x="0" y="0"/>
            <a:ext cx="720090" cy="482600"/>
          </a:xfrm>
          <a:prstGeom prst="rect">
            <a:avLst/>
          </a:prstGeom>
        </p:spPr>
      </p:pic>
      <p:pic>
        <p:nvPicPr>
          <p:cNvPr id="7" name="图片 6" descr="1_pic_quater_right_up"/>
          <p:cNvPicPr>
            <a:picLocks noChangeAspect="1"/>
          </p:cNvPicPr>
          <p:nvPr/>
        </p:nvPicPr>
        <p:blipFill>
          <a:blip r:embed="rId3"/>
          <a:stretch>
            <a:fillRect/>
          </a:stretch>
        </p:blipFill>
        <p:spPr>
          <a:xfrm>
            <a:off x="11471275" y="6374765"/>
            <a:ext cx="720090" cy="48260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3" name="图片 2" descr="pic_half_left"/>
          <p:cNvPicPr>
            <a:picLocks noChangeAspect="1"/>
          </p:cNvPicPr>
          <p:nvPr/>
        </p:nvPicPr>
        <p:blipFill>
          <a:blip r:embed="rId2"/>
          <a:stretch>
            <a:fillRect/>
          </a:stretch>
        </p:blipFill>
        <p:spPr>
          <a:xfrm>
            <a:off x="0" y="1397000"/>
            <a:ext cx="1979930" cy="4064000"/>
          </a:xfrm>
          <a:prstGeom prst="rect">
            <a:avLst/>
          </a:prstGeom>
        </p:spPr>
      </p:pic>
      <p:pic>
        <p:nvPicPr>
          <p:cNvPr id="2" name="图片 1" descr="pic_half_right"/>
          <p:cNvPicPr>
            <a:picLocks noChangeAspect="1"/>
          </p:cNvPicPr>
          <p:nvPr/>
        </p:nvPicPr>
        <p:blipFill>
          <a:blip r:embed="rId3"/>
          <a:stretch>
            <a:fillRect/>
          </a:stretch>
        </p:blipFill>
        <p:spPr>
          <a:xfrm>
            <a:off x="10211435" y="1397000"/>
            <a:ext cx="1979930" cy="4064000"/>
          </a:xfrm>
          <a:prstGeom prst="rect">
            <a:avLst/>
          </a:prstGeom>
        </p:spPr>
      </p:pic>
      <p:sp>
        <p:nvSpPr>
          <p:cNvPr id="7" name="矩形 6"/>
          <p:cNvSpPr/>
          <p:nvPr>
            <p:custDataLst>
              <p:tags r:id="rId4"/>
            </p:custDataLst>
          </p:nvPr>
        </p:nvSpPr>
        <p:spPr>
          <a:xfrm>
            <a:off x="291465" y="303530"/>
            <a:ext cx="11608435" cy="6250305"/>
          </a:xfrm>
          <a:prstGeom prst="rect">
            <a:avLst/>
          </a:prstGeom>
          <a:solidFill>
            <a:schemeClr val="tx2"/>
          </a:solid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endParaRPr>
          </a:p>
        </p:txBody>
      </p:sp>
      <p:sp>
        <p:nvSpPr>
          <p:cNvPr id="4" name="日期占位符 3"/>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
        <p:nvSpPr>
          <p:cNvPr id="8" name="标题 1"/>
          <p:cNvSpPr/>
          <p:nvPr>
            <p:ph type="ctrTitle" idx="2" hasCustomPrompt="1"/>
            <p:custDataLst>
              <p:tags r:id="rId5"/>
            </p:custDataLst>
          </p:nvPr>
        </p:nvSpPr>
        <p:spPr>
          <a:xfrm>
            <a:off x="1650964" y="1982279"/>
            <a:ext cx="8890076" cy="2893444"/>
          </a:xfrm>
        </p:spPr>
        <p:txBody>
          <a:bodyPr vert="horz" wrap="square" lIns="91440" tIns="45720" rIns="91440" bIns="45720" rtlCol="0" anchor="ctr" anchorCtr="0">
            <a:normAutofit/>
          </a:bodyPr>
          <a:lstStyle>
            <a:lvl1pPr marL="0" marR="0" lvl="0" algn="ctr" defTabSz="914400" rtl="0" eaLnBrk="1" fontAlgn="auto" latinLnBrk="0" hangingPunct="1">
              <a:lnSpc>
                <a:spcPct val="120000"/>
              </a:lnSpc>
              <a:spcBef>
                <a:spcPct val="0"/>
              </a:spcBef>
              <a:spcAft>
                <a:spcPts val="0"/>
              </a:spcAft>
              <a:buClrTx/>
              <a:buSzTx/>
              <a:buFontTx/>
              <a:buNone/>
              <a:defRPr kumimoji="0" lang="zh-CN" altLang="en-US" sz="8000" b="1" i="0" u="none" strike="noStrike" kern="1200" cap="none" spc="800" normalizeH="0" baseline="0" noProof="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defRPr>
            </a:lvl1pPr>
          </a:lstStyle>
          <a:p>
            <a:pPr lvl="0"/>
            <a:r>
              <a:rPr>
                <a:sym typeface="+mn-ea"/>
              </a:rPr>
              <a:t>编辑标题</a:t>
            </a:r>
            <a:endParaRPr>
              <a:sym typeface="+mn-ea"/>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9" name="图片 8" descr="0_pic_quater_left_up"/>
          <p:cNvPicPr>
            <a:picLocks noChangeAspect="1"/>
          </p:cNvPicPr>
          <p:nvPr/>
        </p:nvPicPr>
        <p:blipFill>
          <a:blip r:embed="rId2"/>
          <a:stretch>
            <a:fillRect/>
          </a:stretch>
        </p:blipFill>
        <p:spPr>
          <a:xfrm>
            <a:off x="0" y="0"/>
            <a:ext cx="720090" cy="482600"/>
          </a:xfrm>
          <a:prstGeom prst="rect">
            <a:avLst/>
          </a:prstGeom>
        </p:spPr>
      </p:pic>
      <p:pic>
        <p:nvPicPr>
          <p:cNvPr id="8" name="图片 7" descr="1_pic_quater_right_up"/>
          <p:cNvPicPr>
            <a:picLocks noChangeAspect="1"/>
          </p:cNvPicPr>
          <p:nvPr/>
        </p:nvPicPr>
        <p:blipFill>
          <a:blip r:embed="rId3"/>
          <a:stretch>
            <a:fillRect/>
          </a:stretch>
        </p:blipFill>
        <p:spPr>
          <a:xfrm>
            <a:off x="11471275" y="6374765"/>
            <a:ext cx="720090" cy="48260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anose="020B0604020202020204" pitchFamily="34" charset="0"/>
                <a:ea typeface="微软雅黑" panose="020B0503020204020204" pitchFamily="34" charset="-122"/>
              </a:defRPr>
            </a:lvl1pPr>
            <a:lvl2pPr eaLnBrk="1" fontAlgn="auto" latinLnBrk="0" hangingPunct="1">
              <a:defRPr sz="1600">
                <a:solidFill>
                  <a:schemeClr val="tx1"/>
                </a:solidFill>
                <a:latin typeface="Arial" panose="020B0604020202020204" pitchFamily="34" charset="0"/>
                <a:ea typeface="微软雅黑" panose="020B0503020204020204" pitchFamily="34" charset="-122"/>
              </a:defRPr>
            </a:lvl2pPr>
            <a:lvl3pPr eaLnBrk="1" fontAlgn="auto" latinLnBrk="0" hangingPunct="1">
              <a:defRPr sz="1600">
                <a:solidFill>
                  <a:schemeClr val="tx1"/>
                </a:solidFill>
                <a:latin typeface="Arial" panose="020B0604020202020204" pitchFamily="34" charset="0"/>
                <a:ea typeface="微软雅黑" panose="020B0503020204020204" pitchFamily="34" charset="-122"/>
              </a:defRPr>
            </a:lvl3pPr>
            <a:lvl4pPr eaLnBrk="1" fontAlgn="auto" latinLnBrk="0" hangingPunct="1">
              <a:defRPr sz="1600">
                <a:solidFill>
                  <a:schemeClr val="tx1"/>
                </a:solidFill>
                <a:latin typeface="Arial" panose="020B0604020202020204" pitchFamily="34" charset="0"/>
                <a:ea typeface="微软雅黑" panose="020B0503020204020204" pitchFamily="34" charset="-122"/>
              </a:defRPr>
            </a:lvl4pPr>
            <a:lvl5pPr eaLnBrk="1" fontAlgn="auto" latinLnBrk="0" hangingPunct="1">
              <a:defRPr sz="1600">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1" name="图片 10" descr="0_pic_quater_left_up"/>
          <p:cNvPicPr>
            <a:picLocks noChangeAspect="1"/>
          </p:cNvPicPr>
          <p:nvPr/>
        </p:nvPicPr>
        <p:blipFill>
          <a:blip r:embed="rId2"/>
          <a:stretch>
            <a:fillRect/>
          </a:stretch>
        </p:blipFill>
        <p:spPr>
          <a:xfrm>
            <a:off x="0" y="0"/>
            <a:ext cx="720090" cy="482600"/>
          </a:xfrm>
          <a:prstGeom prst="rect">
            <a:avLst/>
          </a:prstGeom>
        </p:spPr>
      </p:pic>
      <p:pic>
        <p:nvPicPr>
          <p:cNvPr id="10" name="图片 9" descr="1_pic_quater_right_up"/>
          <p:cNvPicPr>
            <a:picLocks noChangeAspect="1"/>
          </p:cNvPicPr>
          <p:nvPr/>
        </p:nvPicPr>
        <p:blipFill>
          <a:blip r:embed="rId3"/>
          <a:stretch>
            <a:fillRect/>
          </a:stretch>
        </p:blipFill>
        <p:spPr>
          <a:xfrm>
            <a:off x="11471275" y="6374765"/>
            <a:ext cx="720090" cy="48260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Arial" panose="020B0604020202020204"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9" name="灯片编号占位符 8"/>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7" name="图片 6" descr="cde47bad03fa66e45a1c71d51be568f2"/>
          <p:cNvPicPr>
            <a:picLocks noChangeAspect="1"/>
          </p:cNvPicPr>
          <p:nvPr/>
        </p:nvPicPr>
        <p:blipFill>
          <a:blip r:embed="rId2"/>
          <a:stretch>
            <a:fillRect/>
          </a:stretch>
        </p:blipFill>
        <p:spPr>
          <a:xfrm>
            <a:off x="304800" y="1234440"/>
            <a:ext cx="4283075" cy="4388485"/>
          </a:xfrm>
          <a:prstGeom prst="rect">
            <a:avLst/>
          </a:prstGeom>
        </p:spPr>
      </p:pic>
      <p:pic>
        <p:nvPicPr>
          <p:cNvPr id="6" name="图片 5" descr="1_pic_quater_right_up"/>
          <p:cNvPicPr>
            <a:picLocks noChangeAspect="1"/>
          </p:cNvPicPr>
          <p:nvPr/>
        </p:nvPicPr>
        <p:blipFill>
          <a:blip r:embed="rId3"/>
          <a:stretch>
            <a:fillRect/>
          </a:stretch>
        </p:blipFill>
        <p:spPr>
          <a:xfrm>
            <a:off x="11471275" y="6374765"/>
            <a:ext cx="720090" cy="482600"/>
          </a:xfrm>
          <a:prstGeom prst="rect">
            <a:avLst/>
          </a:prstGeom>
        </p:spPr>
      </p:pic>
      <p:sp>
        <p:nvSpPr>
          <p:cNvPr id="2" name="标题 1"/>
          <p:cNvSpPr>
            <a:spLocks noGrp="1"/>
          </p:cNvSpPr>
          <p:nvPr>
            <p:ph type="title"/>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4" name="灯片编号占位符 3"/>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pic>
        <p:nvPicPr>
          <p:cNvPr id="9" name="图片 8" descr="0_pic_quater_left_up"/>
          <p:cNvPicPr>
            <a:picLocks noChangeAspect="1"/>
          </p:cNvPicPr>
          <p:nvPr/>
        </p:nvPicPr>
        <p:blipFill>
          <a:blip r:embed="rId2"/>
          <a:stretch>
            <a:fillRect/>
          </a:stretch>
        </p:blipFill>
        <p:spPr>
          <a:xfrm>
            <a:off x="0" y="0"/>
            <a:ext cx="720090" cy="482600"/>
          </a:xfrm>
          <a:prstGeom prst="rect">
            <a:avLst/>
          </a:prstGeom>
        </p:spPr>
      </p:pic>
      <p:pic>
        <p:nvPicPr>
          <p:cNvPr id="8" name="图片 7" descr="1_pic_quater_right_up"/>
          <p:cNvPicPr>
            <a:picLocks noChangeAspect="1"/>
          </p:cNvPicPr>
          <p:nvPr/>
        </p:nvPicPr>
        <p:blipFill>
          <a:blip r:embed="rId3"/>
          <a:stretch>
            <a:fillRect/>
          </a:stretch>
        </p:blipFill>
        <p:spPr>
          <a:xfrm>
            <a:off x="11471275" y="6374765"/>
            <a:ext cx="720090" cy="482600"/>
          </a:xfrm>
          <a:prstGeom prst="rect">
            <a:avLst/>
          </a:prstGeom>
        </p:spPr>
      </p:pic>
      <p:sp>
        <p:nvSpPr>
          <p:cNvPr id="2" name="标题 1"/>
          <p:cNvSpPr>
            <a:spLocks noGrp="1"/>
          </p:cNvSpPr>
          <p:nvPr>
            <p:ph type="title"/>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7" name="灯片编号占位符 6"/>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8" name="图片 7" descr="0_pic_quater_left_up"/>
          <p:cNvPicPr>
            <a:picLocks noChangeAspect="1"/>
          </p:cNvPicPr>
          <p:nvPr/>
        </p:nvPicPr>
        <p:blipFill>
          <a:blip r:embed="rId2"/>
          <a:stretch>
            <a:fillRect/>
          </a:stretch>
        </p:blipFill>
        <p:spPr>
          <a:xfrm>
            <a:off x="0" y="0"/>
            <a:ext cx="720090" cy="482600"/>
          </a:xfrm>
          <a:prstGeom prst="rect">
            <a:avLst/>
          </a:prstGeom>
        </p:spPr>
      </p:pic>
      <p:pic>
        <p:nvPicPr>
          <p:cNvPr id="7" name="图片 6" descr="1_pic_quater_right_up"/>
          <p:cNvPicPr>
            <a:picLocks noChangeAspect="1"/>
          </p:cNvPicPr>
          <p:nvPr/>
        </p:nvPicPr>
        <p:blipFill>
          <a:blip r:embed="rId3"/>
          <a:stretch>
            <a:fillRect/>
          </a:stretch>
        </p:blipFill>
        <p:spPr>
          <a:xfrm>
            <a:off x="11471275" y="6374765"/>
            <a:ext cx="720090" cy="482600"/>
          </a:xfrm>
          <a:prstGeom prst="rect">
            <a:avLst/>
          </a:prstGeom>
        </p:spPr>
      </p:pic>
      <p:sp>
        <p:nvSpPr>
          <p:cNvPr id="2" name="竖排标题 1"/>
          <p:cNvSpPr>
            <a:spLocks noGrp="1"/>
          </p:cNvSpPr>
          <p:nvPr>
            <p:ph type="title" orient="ver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669925" y="952500"/>
            <a:ext cx="9828101" cy="5388907"/>
          </a:xfrm>
        </p:spPr>
        <p:txBody>
          <a:bodyPr vert="eaVert"/>
          <a:lstStyle>
            <a:lvl1pPr indent="0" eaLnBrk="1" fontAlgn="auto" latinLnBrk="0" hangingPunct="1">
              <a:defRPr>
                <a:solidFill>
                  <a:schemeClr val="tx1"/>
                </a:solidFill>
                <a:latin typeface="Arial" panose="020B0604020202020204" pitchFamily="34" charset="0"/>
                <a:ea typeface="微软雅黑" panose="020B0503020204020204" pitchFamily="34" charset="-122"/>
              </a:defRPr>
            </a:lvl1pPr>
            <a:lvl2pPr indent="0" eaLnBrk="1" fontAlgn="auto" latinLnBrk="0" hangingPunct="1">
              <a:defRPr>
                <a:solidFill>
                  <a:schemeClr val="tx1"/>
                </a:solidFill>
                <a:latin typeface="Arial" panose="020B0604020202020204" pitchFamily="34" charset="0"/>
                <a:ea typeface="微软雅黑" panose="020B0503020204020204" pitchFamily="34" charset="-122"/>
              </a:defRPr>
            </a:lvl2pPr>
            <a:lvl3pPr indent="0" eaLnBrk="1" fontAlgn="auto" latinLnBrk="0" hangingPunct="1">
              <a:defRPr>
                <a:solidFill>
                  <a:schemeClr val="tx1"/>
                </a:solidFill>
                <a:latin typeface="Arial" panose="020B0604020202020204" pitchFamily="34" charset="0"/>
                <a:ea typeface="微软雅黑" panose="020B0503020204020204" pitchFamily="34" charset="-122"/>
              </a:defRPr>
            </a:lvl3pPr>
            <a:lvl4pPr indent="0" eaLnBrk="1" fontAlgn="auto" latinLnBrk="0" hangingPunct="1">
              <a:defRPr>
                <a:solidFill>
                  <a:schemeClr val="tx1"/>
                </a:solidFill>
                <a:latin typeface="Arial" panose="020B0604020202020204" pitchFamily="34" charset="0"/>
                <a:ea typeface="微软雅黑" panose="020B0503020204020204" pitchFamily="34" charset="-122"/>
              </a:defRPr>
            </a:lvl4pPr>
            <a:lvl5pPr indent="0" eaLnBrk="1" fontAlgn="auto" latinLnBrk="0" hangingPunct="1">
              <a:defRPr>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pic>
        <p:nvPicPr>
          <p:cNvPr id="2" name="图片 1" descr="0_pic_quater_left_up"/>
          <p:cNvPicPr>
            <a:picLocks noChangeAspect="1"/>
          </p:cNvPicPr>
          <p:nvPr/>
        </p:nvPicPr>
        <p:blipFill>
          <a:blip r:embed="rId2"/>
          <a:stretch>
            <a:fillRect/>
          </a:stretch>
        </p:blipFill>
        <p:spPr>
          <a:xfrm>
            <a:off x="0" y="0"/>
            <a:ext cx="720090" cy="482600"/>
          </a:xfrm>
          <a:prstGeom prst="rect">
            <a:avLst/>
          </a:prstGeom>
        </p:spPr>
      </p:pic>
      <p:pic>
        <p:nvPicPr>
          <p:cNvPr id="6" name="图片 5" descr="1_pic_quater_right_up"/>
          <p:cNvPicPr>
            <a:picLocks noChangeAspect="1"/>
          </p:cNvPicPr>
          <p:nvPr/>
        </p:nvPicPr>
        <p:blipFill>
          <a:blip r:embed="rId3"/>
          <a:stretch>
            <a:fillRect/>
          </a:stretch>
        </p:blipFill>
        <p:spPr>
          <a:xfrm>
            <a:off x="11471275" y="6374765"/>
            <a:ext cx="720090" cy="482600"/>
          </a:xfrm>
          <a:prstGeom prst="rect">
            <a:avLst/>
          </a:prstGeom>
        </p:spPr>
      </p:pic>
      <p:sp>
        <p:nvSpPr>
          <p:cNvPr id="3" name="日期占位符 2"/>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669930" y="952508"/>
            <a:ext cx="10852237" cy="5388907"/>
          </a:xfrm>
        </p:spPr>
        <p:txBody>
          <a:bodyPr/>
          <a:lstStyle>
            <a:lvl1pPr>
              <a:defRPr>
                <a:solidFill>
                  <a:schemeClr val="tx1"/>
                </a:solidFill>
                <a:latin typeface="Arial" panose="020B0604020202020204" pitchFamily="34" charset="0"/>
                <a:ea typeface="微软雅黑" panose="020B0503020204020204" pitchFamily="34" charset="-122"/>
              </a:defRPr>
            </a:lvl1pPr>
            <a:lvl2pPr>
              <a:defRPr>
                <a:solidFill>
                  <a:schemeClr val="tx1"/>
                </a:solidFill>
                <a:latin typeface="Arial" panose="020B0604020202020204" pitchFamily="34" charset="0"/>
                <a:ea typeface="微软雅黑" panose="020B0503020204020204" pitchFamily="34" charset="-122"/>
              </a:defRPr>
            </a:lvl2pPr>
            <a:lvl3pPr>
              <a:defRPr>
                <a:solidFill>
                  <a:schemeClr val="tx1"/>
                </a:solidFill>
                <a:latin typeface="Arial" panose="020B0604020202020204" pitchFamily="34" charset="0"/>
                <a:ea typeface="微软雅黑" panose="020B0503020204020204" pitchFamily="34" charset="-122"/>
              </a:defRPr>
            </a:lvl3pPr>
            <a:lvl4pPr>
              <a:defRPr>
                <a:solidFill>
                  <a:schemeClr val="tx1"/>
                </a:solidFill>
                <a:latin typeface="Arial" panose="020B0604020202020204" pitchFamily="34" charset="0"/>
                <a:ea typeface="微软雅黑" panose="020B0503020204020204" pitchFamily="34" charset="-122"/>
              </a:defRPr>
            </a:lvl4pPr>
            <a:lvl5pPr>
              <a:defRPr>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2" name="图片 1" descr="cde47bad03fa66e45a1c71d51be568f2"/>
          <p:cNvPicPr>
            <a:picLocks noChangeAspect="1"/>
          </p:cNvPicPr>
          <p:nvPr>
            <p:custDataLst>
              <p:tags r:id="rId2"/>
            </p:custDataLst>
          </p:nvPr>
        </p:nvPicPr>
        <p:blipFill>
          <a:blip r:embed="rId3"/>
          <a:stretch>
            <a:fillRect/>
          </a:stretch>
        </p:blipFill>
        <p:spPr>
          <a:xfrm>
            <a:off x="609600" y="685800"/>
            <a:ext cx="5353685" cy="5486400"/>
          </a:xfrm>
          <a:prstGeom prst="rect">
            <a:avLst/>
          </a:prstGeom>
        </p:spPr>
      </p:pic>
      <p:pic>
        <p:nvPicPr>
          <p:cNvPr id="6" name="图片 5" descr="0_pic_quater_right_down"/>
          <p:cNvPicPr>
            <a:picLocks noChangeAspect="1"/>
          </p:cNvPicPr>
          <p:nvPr/>
        </p:nvPicPr>
        <p:blipFill>
          <a:blip r:embed="rId4"/>
          <a:stretch>
            <a:fillRect/>
          </a:stretch>
        </p:blipFill>
        <p:spPr>
          <a:xfrm>
            <a:off x="11471275" y="0"/>
            <a:ext cx="720090" cy="482600"/>
          </a:xfrm>
          <a:prstGeom prst="rect">
            <a:avLst/>
          </a:prstGeom>
        </p:spPr>
      </p:pic>
      <p:sp>
        <p:nvSpPr>
          <p:cNvPr id="3" name="日期占位符 2"/>
          <p:cNvSpPr>
            <a:spLocks noGrp="1"/>
          </p:cNvSpPr>
          <p:nvPr>
            <p:ph type="dt" sz="half" idx="10"/>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a:p>
        </p:txBody>
      </p:sp>
      <p:sp>
        <p:nvSpPr>
          <p:cNvPr id="7" name="文本占位符 2"/>
          <p:cNvSpPr/>
          <p:nvPr>
            <p:ph type="body" idx="1" hasCustomPrompt="1"/>
            <p:custDataLst>
              <p:tags r:id="rId5"/>
            </p:custDataLst>
          </p:nvPr>
        </p:nvSpPr>
        <p:spPr>
          <a:xfrm>
            <a:off x="6604053" y="3478196"/>
            <a:ext cx="4826038" cy="1284644"/>
          </a:xfrm>
        </p:spPr>
        <p:txBody>
          <a:bodyPr vert="horz" wrap="square" lIns="0" tIns="0" rIns="0" bIns="0" rtlCol="0" anchor="t">
            <a:normAutofit/>
          </a:bodyPr>
          <a:lstStyle>
            <a:lvl1pPr marL="0" marR="0" lvl="0" indent="0" algn="l" defTabSz="914400" rtl="0" eaLnBrk="1" fontAlgn="auto" latinLnBrk="0" hangingPunct="1">
              <a:lnSpc>
                <a:spcPct val="120000"/>
              </a:lnSpc>
              <a:spcBef>
                <a:spcPts val="0"/>
              </a:spcBef>
              <a:spcAft>
                <a:spcPts val="0"/>
              </a:spcAft>
              <a:buClrTx/>
              <a:buSzTx/>
              <a:buFont typeface="Arial" panose="020B0604020202020204" pitchFamily="34" charset="0"/>
              <a:buNone/>
              <a:defRPr kumimoji="0" lang="zh-CN" altLang="en-US" sz="2000" b="0" i="0" u="none" strike="noStrike" kern="1200" cap="none" spc="200" normalizeH="0" baseline="0" noProof="0">
                <a:ln>
                  <a:noFill/>
                </a:ln>
                <a:solidFill>
                  <a:schemeClr val="dk1">
                    <a:lumMod val="65000"/>
                    <a:lumOff val="35000"/>
                  </a:schemeClr>
                </a:solidFill>
                <a:effectLst/>
                <a:uLnTx/>
                <a:uFillTx/>
                <a:latin typeface="Arial" panose="020B0604020202020204" pitchFamily="34" charset="0"/>
                <a:ea typeface="微软雅黑" panose="020B0503020204020204" pitchFamily="34" charset="-122"/>
                <a:cs typeface="微软雅黑" panose="020B0503020204020204" pitchFamily="34" charset="-122"/>
                <a:sym typeface="+mn-ea"/>
              </a:defRPr>
            </a:lvl1pPr>
            <a:lvl2pPr marL="457200" indent="0" algn="ctr" defTabSz="914400" rtl="0" eaLnBrk="1" fontAlgn="auto" latinLnBrk="0" hangingPunct="1">
              <a:lnSpc>
                <a:spcPct val="120000"/>
              </a:lnSpc>
              <a:spcBef>
                <a:spcPts val="0"/>
              </a:spcBef>
              <a:spcAft>
                <a:spcPts val="1000"/>
              </a:spcAft>
              <a:buFont typeface="Arial" panose="020B0604020202020204" pitchFamily="34" charset="0"/>
              <a:buNone/>
              <a:tabLst>
                <a:tab pos="1609725" algn="l"/>
              </a:tabLst>
              <a:defRPr sz="20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2pPr>
            <a:lvl3pPr marL="914400" indent="0" algn="ctr" defTabSz="914400" rtl="0" eaLnBrk="1" fontAlgn="auto" latinLnBrk="0" hangingPunct="1">
              <a:lnSpc>
                <a:spcPct val="120000"/>
              </a:lnSpc>
              <a:spcBef>
                <a:spcPts val="0"/>
              </a:spcBef>
              <a:spcAft>
                <a:spcPts val="1000"/>
              </a:spcAft>
              <a:buFont typeface="Arial" panose="020B0604020202020204" pitchFamily="34" charset="0"/>
              <a:buNone/>
              <a:defRPr sz="18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3pPr>
            <a:lvl4pPr marL="1371600" indent="0" algn="ctr" defTabSz="914400" rtl="0" eaLnBrk="1" fontAlgn="auto" latinLnBrk="0" hangingPunct="1">
              <a:lnSpc>
                <a:spcPct val="12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4pPr>
            <a:lvl5pPr marL="1828800" indent="0" algn="ctr" defTabSz="914400" rtl="0" eaLnBrk="1" fontAlgn="auto" latinLnBrk="0" hangingPunct="1">
              <a:lnSpc>
                <a:spcPct val="120000"/>
              </a:lnSpc>
              <a:spcBef>
                <a:spcPts val="0"/>
              </a:spcBef>
              <a:spcAft>
                <a:spcPts val="1000"/>
              </a:spcAft>
              <a:buFont typeface="Arial" panose="020B0604020202020204" pitchFamily="34" charset="0"/>
              <a:buNone/>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8" name="标题 4"/>
          <p:cNvSpPr/>
          <p:nvPr>
            <p:ph type="title" hasCustomPrompt="1"/>
            <p:custDataLst>
              <p:tags r:id="rId6"/>
            </p:custDataLst>
          </p:nvPr>
        </p:nvSpPr>
        <p:spPr>
          <a:xfrm>
            <a:off x="6604053" y="2095166"/>
            <a:ext cx="4825403" cy="1246505"/>
          </a:xfrm>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ts val="0"/>
              </a:spcAft>
              <a:buClrTx/>
              <a:buSzTx/>
              <a:buFontTx/>
              <a:buNone/>
              <a:defRPr kumimoji="0" lang="zh-CN" altLang="en-US" sz="7700" b="1" i="0" u="none" strike="noStrike" kern="1200" cap="none" spc="700" normalizeH="0" baseline="0" noProof="0" dirty="0">
                <a:ln>
                  <a:noFill/>
                </a:ln>
                <a:solidFill>
                  <a:schemeClr val="dk1">
                    <a:lumMod val="85000"/>
                    <a:lumOff val="15000"/>
                  </a:schemeClr>
                </a:solidFill>
                <a:effectLst/>
                <a:uLnTx/>
                <a:uFillTx/>
                <a:latin typeface="Arial" panose="020B0604020202020204"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pic>
        <p:nvPicPr>
          <p:cNvPr id="7" name="图片 6" descr="0_pic_quater_left_up"/>
          <p:cNvPicPr>
            <a:picLocks noChangeAspect="1"/>
          </p:cNvPicPr>
          <p:nvPr>
            <p:custDataLst>
              <p:tags r:id="rId2"/>
            </p:custDataLst>
          </p:nvPr>
        </p:nvPicPr>
        <p:blipFill>
          <a:blip r:embed="rId3"/>
          <a:stretch>
            <a:fillRect/>
          </a:stretch>
        </p:blipFill>
        <p:spPr>
          <a:xfrm>
            <a:off x="0" y="0"/>
            <a:ext cx="720090" cy="482600"/>
          </a:xfrm>
          <a:prstGeom prst="rect">
            <a:avLst/>
          </a:prstGeom>
        </p:spPr>
      </p:pic>
      <p:pic>
        <p:nvPicPr>
          <p:cNvPr id="6" name="图片 5" descr="1_pic_quater_right_up"/>
          <p:cNvPicPr>
            <a:picLocks noChangeAspect="1"/>
          </p:cNvPicPr>
          <p:nvPr>
            <p:custDataLst>
              <p:tags r:id="rId4"/>
            </p:custDataLst>
          </p:nvPr>
        </p:nvPicPr>
        <p:blipFill>
          <a:blip r:embed="rId5"/>
          <a:stretch>
            <a:fillRect/>
          </a:stretch>
        </p:blipFill>
        <p:spPr>
          <a:xfrm>
            <a:off x="11471275" y="6374765"/>
            <a:ext cx="720090" cy="482600"/>
          </a:xfrm>
          <a:prstGeom prst="rect">
            <a:avLst/>
          </a:prstGeom>
        </p:spPr>
      </p:pic>
      <p:sp>
        <p:nvSpPr>
          <p:cNvPr id="2" name="标题 1"/>
          <p:cNvSpPr>
            <a:spLocks noGrp="1"/>
          </p:cNvSpPr>
          <p:nvPr>
            <p:ph type="title"/>
            <p:custDataLst>
              <p:tags r:id="rId6"/>
            </p:custDataLst>
          </p:nvPr>
        </p:nvSpPr>
        <p:spPr/>
        <p:txBody>
          <a:bodyPr/>
          <a:lstStyle>
            <a:lvl1pPr>
              <a:defRPr baseline="0">
                <a:solidFill>
                  <a:schemeClr val="tx1"/>
                </a:solidFill>
                <a:latin typeface="Arial" panose="020B0604020202020204" pitchFamily="34" charset="0"/>
                <a:ea typeface="微软雅黑" panose="020B0503020204020204" pitchFamily="3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7"/>
            </p:custDataLst>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5" name="灯片编号占位符 4"/>
          <p:cNvSpPr>
            <a:spLocks noGrp="1"/>
          </p:cNvSpPr>
          <p:nvPr>
            <p:ph type="sldNum" sz="quarter" idx="12"/>
            <p:custDataLst>
              <p:tags r:id="rId9"/>
            </p:custDataLst>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sp>
        <p:nvSpPr>
          <p:cNvPr id="9" name="矩形 8"/>
          <p:cNvSpPr/>
          <p:nvPr>
            <p:custDataLst>
              <p:tags r:id="rId2"/>
            </p:custDataLst>
          </p:nvPr>
        </p:nvSpPr>
        <p:spPr>
          <a:xfrm>
            <a:off x="291465" y="303530"/>
            <a:ext cx="11608435" cy="6250305"/>
          </a:xfrm>
          <a:prstGeom prst="rect">
            <a:avLst/>
          </a:prstGeom>
          <a:solidFill>
            <a:schemeClr val="tx2"/>
          </a:solid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8" name="图片 7" descr="0_pic_quater_right_down"/>
          <p:cNvPicPr>
            <a:picLocks noChangeAspect="1"/>
          </p:cNvPicPr>
          <p:nvPr>
            <p:custDataLst>
              <p:tags r:id="rId3"/>
            </p:custDataLst>
          </p:nvPr>
        </p:nvPicPr>
        <p:blipFill>
          <a:blip r:embed="rId4"/>
          <a:stretch>
            <a:fillRect/>
          </a:stretch>
        </p:blipFill>
        <p:spPr>
          <a:xfrm>
            <a:off x="11471275" y="0"/>
            <a:ext cx="720090" cy="482600"/>
          </a:xfrm>
          <a:prstGeom prst="rect">
            <a:avLst/>
          </a:prstGeom>
        </p:spPr>
      </p:pic>
      <p:pic>
        <p:nvPicPr>
          <p:cNvPr id="6" name="图片 5" descr="1_pic_quater_left_down"/>
          <p:cNvPicPr>
            <a:picLocks noChangeAspect="1"/>
          </p:cNvPicPr>
          <p:nvPr>
            <p:custDataLst>
              <p:tags r:id="rId5"/>
            </p:custDataLst>
          </p:nvPr>
        </p:nvPicPr>
        <p:blipFill>
          <a:blip r:embed="rId6"/>
          <a:stretch>
            <a:fillRect/>
          </a:stretch>
        </p:blipFill>
        <p:spPr>
          <a:xfrm>
            <a:off x="0" y="6374765"/>
            <a:ext cx="720090" cy="482600"/>
          </a:xfrm>
          <a:prstGeom prst="rect">
            <a:avLst/>
          </a:prstGeom>
        </p:spPr>
      </p:pic>
      <p:sp>
        <p:nvSpPr>
          <p:cNvPr id="2" name="标题 1"/>
          <p:cNvSpPr>
            <a:spLocks noGrp="1"/>
          </p:cNvSpPr>
          <p:nvPr>
            <p:ph type="title" hasCustomPrompt="1"/>
            <p:custDataLst>
              <p:tags r:id="rId7"/>
            </p:custDataLst>
          </p:nvPr>
        </p:nvSpPr>
        <p:spPr>
          <a:xfrm>
            <a:off x="1281600" y="1249200"/>
            <a:ext cx="9626400" cy="723600"/>
          </a:xfrm>
        </p:spPr>
        <p:txBody>
          <a:bodyPr anchor="ctr"/>
          <a:lstStyle>
            <a:lvl1pPr>
              <a:defRPr sz="3200" baseline="0">
                <a:solidFill>
                  <a:schemeClr val="tx1"/>
                </a:solidFill>
                <a:latin typeface="Arial" panose="020B0604020202020204" pitchFamily="34" charset="0"/>
                <a:ea typeface="微软雅黑" panose="020B0503020204020204" pitchFamily="3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8"/>
            </p:custDataLst>
          </p:nvPr>
        </p:nvSpPr>
        <p:spPr>
          <a:xfrm>
            <a:off x="1281113" y="2163600"/>
            <a:ext cx="9626600" cy="3445200"/>
          </a:xfrm>
        </p:spPr>
        <p:txBody>
          <a:bodyPr/>
          <a:lstStyle>
            <a:lvl1pPr>
              <a:defRPr baseline="0">
                <a:solidFill>
                  <a:schemeClr val="tx1"/>
                </a:solidFill>
                <a:latin typeface="Arial" panose="020B0604020202020204" pitchFamily="34" charset="0"/>
                <a:ea typeface="微软雅黑" panose="020B0503020204020204" pitchFamily="34" charset="-122"/>
              </a:defRPr>
            </a:lvl1pPr>
            <a:lvl2pPr>
              <a:defRPr baseline="0">
                <a:solidFill>
                  <a:schemeClr val="tx1"/>
                </a:solidFill>
                <a:latin typeface="Arial" panose="020B0604020202020204" pitchFamily="34" charset="0"/>
                <a:ea typeface="微软雅黑" panose="020B0503020204020204" pitchFamily="34" charset="-122"/>
              </a:defRPr>
            </a:lvl2pPr>
            <a:lvl3pPr>
              <a:defRPr baseline="0">
                <a:solidFill>
                  <a:schemeClr val="tx1"/>
                </a:solidFill>
                <a:latin typeface="Arial" panose="020B0604020202020204" pitchFamily="34" charset="0"/>
                <a:ea typeface="微软雅黑" panose="020B0503020204020204" pitchFamily="34" charset="-122"/>
              </a:defRPr>
            </a:lvl3pPr>
            <a:lvl4pPr>
              <a:defRPr baseline="0">
                <a:solidFill>
                  <a:schemeClr val="tx1"/>
                </a:solidFill>
                <a:latin typeface="Arial" panose="020B0604020202020204" pitchFamily="34" charset="0"/>
                <a:ea typeface="微软雅黑" panose="020B0503020204020204" pitchFamily="34" charset="-122"/>
              </a:defRPr>
            </a:lvl4pPr>
            <a:lvl5pPr>
              <a:defRPr baseline="0">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9"/>
            </p:custDataLst>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5" name="灯片编号占位符 4"/>
          <p:cNvSpPr>
            <a:spLocks noGrp="1"/>
          </p:cNvSpPr>
          <p:nvPr>
            <p:ph type="sldNum" sz="quarter" idx="12"/>
            <p:custDataLst>
              <p:tags r:id="rId11"/>
            </p:custDataLst>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sp>
        <p:nvSpPr>
          <p:cNvPr id="8" name="矩形 7"/>
          <p:cNvSpPr/>
          <p:nvPr>
            <p:custDataLst>
              <p:tags r:id="rId2"/>
            </p:custDataLst>
          </p:nvPr>
        </p:nvSpPr>
        <p:spPr>
          <a:xfrm>
            <a:off x="0" y="0"/>
            <a:ext cx="4824095" cy="6858000"/>
          </a:xfrm>
          <a:prstGeom prst="rect">
            <a:avLst/>
          </a:prstGeom>
          <a:solidFill>
            <a:schemeClr val="tx2"/>
          </a:solid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6" name="图片 5" descr="0_pic_quater_right_down"/>
          <p:cNvPicPr>
            <a:picLocks noChangeAspect="1"/>
          </p:cNvPicPr>
          <p:nvPr>
            <p:custDataLst>
              <p:tags r:id="rId3"/>
            </p:custDataLst>
          </p:nvPr>
        </p:nvPicPr>
        <p:blipFill>
          <a:blip r:embed="rId4"/>
          <a:stretch>
            <a:fillRect/>
          </a:stretch>
        </p:blipFill>
        <p:spPr>
          <a:xfrm>
            <a:off x="11471275" y="0"/>
            <a:ext cx="720090" cy="482600"/>
          </a:xfrm>
          <a:prstGeom prst="rect">
            <a:avLst/>
          </a:prstGeom>
        </p:spPr>
      </p:pic>
      <p:sp>
        <p:nvSpPr>
          <p:cNvPr id="2" name="标题 1"/>
          <p:cNvSpPr>
            <a:spLocks noGrp="1"/>
          </p:cNvSpPr>
          <p:nvPr>
            <p:ph type="title" hasCustomPrompt="1"/>
            <p:custDataLst>
              <p:tags r:id="rId5"/>
            </p:custDataLst>
          </p:nvPr>
        </p:nvSpPr>
        <p:spPr>
          <a:xfrm>
            <a:off x="583200" y="770400"/>
            <a:ext cx="3960000" cy="882000"/>
          </a:xfrm>
        </p:spPr>
        <p:txBody>
          <a:bodyPr anchor="ctr" anchorCtr="0"/>
          <a:lstStyle>
            <a:lvl1pPr>
              <a:defRPr sz="3600" baseline="0">
                <a:solidFill>
                  <a:schemeClr val="tx1"/>
                </a:solidFill>
                <a:latin typeface="Arial" panose="020B0604020202020204" pitchFamily="34" charset="0"/>
                <a:ea typeface="微软雅黑" panose="020B0503020204020204" pitchFamily="3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solidFill>
                  <a:schemeClr val="tx1"/>
                </a:solidFill>
                <a:latin typeface="Arial" panose="020B0604020202020204" pitchFamily="34" charset="0"/>
                <a:ea typeface="微软雅黑" panose="020B0503020204020204" pitchFamily="34" charset="-122"/>
              </a:defRPr>
            </a:lvl1pPr>
            <a:lvl2pPr>
              <a:defRPr baseline="0">
                <a:solidFill>
                  <a:schemeClr val="tx1"/>
                </a:solidFill>
                <a:latin typeface="Arial" panose="020B0604020202020204" pitchFamily="34" charset="0"/>
                <a:ea typeface="微软雅黑" panose="020B0503020204020204" pitchFamily="34" charset="-122"/>
              </a:defRPr>
            </a:lvl2pPr>
            <a:lvl3pPr>
              <a:defRPr baseline="0">
                <a:solidFill>
                  <a:schemeClr val="tx1"/>
                </a:solidFill>
                <a:latin typeface="Arial" panose="020B0604020202020204" pitchFamily="34" charset="0"/>
                <a:ea typeface="微软雅黑" panose="020B0503020204020204" pitchFamily="34" charset="-122"/>
              </a:defRPr>
            </a:lvl3pPr>
            <a:lvl4pPr>
              <a:defRPr baseline="0">
                <a:solidFill>
                  <a:schemeClr val="tx1"/>
                </a:solidFill>
                <a:latin typeface="Arial" panose="020B0604020202020204" pitchFamily="34" charset="0"/>
                <a:ea typeface="微软雅黑" panose="020B0503020204020204" pitchFamily="34" charset="-122"/>
              </a:defRPr>
            </a:lvl4pPr>
            <a:lvl5pPr>
              <a:defRPr baseline="0">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solidFill>
                  <a:schemeClr val="tx1"/>
                </a:solidFill>
                <a:latin typeface="Arial" panose="020B0604020202020204" pitchFamily="34" charset="0"/>
                <a:ea typeface="微软雅黑" panose="020B0503020204020204" pitchFamily="34" charset="-122"/>
              </a:defRPr>
            </a:lvl1pPr>
            <a:lvl2pPr>
              <a:defRPr baseline="0">
                <a:solidFill>
                  <a:schemeClr val="tx1"/>
                </a:solidFill>
                <a:latin typeface="Arial" panose="020B0604020202020204" pitchFamily="34" charset="0"/>
                <a:ea typeface="微软雅黑" panose="020B0503020204020204" pitchFamily="34" charset="-122"/>
              </a:defRPr>
            </a:lvl2pPr>
            <a:lvl3pPr>
              <a:defRPr baseline="0">
                <a:solidFill>
                  <a:schemeClr val="tx1"/>
                </a:solidFill>
                <a:latin typeface="Arial" panose="020B0604020202020204" pitchFamily="34" charset="0"/>
                <a:ea typeface="微软雅黑" panose="020B0503020204020204" pitchFamily="34" charset="-122"/>
              </a:defRPr>
            </a:lvl3pPr>
            <a:lvl4pPr>
              <a:defRPr baseline="0">
                <a:solidFill>
                  <a:schemeClr val="tx1"/>
                </a:solidFill>
                <a:latin typeface="Arial" panose="020B0604020202020204" pitchFamily="34" charset="0"/>
                <a:ea typeface="微软雅黑" panose="020B0503020204020204" pitchFamily="34" charset="-122"/>
              </a:defRPr>
            </a:lvl4pPr>
            <a:lvl5pPr>
              <a:defRPr baseline="0">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0" name="矩形 9"/>
          <p:cNvSpPr/>
          <p:nvPr>
            <p:custDataLst>
              <p:tags r:id="rId2"/>
            </p:custDataLst>
          </p:nvPr>
        </p:nvSpPr>
        <p:spPr>
          <a:xfrm>
            <a:off x="0" y="0"/>
            <a:ext cx="12192000" cy="2663825"/>
          </a:xfrm>
          <a:prstGeom prst="rect">
            <a:avLst/>
          </a:prstGeom>
          <a:solidFill>
            <a:schemeClr val="tx2"/>
          </a:solid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8" name="图片 7" descr="0_pic_quater_left_up"/>
          <p:cNvPicPr>
            <a:picLocks noChangeAspect="1"/>
          </p:cNvPicPr>
          <p:nvPr>
            <p:custDataLst>
              <p:tags r:id="rId3"/>
            </p:custDataLst>
          </p:nvPr>
        </p:nvPicPr>
        <p:blipFill>
          <a:blip r:embed="rId4"/>
          <a:stretch>
            <a:fillRect/>
          </a:stretch>
        </p:blipFill>
        <p:spPr>
          <a:xfrm>
            <a:off x="0" y="0"/>
            <a:ext cx="720090" cy="482600"/>
          </a:xfrm>
          <a:prstGeom prst="rect">
            <a:avLst/>
          </a:prstGeom>
        </p:spPr>
      </p:pic>
      <p:pic>
        <p:nvPicPr>
          <p:cNvPr id="6" name="图片 5" descr="1_pic_quater_right_down"/>
          <p:cNvPicPr>
            <a:picLocks noChangeAspect="1"/>
          </p:cNvPicPr>
          <p:nvPr>
            <p:custDataLst>
              <p:tags r:id="rId5"/>
            </p:custDataLst>
          </p:nvPr>
        </p:nvPicPr>
        <p:blipFill>
          <a:blip r:embed="rId6"/>
          <a:stretch>
            <a:fillRect/>
          </a:stretch>
        </p:blipFill>
        <p:spPr>
          <a:xfrm>
            <a:off x="11471275" y="0"/>
            <a:ext cx="720090" cy="482600"/>
          </a:xfrm>
          <a:prstGeom prst="rect">
            <a:avLst/>
          </a:prstGeom>
        </p:spPr>
      </p:pic>
      <p:sp>
        <p:nvSpPr>
          <p:cNvPr id="2" name="标题 1"/>
          <p:cNvSpPr>
            <a:spLocks noGrp="1"/>
          </p:cNvSpPr>
          <p:nvPr>
            <p:ph type="title"/>
            <p:custDataLst>
              <p:tags r:id="rId7"/>
            </p:custDataLst>
          </p:nvPr>
        </p:nvSpPr>
        <p:spPr>
          <a:xfrm>
            <a:off x="612000" y="781200"/>
            <a:ext cx="10976400" cy="626400"/>
          </a:xfrm>
        </p:spPr>
        <p:txBody>
          <a:bodyPr anchor="ctr"/>
          <a:lstStyle>
            <a:lvl1pPr algn="ctr">
              <a:defRPr sz="3600" baseline="0">
                <a:solidFill>
                  <a:schemeClr val="tx1"/>
                </a:solidFill>
                <a:latin typeface="Arial" panose="020B0604020202020204" pitchFamily="34" charset="0"/>
                <a:ea typeface="微软雅黑" panose="020B0503020204020204" pitchFamily="3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612000" y="1659600"/>
            <a:ext cx="10975975" cy="828000"/>
          </a:xfrm>
        </p:spPr>
        <p:txBody>
          <a:bodyPr/>
          <a:lstStyle>
            <a:lvl1pPr algn="ctr">
              <a:defRPr baseline="0">
                <a:solidFill>
                  <a:schemeClr val="tx1"/>
                </a:solidFill>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2"/>
            </p:custDataLst>
          </p:nvPr>
        </p:nvSpPr>
        <p:spPr>
          <a:xfrm>
            <a:off x="612775" y="2808000"/>
            <a:ext cx="10965600" cy="3430800"/>
          </a:xfrm>
        </p:spPr>
        <p:txBody>
          <a:bodyPr/>
          <a:lstStyle>
            <a:lvl1pPr>
              <a:defRPr baseline="0">
                <a:solidFill>
                  <a:schemeClr val="tx1"/>
                </a:solidFill>
                <a:latin typeface="Arial" panose="020B0604020202020204" pitchFamily="34" charset="0"/>
                <a:ea typeface="微软雅黑" panose="020B0503020204020204" pitchFamily="34" charset="-122"/>
              </a:defRPr>
            </a:lvl1pPr>
            <a:lvl2pPr>
              <a:defRPr baseline="0">
                <a:solidFill>
                  <a:schemeClr val="tx1"/>
                </a:solidFill>
                <a:latin typeface="Arial" panose="020B0604020202020204" pitchFamily="34" charset="0"/>
                <a:ea typeface="微软雅黑" panose="020B0503020204020204" pitchFamily="34" charset="-122"/>
              </a:defRPr>
            </a:lvl2pPr>
            <a:lvl3pPr>
              <a:defRPr baseline="0">
                <a:solidFill>
                  <a:schemeClr val="tx1"/>
                </a:solidFill>
                <a:latin typeface="Arial" panose="020B0604020202020204" pitchFamily="34" charset="0"/>
                <a:ea typeface="微软雅黑" panose="020B0503020204020204" pitchFamily="34" charset="-122"/>
              </a:defRPr>
            </a:lvl3pPr>
            <a:lvl4pPr>
              <a:defRPr baseline="0">
                <a:solidFill>
                  <a:schemeClr val="tx1"/>
                </a:solidFill>
                <a:latin typeface="Arial" panose="020B0604020202020204" pitchFamily="34" charset="0"/>
                <a:ea typeface="微软雅黑" panose="020B0503020204020204" pitchFamily="34" charset="-122"/>
              </a:defRPr>
            </a:lvl4pPr>
            <a:lvl5pPr>
              <a:defRPr baseline="0">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sp>
        <p:nvSpPr>
          <p:cNvPr id="10" name="矩形 9"/>
          <p:cNvSpPr/>
          <p:nvPr>
            <p:custDataLst>
              <p:tags r:id="rId2"/>
            </p:custDataLst>
          </p:nvPr>
        </p:nvSpPr>
        <p:spPr>
          <a:xfrm>
            <a:off x="0" y="5028565"/>
            <a:ext cx="12192000" cy="1829435"/>
          </a:xfrm>
          <a:prstGeom prst="rect">
            <a:avLst/>
          </a:prstGeom>
          <a:solidFill>
            <a:schemeClr val="tx2"/>
          </a:solid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8" name="图片 7" descr="0_pic_quater_right_down"/>
          <p:cNvPicPr>
            <a:picLocks noChangeAspect="1"/>
          </p:cNvPicPr>
          <p:nvPr>
            <p:custDataLst>
              <p:tags r:id="rId3"/>
            </p:custDataLst>
          </p:nvPr>
        </p:nvPicPr>
        <p:blipFill>
          <a:blip r:embed="rId4"/>
          <a:stretch>
            <a:fillRect/>
          </a:stretch>
        </p:blipFill>
        <p:spPr>
          <a:xfrm>
            <a:off x="11471275" y="0"/>
            <a:ext cx="720090" cy="482600"/>
          </a:xfrm>
          <a:prstGeom prst="rect">
            <a:avLst/>
          </a:prstGeom>
        </p:spPr>
      </p:pic>
      <p:pic>
        <p:nvPicPr>
          <p:cNvPr id="6" name="图片 5" descr="1_pic_quater_left_down"/>
          <p:cNvPicPr>
            <a:picLocks noChangeAspect="1"/>
          </p:cNvPicPr>
          <p:nvPr>
            <p:custDataLst>
              <p:tags r:id="rId5"/>
            </p:custDataLst>
          </p:nvPr>
        </p:nvPicPr>
        <p:blipFill>
          <a:blip r:embed="rId6"/>
          <a:stretch>
            <a:fillRect/>
          </a:stretch>
        </p:blipFill>
        <p:spPr>
          <a:xfrm>
            <a:off x="0" y="6374765"/>
            <a:ext cx="720090" cy="482600"/>
          </a:xfrm>
          <a:prstGeom prst="rect">
            <a:avLst/>
          </a:prstGeom>
        </p:spPr>
      </p:pic>
      <p:sp>
        <p:nvSpPr>
          <p:cNvPr id="2" name="标题 1"/>
          <p:cNvSpPr>
            <a:spLocks noGrp="1"/>
          </p:cNvSpPr>
          <p:nvPr>
            <p:ph type="title"/>
            <p:custDataLst>
              <p:tags r:id="rId7"/>
            </p:custDataLst>
          </p:nvPr>
        </p:nvSpPr>
        <p:spPr>
          <a:xfrm>
            <a:off x="604800" y="669600"/>
            <a:ext cx="10976400" cy="565200"/>
          </a:xfrm>
        </p:spPr>
        <p:txBody>
          <a:bodyPr anchor="ctr" anchorCtr="0"/>
          <a:lstStyle>
            <a:lvl1pPr algn="ctr">
              <a:defRPr sz="3200" baseline="0">
                <a:solidFill>
                  <a:schemeClr val="tx1"/>
                </a:solidFill>
                <a:latin typeface="Arial" panose="020B0604020202020204" pitchFamily="34" charset="0"/>
                <a:ea typeface="微软雅黑" panose="020B0503020204020204" pitchFamily="3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604837" y="1681200"/>
            <a:ext cx="10990800" cy="3211200"/>
          </a:xfrm>
        </p:spPr>
        <p:txBody>
          <a:bodyPr/>
          <a:lstStyle>
            <a:lvl1pPr>
              <a:defRPr baseline="0">
                <a:solidFill>
                  <a:schemeClr val="tx1"/>
                </a:solidFill>
                <a:latin typeface="Arial" panose="020B0604020202020204" pitchFamily="34" charset="0"/>
                <a:ea typeface="微软雅黑" panose="020B0503020204020204" pitchFamily="34" charset="-122"/>
              </a:defRPr>
            </a:lvl1pPr>
            <a:lvl2pPr>
              <a:defRPr baseline="0">
                <a:solidFill>
                  <a:schemeClr val="tx1"/>
                </a:solidFill>
                <a:latin typeface="Arial" panose="020B0604020202020204" pitchFamily="34" charset="0"/>
                <a:ea typeface="微软雅黑" panose="020B0503020204020204" pitchFamily="34" charset="-122"/>
              </a:defRPr>
            </a:lvl2pPr>
            <a:lvl3pPr>
              <a:defRPr baseline="0">
                <a:solidFill>
                  <a:schemeClr val="tx1"/>
                </a:solidFill>
                <a:latin typeface="Arial" panose="020B0604020202020204" pitchFamily="34" charset="0"/>
                <a:ea typeface="微软雅黑" panose="020B0503020204020204" pitchFamily="34" charset="-122"/>
              </a:defRPr>
            </a:lvl3pPr>
            <a:lvl4pPr>
              <a:defRPr baseline="0">
                <a:solidFill>
                  <a:schemeClr val="tx1"/>
                </a:solidFill>
                <a:latin typeface="Arial" panose="020B0604020202020204" pitchFamily="34" charset="0"/>
                <a:ea typeface="微软雅黑" panose="020B0503020204020204" pitchFamily="34" charset="-122"/>
              </a:defRPr>
            </a:lvl4pPr>
            <a:lvl5pPr>
              <a:defRPr baseline="0">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2"/>
            </p:custDataLst>
          </p:nvPr>
        </p:nvSpPr>
        <p:spPr>
          <a:xfrm>
            <a:off x="594000" y="5180400"/>
            <a:ext cx="11001600" cy="1011600"/>
          </a:xfrm>
        </p:spPr>
        <p:txBody>
          <a:bodyPr/>
          <a:lstStyle>
            <a:lvl1pPr>
              <a:defRPr baseline="0">
                <a:solidFill>
                  <a:schemeClr val="tx1"/>
                </a:solidFill>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sp>
        <p:nvSpPr>
          <p:cNvPr id="10" name="矩形 9"/>
          <p:cNvSpPr/>
          <p:nvPr>
            <p:custDataLst>
              <p:tags r:id="rId2"/>
            </p:custDataLst>
          </p:nvPr>
        </p:nvSpPr>
        <p:spPr>
          <a:xfrm>
            <a:off x="0" y="0"/>
            <a:ext cx="12192000" cy="914400"/>
          </a:xfrm>
          <a:prstGeom prst="rect">
            <a:avLst/>
          </a:prstGeom>
          <a:solidFill>
            <a:schemeClr val="tx2"/>
          </a:solid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8" name="图片 7" descr="0_pic_quater_right_up"/>
          <p:cNvPicPr>
            <a:picLocks noChangeAspect="1"/>
          </p:cNvPicPr>
          <p:nvPr>
            <p:custDataLst>
              <p:tags r:id="rId3"/>
            </p:custDataLst>
          </p:nvPr>
        </p:nvPicPr>
        <p:blipFill>
          <a:blip r:embed="rId4"/>
          <a:stretch>
            <a:fillRect/>
          </a:stretch>
        </p:blipFill>
        <p:spPr>
          <a:xfrm>
            <a:off x="11471275" y="6374765"/>
            <a:ext cx="720090" cy="482600"/>
          </a:xfrm>
          <a:prstGeom prst="rect">
            <a:avLst/>
          </a:prstGeom>
        </p:spPr>
      </p:pic>
      <p:pic>
        <p:nvPicPr>
          <p:cNvPr id="6" name="图片 5" descr="1_pic_quater_left_down"/>
          <p:cNvPicPr>
            <a:picLocks noChangeAspect="1"/>
          </p:cNvPicPr>
          <p:nvPr>
            <p:custDataLst>
              <p:tags r:id="rId5"/>
            </p:custDataLst>
          </p:nvPr>
        </p:nvPicPr>
        <p:blipFill>
          <a:blip r:embed="rId6"/>
          <a:stretch>
            <a:fillRect/>
          </a:stretch>
        </p:blipFill>
        <p:spPr>
          <a:xfrm>
            <a:off x="0" y="6374765"/>
            <a:ext cx="720090" cy="482600"/>
          </a:xfrm>
          <a:prstGeom prst="rect">
            <a:avLst/>
          </a:prstGeom>
        </p:spPr>
      </p:pic>
      <p:sp>
        <p:nvSpPr>
          <p:cNvPr id="2" name="标题 1"/>
          <p:cNvSpPr>
            <a:spLocks noGrp="1"/>
          </p:cNvSpPr>
          <p:nvPr>
            <p:ph type="title"/>
            <p:custDataLst>
              <p:tags r:id="rId7"/>
            </p:custDataLst>
          </p:nvPr>
        </p:nvSpPr>
        <p:spPr>
          <a:xfrm>
            <a:off x="579600" y="237600"/>
            <a:ext cx="11037600" cy="441964"/>
          </a:xfrm>
        </p:spPr>
        <p:txBody>
          <a:bodyPr/>
          <a:lstStyle>
            <a:lvl1pPr>
              <a:defRPr baseline="0">
                <a:solidFill>
                  <a:schemeClr val="tx1"/>
                </a:solidFill>
                <a:latin typeface="Arial" panose="020B0604020202020204" pitchFamily="34" charset="0"/>
                <a:ea typeface="微软雅黑" panose="020B0503020204020204" pitchFamily="3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579600" y="1663200"/>
            <a:ext cx="5342400" cy="2894400"/>
          </a:xfrm>
        </p:spPr>
        <p:txBody>
          <a:bodyPr/>
          <a:lstStyle>
            <a:lvl1pPr>
              <a:defRPr baseline="0">
                <a:solidFill>
                  <a:schemeClr val="tx1"/>
                </a:solidFill>
                <a:latin typeface="Arial" panose="020B0604020202020204" pitchFamily="34" charset="0"/>
                <a:ea typeface="微软雅黑" panose="020B0503020204020204" pitchFamily="34" charset="-122"/>
              </a:defRPr>
            </a:lvl1pPr>
            <a:lvl2pPr>
              <a:defRPr baseline="0">
                <a:solidFill>
                  <a:schemeClr val="tx1"/>
                </a:solidFill>
                <a:latin typeface="Arial" panose="020B0604020202020204" pitchFamily="34" charset="0"/>
                <a:ea typeface="微软雅黑" panose="020B0503020204020204" pitchFamily="34" charset="-122"/>
              </a:defRPr>
            </a:lvl2pPr>
            <a:lvl3pPr>
              <a:defRPr baseline="0">
                <a:solidFill>
                  <a:schemeClr val="tx1"/>
                </a:solidFill>
                <a:latin typeface="Arial" panose="020B0604020202020204" pitchFamily="34" charset="0"/>
                <a:ea typeface="微软雅黑" panose="020B0503020204020204" pitchFamily="34" charset="-122"/>
              </a:defRPr>
            </a:lvl3pPr>
            <a:lvl4pPr>
              <a:defRPr baseline="0">
                <a:solidFill>
                  <a:schemeClr val="tx1"/>
                </a:solidFill>
                <a:latin typeface="Arial" panose="020B0604020202020204" pitchFamily="34" charset="0"/>
                <a:ea typeface="微软雅黑" panose="020B0503020204020204" pitchFamily="34" charset="-122"/>
              </a:defRPr>
            </a:lvl4pPr>
            <a:lvl5pPr>
              <a:defRPr baseline="0">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6242400" y="1663200"/>
            <a:ext cx="5367600" cy="2894400"/>
          </a:xfrm>
        </p:spPr>
        <p:txBody>
          <a:bodyPr/>
          <a:lstStyle>
            <a:lvl1pPr>
              <a:defRPr baseline="0">
                <a:solidFill>
                  <a:schemeClr val="tx1"/>
                </a:solidFill>
                <a:latin typeface="Arial" panose="020B0604020202020204" pitchFamily="34" charset="0"/>
                <a:ea typeface="微软雅黑" panose="020B0503020204020204" pitchFamily="34" charset="-122"/>
              </a:defRPr>
            </a:lvl1pPr>
            <a:lvl2pPr>
              <a:defRPr baseline="0">
                <a:solidFill>
                  <a:schemeClr val="tx1"/>
                </a:solidFill>
                <a:latin typeface="Arial" panose="020B0604020202020204" pitchFamily="34" charset="0"/>
                <a:ea typeface="微软雅黑" panose="020B0503020204020204" pitchFamily="34" charset="-122"/>
              </a:defRPr>
            </a:lvl2pPr>
            <a:lvl3pPr>
              <a:defRPr baseline="0">
                <a:solidFill>
                  <a:schemeClr val="tx1"/>
                </a:solidFill>
                <a:latin typeface="Arial" panose="020B0604020202020204" pitchFamily="34" charset="0"/>
                <a:ea typeface="微软雅黑" panose="020B0503020204020204" pitchFamily="34" charset="-122"/>
              </a:defRPr>
            </a:lvl3pPr>
            <a:lvl4pPr>
              <a:defRPr baseline="0">
                <a:solidFill>
                  <a:schemeClr val="tx1"/>
                </a:solidFill>
                <a:latin typeface="Arial" panose="020B0604020202020204" pitchFamily="34" charset="0"/>
                <a:ea typeface="微软雅黑" panose="020B0503020204020204" pitchFamily="34" charset="-122"/>
              </a:defRPr>
            </a:lvl4pPr>
            <a:lvl5pPr>
              <a:defRPr baseline="0">
                <a:solidFill>
                  <a:schemeClr val="tx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3"/>
            </p:custDataLst>
          </p:nvPr>
        </p:nvSpPr>
        <p:spPr>
          <a:xfrm>
            <a:off x="572400" y="4816800"/>
            <a:ext cx="5342400" cy="781200"/>
          </a:xfrm>
        </p:spPr>
        <p:txBody>
          <a:bodyPr/>
          <a:lstStyle>
            <a:lvl1pPr>
              <a:defRPr baseline="0">
                <a:solidFill>
                  <a:schemeClr val="tx1"/>
                </a:solidFill>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4"/>
            </p:custDataLst>
          </p:nvPr>
        </p:nvSpPr>
        <p:spPr>
          <a:xfrm>
            <a:off x="6253200" y="4813200"/>
            <a:ext cx="5367600" cy="781200"/>
          </a:xfrm>
        </p:spPr>
        <p:txBody>
          <a:bodyPr/>
          <a:lstStyle>
            <a:lvl1pPr>
              <a:defRPr baseline="0">
                <a:solidFill>
                  <a:schemeClr val="tx1"/>
                </a:solidFill>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sp>
        <p:nvSpPr>
          <p:cNvPr id="9" name="矩形 8"/>
          <p:cNvSpPr/>
          <p:nvPr>
            <p:custDataLst>
              <p:tags r:id="rId2"/>
            </p:custDataLst>
          </p:nvPr>
        </p:nvSpPr>
        <p:spPr>
          <a:xfrm>
            <a:off x="0" y="953135"/>
            <a:ext cx="12192000" cy="4951095"/>
          </a:xfrm>
          <a:prstGeom prst="rect">
            <a:avLst/>
          </a:prstGeom>
          <a:solidFill>
            <a:schemeClr val="tx2"/>
          </a:solid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8" name="图片 7" descr="0_pic_quater_right_down"/>
          <p:cNvPicPr>
            <a:picLocks noChangeAspect="1"/>
          </p:cNvPicPr>
          <p:nvPr>
            <p:custDataLst>
              <p:tags r:id="rId3"/>
            </p:custDataLst>
          </p:nvPr>
        </p:nvPicPr>
        <p:blipFill>
          <a:blip r:embed="rId4"/>
          <a:stretch>
            <a:fillRect/>
          </a:stretch>
        </p:blipFill>
        <p:spPr>
          <a:xfrm>
            <a:off x="10571480" y="0"/>
            <a:ext cx="1619885" cy="1086485"/>
          </a:xfrm>
          <a:prstGeom prst="rect">
            <a:avLst/>
          </a:prstGeom>
        </p:spPr>
      </p:pic>
      <p:pic>
        <p:nvPicPr>
          <p:cNvPr id="6" name="图片 5" descr="1_pic_quater_left_down"/>
          <p:cNvPicPr>
            <a:picLocks noChangeAspect="1"/>
          </p:cNvPicPr>
          <p:nvPr>
            <p:custDataLst>
              <p:tags r:id="rId5"/>
            </p:custDataLst>
          </p:nvPr>
        </p:nvPicPr>
        <p:blipFill>
          <a:blip r:embed="rId6"/>
          <a:stretch>
            <a:fillRect/>
          </a:stretch>
        </p:blipFill>
        <p:spPr>
          <a:xfrm>
            <a:off x="0" y="5770880"/>
            <a:ext cx="1619885" cy="1086485"/>
          </a:xfrm>
          <a:prstGeom prst="rect">
            <a:avLst/>
          </a:prstGeom>
        </p:spPr>
      </p:pic>
      <p:sp>
        <p:nvSpPr>
          <p:cNvPr id="2" name="标题 1"/>
          <p:cNvSpPr>
            <a:spLocks noGrp="1"/>
          </p:cNvSpPr>
          <p:nvPr>
            <p:ph type="title" hasCustomPrompt="1"/>
            <p:custDataLst>
              <p:tags r:id="rId7"/>
            </p:custDataLst>
          </p:nvPr>
        </p:nvSpPr>
        <p:spPr>
          <a:xfrm>
            <a:off x="1522800" y="1339200"/>
            <a:ext cx="9144000" cy="2386800"/>
          </a:xfrm>
        </p:spPr>
        <p:txBody>
          <a:bodyPr anchor="b"/>
          <a:lstStyle>
            <a:lvl1pPr algn="ctr">
              <a:defRPr sz="6000" baseline="0">
                <a:solidFill>
                  <a:schemeClr val="tx1"/>
                </a:solidFill>
                <a:latin typeface="Arial" panose="020B0604020202020204" pitchFamily="34" charset="0"/>
                <a:ea typeface="微软雅黑" panose="020B0503020204020204" pitchFamily="3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pitchFamily="34"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1522413" y="3862800"/>
            <a:ext cx="9144000" cy="1656000"/>
          </a:xfrm>
        </p:spPr>
        <p:txBody>
          <a:bodyPr/>
          <a:lstStyle>
            <a:lvl1pPr algn="ctr">
              <a:defRPr baseline="0">
                <a:solidFill>
                  <a:schemeClr val="tx1"/>
                </a:solidFill>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dirty="0"/>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dirty="0"/>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dirty="0"/>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dirty="0"/>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dirty="0"/>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dirty="0"/>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8" Type="http://schemas.openxmlformats.org/officeDocument/2006/relationships/theme" Target="../theme/theme1.xml"/><Relationship Id="rId27" Type="http://schemas.openxmlformats.org/officeDocument/2006/relationships/tags" Target="../tags/tag70.xml"/><Relationship Id="rId26" Type="http://schemas.openxmlformats.org/officeDocument/2006/relationships/tags" Target="../tags/tag69.xml"/><Relationship Id="rId25" Type="http://schemas.openxmlformats.org/officeDocument/2006/relationships/tags" Target="../tags/tag68.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25"/>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6"/>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79742" y="6349833"/>
            <a:ext cx="2700000" cy="316800"/>
          </a:xfrm>
          <a:prstGeom prst="rect">
            <a:avLst/>
          </a:prstGeom>
        </p:spPr>
        <p:txBody>
          <a:bodyPr vert="horz" wrap="square" lIns="91440" tIns="45720" rIns="91440" bIns="45720" rtlCol="0" anchor="ctr">
            <a:normAutofit/>
          </a:bodyPr>
          <a:lstStyle>
            <a:lvl1pPr algn="l">
              <a:defRPr sz="120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nvPr>
        </p:nvSpPr>
        <p:spPr>
          <a:xfrm>
            <a:off x="4116000" y="6349833"/>
            <a:ext cx="3960000" cy="316800"/>
          </a:xfrm>
          <a:prstGeom prst="rect">
            <a:avLst/>
          </a:prstGeom>
        </p:spPr>
        <p:txBody>
          <a:bodyPr vert="horz" wrap="square" lIns="91440" tIns="45720" rIns="91440" bIns="45720" rtlCol="0" anchor="ctr">
            <a:normAutofit/>
          </a:bodyPr>
          <a:lstStyle>
            <a:lvl1pPr algn="ctr">
              <a:defRPr sz="120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nvPr>
        </p:nvSpPr>
        <p:spPr>
          <a:xfrm>
            <a:off x="8610600" y="6349833"/>
            <a:ext cx="2700000" cy="316800"/>
          </a:xfrm>
          <a:prstGeom prst="rect">
            <a:avLst/>
          </a:prstGeom>
        </p:spPr>
        <p:txBody>
          <a:bodyPr vert="horz" wrap="square" lIns="91440" tIns="45720" rIns="91440" bIns="45720" rtlCol="0" anchor="ctr">
            <a:normAutofit/>
          </a:bodyPr>
          <a:lstStyle>
            <a:lvl1pPr algn="r">
              <a:defRPr sz="120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7" name="KSO_TEMPLATE" hidden="1"/>
          <p:cNvSpPr/>
          <p:nvPr>
            <p:custDataLst>
              <p:tags r:id="rId2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2.xml"/><Relationship Id="rId1" Type="http://schemas.openxmlformats.org/officeDocument/2006/relationships/tags" Target="../tags/tag7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73.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74.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75.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76.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77.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78.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79.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80.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81.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8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83.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84.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85.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86.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87.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88.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89.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90.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91.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9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9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标题 12"/>
          <p:cNvSpPr>
            <a:spLocks noGrp="1"/>
          </p:cNvSpPr>
          <p:nvPr>
            <p:ph type="ctrTitle"/>
            <p:custDataLst>
              <p:tags r:id="rId1"/>
            </p:custDataLst>
          </p:nvPr>
        </p:nvSpPr>
        <p:spPr>
          <a:xfrm>
            <a:off x="1612900" y="2235835"/>
            <a:ext cx="8966200" cy="1553845"/>
          </a:xfrm>
        </p:spPr>
        <p:txBody>
          <a:bodyPr>
            <a:noAutofit/>
          </a:bodyPr>
          <a:p>
            <a:pPr marL="0" indent="0" algn="ctr">
              <a:lnSpc>
                <a:spcPct val="100000"/>
              </a:lnSpc>
              <a:spcBef>
                <a:spcPts val="0"/>
              </a:spcBef>
              <a:spcAft>
                <a:spcPts val="0"/>
              </a:spcAft>
              <a:buSzPct val="100000"/>
            </a:pPr>
            <a:r>
              <a:rPr lang="en-US" altLang="zh-CN" sz="4800"/>
              <a:t>GENDER DIFFERENCES IN SPEECH</a:t>
            </a:r>
            <a:endParaRPr lang="en-US" altLang="zh-CN" sz="4800"/>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717004" y="-191"/>
            <a:ext cx="8890076" cy="2893444"/>
          </a:xfrm>
        </p:spPr>
        <p:txBody>
          <a:bodyPr>
            <a:normAutofit/>
          </a:bodyPr>
          <a:p>
            <a:r>
              <a:rPr lang="zh-CN" altLang="en-US" sz="8800"/>
              <a:t> </a:t>
            </a:r>
            <a:r>
              <a:rPr lang="en-US" altLang="zh-CN" sz="3600">
                <a:latin typeface="Times New Roman" panose="02020603050405020304" charset="0"/>
                <a:cs typeface="Times New Roman" panose="02020603050405020304" charset="0"/>
              </a:rPr>
              <a:t>CONTENT</a:t>
            </a:r>
            <a:endParaRPr lang="en-US" altLang="zh-CN" sz="3600">
              <a:latin typeface="Times New Roman" panose="02020603050405020304" charset="0"/>
              <a:cs typeface="Times New Roman" panose="02020603050405020304" charset="0"/>
            </a:endParaRPr>
          </a:p>
        </p:txBody>
      </p:sp>
      <p:sp>
        <p:nvSpPr>
          <p:cNvPr id="3" name="副标题 2"/>
          <p:cNvSpPr/>
          <p:nvPr>
            <p:ph type="subTitle" idx="4294967295"/>
          </p:nvPr>
        </p:nvSpPr>
        <p:spPr>
          <a:xfrm>
            <a:off x="1717040" y="2350135"/>
            <a:ext cx="9449435" cy="3034030"/>
          </a:xfrm>
        </p:spPr>
        <p:txBody>
          <a:bodyPr>
            <a:normAutofit fontScale="70000"/>
          </a:bodyPr>
          <a:p>
            <a:pPr algn="just"/>
            <a:r>
              <a:rPr lang="en-US" altLang="zh-CN" sz="2400">
                <a:latin typeface="Times New Roman" panose="02020603050405020304" charset="0"/>
                <a:cs typeface="Times New Roman" panose="02020603050405020304" charset="0"/>
              </a:rPr>
              <a:t>I. </a:t>
            </a:r>
            <a:r>
              <a:rPr sz="2400">
                <a:latin typeface="Times New Roman" panose="02020603050405020304" charset="0"/>
                <a:cs typeface="Times New Roman" panose="02020603050405020304" charset="0"/>
                <a:sym typeface="+mn-ea"/>
              </a:rPr>
              <a:t>   THE DOMINANCE APPROACH</a:t>
            </a:r>
            <a:endParaRPr lang="zh-CN" altLang="en-US" sz="2400">
              <a:latin typeface="Times New Roman" panose="02020603050405020304" charset="0"/>
              <a:cs typeface="Times New Roman" panose="02020603050405020304" charset="0"/>
            </a:endParaRPr>
          </a:p>
          <a:p>
            <a:pPr algn="just"/>
            <a:r>
              <a:rPr lang="en-US" altLang="zh-CN" sz="2400">
                <a:latin typeface="Times New Roman" panose="02020603050405020304" charset="0"/>
                <a:cs typeface="Times New Roman" panose="02020603050405020304" charset="0"/>
              </a:rPr>
              <a:t>II.   THE </a:t>
            </a:r>
            <a:r>
              <a:rPr lang="en-US" altLang="zh-CN" sz="2400">
                <a:latin typeface="Times New Roman" panose="02020603050405020304" charset="0"/>
                <a:cs typeface="Times New Roman" panose="02020603050405020304" charset="0"/>
                <a:sym typeface="+mn-ea"/>
              </a:rPr>
              <a:t>TWO-CULTURES </a:t>
            </a:r>
            <a:r>
              <a:rPr sz="2400">
                <a:latin typeface="Times New Roman" panose="02020603050405020304" charset="0"/>
                <a:cs typeface="Times New Roman" panose="02020603050405020304" charset="0"/>
                <a:sym typeface="+mn-ea"/>
              </a:rPr>
              <a:t>APPROACH</a:t>
            </a:r>
            <a:endParaRPr sz="2400">
              <a:latin typeface="Times New Roman" panose="02020603050405020304" charset="0"/>
              <a:cs typeface="Times New Roman" panose="02020603050405020304" charset="0"/>
              <a:sym typeface="+mn-ea"/>
            </a:endParaRPr>
          </a:p>
          <a:p>
            <a:pPr algn="just"/>
            <a:r>
              <a:rPr lang="en-US" sz="2400">
                <a:latin typeface="Times New Roman" panose="02020603050405020304" charset="0"/>
                <a:cs typeface="Times New Roman" panose="02020603050405020304" charset="0"/>
                <a:sym typeface="+mn-ea"/>
              </a:rPr>
              <a:t>III.  THE SOCIAL CONSTRUCTIONIST APPROACH</a:t>
            </a:r>
            <a:endParaRPr sz="2400">
              <a:latin typeface="Times New Roman" panose="02020603050405020304" charset="0"/>
              <a:cs typeface="Times New Roman" panose="02020603050405020304" charset="0"/>
              <a:sym typeface="+mn-ea"/>
            </a:endParaRPr>
          </a:p>
          <a:p>
            <a:pPr algn="just"/>
            <a:r>
              <a:rPr lang="en-US" altLang="zh-CN" sz="2400">
                <a:latin typeface="Times New Roman" panose="02020603050405020304" charset="0"/>
                <a:cs typeface="Times New Roman" panose="02020603050405020304" charset="0"/>
                <a:sym typeface="+mn-ea"/>
              </a:rPr>
              <a:t>IV.  THE IMPLICATION FOR ENGLISH SPEAKING TEACHING</a:t>
            </a:r>
            <a:endParaRPr lang="en-US" altLang="zh-CN" sz="2400">
              <a:latin typeface="Times New Roman" panose="02020603050405020304" charset="0"/>
              <a:cs typeface="Times New Roman" panose="02020603050405020304" charset="0"/>
              <a:sym typeface="+mn-ea"/>
            </a:endParaRPr>
          </a:p>
          <a:p>
            <a:pPr algn="just"/>
            <a:r>
              <a:rPr lang="en-US" altLang="zh-CN" sz="2400">
                <a:latin typeface="Times New Roman" panose="02020603050405020304" charset="0"/>
                <a:cs typeface="Times New Roman" panose="02020603050405020304" charset="0"/>
                <a:sym typeface="+mn-ea"/>
              </a:rPr>
              <a:t>V.    RATIONALE</a:t>
            </a:r>
            <a:endParaRPr lang="en-US" altLang="zh-CN" sz="2400">
              <a:latin typeface="Times New Roman" panose="02020603050405020304" charset="0"/>
              <a:cs typeface="Times New Roman" panose="02020603050405020304" charset="0"/>
              <a:sym typeface="+mn-ea"/>
            </a:endParaRPr>
          </a:p>
          <a:p>
            <a:pPr algn="just"/>
            <a:r>
              <a:rPr lang="en-US" altLang="zh-CN" sz="2400">
                <a:latin typeface="Times New Roman" panose="02020603050405020304" charset="0"/>
                <a:cs typeface="Times New Roman" panose="02020603050405020304" charset="0"/>
                <a:sym typeface="+mn-ea"/>
              </a:rPr>
              <a:t>VI.  REFERENCE</a:t>
            </a:r>
            <a:endParaRPr lang="en-US" altLang="zh-CN" sz="2400">
              <a:latin typeface="Times New Roman" panose="02020603050405020304" charset="0"/>
              <a:cs typeface="Times New Roman" panose="02020603050405020304" charset="0"/>
            </a:endParaRPr>
          </a:p>
          <a:p>
            <a:pPr algn="just"/>
            <a:endParaRPr lang="zh-CN" altLang="en-US"/>
          </a:p>
          <a:p>
            <a:pPr algn="just"/>
            <a:endParaRPr lang="en-US" altLang="zh-CN"/>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873849" y="318579"/>
            <a:ext cx="8890076" cy="2893444"/>
          </a:xfrm>
        </p:spPr>
        <p:txBody>
          <a:bodyPr>
            <a:normAutofit/>
          </a:bodyPr>
          <a:p>
            <a:r>
              <a:rPr lang="zh-CN" altLang="en-US" sz="3110"/>
              <a:t> </a:t>
            </a:r>
            <a:r>
              <a:rPr lang="en-US" altLang="zh-CN" sz="3200">
                <a:latin typeface="Times New Roman" panose="02020603050405020304" charset="0"/>
                <a:cs typeface="Times New Roman" panose="02020603050405020304" charset="0"/>
              </a:rPr>
              <a:t>I. </a:t>
            </a:r>
            <a:r>
              <a:rPr lang="zh-CN" altLang="en-US" sz="3200">
                <a:latin typeface="Times New Roman" panose="02020603050405020304" charset="0"/>
                <a:cs typeface="Times New Roman" panose="02020603050405020304" charset="0"/>
              </a:rPr>
              <a:t>THE DOMINANCE APPROACH</a:t>
            </a:r>
            <a:endParaRPr lang="zh-CN" altLang="en-US" sz="3200">
              <a:latin typeface="Times New Roman" panose="02020603050405020304" charset="0"/>
              <a:cs typeface="Times New Roman" panose="02020603050405020304" charset="0"/>
            </a:endParaRPr>
          </a:p>
        </p:txBody>
      </p:sp>
      <p:sp>
        <p:nvSpPr>
          <p:cNvPr id="3" name="副标题 2"/>
          <p:cNvSpPr/>
          <p:nvPr>
            <p:ph type="subTitle" idx="4294967295"/>
          </p:nvPr>
        </p:nvSpPr>
        <p:spPr>
          <a:xfrm>
            <a:off x="2116455" y="2583180"/>
            <a:ext cx="7959090" cy="2354580"/>
          </a:xfrm>
        </p:spPr>
        <p:txBody>
          <a:bodyPr>
            <a:normAutofit/>
          </a:bodyPr>
          <a:p>
            <a:pPr marL="0" indent="0" algn="just">
              <a:buNone/>
            </a:pPr>
            <a:r>
              <a:rPr lang="zh-CN" altLang="en-US" sz="2400">
                <a:latin typeface="Times New Roman" panose="02020603050405020304" charset="0"/>
                <a:cs typeface="Times New Roman" panose="02020603050405020304" charset="0"/>
              </a:rPr>
              <a:t>The dominance approach to </a:t>
            </a:r>
            <a:r>
              <a:rPr lang="en-US" altLang="zh-CN" sz="2400">
                <a:latin typeface="Times New Roman" panose="02020603050405020304" charset="0"/>
                <a:cs typeface="Times New Roman" panose="02020603050405020304" charset="0"/>
              </a:rPr>
              <a:t>gender</a:t>
            </a:r>
            <a:r>
              <a:rPr lang="zh-CN" altLang="en-US" sz="2400">
                <a:latin typeface="Times New Roman" panose="02020603050405020304" charset="0"/>
                <a:cs typeface="Times New Roman" panose="02020603050405020304" charset="0"/>
              </a:rPr>
              <a:t> differences in speech is concerned with the imbalance in </a:t>
            </a:r>
            <a:r>
              <a:rPr lang="en-US" altLang="zh-CN" sz="2400">
                <a:latin typeface="Times New Roman" panose="02020603050405020304" charset="0"/>
                <a:cs typeface="Times New Roman" panose="02020603050405020304" charset="0"/>
              </a:rPr>
              <a:t>power and </a:t>
            </a:r>
            <a:r>
              <a:rPr lang="zh-CN" altLang="en-US" sz="2400">
                <a:latin typeface="Times New Roman" panose="02020603050405020304" charset="0"/>
                <a:cs typeface="Times New Roman" panose="02020603050405020304" charset="0"/>
              </a:rPr>
              <a:t>social status between the sexes. </a:t>
            </a:r>
            <a:endParaRPr lang="zh-CN" altLang="en-US" sz="2400">
              <a:latin typeface="Times New Roman" panose="02020603050405020304" charset="0"/>
              <a:cs typeface="Times New Roman" panose="02020603050405020304" charset="0"/>
            </a:endParaRPr>
          </a:p>
          <a:p>
            <a:pPr algn="just"/>
            <a:endParaRPr lang="zh-CN" altLang="en-US"/>
          </a:p>
          <a:p>
            <a:pPr algn="just"/>
            <a:endParaRPr lang="zh-CN" altLang="en-US"/>
          </a:p>
          <a:p>
            <a:pPr algn="just"/>
            <a:endParaRPr lang="zh-CN" altLang="en-US"/>
          </a:p>
          <a:p>
            <a:pPr algn="just"/>
            <a:endParaRPr lang="zh-CN" altLang="en-US"/>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占位符 5"/>
          <p:cNvSpPr>
            <a:spLocks noGrp="1"/>
          </p:cNvSpPr>
          <p:nvPr>
            <p:ph type="body" sz="quarter" idx="13"/>
          </p:nvPr>
        </p:nvSpPr>
        <p:spPr>
          <a:xfrm>
            <a:off x="586165" y="1764635"/>
            <a:ext cx="3956400" cy="4093200"/>
          </a:xfrm>
        </p:spPr>
        <p:txBody>
          <a:bodyPr>
            <a:normAutofit/>
          </a:bodyPr>
          <a:p>
            <a:r>
              <a:rPr lang="zh-CN" altLang="en-US" sz="2000">
                <a:latin typeface="Times New Roman" panose="02020603050405020304" charset="0"/>
                <a:cs typeface="Times New Roman" panose="02020603050405020304" charset="0"/>
                <a:sym typeface="+mn-ea"/>
              </a:rPr>
              <a:t>The dominance approach</a:t>
            </a:r>
            <a:endParaRPr lang="en-US" altLang="zh-CN" sz="2000">
              <a:latin typeface="Times New Roman" panose="02020603050405020304" charset="0"/>
              <a:cs typeface="Times New Roman" panose="02020603050405020304" charset="0"/>
            </a:endParaRPr>
          </a:p>
        </p:txBody>
      </p:sp>
      <p:sp>
        <p:nvSpPr>
          <p:cNvPr id="7" name="内容占位符 6"/>
          <p:cNvSpPr>
            <a:spLocks noGrp="1"/>
          </p:cNvSpPr>
          <p:nvPr>
            <p:ph sz="quarter" idx="14"/>
          </p:nvPr>
        </p:nvSpPr>
        <p:spPr/>
        <p:txBody>
          <a:bodyPr>
            <a:normAutofit/>
          </a:bodyPr>
          <a:p>
            <a:pPr algn="just"/>
            <a:r>
              <a:rPr lang="en-US" altLang="zh-CN" sz="2000">
                <a:latin typeface="Times New Roman" panose="02020603050405020304" charset="0"/>
                <a:cs typeface="Times New Roman" panose="02020603050405020304" charset="0"/>
              </a:rPr>
              <a:t>Man: </a:t>
            </a:r>
            <a:r>
              <a:rPr lang="zh-CN" altLang="en-US" sz="2000">
                <a:latin typeface="Times New Roman" panose="02020603050405020304" charset="0"/>
                <a:cs typeface="Times New Roman" panose="02020603050405020304" charset="0"/>
              </a:rPr>
              <a:t>dominant speakers</a:t>
            </a:r>
            <a:endParaRPr lang="zh-CN" altLang="en-US" sz="2000">
              <a:latin typeface="Times New Roman" panose="02020603050405020304" charset="0"/>
              <a:cs typeface="Times New Roman" panose="02020603050405020304" charset="0"/>
            </a:endParaRPr>
          </a:p>
          <a:p>
            <a:pPr algn="just"/>
            <a:r>
              <a:rPr lang="en-US" altLang="zh-CN" sz="2000">
                <a:latin typeface="Times New Roman" panose="02020603050405020304" charset="0"/>
                <a:cs typeface="Times New Roman" panose="02020603050405020304" charset="0"/>
              </a:rPr>
              <a:t>Woman: powerless speakers</a:t>
            </a:r>
            <a:endParaRPr lang="en-US" altLang="zh-CN" sz="2000">
              <a:latin typeface="Times New Roman" panose="02020603050405020304" charset="0"/>
              <a:cs typeface="Times New Roman" panose="02020603050405020304" charset="0"/>
            </a:endParaRPr>
          </a:p>
          <a:p>
            <a:pPr algn="just"/>
            <a:endParaRPr lang="en-US" altLang="zh-CN" sz="2000">
              <a:latin typeface="Times New Roman" panose="02020603050405020304" charset="0"/>
              <a:cs typeface="Times New Roman" panose="02020603050405020304" charset="0"/>
            </a:endParaRPr>
          </a:p>
          <a:p>
            <a:pPr algn="just"/>
            <a:r>
              <a:rPr lang="en-US" altLang="zh-CN" sz="2000">
                <a:latin typeface="Times New Roman" panose="02020603050405020304" charset="0"/>
                <a:cs typeface="Times New Roman" panose="02020603050405020304" charset="0"/>
              </a:rPr>
              <a:t>According to Lakoff, in a male-dominated society, powerless speech features used by women show the </a:t>
            </a:r>
            <a:r>
              <a:rPr lang="en-US" altLang="zh-CN" sz="2000">
                <a:latin typeface="Times New Roman" panose="02020603050405020304" charset="0"/>
                <a:cs typeface="Times New Roman" panose="02020603050405020304" charset="0"/>
                <a:sym typeface="+mn-ea"/>
              </a:rPr>
              <a:t>subordinance toward men. Men’s dominance is preserved through their linguistic behavior. </a:t>
            </a:r>
            <a:endParaRPr lang="en-US" altLang="zh-CN" sz="2000">
              <a:latin typeface="Times New Roman" panose="02020603050405020304" charset="0"/>
              <a:cs typeface="Times New Roman" panose="02020603050405020304" charset="0"/>
              <a:sym typeface="+mn-ea"/>
            </a:endParaRPr>
          </a:p>
          <a:p>
            <a:pPr algn="just"/>
            <a:r>
              <a:rPr lang="en-US" altLang="zh-CN" sz="2000">
                <a:latin typeface="Times New Roman" panose="02020603050405020304" charset="0"/>
                <a:cs typeface="Times New Roman" panose="02020603050405020304" charset="0"/>
                <a:sym typeface="+mn-ea"/>
              </a:rPr>
              <a:t>Differences in male and female speech are a consequence of male domination and women's subordination.</a:t>
            </a:r>
            <a:endParaRPr lang="en-US" altLang="zh-CN" sz="2000">
              <a:latin typeface="Times New Roman" panose="02020603050405020304" charset="0"/>
              <a:cs typeface="Times New Roman" panose="02020603050405020304" charset="0"/>
            </a:endParaRPr>
          </a:p>
          <a:p>
            <a:pPr algn="just"/>
            <a:endParaRPr lang="en-US" altLang="zh-CN" sz="2000">
              <a:latin typeface="Times New Roman" panose="02020603050405020304" charset="0"/>
              <a:cs typeface="Times New Roman" panose="02020603050405020304" charset="0"/>
            </a:endParaRPr>
          </a:p>
        </p:txBody>
      </p:sp>
      <p:sp>
        <p:nvSpPr>
          <p:cNvPr id="3" name="标题 2"/>
          <p:cNvSpPr>
            <a:spLocks noGrp="1"/>
          </p:cNvSpPr>
          <p:nvPr>
            <p:ph type="title"/>
          </p:nvPr>
        </p:nvSpPr>
        <p:spPr>
          <a:xfrm>
            <a:off x="258445" y="770255"/>
            <a:ext cx="4284345" cy="882015"/>
          </a:xfrm>
        </p:spPr>
        <p:txBody>
          <a:bodyPr>
            <a:noAutofit/>
          </a:bodyPr>
          <a:p>
            <a:r>
              <a:rPr lang="en-US" altLang="zh-CN" sz="3200">
                <a:latin typeface="Times New Roman" panose="02020603050405020304" charset="0"/>
                <a:cs typeface="Times New Roman" panose="02020603050405020304" charset="0"/>
              </a:rPr>
              <a:t>Robin Lakoff(1975)</a:t>
            </a:r>
            <a:endParaRPr lang="en-US" altLang="zh-CN" sz="32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占位符 5"/>
          <p:cNvSpPr>
            <a:spLocks noGrp="1"/>
          </p:cNvSpPr>
          <p:nvPr>
            <p:ph type="body" sz="quarter" idx="13"/>
          </p:nvPr>
        </p:nvSpPr>
        <p:spPr>
          <a:xfrm>
            <a:off x="586165" y="1764635"/>
            <a:ext cx="3956400" cy="4093200"/>
          </a:xfrm>
        </p:spPr>
        <p:txBody>
          <a:bodyPr>
            <a:normAutofit fontScale="90000"/>
          </a:bodyPr>
          <a:p>
            <a:r>
              <a:rPr lang="en-US" altLang="zh-CN" sz="2000">
                <a:latin typeface="Times New Roman" panose="02020603050405020304" charset="0"/>
                <a:cs typeface="Times New Roman" panose="02020603050405020304" charset="0"/>
                <a:sym typeface="+mn-ea"/>
              </a:rPr>
              <a:t>Women's speech feature</a:t>
            </a:r>
            <a:endParaRPr lang="en-US" altLang="zh-CN" sz="2000">
              <a:latin typeface="Times New Roman" panose="02020603050405020304" charset="0"/>
              <a:cs typeface="Times New Roman" panose="02020603050405020304" charset="0"/>
              <a:sym typeface="+mn-ea"/>
            </a:endParaRPr>
          </a:p>
          <a:p>
            <a:pPr marL="0" indent="0">
              <a:buNone/>
            </a:pPr>
            <a:r>
              <a:rPr lang="en-US" altLang="zh-CN" sz="2000">
                <a:latin typeface="Times New Roman" panose="02020603050405020304" charset="0"/>
                <a:cs typeface="Times New Roman" panose="02020603050405020304" charset="0"/>
                <a:sym typeface="+mn-ea"/>
              </a:rPr>
              <a:t>(powerless speech features)</a:t>
            </a:r>
            <a:endParaRPr lang="en-US" altLang="zh-CN" sz="2000">
              <a:latin typeface="Times New Roman" panose="02020603050405020304" charset="0"/>
              <a:cs typeface="Times New Roman" panose="02020603050405020304" charset="0"/>
              <a:sym typeface="+mn-ea"/>
            </a:endParaRPr>
          </a:p>
          <a:p>
            <a:endParaRPr lang="en-US" altLang="zh-CN" sz="2000">
              <a:latin typeface="Times New Roman" panose="02020603050405020304" charset="0"/>
              <a:cs typeface="Times New Roman" panose="02020603050405020304" charset="0"/>
            </a:endParaRPr>
          </a:p>
          <a:p>
            <a:r>
              <a:rPr lang="en-US" altLang="zh-CN" sz="2000">
                <a:latin typeface="Times New Roman" panose="02020603050405020304" charset="0"/>
                <a:cs typeface="Times New Roman" panose="02020603050405020304" charset="0"/>
              </a:rPr>
              <a:t>Hedges devices can be used to weaken the power of speech. Hedges devices explicitly indicate lack of confidence. In other words, these features are used to express uncertainty.</a:t>
            </a:r>
            <a:endParaRPr lang="en-US" altLang="zh-CN" sz="2000">
              <a:latin typeface="Times New Roman" panose="02020603050405020304" charset="0"/>
              <a:cs typeface="Times New Roman" panose="02020603050405020304" charset="0"/>
            </a:endParaRPr>
          </a:p>
        </p:txBody>
      </p:sp>
      <p:sp>
        <p:nvSpPr>
          <p:cNvPr id="7" name="内容占位符 6"/>
          <p:cNvSpPr>
            <a:spLocks noGrp="1"/>
          </p:cNvSpPr>
          <p:nvPr>
            <p:ph sz="quarter" idx="14"/>
          </p:nvPr>
        </p:nvSpPr>
        <p:spPr/>
        <p:txBody>
          <a:bodyPr>
            <a:normAutofit lnSpcReduction="10000"/>
          </a:bodyPr>
          <a:p>
            <a:pPr algn="just"/>
            <a:r>
              <a:rPr lang="en-US" altLang="zh-CN" sz="2000">
                <a:latin typeface="Times New Roman" panose="02020603050405020304" charset="0"/>
                <a:cs typeface="Times New Roman" panose="02020603050405020304" charset="0"/>
                <a:sym typeface="+mn-ea"/>
              </a:rPr>
              <a:t>Hedge Device</a:t>
            </a:r>
            <a:endParaRPr lang="zh-CN" altLang="en-US" sz="2000">
              <a:latin typeface="Times New Roman" panose="02020603050405020304" charset="0"/>
              <a:cs typeface="Times New Roman" panose="02020603050405020304" charset="0"/>
            </a:endParaRPr>
          </a:p>
          <a:p>
            <a:pPr algn="just"/>
            <a:r>
              <a:rPr lang="zh-CN" altLang="en-US" sz="2000">
                <a:latin typeface="Times New Roman" panose="02020603050405020304" charset="0"/>
                <a:cs typeface="Times New Roman" panose="02020603050405020304" charset="0"/>
              </a:rPr>
              <a:t>1. Lexical hedges or fillers, e.g. </a:t>
            </a:r>
            <a:r>
              <a:rPr lang="zh-CN" altLang="en-US" sz="2000" i="1">
                <a:latin typeface="Times New Roman" panose="02020603050405020304" charset="0"/>
                <a:cs typeface="Times New Roman" panose="02020603050405020304" charset="0"/>
              </a:rPr>
              <a:t>you know, sort of, well, you see.</a:t>
            </a:r>
            <a:endParaRPr lang="zh-CN" altLang="en-US" sz="2000" i="1">
              <a:latin typeface="Times New Roman" panose="02020603050405020304" charset="0"/>
              <a:cs typeface="Times New Roman" panose="02020603050405020304" charset="0"/>
            </a:endParaRPr>
          </a:p>
          <a:p>
            <a:pPr algn="just"/>
            <a:r>
              <a:rPr lang="zh-CN" altLang="en-US" sz="2000">
                <a:latin typeface="Times New Roman" panose="02020603050405020304" charset="0"/>
                <a:cs typeface="Times New Roman" panose="02020603050405020304" charset="0"/>
              </a:rPr>
              <a:t> 2. Tag questions, e.g. </a:t>
            </a:r>
            <a:r>
              <a:rPr lang="en-US" altLang="zh-CN" sz="2000" i="1">
                <a:latin typeface="Times New Roman" panose="02020603050405020304" charset="0"/>
                <a:cs typeface="Times New Roman" panose="02020603050405020304" charset="0"/>
              </a:rPr>
              <a:t>s</a:t>
            </a:r>
            <a:r>
              <a:rPr lang="zh-CN" altLang="en-US" sz="2000" i="1">
                <a:latin typeface="Times New Roman" panose="02020603050405020304" charset="0"/>
                <a:cs typeface="Times New Roman" panose="02020603050405020304" charset="0"/>
              </a:rPr>
              <a:t>he</a:t>
            </a:r>
            <a:r>
              <a:rPr lang="en-US" altLang="zh-CN" sz="2000" i="1">
                <a:latin typeface="Times New Roman" panose="02020603050405020304" charset="0"/>
                <a:cs typeface="Times New Roman" panose="02020603050405020304" charset="0"/>
              </a:rPr>
              <a:t>'</a:t>
            </a:r>
            <a:r>
              <a:rPr lang="zh-CN" altLang="en-US" sz="2000" i="1">
                <a:latin typeface="Times New Roman" panose="02020603050405020304" charset="0"/>
                <a:cs typeface="Times New Roman" panose="02020603050405020304" charset="0"/>
              </a:rPr>
              <a:t>s </a:t>
            </a:r>
            <a:r>
              <a:rPr lang="en-US" altLang="zh-CN" sz="2000" i="1">
                <a:latin typeface="Times New Roman" panose="02020603050405020304" charset="0"/>
                <a:cs typeface="Times New Roman" panose="02020603050405020304" charset="0"/>
              </a:rPr>
              <a:t>a beautiful girl</a:t>
            </a:r>
            <a:r>
              <a:rPr lang="zh-CN" altLang="en-US" sz="2000" i="1">
                <a:latin typeface="Times New Roman" panose="02020603050405020304" charset="0"/>
                <a:cs typeface="Times New Roman" panose="02020603050405020304" charset="0"/>
              </a:rPr>
              <a:t>, isn</a:t>
            </a:r>
            <a:r>
              <a:rPr lang="en-US" altLang="zh-CN" sz="2000" i="1">
                <a:latin typeface="Times New Roman" panose="02020603050405020304" charset="0"/>
                <a:cs typeface="Times New Roman" panose="02020603050405020304" charset="0"/>
              </a:rPr>
              <a:t>'</a:t>
            </a:r>
            <a:r>
              <a:rPr lang="zh-CN" altLang="en-US" sz="2000" i="1">
                <a:latin typeface="Times New Roman" panose="02020603050405020304" charset="0"/>
                <a:cs typeface="Times New Roman" panose="02020603050405020304" charset="0"/>
              </a:rPr>
              <a:t>t she? </a:t>
            </a:r>
            <a:endParaRPr lang="zh-CN" altLang="en-US" sz="2000" i="1">
              <a:latin typeface="Times New Roman" panose="02020603050405020304" charset="0"/>
              <a:cs typeface="Times New Roman" panose="02020603050405020304" charset="0"/>
            </a:endParaRPr>
          </a:p>
          <a:p>
            <a:pPr algn="just"/>
            <a:r>
              <a:rPr lang="zh-CN" altLang="en-US" sz="2000">
                <a:latin typeface="Times New Roman" panose="02020603050405020304" charset="0"/>
                <a:cs typeface="Times New Roman" panose="02020603050405020304" charset="0"/>
              </a:rPr>
              <a:t> 3. Rising intonation on declaratives, e.g. </a:t>
            </a:r>
            <a:r>
              <a:rPr lang="zh-CN" altLang="en-US" sz="2000" i="1">
                <a:latin typeface="Times New Roman" panose="02020603050405020304" charset="0"/>
                <a:cs typeface="Times New Roman" panose="02020603050405020304" charset="0"/>
              </a:rPr>
              <a:t>it </a:t>
            </a:r>
            <a:r>
              <a:rPr lang="en-US" altLang="zh-CN" sz="2000" i="1">
                <a:latin typeface="Times New Roman" panose="02020603050405020304" charset="0"/>
                <a:cs typeface="Times New Roman" panose="02020603050405020304" charset="0"/>
              </a:rPr>
              <a:t>goes well</a:t>
            </a:r>
            <a:r>
              <a:rPr lang="zh-CN" altLang="en-US" sz="2000" i="1">
                <a:latin typeface="Times New Roman" panose="02020603050405020304" charset="0"/>
                <a:cs typeface="Times New Roman" panose="02020603050405020304" charset="0"/>
              </a:rPr>
              <a:t>?</a:t>
            </a:r>
            <a:endParaRPr lang="zh-CN" altLang="en-US" sz="2000" i="1">
              <a:latin typeface="Times New Roman" panose="02020603050405020304" charset="0"/>
              <a:cs typeface="Times New Roman" panose="02020603050405020304" charset="0"/>
            </a:endParaRPr>
          </a:p>
          <a:p>
            <a:pPr algn="just"/>
            <a:r>
              <a:rPr lang="zh-CN" altLang="en-US" sz="2000">
                <a:latin typeface="Times New Roman" panose="02020603050405020304" charset="0"/>
                <a:cs typeface="Times New Roman" panose="02020603050405020304" charset="0"/>
              </a:rPr>
              <a:t> </a:t>
            </a:r>
            <a:r>
              <a:rPr lang="en-US" altLang="zh-CN" sz="2000">
                <a:latin typeface="Times New Roman" panose="02020603050405020304" charset="0"/>
                <a:cs typeface="Times New Roman" panose="02020603050405020304" charset="0"/>
              </a:rPr>
              <a:t>4</a:t>
            </a:r>
            <a:r>
              <a:rPr lang="zh-CN" altLang="en-US" sz="2000">
                <a:latin typeface="Times New Roman" panose="02020603050405020304" charset="0"/>
                <a:cs typeface="Times New Roman" panose="02020603050405020304" charset="0"/>
              </a:rPr>
              <a:t>. Avoidance of strong swear words, e.g. </a:t>
            </a:r>
            <a:r>
              <a:rPr lang="en-US" altLang="zh-CN" sz="2000" i="1">
                <a:latin typeface="Times New Roman" panose="02020603050405020304" charset="0"/>
                <a:cs typeface="Times New Roman" panose="02020603050405020304" charset="0"/>
              </a:rPr>
              <a:t>oh dear</a:t>
            </a:r>
            <a:r>
              <a:rPr lang="zh-CN" altLang="en-US" sz="2000" i="1">
                <a:latin typeface="Times New Roman" panose="02020603050405020304" charset="0"/>
                <a:cs typeface="Times New Roman" panose="02020603050405020304" charset="0"/>
              </a:rPr>
              <a:t>, my goodness</a:t>
            </a:r>
            <a:r>
              <a:rPr lang="en-US" altLang="zh-CN" sz="2000" i="1">
                <a:latin typeface="Times New Roman" panose="02020603050405020304" charset="0"/>
                <a:cs typeface="Times New Roman" panose="02020603050405020304" charset="0"/>
              </a:rPr>
              <a:t>, good heavens</a:t>
            </a:r>
            <a:endParaRPr lang="zh-CN" altLang="en-US" sz="2000" i="1">
              <a:latin typeface="Times New Roman" panose="02020603050405020304" charset="0"/>
              <a:cs typeface="Times New Roman" panose="02020603050405020304" charset="0"/>
            </a:endParaRPr>
          </a:p>
          <a:p>
            <a:pPr algn="just"/>
            <a:r>
              <a:rPr lang="zh-CN" altLang="en-US" sz="2000">
                <a:latin typeface="Times New Roman" panose="02020603050405020304" charset="0"/>
                <a:cs typeface="Times New Roman" panose="02020603050405020304" charset="0"/>
                <a:sym typeface="+mn-ea"/>
              </a:rPr>
              <a:t> </a:t>
            </a:r>
            <a:r>
              <a:rPr lang="en-US" altLang="zh-CN" sz="2000">
                <a:latin typeface="Times New Roman" panose="02020603050405020304" charset="0"/>
                <a:cs typeface="Times New Roman" panose="02020603050405020304" charset="0"/>
                <a:sym typeface="+mn-ea"/>
              </a:rPr>
              <a:t>5</a:t>
            </a:r>
            <a:r>
              <a:rPr lang="zh-CN" altLang="en-US" sz="2000">
                <a:latin typeface="Times New Roman" panose="02020603050405020304" charset="0"/>
                <a:cs typeface="Times New Roman" panose="02020603050405020304" charset="0"/>
                <a:sym typeface="+mn-ea"/>
              </a:rPr>
              <a:t>.Superpolite forms, e.g. </a:t>
            </a:r>
            <a:r>
              <a:rPr lang="en-US" altLang="zh-CN" sz="2000">
                <a:latin typeface="Times New Roman" panose="02020603050405020304" charset="0"/>
                <a:cs typeface="Times New Roman" panose="02020603050405020304" charset="0"/>
                <a:sym typeface="+mn-ea"/>
              </a:rPr>
              <a:t>W</a:t>
            </a:r>
            <a:r>
              <a:rPr lang="zh-CN" altLang="en-US" sz="2000" i="1">
                <a:latin typeface="Times New Roman" panose="02020603050405020304" charset="0"/>
                <a:cs typeface="Times New Roman" panose="02020603050405020304" charset="0"/>
                <a:sym typeface="+mn-ea"/>
              </a:rPr>
              <a:t>on't you please close the door</a:t>
            </a:r>
            <a:r>
              <a:rPr lang="en-US" altLang="zh-CN" sz="2000" i="1">
                <a:latin typeface="Times New Roman" panose="02020603050405020304" charset="0"/>
                <a:cs typeface="Times New Roman" panose="02020603050405020304" charset="0"/>
                <a:sym typeface="+mn-ea"/>
              </a:rPr>
              <a:t>?</a:t>
            </a:r>
            <a:endParaRPr lang="en-US" altLang="zh-CN" sz="2000" i="1">
              <a:latin typeface="Times New Roman" panose="02020603050405020304" charset="0"/>
              <a:cs typeface="Times New Roman" panose="02020603050405020304" charset="0"/>
              <a:sym typeface="+mn-ea"/>
            </a:endParaRPr>
          </a:p>
        </p:txBody>
      </p:sp>
      <p:sp>
        <p:nvSpPr>
          <p:cNvPr id="4" name="标题 3"/>
          <p:cNvSpPr>
            <a:spLocks noGrp="1"/>
          </p:cNvSpPr>
          <p:nvPr>
            <p:ph type="title"/>
          </p:nvPr>
        </p:nvSpPr>
        <p:spPr>
          <a:xfrm>
            <a:off x="258445" y="770255"/>
            <a:ext cx="4284345" cy="882015"/>
          </a:xfrm>
        </p:spPr>
        <p:txBody>
          <a:bodyPr>
            <a:noAutofit/>
          </a:bodyPr>
          <a:p>
            <a:r>
              <a:rPr lang="en-US" altLang="zh-CN" sz="3200">
                <a:latin typeface="Times New Roman" panose="02020603050405020304" charset="0"/>
                <a:cs typeface="Times New Roman" panose="02020603050405020304" charset="0"/>
              </a:rPr>
              <a:t>Robin Lakoff(1975)</a:t>
            </a:r>
            <a:endParaRPr lang="en-US" altLang="zh-CN" sz="32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258445" y="770255"/>
            <a:ext cx="4284345" cy="882015"/>
          </a:xfrm>
        </p:spPr>
        <p:txBody>
          <a:bodyPr>
            <a:noAutofit/>
          </a:bodyPr>
          <a:p>
            <a:r>
              <a:rPr lang="en-US" altLang="zh-CN" sz="3200">
                <a:latin typeface="Times New Roman" panose="02020603050405020304" charset="0"/>
                <a:cs typeface="Times New Roman" panose="02020603050405020304" charset="0"/>
              </a:rPr>
              <a:t>Robin Lakoff(1975)</a:t>
            </a:r>
            <a:endParaRPr lang="en-US" altLang="zh-CN" sz="3200">
              <a:latin typeface="Times New Roman" panose="02020603050405020304" charset="0"/>
              <a:cs typeface="Times New Roman" panose="02020603050405020304" charset="0"/>
            </a:endParaRPr>
          </a:p>
        </p:txBody>
      </p:sp>
      <p:sp>
        <p:nvSpPr>
          <p:cNvPr id="6" name="文本占位符 5"/>
          <p:cNvSpPr>
            <a:spLocks noGrp="1"/>
          </p:cNvSpPr>
          <p:nvPr>
            <p:ph type="body" sz="quarter" idx="13"/>
          </p:nvPr>
        </p:nvSpPr>
        <p:spPr/>
        <p:txBody>
          <a:bodyPr>
            <a:noAutofit/>
          </a:bodyPr>
          <a:p>
            <a:r>
              <a:rPr lang="en-US" altLang="zh-CN">
                <a:latin typeface="Times New Roman" panose="02020603050405020304" charset="0"/>
                <a:cs typeface="Times New Roman" panose="02020603050405020304" charset="0"/>
                <a:sym typeface="+mn-ea"/>
              </a:rPr>
              <a:t>Women's speech feature</a:t>
            </a:r>
            <a:endParaRPr lang="en-US" altLang="zh-CN">
              <a:latin typeface="Times New Roman" panose="02020603050405020304" charset="0"/>
              <a:cs typeface="Times New Roman" panose="02020603050405020304" charset="0"/>
              <a:sym typeface="+mn-ea"/>
            </a:endParaRPr>
          </a:p>
          <a:p>
            <a:pPr marL="0" indent="0">
              <a:buNone/>
            </a:pPr>
            <a:r>
              <a:rPr lang="en-US" altLang="zh-CN">
                <a:latin typeface="Times New Roman" panose="02020603050405020304" charset="0"/>
                <a:cs typeface="Times New Roman" panose="02020603050405020304" charset="0"/>
                <a:sym typeface="+mn-ea"/>
              </a:rPr>
              <a:t>(powerless speech features)</a:t>
            </a:r>
            <a:endParaRPr lang="en-US" altLang="zh-CN">
              <a:latin typeface="Times New Roman" panose="02020603050405020304" charset="0"/>
              <a:cs typeface="Times New Roman" panose="02020603050405020304" charset="0"/>
              <a:sym typeface="+mn-ea"/>
            </a:endParaRPr>
          </a:p>
          <a:p>
            <a:pPr marL="0" indent="0" algn="just">
              <a:buNone/>
            </a:pPr>
            <a:r>
              <a:rPr lang="en-US" altLang="zh-CN">
                <a:latin typeface="Times New Roman" panose="02020603050405020304" charset="0"/>
                <a:cs typeface="Times New Roman" panose="02020603050405020304" charset="0"/>
              </a:rPr>
              <a:t>Boosting devices, which can be used to strengthen the power of speech, illustrate the anticipation of speakers for speech partners who may still be unsure and therefore additional information is provided. In short, these features are used to convince the speech partner of his speech.</a:t>
            </a:r>
            <a:endParaRPr lang="en-US" altLang="zh-CN">
              <a:latin typeface="Times New Roman" panose="02020603050405020304" charset="0"/>
              <a:cs typeface="Times New Roman" panose="02020603050405020304" charset="0"/>
            </a:endParaRPr>
          </a:p>
        </p:txBody>
      </p:sp>
      <p:sp>
        <p:nvSpPr>
          <p:cNvPr id="7" name="内容占位符 6"/>
          <p:cNvSpPr>
            <a:spLocks noGrp="1"/>
          </p:cNvSpPr>
          <p:nvPr>
            <p:ph sz="quarter" idx="14"/>
          </p:nvPr>
        </p:nvSpPr>
        <p:spPr/>
        <p:txBody>
          <a:bodyPr>
            <a:normAutofit fontScale="25000"/>
          </a:bodyPr>
          <a:p>
            <a:pPr algn="just"/>
            <a:r>
              <a:rPr lang="en-US" altLang="zh-CN" sz="8000">
                <a:latin typeface="Times New Roman" panose="02020603050405020304" charset="0"/>
                <a:cs typeface="Times New Roman" panose="02020603050405020304" charset="0"/>
                <a:sym typeface="+mn-ea"/>
              </a:rPr>
              <a:t>Boost Device </a:t>
            </a:r>
            <a:endParaRPr lang="en-US" altLang="zh-CN" sz="8000">
              <a:latin typeface="Times New Roman" panose="02020603050405020304" charset="0"/>
              <a:cs typeface="Times New Roman" panose="02020603050405020304" charset="0"/>
              <a:sym typeface="+mn-ea"/>
            </a:endParaRPr>
          </a:p>
          <a:p>
            <a:pPr algn="just"/>
            <a:r>
              <a:rPr lang="en-US" altLang="zh-CN" sz="8000">
                <a:latin typeface="Times New Roman" panose="02020603050405020304" charset="0"/>
                <a:cs typeface="Times New Roman" panose="02020603050405020304" charset="0"/>
                <a:sym typeface="+mn-ea"/>
              </a:rPr>
              <a:t>1. </a:t>
            </a:r>
            <a:r>
              <a:rPr lang="zh-CN" altLang="en-US" sz="8000">
                <a:latin typeface="Times New Roman" panose="02020603050405020304" charset="0"/>
                <a:cs typeface="Times New Roman" panose="02020603050405020304" charset="0"/>
                <a:sym typeface="+mn-ea"/>
              </a:rPr>
              <a:t>Empty adjectives, e.g. </a:t>
            </a:r>
            <a:r>
              <a:rPr lang="en-US" altLang="zh-CN" sz="8000" i="1">
                <a:latin typeface="Times New Roman" panose="02020603050405020304" charset="0"/>
                <a:cs typeface="Times New Roman" panose="02020603050405020304" charset="0"/>
                <a:sym typeface="+mn-ea"/>
              </a:rPr>
              <a:t>lovely, </a:t>
            </a:r>
            <a:r>
              <a:rPr lang="zh-CN" altLang="en-US" sz="8000" i="1">
                <a:latin typeface="Times New Roman" panose="02020603050405020304" charset="0"/>
                <a:cs typeface="Times New Roman" panose="02020603050405020304" charset="0"/>
                <a:sym typeface="+mn-ea"/>
              </a:rPr>
              <a:t>cute</a:t>
            </a:r>
            <a:r>
              <a:rPr lang="en-US" altLang="zh-CN" sz="8000" i="1">
                <a:latin typeface="Times New Roman" panose="02020603050405020304" charset="0"/>
                <a:cs typeface="Times New Roman" panose="02020603050405020304" charset="0"/>
                <a:sym typeface="+mn-ea"/>
              </a:rPr>
              <a:t>, </a:t>
            </a:r>
            <a:r>
              <a:rPr lang="zh-CN" altLang="en-US" sz="8000" i="1">
                <a:latin typeface="Times New Roman" panose="02020603050405020304" charset="0"/>
                <a:cs typeface="Times New Roman" panose="02020603050405020304" charset="0"/>
                <a:sym typeface="+mn-ea"/>
              </a:rPr>
              <a:t>divine, charming.</a:t>
            </a:r>
            <a:endParaRPr lang="en-US" altLang="zh-CN" sz="8000" i="1">
              <a:latin typeface="Times New Roman" panose="02020603050405020304" charset="0"/>
              <a:cs typeface="Times New Roman" panose="02020603050405020304" charset="0"/>
              <a:sym typeface="+mn-ea"/>
            </a:endParaRPr>
          </a:p>
          <a:p>
            <a:pPr algn="just"/>
            <a:r>
              <a:rPr lang="zh-CN" altLang="en-US" sz="8000">
                <a:latin typeface="Times New Roman" panose="02020603050405020304" charset="0"/>
                <a:cs typeface="Times New Roman" panose="02020603050405020304" charset="0"/>
                <a:sym typeface="+mn-ea"/>
              </a:rPr>
              <a:t> </a:t>
            </a:r>
            <a:r>
              <a:rPr lang="en-US" altLang="zh-CN" sz="8000">
                <a:latin typeface="Times New Roman" panose="02020603050405020304" charset="0"/>
                <a:cs typeface="Times New Roman" panose="02020603050405020304" charset="0"/>
                <a:sym typeface="+mn-ea"/>
              </a:rPr>
              <a:t>2</a:t>
            </a:r>
            <a:r>
              <a:rPr lang="zh-CN" altLang="en-US" sz="8000">
                <a:latin typeface="Times New Roman" panose="02020603050405020304" charset="0"/>
                <a:cs typeface="Times New Roman" panose="02020603050405020304" charset="0"/>
                <a:sym typeface="+mn-ea"/>
              </a:rPr>
              <a:t>.  Intensifiers such as just and so, </a:t>
            </a:r>
            <a:r>
              <a:rPr lang="zh-CN" altLang="en-US" sz="8000" i="1">
                <a:latin typeface="Times New Roman" panose="02020603050405020304" charset="0"/>
                <a:cs typeface="Times New Roman" panose="02020603050405020304" charset="0"/>
                <a:sym typeface="+mn-ea"/>
              </a:rPr>
              <a:t>I feel so unhappy</a:t>
            </a:r>
            <a:r>
              <a:rPr lang="en-US" altLang="zh-CN" sz="8000" i="1">
                <a:latin typeface="Times New Roman" panose="02020603050405020304" charset="0"/>
                <a:cs typeface="Times New Roman" panose="02020603050405020304" charset="0"/>
                <a:sym typeface="+mn-ea"/>
              </a:rPr>
              <a:t>.</a:t>
            </a:r>
            <a:endParaRPr lang="zh-CN" altLang="en-US" sz="8000">
              <a:latin typeface="Times New Roman" panose="02020603050405020304" charset="0"/>
              <a:cs typeface="Times New Roman" panose="02020603050405020304" charset="0"/>
              <a:sym typeface="+mn-ea"/>
            </a:endParaRPr>
          </a:p>
          <a:p>
            <a:pPr algn="just"/>
            <a:r>
              <a:rPr lang="en-US" altLang="zh-CN" sz="8000">
                <a:latin typeface="Times New Roman" panose="02020603050405020304" charset="0"/>
                <a:cs typeface="Times New Roman" panose="02020603050405020304" charset="0"/>
                <a:sym typeface="+mn-ea"/>
              </a:rPr>
              <a:t> 3.  </a:t>
            </a:r>
            <a:r>
              <a:rPr lang="zh-CN" altLang="en-US" sz="8000">
                <a:latin typeface="Times New Roman" panose="02020603050405020304" charset="0"/>
                <a:cs typeface="Times New Roman" panose="02020603050405020304" charset="0"/>
                <a:sym typeface="+mn-ea"/>
              </a:rPr>
              <a:t>Hypercorrect grammar, e.g. consistent use of standard verb forms. </a:t>
            </a:r>
            <a:r>
              <a:rPr lang="en-US" altLang="zh-CN" sz="8000" i="1">
                <a:latin typeface="Times New Roman" panose="02020603050405020304" charset="0"/>
                <a:cs typeface="Times New Roman" panose="02020603050405020304" charset="0"/>
                <a:sym typeface="+mn-ea"/>
              </a:rPr>
              <a:t>I do not know where i were.</a:t>
            </a:r>
            <a:endParaRPr lang="zh-CN" altLang="en-US" sz="8000" i="1">
              <a:latin typeface="Times New Roman" panose="02020603050405020304" charset="0"/>
              <a:cs typeface="Times New Roman" panose="02020603050405020304" charset="0"/>
            </a:endParaRPr>
          </a:p>
          <a:p>
            <a:pPr algn="just"/>
            <a:r>
              <a:rPr lang="en-US" altLang="zh-CN" sz="8000">
                <a:latin typeface="Times New Roman" panose="02020603050405020304" charset="0"/>
                <a:cs typeface="Times New Roman" panose="02020603050405020304" charset="0"/>
                <a:sym typeface="+mn-ea"/>
              </a:rPr>
              <a:t> 4. </a:t>
            </a:r>
            <a:r>
              <a:rPr lang="zh-CN" altLang="en-US" sz="8000">
                <a:latin typeface="Times New Roman" panose="02020603050405020304" charset="0"/>
                <a:cs typeface="Times New Roman" panose="02020603050405020304" charset="0"/>
                <a:sym typeface="+mn-ea"/>
              </a:rPr>
              <a:t>Emphatic stress, e.g.</a:t>
            </a:r>
            <a:r>
              <a:rPr lang="zh-CN" altLang="en-US" sz="8000" i="1">
                <a:latin typeface="Times New Roman" panose="02020603050405020304" charset="0"/>
                <a:cs typeface="Times New Roman" panose="02020603050405020304" charset="0"/>
                <a:sym typeface="+mn-ea"/>
              </a:rPr>
              <a:t> it was a BRILLIANT performance.</a:t>
            </a:r>
            <a:endParaRPr lang="zh-CN" altLang="en-US" sz="8000" i="1">
              <a:latin typeface="Times New Roman" panose="02020603050405020304" charset="0"/>
              <a:cs typeface="Times New Roman" panose="02020603050405020304" charset="0"/>
              <a:sym typeface="+mn-ea"/>
            </a:endParaRPr>
          </a:p>
          <a:p>
            <a:pPr algn="just"/>
            <a:r>
              <a:rPr lang="en-US" altLang="zh-CN" sz="8000">
                <a:latin typeface="Times New Roman" panose="02020603050405020304" charset="0"/>
                <a:cs typeface="Times New Roman" panose="02020603050405020304" charset="0"/>
                <a:sym typeface="+mn-ea"/>
              </a:rPr>
              <a:t> 5. </a:t>
            </a:r>
            <a:r>
              <a:rPr lang="zh-CN" altLang="en-US" sz="8000">
                <a:latin typeface="Times New Roman" panose="02020603050405020304" charset="0"/>
                <a:cs typeface="Times New Roman" panose="02020603050405020304" charset="0"/>
                <a:sym typeface="+mn-ea"/>
              </a:rPr>
              <a:t>Precise color terms, e.g.</a:t>
            </a:r>
            <a:r>
              <a:rPr lang="zh-CN" altLang="en-US" sz="8000" i="1">
                <a:latin typeface="Times New Roman" panose="02020603050405020304" charset="0"/>
                <a:cs typeface="Times New Roman" panose="02020603050405020304" charset="0"/>
                <a:sym typeface="+mn-ea"/>
              </a:rPr>
              <a:t> </a:t>
            </a:r>
            <a:r>
              <a:rPr lang="en-US" altLang="zh-CN" sz="8000" i="1">
                <a:latin typeface="Times New Roman" panose="02020603050405020304" charset="0"/>
                <a:cs typeface="Times New Roman" panose="02020603050405020304" charset="0"/>
                <a:sym typeface="+mn-ea"/>
              </a:rPr>
              <a:t>jade, lavander, bluish purple, </a:t>
            </a:r>
            <a:r>
              <a:rPr lang="zh-CN" altLang="en-US" sz="8000" i="1">
                <a:latin typeface="Times New Roman" panose="02020603050405020304" charset="0"/>
                <a:cs typeface="Times New Roman" panose="02020603050405020304" charset="0"/>
                <a:sym typeface="+mn-ea"/>
              </a:rPr>
              <a:t>magenta, aquamarine</a:t>
            </a:r>
            <a:r>
              <a:rPr lang="zh-CN" altLang="en-US" sz="8000">
                <a:latin typeface="Times New Roman" panose="02020603050405020304" charset="0"/>
                <a:cs typeface="Times New Roman" panose="02020603050405020304" charset="0"/>
                <a:sym typeface="+mn-ea"/>
              </a:rPr>
              <a:t>.</a:t>
            </a:r>
            <a:endParaRPr lang="zh-CN" altLang="en-US" sz="8000">
              <a:latin typeface="Times New Roman" panose="02020603050405020304" charset="0"/>
              <a:cs typeface="Times New Roman" panose="02020603050405020304" charset="0"/>
            </a:endParaRPr>
          </a:p>
          <a:p>
            <a:endParaRPr lang="en-US" altLang="zh-CN" sz="2200">
              <a:latin typeface="Times New Roman" panose="02020603050405020304" charset="0"/>
              <a:cs typeface="Times New Roman" panose="02020603050405020304" charset="0"/>
            </a:endParaRPr>
          </a:p>
          <a:p>
            <a:endParaRPr lang="zh-CN" altLang="en-US"/>
          </a:p>
          <a:p>
            <a:endParaRPr lang="zh-CN" altLang="en-US"/>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650964" y="237299"/>
            <a:ext cx="8890076" cy="2893444"/>
          </a:xfrm>
        </p:spPr>
        <p:txBody>
          <a:bodyPr>
            <a:normAutofit/>
          </a:bodyPr>
          <a:p>
            <a:r>
              <a:rPr lang="en-US" altLang="zh-CN" sz="3200">
                <a:latin typeface="Times New Roman" panose="02020603050405020304" charset="0"/>
                <a:cs typeface="Times New Roman" panose="02020603050405020304" charset="0"/>
              </a:rPr>
              <a:t>II. TWO-CULTURES </a:t>
            </a:r>
            <a:r>
              <a:rPr lang="zh-CN" altLang="en-US" sz="3200">
                <a:latin typeface="Times New Roman" panose="02020603050405020304" charset="0"/>
                <a:cs typeface="Times New Roman" panose="02020603050405020304" charset="0"/>
              </a:rPr>
              <a:t>APPROACH</a:t>
            </a:r>
            <a:endParaRPr lang="zh-CN" altLang="en-US" sz="3200">
              <a:latin typeface="Times New Roman" panose="02020603050405020304" charset="0"/>
              <a:cs typeface="Times New Roman" panose="02020603050405020304" charset="0"/>
            </a:endParaRPr>
          </a:p>
        </p:txBody>
      </p:sp>
      <p:sp>
        <p:nvSpPr>
          <p:cNvPr id="3" name="副标题 2"/>
          <p:cNvSpPr/>
          <p:nvPr>
            <p:ph type="subTitle" idx="4294967295"/>
          </p:nvPr>
        </p:nvSpPr>
        <p:spPr>
          <a:xfrm>
            <a:off x="1843405" y="2586355"/>
            <a:ext cx="8900160" cy="3227070"/>
          </a:xfrm>
        </p:spPr>
        <p:txBody>
          <a:bodyPr>
            <a:normAutofit/>
          </a:bodyPr>
          <a:p>
            <a:pPr marL="0" indent="0" algn="just">
              <a:buNone/>
            </a:pPr>
            <a:r>
              <a:rPr sz="2400">
                <a:latin typeface="Times New Roman" panose="02020603050405020304" charset="0"/>
                <a:cs typeface="Times New Roman" panose="02020603050405020304" charset="0"/>
                <a:sym typeface="+mn-ea"/>
              </a:rPr>
              <a:t>The </a:t>
            </a:r>
            <a:r>
              <a:rPr lang="en-US" altLang="zh-CN" sz="2400">
                <a:latin typeface="Times New Roman" panose="02020603050405020304" charset="0"/>
                <a:cs typeface="Times New Roman" panose="02020603050405020304" charset="0"/>
                <a:sym typeface="+mn-ea"/>
              </a:rPr>
              <a:t>two-cultures</a:t>
            </a:r>
            <a:r>
              <a:rPr sz="2400">
                <a:latin typeface="Times New Roman" panose="02020603050405020304" charset="0"/>
                <a:cs typeface="Times New Roman" panose="02020603050405020304" charset="0"/>
                <a:sym typeface="+mn-ea"/>
              </a:rPr>
              <a:t> approach to </a:t>
            </a:r>
            <a:r>
              <a:rPr lang="en-US" altLang="zh-CN" sz="2400">
                <a:latin typeface="Times New Roman" panose="02020603050405020304" charset="0"/>
                <a:cs typeface="Times New Roman" panose="02020603050405020304" charset="0"/>
                <a:sym typeface="+mn-ea"/>
              </a:rPr>
              <a:t>gender</a:t>
            </a:r>
            <a:r>
              <a:rPr sz="2400">
                <a:latin typeface="Times New Roman" panose="02020603050405020304" charset="0"/>
                <a:cs typeface="Times New Roman" panose="02020603050405020304" charset="0"/>
                <a:sym typeface="+mn-ea"/>
              </a:rPr>
              <a:t> differences in speech is concerned with cultural difference and miscommunication </a:t>
            </a:r>
            <a:r>
              <a:rPr lang="en-US" altLang="zh-CN" sz="2400">
                <a:latin typeface="Times New Roman" panose="02020603050405020304" charset="0"/>
                <a:cs typeface="Times New Roman" panose="02020603050405020304" charset="0"/>
                <a:sym typeface="+mn-ea"/>
              </a:rPr>
              <a:t>between genders</a:t>
            </a:r>
            <a:r>
              <a:rPr sz="2400">
                <a:latin typeface="Times New Roman" panose="02020603050405020304" charset="0"/>
                <a:cs typeface="Times New Roman" panose="02020603050405020304" charset="0"/>
                <a:sym typeface="+mn-ea"/>
              </a:rPr>
              <a:t>.</a:t>
            </a:r>
            <a:endParaRPr lang="zh-CN" altLang="en-US" sz="2400">
              <a:latin typeface="Times New Roman" panose="02020603050405020304" charset="0"/>
              <a:cs typeface="Times New Roman" panose="02020603050405020304" charset="0"/>
            </a:endParaRPr>
          </a:p>
          <a:p>
            <a:pPr algn="just"/>
            <a:endParaRPr lang="zh-CN" altLang="en-US" sz="24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86995" y="567690"/>
            <a:ext cx="4942840" cy="1530985"/>
          </a:xfrm>
        </p:spPr>
        <p:txBody>
          <a:bodyPr>
            <a:normAutofit/>
          </a:bodyPr>
          <a:p>
            <a:r>
              <a:rPr lang="en-US" altLang="zh-CN" sz="3110">
                <a:latin typeface="Times New Roman" panose="02020603050405020304" charset="0"/>
                <a:cs typeface="Times New Roman" panose="02020603050405020304" charset="0"/>
                <a:sym typeface="+mn-ea"/>
              </a:rPr>
              <a:t>Daniel N. Maltz and Ruth A. Borker (1983)</a:t>
            </a:r>
            <a:endParaRPr lang="en-US" altLang="zh-CN" sz="3110">
              <a:latin typeface="Times New Roman" panose="02020603050405020304" charset="0"/>
              <a:cs typeface="Times New Roman" panose="02020603050405020304" charset="0"/>
            </a:endParaRPr>
          </a:p>
        </p:txBody>
      </p:sp>
      <p:sp>
        <p:nvSpPr>
          <p:cNvPr id="6" name="文本占位符 5"/>
          <p:cNvSpPr>
            <a:spLocks noGrp="1"/>
          </p:cNvSpPr>
          <p:nvPr>
            <p:ph type="body" sz="quarter" idx="13"/>
          </p:nvPr>
        </p:nvSpPr>
        <p:spPr>
          <a:xfrm>
            <a:off x="475040" y="2098645"/>
            <a:ext cx="3956400" cy="4093200"/>
          </a:xfrm>
        </p:spPr>
        <p:txBody>
          <a:bodyPr/>
          <a:p>
            <a:r>
              <a:rPr lang="en-US" altLang="zh-CN" sz="2000">
                <a:latin typeface="Times New Roman" panose="02020603050405020304" charset="0"/>
                <a:cs typeface="Times New Roman" panose="02020603050405020304" charset="0"/>
              </a:rPr>
              <a:t> Two-cultures Approach</a:t>
            </a:r>
            <a:endParaRPr lang="en-US" altLang="zh-CN" sz="2000">
              <a:latin typeface="Times New Roman" panose="02020603050405020304" charset="0"/>
              <a:cs typeface="Times New Roman" panose="02020603050405020304" charset="0"/>
            </a:endParaRPr>
          </a:p>
        </p:txBody>
      </p:sp>
      <p:sp>
        <p:nvSpPr>
          <p:cNvPr id="7" name="内容占位符 6"/>
          <p:cNvSpPr>
            <a:spLocks noGrp="1"/>
          </p:cNvSpPr>
          <p:nvPr>
            <p:ph sz="quarter" idx="14"/>
          </p:nvPr>
        </p:nvSpPr>
        <p:spPr>
          <a:xfrm>
            <a:off x="5030080" y="769938"/>
            <a:ext cx="6480000" cy="5087937"/>
          </a:xfrm>
        </p:spPr>
        <p:txBody>
          <a:bodyPr>
            <a:normAutofit lnSpcReduction="20000"/>
          </a:bodyPr>
          <a:p>
            <a:pPr indent="0" algn="just">
              <a:lnSpc>
                <a:spcPct val="150000"/>
              </a:lnSpc>
            </a:pPr>
            <a:r>
              <a:rPr lang="en-US" altLang="zh-CN" sz="1800">
                <a:latin typeface="Times New Roman" panose="02020603050405020304" charset="0"/>
                <a:cs typeface="Times New Roman" panose="02020603050405020304" charset="0"/>
                <a:sym typeface="+mn-ea"/>
              </a:rPr>
              <a:t>For man, </a:t>
            </a:r>
            <a:r>
              <a:rPr lang="zh-CN" altLang="en-US" sz="1800">
                <a:latin typeface="Times New Roman" panose="02020603050405020304" charset="0"/>
                <a:cs typeface="Times New Roman" panose="02020603050405020304" charset="0"/>
                <a:sym typeface="+mn-ea"/>
              </a:rPr>
              <a:t>language is used to assert one's position within the hierarchy of the group.</a:t>
            </a:r>
            <a:endParaRPr lang="zh-CN" altLang="en-US" sz="1800">
              <a:latin typeface="Times New Roman" panose="02020603050405020304" charset="0"/>
              <a:cs typeface="Times New Roman" panose="02020603050405020304" charset="0"/>
              <a:sym typeface="+mn-ea"/>
            </a:endParaRPr>
          </a:p>
          <a:p>
            <a:pPr indent="0" algn="just">
              <a:lnSpc>
                <a:spcPct val="150000"/>
              </a:lnSpc>
            </a:pPr>
            <a:r>
              <a:rPr lang="en-US" altLang="zh-CN" sz="1800">
                <a:latin typeface="Times New Roman" panose="02020603050405020304" charset="0"/>
                <a:cs typeface="Times New Roman" panose="02020603050405020304" charset="0"/>
                <a:sym typeface="+mn-ea"/>
              </a:rPr>
              <a:t>For woman, </a:t>
            </a:r>
            <a:r>
              <a:rPr lang="zh-CN" altLang="en-US" sz="1800">
                <a:latin typeface="Times New Roman" panose="02020603050405020304" charset="0"/>
                <a:cs typeface="Times New Roman" panose="02020603050405020304" charset="0"/>
                <a:sym typeface="+mn-ea"/>
              </a:rPr>
              <a:t>language is used to establish relationships of closeness and equality</a:t>
            </a:r>
            <a:r>
              <a:rPr lang="en-US" altLang="zh-CN" sz="1800">
                <a:latin typeface="Times New Roman" panose="02020603050405020304" charset="0"/>
                <a:cs typeface="Times New Roman" panose="02020603050405020304" charset="0"/>
                <a:sym typeface="+mn-ea"/>
              </a:rPr>
              <a:t>.</a:t>
            </a:r>
            <a:endParaRPr lang="zh-CN" altLang="en-US" sz="1800">
              <a:latin typeface="Times New Roman" panose="02020603050405020304" charset="0"/>
              <a:cs typeface="Times New Roman" panose="02020603050405020304" charset="0"/>
              <a:sym typeface="+mn-ea"/>
            </a:endParaRPr>
          </a:p>
          <a:p>
            <a:pPr marL="0" indent="0" algn="just">
              <a:lnSpc>
                <a:spcPct val="150000"/>
              </a:lnSpc>
              <a:buNone/>
            </a:pPr>
            <a:endParaRPr lang="zh-CN" altLang="en-US" sz="1800">
              <a:latin typeface="Times New Roman" panose="02020603050405020304" charset="0"/>
              <a:cs typeface="Times New Roman" panose="02020603050405020304" charset="0"/>
            </a:endParaRPr>
          </a:p>
          <a:p>
            <a:pPr indent="0" algn="just">
              <a:lnSpc>
                <a:spcPct val="150000"/>
              </a:lnSpc>
            </a:pPr>
            <a:r>
              <a:rPr lang="en-US" sz="1800">
                <a:latin typeface="Times New Roman" panose="02020603050405020304" charset="0"/>
                <a:cs typeface="Times New Roman" panose="02020603050405020304" charset="0"/>
                <a:sym typeface="+mn-ea"/>
              </a:rPr>
              <a:t>T</a:t>
            </a:r>
            <a:r>
              <a:rPr sz="1800">
                <a:latin typeface="Times New Roman" panose="02020603050405020304" charset="0"/>
                <a:cs typeface="Times New Roman" panose="02020603050405020304" charset="0"/>
                <a:sym typeface="+mn-ea"/>
              </a:rPr>
              <a:t>he two-cultures </a:t>
            </a:r>
            <a:r>
              <a:rPr lang="en-US" sz="1800">
                <a:latin typeface="Times New Roman" panose="02020603050405020304" charset="0"/>
                <a:cs typeface="Times New Roman" panose="02020603050405020304" charset="0"/>
                <a:sym typeface="+mn-ea"/>
              </a:rPr>
              <a:t>Approach</a:t>
            </a:r>
            <a:r>
              <a:rPr sz="1800">
                <a:latin typeface="Times New Roman" panose="02020603050405020304" charset="0"/>
                <a:cs typeface="Times New Roman" panose="02020603050405020304" charset="0"/>
                <a:sym typeface="+mn-ea"/>
              </a:rPr>
              <a:t>,</a:t>
            </a:r>
            <a:r>
              <a:rPr lang="en-US" sz="1800">
                <a:latin typeface="Times New Roman" panose="02020603050405020304" charset="0"/>
                <a:cs typeface="Times New Roman" panose="02020603050405020304" charset="0"/>
                <a:sym typeface="+mn-ea"/>
              </a:rPr>
              <a:t>which </a:t>
            </a:r>
            <a:r>
              <a:rPr sz="1800">
                <a:latin typeface="Times New Roman" panose="02020603050405020304" charset="0"/>
                <a:cs typeface="Times New Roman" panose="02020603050405020304" charset="0"/>
                <a:sym typeface="+mn-ea"/>
              </a:rPr>
              <a:t>has been first proposed by Maltz and Borker, </a:t>
            </a:r>
            <a:r>
              <a:rPr lang="en-US" sz="1800">
                <a:latin typeface="Times New Roman" panose="02020603050405020304" charset="0"/>
                <a:cs typeface="Times New Roman" panose="02020603050405020304" charset="0"/>
                <a:sym typeface="+mn-ea"/>
              </a:rPr>
              <a:t>attribute the differences to cultural differences. They assume that </a:t>
            </a:r>
            <a:r>
              <a:rPr lang="zh-CN" altLang="en-US" sz="1800">
                <a:latin typeface="Times New Roman" panose="02020603050405020304" charset="0"/>
                <a:cs typeface="Times New Roman" panose="02020603050405020304" charset="0"/>
                <a:sym typeface="+mn-ea"/>
              </a:rPr>
              <a:t>men and women are part of different subcultures, </a:t>
            </a:r>
            <a:r>
              <a:rPr lang="en-US" altLang="zh-CN" sz="1800">
                <a:latin typeface="Times New Roman" panose="02020603050405020304" charset="0"/>
                <a:cs typeface="Times New Roman" panose="02020603050405020304" charset="0"/>
                <a:sym typeface="+mn-ea"/>
              </a:rPr>
              <a:t>thus,</a:t>
            </a:r>
            <a:r>
              <a:rPr lang="zh-CN" altLang="en-US" sz="1800">
                <a:latin typeface="Times New Roman" panose="02020603050405020304" charset="0"/>
                <a:cs typeface="Times New Roman" panose="02020603050405020304" charset="0"/>
                <a:sym typeface="+mn-ea"/>
              </a:rPr>
              <a:t> the conversation between men and women can be compared to the communication between </a:t>
            </a:r>
            <a:r>
              <a:rPr lang="en-US" altLang="zh-CN" sz="1800">
                <a:latin typeface="Times New Roman" panose="02020603050405020304" charset="0"/>
                <a:cs typeface="Times New Roman" panose="02020603050405020304" charset="0"/>
                <a:sym typeface="+mn-ea"/>
              </a:rPr>
              <a:t>races</a:t>
            </a:r>
            <a:r>
              <a:rPr lang="zh-CN" altLang="en-US" sz="1800">
                <a:latin typeface="Times New Roman" panose="02020603050405020304" charset="0"/>
                <a:cs typeface="Times New Roman" panose="02020603050405020304" charset="0"/>
                <a:sym typeface="+mn-ea"/>
              </a:rPr>
              <a:t>.</a:t>
            </a:r>
            <a:endParaRPr lang="zh-CN" altLang="en-US" sz="1800">
              <a:latin typeface="Times New Roman" panose="02020603050405020304" charset="0"/>
              <a:cs typeface="Times New Roman" panose="02020603050405020304" charset="0"/>
            </a:endParaRPr>
          </a:p>
          <a:p>
            <a:pPr algn="just"/>
            <a:endParaRPr lang="zh-CN" altLang="en-US">
              <a:latin typeface="Times New Roman" panose="02020603050405020304" charset="0"/>
              <a:cs typeface="Times New Roman" panose="02020603050405020304" charset="0"/>
            </a:endParaRPr>
          </a:p>
          <a:p>
            <a:pPr marL="0" indent="0" algn="just">
              <a:buNone/>
            </a:pPr>
            <a:endParaRPr lang="zh-CN" altLang="en-US">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417830" y="770255"/>
            <a:ext cx="4293870" cy="932180"/>
          </a:xfrm>
        </p:spPr>
        <p:txBody>
          <a:bodyPr>
            <a:normAutofit fontScale="90000"/>
          </a:bodyPr>
          <a:p>
            <a:r>
              <a:rPr lang="zh-CN" altLang="en-US"/>
              <a:t> </a:t>
            </a:r>
            <a:r>
              <a:rPr lang="zh-CN" altLang="en-US">
                <a:latin typeface="Times New Roman" panose="02020603050405020304" charset="0"/>
                <a:cs typeface="Times New Roman" panose="02020603050405020304" charset="0"/>
              </a:rPr>
              <a:t>Deborah Tannen（</a:t>
            </a:r>
            <a:r>
              <a:rPr lang="en-US" altLang="zh-CN">
                <a:latin typeface="Times New Roman" panose="02020603050405020304" charset="0"/>
                <a:cs typeface="Times New Roman" panose="02020603050405020304" charset="0"/>
              </a:rPr>
              <a:t>1994</a:t>
            </a:r>
            <a:r>
              <a:rPr lang="zh-CN" altLang="en-US">
                <a:latin typeface="Times New Roman" panose="02020603050405020304" charset="0"/>
                <a:cs typeface="Times New Roman" panose="02020603050405020304" charset="0"/>
              </a:rPr>
              <a:t>） </a:t>
            </a:r>
            <a:endParaRPr lang="zh-CN" altLang="en-US">
              <a:latin typeface="Times New Roman" panose="02020603050405020304" charset="0"/>
              <a:cs typeface="Times New Roman" panose="02020603050405020304" charset="0"/>
            </a:endParaRPr>
          </a:p>
        </p:txBody>
      </p:sp>
      <p:sp>
        <p:nvSpPr>
          <p:cNvPr id="6" name="文本占位符 5"/>
          <p:cNvSpPr>
            <a:spLocks noGrp="1"/>
          </p:cNvSpPr>
          <p:nvPr>
            <p:ph type="body" sz="quarter" idx="13"/>
          </p:nvPr>
        </p:nvSpPr>
        <p:spPr/>
        <p:txBody>
          <a:bodyPr/>
          <a:p>
            <a:r>
              <a:rPr lang="en-US" altLang="zh-CN" sz="2000">
                <a:latin typeface="Times New Roman" panose="02020603050405020304" charset="0"/>
                <a:cs typeface="Times New Roman" panose="02020603050405020304" charset="0"/>
                <a:sym typeface="+mn-ea"/>
              </a:rPr>
              <a:t>M</a:t>
            </a:r>
            <a:r>
              <a:rPr lang="zh-CN" altLang="en-US" sz="2000">
                <a:latin typeface="Times New Roman" panose="02020603050405020304" charset="0"/>
                <a:cs typeface="Times New Roman" panose="02020603050405020304" charset="0"/>
                <a:sym typeface="+mn-ea"/>
              </a:rPr>
              <a:t>isunderstanding in the </a:t>
            </a:r>
            <a:r>
              <a:rPr lang="en-US" altLang="zh-CN" sz="2000">
                <a:latin typeface="Times New Roman" panose="02020603050405020304" charset="0"/>
                <a:cs typeface="Times New Roman" panose="02020603050405020304" charset="0"/>
                <a:sym typeface="+mn-ea"/>
              </a:rPr>
              <a:t>two</a:t>
            </a:r>
            <a:r>
              <a:rPr lang="zh-CN" altLang="en-US" sz="2000">
                <a:latin typeface="Times New Roman" panose="02020603050405020304" charset="0"/>
                <a:cs typeface="Times New Roman" panose="02020603050405020304" charset="0"/>
                <a:sym typeface="+mn-ea"/>
              </a:rPr>
              <a:t>-culture approach</a:t>
            </a:r>
            <a:endParaRPr lang="zh-CN" altLang="en-US" sz="2000">
              <a:latin typeface="Times New Roman" panose="02020603050405020304" charset="0"/>
              <a:cs typeface="Times New Roman" panose="02020603050405020304" charset="0"/>
              <a:sym typeface="+mn-ea"/>
            </a:endParaRPr>
          </a:p>
        </p:txBody>
      </p:sp>
      <p:sp>
        <p:nvSpPr>
          <p:cNvPr id="7" name="内容占位符 6"/>
          <p:cNvSpPr>
            <a:spLocks noGrp="1"/>
          </p:cNvSpPr>
          <p:nvPr>
            <p:ph sz="quarter" idx="14"/>
          </p:nvPr>
        </p:nvSpPr>
        <p:spPr/>
        <p:txBody>
          <a:bodyPr/>
          <a:p>
            <a:pPr algn="just"/>
            <a:r>
              <a:rPr lang="en-US" sz="1800">
                <a:latin typeface="Times New Roman" panose="02020603050405020304" charset="0"/>
                <a:cs typeface="Times New Roman" panose="02020603050405020304" charset="0"/>
              </a:rPr>
              <a:t>For Man, conversation can be </a:t>
            </a:r>
            <a:r>
              <a:rPr sz="1800">
                <a:latin typeface="Times New Roman" panose="02020603050405020304" charset="0"/>
                <a:cs typeface="Times New Roman" panose="02020603050405020304" charset="0"/>
                <a:sym typeface="+mn-ea"/>
              </a:rPr>
              <a:t>described as ‘report-talk’ </a:t>
            </a:r>
            <a:r>
              <a:rPr lang="en-US" sz="1800">
                <a:latin typeface="Times New Roman" panose="02020603050405020304" charset="0"/>
                <a:cs typeface="Times New Roman" panose="02020603050405020304" charset="0"/>
                <a:sym typeface="+mn-ea"/>
              </a:rPr>
              <a:t>, </a:t>
            </a:r>
            <a:r>
              <a:rPr sz="1800">
                <a:latin typeface="Times New Roman" panose="02020603050405020304" charset="0"/>
                <a:cs typeface="Times New Roman" panose="02020603050405020304" charset="0"/>
                <a:sym typeface="+mn-ea"/>
              </a:rPr>
              <a:t>as a way of preserving independence while exhibiting knowledge and skill.</a:t>
            </a:r>
            <a:endParaRPr sz="1800">
              <a:latin typeface="Times New Roman" panose="02020603050405020304" charset="0"/>
              <a:cs typeface="Times New Roman" panose="02020603050405020304" charset="0"/>
              <a:sym typeface="+mn-ea"/>
            </a:endParaRPr>
          </a:p>
          <a:p>
            <a:pPr algn="just"/>
            <a:r>
              <a:rPr lang="en-US" sz="1800">
                <a:latin typeface="Times New Roman" panose="02020603050405020304" charset="0"/>
                <a:cs typeface="Times New Roman" panose="02020603050405020304" charset="0"/>
              </a:rPr>
              <a:t>For woman, </a:t>
            </a:r>
            <a:r>
              <a:rPr lang="en-US" sz="1800">
                <a:latin typeface="Times New Roman" panose="02020603050405020304" charset="0"/>
                <a:cs typeface="Times New Roman" panose="02020603050405020304" charset="0"/>
                <a:sym typeface="+mn-ea"/>
              </a:rPr>
              <a:t> conversation can be </a:t>
            </a:r>
            <a:r>
              <a:rPr sz="1800">
                <a:latin typeface="Times New Roman" panose="02020603050405020304" charset="0"/>
                <a:cs typeface="Times New Roman" panose="02020603050405020304" charset="0"/>
                <a:sym typeface="+mn-ea"/>
              </a:rPr>
              <a:t>described as ‘rapport-talk’</a:t>
            </a:r>
            <a:r>
              <a:rPr lang="en-US" sz="1800">
                <a:latin typeface="Times New Roman" panose="02020603050405020304" charset="0"/>
                <a:cs typeface="Times New Roman" panose="02020603050405020304" charset="0"/>
                <a:sym typeface="+mn-ea"/>
              </a:rPr>
              <a:t>, </a:t>
            </a:r>
            <a:r>
              <a:rPr sz="1800">
                <a:latin typeface="Times New Roman" panose="02020603050405020304" charset="0"/>
                <a:cs typeface="Times New Roman" panose="02020603050405020304" charset="0"/>
                <a:sym typeface="+mn-ea"/>
              </a:rPr>
              <a:t> where establishing connections and promoting sameness is emphasized.</a:t>
            </a:r>
            <a:r>
              <a:rPr lang="en-US" sz="1800">
                <a:latin typeface="Times New Roman" panose="02020603050405020304" charset="0"/>
                <a:cs typeface="Times New Roman" panose="02020603050405020304" charset="0"/>
                <a:sym typeface="+mn-ea"/>
              </a:rPr>
              <a:t> </a:t>
            </a:r>
            <a:endParaRPr lang="en-US" sz="1800">
              <a:latin typeface="Times New Roman" panose="02020603050405020304" charset="0"/>
              <a:cs typeface="Times New Roman" panose="02020603050405020304" charset="0"/>
              <a:sym typeface="+mn-ea"/>
            </a:endParaRPr>
          </a:p>
          <a:p>
            <a:pPr algn="just"/>
            <a:endParaRPr sz="1800">
              <a:latin typeface="Times New Roman" panose="02020603050405020304" charset="0"/>
              <a:cs typeface="Times New Roman" panose="02020603050405020304" charset="0"/>
            </a:endParaRPr>
          </a:p>
          <a:p>
            <a:pPr algn="just"/>
            <a:r>
              <a:rPr lang="en-US" sz="1800">
                <a:latin typeface="Times New Roman" panose="02020603050405020304" charset="0"/>
                <a:cs typeface="Times New Roman" panose="02020603050405020304" charset="0"/>
              </a:rPr>
              <a:t>Men</a:t>
            </a:r>
            <a:r>
              <a:rPr sz="1800">
                <a:latin typeface="Times New Roman" panose="02020603050405020304" charset="0"/>
                <a:cs typeface="Times New Roman" panose="02020603050405020304" charset="0"/>
              </a:rPr>
              <a:t> and </a:t>
            </a:r>
            <a:r>
              <a:rPr lang="en-US" sz="1800">
                <a:latin typeface="Times New Roman" panose="02020603050405020304" charset="0"/>
                <a:cs typeface="Times New Roman" panose="02020603050405020304" charset="0"/>
              </a:rPr>
              <a:t>wo</a:t>
            </a:r>
            <a:r>
              <a:rPr sz="1800">
                <a:latin typeface="Times New Roman" panose="02020603050405020304" charset="0"/>
                <a:cs typeface="Times New Roman" panose="02020603050405020304" charset="0"/>
              </a:rPr>
              <a:t>men have systematic differences in the way they convey information in conversation, which makes it easier to understand the </a:t>
            </a:r>
            <a:r>
              <a:rPr lang="en-US" sz="1800">
                <a:latin typeface="Times New Roman" panose="02020603050405020304" charset="0"/>
                <a:cs typeface="Times New Roman" panose="02020603050405020304" charset="0"/>
              </a:rPr>
              <a:t>misapprenhension</a:t>
            </a:r>
            <a:r>
              <a:rPr sz="1800">
                <a:latin typeface="Times New Roman" panose="02020603050405020304" charset="0"/>
                <a:cs typeface="Times New Roman" panose="02020603050405020304" charset="0"/>
              </a:rPr>
              <a:t> between men and women in conversation</a:t>
            </a:r>
            <a:r>
              <a:rPr lang="en-US" sz="1800">
                <a:latin typeface="Times New Roman" panose="02020603050405020304" charset="0"/>
                <a:cs typeface="Times New Roman" panose="02020603050405020304" charset="0"/>
              </a:rPr>
              <a:t>.</a:t>
            </a:r>
            <a:endParaRPr sz="1800">
              <a:latin typeface="Times New Roman" panose="02020603050405020304" charset="0"/>
              <a:cs typeface="Times New Roman" panose="02020603050405020304" charset="0"/>
            </a:endParaRPr>
          </a:p>
          <a:p>
            <a:pPr algn="just"/>
            <a:endParaRPr sz="18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106680" y="770255"/>
            <a:ext cx="4831715" cy="932180"/>
          </a:xfrm>
        </p:spPr>
        <p:txBody>
          <a:bodyPr>
            <a:normAutofit fontScale="90000"/>
          </a:bodyPr>
          <a:p>
            <a:r>
              <a:rPr lang="en-US" altLang="zh-CN">
                <a:latin typeface="Times New Roman" panose="02020603050405020304" charset="0"/>
                <a:cs typeface="Times New Roman" panose="02020603050405020304" charset="0"/>
              </a:rPr>
              <a:t>Two-cultures Approach</a:t>
            </a:r>
            <a:endParaRPr lang="en-US" altLang="zh-CN">
              <a:latin typeface="Times New Roman" panose="02020603050405020304" charset="0"/>
              <a:cs typeface="Times New Roman" panose="02020603050405020304" charset="0"/>
            </a:endParaRPr>
          </a:p>
        </p:txBody>
      </p:sp>
      <p:sp>
        <p:nvSpPr>
          <p:cNvPr id="6" name="文本占位符 5"/>
          <p:cNvSpPr>
            <a:spLocks noGrp="1"/>
          </p:cNvSpPr>
          <p:nvPr>
            <p:ph type="body" sz="quarter" idx="13"/>
          </p:nvPr>
        </p:nvSpPr>
        <p:spPr>
          <a:xfrm>
            <a:off x="481390" y="2170400"/>
            <a:ext cx="3956400" cy="4093200"/>
          </a:xfrm>
        </p:spPr>
        <p:txBody>
          <a:bodyPr/>
          <a:p>
            <a:r>
              <a:rPr lang="en-US" altLang="zh-CN" sz="2000">
                <a:latin typeface="Times New Roman" panose="02020603050405020304" charset="0"/>
                <a:cs typeface="Times New Roman" panose="02020603050405020304" charset="0"/>
              </a:rPr>
              <a:t>A misunderstanding example </a:t>
            </a:r>
            <a:endParaRPr lang="en-US" altLang="zh-CN" sz="2000">
              <a:latin typeface="Times New Roman" panose="02020603050405020304" charset="0"/>
              <a:cs typeface="Times New Roman" panose="02020603050405020304" charset="0"/>
            </a:endParaRPr>
          </a:p>
        </p:txBody>
      </p:sp>
      <p:sp>
        <p:nvSpPr>
          <p:cNvPr id="7" name="内容占位符 6"/>
          <p:cNvSpPr>
            <a:spLocks noGrp="1"/>
          </p:cNvSpPr>
          <p:nvPr>
            <p:ph sz="quarter" idx="14"/>
          </p:nvPr>
        </p:nvSpPr>
        <p:spPr>
          <a:xfrm>
            <a:off x="5030080" y="769938"/>
            <a:ext cx="6480000" cy="5087937"/>
          </a:xfrm>
        </p:spPr>
        <p:txBody>
          <a:bodyPr/>
          <a:p>
            <a:pPr algn="just"/>
            <a:r>
              <a:rPr lang="en-US" sz="2000">
                <a:latin typeface="Times New Roman" panose="02020603050405020304" charset="0"/>
                <a:cs typeface="Times New Roman" panose="02020603050405020304" charset="0"/>
              </a:rPr>
              <a:t>Positive </a:t>
            </a:r>
            <a:r>
              <a:rPr sz="2000">
                <a:latin typeface="Times New Roman" panose="02020603050405020304" charset="0"/>
                <a:cs typeface="Times New Roman" panose="02020603050405020304" charset="0"/>
              </a:rPr>
              <a:t>minimal responses </a:t>
            </a:r>
            <a:r>
              <a:rPr lang="en-US" sz="2000">
                <a:latin typeface="Times New Roman" panose="02020603050405020304" charset="0"/>
                <a:cs typeface="Times New Roman" panose="02020603050405020304" charset="0"/>
              </a:rPr>
              <a:t>(such as nods and short comments like umhm and yes)</a:t>
            </a:r>
            <a:endParaRPr lang="en-US" sz="2000">
              <a:latin typeface="Times New Roman" panose="02020603050405020304" charset="0"/>
              <a:cs typeface="Times New Roman" panose="02020603050405020304" charset="0"/>
            </a:endParaRPr>
          </a:p>
          <a:p>
            <a:pPr marL="0" indent="0" algn="just">
              <a:buNone/>
            </a:pPr>
            <a:endParaRPr lang="en-US" sz="2000">
              <a:latin typeface="Times New Roman" panose="02020603050405020304" charset="0"/>
              <a:cs typeface="Times New Roman" panose="02020603050405020304" charset="0"/>
            </a:endParaRPr>
          </a:p>
          <a:p>
            <a:pPr algn="just"/>
            <a:r>
              <a:rPr lang="en-US" sz="2000">
                <a:latin typeface="Times New Roman" panose="02020603050405020304" charset="0"/>
                <a:cs typeface="Times New Roman" panose="02020603050405020304" charset="0"/>
              </a:rPr>
              <a:t>For men,  these </a:t>
            </a:r>
            <a:r>
              <a:rPr sz="2000">
                <a:latin typeface="Times New Roman" panose="02020603050405020304" charset="0"/>
                <a:cs typeface="Times New Roman" panose="02020603050405020304" charset="0"/>
                <a:sym typeface="+mn-ea"/>
              </a:rPr>
              <a:t>minimal responses</a:t>
            </a:r>
            <a:r>
              <a:rPr lang="en-US" sz="2000">
                <a:latin typeface="Times New Roman" panose="02020603050405020304" charset="0"/>
                <a:cs typeface="Times New Roman" panose="02020603050405020304" charset="0"/>
              </a:rPr>
              <a:t> mean “I agree with you”.</a:t>
            </a:r>
            <a:endParaRPr lang="en-US" sz="2000">
              <a:latin typeface="Times New Roman" panose="02020603050405020304" charset="0"/>
              <a:cs typeface="Times New Roman" panose="02020603050405020304" charset="0"/>
            </a:endParaRPr>
          </a:p>
          <a:p>
            <a:pPr algn="just"/>
            <a:endParaRPr lang="en-US" sz="2000">
              <a:latin typeface="Times New Roman" panose="02020603050405020304" charset="0"/>
              <a:cs typeface="Times New Roman" panose="02020603050405020304" charset="0"/>
            </a:endParaRPr>
          </a:p>
          <a:p>
            <a:pPr algn="just"/>
            <a:r>
              <a:rPr lang="en-US" sz="2000">
                <a:latin typeface="Times New Roman" panose="02020603050405020304" charset="0"/>
                <a:cs typeface="Times New Roman" panose="02020603050405020304" charset="0"/>
              </a:rPr>
              <a:t>For women,</a:t>
            </a:r>
            <a:r>
              <a:rPr lang="en-US" sz="2000">
                <a:latin typeface="Times New Roman" panose="02020603050405020304" charset="0"/>
                <a:cs typeface="Times New Roman" panose="02020603050405020304" charset="0"/>
                <a:sym typeface="+mn-ea"/>
              </a:rPr>
              <a:t> these comments mean “I’m </a:t>
            </a:r>
            <a:r>
              <a:rPr lang="en-US" sz="2000">
                <a:latin typeface="Times New Roman" panose="02020603050405020304" charset="0"/>
                <a:cs typeface="Times New Roman" panose="02020603050405020304" charset="0"/>
              </a:rPr>
              <a:t>listening to you now, please continue”.</a:t>
            </a:r>
            <a:endParaRPr lang="en-US" sz="20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650964" y="277939"/>
            <a:ext cx="8890076" cy="2893444"/>
          </a:xfrm>
        </p:spPr>
        <p:txBody>
          <a:bodyPr>
            <a:noAutofit/>
          </a:bodyPr>
          <a:p>
            <a:r>
              <a:rPr lang="en-US" altLang="zh-CN" sz="3600"/>
              <a:t> </a:t>
            </a:r>
            <a:r>
              <a:rPr lang="en-US" altLang="zh-CN" sz="2800">
                <a:latin typeface="Times New Roman" panose="02020603050405020304" charset="0"/>
                <a:cs typeface="Times New Roman" panose="02020603050405020304" charset="0"/>
              </a:rPr>
              <a:t>III. </a:t>
            </a:r>
            <a:r>
              <a:rPr lang="en-US" sz="2800">
                <a:latin typeface="Times New Roman" panose="02020603050405020304" charset="0"/>
                <a:cs typeface="Times New Roman" panose="02020603050405020304" charset="0"/>
                <a:sym typeface="+mn-ea"/>
              </a:rPr>
              <a:t>SOCIAL CONSTRUCTIONIST APPROACH</a:t>
            </a:r>
            <a:endParaRPr lang="en-US" altLang="zh-CN" sz="2800">
              <a:latin typeface="Times New Roman" panose="02020603050405020304" charset="0"/>
              <a:cs typeface="Times New Roman" panose="02020603050405020304" charset="0"/>
            </a:endParaRPr>
          </a:p>
        </p:txBody>
      </p:sp>
      <p:sp>
        <p:nvSpPr>
          <p:cNvPr id="3" name="副标题 2"/>
          <p:cNvSpPr/>
          <p:nvPr>
            <p:ph type="subTitle" idx="4294967295"/>
          </p:nvPr>
        </p:nvSpPr>
        <p:spPr>
          <a:xfrm>
            <a:off x="1843405" y="2424430"/>
            <a:ext cx="8505190" cy="3227070"/>
          </a:xfrm>
        </p:spPr>
        <p:txBody>
          <a:bodyPr>
            <a:normAutofit/>
          </a:bodyPr>
          <a:p>
            <a:pPr marL="0" indent="0" algn="just">
              <a:buNone/>
            </a:pPr>
            <a:r>
              <a:rPr sz="1800">
                <a:latin typeface="Times New Roman" panose="02020603050405020304" charset="0"/>
                <a:cs typeface="Times New Roman" panose="02020603050405020304" charset="0"/>
                <a:sym typeface="+mn-ea"/>
              </a:rPr>
              <a:t>The </a:t>
            </a:r>
            <a:r>
              <a:rPr lang="en-US" sz="1800">
                <a:latin typeface="Times New Roman" panose="02020603050405020304" charset="0"/>
                <a:cs typeface="Times New Roman" panose="02020603050405020304" charset="0"/>
                <a:sym typeface="+mn-ea"/>
              </a:rPr>
              <a:t>social constructionist</a:t>
            </a:r>
            <a:r>
              <a:rPr sz="1800">
                <a:latin typeface="Times New Roman" panose="02020603050405020304" charset="0"/>
                <a:cs typeface="Times New Roman" panose="02020603050405020304" charset="0"/>
                <a:sym typeface="+mn-ea"/>
              </a:rPr>
              <a:t> approach to </a:t>
            </a:r>
            <a:r>
              <a:rPr lang="en-US" altLang="zh-CN" sz="1800">
                <a:latin typeface="Times New Roman" panose="02020603050405020304" charset="0"/>
                <a:cs typeface="Times New Roman" panose="02020603050405020304" charset="0"/>
                <a:sym typeface="+mn-ea"/>
              </a:rPr>
              <a:t>gender</a:t>
            </a:r>
            <a:r>
              <a:rPr sz="1800">
                <a:latin typeface="Times New Roman" panose="02020603050405020304" charset="0"/>
                <a:cs typeface="Times New Roman" panose="02020603050405020304" charset="0"/>
                <a:sym typeface="+mn-ea"/>
              </a:rPr>
              <a:t> differences in speech is concerned with </a:t>
            </a:r>
            <a:r>
              <a:rPr lang="en-US" sz="1800">
                <a:latin typeface="Times New Roman" panose="02020603050405020304" charset="0"/>
                <a:cs typeface="Times New Roman" panose="02020603050405020304" charset="0"/>
                <a:sym typeface="+mn-ea"/>
              </a:rPr>
              <a:t>the impact of gendered construct on language.</a:t>
            </a:r>
            <a:endParaRPr lang="zh-CN" altLang="en-US"/>
          </a:p>
          <a:p>
            <a:pPr algn="just"/>
            <a:endParaRPr lang="zh-CN" altLang="en-US"/>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417830" y="770255"/>
            <a:ext cx="4293870" cy="932180"/>
          </a:xfrm>
        </p:spPr>
        <p:txBody>
          <a:bodyPr>
            <a:normAutofit fontScale="90000"/>
          </a:bodyPr>
          <a:p>
            <a:r>
              <a:rPr lang="zh-CN" altLang="en-US">
                <a:latin typeface="Times New Roman" panose="02020603050405020304" charset="0"/>
                <a:cs typeface="Times New Roman" panose="02020603050405020304" charset="0"/>
              </a:rPr>
              <a:t>Candace West </a:t>
            </a:r>
            <a:r>
              <a:rPr lang="en-US" altLang="zh-CN">
                <a:latin typeface="Times New Roman" panose="02020603050405020304" charset="0"/>
                <a:cs typeface="Times New Roman" panose="02020603050405020304" charset="0"/>
              </a:rPr>
              <a:t>and </a:t>
            </a:r>
            <a:r>
              <a:rPr lang="zh-CN" altLang="en-US">
                <a:latin typeface="Times New Roman" panose="02020603050405020304" charset="0"/>
                <a:cs typeface="Times New Roman" panose="02020603050405020304" charset="0"/>
              </a:rPr>
              <a:t>Don Zimmerman（</a:t>
            </a:r>
            <a:r>
              <a:rPr lang="en-US" altLang="zh-CN">
                <a:latin typeface="Times New Roman" panose="02020603050405020304" charset="0"/>
                <a:cs typeface="Times New Roman" panose="02020603050405020304" charset="0"/>
              </a:rPr>
              <a:t>1987</a:t>
            </a:r>
            <a:r>
              <a:rPr lang="zh-CN" altLang="en-US">
                <a:latin typeface="Times New Roman" panose="02020603050405020304" charset="0"/>
                <a:cs typeface="Times New Roman" panose="02020603050405020304" charset="0"/>
              </a:rPr>
              <a:t>） </a:t>
            </a:r>
            <a:endParaRPr lang="zh-CN" altLang="en-US">
              <a:latin typeface="Times New Roman" panose="02020603050405020304" charset="0"/>
              <a:cs typeface="Times New Roman" panose="02020603050405020304" charset="0"/>
            </a:endParaRPr>
          </a:p>
        </p:txBody>
      </p:sp>
      <p:sp>
        <p:nvSpPr>
          <p:cNvPr id="6" name="文本占位符 5"/>
          <p:cNvSpPr>
            <a:spLocks noGrp="1"/>
          </p:cNvSpPr>
          <p:nvPr>
            <p:ph type="body" sz="quarter" idx="13"/>
          </p:nvPr>
        </p:nvSpPr>
        <p:spPr/>
        <p:txBody>
          <a:bodyPr/>
          <a:p>
            <a:endParaRPr lang="zh-CN" altLang="en-US" sz="2000">
              <a:latin typeface="Times New Roman" panose="02020603050405020304" charset="0"/>
              <a:cs typeface="Times New Roman" panose="02020603050405020304" charset="0"/>
              <a:sym typeface="+mn-ea"/>
            </a:endParaRPr>
          </a:p>
          <a:p>
            <a:r>
              <a:rPr lang="en-US" altLang="zh-CN" sz="2000">
                <a:latin typeface="Times New Roman" panose="02020603050405020304" charset="0"/>
                <a:cs typeface="Times New Roman" panose="02020603050405020304" charset="0"/>
                <a:sym typeface="+mn-ea"/>
              </a:rPr>
              <a:t>Doing gender</a:t>
            </a:r>
            <a:endParaRPr lang="en-US" altLang="zh-CN" sz="2000">
              <a:latin typeface="Times New Roman" panose="02020603050405020304" charset="0"/>
              <a:cs typeface="Times New Roman" panose="02020603050405020304" charset="0"/>
              <a:sym typeface="+mn-ea"/>
            </a:endParaRPr>
          </a:p>
        </p:txBody>
      </p:sp>
      <p:sp>
        <p:nvSpPr>
          <p:cNvPr id="7" name="内容占位符 6"/>
          <p:cNvSpPr>
            <a:spLocks noGrp="1"/>
          </p:cNvSpPr>
          <p:nvPr>
            <p:ph sz="quarter" idx="14"/>
          </p:nvPr>
        </p:nvSpPr>
        <p:spPr/>
        <p:txBody>
          <a:bodyPr>
            <a:normAutofit/>
          </a:bodyPr>
          <a:p>
            <a:pPr algn="just"/>
            <a:r>
              <a:rPr lang="en-US" sz="1800">
                <a:latin typeface="Times New Roman" panose="02020603050405020304" charset="0"/>
                <a:cs typeface="Times New Roman" panose="02020603050405020304" charset="0"/>
              </a:rPr>
              <a:t>Gender is</a:t>
            </a:r>
            <a:r>
              <a:rPr sz="1800">
                <a:latin typeface="Times New Roman" panose="02020603050405020304" charset="0"/>
                <a:cs typeface="Times New Roman" panose="02020603050405020304" charset="0"/>
                <a:sym typeface="+mn-ea"/>
              </a:rPr>
              <a:t> a psychologically ingrained social construct that actively surfaces in everyday human interaction</a:t>
            </a:r>
            <a:r>
              <a:rPr lang="en-US" sz="1800">
                <a:latin typeface="Times New Roman" panose="02020603050405020304" charset="0"/>
                <a:cs typeface="Times New Roman" panose="02020603050405020304" charset="0"/>
                <a:sym typeface="+mn-ea"/>
              </a:rPr>
              <a:t>, instead of the speech itself necessarily being classified in a particular category.</a:t>
            </a:r>
            <a:endParaRPr lang="en-US" sz="1800">
              <a:latin typeface="Times New Roman" panose="02020603050405020304" charset="0"/>
              <a:cs typeface="Times New Roman" panose="02020603050405020304" charset="0"/>
              <a:sym typeface="+mn-ea"/>
            </a:endParaRPr>
          </a:p>
          <a:p>
            <a:pPr algn="just"/>
            <a:endParaRPr lang="en-US" sz="1800">
              <a:latin typeface="Times New Roman" panose="02020603050405020304" charset="0"/>
              <a:cs typeface="Times New Roman" panose="02020603050405020304" charset="0"/>
              <a:sym typeface="+mn-ea"/>
            </a:endParaRPr>
          </a:p>
          <a:p>
            <a:pPr algn="just"/>
            <a:r>
              <a:rPr lang="en-US" sz="1800">
                <a:latin typeface="Times New Roman" panose="02020603050405020304" charset="0"/>
                <a:cs typeface="Times New Roman" panose="02020603050405020304" charset="0"/>
              </a:rPr>
              <a:t>The gender  language </a:t>
            </a:r>
            <a:r>
              <a:rPr lang="en-US" sz="1800">
                <a:latin typeface="Times New Roman" panose="02020603050405020304" charset="0"/>
                <a:cs typeface="Times New Roman" panose="02020603050405020304" charset="0"/>
                <a:sym typeface="+mn-ea"/>
              </a:rPr>
              <a:t>difference </a:t>
            </a:r>
            <a:r>
              <a:rPr lang="en-US" sz="1800">
                <a:latin typeface="Times New Roman" panose="02020603050405020304" charset="0"/>
                <a:cs typeface="Times New Roman" panose="02020603050405020304" charset="0"/>
              </a:rPr>
              <a:t>can be regarded as a dynamic processes of culturally constructing cues for moral behavior.</a:t>
            </a:r>
            <a:endParaRPr lang="en-US" sz="1800">
              <a:latin typeface="Times New Roman" panose="02020603050405020304" charset="0"/>
              <a:cs typeface="Times New Roman" panose="02020603050405020304" charset="0"/>
            </a:endParaRPr>
          </a:p>
          <a:p>
            <a:pPr algn="just"/>
            <a:endParaRPr lang="en-US" sz="1800">
              <a:latin typeface="Times New Roman" panose="02020603050405020304" charset="0"/>
              <a:cs typeface="Times New Roman" panose="02020603050405020304" charset="0"/>
            </a:endParaRPr>
          </a:p>
          <a:p>
            <a:pPr algn="just"/>
            <a:r>
              <a:rPr lang="en-US" sz="1800">
                <a:latin typeface="Times New Roman" panose="02020603050405020304" charset="0"/>
                <a:cs typeface="Times New Roman" panose="02020603050405020304" charset="0"/>
              </a:rPr>
              <a:t>Gender is performed in interactions, and that behaviors are assessed based on socially accepted conceptions of gender. </a:t>
            </a:r>
            <a:endParaRPr lang="en-US" sz="18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417830" y="770255"/>
            <a:ext cx="4293870" cy="932180"/>
          </a:xfrm>
        </p:spPr>
        <p:txBody>
          <a:bodyPr>
            <a:normAutofit fontScale="90000"/>
          </a:bodyPr>
          <a:p>
            <a:r>
              <a:rPr lang="zh-CN" altLang="en-US">
                <a:latin typeface="Times New Roman" panose="02020603050405020304" charset="0"/>
                <a:cs typeface="Times New Roman" panose="02020603050405020304" charset="0"/>
              </a:rPr>
              <a:t>Deborah Cameron（</a:t>
            </a:r>
            <a:r>
              <a:rPr lang="en-US" altLang="zh-CN">
                <a:latin typeface="Times New Roman" panose="02020603050405020304" charset="0"/>
                <a:cs typeface="Times New Roman" panose="02020603050405020304" charset="0"/>
              </a:rPr>
              <a:t>2007</a:t>
            </a:r>
            <a:r>
              <a:rPr lang="zh-CN" altLang="en-US">
                <a:latin typeface="Times New Roman" panose="02020603050405020304" charset="0"/>
                <a:cs typeface="Times New Roman" panose="02020603050405020304" charset="0"/>
              </a:rPr>
              <a:t>） </a:t>
            </a:r>
            <a:endParaRPr lang="zh-CN" altLang="en-US">
              <a:latin typeface="Times New Roman" panose="02020603050405020304" charset="0"/>
              <a:cs typeface="Times New Roman" panose="02020603050405020304" charset="0"/>
            </a:endParaRPr>
          </a:p>
        </p:txBody>
      </p:sp>
      <p:sp>
        <p:nvSpPr>
          <p:cNvPr id="6" name="文本占位符 5"/>
          <p:cNvSpPr>
            <a:spLocks noGrp="1"/>
          </p:cNvSpPr>
          <p:nvPr>
            <p:ph type="body" sz="quarter" idx="13"/>
          </p:nvPr>
        </p:nvSpPr>
        <p:spPr/>
        <p:txBody>
          <a:bodyPr/>
          <a:p>
            <a:pPr marL="0" indent="0">
              <a:buNone/>
            </a:pPr>
            <a:endParaRPr lang="zh-CN" altLang="en-US" sz="2000">
              <a:latin typeface="Times New Roman" panose="02020603050405020304" charset="0"/>
              <a:cs typeface="Times New Roman" panose="02020603050405020304" charset="0"/>
              <a:sym typeface="+mn-ea"/>
            </a:endParaRPr>
          </a:p>
        </p:txBody>
      </p:sp>
      <p:sp>
        <p:nvSpPr>
          <p:cNvPr id="7" name="内容占位符 6"/>
          <p:cNvSpPr>
            <a:spLocks noGrp="1"/>
          </p:cNvSpPr>
          <p:nvPr>
            <p:ph sz="quarter" idx="14"/>
          </p:nvPr>
        </p:nvSpPr>
        <p:spPr/>
        <p:txBody>
          <a:bodyPr>
            <a:normAutofit/>
          </a:bodyPr>
          <a:p>
            <a:pPr algn="just"/>
            <a:r>
              <a:rPr sz="1800">
                <a:latin typeface="Times New Roman" panose="02020603050405020304" charset="0"/>
                <a:cs typeface="Times New Roman" panose="02020603050405020304" charset="0"/>
              </a:rPr>
              <a:t>Deborah Cameron, argues that there are problems with both the dominance and the difference approach. </a:t>
            </a:r>
            <a:r>
              <a:rPr lang="en-US" sz="1800">
                <a:latin typeface="Times New Roman" panose="02020603050405020304" charset="0"/>
                <a:cs typeface="Times New Roman" panose="02020603050405020304" charset="0"/>
              </a:rPr>
              <a:t>The  </a:t>
            </a:r>
            <a:r>
              <a:rPr sz="1800">
                <a:latin typeface="Times New Roman" panose="02020603050405020304" charset="0"/>
                <a:cs typeface="Times New Roman" panose="02020603050405020304" charset="0"/>
              </a:rPr>
              <a:t>social differences between men's and women's roles are not clearly reflected in language use. </a:t>
            </a:r>
            <a:r>
              <a:rPr lang="en-US" sz="1800">
                <a:latin typeface="Times New Roman" panose="02020603050405020304" charset="0"/>
                <a:cs typeface="Times New Roman" panose="02020603050405020304" charset="0"/>
              </a:rPr>
              <a:t>such as </a:t>
            </a:r>
            <a:r>
              <a:rPr sz="1800">
                <a:latin typeface="Times New Roman" panose="02020603050405020304" charset="0"/>
                <a:cs typeface="Times New Roman" panose="02020603050405020304" charset="0"/>
              </a:rPr>
              <a:t>"de-gendering" of this linguistic style.</a:t>
            </a:r>
            <a:endParaRPr sz="1800">
              <a:latin typeface="Times New Roman" panose="02020603050405020304" charset="0"/>
              <a:cs typeface="Times New Roman" panose="02020603050405020304" charset="0"/>
            </a:endParaRPr>
          </a:p>
          <a:p>
            <a:pPr algn="just"/>
            <a:r>
              <a:rPr lang="en-US" sz="1800">
                <a:latin typeface="Times New Roman" panose="02020603050405020304" charset="0"/>
                <a:cs typeface="Times New Roman" panose="02020603050405020304" charset="0"/>
              </a:rPr>
              <a:t>Gender influences language-use for three main reasons</a:t>
            </a:r>
            <a:r>
              <a:rPr lang="zh-CN" altLang="en-US" sz="1800">
                <a:latin typeface="Times New Roman" panose="02020603050405020304" charset="0"/>
                <a:cs typeface="Times New Roman" panose="02020603050405020304" charset="0"/>
              </a:rPr>
              <a:t>：</a:t>
            </a:r>
            <a:endParaRPr lang="zh-CN" altLang="en-US" sz="1800">
              <a:latin typeface="Times New Roman" panose="02020603050405020304" charset="0"/>
              <a:cs typeface="Times New Roman" panose="02020603050405020304" charset="0"/>
            </a:endParaRPr>
          </a:p>
          <a:p>
            <a:pPr marL="0" indent="0" algn="just">
              <a:buNone/>
            </a:pPr>
            <a:r>
              <a:rPr lang="zh-CN" altLang="en-US" sz="1800">
                <a:latin typeface="Times New Roman" panose="02020603050405020304" charset="0"/>
                <a:cs typeface="Times New Roman" panose="02020603050405020304" charset="0"/>
              </a:rPr>
              <a:t>（</a:t>
            </a:r>
            <a:r>
              <a:rPr lang="en-US" altLang="zh-CN" sz="1800">
                <a:latin typeface="Times New Roman" panose="02020603050405020304" charset="0"/>
                <a:cs typeface="Times New Roman" panose="02020603050405020304" charset="0"/>
              </a:rPr>
              <a:t>1</a:t>
            </a:r>
            <a:r>
              <a:rPr lang="zh-CN" altLang="en-US" sz="1800">
                <a:latin typeface="Times New Roman" panose="02020603050405020304" charset="0"/>
                <a:cs typeface="Times New Roman" panose="02020603050405020304" charset="0"/>
              </a:rPr>
              <a:t>）</a:t>
            </a:r>
            <a:r>
              <a:rPr lang="en-US" altLang="zh-CN" sz="1800">
                <a:latin typeface="Times New Roman" panose="02020603050405020304" charset="0"/>
                <a:cs typeface="Times New Roman" panose="02020603050405020304" charset="0"/>
              </a:rPr>
              <a:t>Gender</a:t>
            </a:r>
            <a:r>
              <a:rPr lang="zh-CN" altLang="en-US" sz="1800">
                <a:latin typeface="Times New Roman" panose="02020603050405020304" charset="0"/>
                <a:cs typeface="Times New Roman" panose="02020603050405020304" charset="0"/>
              </a:rPr>
              <a:t> affects what people habitually do</a:t>
            </a:r>
            <a:endParaRPr lang="zh-CN" altLang="en-US" sz="1800">
              <a:latin typeface="Times New Roman" panose="02020603050405020304" charset="0"/>
              <a:cs typeface="Times New Roman" panose="02020603050405020304" charset="0"/>
            </a:endParaRPr>
          </a:p>
          <a:p>
            <a:pPr marL="0" indent="0" algn="just">
              <a:buNone/>
            </a:pPr>
            <a:r>
              <a:rPr lang="zh-CN" altLang="en-US" sz="1800">
                <a:latin typeface="Times New Roman" panose="02020603050405020304" charset="0"/>
                <a:cs typeface="Times New Roman" panose="02020603050405020304" charset="0"/>
              </a:rPr>
              <a:t>（</a:t>
            </a:r>
            <a:r>
              <a:rPr lang="en-US" altLang="zh-CN" sz="1800">
                <a:latin typeface="Times New Roman" panose="02020603050405020304" charset="0"/>
                <a:cs typeface="Times New Roman" panose="02020603050405020304" charset="0"/>
              </a:rPr>
              <a:t>2</a:t>
            </a:r>
            <a:r>
              <a:rPr lang="zh-CN" altLang="en-US" sz="1800">
                <a:latin typeface="Times New Roman" panose="02020603050405020304" charset="0"/>
                <a:cs typeface="Times New Roman" panose="02020603050405020304" charset="0"/>
              </a:rPr>
              <a:t>）</a:t>
            </a:r>
            <a:r>
              <a:rPr lang="en-US" altLang="zh-CN" sz="1800">
                <a:latin typeface="Times New Roman" panose="02020603050405020304" charset="0"/>
                <a:cs typeface="Times New Roman" panose="02020603050405020304" charset="0"/>
              </a:rPr>
              <a:t>G</a:t>
            </a:r>
            <a:r>
              <a:rPr lang="zh-CN" altLang="en-US" sz="1800">
                <a:latin typeface="Times New Roman" panose="02020603050405020304" charset="0"/>
                <a:cs typeface="Times New Roman" panose="02020603050405020304" charset="0"/>
              </a:rPr>
              <a:t>ender is linked to power and status</a:t>
            </a:r>
            <a:endParaRPr lang="zh-CN" altLang="en-US" sz="1800">
              <a:latin typeface="Times New Roman" panose="02020603050405020304" charset="0"/>
              <a:cs typeface="Times New Roman" panose="02020603050405020304" charset="0"/>
            </a:endParaRPr>
          </a:p>
          <a:p>
            <a:pPr marL="0" indent="0" algn="just">
              <a:buNone/>
            </a:pPr>
            <a:r>
              <a:rPr lang="zh-CN" altLang="en-US" sz="1800">
                <a:latin typeface="Times New Roman" panose="02020603050405020304" charset="0"/>
                <a:cs typeface="Times New Roman" panose="02020603050405020304" charset="0"/>
              </a:rPr>
              <a:t>（</a:t>
            </a:r>
            <a:r>
              <a:rPr lang="en-US" altLang="zh-CN" sz="1800">
                <a:latin typeface="Times New Roman" panose="02020603050405020304" charset="0"/>
                <a:cs typeface="Times New Roman" panose="02020603050405020304" charset="0"/>
              </a:rPr>
              <a:t>3</a:t>
            </a:r>
            <a:r>
              <a:rPr lang="zh-CN" altLang="en-US" sz="1800">
                <a:latin typeface="Times New Roman" panose="02020603050405020304" charset="0"/>
                <a:cs typeface="Times New Roman" panose="02020603050405020304" charset="0"/>
              </a:rPr>
              <a:t>）</a:t>
            </a:r>
            <a:r>
              <a:rPr lang="en-US" altLang="zh-CN" sz="1800">
                <a:latin typeface="Times New Roman" panose="02020603050405020304" charset="0"/>
                <a:cs typeface="Times New Roman" panose="02020603050405020304" charset="0"/>
              </a:rPr>
              <a:t>G</a:t>
            </a:r>
            <a:r>
              <a:rPr lang="zh-CN" altLang="en-US" sz="1800">
                <a:latin typeface="Times New Roman" panose="02020603050405020304" charset="0"/>
                <a:cs typeface="Times New Roman" panose="02020603050405020304" charset="0"/>
              </a:rPr>
              <a:t>ender is an element of personal identity, and communicating identity is one of the key functions of language</a:t>
            </a:r>
            <a:endParaRPr lang="zh-CN" altLang="en-US" sz="18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650964" y="277939"/>
            <a:ext cx="8890076" cy="2893444"/>
          </a:xfrm>
        </p:spPr>
        <p:txBody>
          <a:bodyPr>
            <a:noAutofit/>
          </a:bodyPr>
          <a:p>
            <a:r>
              <a:rPr lang="en-US" altLang="zh-CN" sz="3600"/>
              <a:t> </a:t>
            </a:r>
            <a:r>
              <a:rPr lang="en-US" altLang="zh-CN" sz="2800">
                <a:latin typeface="Times New Roman" panose="02020603050405020304" charset="0"/>
                <a:cs typeface="Times New Roman" panose="02020603050405020304" charset="0"/>
              </a:rPr>
              <a:t>III. THE IMPLICATION FOR ENGLISH SPEAKING TEACHING</a:t>
            </a:r>
            <a:endParaRPr lang="en-US" altLang="zh-CN" sz="2800">
              <a:latin typeface="Times New Roman" panose="02020603050405020304" charset="0"/>
              <a:cs typeface="Times New Roman" panose="02020603050405020304" charset="0"/>
            </a:endParaRPr>
          </a:p>
        </p:txBody>
      </p:sp>
      <p:sp>
        <p:nvSpPr>
          <p:cNvPr id="3" name="副标题 2"/>
          <p:cNvSpPr/>
          <p:nvPr>
            <p:ph type="subTitle" idx="4294967295"/>
          </p:nvPr>
        </p:nvSpPr>
        <p:spPr>
          <a:xfrm>
            <a:off x="1843405" y="2424430"/>
            <a:ext cx="8505190" cy="3227070"/>
          </a:xfrm>
        </p:spPr>
        <p:txBody>
          <a:bodyPr>
            <a:normAutofit/>
          </a:bodyPr>
          <a:p>
            <a:pPr marL="0" indent="0" algn="just">
              <a:buNone/>
            </a:pPr>
            <a:r>
              <a:rPr lang="zh-CN" altLang="en-US" sz="1800">
                <a:latin typeface="Times New Roman" panose="02020603050405020304" charset="0"/>
                <a:cs typeface="Times New Roman" panose="02020603050405020304" charset="0"/>
              </a:rPr>
              <a:t>In </a:t>
            </a:r>
            <a:r>
              <a:rPr lang="en-US" altLang="zh-CN" sz="1800">
                <a:latin typeface="Times New Roman" panose="02020603050405020304" charset="0"/>
                <a:cs typeface="Times New Roman" panose="02020603050405020304" charset="0"/>
              </a:rPr>
              <a:t>English speaking </a:t>
            </a:r>
            <a:r>
              <a:rPr lang="zh-CN" altLang="en-US" sz="1800">
                <a:latin typeface="Times New Roman" panose="02020603050405020304" charset="0"/>
                <a:cs typeface="Times New Roman" panose="02020603050405020304" charset="0"/>
              </a:rPr>
              <a:t>teaching</a:t>
            </a:r>
            <a:r>
              <a:rPr lang="en-US" altLang="zh-CN" sz="1800">
                <a:latin typeface="Times New Roman" panose="02020603050405020304" charset="0"/>
                <a:cs typeface="Times New Roman" panose="02020603050405020304" charset="0"/>
              </a:rPr>
              <a:t>,</a:t>
            </a:r>
            <a:r>
              <a:rPr lang="zh-CN" altLang="en-US" sz="1800">
                <a:latin typeface="Times New Roman" panose="02020603050405020304" charset="0"/>
                <a:cs typeface="Times New Roman" panose="02020603050405020304" charset="0"/>
              </a:rPr>
              <a:t> especially </a:t>
            </a:r>
            <a:r>
              <a:rPr lang="en-US" altLang="zh-CN" sz="1800">
                <a:latin typeface="Times New Roman" panose="02020603050405020304" charset="0"/>
                <a:cs typeface="Times New Roman" panose="02020603050405020304" charset="0"/>
              </a:rPr>
              <a:t>in </a:t>
            </a:r>
            <a:r>
              <a:rPr lang="zh-CN" altLang="en-US" sz="1800">
                <a:latin typeface="Times New Roman" panose="02020603050405020304" charset="0"/>
                <a:cs typeface="Times New Roman" panose="02020603050405020304" charset="0"/>
              </a:rPr>
              <a:t>functional expression </a:t>
            </a:r>
            <a:r>
              <a:rPr lang="en-US" altLang="zh-CN" sz="1800">
                <a:latin typeface="Times New Roman" panose="02020603050405020304" charset="0"/>
                <a:cs typeface="Times New Roman" panose="02020603050405020304" charset="0"/>
              </a:rPr>
              <a:t>teaching</a:t>
            </a:r>
            <a:r>
              <a:rPr lang="zh-CN" altLang="en-US" sz="1800">
                <a:latin typeface="Times New Roman" panose="02020603050405020304" charset="0"/>
                <a:cs typeface="Times New Roman" panose="02020603050405020304" charset="0"/>
              </a:rPr>
              <a:t>, teacher should </a:t>
            </a:r>
            <a:r>
              <a:rPr lang="en-US" altLang="zh-CN" sz="1800">
                <a:latin typeface="Times New Roman" panose="02020603050405020304" charset="0"/>
                <a:cs typeface="Times New Roman" panose="02020603050405020304" charset="0"/>
              </a:rPr>
              <a:t>help</a:t>
            </a:r>
            <a:r>
              <a:rPr lang="zh-CN" altLang="en-US" sz="1800">
                <a:latin typeface="Times New Roman" panose="02020603050405020304" charset="0"/>
                <a:cs typeface="Times New Roman" panose="02020603050405020304" charset="0"/>
              </a:rPr>
              <a:t> students to understand the </a:t>
            </a:r>
            <a:r>
              <a:rPr sz="1800">
                <a:latin typeface="Times New Roman" panose="02020603050405020304" charset="0"/>
                <a:cs typeface="Times New Roman" panose="02020603050405020304" charset="0"/>
                <a:sym typeface="+mn-ea"/>
              </a:rPr>
              <a:t>differences </a:t>
            </a:r>
            <a:r>
              <a:rPr lang="zh-CN" altLang="en-US" sz="1800">
                <a:latin typeface="Times New Roman" panose="02020603050405020304" charset="0"/>
                <a:cs typeface="Times New Roman" panose="02020603050405020304" charset="0"/>
              </a:rPr>
              <a:t>expression between men and women</a:t>
            </a:r>
            <a:r>
              <a:rPr lang="en-US" altLang="zh-CN" sz="1800">
                <a:latin typeface="Times New Roman" panose="02020603050405020304" charset="0"/>
                <a:cs typeface="Times New Roman" panose="02020603050405020304" charset="0"/>
              </a:rPr>
              <a:t>, to get students know how to use different expressions in different situations and cultivate their communicative competence.</a:t>
            </a:r>
            <a:endParaRPr lang="en-US" altLang="zh-CN" sz="1800">
              <a:latin typeface="Times New Roman" panose="02020603050405020304" charset="0"/>
              <a:cs typeface="Times New Roman" panose="02020603050405020304" charset="0"/>
            </a:endParaRPr>
          </a:p>
          <a:p>
            <a:pPr algn="just"/>
            <a:endParaRPr lang="zh-CN" altLang="en-US"/>
          </a:p>
          <a:p>
            <a:pPr algn="just"/>
            <a:endParaRPr lang="zh-CN" altLang="en-US"/>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156845" y="1814830"/>
            <a:ext cx="4678680" cy="1115060"/>
          </a:xfrm>
        </p:spPr>
        <p:txBody>
          <a:bodyPr>
            <a:normAutofit fontScale="90000"/>
          </a:bodyPr>
          <a:p>
            <a:r>
              <a:rPr>
                <a:latin typeface="Times New Roman" panose="02020603050405020304" charset="0"/>
                <a:cs typeface="Times New Roman" panose="02020603050405020304" charset="0"/>
              </a:rPr>
              <a:t>Overcoming Misunderstandings</a:t>
            </a:r>
            <a:endParaRPr>
              <a:latin typeface="Times New Roman" panose="02020603050405020304" charset="0"/>
              <a:cs typeface="Times New Roman" panose="02020603050405020304" charset="0"/>
            </a:endParaRPr>
          </a:p>
        </p:txBody>
      </p:sp>
      <p:sp>
        <p:nvSpPr>
          <p:cNvPr id="7" name="内容占位符 6"/>
          <p:cNvSpPr>
            <a:spLocks noGrp="1"/>
          </p:cNvSpPr>
          <p:nvPr>
            <p:ph sz="quarter" idx="14"/>
          </p:nvPr>
        </p:nvSpPr>
        <p:spPr/>
        <p:txBody>
          <a:bodyPr>
            <a:normAutofit/>
          </a:bodyPr>
          <a:p>
            <a:pPr algn="just"/>
            <a:r>
              <a:rPr lang="en-US" sz="1800">
                <a:latin typeface="Times New Roman" panose="02020603050405020304" charset="0"/>
                <a:cs typeface="Times New Roman" panose="02020603050405020304" charset="0"/>
              </a:rPr>
              <a:t>(1) Don’t fall Victim to Stereotypes.</a:t>
            </a:r>
            <a:endParaRPr lang="en-US" sz="1800">
              <a:latin typeface="Times New Roman" panose="02020603050405020304" charset="0"/>
              <a:cs typeface="Times New Roman" panose="02020603050405020304" charset="0"/>
            </a:endParaRPr>
          </a:p>
          <a:p>
            <a:pPr algn="just"/>
            <a:r>
              <a:rPr lang="en-US" sz="1800">
                <a:latin typeface="Times New Roman" panose="02020603050405020304" charset="0"/>
                <a:cs typeface="Times New Roman" panose="02020603050405020304" charset="0"/>
              </a:rPr>
              <a:t>(2)Understand that men and women have different ways of communicating. Don't be offended when the opposite sex reacts or behaves in a way different from what you expected.</a:t>
            </a:r>
            <a:endParaRPr lang="en-US" sz="1800">
              <a:latin typeface="Times New Roman" panose="02020603050405020304" charset="0"/>
              <a:cs typeface="Times New Roman" panose="02020603050405020304" charset="0"/>
            </a:endParaRPr>
          </a:p>
          <a:p>
            <a:pPr algn="just"/>
            <a:r>
              <a:rPr lang="en-US" sz="1800">
                <a:latin typeface="Times New Roman" panose="02020603050405020304" charset="0"/>
                <a:cs typeface="Times New Roman" panose="02020603050405020304" charset="0"/>
              </a:rPr>
              <a:t>(3)Understand the different communication styles of men and women, and try to understand each other's contexts. Try to adjust your communication style to adapt to one another.</a:t>
            </a:r>
            <a:endParaRPr lang="en-US" sz="18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106680" y="2078355"/>
            <a:ext cx="4678680" cy="1115060"/>
          </a:xfrm>
        </p:spPr>
        <p:txBody>
          <a:bodyPr>
            <a:normAutofit fontScale="90000"/>
          </a:bodyPr>
          <a:p>
            <a:r>
              <a:rPr>
                <a:latin typeface="Times New Roman" panose="02020603050405020304" charset="0"/>
                <a:cs typeface="Times New Roman" panose="02020603050405020304" charset="0"/>
              </a:rPr>
              <a:t>Where female </a:t>
            </a:r>
            <a:r>
              <a:rPr lang="en-US">
                <a:latin typeface="Times New Roman" panose="02020603050405020304" charset="0"/>
                <a:cs typeface="Times New Roman" panose="02020603050405020304" charset="0"/>
              </a:rPr>
              <a:t>speech</a:t>
            </a:r>
            <a:r>
              <a:rPr>
                <a:latin typeface="Times New Roman" panose="02020603050405020304" charset="0"/>
                <a:cs typeface="Times New Roman" panose="02020603050405020304" charset="0"/>
              </a:rPr>
              <a:t> features </a:t>
            </a:r>
            <a:r>
              <a:rPr lang="en-US">
                <a:latin typeface="Times New Roman" panose="02020603050405020304" charset="0"/>
                <a:cs typeface="Times New Roman" panose="02020603050405020304" charset="0"/>
              </a:rPr>
              <a:t>can be</a:t>
            </a:r>
            <a:r>
              <a:rPr>
                <a:latin typeface="Times New Roman" panose="02020603050405020304" charset="0"/>
                <a:cs typeface="Times New Roman" panose="02020603050405020304" charset="0"/>
              </a:rPr>
              <a:t> </a:t>
            </a:r>
            <a:r>
              <a:rPr lang="en-US">
                <a:latin typeface="Times New Roman" panose="02020603050405020304" charset="0"/>
                <a:cs typeface="Times New Roman" panose="02020603050405020304" charset="0"/>
              </a:rPr>
              <a:t>applied</a:t>
            </a:r>
            <a:endParaRPr lang="en-US">
              <a:latin typeface="Times New Roman" panose="02020603050405020304" charset="0"/>
              <a:cs typeface="Times New Roman" panose="02020603050405020304" charset="0"/>
            </a:endParaRPr>
          </a:p>
        </p:txBody>
      </p:sp>
      <p:sp>
        <p:nvSpPr>
          <p:cNvPr id="7" name="内容占位符 6"/>
          <p:cNvSpPr>
            <a:spLocks noGrp="1"/>
          </p:cNvSpPr>
          <p:nvPr>
            <p:ph sz="quarter" idx="14"/>
          </p:nvPr>
        </p:nvSpPr>
        <p:spPr/>
        <p:txBody>
          <a:bodyPr/>
          <a:p>
            <a:r>
              <a:rPr lang="en-US" sz="2000">
                <a:latin typeface="Times New Roman" panose="02020603050405020304" charset="0"/>
                <a:cs typeface="Times New Roman" panose="02020603050405020304" charset="0"/>
              </a:rPr>
              <a:t>Compliment</a:t>
            </a:r>
            <a:endParaRPr lang="en-US" sz="2000">
              <a:latin typeface="Times New Roman" panose="02020603050405020304" charset="0"/>
              <a:cs typeface="Times New Roman" panose="02020603050405020304" charset="0"/>
            </a:endParaRPr>
          </a:p>
          <a:p>
            <a:r>
              <a:rPr lang="en-US" sz="2000">
                <a:latin typeface="Times New Roman" panose="02020603050405020304" charset="0"/>
                <a:cs typeface="Times New Roman" panose="02020603050405020304" charset="0"/>
              </a:rPr>
              <a:t>(1)</a:t>
            </a:r>
            <a:r>
              <a:rPr lang="zh-CN" altLang="en-US" sz="2000">
                <a:latin typeface="Times New Roman" panose="02020603050405020304" charset="0"/>
                <a:cs typeface="Times New Roman" panose="02020603050405020304" charset="0"/>
                <a:sym typeface="+mn-ea"/>
              </a:rPr>
              <a:t>Lexical hedges or fillers</a:t>
            </a:r>
            <a:endParaRPr lang="zh-CN" altLang="en-US" sz="2000">
              <a:latin typeface="Times New Roman" panose="02020603050405020304" charset="0"/>
              <a:cs typeface="Times New Roman" panose="02020603050405020304" charset="0"/>
              <a:sym typeface="+mn-ea"/>
            </a:endParaRPr>
          </a:p>
          <a:p>
            <a:pPr marL="0" indent="0">
              <a:buNone/>
            </a:pPr>
            <a:r>
              <a:rPr lang="en-US" sz="2000" i="1">
                <a:latin typeface="Times New Roman" panose="02020603050405020304" charset="0"/>
                <a:cs typeface="Times New Roman" panose="02020603050405020304" charset="0"/>
              </a:rPr>
              <a:t>   I think this necklace really suits you.</a:t>
            </a:r>
            <a:endParaRPr lang="en-US" sz="2000" i="1">
              <a:latin typeface="Times New Roman" panose="02020603050405020304" charset="0"/>
              <a:cs typeface="Times New Roman" panose="02020603050405020304" charset="0"/>
            </a:endParaRPr>
          </a:p>
          <a:p>
            <a:r>
              <a:rPr lang="en-US" sz="2000">
                <a:latin typeface="Times New Roman" panose="02020603050405020304" charset="0"/>
                <a:cs typeface="Times New Roman" panose="02020603050405020304" charset="0"/>
              </a:rPr>
              <a:t>(2)‘Empty’ adjectives</a:t>
            </a:r>
            <a:endParaRPr lang="en-US" sz="2000">
              <a:latin typeface="Times New Roman" panose="02020603050405020304" charset="0"/>
              <a:cs typeface="Times New Roman" panose="02020603050405020304" charset="0"/>
            </a:endParaRPr>
          </a:p>
          <a:p>
            <a:pPr marL="0" indent="0">
              <a:buNone/>
            </a:pPr>
            <a:r>
              <a:rPr lang="en-US" sz="2000">
                <a:latin typeface="Times New Roman" panose="02020603050405020304" charset="0"/>
                <a:cs typeface="Times New Roman" panose="02020603050405020304" charset="0"/>
              </a:rPr>
              <a:t> </a:t>
            </a:r>
            <a:r>
              <a:rPr lang="en-US" sz="2000" i="1">
                <a:latin typeface="Times New Roman" panose="02020603050405020304" charset="0"/>
                <a:cs typeface="Times New Roman" panose="02020603050405020304" charset="0"/>
              </a:rPr>
              <a:t>  Pretty good!  </a:t>
            </a:r>
            <a:endParaRPr lang="en-US" sz="2000" i="1">
              <a:latin typeface="Times New Roman" panose="02020603050405020304" charset="0"/>
              <a:cs typeface="Times New Roman" panose="02020603050405020304" charset="0"/>
            </a:endParaRPr>
          </a:p>
          <a:p>
            <a:pPr marL="0" indent="0">
              <a:buNone/>
            </a:pPr>
            <a:r>
              <a:rPr lang="en-US" sz="2000" i="1">
                <a:latin typeface="Times New Roman" panose="02020603050405020304" charset="0"/>
                <a:cs typeface="Times New Roman" panose="02020603050405020304" charset="0"/>
              </a:rPr>
              <a:t>   What a divine idea!</a:t>
            </a:r>
            <a:endParaRPr lang="en-US" sz="2000" i="1">
              <a:latin typeface="Times New Roman" panose="02020603050405020304" charset="0"/>
              <a:cs typeface="Times New Roman" panose="02020603050405020304" charset="0"/>
            </a:endParaRPr>
          </a:p>
          <a:p>
            <a:r>
              <a:rPr lang="en-US" sz="2000">
                <a:latin typeface="Times New Roman" panose="02020603050405020304" charset="0"/>
                <a:cs typeface="Times New Roman" panose="02020603050405020304" charset="0"/>
              </a:rPr>
              <a:t>(3)Intensifiers</a:t>
            </a:r>
            <a:endParaRPr lang="en-US" sz="2000">
              <a:latin typeface="Times New Roman" panose="02020603050405020304" charset="0"/>
              <a:cs typeface="Times New Roman" panose="02020603050405020304" charset="0"/>
            </a:endParaRPr>
          </a:p>
          <a:p>
            <a:pPr marL="0" indent="0">
              <a:buNone/>
            </a:pPr>
            <a:r>
              <a:rPr lang="en-US" sz="2000" i="1">
                <a:latin typeface="Times New Roman" panose="02020603050405020304" charset="0"/>
                <a:cs typeface="Times New Roman" panose="02020603050405020304" charset="0"/>
              </a:rPr>
              <a:t>   Your daughter looks so beautiful today!</a:t>
            </a:r>
            <a:endParaRPr lang="en-US" sz="2000" i="1">
              <a:latin typeface="Times New Roman" panose="02020603050405020304" charset="0"/>
              <a:cs typeface="Times New Roman" panose="02020603050405020304" charset="0"/>
            </a:endParaRPr>
          </a:p>
          <a:p>
            <a:endParaRPr lang="en-US" sz="2000" i="1">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116205" y="2129155"/>
            <a:ext cx="4678680" cy="1115060"/>
          </a:xfrm>
        </p:spPr>
        <p:txBody>
          <a:bodyPr>
            <a:normAutofit fontScale="90000"/>
          </a:bodyPr>
          <a:p>
            <a:r>
              <a:rPr>
                <a:latin typeface="Times New Roman" panose="02020603050405020304" charset="0"/>
                <a:cs typeface="Times New Roman" panose="02020603050405020304" charset="0"/>
              </a:rPr>
              <a:t>Where female </a:t>
            </a:r>
            <a:r>
              <a:rPr lang="en-US">
                <a:latin typeface="Times New Roman" panose="02020603050405020304" charset="0"/>
                <a:cs typeface="Times New Roman" panose="02020603050405020304" charset="0"/>
              </a:rPr>
              <a:t>speech</a:t>
            </a:r>
            <a:r>
              <a:rPr>
                <a:latin typeface="Times New Roman" panose="02020603050405020304" charset="0"/>
                <a:cs typeface="Times New Roman" panose="02020603050405020304" charset="0"/>
              </a:rPr>
              <a:t> features </a:t>
            </a:r>
            <a:r>
              <a:rPr lang="en-US">
                <a:latin typeface="Times New Roman" panose="02020603050405020304" charset="0"/>
                <a:cs typeface="Times New Roman" panose="02020603050405020304" charset="0"/>
              </a:rPr>
              <a:t>can be</a:t>
            </a:r>
            <a:r>
              <a:rPr>
                <a:latin typeface="Times New Roman" panose="02020603050405020304" charset="0"/>
                <a:cs typeface="Times New Roman" panose="02020603050405020304" charset="0"/>
              </a:rPr>
              <a:t> </a:t>
            </a:r>
            <a:r>
              <a:rPr lang="en-US">
                <a:latin typeface="Times New Roman" panose="02020603050405020304" charset="0"/>
                <a:cs typeface="Times New Roman" panose="02020603050405020304" charset="0"/>
              </a:rPr>
              <a:t>applied</a:t>
            </a:r>
            <a:endParaRPr lang="en-US">
              <a:latin typeface="Times New Roman" panose="02020603050405020304" charset="0"/>
              <a:cs typeface="Times New Roman" panose="02020603050405020304" charset="0"/>
            </a:endParaRPr>
          </a:p>
        </p:txBody>
      </p:sp>
      <p:sp>
        <p:nvSpPr>
          <p:cNvPr id="7" name="内容占位符 6"/>
          <p:cNvSpPr>
            <a:spLocks noGrp="1"/>
          </p:cNvSpPr>
          <p:nvPr>
            <p:ph sz="quarter" idx="14"/>
          </p:nvPr>
        </p:nvSpPr>
        <p:spPr/>
        <p:txBody>
          <a:bodyPr/>
          <a:p>
            <a:r>
              <a:rPr lang="en-US" sz="2000">
                <a:latin typeface="Times New Roman" panose="02020603050405020304" charset="0"/>
                <a:cs typeface="Times New Roman" panose="02020603050405020304" charset="0"/>
              </a:rPr>
              <a:t>Interrupting</a:t>
            </a:r>
            <a:endParaRPr lang="en-US" sz="2000">
              <a:latin typeface="Times New Roman" panose="02020603050405020304" charset="0"/>
              <a:cs typeface="Times New Roman" panose="02020603050405020304" charset="0"/>
            </a:endParaRPr>
          </a:p>
          <a:p>
            <a:r>
              <a:rPr lang="en-US" sz="2000">
                <a:latin typeface="Times New Roman" panose="02020603050405020304" charset="0"/>
                <a:cs typeface="Times New Roman" panose="02020603050405020304" charset="0"/>
              </a:rPr>
              <a:t>(1)</a:t>
            </a:r>
            <a:r>
              <a:rPr lang="zh-CN" altLang="en-US" sz="2000">
                <a:latin typeface="Times New Roman" panose="02020603050405020304" charset="0"/>
                <a:cs typeface="Times New Roman" panose="02020603050405020304" charset="0"/>
                <a:sym typeface="+mn-ea"/>
              </a:rPr>
              <a:t>Superpolite Forms</a:t>
            </a:r>
            <a:endParaRPr lang="zh-CN" altLang="en-US" sz="2000">
              <a:latin typeface="Times New Roman" panose="02020603050405020304" charset="0"/>
              <a:cs typeface="Times New Roman" panose="02020603050405020304" charset="0"/>
              <a:sym typeface="+mn-ea"/>
            </a:endParaRPr>
          </a:p>
          <a:p>
            <a:pPr marL="0" indent="0">
              <a:buNone/>
            </a:pPr>
            <a:r>
              <a:rPr lang="en-US" sz="2000">
                <a:latin typeface="Times New Roman" panose="02020603050405020304" charset="0"/>
                <a:cs typeface="Times New Roman" panose="02020603050405020304" charset="0"/>
              </a:rPr>
              <a:t>   </a:t>
            </a:r>
            <a:r>
              <a:rPr lang="en-US" sz="2000" i="1">
                <a:latin typeface="Times New Roman" panose="02020603050405020304" charset="0"/>
                <a:cs typeface="Times New Roman" panose="02020603050405020304" charset="0"/>
              </a:rPr>
              <a:t>I would like to say something if you do not mind.</a:t>
            </a:r>
            <a:endParaRPr lang="en-US" sz="2000" i="1">
              <a:latin typeface="Times New Roman" panose="02020603050405020304" charset="0"/>
              <a:cs typeface="Times New Roman" panose="02020603050405020304" charset="0"/>
            </a:endParaRPr>
          </a:p>
          <a:p>
            <a:r>
              <a:rPr lang="en-US" sz="2000">
                <a:latin typeface="Times New Roman" panose="02020603050405020304" charset="0"/>
                <a:cs typeface="Times New Roman" panose="02020603050405020304" charset="0"/>
              </a:rPr>
              <a:t>(2)Lexical Hedges</a:t>
            </a:r>
            <a:endParaRPr lang="en-US" sz="2000">
              <a:latin typeface="Times New Roman" panose="02020603050405020304" charset="0"/>
              <a:cs typeface="Times New Roman" panose="02020603050405020304" charset="0"/>
            </a:endParaRPr>
          </a:p>
          <a:p>
            <a:pPr marL="0" indent="0">
              <a:buNone/>
            </a:pPr>
            <a:r>
              <a:rPr lang="en-US" sz="2000">
                <a:latin typeface="Times New Roman" panose="02020603050405020304" charset="0"/>
                <a:cs typeface="Times New Roman" panose="02020603050405020304" charset="0"/>
              </a:rPr>
              <a:t>   </a:t>
            </a:r>
            <a:r>
              <a:rPr lang="en-US" sz="2000" i="1">
                <a:latin typeface="Times New Roman" panose="02020603050405020304" charset="0"/>
                <a:cs typeface="Times New Roman" panose="02020603050405020304" charset="0"/>
              </a:rPr>
              <a:t>Excuse-me, may I ask a question?</a:t>
            </a:r>
            <a:endParaRPr lang="en-US" sz="2000" i="1">
              <a:latin typeface="Times New Roman" panose="02020603050405020304" charset="0"/>
              <a:cs typeface="Times New Roman" panose="02020603050405020304" charset="0"/>
            </a:endParaRPr>
          </a:p>
          <a:p>
            <a:r>
              <a:rPr lang="en-US" sz="2000">
                <a:latin typeface="Times New Roman" panose="02020603050405020304" charset="0"/>
                <a:cs typeface="Times New Roman" panose="02020603050405020304" charset="0"/>
              </a:rPr>
              <a:t>(3)Raising Intonations on Declaratives</a:t>
            </a:r>
            <a:endParaRPr lang="en-US" sz="2000">
              <a:latin typeface="Times New Roman" panose="02020603050405020304" charset="0"/>
              <a:cs typeface="Times New Roman" panose="02020603050405020304" charset="0"/>
            </a:endParaRPr>
          </a:p>
          <a:p>
            <a:pPr marL="0" indent="0">
              <a:buNone/>
            </a:pPr>
            <a:r>
              <a:rPr lang="en-US" sz="2000">
                <a:latin typeface="Times New Roman" panose="02020603050405020304" charset="0"/>
                <a:cs typeface="Times New Roman" panose="02020603050405020304" charset="0"/>
              </a:rPr>
              <a:t>   </a:t>
            </a:r>
            <a:r>
              <a:rPr lang="en-US" sz="2000" i="1">
                <a:latin typeface="Times New Roman" panose="02020603050405020304" charset="0"/>
                <a:cs typeface="Times New Roman" panose="02020603050405020304" charset="0"/>
              </a:rPr>
              <a:t>I hope you don't mind my asking?</a:t>
            </a:r>
            <a:endParaRPr lang="en-US" sz="2000" i="1">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428079" y="-522796"/>
            <a:ext cx="8890076" cy="2893444"/>
          </a:xfrm>
        </p:spPr>
        <p:txBody>
          <a:bodyPr>
            <a:noAutofit/>
          </a:bodyPr>
          <a:p>
            <a:r>
              <a:rPr lang="en-US" altLang="zh-CN" sz="3600">
                <a:latin typeface="Times New Roman" panose="02020603050405020304" charset="0"/>
                <a:cs typeface="Times New Roman" panose="02020603050405020304" charset="0"/>
              </a:rPr>
              <a:t> IV. RATIONALE</a:t>
            </a:r>
            <a:endParaRPr lang="en-US" altLang="zh-CN" sz="3600">
              <a:latin typeface="Times New Roman" panose="02020603050405020304" charset="0"/>
              <a:cs typeface="Times New Roman" panose="02020603050405020304" charset="0"/>
            </a:endParaRPr>
          </a:p>
        </p:txBody>
      </p:sp>
      <p:sp>
        <p:nvSpPr>
          <p:cNvPr id="3" name="文本框 2"/>
          <p:cNvSpPr txBox="1"/>
          <p:nvPr/>
        </p:nvSpPr>
        <p:spPr>
          <a:xfrm>
            <a:off x="781050" y="1640205"/>
            <a:ext cx="10629900" cy="3446145"/>
          </a:xfrm>
          <a:prstGeom prst="rect">
            <a:avLst/>
          </a:prstGeom>
          <a:noFill/>
        </p:spPr>
        <p:txBody>
          <a:bodyPr wrap="square" rtlCol="0">
            <a:spAutoFit/>
          </a:bodyPr>
          <a:p>
            <a:pPr algn="just"/>
            <a:r>
              <a:rPr lang="en-US" altLang="zh-CN" b="1">
                <a:latin typeface="Times New Roman" panose="02020603050405020304" charset="0"/>
                <a:cs typeface="Times New Roman" panose="02020603050405020304" charset="0"/>
              </a:rPr>
              <a:t>1. </a:t>
            </a:r>
            <a:r>
              <a:rPr lang="zh-CN" altLang="en-US" b="1">
                <a:latin typeface="Times New Roman" panose="02020603050405020304" charset="0"/>
                <a:cs typeface="Times New Roman" panose="02020603050405020304" charset="0"/>
              </a:rPr>
              <a:t>Description</a:t>
            </a:r>
            <a:endParaRPr lang="zh-CN" altLang="en-US" b="1">
              <a:latin typeface="Times New Roman" panose="02020603050405020304" charset="0"/>
              <a:cs typeface="Times New Roman" panose="02020603050405020304" charset="0"/>
            </a:endParaRPr>
          </a:p>
          <a:p>
            <a:pPr algn="just"/>
            <a:r>
              <a:rPr lang="zh-CN" altLang="en-US" sz="2000">
                <a:latin typeface="Times New Roman" panose="02020603050405020304" charset="0"/>
                <a:cs typeface="Times New Roman" panose="02020603050405020304" charset="0"/>
              </a:rPr>
              <a:t>Men and women differ not only in terms of body structure, but also in terms of language. Linguists began to study on gender differences in language during the feminist movement in the 1970s, and these various studies, which have yielded fruitful results, fall generally into three approaches: 1.Dominance approach, The representative researcher is Lakoff. She summarized female speech feature as powerless speech feature and illustrated the gender speech difference is a consequence of male domination and women's subordination. </a:t>
            </a:r>
            <a:endParaRPr lang="zh-CN" altLang="en-US" sz="2000">
              <a:latin typeface="Times New Roman" panose="02020603050405020304" charset="0"/>
              <a:cs typeface="Times New Roman" panose="02020603050405020304" charset="0"/>
            </a:endParaRPr>
          </a:p>
          <a:p>
            <a:pPr algn="just"/>
            <a:r>
              <a:rPr lang="zh-CN" altLang="en-US" sz="2000">
                <a:latin typeface="Times New Roman" panose="02020603050405020304" charset="0"/>
                <a:cs typeface="Times New Roman" panose="02020603050405020304" charset="0"/>
              </a:rPr>
              <a:t>2. Two-cultures approach, which has been first proposed by Maltz and Borker, focuses on gender language differences as the result of two different subcultures. </a:t>
            </a:r>
            <a:endParaRPr lang="zh-CN" altLang="en-US" sz="2000">
              <a:latin typeface="Times New Roman" panose="02020603050405020304" charset="0"/>
              <a:cs typeface="Times New Roman" panose="02020603050405020304" charset="0"/>
            </a:endParaRPr>
          </a:p>
          <a:p>
            <a:pPr algn="just"/>
            <a:r>
              <a:rPr lang="zh-CN" altLang="en-US" sz="2000">
                <a:latin typeface="Times New Roman" panose="02020603050405020304" charset="0"/>
                <a:cs typeface="Times New Roman" panose="02020603050405020304" charset="0"/>
              </a:rPr>
              <a:t>3. According to Social constructionist approach, the gender language difference can be regarded as a dynamic processes of culturally constructing cues for moral behavior.</a:t>
            </a:r>
            <a:endParaRPr lang="zh-CN" altLang="en-US" sz="20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428079" y="-522796"/>
            <a:ext cx="8890076" cy="2893444"/>
          </a:xfrm>
        </p:spPr>
        <p:txBody>
          <a:bodyPr>
            <a:noAutofit/>
          </a:bodyPr>
          <a:p>
            <a:r>
              <a:rPr lang="en-US" altLang="zh-CN" sz="3600">
                <a:latin typeface="Times New Roman" panose="02020603050405020304" charset="0"/>
                <a:cs typeface="Times New Roman" panose="02020603050405020304" charset="0"/>
              </a:rPr>
              <a:t> IV. RATIONALE</a:t>
            </a:r>
            <a:endParaRPr lang="en-US" altLang="zh-CN" sz="3600">
              <a:latin typeface="Times New Roman" panose="02020603050405020304" charset="0"/>
              <a:cs typeface="Times New Roman" panose="02020603050405020304" charset="0"/>
            </a:endParaRPr>
          </a:p>
        </p:txBody>
      </p:sp>
      <p:sp>
        <p:nvSpPr>
          <p:cNvPr id="3" name="文本框 2"/>
          <p:cNvSpPr txBox="1"/>
          <p:nvPr/>
        </p:nvSpPr>
        <p:spPr>
          <a:xfrm>
            <a:off x="6440170" y="1529080"/>
            <a:ext cx="5000625" cy="3692525"/>
          </a:xfrm>
          <a:prstGeom prst="rect">
            <a:avLst/>
          </a:prstGeom>
          <a:noFill/>
        </p:spPr>
        <p:txBody>
          <a:bodyPr wrap="square" rtlCol="0">
            <a:spAutoFit/>
          </a:bodyPr>
          <a:p>
            <a:pPr algn="just"/>
            <a:r>
              <a:rPr b="1">
                <a:latin typeface="Times New Roman" panose="02020603050405020304" charset="0"/>
                <a:cs typeface="Times New Roman" panose="02020603050405020304" charset="0"/>
              </a:rPr>
              <a:t>3. Evaluation</a:t>
            </a:r>
            <a:endParaRPr b="1">
              <a:latin typeface="Times New Roman" panose="02020603050405020304" charset="0"/>
              <a:cs typeface="Times New Roman" panose="02020603050405020304" charset="0"/>
            </a:endParaRPr>
          </a:p>
          <a:p>
            <a:pPr algn="just"/>
            <a:r>
              <a:rPr>
                <a:latin typeface="Times New Roman" panose="02020603050405020304" charset="0"/>
                <a:cs typeface="Times New Roman" panose="02020603050405020304" charset="0"/>
              </a:rPr>
              <a:t>The dominance theory and two-cultures theory almost only involve the linguistic features of a single gender group in a homogeneous culture, or the contrast of linguistic features in communication between between two members of the opposite sex with the same identity and background. They can not explain the gender language difference in complex cultural contexts or in specific situations. By contrast, the social constructionist approach gives a more comprehensive account of the mechanisms by which linguistic gender differences are formed.</a:t>
            </a:r>
            <a:endParaRPr>
              <a:latin typeface="Times New Roman" panose="02020603050405020304" charset="0"/>
              <a:cs typeface="Times New Roman" panose="02020603050405020304" charset="0"/>
            </a:endParaRPr>
          </a:p>
        </p:txBody>
      </p:sp>
      <p:sp>
        <p:nvSpPr>
          <p:cNvPr id="5" name="文本框 4"/>
          <p:cNvSpPr txBox="1"/>
          <p:nvPr/>
        </p:nvSpPr>
        <p:spPr>
          <a:xfrm>
            <a:off x="770255" y="1529080"/>
            <a:ext cx="4411980" cy="2584450"/>
          </a:xfrm>
          <a:prstGeom prst="rect">
            <a:avLst/>
          </a:prstGeom>
          <a:noFill/>
        </p:spPr>
        <p:txBody>
          <a:bodyPr wrap="square" rtlCol="0">
            <a:spAutoFit/>
          </a:bodyPr>
          <a:p>
            <a:pPr algn="just"/>
            <a:r>
              <a:rPr lang="en-US" altLang="zh-CN" b="1">
                <a:latin typeface="Times New Roman" panose="02020603050405020304" charset="0"/>
                <a:cs typeface="Times New Roman" panose="02020603050405020304" charset="0"/>
              </a:rPr>
              <a:t>2. </a:t>
            </a:r>
            <a:r>
              <a:rPr lang="zh-CN" altLang="en-US" b="1">
                <a:latin typeface="Times New Roman" panose="02020603050405020304" charset="0"/>
                <a:cs typeface="Times New Roman" panose="02020603050405020304" charset="0"/>
              </a:rPr>
              <a:t>Feeling</a:t>
            </a:r>
            <a:endParaRPr lang="zh-CN" altLang="en-US" b="1">
              <a:latin typeface="Times New Roman" panose="02020603050405020304" charset="0"/>
              <a:cs typeface="Times New Roman" panose="02020603050405020304" charset="0"/>
            </a:endParaRPr>
          </a:p>
          <a:p>
            <a:pPr algn="just"/>
            <a:r>
              <a:rPr lang="zh-CN" altLang="en-US">
                <a:latin typeface="Times New Roman" panose="02020603050405020304" charset="0"/>
                <a:cs typeface="Times New Roman" panose="02020603050405020304" charset="0"/>
              </a:rPr>
              <a:t>In my opinion, the study of gender and language is necessary and very significant. On the basis of research, people realize that language is a complex system which can produce meaning in social categories such as gender. These related researches help to reexamine relationships between the sexes and regulate the ideas of the dominant groups</a:t>
            </a:r>
            <a:r>
              <a:rPr lang="zh-CN" altLang="en-US"/>
              <a:t>.</a:t>
            </a:r>
            <a:endParaRPr lang="zh-CN" altLang="en-US"/>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428079" y="-522796"/>
            <a:ext cx="8890076" cy="2893444"/>
          </a:xfrm>
        </p:spPr>
        <p:txBody>
          <a:bodyPr>
            <a:noAutofit/>
          </a:bodyPr>
          <a:p>
            <a:r>
              <a:rPr lang="en-US" altLang="zh-CN" sz="3600">
                <a:latin typeface="Times New Roman" panose="02020603050405020304" charset="0"/>
                <a:cs typeface="Times New Roman" panose="02020603050405020304" charset="0"/>
              </a:rPr>
              <a:t> IV. RATIONALE</a:t>
            </a:r>
            <a:endParaRPr lang="en-US" altLang="zh-CN" sz="3600">
              <a:latin typeface="Times New Roman" panose="02020603050405020304" charset="0"/>
              <a:cs typeface="Times New Roman" panose="02020603050405020304" charset="0"/>
            </a:endParaRPr>
          </a:p>
        </p:txBody>
      </p:sp>
      <p:sp>
        <p:nvSpPr>
          <p:cNvPr id="3" name="文本框 2"/>
          <p:cNvSpPr txBox="1"/>
          <p:nvPr/>
        </p:nvSpPr>
        <p:spPr>
          <a:xfrm>
            <a:off x="781050" y="1640205"/>
            <a:ext cx="10629900" cy="3415030"/>
          </a:xfrm>
          <a:prstGeom prst="rect">
            <a:avLst/>
          </a:prstGeom>
          <a:noFill/>
        </p:spPr>
        <p:txBody>
          <a:bodyPr wrap="square" rtlCol="0">
            <a:spAutoFit/>
          </a:bodyPr>
          <a:p>
            <a:pPr algn="just"/>
            <a:r>
              <a:rPr lang="en-US" altLang="zh-CN" b="1">
                <a:latin typeface="Times New Roman" panose="02020603050405020304" charset="0"/>
                <a:cs typeface="Times New Roman" panose="02020603050405020304" charset="0"/>
              </a:rPr>
              <a:t>4. </a:t>
            </a:r>
            <a:r>
              <a:rPr lang="zh-CN" altLang="en-US" b="1">
                <a:latin typeface="Times New Roman" panose="02020603050405020304" charset="0"/>
                <a:cs typeface="Times New Roman" panose="02020603050405020304" charset="0"/>
              </a:rPr>
              <a:t>Analysis</a:t>
            </a:r>
            <a:endParaRPr lang="zh-CN" altLang="en-US" b="1">
              <a:latin typeface="Times New Roman" panose="02020603050405020304" charset="0"/>
              <a:cs typeface="Times New Roman" panose="02020603050405020304" charset="0"/>
            </a:endParaRPr>
          </a:p>
          <a:p>
            <a:pPr algn="just"/>
            <a:r>
              <a:rPr lang="zh-CN" altLang="en-US">
                <a:latin typeface="Times New Roman" panose="02020603050405020304" charset="0"/>
                <a:cs typeface="Times New Roman" panose="02020603050405020304" charset="0"/>
              </a:rPr>
              <a:t>The dominance theory made a detailed analysis of female speech features, to illustrates all the features show a women’s lack of power in a mixed-sex interaction. This can explain the reason of gender bias in languages, revealed the rule that the expression of language reflects social relations. </a:t>
            </a:r>
            <a:endParaRPr lang="zh-CN" altLang="en-US">
              <a:latin typeface="Times New Roman" panose="02020603050405020304" charset="0"/>
              <a:cs typeface="Times New Roman" panose="02020603050405020304" charset="0"/>
            </a:endParaRPr>
          </a:p>
          <a:p>
            <a:pPr algn="just"/>
            <a:r>
              <a:rPr lang="zh-CN" altLang="en-US">
                <a:latin typeface="Times New Roman" panose="02020603050405020304" charset="0"/>
                <a:cs typeface="Times New Roman" panose="02020603050405020304" charset="0"/>
              </a:rPr>
              <a:t>By clarifying the relationship between men and women, the two-cultures theories proposed a hypothesis, that sexes relationship is a relationship between two equal sub-cultures. According to </a:t>
            </a:r>
            <a:r>
              <a:rPr lang="en-US" altLang="zh-CN">
                <a:latin typeface="Times New Roman" panose="02020603050405020304" charset="0"/>
                <a:cs typeface="Times New Roman" panose="02020603050405020304" charset="0"/>
              </a:rPr>
              <a:t>'</a:t>
            </a:r>
            <a:r>
              <a:rPr lang="zh-CN" altLang="en-US" i="1">
                <a:latin typeface="Times New Roman" panose="02020603050405020304" charset="0"/>
                <a:cs typeface="Times New Roman" panose="02020603050405020304" charset="0"/>
              </a:rPr>
              <a:t>theory of context of situation</a:t>
            </a: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rPr>
              <a:t> by Malinowski, the study of language in two different culture </a:t>
            </a:r>
            <a:r>
              <a:rPr lang="en-US" altLang="zh-CN">
                <a:latin typeface="Times New Roman" panose="02020603050405020304" charset="0"/>
                <a:cs typeface="Times New Roman" panose="02020603050405020304" charset="0"/>
              </a:rPr>
              <a:t>'</a:t>
            </a:r>
            <a:r>
              <a:rPr lang="zh-CN" altLang="en-US" i="1">
                <a:latin typeface="Times New Roman" panose="02020603050405020304" charset="0"/>
                <a:cs typeface="Times New Roman" panose="02020603050405020304" charset="0"/>
              </a:rPr>
              <a:t>must be carried out in conjuction with the study of their culture and of their environment</a:t>
            </a: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rPr>
              <a:t>(1946: 306). The two-cultures theory  categorises the two different language styles and purposes of men and women, considers gender speech difference as cross-cultural misunderstanding.</a:t>
            </a:r>
            <a:endParaRPr lang="zh-CN" altLang="en-US">
              <a:latin typeface="Times New Roman" panose="02020603050405020304" charset="0"/>
              <a:cs typeface="Times New Roman" panose="02020603050405020304" charset="0"/>
            </a:endParaRPr>
          </a:p>
          <a:p>
            <a:pPr algn="just"/>
            <a:r>
              <a:rPr lang="zh-CN" altLang="en-US">
                <a:latin typeface="Times New Roman" panose="02020603050405020304" charset="0"/>
                <a:cs typeface="Times New Roman" panose="02020603050405020304" charset="0"/>
              </a:rPr>
              <a:t>The social constructionist approach argues that gender is a psychologically ingrained social construct performed in interactions, instead of an innate quality of individuals. This assumption gives expands the research scope of language differences between men and women, enriched the methods and approaches of gender studies.</a:t>
            </a:r>
            <a:endParaRPr lang="zh-CN" altLang="en-US">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428079" y="-522796"/>
            <a:ext cx="8890076" cy="2893444"/>
          </a:xfrm>
        </p:spPr>
        <p:txBody>
          <a:bodyPr>
            <a:noAutofit/>
          </a:bodyPr>
          <a:p>
            <a:r>
              <a:rPr lang="en-US" altLang="zh-CN" sz="3600">
                <a:latin typeface="Times New Roman" panose="02020603050405020304" charset="0"/>
                <a:cs typeface="Times New Roman" panose="02020603050405020304" charset="0"/>
              </a:rPr>
              <a:t> IV. RATIONALE</a:t>
            </a:r>
            <a:endParaRPr lang="en-US" altLang="zh-CN" sz="3600">
              <a:latin typeface="Times New Roman" panose="02020603050405020304" charset="0"/>
              <a:cs typeface="Times New Roman" panose="02020603050405020304" charset="0"/>
            </a:endParaRPr>
          </a:p>
        </p:txBody>
      </p:sp>
      <p:sp>
        <p:nvSpPr>
          <p:cNvPr id="3" name="文本框 2"/>
          <p:cNvSpPr txBox="1"/>
          <p:nvPr/>
        </p:nvSpPr>
        <p:spPr>
          <a:xfrm>
            <a:off x="6440170" y="1529080"/>
            <a:ext cx="5252720" cy="3138170"/>
          </a:xfrm>
          <a:prstGeom prst="rect">
            <a:avLst/>
          </a:prstGeom>
          <a:noFill/>
        </p:spPr>
        <p:txBody>
          <a:bodyPr wrap="square" rtlCol="0">
            <a:spAutoFit/>
          </a:bodyPr>
          <a:p>
            <a:pPr algn="just"/>
            <a:r>
              <a:rPr lang="en-US" b="1">
                <a:latin typeface="Times New Roman" panose="02020603050405020304" charset="0"/>
                <a:cs typeface="Times New Roman" panose="02020603050405020304" charset="0"/>
              </a:rPr>
              <a:t>6. </a:t>
            </a:r>
            <a:r>
              <a:rPr b="1">
                <a:latin typeface="Times New Roman" panose="02020603050405020304" charset="0"/>
                <a:cs typeface="Times New Roman" panose="02020603050405020304" charset="0"/>
              </a:rPr>
              <a:t>Action plan </a:t>
            </a:r>
            <a:endParaRPr b="1">
              <a:latin typeface="Times New Roman" panose="02020603050405020304" charset="0"/>
              <a:cs typeface="Times New Roman" panose="02020603050405020304" charset="0"/>
            </a:endParaRPr>
          </a:p>
          <a:p>
            <a:pPr algn="just"/>
            <a:r>
              <a:rPr>
                <a:latin typeface="Times New Roman" panose="02020603050405020304" charset="0"/>
                <a:cs typeface="Times New Roman" panose="02020603050405020304" charset="0"/>
              </a:rPr>
              <a:t>After learning gender speech different theory, I get a deeper understanding of the relationship between language and gender, language and culture. In the future English speaking teaching, especially in functional expression teaching, I will help students to understand the differences expression between men and women, to get students know how to use appropriate expression in different situations and avoid misunderstanding, cultivate their communicative competence.</a:t>
            </a:r>
            <a:endParaRPr>
              <a:latin typeface="Times New Roman" panose="02020603050405020304" charset="0"/>
              <a:cs typeface="Times New Roman" panose="02020603050405020304" charset="0"/>
            </a:endParaRPr>
          </a:p>
        </p:txBody>
      </p:sp>
      <p:sp>
        <p:nvSpPr>
          <p:cNvPr id="5" name="文本框 4"/>
          <p:cNvSpPr txBox="1"/>
          <p:nvPr/>
        </p:nvSpPr>
        <p:spPr>
          <a:xfrm>
            <a:off x="770255" y="1529080"/>
            <a:ext cx="4411980" cy="3692525"/>
          </a:xfrm>
          <a:prstGeom prst="rect">
            <a:avLst/>
          </a:prstGeom>
          <a:noFill/>
        </p:spPr>
        <p:txBody>
          <a:bodyPr wrap="square" rtlCol="0">
            <a:spAutoFit/>
          </a:bodyPr>
          <a:p>
            <a:pPr algn="just"/>
            <a:r>
              <a:rPr lang="en-US" b="1">
                <a:latin typeface="Times New Roman" panose="02020603050405020304" charset="0"/>
                <a:cs typeface="Times New Roman" panose="02020603050405020304" charset="0"/>
              </a:rPr>
              <a:t>5. </a:t>
            </a:r>
            <a:r>
              <a:rPr b="1">
                <a:latin typeface="Times New Roman" panose="02020603050405020304" charset="0"/>
                <a:cs typeface="Times New Roman" panose="02020603050405020304" charset="0"/>
              </a:rPr>
              <a:t>Conclusion</a:t>
            </a:r>
            <a:endParaRPr b="1">
              <a:latin typeface="Times New Roman" panose="02020603050405020304" charset="0"/>
              <a:cs typeface="Times New Roman" panose="02020603050405020304" charset="0"/>
            </a:endParaRPr>
          </a:p>
          <a:p>
            <a:pPr algn="just"/>
            <a:r>
              <a:rPr>
                <a:latin typeface="Times New Roman" panose="02020603050405020304" charset="0"/>
                <a:cs typeface="Times New Roman" panose="02020603050405020304" charset="0"/>
              </a:rPr>
              <a:t>Research on gender language differences crosse disciplinary boundaries, which involve pragmatics theory, sociolinguistics, cultural studies, gender psychology and so on. The three approaches generalize and elaborate the reason and process on the linguistic differences between men and women from different sides, help people to better understand that language can fully reflect the social relations, have strong practical significance in remodeling gender roles in language.</a:t>
            </a:r>
            <a:endParaRPr lang="zh-CN" altLang="en-US"/>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p:nvPr>
            <p:ph type="ctrTitle" idx="2"/>
          </p:nvPr>
        </p:nvSpPr>
        <p:spPr>
          <a:xfrm>
            <a:off x="1650964" y="-542481"/>
            <a:ext cx="8890076" cy="2893444"/>
          </a:xfrm>
        </p:spPr>
        <p:txBody>
          <a:bodyPr>
            <a:noAutofit/>
          </a:bodyPr>
          <a:p>
            <a:r>
              <a:rPr lang="en-US" altLang="zh-CN" sz="3600"/>
              <a:t> </a:t>
            </a:r>
            <a:r>
              <a:rPr lang="en-US" altLang="zh-CN" sz="2800">
                <a:latin typeface="Times New Roman" panose="02020603050405020304" charset="0"/>
                <a:cs typeface="Times New Roman" panose="02020603050405020304" charset="0"/>
              </a:rPr>
              <a:t>V. REFERENCES</a:t>
            </a:r>
            <a:endParaRPr lang="en-US" altLang="zh-CN" sz="2800">
              <a:latin typeface="Times New Roman" panose="02020603050405020304" charset="0"/>
              <a:cs typeface="Times New Roman" panose="02020603050405020304" charset="0"/>
            </a:endParaRPr>
          </a:p>
        </p:txBody>
      </p:sp>
      <p:sp>
        <p:nvSpPr>
          <p:cNvPr id="3" name="副标题 2"/>
          <p:cNvSpPr/>
          <p:nvPr>
            <p:ph type="subTitle" idx="4294967295"/>
          </p:nvPr>
        </p:nvSpPr>
        <p:spPr>
          <a:xfrm>
            <a:off x="1005840" y="1475740"/>
            <a:ext cx="10604500" cy="3906520"/>
          </a:xfrm>
        </p:spPr>
        <p:txBody>
          <a:bodyPr>
            <a:noAutofit/>
          </a:bodyPr>
          <a:p>
            <a:pPr algn="just">
              <a:lnSpc>
                <a:spcPct val="100000"/>
              </a:lnSpc>
            </a:pPr>
            <a:r>
              <a:rPr sz="1400">
                <a:latin typeface="Times New Roman" panose="02020603050405020304" charset="0"/>
                <a:cs typeface="Times New Roman" panose="02020603050405020304" charset="0"/>
              </a:rPr>
              <a:t>Lakoff, Robin</a:t>
            </a:r>
            <a:r>
              <a:rPr lang="en-US" sz="1400">
                <a:latin typeface="Times New Roman" panose="02020603050405020304" charset="0"/>
                <a:cs typeface="Times New Roman" panose="02020603050405020304" charset="0"/>
              </a:rPr>
              <a:t>, </a:t>
            </a:r>
            <a:r>
              <a:rPr sz="1400">
                <a:latin typeface="Times New Roman" panose="02020603050405020304" charset="0"/>
                <a:cs typeface="Times New Roman" panose="02020603050405020304" charset="0"/>
              </a:rPr>
              <a:t>1975</a:t>
            </a:r>
            <a:r>
              <a:rPr lang="en-US" sz="1400">
                <a:latin typeface="Times New Roman" panose="02020603050405020304" charset="0"/>
                <a:cs typeface="Times New Roman" panose="02020603050405020304" charset="0"/>
              </a:rPr>
              <a:t>. </a:t>
            </a:r>
            <a:r>
              <a:rPr sz="1400" i="1">
                <a:latin typeface="Times New Roman" panose="02020603050405020304" charset="0"/>
                <a:cs typeface="Times New Roman" panose="02020603050405020304" charset="0"/>
              </a:rPr>
              <a:t>Language and Woman</a:t>
            </a:r>
            <a:r>
              <a:rPr lang="en-US" altLang="zh-CN" sz="1400" i="1">
                <a:latin typeface="Times New Roman" panose="02020603050405020304" charset="0"/>
                <a:cs typeface="Times New Roman" panose="02020603050405020304" charset="0"/>
              </a:rPr>
              <a:t>'</a:t>
            </a:r>
            <a:r>
              <a:rPr sz="1400" i="1">
                <a:latin typeface="Times New Roman" panose="02020603050405020304" charset="0"/>
                <a:cs typeface="Times New Roman" panose="02020603050405020304" charset="0"/>
              </a:rPr>
              <a:t>s Place</a:t>
            </a:r>
            <a:r>
              <a:rPr lang="en-US" altLang="zh-CN" sz="1400" i="1">
                <a:latin typeface="Times New Roman" panose="02020603050405020304" charset="0"/>
                <a:cs typeface="Times New Roman" panose="02020603050405020304" charset="0"/>
              </a:rPr>
              <a:t>.</a:t>
            </a:r>
            <a:r>
              <a:rPr sz="1400">
                <a:latin typeface="Times New Roman" panose="02020603050405020304" charset="0"/>
                <a:cs typeface="Times New Roman" panose="02020603050405020304" charset="0"/>
              </a:rPr>
              <a:t> Harper&amp;Row Publisher</a:t>
            </a:r>
            <a:r>
              <a:rPr lang="en-US" sz="1400">
                <a:latin typeface="Times New Roman" panose="02020603050405020304" charset="0"/>
                <a:cs typeface="Times New Roman" panose="02020603050405020304" charset="0"/>
              </a:rPr>
              <a:t>.</a:t>
            </a:r>
            <a:endParaRPr sz="1400">
              <a:latin typeface="Times New Roman" panose="02020603050405020304" charset="0"/>
              <a:cs typeface="Times New Roman" panose="02020603050405020304" charset="0"/>
            </a:endParaRPr>
          </a:p>
          <a:p>
            <a:pPr algn="just">
              <a:lnSpc>
                <a:spcPct val="100000"/>
              </a:lnSpc>
            </a:pPr>
            <a:r>
              <a:rPr sz="1400">
                <a:latin typeface="Times New Roman" panose="02020603050405020304" charset="0"/>
                <a:cs typeface="Times New Roman" panose="02020603050405020304" charset="0"/>
              </a:rPr>
              <a:t>Maltz, D., &amp; Borker, R</a:t>
            </a:r>
            <a:r>
              <a:rPr lang="en-US" sz="1400">
                <a:latin typeface="Times New Roman" panose="02020603050405020304" charset="0"/>
                <a:cs typeface="Times New Roman" panose="02020603050405020304" charset="0"/>
              </a:rPr>
              <a:t>, </a:t>
            </a:r>
            <a:r>
              <a:rPr sz="1400">
                <a:latin typeface="Times New Roman" panose="02020603050405020304" charset="0"/>
                <a:cs typeface="Times New Roman" panose="02020603050405020304" charset="0"/>
              </a:rPr>
              <a:t>1983</a:t>
            </a:r>
            <a:r>
              <a:rPr lang="en-US" sz="1400">
                <a:latin typeface="Times New Roman" panose="02020603050405020304" charset="0"/>
                <a:cs typeface="Times New Roman" panose="02020603050405020304" charset="0"/>
              </a:rPr>
              <a:t>.</a:t>
            </a:r>
            <a:r>
              <a:rPr sz="1400">
                <a:latin typeface="Times New Roman" panose="02020603050405020304" charset="0"/>
                <a:cs typeface="Times New Roman" panose="02020603050405020304" charset="0"/>
              </a:rPr>
              <a:t> </a:t>
            </a:r>
            <a:r>
              <a:rPr sz="1400" i="1">
                <a:latin typeface="Times New Roman" panose="02020603050405020304" charset="0"/>
                <a:cs typeface="Times New Roman" panose="02020603050405020304" charset="0"/>
              </a:rPr>
              <a:t>A cultural approach to male–female miscommunication</a:t>
            </a:r>
            <a:r>
              <a:rPr lang="en-US" sz="1400">
                <a:latin typeface="Times New Roman" panose="02020603050405020304" charset="0"/>
                <a:cs typeface="Times New Roman" panose="02020603050405020304" charset="0"/>
              </a:rPr>
              <a:t>. </a:t>
            </a:r>
            <a:r>
              <a:rPr sz="1400">
                <a:latin typeface="Times New Roman" panose="02020603050405020304" charset="0"/>
                <a:cs typeface="Times New Roman" panose="02020603050405020304" charset="0"/>
              </a:rPr>
              <a:t>Cambridge University Press</a:t>
            </a:r>
            <a:r>
              <a:rPr lang="en-US" sz="1400">
                <a:latin typeface="Times New Roman" panose="02020603050405020304" charset="0"/>
                <a:cs typeface="Times New Roman" panose="02020603050405020304" charset="0"/>
              </a:rPr>
              <a:t>.</a:t>
            </a:r>
            <a:endParaRPr sz="1400">
              <a:latin typeface="Times New Roman" panose="02020603050405020304" charset="0"/>
              <a:cs typeface="Times New Roman" panose="02020603050405020304" charset="0"/>
            </a:endParaRPr>
          </a:p>
          <a:p>
            <a:pPr algn="just">
              <a:lnSpc>
                <a:spcPct val="100000"/>
              </a:lnSpc>
            </a:pPr>
            <a:r>
              <a:rPr lang="zh-CN" altLang="en-US" sz="1400">
                <a:latin typeface="Times New Roman" panose="02020603050405020304" charset="0"/>
                <a:cs typeface="Times New Roman" panose="02020603050405020304" charset="0"/>
              </a:rPr>
              <a:t>Tannen, D</a:t>
            </a:r>
            <a:r>
              <a:rPr lang="en-US" altLang="zh-CN" sz="1400">
                <a:latin typeface="Times New Roman" panose="02020603050405020304" charset="0"/>
                <a:cs typeface="Times New Roman" panose="02020603050405020304" charset="0"/>
              </a:rPr>
              <a:t>., </a:t>
            </a:r>
            <a:r>
              <a:rPr sz="1400">
                <a:latin typeface="Times New Roman" panose="02020603050405020304" charset="0"/>
                <a:cs typeface="Times New Roman" panose="02020603050405020304" charset="0"/>
              </a:rPr>
              <a:t>1994</a:t>
            </a:r>
            <a:r>
              <a:rPr lang="en-US" sz="1400">
                <a:latin typeface="Times New Roman" panose="02020603050405020304" charset="0"/>
                <a:cs typeface="Times New Roman" panose="02020603050405020304" charset="0"/>
              </a:rPr>
              <a:t>. </a:t>
            </a:r>
            <a:r>
              <a:rPr sz="1400" i="1">
                <a:latin typeface="Times New Roman" panose="02020603050405020304" charset="0"/>
                <a:cs typeface="Times New Roman" panose="02020603050405020304" charset="0"/>
              </a:rPr>
              <a:t>Gender and Discourse</a:t>
            </a:r>
            <a:r>
              <a:rPr lang="en-US" sz="1400" i="1">
                <a:latin typeface="Times New Roman" panose="02020603050405020304" charset="0"/>
                <a:cs typeface="Times New Roman" panose="02020603050405020304" charset="0"/>
              </a:rPr>
              <a:t>.</a:t>
            </a:r>
            <a:r>
              <a:rPr sz="1400">
                <a:latin typeface="Times New Roman" panose="02020603050405020304" charset="0"/>
                <a:cs typeface="Times New Roman" panose="02020603050405020304" charset="0"/>
              </a:rPr>
              <a:t> Oxford University Press</a:t>
            </a:r>
            <a:r>
              <a:rPr lang="en-US" sz="1400">
                <a:latin typeface="Times New Roman" panose="02020603050405020304" charset="0"/>
                <a:cs typeface="Times New Roman" panose="02020603050405020304" charset="0"/>
              </a:rPr>
              <a:t>.</a:t>
            </a:r>
            <a:endParaRPr sz="1400">
              <a:latin typeface="Times New Roman" panose="02020603050405020304" charset="0"/>
              <a:cs typeface="Times New Roman" panose="02020603050405020304" charset="0"/>
            </a:endParaRPr>
          </a:p>
          <a:p>
            <a:pPr algn="just">
              <a:lnSpc>
                <a:spcPct val="100000"/>
              </a:lnSpc>
            </a:pPr>
            <a:r>
              <a:rPr sz="1400">
                <a:latin typeface="Times New Roman" panose="02020603050405020304" charset="0"/>
                <a:cs typeface="Times New Roman" panose="02020603050405020304" charset="0"/>
              </a:rPr>
              <a:t>Preda, A., 2017. A Defense of the Cross-Cultural Approach to Male-Female (Mis)Communication</a:t>
            </a:r>
            <a:r>
              <a:rPr lang="en-US" sz="1400">
                <a:latin typeface="Times New Roman" panose="02020603050405020304" charset="0"/>
                <a:cs typeface="Times New Roman" panose="02020603050405020304" charset="0"/>
              </a:rPr>
              <a:t>. </a:t>
            </a:r>
            <a:r>
              <a:rPr sz="1400" i="1">
                <a:latin typeface="Times New Roman" panose="02020603050405020304" charset="0"/>
                <a:cs typeface="Times New Roman" panose="02020603050405020304" charset="0"/>
              </a:rPr>
              <a:t>Philobiblon</a:t>
            </a:r>
            <a:r>
              <a:rPr sz="1400">
                <a:latin typeface="Times New Roman" panose="02020603050405020304" charset="0"/>
                <a:cs typeface="Times New Roman" panose="02020603050405020304" charset="0"/>
              </a:rPr>
              <a:t> </a:t>
            </a:r>
            <a:r>
              <a:rPr sz="1400" i="1">
                <a:latin typeface="Times New Roman" panose="02020603050405020304" charset="0"/>
                <a:cs typeface="Times New Roman" panose="02020603050405020304" charset="0"/>
              </a:rPr>
              <a:t>(Cluj, Romania)</a:t>
            </a:r>
            <a:r>
              <a:rPr sz="1400">
                <a:latin typeface="Times New Roman" panose="02020603050405020304" charset="0"/>
                <a:cs typeface="Times New Roman" panose="02020603050405020304" charset="0"/>
              </a:rPr>
              <a:t>, 22(2), pp.187–199.</a:t>
            </a:r>
            <a:endParaRPr sz="1400">
              <a:latin typeface="Times New Roman" panose="02020603050405020304" charset="0"/>
              <a:cs typeface="Times New Roman" panose="02020603050405020304" charset="0"/>
            </a:endParaRPr>
          </a:p>
          <a:p>
            <a:pPr algn="just">
              <a:lnSpc>
                <a:spcPct val="100000"/>
              </a:lnSpc>
            </a:pPr>
            <a:r>
              <a:rPr lang="en-US" altLang="zh-CN" sz="1400">
                <a:latin typeface="Times New Roman" panose="02020603050405020304" charset="0"/>
                <a:cs typeface="Times New Roman" panose="02020603050405020304" charset="0"/>
              </a:rPr>
              <a:t>Freeman, R. and McElhiny, B, 1996. Language and gender. </a:t>
            </a:r>
            <a:r>
              <a:rPr lang="en-US" altLang="zh-CN" sz="1400" i="1">
                <a:latin typeface="Times New Roman" panose="02020603050405020304" charset="0"/>
                <a:cs typeface="Times New Roman" panose="02020603050405020304" charset="0"/>
              </a:rPr>
              <a:t>Sociolinguistics and Language Teaching</a:t>
            </a:r>
            <a:r>
              <a:rPr lang="en-US" altLang="zh-CN" sz="1400">
                <a:latin typeface="Times New Roman" panose="02020603050405020304" charset="0"/>
                <a:cs typeface="Times New Roman" panose="02020603050405020304" charset="0"/>
              </a:rPr>
              <a:t>, </a:t>
            </a:r>
            <a:r>
              <a:rPr lang="en-US" altLang="zh-CN" sz="1400">
                <a:latin typeface="Times New Roman" panose="02020603050405020304" charset="0"/>
                <a:cs typeface="Times New Roman" panose="02020603050405020304" charset="0"/>
              </a:rPr>
              <a:t>218-280. </a:t>
            </a:r>
            <a:endParaRPr lang="en-US" altLang="zh-CN" sz="1400">
              <a:latin typeface="Times New Roman" panose="02020603050405020304" charset="0"/>
              <a:cs typeface="Times New Roman" panose="02020603050405020304" charset="0"/>
            </a:endParaRPr>
          </a:p>
          <a:p>
            <a:pPr algn="just">
              <a:lnSpc>
                <a:spcPct val="100000"/>
              </a:lnSpc>
            </a:pPr>
            <a:r>
              <a:rPr lang="en-US" altLang="zh-CN" sz="1400">
                <a:latin typeface="Times New Roman" panose="02020603050405020304" charset="0"/>
                <a:cs typeface="Times New Roman" panose="02020603050405020304" charset="0"/>
              </a:rPr>
              <a:t>Bennet, A., 1981.</a:t>
            </a:r>
            <a:r>
              <a:rPr lang="en-US" altLang="zh-CN" sz="1400" i="1">
                <a:latin typeface="Times New Roman" panose="02020603050405020304" charset="0"/>
                <a:cs typeface="Times New Roman" panose="02020603050405020304" charset="0"/>
              </a:rPr>
              <a:t> Interruptions and the interpretation of conversation. Discourse Processes,</a:t>
            </a:r>
            <a:r>
              <a:rPr lang="en-US" altLang="zh-CN" sz="1400">
                <a:latin typeface="Times New Roman" panose="02020603050405020304" charset="0"/>
                <a:cs typeface="Times New Roman" panose="02020603050405020304" charset="0"/>
              </a:rPr>
              <a:t> 4:2.171-88.</a:t>
            </a:r>
            <a:endParaRPr lang="en-US" altLang="zh-CN" sz="1400">
              <a:latin typeface="Times New Roman" panose="02020603050405020304" charset="0"/>
              <a:cs typeface="Times New Roman" panose="02020603050405020304" charset="0"/>
            </a:endParaRPr>
          </a:p>
          <a:p>
            <a:pPr algn="just">
              <a:lnSpc>
                <a:spcPct val="100000"/>
              </a:lnSpc>
            </a:pPr>
            <a:r>
              <a:rPr lang="en-US" altLang="zh-CN" sz="1400">
                <a:latin typeface="Times New Roman" panose="02020603050405020304" charset="0"/>
                <a:cs typeface="Times New Roman" panose="02020603050405020304" charset="0"/>
              </a:rPr>
              <a:t>Han Yunxia., 2014. </a:t>
            </a:r>
            <a:r>
              <a:rPr sz="1400">
                <a:latin typeface="Times New Roman" panose="02020603050405020304" charset="0"/>
                <a:cs typeface="Times New Roman" panose="02020603050405020304" charset="0"/>
              </a:rPr>
              <a:t>A Study on Gender Differences in English Language Use</a:t>
            </a:r>
            <a:r>
              <a:rPr lang="en-US" altLang="zh-CN" sz="1400" i="1">
                <a:latin typeface="Times New Roman" panose="02020603050405020304" charset="0"/>
                <a:cs typeface="Times New Roman" panose="02020603050405020304" charset="0"/>
              </a:rPr>
              <a:t>. Foreign language education and teaching</a:t>
            </a:r>
            <a:r>
              <a:rPr lang="en-US" altLang="zh-CN" sz="1400">
                <a:latin typeface="Times New Roman" panose="02020603050405020304" charset="0"/>
                <a:cs typeface="Times New Roman" panose="02020603050405020304" charset="0"/>
              </a:rPr>
              <a:t>,1672-8610( 2014) 04-0005-03.</a:t>
            </a:r>
            <a:endParaRPr lang="en-US" altLang="zh-CN" sz="1400">
              <a:latin typeface="Times New Roman" panose="02020603050405020304" charset="0"/>
              <a:cs typeface="Times New Roman" panose="02020603050405020304" charset="0"/>
            </a:endParaRPr>
          </a:p>
          <a:p>
            <a:pPr algn="just">
              <a:lnSpc>
                <a:spcPct val="100000"/>
              </a:lnSpc>
            </a:pPr>
            <a:endParaRPr lang="en-US" altLang="zh-CN" sz="1400">
              <a:latin typeface="Times New Roman" panose="02020603050405020304" charset="0"/>
              <a:cs typeface="Times New Roman" panose="02020603050405020304" charset="0"/>
            </a:endParaRPr>
          </a:p>
        </p:txBody>
      </p:sp>
    </p:spTree>
    <p:custDataLst>
      <p:tags r:id="rId1"/>
    </p:custDataLst>
  </p:cSld>
  <p:clrMapOvr>
    <a:masterClrMapping/>
  </p:clrMapOvr>
</p:sld>
</file>

<file path=ppt/tags/tag1.xml><?xml version="1.0" encoding="utf-8"?>
<p:tagLst xmlns:p="http://schemas.openxmlformats.org/presentationml/2006/main">
  <p:tag name="KSO_WM_UNIT_TYPE" val="i"/>
  <p:tag name="KSO_WM_UNIT_SUBTYPE" val="q"/>
</p:tagLst>
</file>

<file path=ppt/tags/tag2.xml><?xml version="1.0" encoding="utf-8"?>
<p:tagLst xmlns:p="http://schemas.openxmlformats.org/presentationml/2006/main">
  <p:tag name="KSO_WM_UNIT_ISCONTENTSTITLE" val="0"/>
  <p:tag name="KSO_WM_UNIT_ISNUMDGMTITLE" val="0"/>
  <p:tag name="KSO_WM_UNIT_NOCLEAR" val="0"/>
  <p:tag name="KSO_WM_UNIT_VALUE" val="110"/>
  <p:tag name="KSO_WM_UNIT_HIGHLIGHT" val="0"/>
  <p:tag name="KSO_WM_UNIT_COMPATIBLE" val="0"/>
  <p:tag name="KSO_WM_UNIT_DIAGRAM_ISNUMVISUAL" val="0"/>
  <p:tag name="KSO_WM_UNIT_DIAGRAM_ISREFERUNIT" val="0"/>
  <p:tag name="KSO_WM_UNIT_TYPE" val="b"/>
  <p:tag name="KSO_WM_UNIT_INDEX" val="1"/>
  <p:tag name="KSO_WM_UNIT_ID" val="custom20210888_1*b*1"/>
  <p:tag name="KSO_WM_TEMPLATE_CATEGORY" val="custom"/>
  <p:tag name="KSO_WM_TEMPLATE_INDEX" val="20210888"/>
  <p:tag name="KSO_WM_UNIT_LAYERLEVEL" val="1"/>
  <p:tag name="KSO_WM_TAG_VERSION" val="1.0"/>
  <p:tag name="KSO_WM_BEAUTIFY_FLAG" val="#wm#"/>
  <p:tag name="KSO_WM_UNIT_PRESET_TEXT" val="单击此处输入你的副标题，文字是您思想的提炼，为了最终演示发布的良好效果，请尽量言简意赅的阐述观点；根据需要可酌情增减文字。"/>
  <p:tag name="KSO_WM_UNIT_DEFAULT_FONT" val="12;16;2"/>
  <p:tag name="KSO_WM_UNIT_BLOCK" val="0"/>
  <p:tag name="KSO_WM_UNIT_DEC_AREA_ID" val="34135b6c66e542698e39043994b96158"/>
  <p:tag name="KSO_WM_CHIP_GROUPID" val="5ebd0cfc0ac41c4a0a52543c"/>
  <p:tag name="KSO_WM_CHIP_XID" val="5ebd0cfc0ac41c4a0a52543d"/>
  <p:tag name="KSO_WM_CHIP_FILLAREA_FILL_RULE" val="{&quot;fill_align&quot;:&quot;cm&quot;,&quot;fill_mode&quot;:&quot;adaptive&quot;,&quot;sacle_strategy&quot;:&quot;smart&quot;}"/>
  <p:tag name="KSO_WM_ASSEMBLE_CHIP_INDEX" val="d53d8e114a9b4cbbbcd2cb923ebe4029"/>
  <p:tag name="KSO_WM_UNIT_TEXT_FILL_FORE_SCHEMECOLOR_INDEX_BRIGHTNESS" val="0.35"/>
  <p:tag name="KSO_WM_UNIT_TEXT_FILL_FORE_SCHEMECOLOR_INDEX" val="13"/>
  <p:tag name="KSO_WM_UNIT_TEXT_FILL_TYPE" val="1"/>
  <p:tag name="KSO_WM_TEMPLATE_ASSEMBLE_XID" val="5f6b2e1dc62b13c0b942afaa"/>
  <p:tag name="KSO_WM_TEMPLATE_ASSEMBLE_GROUPID" val="5f6b2e1dc62b13c0b942afaa"/>
</p:tagLst>
</file>

<file path=ppt/tags/tag3.xml><?xml version="1.0" encoding="utf-8"?>
<p:tagLst xmlns:p="http://schemas.openxmlformats.org/presentationml/2006/main">
  <p:tag name="KSO_WM_UNIT_ISCONTENTSTITLE" val="0"/>
  <p:tag name="KSO_WM_UNIT_ISNUMDGMTITLE" val="0"/>
  <p:tag name="KSO_WM_UNIT_NOCLEAR" val="0"/>
  <p:tag name="KSO_WM_UNIT_VALUE" val="7"/>
  <p:tag name="KSO_WM_UNIT_HIGHLIGHT" val="0"/>
  <p:tag name="KSO_WM_UNIT_COMPATIBLE" val="0"/>
  <p:tag name="KSO_WM_UNIT_DIAGRAM_ISNUMVISUAL" val="0"/>
  <p:tag name="KSO_WM_UNIT_DIAGRAM_ISREFERUNIT" val="0"/>
  <p:tag name="KSO_WM_UNIT_TYPE" val="a"/>
  <p:tag name="KSO_WM_UNIT_INDEX" val="1"/>
  <p:tag name="KSO_WM_UNIT_ID" val="custom20210888_1*a*1"/>
  <p:tag name="KSO_WM_TEMPLATE_CATEGORY" val="custom"/>
  <p:tag name="KSO_WM_TEMPLATE_INDEX" val="20210888"/>
  <p:tag name="KSO_WM_UNIT_LAYERLEVEL" val="1"/>
  <p:tag name="KSO_WM_TAG_VERSION" val="1.0"/>
  <p:tag name="KSO_WM_BEAUTIFY_FLAG" val="#wm#"/>
  <p:tag name="KSO_WM_UNIT_PRESET_TEXT" val="单击编辑标题"/>
  <p:tag name="KSO_WM_UNIT_DEFAULT_FONT" val="40;56;2"/>
  <p:tag name="KSO_WM_UNIT_BLOCK" val="0"/>
  <p:tag name="KSO_WM_UNIT_DEC_AREA_ID" val="0b5054b1bf4d4791a214469ef9ba3ac5"/>
  <p:tag name="KSO_WM_CHIP_GROUPID" val="5ebd0cfc0ac41c4a0a52543c"/>
  <p:tag name="KSO_WM_CHIP_XID" val="5ebd0cfc0ac41c4a0a52543d"/>
  <p:tag name="KSO_WM_CHIP_FILLAREA_FILL_RULE" val="{&quot;fill_align&quot;:&quot;cm&quot;,&quot;fill_mode&quot;:&quot;adaptive&quot;,&quot;sacle_strategy&quot;:&quot;smart&quot;}"/>
  <p:tag name="KSO_WM_ASSEMBLE_CHIP_INDEX" val="d53d8e114a9b4cbbbcd2cb923ebe4029"/>
  <p:tag name="KSO_WM_UNIT_TEXT_FILL_FORE_SCHEMECOLOR_INDEX_BRIGHTNESS" val="0.15"/>
  <p:tag name="KSO_WM_UNIT_TEXT_FILL_FORE_SCHEMECOLOR_INDEX" val="13"/>
  <p:tag name="KSO_WM_UNIT_TEXT_FILL_TYPE" val="1"/>
  <p:tag name="KSO_WM_TEMPLATE_ASSEMBLE_XID" val="5f6b2e1dc62b13c0b942afaa"/>
  <p:tag name="KSO_WM_TEMPLATE_ASSEMBLE_GROUPID" val="5f6b2e1dc62b13c0b942afaa"/>
</p:tagLst>
</file>

<file path=ppt/tags/tag4.xml><?xml version="1.0" encoding="utf-8"?>
<p:tagLst xmlns:p="http://schemas.openxmlformats.org/presentationml/2006/main">
  <p:tag name="KSO_WM_UNIT_IGNORE_FIXCOLOR" val="1"/>
</p:tagLst>
</file>

<file path=ppt/tags/tag5.xml><?xml version="1.0" encoding="utf-8"?>
<p:tagLst xmlns:p="http://schemas.openxmlformats.org/presentationml/2006/main">
  <p:tag name="KSO_WM_UNIT_DEFAULT_FONT" val="24;44;4"/>
  <p:tag name="KSO_WM_UNIT_BLOCK" val="0"/>
  <p:tag name="KSO_WM_UNIT_ISCONTENTSTITLE" val="0"/>
  <p:tag name="KSO_WM_UNIT_ISNUMDGMTITLE" val="0"/>
  <p:tag name="KSO_WM_UNIT_NOCLEAR" val="0"/>
  <p:tag name="KSO_WM_UNIT_VALUE" val="18"/>
  <p:tag name="KSO_WM_UNIT_HIGHLIGHT" val="0"/>
  <p:tag name="KSO_WM_UNIT_COMPATIBLE" val="0"/>
  <p:tag name="KSO_WM_UNIT_DIAGRAM_ISNUMVISUAL" val="0"/>
  <p:tag name="KSO_WM_UNIT_DIAGRAM_ISREFERUNIT" val="0"/>
  <p:tag name="KSO_WM_UNIT_TYPE" val="a"/>
  <p:tag name="KSO_WM_UNIT_INDEX" val="1"/>
  <p:tag name="KSO_WM_UNIT_ID" val="custom20210888_1*a*1"/>
  <p:tag name="KSO_WM_TEMPLATE_CATEGORY" val="custom"/>
  <p:tag name="KSO_WM_TEMPLATE_INDEX" val="20210888"/>
  <p:tag name="KSO_WM_UNIT_LAYERLEVEL" val="1"/>
  <p:tag name="KSO_WM_TAG_VERSION" val="1.0"/>
  <p:tag name="KSO_WM_BEAUTIFY_FLAG" val="#wm#"/>
  <p:tag name="KSO_WM_UNIT_PRESET_TEXT" val="PART 01"/>
  <p:tag name="KSO_WM_CHIP_GROUPID" val="5ebcef8b0ac41c4a0a5253a4"/>
  <p:tag name="KSO_WM_CHIP_XID" val="5ebcef8b0ac41c4a0a5253a5"/>
  <p:tag name="KSO_WM_UNIT_DEC_AREA_ID" val="df826c60e5dc49f0b864f806b679d8f5"/>
  <p:tag name="KSO_WM_CHIP_FILLAREA_FILL_RULE" val="{&quot;fill_align&quot;:&quot;cm&quot;,&quot;fill_mode&quot;:&quot;adaptive&quot;,&quot;sacle_strategy&quot;:&quot;smart&quot;}"/>
  <p:tag name="KSO_WM_ASSEMBLE_CHIP_INDEX" val="2b03fbd6cd6e4ef5bff886e9d6bece6d"/>
  <p:tag name="KSO_WM_UNIT_TEXT_FILL_FORE_SCHEMECOLOR_INDEX_BRIGHTNESS" val="0.15"/>
  <p:tag name="KSO_WM_UNIT_TEXT_FILL_FORE_SCHEMECOLOR_INDEX" val="13"/>
  <p:tag name="KSO_WM_UNIT_TEXT_FILL_TYPE" val="1"/>
  <p:tag name="KSO_WM_TEMPLATE_ASSEMBLE_XID" val="5f6b2e1dc62b13c0b942aea9"/>
  <p:tag name="KSO_WM_TEMPLATE_ASSEMBLE_GROUPID" val="5f6b2e1dc62b13c0b942aea9"/>
</p:tagLst>
</file>

<file path=ppt/tags/tag6.xml><?xml version="1.0" encoding="utf-8"?>
<p:tagLst xmlns:p="http://schemas.openxmlformats.org/presentationml/2006/main">
  <p:tag name="KSO_WM_UNIT_TYPE" val="i"/>
  <p:tag name="KSO_WM_UNIT_SUBTYPE" val="q"/>
</p:tagLst>
</file>

<file path=ppt/tags/tag7.xml><?xml version="1.0" encoding="utf-8"?>
<p:tagLst xmlns:p="http://schemas.openxmlformats.org/presentationml/2006/main">
  <p:tag name="KSO_WM_UNIT_DEFAULT_FONT" val="18;24;2"/>
  <p:tag name="KSO_WM_UNIT_BLOCK" val="0"/>
  <p:tag name="KSO_WM_UNIT_ISCONTENTSTITLE" val="0"/>
  <p:tag name="KSO_WM_UNIT_ISNUMDGMTITLE" val="0"/>
  <p:tag name="KSO_WM_UNIT_NOCLEAR" val="0"/>
  <p:tag name="KSO_WM_UNIT_VALUE" val="63"/>
  <p:tag name="KSO_WM_UNIT_HIGHLIGHT" val="0"/>
  <p:tag name="KSO_WM_UNIT_COMPATIBLE" val="0"/>
  <p:tag name="KSO_WM_UNIT_DIAGRAM_ISNUMVISUAL" val="0"/>
  <p:tag name="KSO_WM_UNIT_DIAGRAM_ISREFERUNIT" val="0"/>
  <p:tag name="KSO_WM_UNIT_TYPE" val="b"/>
  <p:tag name="KSO_WM_UNIT_INDEX" val="1"/>
  <p:tag name="KSO_WM_UNIT_ID" val="custom20210888_1*b*1"/>
  <p:tag name="KSO_WM_TEMPLATE_CATEGORY" val="custom"/>
  <p:tag name="KSO_WM_TEMPLATE_INDEX" val="20210888"/>
  <p:tag name="KSO_WM_UNIT_LAYERLEVEL" val="1"/>
  <p:tag name="KSO_WM_TAG_VERSION" val="1.0"/>
  <p:tag name="KSO_WM_BEAUTIFY_FLAG" val="#wm#"/>
  <p:tag name="KSO_WM_UNIT_PRESET_TEXT" val="单击此处输入你的副标题，文字是您思想的提炼，为了最终演示发布的良好效果，请尽量言简意赅的阐述观点。"/>
  <p:tag name="KSO_WM_CHIP_GROUPID" val="5ebe3be80ac41c4a0a525608"/>
  <p:tag name="KSO_WM_CHIP_XID" val="5ebe3be80ac41c4a0a525609"/>
  <p:tag name="KSO_WM_UNIT_DEC_AREA_ID" val="164352ae15d84d64b59dbb4dfd73617b"/>
  <p:tag name="KSO_WM_CHIP_FILLAREA_FILL_RULE" val="{&quot;fill_align&quot;:&quot;cm&quot;,&quot;fill_mode&quot;:&quot;adaptive&quot;,&quot;sacle_strategy&quot;:&quot;smart&quot;}"/>
  <p:tag name="KSO_WM_ASSEMBLE_CHIP_INDEX" val="a5667babedc94a54b93d8c5661bae92b"/>
  <p:tag name="KSO_WM_UNIT_TEXT_FILL_FORE_SCHEMECOLOR_INDEX_BRIGHTNESS" val="0.35"/>
  <p:tag name="KSO_WM_UNIT_TEXT_FILL_FORE_SCHEMECOLOR_INDEX" val="13"/>
  <p:tag name="KSO_WM_UNIT_TEXT_FILL_TYPE" val="1"/>
  <p:tag name="KSO_WM_TEMPLATE_ASSEMBLE_XID" val="5f6b2e1dc62b13c0b942afba"/>
  <p:tag name="KSO_WM_TEMPLATE_ASSEMBLE_GROUPID" val="5f6b2e1dc62b13c0b942afba"/>
</p:tagLst>
</file>

<file path=ppt/tags/tag8.xml><?xml version="1.0" encoding="utf-8"?>
<p:tagLst xmlns:p="http://schemas.openxmlformats.org/presentationml/2006/main">
  <p:tag name="KSO_WM_UNIT_DEFAULT_FONT" val="60;81;4"/>
  <p:tag name="KSO_WM_UNIT_BLOCK" val="0"/>
  <p:tag name="KSO_WM_UNIT_ISCONTENTSTITLE" val="0"/>
  <p:tag name="KSO_WM_UNIT_ISNUMDGMTITLE" val="0"/>
  <p:tag name="KSO_WM_UNIT_NOCLEAR" val="1"/>
  <p:tag name="KSO_WM_UNIT_VALUE" val="5"/>
  <p:tag name="KSO_WM_UNIT_HIGHLIGHT" val="0"/>
  <p:tag name="KSO_WM_UNIT_COMPATIBLE" val="0"/>
  <p:tag name="KSO_WM_UNIT_DIAGRAM_ISNUMVISUAL" val="0"/>
  <p:tag name="KSO_WM_UNIT_DIAGRAM_ISREFERUNIT" val="0"/>
  <p:tag name="KSO_WM_UNIT_TYPE" val="a"/>
  <p:tag name="KSO_WM_UNIT_INDEX" val="1"/>
  <p:tag name="KSO_WM_UNIT_ID" val="custom20210888_1*a*1"/>
  <p:tag name="KSO_WM_TEMPLATE_CATEGORY" val="custom"/>
  <p:tag name="KSO_WM_TEMPLATE_INDEX" val="20210888"/>
  <p:tag name="KSO_WM_UNIT_LAYERLEVEL" val="1"/>
  <p:tag name="KSO_WM_TAG_VERSION" val="1.0"/>
  <p:tag name="KSO_WM_BEAUTIFY_FLAG" val="#wm#"/>
  <p:tag name="KSO_WM_UNIT_PRESET_TEXT" val="谢谢观看"/>
  <p:tag name="KSO_WM_CHIP_GROUPID" val="5ebe3be80ac41c4a0a525608"/>
  <p:tag name="KSO_WM_CHIP_XID" val="5ebe3be80ac41c4a0a525609"/>
  <p:tag name="KSO_WM_UNIT_DEC_AREA_ID" val="7759e0acea6341c1ba7eeb11294430bd"/>
  <p:tag name="KSO_WM_CHIP_FILLAREA_FILL_RULE" val="{&quot;fill_align&quot;:&quot;cm&quot;,&quot;fill_mode&quot;:&quot;adaptive&quot;,&quot;sacle_strategy&quot;:&quot;smart&quot;}"/>
  <p:tag name="KSO_WM_ASSEMBLE_CHIP_INDEX" val="a5667babedc94a54b93d8c5661bae92b"/>
  <p:tag name="KSO_WM_UNIT_TEXT_FILL_FORE_SCHEMECOLOR_INDEX_BRIGHTNESS" val="0.15"/>
  <p:tag name="KSO_WM_UNIT_TEXT_FILL_FORE_SCHEMECOLOR_INDEX" val="13"/>
  <p:tag name="KSO_WM_UNIT_TEXT_FILL_TYPE" val="1"/>
  <p:tag name="KSO_WM_TEMPLATE_ASSEMBLE_XID" val="5f6b2e1dc62b13c0b942afba"/>
  <p:tag name="KSO_WM_TEMPLATE_ASSEMBLE_GROUPID" val="5f6b2e1dc62b13c0b942afba"/>
</p:tagLst>
</file>

<file path=ppt/tags/tag9.xml><?xml version="1.0" encoding="utf-8"?>
<p:tagLst xmlns:p="http://schemas.openxmlformats.org/presentationml/2006/main">
  <p:tag name="KSO_WM_SLIDE_BACKGROUND_TYPE" val="general"/>
</p:tagLst>
</file>

<file path=ppt/tags/tag10.xml><?xml version="1.0" encoding="utf-8"?>
<p:tagLst xmlns:p="http://schemas.openxmlformats.org/presentationml/2006/main">
  <p:tag name="KSO_WM_SLIDE_BACKGROUND_TYPE" val="general"/>
</p:tagLst>
</file>

<file path=ppt/tags/tag11.xml><?xml version="1.0" encoding="utf-8"?>
<p:tagLst xmlns:p="http://schemas.openxmlformats.org/presentationml/2006/main">
  <p:tag name="KSO_WM_SLIDE_BACKGROUND_TYPE" val="general"/>
</p:tagLst>
</file>

<file path=ppt/tags/tag12.xml><?xml version="1.0" encoding="utf-8"?>
<p:tagLst xmlns:p="http://schemas.openxmlformats.org/presentationml/2006/main">
  <p:tag name="KSO_WM_SLIDE_BACKGROUND_TYPE" val="general"/>
</p:tagLst>
</file>

<file path=ppt/tags/tag13.xml><?xml version="1.0" encoding="utf-8"?>
<p:tagLst xmlns:p="http://schemas.openxmlformats.org/presentationml/2006/main">
  <p:tag name="KSO_WM_SLIDE_BACKGROUND_TYPE" val="general"/>
</p:tagLst>
</file>

<file path=ppt/tags/tag14.xml><?xml version="1.0" encoding="utf-8"?>
<p:tagLst xmlns:p="http://schemas.openxmlformats.org/presentationml/2006/main">
  <p:tag name="KSO_WM_SLIDE_BACKGROUND_TYPE" val="general"/>
</p:tagLst>
</file>

<file path=ppt/tags/tag15.xml><?xml version="1.0" encoding="utf-8"?>
<p:tagLst xmlns:p="http://schemas.openxmlformats.org/presentationml/2006/main">
  <p:tag name="KSO_WM_UNIT_IGNORE_FIXCOLOR" val="1"/>
  <p:tag name="KSO_WM_UNIT_TYPE" val="i"/>
  <p:tag name="KSO_WM_UNIT_SUBTYPE" val="h"/>
  <p:tag name="KSO_WM_SLIDE_BACKGROUND_TYPE" val="frame"/>
</p:tagLst>
</file>

<file path=ppt/tags/tag16.xml><?xml version="1.0" encoding="utf-8"?>
<p:tagLst xmlns:p="http://schemas.openxmlformats.org/presentationml/2006/main">
  <p:tag name="KSO_WM_SLIDE_BACKGROUND_TYPE" val="frame"/>
</p:tagLst>
</file>

<file path=ppt/tags/tag17.xml><?xml version="1.0" encoding="utf-8"?>
<p:tagLst xmlns:p="http://schemas.openxmlformats.org/presentationml/2006/main">
  <p:tag name="KSO_WM_SLIDE_BACKGROUND_TYPE" val="frame"/>
</p:tagLst>
</file>

<file path=ppt/tags/tag18.xml><?xml version="1.0" encoding="utf-8"?>
<p:tagLst xmlns:p="http://schemas.openxmlformats.org/presentationml/2006/main">
  <p:tag name="KSO_WM_SLIDE_BACKGROUND_TYPE" val="frame"/>
</p:tagLst>
</file>

<file path=ppt/tags/tag19.xml><?xml version="1.0" encoding="utf-8"?>
<p:tagLst xmlns:p="http://schemas.openxmlformats.org/presentationml/2006/main">
  <p:tag name="KSO_WM_SLIDE_BACKGROUND_TYPE" val="frame"/>
</p:tagLst>
</file>

<file path=ppt/tags/tag20.xml><?xml version="1.0" encoding="utf-8"?>
<p:tagLst xmlns:p="http://schemas.openxmlformats.org/presentationml/2006/main">
  <p:tag name="KSO_WM_SLIDE_BACKGROUND_TYPE" val="frame"/>
</p:tagLst>
</file>

<file path=ppt/tags/tag21.xml><?xml version="1.0" encoding="utf-8"?>
<p:tagLst xmlns:p="http://schemas.openxmlformats.org/presentationml/2006/main">
  <p:tag name="KSO_WM_SLIDE_BACKGROUND_TYPE" val="frame"/>
</p:tagLst>
</file>

<file path=ppt/tags/tag22.xml><?xml version="1.0" encoding="utf-8"?>
<p:tagLst xmlns:p="http://schemas.openxmlformats.org/presentationml/2006/main">
  <p:tag name="KSO_WM_SLIDE_BACKGROUND_TYPE" val="frame"/>
</p:tagLst>
</file>

<file path=ppt/tags/tag23.xml><?xml version="1.0" encoding="utf-8"?>
<p:tagLst xmlns:p="http://schemas.openxmlformats.org/presentationml/2006/main">
  <p:tag name="KSO_WM_UNIT_IGNORE_FIXCOLOR" val="1"/>
  <p:tag name="KSO_WM_UNIT_TYPE" val="i"/>
  <p:tag name="KSO_WM_UNIT_SUBTYPE" val="h"/>
  <p:tag name="KSO_WM_SLIDE_BACKGROUND_TYPE" val="leftRight"/>
</p:tagLst>
</file>

<file path=ppt/tags/tag24.xml><?xml version="1.0" encoding="utf-8"?>
<p:tagLst xmlns:p="http://schemas.openxmlformats.org/presentationml/2006/main">
  <p:tag name="KSO_WM_SLIDE_BACKGROUND_TYPE" val="leftRight"/>
</p:tagLst>
</file>

<file path=ppt/tags/tag25.xml><?xml version="1.0" encoding="utf-8"?>
<p:tagLst xmlns:p="http://schemas.openxmlformats.org/presentationml/2006/main">
  <p:tag name="KSO_WM_SLIDE_BACKGROUND_TYPE" val="leftRight"/>
</p:tagLst>
</file>

<file path=ppt/tags/tag26.xml><?xml version="1.0" encoding="utf-8"?>
<p:tagLst xmlns:p="http://schemas.openxmlformats.org/presentationml/2006/main">
  <p:tag name="KSO_WM_SLIDE_BACKGROUND_TYPE" val="leftRight"/>
</p:tagLst>
</file>

<file path=ppt/tags/tag27.xml><?xml version="1.0" encoding="utf-8"?>
<p:tagLst xmlns:p="http://schemas.openxmlformats.org/presentationml/2006/main">
  <p:tag name="KSO_WM_SLIDE_BACKGROUND_TYPE" val="leftRight"/>
</p:tagLst>
</file>

<file path=ppt/tags/tag28.xml><?xml version="1.0" encoding="utf-8"?>
<p:tagLst xmlns:p="http://schemas.openxmlformats.org/presentationml/2006/main">
  <p:tag name="KSO_WM_SLIDE_BACKGROUND_TYPE" val="leftRight"/>
</p:tagLst>
</file>

<file path=ppt/tags/tag29.xml><?xml version="1.0" encoding="utf-8"?>
<p:tagLst xmlns:p="http://schemas.openxmlformats.org/presentationml/2006/main">
  <p:tag name="KSO_WM_SLIDE_BACKGROUND_TYPE" val="leftRight"/>
</p:tagLst>
</file>

<file path=ppt/tags/tag30.xml><?xml version="1.0" encoding="utf-8"?>
<p:tagLst xmlns:p="http://schemas.openxmlformats.org/presentationml/2006/main">
  <p:tag name="KSO_WM_SLIDE_BACKGROUND_TYPE" val="leftRight"/>
</p:tagLst>
</file>

<file path=ppt/tags/tag31.xml><?xml version="1.0" encoding="utf-8"?>
<p:tagLst xmlns:p="http://schemas.openxmlformats.org/presentationml/2006/main">
  <p:tag name="KSO_WM_UNIT_IGNORE_FIXCOLOR" val="1"/>
  <p:tag name="KSO_WM_UNIT_TYPE" val="i"/>
  <p:tag name="KSO_WM_UNIT_SUBTYPE" val="h"/>
  <p:tag name="KSO_WM_SLIDE_BACKGROUND_TYPE" val="topBottom"/>
</p:tagLst>
</file>

<file path=ppt/tags/tag32.xml><?xml version="1.0" encoding="utf-8"?>
<p:tagLst xmlns:p="http://schemas.openxmlformats.org/presentationml/2006/main">
  <p:tag name="KSO_WM_SLIDE_BACKGROUND_TYPE" val="topBottom"/>
</p:tagLst>
</file>

<file path=ppt/tags/tag33.xml><?xml version="1.0" encoding="utf-8"?>
<p:tagLst xmlns:p="http://schemas.openxmlformats.org/presentationml/2006/main">
  <p:tag name="KSO_WM_SLIDE_BACKGROUND_TYPE" val="topBottom"/>
</p:tagLst>
</file>

<file path=ppt/tags/tag34.xml><?xml version="1.0" encoding="utf-8"?>
<p:tagLst xmlns:p="http://schemas.openxmlformats.org/presentationml/2006/main">
  <p:tag name="KSO_WM_SLIDE_BACKGROUND_TYPE" val="topBottom"/>
</p:tagLst>
</file>

<file path=ppt/tags/tag35.xml><?xml version="1.0" encoding="utf-8"?>
<p:tagLst xmlns:p="http://schemas.openxmlformats.org/presentationml/2006/main">
  <p:tag name="KSO_WM_SLIDE_BACKGROUND_TYPE" val="topBottom"/>
</p:tagLst>
</file>

<file path=ppt/tags/tag36.xml><?xml version="1.0" encoding="utf-8"?>
<p:tagLst xmlns:p="http://schemas.openxmlformats.org/presentationml/2006/main">
  <p:tag name="KSO_WM_SLIDE_BACKGROUND_TYPE" val="topBottom"/>
</p:tagLst>
</file>

<file path=ppt/tags/tag37.xml><?xml version="1.0" encoding="utf-8"?>
<p:tagLst xmlns:p="http://schemas.openxmlformats.org/presentationml/2006/main">
  <p:tag name="KSO_WM_SLIDE_BACKGROUND_TYPE" val="topBottom"/>
</p:tagLst>
</file>

<file path=ppt/tags/tag38.xml><?xml version="1.0" encoding="utf-8"?>
<p:tagLst xmlns:p="http://schemas.openxmlformats.org/presentationml/2006/main">
  <p:tag name="KSO_WM_SLIDE_BACKGROUND_TYPE" val="topBottom"/>
</p:tagLst>
</file>

<file path=ppt/tags/tag39.xml><?xml version="1.0" encoding="utf-8"?>
<p:tagLst xmlns:p="http://schemas.openxmlformats.org/presentationml/2006/main">
  <p:tag name="KSO_WM_SLIDE_BACKGROUND_TYPE" val="topBottom"/>
</p:tagLst>
</file>

<file path=ppt/tags/tag40.xml><?xml version="1.0" encoding="utf-8"?>
<p:tagLst xmlns:p="http://schemas.openxmlformats.org/presentationml/2006/main">
  <p:tag name="KSO_WM_UNIT_IGNORE_FIXCOLOR" val="1"/>
  <p:tag name="KSO_WM_UNIT_TYPE" val="i"/>
  <p:tag name="KSO_WM_UNIT_SUBTYPE" val="h"/>
  <p:tag name="KSO_WM_SLIDE_BACKGROUND_TYPE" val="bottomTop"/>
</p:tagLst>
</file>

<file path=ppt/tags/tag41.xml><?xml version="1.0" encoding="utf-8"?>
<p:tagLst xmlns:p="http://schemas.openxmlformats.org/presentationml/2006/main">
  <p:tag name="KSO_WM_SLIDE_BACKGROUND_TYPE" val="bottomTop"/>
</p:tagLst>
</file>

<file path=ppt/tags/tag42.xml><?xml version="1.0" encoding="utf-8"?>
<p:tagLst xmlns:p="http://schemas.openxmlformats.org/presentationml/2006/main">
  <p:tag name="KSO_WM_SLIDE_BACKGROUND_TYPE" val="bottomTop"/>
</p:tagLst>
</file>

<file path=ppt/tags/tag43.xml><?xml version="1.0" encoding="utf-8"?>
<p:tagLst xmlns:p="http://schemas.openxmlformats.org/presentationml/2006/main">
  <p:tag name="KSO_WM_SLIDE_BACKGROUND_TYPE" val="bottomTop"/>
</p:tagLst>
</file>

<file path=ppt/tags/tag44.xml><?xml version="1.0" encoding="utf-8"?>
<p:tagLst xmlns:p="http://schemas.openxmlformats.org/presentationml/2006/main">
  <p:tag name="KSO_WM_SLIDE_BACKGROUND_TYPE" val="bottomTop"/>
</p:tagLst>
</file>

<file path=ppt/tags/tag45.xml><?xml version="1.0" encoding="utf-8"?>
<p:tagLst xmlns:p="http://schemas.openxmlformats.org/presentationml/2006/main">
  <p:tag name="KSO_WM_SLIDE_BACKGROUND_TYPE" val="bottomTop"/>
</p:tagLst>
</file>

<file path=ppt/tags/tag46.xml><?xml version="1.0" encoding="utf-8"?>
<p:tagLst xmlns:p="http://schemas.openxmlformats.org/presentationml/2006/main">
  <p:tag name="KSO_WM_SLIDE_BACKGROUND_TYPE" val="bottomTop"/>
</p:tagLst>
</file>

<file path=ppt/tags/tag47.xml><?xml version="1.0" encoding="utf-8"?>
<p:tagLst xmlns:p="http://schemas.openxmlformats.org/presentationml/2006/main">
  <p:tag name="KSO_WM_SLIDE_BACKGROUND_TYPE" val="bottomTop"/>
</p:tagLst>
</file>

<file path=ppt/tags/tag48.xml><?xml version="1.0" encoding="utf-8"?>
<p:tagLst xmlns:p="http://schemas.openxmlformats.org/presentationml/2006/main">
  <p:tag name="KSO_WM_SLIDE_BACKGROUND_TYPE" val="bottomTop"/>
</p:tagLst>
</file>

<file path=ppt/tags/tag49.xml><?xml version="1.0" encoding="utf-8"?>
<p:tagLst xmlns:p="http://schemas.openxmlformats.org/presentationml/2006/main">
  <p:tag name="KSO_WM_UNIT_IGNORE_FIXCOLOR" val="1"/>
  <p:tag name="KSO_WM_UNIT_TYPE" val="i"/>
  <p:tag name="KSO_WM_UNIT_SUBTYPE" val="h"/>
  <p:tag name="KSO_WM_SLIDE_BACKGROUND_TYPE" val="navigation"/>
</p:tagLst>
</file>

<file path=ppt/tags/tag50.xml><?xml version="1.0" encoding="utf-8"?>
<p:tagLst xmlns:p="http://schemas.openxmlformats.org/presentationml/2006/main">
  <p:tag name="KSO_WM_SLIDE_BACKGROUND_TYPE" val="navigation"/>
</p:tagLst>
</file>

<file path=ppt/tags/tag51.xml><?xml version="1.0" encoding="utf-8"?>
<p:tagLst xmlns:p="http://schemas.openxmlformats.org/presentationml/2006/main">
  <p:tag name="KSO_WM_SLIDE_BACKGROUND_TYPE" val="navigation"/>
</p:tagLst>
</file>

<file path=ppt/tags/tag52.xml><?xml version="1.0" encoding="utf-8"?>
<p:tagLst xmlns:p="http://schemas.openxmlformats.org/presentationml/2006/main">
  <p:tag name="KSO_WM_SLIDE_BACKGROUND_TYPE" val="navigation"/>
</p:tagLst>
</file>

<file path=ppt/tags/tag53.xml><?xml version="1.0" encoding="utf-8"?>
<p:tagLst xmlns:p="http://schemas.openxmlformats.org/presentationml/2006/main">
  <p:tag name="KSO_WM_SLIDE_BACKGROUND_TYPE" val="navigation"/>
</p:tagLst>
</file>

<file path=ppt/tags/tag54.xml><?xml version="1.0" encoding="utf-8"?>
<p:tagLst xmlns:p="http://schemas.openxmlformats.org/presentationml/2006/main">
  <p:tag name="KSO_WM_SLIDE_BACKGROUND_TYPE" val="navigation"/>
</p:tagLst>
</file>

<file path=ppt/tags/tag55.xml><?xml version="1.0" encoding="utf-8"?>
<p:tagLst xmlns:p="http://schemas.openxmlformats.org/presentationml/2006/main">
  <p:tag name="KSO_WM_SLIDE_BACKGROUND_TYPE" val="navigation"/>
</p:tagLst>
</file>

<file path=ppt/tags/tag56.xml><?xml version="1.0" encoding="utf-8"?>
<p:tagLst xmlns:p="http://schemas.openxmlformats.org/presentationml/2006/main">
  <p:tag name="KSO_WM_SLIDE_BACKGROUND_TYPE" val="navigation"/>
</p:tagLst>
</file>

<file path=ppt/tags/tag57.xml><?xml version="1.0" encoding="utf-8"?>
<p:tagLst xmlns:p="http://schemas.openxmlformats.org/presentationml/2006/main">
  <p:tag name="KSO_WM_SLIDE_BACKGROUND_TYPE" val="navigation"/>
</p:tagLst>
</file>

<file path=ppt/tags/tag58.xml><?xml version="1.0" encoding="utf-8"?>
<p:tagLst xmlns:p="http://schemas.openxmlformats.org/presentationml/2006/main">
  <p:tag name="KSO_WM_SLIDE_BACKGROUND_TYPE" val="navigation"/>
</p:tagLst>
</file>

<file path=ppt/tags/tag59.xml><?xml version="1.0" encoding="utf-8"?>
<p:tagLst xmlns:p="http://schemas.openxmlformats.org/presentationml/2006/main">
  <p:tag name="KSO_WM_SLIDE_BACKGROUND_TYPE" val="navigation"/>
</p:tagLst>
</file>

<file path=ppt/tags/tag60.xml><?xml version="1.0" encoding="utf-8"?>
<p:tagLst xmlns:p="http://schemas.openxmlformats.org/presentationml/2006/main">
  <p:tag name="KSO_WM_UNIT_IGNORE_FIXCOLOR" val="1"/>
  <p:tag name="KSO_WM_UNIT_TYPE" val="i"/>
  <p:tag name="KSO_WM_UNIT_SUBTYPE" val="h"/>
  <p:tag name="KSO_WM_SLIDE_BACKGROUND_TYPE" val="belt"/>
</p:tagLst>
</file>

<file path=ppt/tags/tag61.xml><?xml version="1.0" encoding="utf-8"?>
<p:tagLst xmlns:p="http://schemas.openxmlformats.org/presentationml/2006/main">
  <p:tag name="KSO_WM_SLIDE_BACKGROUND_TYPE" val="belt"/>
</p:tagLst>
</file>

<file path=ppt/tags/tag62.xml><?xml version="1.0" encoding="utf-8"?>
<p:tagLst xmlns:p="http://schemas.openxmlformats.org/presentationml/2006/main">
  <p:tag name="KSO_WM_SLIDE_BACKGROUND_TYPE" val="belt"/>
</p:tagLst>
</file>

<file path=ppt/tags/tag63.xml><?xml version="1.0" encoding="utf-8"?>
<p:tagLst xmlns:p="http://schemas.openxmlformats.org/presentationml/2006/main">
  <p:tag name="KSO_WM_SLIDE_BACKGROUND_TYPE" val="belt"/>
</p:tagLst>
</file>

<file path=ppt/tags/tag64.xml><?xml version="1.0" encoding="utf-8"?>
<p:tagLst xmlns:p="http://schemas.openxmlformats.org/presentationml/2006/main">
  <p:tag name="KSO_WM_SLIDE_BACKGROUND_TYPE" val="belt"/>
</p:tagLst>
</file>

<file path=ppt/tags/tag65.xml><?xml version="1.0" encoding="utf-8"?>
<p:tagLst xmlns:p="http://schemas.openxmlformats.org/presentationml/2006/main">
  <p:tag name="KSO_WM_SLIDE_BACKGROUND_TYPE" val="belt"/>
</p:tagLst>
</file>

<file path=ppt/tags/tag66.xml><?xml version="1.0" encoding="utf-8"?>
<p:tagLst xmlns:p="http://schemas.openxmlformats.org/presentationml/2006/main">
  <p:tag name="KSO_WM_SLIDE_BACKGROUND_TYPE" val="belt"/>
</p:tagLst>
</file>

<file path=ppt/tags/tag67.xml><?xml version="1.0" encoding="utf-8"?>
<p:tagLst xmlns:p="http://schemas.openxmlformats.org/presentationml/2006/main">
  <p:tag name="KSO_WM_SLIDE_BACKGROUND_TYPE" val="belt"/>
</p:tagLst>
</file>

<file path=ppt/tags/tag68.xml><?xml version="1.0" encoding="utf-8"?>
<p:tagLst xmlns:p="http://schemas.openxmlformats.org/presentationml/2006/main">
  <p:tag name="KSO_WM_TEMPLATE_CATEGORY" val="custom"/>
  <p:tag name="KSO_WM_TEMPLATE_INDEX" val="20204280"/>
</p:tagLst>
</file>

<file path=ppt/tags/tag69.xml><?xml version="1.0" encoding="utf-8"?>
<p:tagLst xmlns:p="http://schemas.openxmlformats.org/presentationml/2006/main">
  <p:tag name="KSO_WM_TEMPLATE_CATEGORY" val="custom"/>
  <p:tag name="KSO_WM_TEMPLATE_INDEX" val="20204280"/>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204280"/>
</p:tagLst>
</file>

<file path=ppt/tags/tag71.xml><?xml version="1.0" encoding="utf-8"?>
<p:tagLst xmlns:p="http://schemas.openxmlformats.org/presentationml/2006/main">
  <p:tag name="KSO_WM_UNIT_ISCONTENTSTITLE" val="0"/>
  <p:tag name="KSO_WM_UNIT_PRESET_TEXT" val="文艺清新工作总结"/>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02820_1*a*1"/>
  <p:tag name="KSO_WM_TEMPLATE_CATEGORY" val="custom"/>
  <p:tag name="KSO_WM_TEMPLATE_INDEX" val="20202820"/>
  <p:tag name="KSO_WM_UNIT_LAYERLEVEL" val="1"/>
  <p:tag name="KSO_WM_TAG_VERSION" val="1.0"/>
  <p:tag name="KSO_WM_BEAUTIFY_FLAG" val="#wm#"/>
</p:tagLst>
</file>

<file path=ppt/tags/tag72.xml><?xml version="1.0" encoding="utf-8"?>
<p:tagLst xmlns:p="http://schemas.openxmlformats.org/presentationml/2006/main">
  <p:tag name="KSO_WM_SLIDE_ID" val="custom20202820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4280"/>
  <p:tag name="KSO_WM_SLIDE_LAYOUT" val="a_b"/>
  <p:tag name="KSO_WM_SLIDE_LAYOUT_CNT" val="1_1"/>
  <p:tag name="KSO_WM_UNIT_SHOW_EDIT_AREA_INDICATION" val="1"/>
  <p:tag name="KSO_WM_TEMPLATE_THUMBS_INDEX" val="1、4、5、6、7、8、9、10、11、12、13"/>
  <p:tag name="KSO_WM_TEMPLATE_MASTER_THUMB_INDEX" val="12"/>
</p:tagLst>
</file>

<file path=ppt/tags/tag73.xml><?xml version="1.0" encoding="utf-8"?>
<p:tagLst xmlns:p="http://schemas.openxmlformats.org/presentationml/2006/main">
  <p:tag name="KSO_WM_BEAUTIFY_FLAG" val="#wm#"/>
  <p:tag name="KSO_WM_TEMPLATE_CATEGORY" val="custom"/>
  <p:tag name="KSO_WM_TEMPLATE_INDEX" val="20204280"/>
</p:tagLst>
</file>

<file path=ppt/tags/tag74.xml><?xml version="1.0" encoding="utf-8"?>
<p:tagLst xmlns:p="http://schemas.openxmlformats.org/presentationml/2006/main">
  <p:tag name="KSO_WM_BEAUTIFY_FLAG" val="#wm#"/>
  <p:tag name="KSO_WM_TEMPLATE_CATEGORY" val="custom"/>
  <p:tag name="KSO_WM_TEMPLATE_INDEX" val="20204280"/>
</p:tagLst>
</file>

<file path=ppt/tags/tag75.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76.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77.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78.xml><?xml version="1.0" encoding="utf-8"?>
<p:tagLst xmlns:p="http://schemas.openxmlformats.org/presentationml/2006/main">
  <p:tag name="KSO_WM_BEAUTIFY_FLAG" val="#wm#"/>
  <p:tag name="KSO_WM_TEMPLATE_CATEGORY" val="custom"/>
  <p:tag name="KSO_WM_TEMPLATE_INDEX" val="20204280"/>
</p:tagLst>
</file>

<file path=ppt/tags/tag79.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80.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81.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82.xml><?xml version="1.0" encoding="utf-8"?>
<p:tagLst xmlns:p="http://schemas.openxmlformats.org/presentationml/2006/main">
  <p:tag name="KSO_WM_BEAUTIFY_FLAG" val="#wm#"/>
  <p:tag name="KSO_WM_TEMPLATE_CATEGORY" val="custom"/>
  <p:tag name="KSO_WM_TEMPLATE_INDEX" val="20204280"/>
</p:tagLst>
</file>

<file path=ppt/tags/tag83.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84.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85.xml><?xml version="1.0" encoding="utf-8"?>
<p:tagLst xmlns:p="http://schemas.openxmlformats.org/presentationml/2006/main">
  <p:tag name="KSO_WM_BEAUTIFY_FLAG" val="#wm#"/>
  <p:tag name="KSO_WM_TEMPLATE_CATEGORY" val="custom"/>
  <p:tag name="KSO_WM_TEMPLATE_INDEX" val="20204280"/>
</p:tagLst>
</file>

<file path=ppt/tags/tag86.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87.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88.xml><?xml version="1.0" encoding="utf-8"?>
<p:tagLst xmlns:p="http://schemas.openxmlformats.org/presentationml/2006/main">
  <p:tag name="KSO_WM_SLIDE_ID" val="custom20205442_13"/>
  <p:tag name="KSO_WM_TEMPLATE_SUBCATEGORY" val="0"/>
  <p:tag name="KSO_WM_TEMPLATE_MASTER_TYPE" val="0"/>
  <p:tag name="KSO_WM_TEMPLATE_COLOR_TYPE" val="1"/>
  <p:tag name="KSO_WM_SLIDE_TYPE" val="text"/>
  <p:tag name="KSO_WM_SLIDE_SUBTYPE" val="picTxt"/>
  <p:tag name="KSO_WM_SLIDE_ITEM_CNT" val="0"/>
  <p:tag name="KSO_WM_SLIDE_INDEX" val="13"/>
  <p:tag name="KSO_WM_SLIDE_SIZE" val="862*444"/>
  <p:tag name="KSO_WM_SLIDE_POSITION" val="47*47"/>
  <p:tag name="KSO_WM_TAG_VERSION" val="1.0"/>
  <p:tag name="KSO_WM_BEAUTIFY_FLAG" val="#wm#"/>
  <p:tag name="KSO_WM_TEMPLATE_CATEGORY" val="custom"/>
  <p:tag name="KSO_WM_TEMPLATE_INDEX" val="20204280"/>
  <p:tag name="KSO_WM_SLIDE_LAYOUT" val="d_f"/>
  <p:tag name="KSO_WM_SLIDE_LAYOUT_CNT" val="2_1"/>
  <p:tag name="KSO_WM_SLIDE_LAYOUT_INFO" val="{&quot;direction&quot;:1,&quot;horizontalAlign&quot;:-1,&quot;verticalAlign&quot;:-1,&quot;type&quot;:1,&quot;diagramDirection&quot;:0,&quot;canSetOverLayout&quot;:0,&quot;isOverLayout&quot;:0,&quot;normalSize&quot;:{&quot;size1&quot;:49.8},&quot;minSize&quot;:{&quot;size1&quot;:49.8},&quot;maxSize&quot;:{&quot;size1&quot;:69.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topBottom&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normalSize&quot;:{&quot;size1&quot;:66.7},&quot;minSize&quot;:{&quot;size1&quot;:54.7},&quot;maxSize&quot;:{&quot;size1&quot;:66.7},&quot;edge&quot;:{&quot;left&quot;:true,&quot;top&quot;:true,&quot;right&quot;:false,&quot;bottom&quot;:true},&quot;subLayout&quot;:[{&quot;direction&quot;:0,&quot;horizontalAlign&quot;:2,&quot;verticalAlign&quot;:2,&quot;type&quot;:1,&quot;diagramDirection&quot;:0,&quot;canSetOverLayout&quot;:0,&quot;isOverLayout&quot;:0,&quot;margin&quot;:{&quot;left&quot;:1.69,&quot;top&quot;:1.69,&quot;right&quot;:0.784,&quot;bottom&quot;:0.614},&quot;edge&quot;:{&quot;left&quot;:true,&quot;top&quot;:true,&quot;right&quot;:false,&quot;bottom&quot;:false}},{&quot;direction&quot;:0,&quot;horizontalAlign&quot;:-1,&quot;verticalAlign&quot;:-1,&quot;type&quot;:0,&quot;diagramDirection&quot;:0,&quot;canSetOverLayout&quot;:0,&quot;isOverLayout&quot;:0,&quot;margin&quot;:{&quot;left&quot;:1.69,&quot;top&quot;:0.026,&quot;right&quot;:0.784,&quot;bottom&quot;:1.695},&quot;edge&quot;:{&quot;left&quot;:true,&quot;top&quot;:false,&quot;right&quot;:false,&quot;bottom&quot;:true}}]},{&quot;direction&quot;:0,&quot;horizontalAlign&quot;:0,&quot;verticalAlign&quot;:0,&quot;type&quot;:1,&quot;diagramDirection&quot;:0,&quot;canSetOverLayout&quot;:0,&quot;isOverLayout&quot;:0,&quot;margin&quot;:{&quot;left&quot;:0.026,&quot;top&quot;:1.69,&quot;right&quot;:1.69,&quot;bottom&quot;:1.69},&quot;edge&quot;:{&quot;left&quot;:false,&quot;top&quot;:true,&quot;right&quot;:true,&quot;bottom&quot;:true}}]}"/>
  <p:tag name="KSO_WM_SLIDE_BACKGROUND" val="[&quot;general&quot;,&quot;topBottom&quot;]"/>
  <p:tag name="KSO_WM_SLIDE_RATIO" val="1.777778"/>
</p:tagLst>
</file>

<file path=ppt/tags/tag89.xml><?xml version="1.0" encoding="utf-8"?>
<p:tagLst xmlns:p="http://schemas.openxmlformats.org/presentationml/2006/main">
  <p:tag name="KSO_WM_BEAUTIFY_FLAG" val="#wm#"/>
  <p:tag name="KSO_WM_TEMPLATE_CATEGORY" val="custom"/>
  <p:tag name="KSO_WM_TEMPLATE_INDEX" val="20204280"/>
</p:tagLst>
</file>

<file path=ppt/tags/tag90.xml><?xml version="1.0" encoding="utf-8"?>
<p:tagLst xmlns:p="http://schemas.openxmlformats.org/presentationml/2006/main">
  <p:tag name="KSO_WM_BEAUTIFY_FLAG" val="#wm#"/>
  <p:tag name="KSO_WM_TEMPLATE_CATEGORY" val="custom"/>
  <p:tag name="KSO_WM_TEMPLATE_INDEX" val="20204280"/>
</p:tagLst>
</file>

<file path=ppt/tags/tag91.xml><?xml version="1.0" encoding="utf-8"?>
<p:tagLst xmlns:p="http://schemas.openxmlformats.org/presentationml/2006/main">
  <p:tag name="KSO_WM_BEAUTIFY_FLAG" val="#wm#"/>
  <p:tag name="KSO_WM_TEMPLATE_CATEGORY" val="custom"/>
  <p:tag name="KSO_WM_TEMPLATE_INDEX" val="20204280"/>
</p:tagLst>
</file>

<file path=ppt/tags/tag92.xml><?xml version="1.0" encoding="utf-8"?>
<p:tagLst xmlns:p="http://schemas.openxmlformats.org/presentationml/2006/main">
  <p:tag name="KSO_WM_BEAUTIFY_FLAG" val="#wm#"/>
  <p:tag name="KSO_WM_TEMPLATE_CATEGORY" val="custom"/>
  <p:tag name="KSO_WM_TEMPLATE_INDEX" val="20204280"/>
</p:tagLst>
</file>

<file path=ppt/tags/tag93.xml><?xml version="1.0" encoding="utf-8"?>
<p:tagLst xmlns:p="http://schemas.openxmlformats.org/presentationml/2006/main">
  <p:tag name="KSO_WM_BEAUTIFY_FLAG" val="#wm#"/>
  <p:tag name="KSO_WM_TEMPLATE_CATEGORY" val="custom"/>
  <p:tag name="KSO_WM_TEMPLATE_INDEX" val="20204280"/>
</p:tagLst>
</file>

<file path=ppt/theme/theme1.xml><?xml version="1.0" encoding="utf-8"?>
<a:theme xmlns:a="http://schemas.openxmlformats.org/drawingml/2006/main" name="1_Office 主题​​">
  <a:themeElements>
    <a:clrScheme name="Adjacency">
      <a:dk1>
        <a:srgbClr val="000000"/>
      </a:dk1>
      <a:lt1>
        <a:srgbClr val="FFFFFF"/>
      </a:lt1>
      <a:dk2>
        <a:srgbClr val="E2FBFD"/>
      </a:dk2>
      <a:lt2>
        <a:srgbClr val="FFFFFF"/>
      </a:lt2>
      <a:accent1>
        <a:srgbClr val="38D1E3"/>
      </a:accent1>
      <a:accent2>
        <a:srgbClr val="28B7FF"/>
      </a:accent2>
      <a:accent3>
        <a:srgbClr val="3897FF"/>
      </a:accent3>
      <a:accent4>
        <a:srgbClr val="6974FF"/>
      </a:accent4>
      <a:accent5>
        <a:srgbClr val="AC51CE"/>
      </a:accent5>
      <a:accent6>
        <a:srgbClr val="E2377E"/>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10655</Words>
  <Application>WPS 演示</Application>
  <PresentationFormat>宽屏</PresentationFormat>
  <Paragraphs>196</Paragraphs>
  <Slides>22</Slides>
  <Notes>4</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22</vt:i4>
      </vt:variant>
    </vt:vector>
  </HeadingPairs>
  <TitlesOfParts>
    <vt:vector size="32" baseType="lpstr">
      <vt:lpstr>Arial</vt:lpstr>
      <vt:lpstr>宋体</vt:lpstr>
      <vt:lpstr>Wingdings</vt:lpstr>
      <vt:lpstr>微软雅黑</vt:lpstr>
      <vt:lpstr>汉仪旗黑-85S</vt:lpstr>
      <vt:lpstr>黑体</vt:lpstr>
      <vt:lpstr>Times New Roman</vt:lpstr>
      <vt:lpstr>Arial Unicode MS</vt:lpstr>
      <vt:lpstr>Calibri</vt:lpstr>
      <vt:lpstr>1_Office 主题​​</vt:lpstr>
      <vt:lpstr>GENDER DIFFERENCES IN SPEECH</vt:lpstr>
      <vt:lpstr> CONTENT</vt:lpstr>
      <vt:lpstr> I. THE DOMINANCE APPROACH</vt:lpstr>
      <vt:lpstr>Robin Lakoff(1975)</vt:lpstr>
      <vt:lpstr>Robin Lakoff(1975)</vt:lpstr>
      <vt:lpstr>Robin Lakoff(1975)</vt:lpstr>
      <vt:lpstr>II. TWO-CULTURES APPROACH</vt:lpstr>
      <vt:lpstr>Daniel N. Maltz and Ruth A. Borker (1983)</vt:lpstr>
      <vt:lpstr> Deborah Tannen（1994） </vt:lpstr>
      <vt:lpstr>Two-cultures Approach</vt:lpstr>
      <vt:lpstr> III. SOCIAL CONSTRUCTIONIST APPROACH</vt:lpstr>
      <vt:lpstr>Candace West and Don Zimmerman（1987） </vt:lpstr>
      <vt:lpstr>Deborah Cameron（2007） </vt:lpstr>
      <vt:lpstr> III. THE IMPLICATION FOR ENGLISH SPEAKING TEACHING</vt:lpstr>
      <vt:lpstr>Overcoming Misunderstandings</vt:lpstr>
      <vt:lpstr>Where female speech features can be applied</vt:lpstr>
      <vt:lpstr>Where female speech features can be applied</vt:lpstr>
      <vt:lpstr> IV. RATIONALE</vt:lpstr>
      <vt:lpstr> IV. RATIONALE</vt:lpstr>
      <vt:lpstr> IV. RATIONALE</vt:lpstr>
      <vt:lpstr> IV. RATIONALE</vt:lpstr>
      <vt:lpstr> V.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V</cp:lastModifiedBy>
  <cp:revision>196</cp:revision>
  <dcterms:created xsi:type="dcterms:W3CDTF">2019-06-19T02:08:00Z</dcterms:created>
  <dcterms:modified xsi:type="dcterms:W3CDTF">2020-11-11T13:20:25Z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2052-11.1.0.10069</vt:lpwstr>
  </property>
</Properties>
</file>