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5"/>
  </p:notesMasterIdLst>
  <p:sldIdLst>
    <p:sldId id="256" r:id="rId2"/>
    <p:sldId id="257" r:id="rId3"/>
    <p:sldId id="258" r:id="rId4"/>
    <p:sldId id="302" r:id="rId5"/>
    <p:sldId id="303" r:id="rId6"/>
    <p:sldId id="335" r:id="rId7"/>
    <p:sldId id="334" r:id="rId8"/>
    <p:sldId id="305" r:id="rId9"/>
    <p:sldId id="311" r:id="rId10"/>
    <p:sldId id="326" r:id="rId11"/>
    <p:sldId id="336" r:id="rId12"/>
    <p:sldId id="323" r:id="rId13"/>
    <p:sldId id="324" r:id="rId14"/>
    <p:sldId id="325" r:id="rId15"/>
    <p:sldId id="306" r:id="rId16"/>
    <p:sldId id="327" r:id="rId17"/>
    <p:sldId id="304" r:id="rId18"/>
    <p:sldId id="329" r:id="rId19"/>
    <p:sldId id="315" r:id="rId20"/>
    <p:sldId id="307" r:id="rId21"/>
    <p:sldId id="314" r:id="rId22"/>
    <p:sldId id="308" r:id="rId23"/>
    <p:sldId id="313" r:id="rId24"/>
    <p:sldId id="312" r:id="rId25"/>
    <p:sldId id="317" r:id="rId26"/>
    <p:sldId id="319" r:id="rId27"/>
    <p:sldId id="318" r:id="rId28"/>
    <p:sldId id="320" r:id="rId29"/>
    <p:sldId id="321" r:id="rId30"/>
    <p:sldId id="322" r:id="rId31"/>
    <p:sldId id="337" r:id="rId32"/>
    <p:sldId id="331" r:id="rId33"/>
    <p:sldId id="330" r:id="rId3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8D6D5C-668A-F413-6817-E8B11B7DE386}" v="1341" dt="2025-02-26T11:44:45.723"/>
    <p1510:client id="{90DA3B87-290D-746F-1A45-3626C2F6875D}" v="30" dt="2025-02-26T12:05:56.4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92252" autoAdjust="0"/>
  </p:normalViewPr>
  <p:slideViewPr>
    <p:cSldViewPr snapToGrid="0">
      <p:cViewPr varScale="1">
        <p:scale>
          <a:sx n="90" d="100"/>
          <a:sy n="90" d="100"/>
        </p:scale>
        <p:origin x="1026" y="30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2D69CBF-1AB2-4BD4-B049-48C6103BE14B}"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06280D2F-7BE3-45A8-81BF-81730B5F40F8}">
      <dgm:prSet/>
      <dgm:spPr/>
      <dgm:t>
        <a:bodyPr/>
        <a:lstStyle/>
        <a:p>
          <a:r>
            <a:rPr lang="en-GB"/>
            <a:t>Introduction to County Lines</a:t>
          </a:r>
          <a:endParaRPr lang="en-US"/>
        </a:p>
      </dgm:t>
    </dgm:pt>
    <dgm:pt modelId="{47D6EFFD-C694-489E-9CE2-CB7E9F26CB09}" type="parTrans" cxnId="{0E2C3B83-249D-4B6A-9F21-E687436096FB}">
      <dgm:prSet/>
      <dgm:spPr/>
      <dgm:t>
        <a:bodyPr/>
        <a:lstStyle/>
        <a:p>
          <a:endParaRPr lang="en-US"/>
        </a:p>
      </dgm:t>
    </dgm:pt>
    <dgm:pt modelId="{4D65B6B3-F810-41CD-9103-3FA431116A39}" type="sibTrans" cxnId="{0E2C3B83-249D-4B6A-9F21-E687436096FB}">
      <dgm:prSet/>
      <dgm:spPr/>
      <dgm:t>
        <a:bodyPr/>
        <a:lstStyle/>
        <a:p>
          <a:endParaRPr lang="en-US"/>
        </a:p>
      </dgm:t>
    </dgm:pt>
    <dgm:pt modelId="{F945FDE2-3914-474C-B311-BA4DEA226581}">
      <dgm:prSet/>
      <dgm:spPr/>
      <dgm:t>
        <a:bodyPr/>
        <a:lstStyle/>
        <a:p>
          <a:r>
            <a:rPr lang="en-GB"/>
            <a:t>Guest speaker- Carole Hopkins from Swansea Youth Justice team</a:t>
          </a:r>
          <a:endParaRPr lang="en-US"/>
        </a:p>
      </dgm:t>
    </dgm:pt>
    <dgm:pt modelId="{E472AB60-134B-4657-96F4-FD99815834BD}" type="parTrans" cxnId="{352BBB99-5E46-4322-B3C3-F8BCF4B28F69}">
      <dgm:prSet/>
      <dgm:spPr/>
      <dgm:t>
        <a:bodyPr/>
        <a:lstStyle/>
        <a:p>
          <a:endParaRPr lang="en-US"/>
        </a:p>
      </dgm:t>
    </dgm:pt>
    <dgm:pt modelId="{7BE91BE1-1C03-430D-A5A4-BB2CAF8BA5DF}" type="sibTrans" cxnId="{352BBB99-5E46-4322-B3C3-F8BCF4B28F69}">
      <dgm:prSet/>
      <dgm:spPr/>
      <dgm:t>
        <a:bodyPr/>
        <a:lstStyle/>
        <a:p>
          <a:endParaRPr lang="en-US"/>
        </a:p>
      </dgm:t>
    </dgm:pt>
    <dgm:pt modelId="{4F537925-2A5E-4C82-B98D-19C0F21B8337}" type="pres">
      <dgm:prSet presAssocID="{92D69CBF-1AB2-4BD4-B049-48C6103BE14B}" presName="linear" presStyleCnt="0">
        <dgm:presLayoutVars>
          <dgm:animLvl val="lvl"/>
          <dgm:resizeHandles val="exact"/>
        </dgm:presLayoutVars>
      </dgm:prSet>
      <dgm:spPr/>
    </dgm:pt>
    <dgm:pt modelId="{CF07B84C-2E42-4D96-9ACE-09FE6C774E6C}" type="pres">
      <dgm:prSet presAssocID="{06280D2F-7BE3-45A8-81BF-81730B5F40F8}" presName="parentText" presStyleLbl="node1" presStyleIdx="0" presStyleCnt="2">
        <dgm:presLayoutVars>
          <dgm:chMax val="0"/>
          <dgm:bulletEnabled val="1"/>
        </dgm:presLayoutVars>
      </dgm:prSet>
      <dgm:spPr/>
    </dgm:pt>
    <dgm:pt modelId="{9D77FD8B-478C-4E77-8142-5355C26AE4D4}" type="pres">
      <dgm:prSet presAssocID="{4D65B6B3-F810-41CD-9103-3FA431116A39}" presName="spacer" presStyleCnt="0"/>
      <dgm:spPr/>
    </dgm:pt>
    <dgm:pt modelId="{69806A6F-7785-498E-B49B-A429C108F6FD}" type="pres">
      <dgm:prSet presAssocID="{F945FDE2-3914-474C-B311-BA4DEA226581}" presName="parentText" presStyleLbl="node1" presStyleIdx="1" presStyleCnt="2">
        <dgm:presLayoutVars>
          <dgm:chMax val="0"/>
          <dgm:bulletEnabled val="1"/>
        </dgm:presLayoutVars>
      </dgm:prSet>
      <dgm:spPr/>
    </dgm:pt>
  </dgm:ptLst>
  <dgm:cxnLst>
    <dgm:cxn modelId="{A458B26F-E38C-4150-9E6B-D4DE9CD0C852}" type="presOf" srcId="{92D69CBF-1AB2-4BD4-B049-48C6103BE14B}" destId="{4F537925-2A5E-4C82-B98D-19C0F21B8337}" srcOrd="0" destOrd="0" presId="urn:microsoft.com/office/officeart/2005/8/layout/vList2"/>
    <dgm:cxn modelId="{0E2C3B83-249D-4B6A-9F21-E687436096FB}" srcId="{92D69CBF-1AB2-4BD4-B049-48C6103BE14B}" destId="{06280D2F-7BE3-45A8-81BF-81730B5F40F8}" srcOrd="0" destOrd="0" parTransId="{47D6EFFD-C694-489E-9CE2-CB7E9F26CB09}" sibTransId="{4D65B6B3-F810-41CD-9103-3FA431116A39}"/>
    <dgm:cxn modelId="{2F568298-0349-4524-9B05-67EDB3118893}" type="presOf" srcId="{F945FDE2-3914-474C-B311-BA4DEA226581}" destId="{69806A6F-7785-498E-B49B-A429C108F6FD}" srcOrd="0" destOrd="0" presId="urn:microsoft.com/office/officeart/2005/8/layout/vList2"/>
    <dgm:cxn modelId="{352BBB99-5E46-4322-B3C3-F8BCF4B28F69}" srcId="{92D69CBF-1AB2-4BD4-B049-48C6103BE14B}" destId="{F945FDE2-3914-474C-B311-BA4DEA226581}" srcOrd="1" destOrd="0" parTransId="{E472AB60-134B-4657-96F4-FD99815834BD}" sibTransId="{7BE91BE1-1C03-430D-A5A4-BB2CAF8BA5DF}"/>
    <dgm:cxn modelId="{0F3C22DE-A9B2-4B1E-BB83-1F522B83F93D}" type="presOf" srcId="{06280D2F-7BE3-45A8-81BF-81730B5F40F8}" destId="{CF07B84C-2E42-4D96-9ACE-09FE6C774E6C}" srcOrd="0" destOrd="0" presId="urn:microsoft.com/office/officeart/2005/8/layout/vList2"/>
    <dgm:cxn modelId="{049D6F19-9A12-4274-AC13-097A8845AD2B}" type="presParOf" srcId="{4F537925-2A5E-4C82-B98D-19C0F21B8337}" destId="{CF07B84C-2E42-4D96-9ACE-09FE6C774E6C}" srcOrd="0" destOrd="0" presId="urn:microsoft.com/office/officeart/2005/8/layout/vList2"/>
    <dgm:cxn modelId="{8B2C3DAF-0B30-4A06-9D96-290534AE7ECE}" type="presParOf" srcId="{4F537925-2A5E-4C82-B98D-19C0F21B8337}" destId="{9D77FD8B-478C-4E77-8142-5355C26AE4D4}" srcOrd="1" destOrd="0" presId="urn:microsoft.com/office/officeart/2005/8/layout/vList2"/>
    <dgm:cxn modelId="{71CEE8F9-C59F-4596-8D0C-903004AE62CF}" type="presParOf" srcId="{4F537925-2A5E-4C82-B98D-19C0F21B8337}" destId="{69806A6F-7785-498E-B49B-A429C108F6FD}"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307DFF-4AFB-4AA1-96C4-626FF8B1103D}" type="doc">
      <dgm:prSet loTypeId="urn:microsoft.com/office/officeart/2008/layout/LinedList" loCatId="list" qsTypeId="urn:microsoft.com/office/officeart/2005/8/quickstyle/simple4" qsCatId="simple" csTypeId="urn:microsoft.com/office/officeart/2005/8/colors/colorful1" csCatId="colorful"/>
      <dgm:spPr/>
      <dgm:t>
        <a:bodyPr/>
        <a:lstStyle/>
        <a:p>
          <a:endParaRPr lang="en-US"/>
        </a:p>
      </dgm:t>
    </dgm:pt>
    <dgm:pt modelId="{80285F1B-DB37-4742-BDD0-C6873795634A}">
      <dgm:prSet/>
      <dgm:spPr/>
      <dgm:t>
        <a:bodyPr/>
        <a:lstStyle/>
        <a:p>
          <a:pPr rtl="0"/>
          <a:r>
            <a:rPr lang="en-GB" dirty="0"/>
            <a:t>National Crime </a:t>
          </a:r>
          <a:r>
            <a:rPr lang="en-GB" dirty="0">
              <a:latin typeface="Aptos Display" panose="020F0302020204030204"/>
            </a:rPr>
            <a:t>Agency suggests</a:t>
          </a:r>
          <a:r>
            <a:rPr lang="en-GB" dirty="0"/>
            <a:t> there are more than 2,000 individual deal lines in the UK linked to approximately 1,000 branded county lines. </a:t>
          </a:r>
          <a:endParaRPr lang="en-US" dirty="0"/>
        </a:p>
      </dgm:t>
    </dgm:pt>
    <dgm:pt modelId="{FBBD8ECC-3759-4827-A712-8ED9BBD9471B}" type="parTrans" cxnId="{7456CA55-B1FF-4A8C-BE47-FF8B96A556EB}">
      <dgm:prSet/>
      <dgm:spPr/>
      <dgm:t>
        <a:bodyPr/>
        <a:lstStyle/>
        <a:p>
          <a:endParaRPr lang="en-US"/>
        </a:p>
      </dgm:t>
    </dgm:pt>
    <dgm:pt modelId="{DA337FE3-E9FB-4A3B-81CA-CC0A027DF17E}" type="sibTrans" cxnId="{7456CA55-B1FF-4A8C-BE47-FF8B96A556EB}">
      <dgm:prSet/>
      <dgm:spPr/>
      <dgm:t>
        <a:bodyPr/>
        <a:lstStyle/>
        <a:p>
          <a:endParaRPr lang="en-US"/>
        </a:p>
      </dgm:t>
    </dgm:pt>
    <dgm:pt modelId="{A46DB1D3-5872-41C8-9229-0B3906AABF46}">
      <dgm:prSet/>
      <dgm:spPr/>
      <dgm:t>
        <a:bodyPr/>
        <a:lstStyle/>
        <a:p>
          <a:r>
            <a:rPr lang="en-GB" dirty="0"/>
            <a:t>The Children’s Society report that 46,000 children in England are thought to be involved in gangs, 84% of parents are worried about county lines in their area and 4,000 teenagers are being criminally exploited in London alone.</a:t>
          </a:r>
          <a:endParaRPr lang="en-US" dirty="0"/>
        </a:p>
      </dgm:t>
    </dgm:pt>
    <dgm:pt modelId="{5A82C257-9E17-4DCC-9D92-10E4C2B4412B}" type="parTrans" cxnId="{923DB15C-B5A4-47E2-80AB-FF19505EBD85}">
      <dgm:prSet/>
      <dgm:spPr/>
      <dgm:t>
        <a:bodyPr/>
        <a:lstStyle/>
        <a:p>
          <a:endParaRPr lang="en-US"/>
        </a:p>
      </dgm:t>
    </dgm:pt>
    <dgm:pt modelId="{041D07BA-D566-4D42-83FB-FD94DFE3A6B3}" type="sibTrans" cxnId="{923DB15C-B5A4-47E2-80AB-FF19505EBD85}">
      <dgm:prSet/>
      <dgm:spPr/>
      <dgm:t>
        <a:bodyPr/>
        <a:lstStyle/>
        <a:p>
          <a:endParaRPr lang="en-US"/>
        </a:p>
      </dgm:t>
    </dgm:pt>
    <dgm:pt modelId="{4DEF746F-77DF-405D-8193-7291503CE1EE}">
      <dgm:prSet/>
      <dgm:spPr/>
      <dgm:t>
        <a:bodyPr/>
        <a:lstStyle/>
        <a:p>
          <a:r>
            <a:rPr lang="en-GB" dirty="0"/>
            <a:t>High numbers of British children trafficked- In 2022, 2,281 county lines referrals were flagged, accounting for 13% of all referrals received in the year, the majority (75%; 1,710) of these referrals were for male children.</a:t>
          </a:r>
          <a:endParaRPr lang="en-US" dirty="0"/>
        </a:p>
      </dgm:t>
    </dgm:pt>
    <dgm:pt modelId="{9D5A3803-ED22-431B-A97D-FB2F29A086E6}" type="parTrans" cxnId="{9B9322AF-B2EE-474F-A451-9E7D84638DC5}">
      <dgm:prSet/>
      <dgm:spPr/>
      <dgm:t>
        <a:bodyPr/>
        <a:lstStyle/>
        <a:p>
          <a:endParaRPr lang="en-US"/>
        </a:p>
      </dgm:t>
    </dgm:pt>
    <dgm:pt modelId="{A35723D1-1D6B-453B-918A-C0C276D384C2}" type="sibTrans" cxnId="{9B9322AF-B2EE-474F-A451-9E7D84638DC5}">
      <dgm:prSet/>
      <dgm:spPr/>
      <dgm:t>
        <a:bodyPr/>
        <a:lstStyle/>
        <a:p>
          <a:endParaRPr lang="en-US"/>
        </a:p>
      </dgm:t>
    </dgm:pt>
    <dgm:pt modelId="{6FF6DE2B-397E-44D8-8FE4-0DFDCA10F9F5}" type="pres">
      <dgm:prSet presAssocID="{36307DFF-4AFB-4AA1-96C4-626FF8B1103D}" presName="vert0" presStyleCnt="0">
        <dgm:presLayoutVars>
          <dgm:dir/>
          <dgm:animOne val="branch"/>
          <dgm:animLvl val="lvl"/>
        </dgm:presLayoutVars>
      </dgm:prSet>
      <dgm:spPr/>
    </dgm:pt>
    <dgm:pt modelId="{5902552D-574D-43BB-A8FE-4D5BE75B56EE}" type="pres">
      <dgm:prSet presAssocID="{80285F1B-DB37-4742-BDD0-C6873795634A}" presName="thickLine" presStyleLbl="alignNode1" presStyleIdx="0" presStyleCnt="3"/>
      <dgm:spPr/>
    </dgm:pt>
    <dgm:pt modelId="{8B554002-46BE-4EDA-B88A-769CBE5DE9E5}" type="pres">
      <dgm:prSet presAssocID="{80285F1B-DB37-4742-BDD0-C6873795634A}" presName="horz1" presStyleCnt="0"/>
      <dgm:spPr/>
    </dgm:pt>
    <dgm:pt modelId="{3896D0C8-6FA3-4012-BC9D-61E87160CE4E}" type="pres">
      <dgm:prSet presAssocID="{80285F1B-DB37-4742-BDD0-C6873795634A}" presName="tx1" presStyleLbl="revTx" presStyleIdx="0" presStyleCnt="3"/>
      <dgm:spPr/>
    </dgm:pt>
    <dgm:pt modelId="{7EF585EE-1D01-4E13-8E48-4B1F473637C1}" type="pres">
      <dgm:prSet presAssocID="{80285F1B-DB37-4742-BDD0-C6873795634A}" presName="vert1" presStyleCnt="0"/>
      <dgm:spPr/>
    </dgm:pt>
    <dgm:pt modelId="{435258DD-9B08-477A-BDA3-C962D55B707B}" type="pres">
      <dgm:prSet presAssocID="{A46DB1D3-5872-41C8-9229-0B3906AABF46}" presName="thickLine" presStyleLbl="alignNode1" presStyleIdx="1" presStyleCnt="3"/>
      <dgm:spPr/>
    </dgm:pt>
    <dgm:pt modelId="{B94852FB-53B6-4460-8418-4CD185A48F13}" type="pres">
      <dgm:prSet presAssocID="{A46DB1D3-5872-41C8-9229-0B3906AABF46}" presName="horz1" presStyleCnt="0"/>
      <dgm:spPr/>
    </dgm:pt>
    <dgm:pt modelId="{A6D13353-2D4C-46C4-BF07-E78428E19C57}" type="pres">
      <dgm:prSet presAssocID="{A46DB1D3-5872-41C8-9229-0B3906AABF46}" presName="tx1" presStyleLbl="revTx" presStyleIdx="1" presStyleCnt="3"/>
      <dgm:spPr/>
    </dgm:pt>
    <dgm:pt modelId="{EBF037C1-E324-45C7-91D0-18DCD395514E}" type="pres">
      <dgm:prSet presAssocID="{A46DB1D3-5872-41C8-9229-0B3906AABF46}" presName="vert1" presStyleCnt="0"/>
      <dgm:spPr/>
    </dgm:pt>
    <dgm:pt modelId="{842C0437-F412-4584-92E3-A16878DE121C}" type="pres">
      <dgm:prSet presAssocID="{4DEF746F-77DF-405D-8193-7291503CE1EE}" presName="thickLine" presStyleLbl="alignNode1" presStyleIdx="2" presStyleCnt="3"/>
      <dgm:spPr/>
    </dgm:pt>
    <dgm:pt modelId="{08AAE8C0-2461-4020-9E7C-9EB95F045FC2}" type="pres">
      <dgm:prSet presAssocID="{4DEF746F-77DF-405D-8193-7291503CE1EE}" presName="horz1" presStyleCnt="0"/>
      <dgm:spPr/>
    </dgm:pt>
    <dgm:pt modelId="{E83B5D51-1C54-4DE6-B63F-1E826088D462}" type="pres">
      <dgm:prSet presAssocID="{4DEF746F-77DF-405D-8193-7291503CE1EE}" presName="tx1" presStyleLbl="revTx" presStyleIdx="2" presStyleCnt="3"/>
      <dgm:spPr/>
    </dgm:pt>
    <dgm:pt modelId="{18C9C7F7-6C3F-40DB-A0D6-E80B9F91FB3E}" type="pres">
      <dgm:prSet presAssocID="{4DEF746F-77DF-405D-8193-7291503CE1EE}" presName="vert1" presStyleCnt="0"/>
      <dgm:spPr/>
    </dgm:pt>
  </dgm:ptLst>
  <dgm:cxnLst>
    <dgm:cxn modelId="{923DB15C-B5A4-47E2-80AB-FF19505EBD85}" srcId="{36307DFF-4AFB-4AA1-96C4-626FF8B1103D}" destId="{A46DB1D3-5872-41C8-9229-0B3906AABF46}" srcOrd="1" destOrd="0" parTransId="{5A82C257-9E17-4DCC-9D92-10E4C2B4412B}" sibTransId="{041D07BA-D566-4D42-83FB-FD94DFE3A6B3}"/>
    <dgm:cxn modelId="{74B2E471-040D-48D6-AB1E-1EA66CF1D910}" type="presOf" srcId="{A46DB1D3-5872-41C8-9229-0B3906AABF46}" destId="{A6D13353-2D4C-46C4-BF07-E78428E19C57}" srcOrd="0" destOrd="0" presId="urn:microsoft.com/office/officeart/2008/layout/LinedList"/>
    <dgm:cxn modelId="{7456CA55-B1FF-4A8C-BE47-FF8B96A556EB}" srcId="{36307DFF-4AFB-4AA1-96C4-626FF8B1103D}" destId="{80285F1B-DB37-4742-BDD0-C6873795634A}" srcOrd="0" destOrd="0" parTransId="{FBBD8ECC-3759-4827-A712-8ED9BBD9471B}" sibTransId="{DA337FE3-E9FB-4A3B-81CA-CC0A027DF17E}"/>
    <dgm:cxn modelId="{9B9322AF-B2EE-474F-A451-9E7D84638DC5}" srcId="{36307DFF-4AFB-4AA1-96C4-626FF8B1103D}" destId="{4DEF746F-77DF-405D-8193-7291503CE1EE}" srcOrd="2" destOrd="0" parTransId="{9D5A3803-ED22-431B-A97D-FB2F29A086E6}" sibTransId="{A35723D1-1D6B-453B-918A-C0C276D384C2}"/>
    <dgm:cxn modelId="{675763D6-CC7B-47AD-AD47-8F3FB94B8387}" type="presOf" srcId="{36307DFF-4AFB-4AA1-96C4-626FF8B1103D}" destId="{6FF6DE2B-397E-44D8-8FE4-0DFDCA10F9F5}" srcOrd="0" destOrd="0" presId="urn:microsoft.com/office/officeart/2008/layout/LinedList"/>
    <dgm:cxn modelId="{693023E3-8C33-4908-B504-ADBFC44A8868}" type="presOf" srcId="{80285F1B-DB37-4742-BDD0-C6873795634A}" destId="{3896D0C8-6FA3-4012-BC9D-61E87160CE4E}" srcOrd="0" destOrd="0" presId="urn:microsoft.com/office/officeart/2008/layout/LinedList"/>
    <dgm:cxn modelId="{112369ED-B3F5-425E-A865-EAEBF069D1C9}" type="presOf" srcId="{4DEF746F-77DF-405D-8193-7291503CE1EE}" destId="{E83B5D51-1C54-4DE6-B63F-1E826088D462}" srcOrd="0" destOrd="0" presId="urn:microsoft.com/office/officeart/2008/layout/LinedList"/>
    <dgm:cxn modelId="{ED4363F5-5272-4356-815C-96CD1EA2693A}" type="presParOf" srcId="{6FF6DE2B-397E-44D8-8FE4-0DFDCA10F9F5}" destId="{5902552D-574D-43BB-A8FE-4D5BE75B56EE}" srcOrd="0" destOrd="0" presId="urn:microsoft.com/office/officeart/2008/layout/LinedList"/>
    <dgm:cxn modelId="{9BAEA3C2-3A1C-45EF-ADF6-0B6B49C9C71E}" type="presParOf" srcId="{6FF6DE2B-397E-44D8-8FE4-0DFDCA10F9F5}" destId="{8B554002-46BE-4EDA-B88A-769CBE5DE9E5}" srcOrd="1" destOrd="0" presId="urn:microsoft.com/office/officeart/2008/layout/LinedList"/>
    <dgm:cxn modelId="{F7D6D133-0040-49F2-BFB4-3D5660ED4F52}" type="presParOf" srcId="{8B554002-46BE-4EDA-B88A-769CBE5DE9E5}" destId="{3896D0C8-6FA3-4012-BC9D-61E87160CE4E}" srcOrd="0" destOrd="0" presId="urn:microsoft.com/office/officeart/2008/layout/LinedList"/>
    <dgm:cxn modelId="{7CC24ACD-49BF-42D7-B00B-327FDF478751}" type="presParOf" srcId="{8B554002-46BE-4EDA-B88A-769CBE5DE9E5}" destId="{7EF585EE-1D01-4E13-8E48-4B1F473637C1}" srcOrd="1" destOrd="0" presId="urn:microsoft.com/office/officeart/2008/layout/LinedList"/>
    <dgm:cxn modelId="{9C539288-24D6-4E4A-B084-1DA323562EF3}" type="presParOf" srcId="{6FF6DE2B-397E-44D8-8FE4-0DFDCA10F9F5}" destId="{435258DD-9B08-477A-BDA3-C962D55B707B}" srcOrd="2" destOrd="0" presId="urn:microsoft.com/office/officeart/2008/layout/LinedList"/>
    <dgm:cxn modelId="{25D32A22-D130-40C3-ACD4-ECC941873DC1}" type="presParOf" srcId="{6FF6DE2B-397E-44D8-8FE4-0DFDCA10F9F5}" destId="{B94852FB-53B6-4460-8418-4CD185A48F13}" srcOrd="3" destOrd="0" presId="urn:microsoft.com/office/officeart/2008/layout/LinedList"/>
    <dgm:cxn modelId="{09A308CF-5ABE-4BFB-9EE1-5E26B7C0B393}" type="presParOf" srcId="{B94852FB-53B6-4460-8418-4CD185A48F13}" destId="{A6D13353-2D4C-46C4-BF07-E78428E19C57}" srcOrd="0" destOrd="0" presId="urn:microsoft.com/office/officeart/2008/layout/LinedList"/>
    <dgm:cxn modelId="{7FD46A6C-C2A4-493A-9F70-6F8FFBA1D197}" type="presParOf" srcId="{B94852FB-53B6-4460-8418-4CD185A48F13}" destId="{EBF037C1-E324-45C7-91D0-18DCD395514E}" srcOrd="1" destOrd="0" presId="urn:microsoft.com/office/officeart/2008/layout/LinedList"/>
    <dgm:cxn modelId="{F9DCCBD8-8264-4A28-A791-D77B4F3B79C0}" type="presParOf" srcId="{6FF6DE2B-397E-44D8-8FE4-0DFDCA10F9F5}" destId="{842C0437-F412-4584-92E3-A16878DE121C}" srcOrd="4" destOrd="0" presId="urn:microsoft.com/office/officeart/2008/layout/LinedList"/>
    <dgm:cxn modelId="{A6B9A31D-AFB4-4E62-930A-7EB3332CCC58}" type="presParOf" srcId="{6FF6DE2B-397E-44D8-8FE4-0DFDCA10F9F5}" destId="{08AAE8C0-2461-4020-9E7C-9EB95F045FC2}" srcOrd="5" destOrd="0" presId="urn:microsoft.com/office/officeart/2008/layout/LinedList"/>
    <dgm:cxn modelId="{CBF08170-356C-4D29-8DBE-4E261702BC28}" type="presParOf" srcId="{08AAE8C0-2461-4020-9E7C-9EB95F045FC2}" destId="{E83B5D51-1C54-4DE6-B63F-1E826088D462}" srcOrd="0" destOrd="0" presId="urn:microsoft.com/office/officeart/2008/layout/LinedList"/>
    <dgm:cxn modelId="{6C9B7DE9-6ED9-4C60-AB4A-390091CC4ED2}" type="presParOf" srcId="{08AAE8C0-2461-4020-9E7C-9EB95F045FC2}" destId="{18C9C7F7-6C3F-40DB-A0D6-E80B9F91FB3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F419AB0-8F5A-4FA9-9922-EE0F74961ADA}" type="doc">
      <dgm:prSet loTypeId="urn:microsoft.com/office/officeart/2005/8/layout/hierarchy1" loCatId="hierarchy" qsTypeId="urn:microsoft.com/office/officeart/2005/8/quickstyle/simple2" qsCatId="simple" csTypeId="urn:microsoft.com/office/officeart/2005/8/colors/accent3_2" csCatId="accent3"/>
      <dgm:spPr/>
      <dgm:t>
        <a:bodyPr/>
        <a:lstStyle/>
        <a:p>
          <a:endParaRPr lang="en-US"/>
        </a:p>
      </dgm:t>
    </dgm:pt>
    <dgm:pt modelId="{88101D8D-63BF-4A62-B131-90C970CC7A78}">
      <dgm:prSet/>
      <dgm:spPr/>
      <dgm:t>
        <a:bodyPr/>
        <a:lstStyle/>
        <a:p>
          <a:r>
            <a:rPr lang="en-GB" dirty="0"/>
            <a:t>Gangs prey on vulnerable children because they are cheaper, more easily controlled, less likely to get picked up by the police and, if arrested, they receive lighter sentences than adults.</a:t>
          </a:r>
          <a:endParaRPr lang="en-US" dirty="0"/>
        </a:p>
      </dgm:t>
    </dgm:pt>
    <dgm:pt modelId="{F812DD98-46B6-48C5-B927-7B153BFA9E4A}" type="parTrans" cxnId="{333ACED0-541D-4538-A958-6090DB463580}">
      <dgm:prSet/>
      <dgm:spPr/>
      <dgm:t>
        <a:bodyPr/>
        <a:lstStyle/>
        <a:p>
          <a:endParaRPr lang="en-US"/>
        </a:p>
      </dgm:t>
    </dgm:pt>
    <dgm:pt modelId="{93EE8B82-FC19-41EC-A9E7-5F1B1A25700D}" type="sibTrans" cxnId="{333ACED0-541D-4538-A958-6090DB463580}">
      <dgm:prSet/>
      <dgm:spPr/>
      <dgm:t>
        <a:bodyPr/>
        <a:lstStyle/>
        <a:p>
          <a:endParaRPr lang="en-US"/>
        </a:p>
      </dgm:t>
    </dgm:pt>
    <dgm:pt modelId="{7F46DFE9-4DF0-4EA1-A18C-3D70C7BF6880}" type="pres">
      <dgm:prSet presAssocID="{FF419AB0-8F5A-4FA9-9922-EE0F74961ADA}" presName="hierChild1" presStyleCnt="0">
        <dgm:presLayoutVars>
          <dgm:chPref val="1"/>
          <dgm:dir/>
          <dgm:animOne val="branch"/>
          <dgm:animLvl val="lvl"/>
          <dgm:resizeHandles/>
        </dgm:presLayoutVars>
      </dgm:prSet>
      <dgm:spPr/>
    </dgm:pt>
    <dgm:pt modelId="{422C1B14-5826-4F4A-8BDA-D091BFCA85C2}" type="pres">
      <dgm:prSet presAssocID="{88101D8D-63BF-4A62-B131-90C970CC7A78}" presName="hierRoot1" presStyleCnt="0"/>
      <dgm:spPr/>
    </dgm:pt>
    <dgm:pt modelId="{7CA90992-1832-4F8B-BDFF-537E64496A81}" type="pres">
      <dgm:prSet presAssocID="{88101D8D-63BF-4A62-B131-90C970CC7A78}" presName="composite" presStyleCnt="0"/>
      <dgm:spPr/>
    </dgm:pt>
    <dgm:pt modelId="{C4BFD0F5-494B-4E50-AB1B-3E9ADF5F6288}" type="pres">
      <dgm:prSet presAssocID="{88101D8D-63BF-4A62-B131-90C970CC7A78}" presName="background" presStyleLbl="node0" presStyleIdx="0" presStyleCnt="1"/>
      <dgm:spPr/>
    </dgm:pt>
    <dgm:pt modelId="{98031368-26AF-448F-ABDF-0CDF0FB4DED0}" type="pres">
      <dgm:prSet presAssocID="{88101D8D-63BF-4A62-B131-90C970CC7A78}" presName="text" presStyleLbl="fgAcc0" presStyleIdx="0" presStyleCnt="1">
        <dgm:presLayoutVars>
          <dgm:chPref val="3"/>
        </dgm:presLayoutVars>
      </dgm:prSet>
      <dgm:spPr/>
    </dgm:pt>
    <dgm:pt modelId="{6783EFB0-2EFD-4101-A8DF-9B0AE2D797D8}" type="pres">
      <dgm:prSet presAssocID="{88101D8D-63BF-4A62-B131-90C970CC7A78}" presName="hierChild2" presStyleCnt="0"/>
      <dgm:spPr/>
    </dgm:pt>
  </dgm:ptLst>
  <dgm:cxnLst>
    <dgm:cxn modelId="{ECFA6D68-14C8-4EAF-B4E9-3DC4CED1EF69}" type="presOf" srcId="{FF419AB0-8F5A-4FA9-9922-EE0F74961ADA}" destId="{7F46DFE9-4DF0-4EA1-A18C-3D70C7BF6880}" srcOrd="0" destOrd="0" presId="urn:microsoft.com/office/officeart/2005/8/layout/hierarchy1"/>
    <dgm:cxn modelId="{333ACED0-541D-4538-A958-6090DB463580}" srcId="{FF419AB0-8F5A-4FA9-9922-EE0F74961ADA}" destId="{88101D8D-63BF-4A62-B131-90C970CC7A78}" srcOrd="0" destOrd="0" parTransId="{F812DD98-46B6-48C5-B927-7B153BFA9E4A}" sibTransId="{93EE8B82-FC19-41EC-A9E7-5F1B1A25700D}"/>
    <dgm:cxn modelId="{E10028D2-50FC-4B05-96C4-BDD9FB7085C3}" type="presOf" srcId="{88101D8D-63BF-4A62-B131-90C970CC7A78}" destId="{98031368-26AF-448F-ABDF-0CDF0FB4DED0}" srcOrd="0" destOrd="0" presId="urn:microsoft.com/office/officeart/2005/8/layout/hierarchy1"/>
    <dgm:cxn modelId="{7F34E67A-5048-4BF5-A396-732BEC1716D8}" type="presParOf" srcId="{7F46DFE9-4DF0-4EA1-A18C-3D70C7BF6880}" destId="{422C1B14-5826-4F4A-8BDA-D091BFCA85C2}" srcOrd="0" destOrd="0" presId="urn:microsoft.com/office/officeart/2005/8/layout/hierarchy1"/>
    <dgm:cxn modelId="{3273277D-F6A8-44C6-8B7F-3814868D92A5}" type="presParOf" srcId="{422C1B14-5826-4F4A-8BDA-D091BFCA85C2}" destId="{7CA90992-1832-4F8B-BDFF-537E64496A81}" srcOrd="0" destOrd="0" presId="urn:microsoft.com/office/officeart/2005/8/layout/hierarchy1"/>
    <dgm:cxn modelId="{80DC2BEC-EE58-41B0-A12A-77E47B7FC16B}" type="presParOf" srcId="{7CA90992-1832-4F8B-BDFF-537E64496A81}" destId="{C4BFD0F5-494B-4E50-AB1B-3E9ADF5F6288}" srcOrd="0" destOrd="0" presId="urn:microsoft.com/office/officeart/2005/8/layout/hierarchy1"/>
    <dgm:cxn modelId="{9EEE100F-0A51-4C6E-8FAE-9BEB74E86030}" type="presParOf" srcId="{7CA90992-1832-4F8B-BDFF-537E64496A81}" destId="{98031368-26AF-448F-ABDF-0CDF0FB4DED0}" srcOrd="1" destOrd="0" presId="urn:microsoft.com/office/officeart/2005/8/layout/hierarchy1"/>
    <dgm:cxn modelId="{D651DF3C-E8BD-45BC-93DB-EC6FED803A7C}" type="presParOf" srcId="{422C1B14-5826-4F4A-8BDA-D091BFCA85C2}" destId="{6783EFB0-2EFD-4101-A8DF-9B0AE2D797D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3915371-E693-46F2-A251-21593A228737}"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D5C9A328-F340-43E3-B602-2DEEB4163D71}">
      <dgm:prSet/>
      <dgm:spPr/>
      <dgm:t>
        <a:bodyPr/>
        <a:lstStyle/>
        <a:p>
          <a:r>
            <a:rPr lang="en-GB"/>
            <a:t>Research into the following theories as to why people join gangs:-</a:t>
          </a:r>
          <a:endParaRPr lang="en-US"/>
        </a:p>
      </dgm:t>
    </dgm:pt>
    <dgm:pt modelId="{ADCA462F-8F13-4321-9AE6-3BB3953CC1E6}" type="parTrans" cxnId="{E3CD8CD6-779B-427D-9C79-C5E1877E7B06}">
      <dgm:prSet/>
      <dgm:spPr/>
      <dgm:t>
        <a:bodyPr/>
        <a:lstStyle/>
        <a:p>
          <a:endParaRPr lang="en-US"/>
        </a:p>
      </dgm:t>
    </dgm:pt>
    <dgm:pt modelId="{6DA60F44-8C8B-4475-B5AE-FF5CAE8401BB}" type="sibTrans" cxnId="{E3CD8CD6-779B-427D-9C79-C5E1877E7B06}">
      <dgm:prSet/>
      <dgm:spPr/>
      <dgm:t>
        <a:bodyPr/>
        <a:lstStyle/>
        <a:p>
          <a:endParaRPr lang="en-US"/>
        </a:p>
      </dgm:t>
    </dgm:pt>
    <dgm:pt modelId="{EEEB2AE3-8D3E-4C9D-A670-1FFDD9AAACBB}">
      <dgm:prSet/>
      <dgm:spPr/>
      <dgm:t>
        <a:bodyPr/>
        <a:lstStyle/>
        <a:p>
          <a:r>
            <a:rPr lang="en-GB" b="1"/>
            <a:t>Strain theory</a:t>
          </a:r>
          <a:endParaRPr lang="en-US"/>
        </a:p>
      </dgm:t>
    </dgm:pt>
    <dgm:pt modelId="{76DBD1AD-BB6E-40B4-827F-C14B2C96E18F}" type="parTrans" cxnId="{5D31C289-1C5F-446F-864B-71B4B6E1C8FF}">
      <dgm:prSet/>
      <dgm:spPr/>
      <dgm:t>
        <a:bodyPr/>
        <a:lstStyle/>
        <a:p>
          <a:endParaRPr lang="en-US"/>
        </a:p>
      </dgm:t>
    </dgm:pt>
    <dgm:pt modelId="{1590D60F-6C6E-4FC6-B982-151D0BEBBD08}" type="sibTrans" cxnId="{5D31C289-1C5F-446F-864B-71B4B6E1C8FF}">
      <dgm:prSet/>
      <dgm:spPr/>
      <dgm:t>
        <a:bodyPr/>
        <a:lstStyle/>
        <a:p>
          <a:endParaRPr lang="en-US"/>
        </a:p>
      </dgm:t>
    </dgm:pt>
    <dgm:pt modelId="{98726A1B-1B38-47E9-95BD-EE946A5055EE}">
      <dgm:prSet/>
      <dgm:spPr/>
      <dgm:t>
        <a:bodyPr/>
        <a:lstStyle/>
        <a:p>
          <a:r>
            <a:rPr lang="en-GB" b="1"/>
            <a:t>Subcultural theory </a:t>
          </a:r>
          <a:endParaRPr lang="en-US"/>
        </a:p>
      </dgm:t>
    </dgm:pt>
    <dgm:pt modelId="{7AB091DC-346E-4D14-98E8-C126876A8966}" type="parTrans" cxnId="{8E27F341-6A4D-4CA2-A6B3-6AC93779F993}">
      <dgm:prSet/>
      <dgm:spPr/>
      <dgm:t>
        <a:bodyPr/>
        <a:lstStyle/>
        <a:p>
          <a:endParaRPr lang="en-US"/>
        </a:p>
      </dgm:t>
    </dgm:pt>
    <dgm:pt modelId="{AC62F0F6-35DE-47B9-BCDD-558EBBB2E724}" type="sibTrans" cxnId="{8E27F341-6A4D-4CA2-A6B3-6AC93779F993}">
      <dgm:prSet/>
      <dgm:spPr/>
      <dgm:t>
        <a:bodyPr/>
        <a:lstStyle/>
        <a:p>
          <a:endParaRPr lang="en-US"/>
        </a:p>
      </dgm:t>
    </dgm:pt>
    <dgm:pt modelId="{7798DBA8-9D60-4359-A685-CBA9806C4DE6}">
      <dgm:prSet/>
      <dgm:spPr/>
      <dgm:t>
        <a:bodyPr/>
        <a:lstStyle/>
        <a:p>
          <a:r>
            <a:rPr lang="en-GB" b="1"/>
            <a:t>Social disorganisation theory</a:t>
          </a:r>
          <a:endParaRPr lang="en-US"/>
        </a:p>
      </dgm:t>
    </dgm:pt>
    <dgm:pt modelId="{D4C3EA52-8297-4847-AF5D-481169D1754B}" type="parTrans" cxnId="{C8EE80DD-7140-4A8F-8FB1-7E255FA33FDC}">
      <dgm:prSet/>
      <dgm:spPr/>
      <dgm:t>
        <a:bodyPr/>
        <a:lstStyle/>
        <a:p>
          <a:endParaRPr lang="en-US"/>
        </a:p>
      </dgm:t>
    </dgm:pt>
    <dgm:pt modelId="{131AEF60-A20B-4806-989D-3CE5F687CC13}" type="sibTrans" cxnId="{C8EE80DD-7140-4A8F-8FB1-7E255FA33FDC}">
      <dgm:prSet/>
      <dgm:spPr/>
      <dgm:t>
        <a:bodyPr/>
        <a:lstStyle/>
        <a:p>
          <a:endParaRPr lang="en-US"/>
        </a:p>
      </dgm:t>
    </dgm:pt>
    <dgm:pt modelId="{C94D7D93-E553-480A-ADAA-257F16A137A8}">
      <dgm:prSet/>
      <dgm:spPr/>
      <dgm:t>
        <a:bodyPr/>
        <a:lstStyle/>
        <a:p>
          <a:r>
            <a:rPr lang="en-GB" b="1"/>
            <a:t>Labelling theory</a:t>
          </a:r>
          <a:endParaRPr lang="en-US"/>
        </a:p>
      </dgm:t>
    </dgm:pt>
    <dgm:pt modelId="{505D8FF2-3AA1-4B0F-8F77-B54D6A79027A}" type="parTrans" cxnId="{54F80CD4-9194-4EF0-B87C-1DC1B26E6054}">
      <dgm:prSet/>
      <dgm:spPr/>
      <dgm:t>
        <a:bodyPr/>
        <a:lstStyle/>
        <a:p>
          <a:endParaRPr lang="en-US"/>
        </a:p>
      </dgm:t>
    </dgm:pt>
    <dgm:pt modelId="{D0E0D0D4-7D65-4116-89C1-DA315940153A}" type="sibTrans" cxnId="{54F80CD4-9194-4EF0-B87C-1DC1B26E6054}">
      <dgm:prSet/>
      <dgm:spPr/>
      <dgm:t>
        <a:bodyPr/>
        <a:lstStyle/>
        <a:p>
          <a:endParaRPr lang="en-US"/>
        </a:p>
      </dgm:t>
    </dgm:pt>
    <dgm:pt modelId="{02D48456-4350-4081-8FAB-AA2903AA9A5E}">
      <dgm:prSet/>
      <dgm:spPr/>
      <dgm:t>
        <a:bodyPr/>
        <a:lstStyle/>
        <a:p>
          <a:r>
            <a:rPr lang="en-GB" b="1"/>
            <a:t>Social control theory</a:t>
          </a:r>
          <a:endParaRPr lang="en-US"/>
        </a:p>
      </dgm:t>
    </dgm:pt>
    <dgm:pt modelId="{CC6F3400-F406-4991-89E1-BC18C4E4C64B}" type="parTrans" cxnId="{281CE3DA-294C-4CF3-9A80-8DAE84E5CBA2}">
      <dgm:prSet/>
      <dgm:spPr/>
      <dgm:t>
        <a:bodyPr/>
        <a:lstStyle/>
        <a:p>
          <a:endParaRPr lang="en-US"/>
        </a:p>
      </dgm:t>
    </dgm:pt>
    <dgm:pt modelId="{534D440D-3082-4C42-88BC-6498B578B4C0}" type="sibTrans" cxnId="{281CE3DA-294C-4CF3-9A80-8DAE84E5CBA2}">
      <dgm:prSet/>
      <dgm:spPr/>
      <dgm:t>
        <a:bodyPr/>
        <a:lstStyle/>
        <a:p>
          <a:endParaRPr lang="en-US"/>
        </a:p>
      </dgm:t>
    </dgm:pt>
    <dgm:pt modelId="{88FCF931-0855-4BC5-87BD-11D103CF9C90}" type="pres">
      <dgm:prSet presAssocID="{A3915371-E693-46F2-A251-21593A228737}" presName="linear" presStyleCnt="0">
        <dgm:presLayoutVars>
          <dgm:animLvl val="lvl"/>
          <dgm:resizeHandles val="exact"/>
        </dgm:presLayoutVars>
      </dgm:prSet>
      <dgm:spPr/>
    </dgm:pt>
    <dgm:pt modelId="{9E93221B-47AB-4B14-9BB8-DF5F407843D1}" type="pres">
      <dgm:prSet presAssocID="{D5C9A328-F340-43E3-B602-2DEEB4163D71}" presName="parentText" presStyleLbl="node1" presStyleIdx="0" presStyleCnt="6">
        <dgm:presLayoutVars>
          <dgm:chMax val="0"/>
          <dgm:bulletEnabled val="1"/>
        </dgm:presLayoutVars>
      </dgm:prSet>
      <dgm:spPr/>
    </dgm:pt>
    <dgm:pt modelId="{00940C10-7BAE-4A27-95BD-66F91178FA3C}" type="pres">
      <dgm:prSet presAssocID="{6DA60F44-8C8B-4475-B5AE-FF5CAE8401BB}" presName="spacer" presStyleCnt="0"/>
      <dgm:spPr/>
    </dgm:pt>
    <dgm:pt modelId="{8C0D8C0F-63E6-4EE8-B045-F23088460E1A}" type="pres">
      <dgm:prSet presAssocID="{EEEB2AE3-8D3E-4C9D-A670-1FFDD9AAACBB}" presName="parentText" presStyleLbl="node1" presStyleIdx="1" presStyleCnt="6">
        <dgm:presLayoutVars>
          <dgm:chMax val="0"/>
          <dgm:bulletEnabled val="1"/>
        </dgm:presLayoutVars>
      </dgm:prSet>
      <dgm:spPr/>
    </dgm:pt>
    <dgm:pt modelId="{986C860F-87C1-401E-876D-10DE13670842}" type="pres">
      <dgm:prSet presAssocID="{1590D60F-6C6E-4FC6-B982-151D0BEBBD08}" presName="spacer" presStyleCnt="0"/>
      <dgm:spPr/>
    </dgm:pt>
    <dgm:pt modelId="{A4290F4E-4B35-4383-8D4B-22C23262F679}" type="pres">
      <dgm:prSet presAssocID="{98726A1B-1B38-47E9-95BD-EE946A5055EE}" presName="parentText" presStyleLbl="node1" presStyleIdx="2" presStyleCnt="6">
        <dgm:presLayoutVars>
          <dgm:chMax val="0"/>
          <dgm:bulletEnabled val="1"/>
        </dgm:presLayoutVars>
      </dgm:prSet>
      <dgm:spPr/>
    </dgm:pt>
    <dgm:pt modelId="{8099C327-5230-4A3E-951C-CF846D9CB738}" type="pres">
      <dgm:prSet presAssocID="{AC62F0F6-35DE-47B9-BCDD-558EBBB2E724}" presName="spacer" presStyleCnt="0"/>
      <dgm:spPr/>
    </dgm:pt>
    <dgm:pt modelId="{FFFC4714-ED60-4D86-8C60-CA985E4780C2}" type="pres">
      <dgm:prSet presAssocID="{7798DBA8-9D60-4359-A685-CBA9806C4DE6}" presName="parentText" presStyleLbl="node1" presStyleIdx="3" presStyleCnt="6">
        <dgm:presLayoutVars>
          <dgm:chMax val="0"/>
          <dgm:bulletEnabled val="1"/>
        </dgm:presLayoutVars>
      </dgm:prSet>
      <dgm:spPr/>
    </dgm:pt>
    <dgm:pt modelId="{6937D58F-8B27-4EA8-B9DE-8DE5C1271CAE}" type="pres">
      <dgm:prSet presAssocID="{131AEF60-A20B-4806-989D-3CE5F687CC13}" presName="spacer" presStyleCnt="0"/>
      <dgm:spPr/>
    </dgm:pt>
    <dgm:pt modelId="{F13BBD7C-C5D4-4EA8-AABA-1AFED0A15C8C}" type="pres">
      <dgm:prSet presAssocID="{C94D7D93-E553-480A-ADAA-257F16A137A8}" presName="parentText" presStyleLbl="node1" presStyleIdx="4" presStyleCnt="6">
        <dgm:presLayoutVars>
          <dgm:chMax val="0"/>
          <dgm:bulletEnabled val="1"/>
        </dgm:presLayoutVars>
      </dgm:prSet>
      <dgm:spPr/>
    </dgm:pt>
    <dgm:pt modelId="{E02C2E92-189A-4645-8A55-17E47FCD962B}" type="pres">
      <dgm:prSet presAssocID="{D0E0D0D4-7D65-4116-89C1-DA315940153A}" presName="spacer" presStyleCnt="0"/>
      <dgm:spPr/>
    </dgm:pt>
    <dgm:pt modelId="{6559C019-9169-410B-AFAE-AFC550908EF7}" type="pres">
      <dgm:prSet presAssocID="{02D48456-4350-4081-8FAB-AA2903AA9A5E}" presName="parentText" presStyleLbl="node1" presStyleIdx="5" presStyleCnt="6">
        <dgm:presLayoutVars>
          <dgm:chMax val="0"/>
          <dgm:bulletEnabled val="1"/>
        </dgm:presLayoutVars>
      </dgm:prSet>
      <dgm:spPr/>
    </dgm:pt>
  </dgm:ptLst>
  <dgm:cxnLst>
    <dgm:cxn modelId="{25B3A206-91CC-4AD9-AC62-D452179332B6}" type="presOf" srcId="{98726A1B-1B38-47E9-95BD-EE946A5055EE}" destId="{A4290F4E-4B35-4383-8D4B-22C23262F679}" srcOrd="0" destOrd="0" presId="urn:microsoft.com/office/officeart/2005/8/layout/vList2"/>
    <dgm:cxn modelId="{8E27F341-6A4D-4CA2-A6B3-6AC93779F993}" srcId="{A3915371-E693-46F2-A251-21593A228737}" destId="{98726A1B-1B38-47E9-95BD-EE946A5055EE}" srcOrd="2" destOrd="0" parTransId="{7AB091DC-346E-4D14-98E8-C126876A8966}" sibTransId="{AC62F0F6-35DE-47B9-BCDD-558EBBB2E724}"/>
    <dgm:cxn modelId="{CA8C1144-CEAD-4DE6-AC21-6B78533FA0AC}" type="presOf" srcId="{C94D7D93-E553-480A-ADAA-257F16A137A8}" destId="{F13BBD7C-C5D4-4EA8-AABA-1AFED0A15C8C}" srcOrd="0" destOrd="0" presId="urn:microsoft.com/office/officeart/2005/8/layout/vList2"/>
    <dgm:cxn modelId="{B4A1CC4C-010D-459F-A909-9FD87E95BAE6}" type="presOf" srcId="{A3915371-E693-46F2-A251-21593A228737}" destId="{88FCF931-0855-4BC5-87BD-11D103CF9C90}" srcOrd="0" destOrd="0" presId="urn:microsoft.com/office/officeart/2005/8/layout/vList2"/>
    <dgm:cxn modelId="{5D31C289-1C5F-446F-864B-71B4B6E1C8FF}" srcId="{A3915371-E693-46F2-A251-21593A228737}" destId="{EEEB2AE3-8D3E-4C9D-A670-1FFDD9AAACBB}" srcOrd="1" destOrd="0" parTransId="{76DBD1AD-BB6E-40B4-827F-C14B2C96E18F}" sibTransId="{1590D60F-6C6E-4FC6-B982-151D0BEBBD08}"/>
    <dgm:cxn modelId="{31E6C3A2-48C1-4B50-A747-DB98A39D044D}" type="presOf" srcId="{02D48456-4350-4081-8FAB-AA2903AA9A5E}" destId="{6559C019-9169-410B-AFAE-AFC550908EF7}" srcOrd="0" destOrd="0" presId="urn:microsoft.com/office/officeart/2005/8/layout/vList2"/>
    <dgm:cxn modelId="{54F80CD4-9194-4EF0-B87C-1DC1B26E6054}" srcId="{A3915371-E693-46F2-A251-21593A228737}" destId="{C94D7D93-E553-480A-ADAA-257F16A137A8}" srcOrd="4" destOrd="0" parTransId="{505D8FF2-3AA1-4B0F-8F77-B54D6A79027A}" sibTransId="{D0E0D0D4-7D65-4116-89C1-DA315940153A}"/>
    <dgm:cxn modelId="{E3CD8CD6-779B-427D-9C79-C5E1877E7B06}" srcId="{A3915371-E693-46F2-A251-21593A228737}" destId="{D5C9A328-F340-43E3-B602-2DEEB4163D71}" srcOrd="0" destOrd="0" parTransId="{ADCA462F-8F13-4321-9AE6-3BB3953CC1E6}" sibTransId="{6DA60F44-8C8B-4475-B5AE-FF5CAE8401BB}"/>
    <dgm:cxn modelId="{281CE3DA-294C-4CF3-9A80-8DAE84E5CBA2}" srcId="{A3915371-E693-46F2-A251-21593A228737}" destId="{02D48456-4350-4081-8FAB-AA2903AA9A5E}" srcOrd="5" destOrd="0" parTransId="{CC6F3400-F406-4991-89E1-BC18C4E4C64B}" sibTransId="{534D440D-3082-4C42-88BC-6498B578B4C0}"/>
    <dgm:cxn modelId="{C8EE80DD-7140-4A8F-8FB1-7E255FA33FDC}" srcId="{A3915371-E693-46F2-A251-21593A228737}" destId="{7798DBA8-9D60-4359-A685-CBA9806C4DE6}" srcOrd="3" destOrd="0" parTransId="{D4C3EA52-8297-4847-AF5D-481169D1754B}" sibTransId="{131AEF60-A20B-4806-989D-3CE5F687CC13}"/>
    <dgm:cxn modelId="{580473F7-7788-419C-B5EB-13A3D3A72C52}" type="presOf" srcId="{EEEB2AE3-8D3E-4C9D-A670-1FFDD9AAACBB}" destId="{8C0D8C0F-63E6-4EE8-B045-F23088460E1A}" srcOrd="0" destOrd="0" presId="urn:microsoft.com/office/officeart/2005/8/layout/vList2"/>
    <dgm:cxn modelId="{24DD12FC-15EC-4277-BBE3-9231D7637AE7}" type="presOf" srcId="{D5C9A328-F340-43E3-B602-2DEEB4163D71}" destId="{9E93221B-47AB-4B14-9BB8-DF5F407843D1}" srcOrd="0" destOrd="0" presId="urn:microsoft.com/office/officeart/2005/8/layout/vList2"/>
    <dgm:cxn modelId="{843195FE-4E52-487A-8831-928592601B3D}" type="presOf" srcId="{7798DBA8-9D60-4359-A685-CBA9806C4DE6}" destId="{FFFC4714-ED60-4D86-8C60-CA985E4780C2}" srcOrd="0" destOrd="0" presId="urn:microsoft.com/office/officeart/2005/8/layout/vList2"/>
    <dgm:cxn modelId="{043E3866-01C0-4D86-9BAD-AC7184667CD8}" type="presParOf" srcId="{88FCF931-0855-4BC5-87BD-11D103CF9C90}" destId="{9E93221B-47AB-4B14-9BB8-DF5F407843D1}" srcOrd="0" destOrd="0" presId="urn:microsoft.com/office/officeart/2005/8/layout/vList2"/>
    <dgm:cxn modelId="{5E2AA950-EB6E-4607-AE52-E6B31AF9001C}" type="presParOf" srcId="{88FCF931-0855-4BC5-87BD-11D103CF9C90}" destId="{00940C10-7BAE-4A27-95BD-66F91178FA3C}" srcOrd="1" destOrd="0" presId="urn:microsoft.com/office/officeart/2005/8/layout/vList2"/>
    <dgm:cxn modelId="{F53E8F63-89C2-4E1A-9FAD-1F5DB7CF4CAC}" type="presParOf" srcId="{88FCF931-0855-4BC5-87BD-11D103CF9C90}" destId="{8C0D8C0F-63E6-4EE8-B045-F23088460E1A}" srcOrd="2" destOrd="0" presId="urn:microsoft.com/office/officeart/2005/8/layout/vList2"/>
    <dgm:cxn modelId="{81A7BCC1-5B3A-4FD0-96EB-2D52FF1B7A5B}" type="presParOf" srcId="{88FCF931-0855-4BC5-87BD-11D103CF9C90}" destId="{986C860F-87C1-401E-876D-10DE13670842}" srcOrd="3" destOrd="0" presId="urn:microsoft.com/office/officeart/2005/8/layout/vList2"/>
    <dgm:cxn modelId="{65CEBC77-E777-45B2-885D-E0AF8A753236}" type="presParOf" srcId="{88FCF931-0855-4BC5-87BD-11D103CF9C90}" destId="{A4290F4E-4B35-4383-8D4B-22C23262F679}" srcOrd="4" destOrd="0" presId="urn:microsoft.com/office/officeart/2005/8/layout/vList2"/>
    <dgm:cxn modelId="{E9A1FDCD-3810-4B49-98D5-A59929D9441C}" type="presParOf" srcId="{88FCF931-0855-4BC5-87BD-11D103CF9C90}" destId="{8099C327-5230-4A3E-951C-CF846D9CB738}" srcOrd="5" destOrd="0" presId="urn:microsoft.com/office/officeart/2005/8/layout/vList2"/>
    <dgm:cxn modelId="{3F27EA2A-B687-4BD5-836F-22D5B7D56A17}" type="presParOf" srcId="{88FCF931-0855-4BC5-87BD-11D103CF9C90}" destId="{FFFC4714-ED60-4D86-8C60-CA985E4780C2}" srcOrd="6" destOrd="0" presId="urn:microsoft.com/office/officeart/2005/8/layout/vList2"/>
    <dgm:cxn modelId="{DB9FB767-1558-4CF9-8610-819F828AB51B}" type="presParOf" srcId="{88FCF931-0855-4BC5-87BD-11D103CF9C90}" destId="{6937D58F-8B27-4EA8-B9DE-8DE5C1271CAE}" srcOrd="7" destOrd="0" presId="urn:microsoft.com/office/officeart/2005/8/layout/vList2"/>
    <dgm:cxn modelId="{D8A8EA8F-61E0-4823-BFBC-BC118256621A}" type="presParOf" srcId="{88FCF931-0855-4BC5-87BD-11D103CF9C90}" destId="{F13BBD7C-C5D4-4EA8-AABA-1AFED0A15C8C}" srcOrd="8" destOrd="0" presId="urn:microsoft.com/office/officeart/2005/8/layout/vList2"/>
    <dgm:cxn modelId="{6213D976-63DC-429F-9776-016A97A72321}" type="presParOf" srcId="{88FCF931-0855-4BC5-87BD-11D103CF9C90}" destId="{E02C2E92-189A-4645-8A55-17E47FCD962B}" srcOrd="9" destOrd="0" presId="urn:microsoft.com/office/officeart/2005/8/layout/vList2"/>
    <dgm:cxn modelId="{0DA6D6A0-9B58-4821-94D7-0A588E86E8A9}" type="presParOf" srcId="{88FCF931-0855-4BC5-87BD-11D103CF9C90}" destId="{6559C019-9169-410B-AFAE-AFC550908EF7}"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CC56561-E6D7-4CFC-A2FF-2BCFEE6267DD}"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C9BAC516-A7F0-45E3-A47F-0FDBF1D22087}">
      <dgm:prSet/>
      <dgm:spPr/>
      <dgm:t>
        <a:bodyPr/>
        <a:lstStyle/>
        <a:p>
          <a:r>
            <a:rPr lang="en-GB"/>
            <a:t>Gang membership is a consequence of the lack of means to achieve economic aspirations that people have due to cultural and social affiliations to certain groups.</a:t>
          </a:r>
          <a:endParaRPr lang="en-US"/>
        </a:p>
      </dgm:t>
    </dgm:pt>
    <dgm:pt modelId="{651C0EAE-CBA5-439B-A501-9D261BEC453F}" type="parTrans" cxnId="{220CB112-801A-4FEB-88A9-1ECC710EF3B4}">
      <dgm:prSet/>
      <dgm:spPr/>
      <dgm:t>
        <a:bodyPr/>
        <a:lstStyle/>
        <a:p>
          <a:endParaRPr lang="en-US"/>
        </a:p>
      </dgm:t>
    </dgm:pt>
    <dgm:pt modelId="{34AA9B5E-C5F0-4029-BD3F-F363BC3F100A}" type="sibTrans" cxnId="{220CB112-801A-4FEB-88A9-1ECC710EF3B4}">
      <dgm:prSet/>
      <dgm:spPr/>
      <dgm:t>
        <a:bodyPr/>
        <a:lstStyle/>
        <a:p>
          <a:endParaRPr lang="en-US"/>
        </a:p>
      </dgm:t>
    </dgm:pt>
    <dgm:pt modelId="{635D3007-2B00-441E-BD38-B6B514FD3A2B}">
      <dgm:prSet/>
      <dgm:spPr/>
      <dgm:t>
        <a:bodyPr/>
        <a:lstStyle/>
        <a:p>
          <a:r>
            <a:rPr lang="en-GB"/>
            <a:t>Two major assumptions of the theory are that people usually have economic goals to pursue and lack the means for their attainment.</a:t>
          </a:r>
          <a:endParaRPr lang="en-US"/>
        </a:p>
      </dgm:t>
    </dgm:pt>
    <dgm:pt modelId="{7227037A-DCD5-42EB-BAEA-A2D9E3ED22E5}" type="parTrans" cxnId="{663B17AA-C7CE-4C08-B270-86C4121C6A88}">
      <dgm:prSet/>
      <dgm:spPr/>
      <dgm:t>
        <a:bodyPr/>
        <a:lstStyle/>
        <a:p>
          <a:endParaRPr lang="en-US"/>
        </a:p>
      </dgm:t>
    </dgm:pt>
    <dgm:pt modelId="{367032DE-9C5D-4787-B8AD-87596F2C3059}" type="sibTrans" cxnId="{663B17AA-C7CE-4C08-B270-86C4121C6A88}">
      <dgm:prSet/>
      <dgm:spPr/>
      <dgm:t>
        <a:bodyPr/>
        <a:lstStyle/>
        <a:p>
          <a:endParaRPr lang="en-US"/>
        </a:p>
      </dgm:t>
    </dgm:pt>
    <dgm:pt modelId="{FE115F91-98B3-499C-B9BC-755A30804EEA}">
      <dgm:prSet/>
      <dgm:spPr/>
      <dgm:t>
        <a:bodyPr/>
        <a:lstStyle/>
        <a:p>
          <a:r>
            <a:rPr lang="en-GB"/>
            <a:t>People engage in illegal activities in order to compensate for the lack of resources to achieve their goals</a:t>
          </a:r>
          <a:endParaRPr lang="en-US"/>
        </a:p>
      </dgm:t>
    </dgm:pt>
    <dgm:pt modelId="{2B96F908-7329-4BA9-89C9-B24C25EDDB9D}" type="parTrans" cxnId="{DFE58E27-5B31-40B5-8C58-F2682A34D916}">
      <dgm:prSet/>
      <dgm:spPr/>
      <dgm:t>
        <a:bodyPr/>
        <a:lstStyle/>
        <a:p>
          <a:endParaRPr lang="en-US"/>
        </a:p>
      </dgm:t>
    </dgm:pt>
    <dgm:pt modelId="{78496FBE-E427-48A4-99A7-406AADB20100}" type="sibTrans" cxnId="{DFE58E27-5B31-40B5-8C58-F2682A34D916}">
      <dgm:prSet/>
      <dgm:spPr/>
      <dgm:t>
        <a:bodyPr/>
        <a:lstStyle/>
        <a:p>
          <a:endParaRPr lang="en-US"/>
        </a:p>
      </dgm:t>
    </dgm:pt>
    <dgm:pt modelId="{9F2AD11B-6827-4437-8646-60D0B84A0E0F}" type="pres">
      <dgm:prSet presAssocID="{1CC56561-E6D7-4CFC-A2FF-2BCFEE6267DD}" presName="vert0" presStyleCnt="0">
        <dgm:presLayoutVars>
          <dgm:dir/>
          <dgm:animOne val="branch"/>
          <dgm:animLvl val="lvl"/>
        </dgm:presLayoutVars>
      </dgm:prSet>
      <dgm:spPr/>
    </dgm:pt>
    <dgm:pt modelId="{D4F862A3-A502-4928-BA45-E9B8DD3712E2}" type="pres">
      <dgm:prSet presAssocID="{C9BAC516-A7F0-45E3-A47F-0FDBF1D22087}" presName="thickLine" presStyleLbl="alignNode1" presStyleIdx="0" presStyleCnt="3"/>
      <dgm:spPr/>
    </dgm:pt>
    <dgm:pt modelId="{F819743C-F80A-4CA7-A035-E92C3ECB1F5A}" type="pres">
      <dgm:prSet presAssocID="{C9BAC516-A7F0-45E3-A47F-0FDBF1D22087}" presName="horz1" presStyleCnt="0"/>
      <dgm:spPr/>
    </dgm:pt>
    <dgm:pt modelId="{DD8B57D9-C820-4921-9222-F0D772E7CAF4}" type="pres">
      <dgm:prSet presAssocID="{C9BAC516-A7F0-45E3-A47F-0FDBF1D22087}" presName="tx1" presStyleLbl="revTx" presStyleIdx="0" presStyleCnt="3"/>
      <dgm:spPr/>
    </dgm:pt>
    <dgm:pt modelId="{29E92967-0891-43DA-8096-19B5EE79CA60}" type="pres">
      <dgm:prSet presAssocID="{C9BAC516-A7F0-45E3-A47F-0FDBF1D22087}" presName="vert1" presStyleCnt="0"/>
      <dgm:spPr/>
    </dgm:pt>
    <dgm:pt modelId="{AC6CBDA7-C74B-4AA2-94FA-159AE35C1917}" type="pres">
      <dgm:prSet presAssocID="{635D3007-2B00-441E-BD38-B6B514FD3A2B}" presName="thickLine" presStyleLbl="alignNode1" presStyleIdx="1" presStyleCnt="3"/>
      <dgm:spPr/>
    </dgm:pt>
    <dgm:pt modelId="{475F5731-2DEB-4A76-B77F-4B8A53F472C6}" type="pres">
      <dgm:prSet presAssocID="{635D3007-2B00-441E-BD38-B6B514FD3A2B}" presName="horz1" presStyleCnt="0"/>
      <dgm:spPr/>
    </dgm:pt>
    <dgm:pt modelId="{F15213E1-76E2-4CAD-8C0B-569462175C38}" type="pres">
      <dgm:prSet presAssocID="{635D3007-2B00-441E-BD38-B6B514FD3A2B}" presName="tx1" presStyleLbl="revTx" presStyleIdx="1" presStyleCnt="3"/>
      <dgm:spPr/>
    </dgm:pt>
    <dgm:pt modelId="{8B763D95-6764-42AF-99F9-445978151769}" type="pres">
      <dgm:prSet presAssocID="{635D3007-2B00-441E-BD38-B6B514FD3A2B}" presName="vert1" presStyleCnt="0"/>
      <dgm:spPr/>
    </dgm:pt>
    <dgm:pt modelId="{676F9983-14E7-4BAE-B5F0-66ADCDED56D4}" type="pres">
      <dgm:prSet presAssocID="{FE115F91-98B3-499C-B9BC-755A30804EEA}" presName="thickLine" presStyleLbl="alignNode1" presStyleIdx="2" presStyleCnt="3"/>
      <dgm:spPr/>
    </dgm:pt>
    <dgm:pt modelId="{02DA2A8A-E091-467C-8624-B3A887DD42A1}" type="pres">
      <dgm:prSet presAssocID="{FE115F91-98B3-499C-B9BC-755A30804EEA}" presName="horz1" presStyleCnt="0"/>
      <dgm:spPr/>
    </dgm:pt>
    <dgm:pt modelId="{1E99F3F7-401D-41EE-9C3A-A1A8E114BC6E}" type="pres">
      <dgm:prSet presAssocID="{FE115F91-98B3-499C-B9BC-755A30804EEA}" presName="tx1" presStyleLbl="revTx" presStyleIdx="2" presStyleCnt="3"/>
      <dgm:spPr/>
    </dgm:pt>
    <dgm:pt modelId="{A1202E52-8FF3-4D21-8C33-743B557C478C}" type="pres">
      <dgm:prSet presAssocID="{FE115F91-98B3-499C-B9BC-755A30804EEA}" presName="vert1" presStyleCnt="0"/>
      <dgm:spPr/>
    </dgm:pt>
  </dgm:ptLst>
  <dgm:cxnLst>
    <dgm:cxn modelId="{220CB112-801A-4FEB-88A9-1ECC710EF3B4}" srcId="{1CC56561-E6D7-4CFC-A2FF-2BCFEE6267DD}" destId="{C9BAC516-A7F0-45E3-A47F-0FDBF1D22087}" srcOrd="0" destOrd="0" parTransId="{651C0EAE-CBA5-439B-A501-9D261BEC453F}" sibTransId="{34AA9B5E-C5F0-4029-BD3F-F363BC3F100A}"/>
    <dgm:cxn modelId="{DFE58E27-5B31-40B5-8C58-F2682A34D916}" srcId="{1CC56561-E6D7-4CFC-A2FF-2BCFEE6267DD}" destId="{FE115F91-98B3-499C-B9BC-755A30804EEA}" srcOrd="2" destOrd="0" parTransId="{2B96F908-7329-4BA9-89C9-B24C25EDDB9D}" sibTransId="{78496FBE-E427-48A4-99A7-406AADB20100}"/>
    <dgm:cxn modelId="{25D26E47-0761-49AC-9FA2-A50B1A06168D}" type="presOf" srcId="{FE115F91-98B3-499C-B9BC-755A30804EEA}" destId="{1E99F3F7-401D-41EE-9C3A-A1A8E114BC6E}" srcOrd="0" destOrd="0" presId="urn:microsoft.com/office/officeart/2008/layout/LinedList"/>
    <dgm:cxn modelId="{729ACE6D-77B7-44E3-9A04-E562E57779AC}" type="presOf" srcId="{635D3007-2B00-441E-BD38-B6B514FD3A2B}" destId="{F15213E1-76E2-4CAD-8C0B-569462175C38}" srcOrd="0" destOrd="0" presId="urn:microsoft.com/office/officeart/2008/layout/LinedList"/>
    <dgm:cxn modelId="{722BAE9D-024D-4A8A-92D9-CF946FAD741B}" type="presOf" srcId="{C9BAC516-A7F0-45E3-A47F-0FDBF1D22087}" destId="{DD8B57D9-C820-4921-9222-F0D772E7CAF4}" srcOrd="0" destOrd="0" presId="urn:microsoft.com/office/officeart/2008/layout/LinedList"/>
    <dgm:cxn modelId="{663B17AA-C7CE-4C08-B270-86C4121C6A88}" srcId="{1CC56561-E6D7-4CFC-A2FF-2BCFEE6267DD}" destId="{635D3007-2B00-441E-BD38-B6B514FD3A2B}" srcOrd="1" destOrd="0" parTransId="{7227037A-DCD5-42EB-BAEA-A2D9E3ED22E5}" sibTransId="{367032DE-9C5D-4787-B8AD-87596F2C3059}"/>
    <dgm:cxn modelId="{3C8BE3B4-2947-42EC-A987-D214910FABD3}" type="presOf" srcId="{1CC56561-E6D7-4CFC-A2FF-2BCFEE6267DD}" destId="{9F2AD11B-6827-4437-8646-60D0B84A0E0F}" srcOrd="0" destOrd="0" presId="urn:microsoft.com/office/officeart/2008/layout/LinedList"/>
    <dgm:cxn modelId="{4964E20F-B4B3-4EC0-BABC-15DEAD3BCB46}" type="presParOf" srcId="{9F2AD11B-6827-4437-8646-60D0B84A0E0F}" destId="{D4F862A3-A502-4928-BA45-E9B8DD3712E2}" srcOrd="0" destOrd="0" presId="urn:microsoft.com/office/officeart/2008/layout/LinedList"/>
    <dgm:cxn modelId="{72837D62-E202-410C-A585-A117A024CF67}" type="presParOf" srcId="{9F2AD11B-6827-4437-8646-60D0B84A0E0F}" destId="{F819743C-F80A-4CA7-A035-E92C3ECB1F5A}" srcOrd="1" destOrd="0" presId="urn:microsoft.com/office/officeart/2008/layout/LinedList"/>
    <dgm:cxn modelId="{C38F3B96-287A-4FCD-9012-E7C34CB817B8}" type="presParOf" srcId="{F819743C-F80A-4CA7-A035-E92C3ECB1F5A}" destId="{DD8B57D9-C820-4921-9222-F0D772E7CAF4}" srcOrd="0" destOrd="0" presId="urn:microsoft.com/office/officeart/2008/layout/LinedList"/>
    <dgm:cxn modelId="{8486A958-91A3-47A8-A22B-2A29EDC31CA0}" type="presParOf" srcId="{F819743C-F80A-4CA7-A035-E92C3ECB1F5A}" destId="{29E92967-0891-43DA-8096-19B5EE79CA60}" srcOrd="1" destOrd="0" presId="urn:microsoft.com/office/officeart/2008/layout/LinedList"/>
    <dgm:cxn modelId="{627D6F9D-40B4-441B-A4D8-63EDAFF0D56E}" type="presParOf" srcId="{9F2AD11B-6827-4437-8646-60D0B84A0E0F}" destId="{AC6CBDA7-C74B-4AA2-94FA-159AE35C1917}" srcOrd="2" destOrd="0" presId="urn:microsoft.com/office/officeart/2008/layout/LinedList"/>
    <dgm:cxn modelId="{DD4691F1-83E4-4651-A9A3-6A57778DD59A}" type="presParOf" srcId="{9F2AD11B-6827-4437-8646-60D0B84A0E0F}" destId="{475F5731-2DEB-4A76-B77F-4B8A53F472C6}" srcOrd="3" destOrd="0" presId="urn:microsoft.com/office/officeart/2008/layout/LinedList"/>
    <dgm:cxn modelId="{A0B89C8A-D161-4DBC-857A-B8DA111C69F1}" type="presParOf" srcId="{475F5731-2DEB-4A76-B77F-4B8A53F472C6}" destId="{F15213E1-76E2-4CAD-8C0B-569462175C38}" srcOrd="0" destOrd="0" presId="urn:microsoft.com/office/officeart/2008/layout/LinedList"/>
    <dgm:cxn modelId="{A62298E0-908B-4043-9670-8283B304D78D}" type="presParOf" srcId="{475F5731-2DEB-4A76-B77F-4B8A53F472C6}" destId="{8B763D95-6764-42AF-99F9-445978151769}" srcOrd="1" destOrd="0" presId="urn:microsoft.com/office/officeart/2008/layout/LinedList"/>
    <dgm:cxn modelId="{8495F292-C06E-48F2-B9B7-7FE1CE2963B8}" type="presParOf" srcId="{9F2AD11B-6827-4437-8646-60D0B84A0E0F}" destId="{676F9983-14E7-4BAE-B5F0-66ADCDED56D4}" srcOrd="4" destOrd="0" presId="urn:microsoft.com/office/officeart/2008/layout/LinedList"/>
    <dgm:cxn modelId="{0F27D2A0-08E9-49F9-B081-9FCE2F36C482}" type="presParOf" srcId="{9F2AD11B-6827-4437-8646-60D0B84A0E0F}" destId="{02DA2A8A-E091-467C-8624-B3A887DD42A1}" srcOrd="5" destOrd="0" presId="urn:microsoft.com/office/officeart/2008/layout/LinedList"/>
    <dgm:cxn modelId="{FD5C12EB-2859-4778-8573-8D82676E488F}" type="presParOf" srcId="{02DA2A8A-E091-467C-8624-B3A887DD42A1}" destId="{1E99F3F7-401D-41EE-9C3A-A1A8E114BC6E}" srcOrd="0" destOrd="0" presId="urn:microsoft.com/office/officeart/2008/layout/LinedList"/>
    <dgm:cxn modelId="{D756F5A0-2300-4A29-BECE-D64E8A93A8B7}" type="presParOf" srcId="{02DA2A8A-E091-467C-8624-B3A887DD42A1}" destId="{A1202E52-8FF3-4D21-8C33-743B557C478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09024CA-74E5-4F6F-B68C-B2F53D52B1A4}"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532C444B-2342-45BF-8640-568D3462A6D9}">
      <dgm:prSet/>
      <dgm:spPr/>
      <dgm:t>
        <a:bodyPr/>
        <a:lstStyle/>
        <a:p>
          <a:r>
            <a:rPr lang="en-GB" dirty="0"/>
            <a:t>Certain groups have values, cultural norms, and attitudes that encourage their members to participate in activities related to crime and violence. </a:t>
          </a:r>
          <a:endParaRPr lang="en-US" dirty="0"/>
        </a:p>
      </dgm:t>
    </dgm:pt>
    <dgm:pt modelId="{CB92B467-F459-4BB7-8FE4-7566702C7486}" type="parTrans" cxnId="{904AAA04-925C-441F-8DFA-FE8C94C3A324}">
      <dgm:prSet/>
      <dgm:spPr/>
      <dgm:t>
        <a:bodyPr/>
        <a:lstStyle/>
        <a:p>
          <a:endParaRPr lang="en-US"/>
        </a:p>
      </dgm:t>
    </dgm:pt>
    <dgm:pt modelId="{E7A62E41-8C73-4056-95DC-0AFF7EA4D8B4}" type="sibTrans" cxnId="{904AAA04-925C-441F-8DFA-FE8C94C3A324}">
      <dgm:prSet/>
      <dgm:spPr/>
      <dgm:t>
        <a:bodyPr/>
        <a:lstStyle/>
        <a:p>
          <a:endParaRPr lang="en-US"/>
        </a:p>
      </dgm:t>
    </dgm:pt>
    <dgm:pt modelId="{42484F03-83BF-4E48-B01C-1DD77578E53E}">
      <dgm:prSet/>
      <dgm:spPr/>
      <dgm:t>
        <a:bodyPr/>
        <a:lstStyle/>
        <a:p>
          <a:r>
            <a:rPr lang="en-GB"/>
            <a:t>The theory was developed from concepts of the strain theory. However, it differs from strain theory in that people create their own subculture to facilitate the attainment of goals.</a:t>
          </a:r>
          <a:endParaRPr lang="en-US"/>
        </a:p>
      </dgm:t>
    </dgm:pt>
    <dgm:pt modelId="{D10EC7E8-4B12-42E5-A269-88450B749AA4}" type="parTrans" cxnId="{B8E465CE-98FA-41EC-ABC6-4DB2B314B225}">
      <dgm:prSet/>
      <dgm:spPr/>
      <dgm:t>
        <a:bodyPr/>
        <a:lstStyle/>
        <a:p>
          <a:endParaRPr lang="en-US"/>
        </a:p>
      </dgm:t>
    </dgm:pt>
    <dgm:pt modelId="{FF66B0AF-FB96-4DF1-9AD8-079A84E09906}" type="sibTrans" cxnId="{B8E465CE-98FA-41EC-ABC6-4DB2B314B225}">
      <dgm:prSet/>
      <dgm:spPr/>
      <dgm:t>
        <a:bodyPr/>
        <a:lstStyle/>
        <a:p>
          <a:endParaRPr lang="en-US"/>
        </a:p>
      </dgm:t>
    </dgm:pt>
    <dgm:pt modelId="{4C9EB0FC-AA44-4F39-ACDC-9E1A68858953}">
      <dgm:prSet/>
      <dgm:spPr/>
      <dgm:t>
        <a:bodyPr/>
        <a:lstStyle/>
        <a:p>
          <a:r>
            <a:rPr lang="en-GB"/>
            <a:t>In many cases, people become so frustrated in their pursuance of goals that they turn to the group affiliation of street gangs. Street gangs usually have their own value systems that promote negative and dysfunctional behaviors</a:t>
          </a:r>
          <a:endParaRPr lang="en-US"/>
        </a:p>
      </dgm:t>
    </dgm:pt>
    <dgm:pt modelId="{073F20D3-A77C-4DAF-BFEE-4AF89D7C25B9}" type="parTrans" cxnId="{166A5A47-C052-4B78-8C1F-0B03DE56F81F}">
      <dgm:prSet/>
      <dgm:spPr/>
      <dgm:t>
        <a:bodyPr/>
        <a:lstStyle/>
        <a:p>
          <a:endParaRPr lang="en-US"/>
        </a:p>
      </dgm:t>
    </dgm:pt>
    <dgm:pt modelId="{55BC90B4-0BE3-4671-80BC-CA459F0BB8C6}" type="sibTrans" cxnId="{166A5A47-C052-4B78-8C1F-0B03DE56F81F}">
      <dgm:prSet/>
      <dgm:spPr/>
      <dgm:t>
        <a:bodyPr/>
        <a:lstStyle/>
        <a:p>
          <a:endParaRPr lang="en-US"/>
        </a:p>
      </dgm:t>
    </dgm:pt>
    <dgm:pt modelId="{C2A2639F-1B92-4797-AB0D-8CF83808941A}" type="pres">
      <dgm:prSet presAssocID="{E09024CA-74E5-4F6F-B68C-B2F53D52B1A4}" presName="linear" presStyleCnt="0">
        <dgm:presLayoutVars>
          <dgm:animLvl val="lvl"/>
          <dgm:resizeHandles val="exact"/>
        </dgm:presLayoutVars>
      </dgm:prSet>
      <dgm:spPr/>
    </dgm:pt>
    <dgm:pt modelId="{1387EA0C-984A-4BE4-B492-D29132F7749D}" type="pres">
      <dgm:prSet presAssocID="{532C444B-2342-45BF-8640-568D3462A6D9}" presName="parentText" presStyleLbl="node1" presStyleIdx="0" presStyleCnt="3">
        <dgm:presLayoutVars>
          <dgm:chMax val="0"/>
          <dgm:bulletEnabled val="1"/>
        </dgm:presLayoutVars>
      </dgm:prSet>
      <dgm:spPr/>
    </dgm:pt>
    <dgm:pt modelId="{8353A283-1E2B-4BA4-B7AC-9F61FAE662C7}" type="pres">
      <dgm:prSet presAssocID="{E7A62E41-8C73-4056-95DC-0AFF7EA4D8B4}" presName="spacer" presStyleCnt="0"/>
      <dgm:spPr/>
    </dgm:pt>
    <dgm:pt modelId="{3D2BEB4E-DAA8-4B1A-988A-57C5F4610969}" type="pres">
      <dgm:prSet presAssocID="{42484F03-83BF-4E48-B01C-1DD77578E53E}" presName="parentText" presStyleLbl="node1" presStyleIdx="1" presStyleCnt="3">
        <dgm:presLayoutVars>
          <dgm:chMax val="0"/>
          <dgm:bulletEnabled val="1"/>
        </dgm:presLayoutVars>
      </dgm:prSet>
      <dgm:spPr/>
    </dgm:pt>
    <dgm:pt modelId="{53E461FA-2BE4-4850-868E-D450EE6BEDE0}" type="pres">
      <dgm:prSet presAssocID="{FF66B0AF-FB96-4DF1-9AD8-079A84E09906}" presName="spacer" presStyleCnt="0"/>
      <dgm:spPr/>
    </dgm:pt>
    <dgm:pt modelId="{242BE976-1B1C-427E-ADFB-0234607ED55D}" type="pres">
      <dgm:prSet presAssocID="{4C9EB0FC-AA44-4F39-ACDC-9E1A68858953}" presName="parentText" presStyleLbl="node1" presStyleIdx="2" presStyleCnt="3">
        <dgm:presLayoutVars>
          <dgm:chMax val="0"/>
          <dgm:bulletEnabled val="1"/>
        </dgm:presLayoutVars>
      </dgm:prSet>
      <dgm:spPr/>
    </dgm:pt>
  </dgm:ptLst>
  <dgm:cxnLst>
    <dgm:cxn modelId="{904AAA04-925C-441F-8DFA-FE8C94C3A324}" srcId="{E09024CA-74E5-4F6F-B68C-B2F53D52B1A4}" destId="{532C444B-2342-45BF-8640-568D3462A6D9}" srcOrd="0" destOrd="0" parTransId="{CB92B467-F459-4BB7-8FE4-7566702C7486}" sibTransId="{E7A62E41-8C73-4056-95DC-0AFF7EA4D8B4}"/>
    <dgm:cxn modelId="{C116D73A-4BC7-44CE-A56A-83934A3C2AFC}" type="presOf" srcId="{4C9EB0FC-AA44-4F39-ACDC-9E1A68858953}" destId="{242BE976-1B1C-427E-ADFB-0234607ED55D}" srcOrd="0" destOrd="0" presId="urn:microsoft.com/office/officeart/2005/8/layout/vList2"/>
    <dgm:cxn modelId="{166A5A47-C052-4B78-8C1F-0B03DE56F81F}" srcId="{E09024CA-74E5-4F6F-B68C-B2F53D52B1A4}" destId="{4C9EB0FC-AA44-4F39-ACDC-9E1A68858953}" srcOrd="2" destOrd="0" parTransId="{073F20D3-A77C-4DAF-BFEE-4AF89D7C25B9}" sibTransId="{55BC90B4-0BE3-4671-80BC-CA459F0BB8C6}"/>
    <dgm:cxn modelId="{9D7A8B8B-E23A-4681-87F7-EC4E34D662B8}" type="presOf" srcId="{532C444B-2342-45BF-8640-568D3462A6D9}" destId="{1387EA0C-984A-4BE4-B492-D29132F7749D}" srcOrd="0" destOrd="0" presId="urn:microsoft.com/office/officeart/2005/8/layout/vList2"/>
    <dgm:cxn modelId="{FFB5468F-8A04-4A9A-A235-AEB835D43080}" type="presOf" srcId="{E09024CA-74E5-4F6F-B68C-B2F53D52B1A4}" destId="{C2A2639F-1B92-4797-AB0D-8CF83808941A}" srcOrd="0" destOrd="0" presId="urn:microsoft.com/office/officeart/2005/8/layout/vList2"/>
    <dgm:cxn modelId="{B8E465CE-98FA-41EC-ABC6-4DB2B314B225}" srcId="{E09024CA-74E5-4F6F-B68C-B2F53D52B1A4}" destId="{42484F03-83BF-4E48-B01C-1DD77578E53E}" srcOrd="1" destOrd="0" parTransId="{D10EC7E8-4B12-42E5-A269-88450B749AA4}" sibTransId="{FF66B0AF-FB96-4DF1-9AD8-079A84E09906}"/>
    <dgm:cxn modelId="{7F3743DD-0B7B-49D3-9CFD-8F3FE25A0581}" type="presOf" srcId="{42484F03-83BF-4E48-B01C-1DD77578E53E}" destId="{3D2BEB4E-DAA8-4B1A-988A-57C5F4610969}" srcOrd="0" destOrd="0" presId="urn:microsoft.com/office/officeart/2005/8/layout/vList2"/>
    <dgm:cxn modelId="{D9A9DF93-D53A-4CA7-9C69-51EC17498192}" type="presParOf" srcId="{C2A2639F-1B92-4797-AB0D-8CF83808941A}" destId="{1387EA0C-984A-4BE4-B492-D29132F7749D}" srcOrd="0" destOrd="0" presId="urn:microsoft.com/office/officeart/2005/8/layout/vList2"/>
    <dgm:cxn modelId="{EA1A4020-5FFD-40AB-9F6F-7E4672FABA9D}" type="presParOf" srcId="{C2A2639F-1B92-4797-AB0D-8CF83808941A}" destId="{8353A283-1E2B-4BA4-B7AC-9F61FAE662C7}" srcOrd="1" destOrd="0" presId="urn:microsoft.com/office/officeart/2005/8/layout/vList2"/>
    <dgm:cxn modelId="{8D52F095-5FF8-4671-A8AA-44CA136727CA}" type="presParOf" srcId="{C2A2639F-1B92-4797-AB0D-8CF83808941A}" destId="{3D2BEB4E-DAA8-4B1A-988A-57C5F4610969}" srcOrd="2" destOrd="0" presId="urn:microsoft.com/office/officeart/2005/8/layout/vList2"/>
    <dgm:cxn modelId="{CDD82C73-6DD0-4A11-89C7-5EC0C49AC22E}" type="presParOf" srcId="{C2A2639F-1B92-4797-AB0D-8CF83808941A}" destId="{53E461FA-2BE4-4850-868E-D450EE6BEDE0}" srcOrd="3" destOrd="0" presId="urn:microsoft.com/office/officeart/2005/8/layout/vList2"/>
    <dgm:cxn modelId="{A316CC8F-6EA2-4EB9-B9A7-F5EA49E9FF00}" type="presParOf" srcId="{C2A2639F-1B92-4797-AB0D-8CF83808941A}" destId="{242BE976-1B1C-427E-ADFB-0234607ED55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86146F2-9C1F-457C-9715-A8026FEC37CA}"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515A2665-532F-4703-A7C4-A5D42628C709}">
      <dgm:prSet/>
      <dgm:spPr/>
      <dgm:t>
        <a:bodyPr/>
        <a:lstStyle/>
        <a:p>
          <a:r>
            <a:rPr lang="en-GB"/>
            <a:t>The terms used to describe or group people have the potential to mold their self-identity and behaviours. In that regard, describing young people as deviant encourages them to engage in deviant behaviours. </a:t>
          </a:r>
          <a:endParaRPr lang="en-US"/>
        </a:p>
      </dgm:t>
    </dgm:pt>
    <dgm:pt modelId="{B0EF93FC-5D5A-4458-8540-7DBB9030EC1A}" type="parTrans" cxnId="{006AAB97-58DA-46EC-9ADD-11A674A532F9}">
      <dgm:prSet/>
      <dgm:spPr/>
      <dgm:t>
        <a:bodyPr/>
        <a:lstStyle/>
        <a:p>
          <a:endParaRPr lang="en-US"/>
        </a:p>
      </dgm:t>
    </dgm:pt>
    <dgm:pt modelId="{97ED0DC5-5401-4D5E-BE94-E60828157A10}" type="sibTrans" cxnId="{006AAB97-58DA-46EC-9ADD-11A674A532F9}">
      <dgm:prSet/>
      <dgm:spPr/>
      <dgm:t>
        <a:bodyPr/>
        <a:lstStyle/>
        <a:p>
          <a:endParaRPr lang="en-US"/>
        </a:p>
      </dgm:t>
    </dgm:pt>
    <dgm:pt modelId="{9BB00FA6-B0D9-47C6-B3E8-F37C3B1F455B}">
      <dgm:prSet/>
      <dgm:spPr/>
      <dgm:t>
        <a:bodyPr/>
        <a:lstStyle/>
        <a:p>
          <a:r>
            <a:rPr lang="en-GB"/>
            <a:t>For instance, a young person who lives in a neighbourhood renowned for the presence of street gangs might be labelled as a gang member. For that reason, the teenager might embrace the behavioural tendencies of gang members. In many cases, the teenager incorporates the label into their self-identity and starts behaving like a gang member</a:t>
          </a:r>
          <a:endParaRPr lang="en-US"/>
        </a:p>
      </dgm:t>
    </dgm:pt>
    <dgm:pt modelId="{93805A2E-CF19-46BC-9A6E-829E9E4457B8}" type="parTrans" cxnId="{2DA08555-5DE9-4E07-870C-70B9A2AD92A6}">
      <dgm:prSet/>
      <dgm:spPr/>
      <dgm:t>
        <a:bodyPr/>
        <a:lstStyle/>
        <a:p>
          <a:endParaRPr lang="en-US"/>
        </a:p>
      </dgm:t>
    </dgm:pt>
    <dgm:pt modelId="{BC753BFE-57DD-4FE6-8F4A-52EB380E16FF}" type="sibTrans" cxnId="{2DA08555-5DE9-4E07-870C-70B9A2AD92A6}">
      <dgm:prSet/>
      <dgm:spPr/>
      <dgm:t>
        <a:bodyPr/>
        <a:lstStyle/>
        <a:p>
          <a:endParaRPr lang="en-US"/>
        </a:p>
      </dgm:t>
    </dgm:pt>
    <dgm:pt modelId="{474523C1-901A-4DFA-A25C-27602A160D5B}" type="pres">
      <dgm:prSet presAssocID="{B86146F2-9C1F-457C-9715-A8026FEC37CA}" presName="linear" presStyleCnt="0">
        <dgm:presLayoutVars>
          <dgm:animLvl val="lvl"/>
          <dgm:resizeHandles val="exact"/>
        </dgm:presLayoutVars>
      </dgm:prSet>
      <dgm:spPr/>
    </dgm:pt>
    <dgm:pt modelId="{B6EF67DE-4C19-41D8-8E1B-755818FE0C0D}" type="pres">
      <dgm:prSet presAssocID="{515A2665-532F-4703-A7C4-A5D42628C709}" presName="parentText" presStyleLbl="node1" presStyleIdx="0" presStyleCnt="2">
        <dgm:presLayoutVars>
          <dgm:chMax val="0"/>
          <dgm:bulletEnabled val="1"/>
        </dgm:presLayoutVars>
      </dgm:prSet>
      <dgm:spPr/>
    </dgm:pt>
    <dgm:pt modelId="{46AC907C-266B-4F73-B39D-019555AC9FF3}" type="pres">
      <dgm:prSet presAssocID="{97ED0DC5-5401-4D5E-BE94-E60828157A10}" presName="spacer" presStyleCnt="0"/>
      <dgm:spPr/>
    </dgm:pt>
    <dgm:pt modelId="{98B0480D-22DE-4F83-AA7B-CEA8B0A3F963}" type="pres">
      <dgm:prSet presAssocID="{9BB00FA6-B0D9-47C6-B3E8-F37C3B1F455B}" presName="parentText" presStyleLbl="node1" presStyleIdx="1" presStyleCnt="2">
        <dgm:presLayoutVars>
          <dgm:chMax val="0"/>
          <dgm:bulletEnabled val="1"/>
        </dgm:presLayoutVars>
      </dgm:prSet>
      <dgm:spPr/>
    </dgm:pt>
  </dgm:ptLst>
  <dgm:cxnLst>
    <dgm:cxn modelId="{EA3A0B02-7493-43A4-B7A7-5AF47B789374}" type="presOf" srcId="{515A2665-532F-4703-A7C4-A5D42628C709}" destId="{B6EF67DE-4C19-41D8-8E1B-755818FE0C0D}" srcOrd="0" destOrd="0" presId="urn:microsoft.com/office/officeart/2005/8/layout/vList2"/>
    <dgm:cxn modelId="{F4CA641D-6B4E-46D8-B4AD-545AA8BB682C}" type="presOf" srcId="{B86146F2-9C1F-457C-9715-A8026FEC37CA}" destId="{474523C1-901A-4DFA-A25C-27602A160D5B}" srcOrd="0" destOrd="0" presId="urn:microsoft.com/office/officeart/2005/8/layout/vList2"/>
    <dgm:cxn modelId="{2DA08555-5DE9-4E07-870C-70B9A2AD92A6}" srcId="{B86146F2-9C1F-457C-9715-A8026FEC37CA}" destId="{9BB00FA6-B0D9-47C6-B3E8-F37C3B1F455B}" srcOrd="1" destOrd="0" parTransId="{93805A2E-CF19-46BC-9A6E-829E9E4457B8}" sibTransId="{BC753BFE-57DD-4FE6-8F4A-52EB380E16FF}"/>
    <dgm:cxn modelId="{006AAB97-58DA-46EC-9ADD-11A674A532F9}" srcId="{B86146F2-9C1F-457C-9715-A8026FEC37CA}" destId="{515A2665-532F-4703-A7C4-A5D42628C709}" srcOrd="0" destOrd="0" parTransId="{B0EF93FC-5D5A-4458-8540-7DBB9030EC1A}" sibTransId="{97ED0DC5-5401-4D5E-BE94-E60828157A10}"/>
    <dgm:cxn modelId="{FF950ACF-97D6-4027-BC80-0ACC55B687D6}" type="presOf" srcId="{9BB00FA6-B0D9-47C6-B3E8-F37C3B1F455B}" destId="{98B0480D-22DE-4F83-AA7B-CEA8B0A3F963}" srcOrd="0" destOrd="0" presId="urn:microsoft.com/office/officeart/2005/8/layout/vList2"/>
    <dgm:cxn modelId="{295D93C3-01F0-47A3-88A9-4DCA2FF1D9EE}" type="presParOf" srcId="{474523C1-901A-4DFA-A25C-27602A160D5B}" destId="{B6EF67DE-4C19-41D8-8E1B-755818FE0C0D}" srcOrd="0" destOrd="0" presId="urn:microsoft.com/office/officeart/2005/8/layout/vList2"/>
    <dgm:cxn modelId="{03271672-6B9E-4095-B766-95B2F469169E}" type="presParOf" srcId="{474523C1-901A-4DFA-A25C-27602A160D5B}" destId="{46AC907C-266B-4F73-B39D-019555AC9FF3}" srcOrd="1" destOrd="0" presId="urn:microsoft.com/office/officeart/2005/8/layout/vList2"/>
    <dgm:cxn modelId="{FCFD6A43-7371-44DB-A640-6C4AC02AD763}" type="presParOf" srcId="{474523C1-901A-4DFA-A25C-27602A160D5B}" destId="{98B0480D-22DE-4F83-AA7B-CEA8B0A3F963}"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2E3B943-AA03-4D77-B817-7C9EA744E0A6}" type="doc">
      <dgm:prSet loTypeId="urn:microsoft.com/office/officeart/2008/layout/VerticalCurvedList" loCatId="list" qsTypeId="urn:microsoft.com/office/officeart/2005/8/quickstyle/simple4" qsCatId="simple" csTypeId="urn:microsoft.com/office/officeart/2005/8/colors/accent2_2" csCatId="accent2" phldr="1"/>
      <dgm:spPr/>
      <dgm:t>
        <a:bodyPr/>
        <a:lstStyle/>
        <a:p>
          <a:endParaRPr lang="en-US"/>
        </a:p>
      </dgm:t>
    </dgm:pt>
    <dgm:pt modelId="{644F9FD9-FB7C-447D-BC21-91CB899DA7FE}">
      <dgm:prSet custT="1"/>
      <dgm:spPr/>
      <dgm:t>
        <a:bodyPr/>
        <a:lstStyle/>
        <a:p>
          <a:r>
            <a:rPr lang="en-GB" sz="2000" dirty="0"/>
            <a:t>That socialisation and social learning reduce individuals’ propensity to engage in deviant behaviours by increasing their levels of self-control. </a:t>
          </a:r>
          <a:endParaRPr lang="en-US" sz="2000" dirty="0"/>
        </a:p>
      </dgm:t>
    </dgm:pt>
    <dgm:pt modelId="{003326D7-7F16-4C78-A0BF-395C5FC5B6EF}" type="parTrans" cxnId="{74246F90-A6FA-4466-A638-BE7E6D39FFA1}">
      <dgm:prSet/>
      <dgm:spPr/>
      <dgm:t>
        <a:bodyPr/>
        <a:lstStyle/>
        <a:p>
          <a:endParaRPr lang="en-US"/>
        </a:p>
      </dgm:t>
    </dgm:pt>
    <dgm:pt modelId="{45F2E6CE-83FF-454D-A1D7-2D92C9D72A08}" type="sibTrans" cxnId="{74246F90-A6FA-4466-A638-BE7E6D39FFA1}">
      <dgm:prSet/>
      <dgm:spPr/>
      <dgm:t>
        <a:bodyPr/>
        <a:lstStyle/>
        <a:p>
          <a:endParaRPr lang="en-US"/>
        </a:p>
      </dgm:t>
    </dgm:pt>
    <dgm:pt modelId="{3B7F08C0-1B05-4A0B-A9F7-5ECDD3DACA28}">
      <dgm:prSet custT="1"/>
      <dgm:spPr/>
      <dgm:t>
        <a:bodyPr/>
        <a:lstStyle/>
        <a:p>
          <a:r>
            <a:rPr lang="en-GB" sz="2000" dirty="0"/>
            <a:t>The four types of control include direct, internal, indirect, and control through needs satisfaction. In the case of direct control, individuals are threatened with punishment in case they engage in negative behaviours and rewards if they engage in positive behaviours.</a:t>
          </a:r>
          <a:endParaRPr lang="en-US" sz="2000" dirty="0"/>
        </a:p>
      </dgm:t>
    </dgm:pt>
    <dgm:pt modelId="{3EC80080-C1D9-430B-B8B4-A33E7A697BAA}" type="parTrans" cxnId="{9CE11D9D-B3E9-46EB-8F8B-FCFF83851DD3}">
      <dgm:prSet/>
      <dgm:spPr/>
      <dgm:t>
        <a:bodyPr/>
        <a:lstStyle/>
        <a:p>
          <a:endParaRPr lang="en-US"/>
        </a:p>
      </dgm:t>
    </dgm:pt>
    <dgm:pt modelId="{DB78C872-3AB9-4F88-80B0-4E97C1E2236B}" type="sibTrans" cxnId="{9CE11D9D-B3E9-46EB-8F8B-FCFF83851DD3}">
      <dgm:prSet/>
      <dgm:spPr/>
      <dgm:t>
        <a:bodyPr/>
        <a:lstStyle/>
        <a:p>
          <a:endParaRPr lang="en-US"/>
        </a:p>
      </dgm:t>
    </dgm:pt>
    <dgm:pt modelId="{C6B2C4A0-491A-4C99-A911-A1197DA4AFCA}" type="pres">
      <dgm:prSet presAssocID="{B2E3B943-AA03-4D77-B817-7C9EA744E0A6}" presName="Name0" presStyleCnt="0">
        <dgm:presLayoutVars>
          <dgm:chMax val="7"/>
          <dgm:chPref val="7"/>
          <dgm:dir/>
        </dgm:presLayoutVars>
      </dgm:prSet>
      <dgm:spPr/>
    </dgm:pt>
    <dgm:pt modelId="{2E8077EC-6198-4CC2-8F56-C44EDE2C05FC}" type="pres">
      <dgm:prSet presAssocID="{B2E3B943-AA03-4D77-B817-7C9EA744E0A6}" presName="Name1" presStyleCnt="0"/>
      <dgm:spPr/>
    </dgm:pt>
    <dgm:pt modelId="{77498456-FBBF-4111-B986-8221B6CD51B8}" type="pres">
      <dgm:prSet presAssocID="{B2E3B943-AA03-4D77-B817-7C9EA744E0A6}" presName="cycle" presStyleCnt="0"/>
      <dgm:spPr/>
    </dgm:pt>
    <dgm:pt modelId="{98AE6C44-2CBF-43E6-89C6-DD34D0BF30EF}" type="pres">
      <dgm:prSet presAssocID="{B2E3B943-AA03-4D77-B817-7C9EA744E0A6}" presName="srcNode" presStyleLbl="node1" presStyleIdx="0" presStyleCnt="2"/>
      <dgm:spPr/>
    </dgm:pt>
    <dgm:pt modelId="{BA51EA21-5A63-4DF3-B574-B4EFCA48377F}" type="pres">
      <dgm:prSet presAssocID="{B2E3B943-AA03-4D77-B817-7C9EA744E0A6}" presName="conn" presStyleLbl="parChTrans1D2" presStyleIdx="0" presStyleCnt="1"/>
      <dgm:spPr/>
    </dgm:pt>
    <dgm:pt modelId="{8C788857-CAA5-40B1-BB14-6ABCC58A4F8F}" type="pres">
      <dgm:prSet presAssocID="{B2E3B943-AA03-4D77-B817-7C9EA744E0A6}" presName="extraNode" presStyleLbl="node1" presStyleIdx="0" presStyleCnt="2"/>
      <dgm:spPr/>
    </dgm:pt>
    <dgm:pt modelId="{FBBB80F5-0AAC-428E-A81B-F57FDDE3B388}" type="pres">
      <dgm:prSet presAssocID="{B2E3B943-AA03-4D77-B817-7C9EA744E0A6}" presName="dstNode" presStyleLbl="node1" presStyleIdx="0" presStyleCnt="2"/>
      <dgm:spPr/>
    </dgm:pt>
    <dgm:pt modelId="{F391FED7-C62C-4BE0-B230-B2595D91D9F4}" type="pres">
      <dgm:prSet presAssocID="{644F9FD9-FB7C-447D-BC21-91CB899DA7FE}" presName="text_1" presStyleLbl="node1" presStyleIdx="0" presStyleCnt="2" custScaleY="188818">
        <dgm:presLayoutVars>
          <dgm:bulletEnabled val="1"/>
        </dgm:presLayoutVars>
      </dgm:prSet>
      <dgm:spPr/>
    </dgm:pt>
    <dgm:pt modelId="{051A767F-0645-47D9-A368-BAAF22EFB5B7}" type="pres">
      <dgm:prSet presAssocID="{644F9FD9-FB7C-447D-BC21-91CB899DA7FE}" presName="accent_1" presStyleCnt="0"/>
      <dgm:spPr/>
    </dgm:pt>
    <dgm:pt modelId="{C9E8077B-9017-4512-AED0-3630565D85C4}" type="pres">
      <dgm:prSet presAssocID="{644F9FD9-FB7C-447D-BC21-91CB899DA7FE}" presName="accentRepeatNode" presStyleLbl="solidFgAcc1" presStyleIdx="0" presStyleCnt="2"/>
      <dgm:spPr/>
    </dgm:pt>
    <dgm:pt modelId="{AB5A5EBB-2148-4C87-89FD-7E76228CEE45}" type="pres">
      <dgm:prSet presAssocID="{3B7F08C0-1B05-4A0B-A9F7-5ECDD3DACA28}" presName="text_2" presStyleLbl="node1" presStyleIdx="1" presStyleCnt="2" custScaleY="158119">
        <dgm:presLayoutVars>
          <dgm:bulletEnabled val="1"/>
        </dgm:presLayoutVars>
      </dgm:prSet>
      <dgm:spPr/>
    </dgm:pt>
    <dgm:pt modelId="{735900BA-ED4B-483D-9C86-3431ED2F8F7C}" type="pres">
      <dgm:prSet presAssocID="{3B7F08C0-1B05-4A0B-A9F7-5ECDD3DACA28}" presName="accent_2" presStyleCnt="0"/>
      <dgm:spPr/>
    </dgm:pt>
    <dgm:pt modelId="{D48B3A17-3DCF-4AB4-9A29-EE29C6941C9B}" type="pres">
      <dgm:prSet presAssocID="{3B7F08C0-1B05-4A0B-A9F7-5ECDD3DACA28}" presName="accentRepeatNode" presStyleLbl="solidFgAcc1" presStyleIdx="1" presStyleCnt="2"/>
      <dgm:spPr/>
    </dgm:pt>
  </dgm:ptLst>
  <dgm:cxnLst>
    <dgm:cxn modelId="{7BB3CC88-4249-4DDC-82B5-7800BE6325E0}" type="presOf" srcId="{3B7F08C0-1B05-4A0B-A9F7-5ECDD3DACA28}" destId="{AB5A5EBB-2148-4C87-89FD-7E76228CEE45}" srcOrd="0" destOrd="0" presId="urn:microsoft.com/office/officeart/2008/layout/VerticalCurvedList"/>
    <dgm:cxn modelId="{74246F90-A6FA-4466-A638-BE7E6D39FFA1}" srcId="{B2E3B943-AA03-4D77-B817-7C9EA744E0A6}" destId="{644F9FD9-FB7C-447D-BC21-91CB899DA7FE}" srcOrd="0" destOrd="0" parTransId="{003326D7-7F16-4C78-A0BF-395C5FC5B6EF}" sibTransId="{45F2E6CE-83FF-454D-A1D7-2D92C9D72A08}"/>
    <dgm:cxn modelId="{9CE11D9D-B3E9-46EB-8F8B-FCFF83851DD3}" srcId="{B2E3B943-AA03-4D77-B817-7C9EA744E0A6}" destId="{3B7F08C0-1B05-4A0B-A9F7-5ECDD3DACA28}" srcOrd="1" destOrd="0" parTransId="{3EC80080-C1D9-430B-B8B4-A33E7A697BAA}" sibTransId="{DB78C872-3AB9-4F88-80B0-4E97C1E2236B}"/>
    <dgm:cxn modelId="{DE3734AA-8433-4400-93AC-9F0199CDDB74}" type="presOf" srcId="{45F2E6CE-83FF-454D-A1D7-2D92C9D72A08}" destId="{BA51EA21-5A63-4DF3-B574-B4EFCA48377F}" srcOrd="0" destOrd="0" presId="urn:microsoft.com/office/officeart/2008/layout/VerticalCurvedList"/>
    <dgm:cxn modelId="{3F3600B9-C3C0-4266-849B-0D46C3FDB06B}" type="presOf" srcId="{B2E3B943-AA03-4D77-B817-7C9EA744E0A6}" destId="{C6B2C4A0-491A-4C99-A911-A1197DA4AFCA}" srcOrd="0" destOrd="0" presId="urn:microsoft.com/office/officeart/2008/layout/VerticalCurvedList"/>
    <dgm:cxn modelId="{CFA4F5E1-CE0E-46EA-8F78-A7A7C6677107}" type="presOf" srcId="{644F9FD9-FB7C-447D-BC21-91CB899DA7FE}" destId="{F391FED7-C62C-4BE0-B230-B2595D91D9F4}" srcOrd="0" destOrd="0" presId="urn:microsoft.com/office/officeart/2008/layout/VerticalCurvedList"/>
    <dgm:cxn modelId="{E02CA3C9-9813-4918-B5B6-638D59AA49CD}" type="presParOf" srcId="{C6B2C4A0-491A-4C99-A911-A1197DA4AFCA}" destId="{2E8077EC-6198-4CC2-8F56-C44EDE2C05FC}" srcOrd="0" destOrd="0" presId="urn:microsoft.com/office/officeart/2008/layout/VerticalCurvedList"/>
    <dgm:cxn modelId="{3C065751-9ABF-44F9-9B38-9E1D5E8AB1EA}" type="presParOf" srcId="{2E8077EC-6198-4CC2-8F56-C44EDE2C05FC}" destId="{77498456-FBBF-4111-B986-8221B6CD51B8}" srcOrd="0" destOrd="0" presId="urn:microsoft.com/office/officeart/2008/layout/VerticalCurvedList"/>
    <dgm:cxn modelId="{ABC4FD5D-4B22-4965-825C-774A129536F9}" type="presParOf" srcId="{77498456-FBBF-4111-B986-8221B6CD51B8}" destId="{98AE6C44-2CBF-43E6-89C6-DD34D0BF30EF}" srcOrd="0" destOrd="0" presId="urn:microsoft.com/office/officeart/2008/layout/VerticalCurvedList"/>
    <dgm:cxn modelId="{B4E61957-63DC-4AEC-AA9D-CE868F371AEE}" type="presParOf" srcId="{77498456-FBBF-4111-B986-8221B6CD51B8}" destId="{BA51EA21-5A63-4DF3-B574-B4EFCA48377F}" srcOrd="1" destOrd="0" presId="urn:microsoft.com/office/officeart/2008/layout/VerticalCurvedList"/>
    <dgm:cxn modelId="{87ED0C11-6C5C-4177-9434-7DE9719162FC}" type="presParOf" srcId="{77498456-FBBF-4111-B986-8221B6CD51B8}" destId="{8C788857-CAA5-40B1-BB14-6ABCC58A4F8F}" srcOrd="2" destOrd="0" presId="urn:microsoft.com/office/officeart/2008/layout/VerticalCurvedList"/>
    <dgm:cxn modelId="{A74E6568-5CB0-4447-892B-E363CE4F1673}" type="presParOf" srcId="{77498456-FBBF-4111-B986-8221B6CD51B8}" destId="{FBBB80F5-0AAC-428E-A81B-F57FDDE3B388}" srcOrd="3" destOrd="0" presId="urn:microsoft.com/office/officeart/2008/layout/VerticalCurvedList"/>
    <dgm:cxn modelId="{12DD3991-0638-4538-BC2B-5FCC0923F2AD}" type="presParOf" srcId="{2E8077EC-6198-4CC2-8F56-C44EDE2C05FC}" destId="{F391FED7-C62C-4BE0-B230-B2595D91D9F4}" srcOrd="1" destOrd="0" presId="urn:microsoft.com/office/officeart/2008/layout/VerticalCurvedList"/>
    <dgm:cxn modelId="{DDB958F0-E4F5-4D8D-8DED-900A5BF001AC}" type="presParOf" srcId="{2E8077EC-6198-4CC2-8F56-C44EDE2C05FC}" destId="{051A767F-0645-47D9-A368-BAAF22EFB5B7}" srcOrd="2" destOrd="0" presId="urn:microsoft.com/office/officeart/2008/layout/VerticalCurvedList"/>
    <dgm:cxn modelId="{4BCE16A4-4C96-4046-8865-6DEBE1F219F8}" type="presParOf" srcId="{051A767F-0645-47D9-A368-BAAF22EFB5B7}" destId="{C9E8077B-9017-4512-AED0-3630565D85C4}" srcOrd="0" destOrd="0" presId="urn:microsoft.com/office/officeart/2008/layout/VerticalCurvedList"/>
    <dgm:cxn modelId="{67EEC8CE-95B3-4227-83A5-78D27500D8CC}" type="presParOf" srcId="{2E8077EC-6198-4CC2-8F56-C44EDE2C05FC}" destId="{AB5A5EBB-2148-4C87-89FD-7E76228CEE45}" srcOrd="3" destOrd="0" presId="urn:microsoft.com/office/officeart/2008/layout/VerticalCurvedList"/>
    <dgm:cxn modelId="{9A045504-ECC4-4DEA-BDC2-FB28BE8ECCB1}" type="presParOf" srcId="{2E8077EC-6198-4CC2-8F56-C44EDE2C05FC}" destId="{735900BA-ED4B-483D-9C86-3431ED2F8F7C}" srcOrd="4" destOrd="0" presId="urn:microsoft.com/office/officeart/2008/layout/VerticalCurvedList"/>
    <dgm:cxn modelId="{5FE11A68-B48C-46CC-BD33-62BE3C5D7ACF}" type="presParOf" srcId="{735900BA-ED4B-483D-9C86-3431ED2F8F7C}" destId="{D48B3A17-3DCF-4AB4-9A29-EE29C6941C9B}"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2E3B943-AA03-4D77-B817-7C9EA744E0A6}" type="doc">
      <dgm:prSet loTypeId="urn:microsoft.com/office/officeart/2008/layout/VerticalCurvedList" loCatId="list" qsTypeId="urn:microsoft.com/office/officeart/2005/8/quickstyle/simple4" qsCatId="simple" csTypeId="urn:microsoft.com/office/officeart/2005/8/colors/accent2_2" csCatId="accent2" phldr="1"/>
      <dgm:spPr/>
      <dgm:t>
        <a:bodyPr/>
        <a:lstStyle/>
        <a:p>
          <a:endParaRPr lang="en-US"/>
        </a:p>
      </dgm:t>
    </dgm:pt>
    <dgm:pt modelId="{FD367A27-2FD4-4628-961B-B8E0C9E6EFAB}">
      <dgm:prSet custT="1"/>
      <dgm:spPr/>
      <dgm:t>
        <a:bodyPr/>
        <a:lstStyle/>
        <a:p>
          <a:r>
            <a:rPr lang="en-GB" sz="2000" dirty="0"/>
            <a:t>The lack of social and personal control is another motivator for joining street gangs. The failure by parents to control and guide their children leads to participation in criminal activities because of gang socialisation</a:t>
          </a:r>
          <a:endParaRPr lang="en-US" sz="2000" dirty="0"/>
        </a:p>
      </dgm:t>
    </dgm:pt>
    <dgm:pt modelId="{7F0FA876-9257-4079-A95F-5331AFCDF0EE}" type="parTrans" cxnId="{BA9CBF95-7903-4082-A370-5F1A1B3059D8}">
      <dgm:prSet/>
      <dgm:spPr/>
      <dgm:t>
        <a:bodyPr/>
        <a:lstStyle/>
        <a:p>
          <a:endParaRPr lang="en-US"/>
        </a:p>
      </dgm:t>
    </dgm:pt>
    <dgm:pt modelId="{5FA8F623-2EDD-44D9-8ABC-EE8B67A9EBFE}" type="sibTrans" cxnId="{BA9CBF95-7903-4082-A370-5F1A1B3059D8}">
      <dgm:prSet/>
      <dgm:spPr/>
      <dgm:t>
        <a:bodyPr/>
        <a:lstStyle/>
        <a:p>
          <a:endParaRPr lang="en-US"/>
        </a:p>
      </dgm:t>
    </dgm:pt>
    <dgm:pt modelId="{8DE03FDB-5087-4EA0-AAA7-947C4A8AF17E}">
      <dgm:prSet custT="1"/>
      <dgm:spPr/>
      <dgm:t>
        <a:bodyPr/>
        <a:lstStyle/>
        <a:p>
          <a:r>
            <a:rPr lang="en-GB" sz="2000" dirty="0"/>
            <a:t>Parents use rewards and punishment to control their children. </a:t>
          </a:r>
        </a:p>
        <a:p>
          <a:r>
            <a:rPr lang="en-GB" sz="2000" dirty="0"/>
            <a:t>Internal control involves the use of conscience to prevent criminal activities. People join street gangs if their deviant behaviours are rewarded by parental reinforcement or lack of punishment.</a:t>
          </a:r>
          <a:endParaRPr lang="en-US" sz="2000" dirty="0"/>
        </a:p>
      </dgm:t>
    </dgm:pt>
    <dgm:pt modelId="{128DF0C1-2CFD-40FC-B02B-0B7636717E07}" type="sibTrans" cxnId="{BB618168-52DF-4DE4-AC82-683F1C711C01}">
      <dgm:prSet/>
      <dgm:spPr/>
      <dgm:t>
        <a:bodyPr/>
        <a:lstStyle/>
        <a:p>
          <a:endParaRPr lang="en-US"/>
        </a:p>
      </dgm:t>
    </dgm:pt>
    <dgm:pt modelId="{6F06EF8D-B5A0-4C10-974C-A22976A897A4}" type="parTrans" cxnId="{BB618168-52DF-4DE4-AC82-683F1C711C01}">
      <dgm:prSet/>
      <dgm:spPr/>
      <dgm:t>
        <a:bodyPr/>
        <a:lstStyle/>
        <a:p>
          <a:endParaRPr lang="en-US"/>
        </a:p>
      </dgm:t>
    </dgm:pt>
    <dgm:pt modelId="{C6B2C4A0-491A-4C99-A911-A1197DA4AFCA}" type="pres">
      <dgm:prSet presAssocID="{B2E3B943-AA03-4D77-B817-7C9EA744E0A6}" presName="Name0" presStyleCnt="0">
        <dgm:presLayoutVars>
          <dgm:chMax val="7"/>
          <dgm:chPref val="7"/>
          <dgm:dir/>
        </dgm:presLayoutVars>
      </dgm:prSet>
      <dgm:spPr/>
    </dgm:pt>
    <dgm:pt modelId="{2E8077EC-6198-4CC2-8F56-C44EDE2C05FC}" type="pres">
      <dgm:prSet presAssocID="{B2E3B943-AA03-4D77-B817-7C9EA744E0A6}" presName="Name1" presStyleCnt="0"/>
      <dgm:spPr/>
    </dgm:pt>
    <dgm:pt modelId="{77498456-FBBF-4111-B986-8221B6CD51B8}" type="pres">
      <dgm:prSet presAssocID="{B2E3B943-AA03-4D77-B817-7C9EA744E0A6}" presName="cycle" presStyleCnt="0"/>
      <dgm:spPr/>
    </dgm:pt>
    <dgm:pt modelId="{98AE6C44-2CBF-43E6-89C6-DD34D0BF30EF}" type="pres">
      <dgm:prSet presAssocID="{B2E3B943-AA03-4D77-B817-7C9EA744E0A6}" presName="srcNode" presStyleLbl="node1" presStyleIdx="0" presStyleCnt="2"/>
      <dgm:spPr/>
    </dgm:pt>
    <dgm:pt modelId="{BA51EA21-5A63-4DF3-B574-B4EFCA48377F}" type="pres">
      <dgm:prSet presAssocID="{B2E3B943-AA03-4D77-B817-7C9EA744E0A6}" presName="conn" presStyleLbl="parChTrans1D2" presStyleIdx="0" presStyleCnt="1"/>
      <dgm:spPr/>
    </dgm:pt>
    <dgm:pt modelId="{8C788857-CAA5-40B1-BB14-6ABCC58A4F8F}" type="pres">
      <dgm:prSet presAssocID="{B2E3B943-AA03-4D77-B817-7C9EA744E0A6}" presName="extraNode" presStyleLbl="node1" presStyleIdx="0" presStyleCnt="2"/>
      <dgm:spPr/>
    </dgm:pt>
    <dgm:pt modelId="{FBBB80F5-0AAC-428E-A81B-F57FDDE3B388}" type="pres">
      <dgm:prSet presAssocID="{B2E3B943-AA03-4D77-B817-7C9EA744E0A6}" presName="dstNode" presStyleLbl="node1" presStyleIdx="0" presStyleCnt="2"/>
      <dgm:spPr/>
    </dgm:pt>
    <dgm:pt modelId="{F7060337-B97B-4723-91E2-B6FDF44DBDB7}" type="pres">
      <dgm:prSet presAssocID="{8DE03FDB-5087-4EA0-AAA7-947C4A8AF17E}" presName="text_1" presStyleLbl="node1" presStyleIdx="0" presStyleCnt="2" custScaleY="156699">
        <dgm:presLayoutVars>
          <dgm:bulletEnabled val="1"/>
        </dgm:presLayoutVars>
      </dgm:prSet>
      <dgm:spPr/>
    </dgm:pt>
    <dgm:pt modelId="{57FB0F0B-409E-4290-AC27-DACE9EE8BBFB}" type="pres">
      <dgm:prSet presAssocID="{8DE03FDB-5087-4EA0-AAA7-947C4A8AF17E}" presName="accent_1" presStyleCnt="0"/>
      <dgm:spPr/>
    </dgm:pt>
    <dgm:pt modelId="{F088FA94-5805-4A47-BAE1-3F2BD2B05830}" type="pres">
      <dgm:prSet presAssocID="{8DE03FDB-5087-4EA0-AAA7-947C4A8AF17E}" presName="accentRepeatNode" presStyleLbl="solidFgAcc1" presStyleIdx="0" presStyleCnt="2"/>
      <dgm:spPr/>
    </dgm:pt>
    <dgm:pt modelId="{39658D33-FBC9-4096-B8AD-D7D2B4AA948A}" type="pres">
      <dgm:prSet presAssocID="{FD367A27-2FD4-4628-961B-B8E0C9E6EFAB}" presName="text_2" presStyleLbl="node1" presStyleIdx="1" presStyleCnt="2" custScaleY="145837">
        <dgm:presLayoutVars>
          <dgm:bulletEnabled val="1"/>
        </dgm:presLayoutVars>
      </dgm:prSet>
      <dgm:spPr/>
    </dgm:pt>
    <dgm:pt modelId="{F1052B14-D884-455C-A598-B6100A368505}" type="pres">
      <dgm:prSet presAssocID="{FD367A27-2FD4-4628-961B-B8E0C9E6EFAB}" presName="accent_2" presStyleCnt="0"/>
      <dgm:spPr/>
    </dgm:pt>
    <dgm:pt modelId="{9C151ACA-D625-4091-9188-9C5FA28AFC57}" type="pres">
      <dgm:prSet presAssocID="{FD367A27-2FD4-4628-961B-B8E0C9E6EFAB}" presName="accentRepeatNode" presStyleLbl="solidFgAcc1" presStyleIdx="1" presStyleCnt="2"/>
      <dgm:spPr/>
    </dgm:pt>
  </dgm:ptLst>
  <dgm:cxnLst>
    <dgm:cxn modelId="{BB618168-52DF-4DE4-AC82-683F1C711C01}" srcId="{B2E3B943-AA03-4D77-B817-7C9EA744E0A6}" destId="{8DE03FDB-5087-4EA0-AAA7-947C4A8AF17E}" srcOrd="0" destOrd="0" parTransId="{6F06EF8D-B5A0-4C10-974C-A22976A897A4}" sibTransId="{128DF0C1-2CFD-40FC-B02B-0B7636717E07}"/>
    <dgm:cxn modelId="{A12A328A-0175-43E0-A984-5C599BCC2191}" type="presOf" srcId="{8DE03FDB-5087-4EA0-AAA7-947C4A8AF17E}" destId="{F7060337-B97B-4723-91E2-B6FDF44DBDB7}" srcOrd="0" destOrd="0" presId="urn:microsoft.com/office/officeart/2008/layout/VerticalCurvedList"/>
    <dgm:cxn modelId="{81D1E094-C4EA-4044-AE3C-0B2BF44E4CAC}" type="presOf" srcId="{FD367A27-2FD4-4628-961B-B8E0C9E6EFAB}" destId="{39658D33-FBC9-4096-B8AD-D7D2B4AA948A}" srcOrd="0" destOrd="0" presId="urn:microsoft.com/office/officeart/2008/layout/VerticalCurvedList"/>
    <dgm:cxn modelId="{BA9CBF95-7903-4082-A370-5F1A1B3059D8}" srcId="{B2E3B943-AA03-4D77-B817-7C9EA744E0A6}" destId="{FD367A27-2FD4-4628-961B-B8E0C9E6EFAB}" srcOrd="1" destOrd="0" parTransId="{7F0FA876-9257-4079-A95F-5331AFCDF0EE}" sibTransId="{5FA8F623-2EDD-44D9-8ABC-EE8B67A9EBFE}"/>
    <dgm:cxn modelId="{3F3600B9-C3C0-4266-849B-0D46C3FDB06B}" type="presOf" srcId="{B2E3B943-AA03-4D77-B817-7C9EA744E0A6}" destId="{C6B2C4A0-491A-4C99-A911-A1197DA4AFCA}" srcOrd="0" destOrd="0" presId="urn:microsoft.com/office/officeart/2008/layout/VerticalCurvedList"/>
    <dgm:cxn modelId="{B175AFE6-3F4F-41EC-BBDF-D90A8471A5A9}" type="presOf" srcId="{128DF0C1-2CFD-40FC-B02B-0B7636717E07}" destId="{BA51EA21-5A63-4DF3-B574-B4EFCA48377F}" srcOrd="0" destOrd="0" presId="urn:microsoft.com/office/officeart/2008/layout/VerticalCurvedList"/>
    <dgm:cxn modelId="{E02CA3C9-9813-4918-B5B6-638D59AA49CD}" type="presParOf" srcId="{C6B2C4A0-491A-4C99-A911-A1197DA4AFCA}" destId="{2E8077EC-6198-4CC2-8F56-C44EDE2C05FC}" srcOrd="0" destOrd="0" presId="urn:microsoft.com/office/officeart/2008/layout/VerticalCurvedList"/>
    <dgm:cxn modelId="{3C065751-9ABF-44F9-9B38-9E1D5E8AB1EA}" type="presParOf" srcId="{2E8077EC-6198-4CC2-8F56-C44EDE2C05FC}" destId="{77498456-FBBF-4111-B986-8221B6CD51B8}" srcOrd="0" destOrd="0" presId="urn:microsoft.com/office/officeart/2008/layout/VerticalCurvedList"/>
    <dgm:cxn modelId="{ABC4FD5D-4B22-4965-825C-774A129536F9}" type="presParOf" srcId="{77498456-FBBF-4111-B986-8221B6CD51B8}" destId="{98AE6C44-2CBF-43E6-89C6-DD34D0BF30EF}" srcOrd="0" destOrd="0" presId="urn:microsoft.com/office/officeart/2008/layout/VerticalCurvedList"/>
    <dgm:cxn modelId="{B4E61957-63DC-4AEC-AA9D-CE868F371AEE}" type="presParOf" srcId="{77498456-FBBF-4111-B986-8221B6CD51B8}" destId="{BA51EA21-5A63-4DF3-B574-B4EFCA48377F}" srcOrd="1" destOrd="0" presId="urn:microsoft.com/office/officeart/2008/layout/VerticalCurvedList"/>
    <dgm:cxn modelId="{87ED0C11-6C5C-4177-9434-7DE9719162FC}" type="presParOf" srcId="{77498456-FBBF-4111-B986-8221B6CD51B8}" destId="{8C788857-CAA5-40B1-BB14-6ABCC58A4F8F}" srcOrd="2" destOrd="0" presId="urn:microsoft.com/office/officeart/2008/layout/VerticalCurvedList"/>
    <dgm:cxn modelId="{A74E6568-5CB0-4447-892B-E363CE4F1673}" type="presParOf" srcId="{77498456-FBBF-4111-B986-8221B6CD51B8}" destId="{FBBB80F5-0AAC-428E-A81B-F57FDDE3B388}" srcOrd="3" destOrd="0" presId="urn:microsoft.com/office/officeart/2008/layout/VerticalCurvedList"/>
    <dgm:cxn modelId="{DC1156E7-E053-43A9-85CD-CFBC32F5E206}" type="presParOf" srcId="{2E8077EC-6198-4CC2-8F56-C44EDE2C05FC}" destId="{F7060337-B97B-4723-91E2-B6FDF44DBDB7}" srcOrd="1" destOrd="0" presId="urn:microsoft.com/office/officeart/2008/layout/VerticalCurvedList"/>
    <dgm:cxn modelId="{0A19DD3C-F1FF-4D1E-BEAD-420010EAB3C4}" type="presParOf" srcId="{2E8077EC-6198-4CC2-8F56-C44EDE2C05FC}" destId="{57FB0F0B-409E-4290-AC27-DACE9EE8BBFB}" srcOrd="2" destOrd="0" presId="urn:microsoft.com/office/officeart/2008/layout/VerticalCurvedList"/>
    <dgm:cxn modelId="{AF0D9055-C0AA-4754-ACB0-33EBAC7C979D}" type="presParOf" srcId="{57FB0F0B-409E-4290-AC27-DACE9EE8BBFB}" destId="{F088FA94-5805-4A47-BAE1-3F2BD2B05830}" srcOrd="0" destOrd="0" presId="urn:microsoft.com/office/officeart/2008/layout/VerticalCurvedList"/>
    <dgm:cxn modelId="{7EC27794-A62F-4021-BE44-E3F2B87A4632}" type="presParOf" srcId="{2E8077EC-6198-4CC2-8F56-C44EDE2C05FC}" destId="{39658D33-FBC9-4096-B8AD-D7D2B4AA948A}" srcOrd="3" destOrd="0" presId="urn:microsoft.com/office/officeart/2008/layout/VerticalCurvedList"/>
    <dgm:cxn modelId="{58C30D50-6C33-4A71-A901-B4FFCD50E08B}" type="presParOf" srcId="{2E8077EC-6198-4CC2-8F56-C44EDE2C05FC}" destId="{F1052B14-D884-455C-A598-B6100A368505}" srcOrd="4" destOrd="0" presId="urn:microsoft.com/office/officeart/2008/layout/VerticalCurvedList"/>
    <dgm:cxn modelId="{0E11D74C-3B1C-45A4-9E11-F4006A9BAF04}" type="presParOf" srcId="{F1052B14-D884-455C-A598-B6100A368505}" destId="{9C151ACA-D625-4091-9188-9C5FA28AFC57}"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07B84C-2E42-4D96-9ACE-09FE6C774E6C}">
      <dsp:nvSpPr>
        <dsp:cNvPr id="0" name=""/>
        <dsp:cNvSpPr/>
      </dsp:nvSpPr>
      <dsp:spPr>
        <a:xfrm>
          <a:off x="0" y="30070"/>
          <a:ext cx="6666833" cy="262920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l" defTabSz="2089150">
            <a:lnSpc>
              <a:spcPct val="90000"/>
            </a:lnSpc>
            <a:spcBef>
              <a:spcPct val="0"/>
            </a:spcBef>
            <a:spcAft>
              <a:spcPct val="35000"/>
            </a:spcAft>
            <a:buNone/>
          </a:pPr>
          <a:r>
            <a:rPr lang="en-GB" sz="4700" kern="1200"/>
            <a:t>Introduction to County Lines</a:t>
          </a:r>
          <a:endParaRPr lang="en-US" sz="4700" kern="1200"/>
        </a:p>
      </dsp:txBody>
      <dsp:txXfrm>
        <a:off x="128347" y="158417"/>
        <a:ext cx="6410139" cy="2372515"/>
      </dsp:txXfrm>
    </dsp:sp>
    <dsp:sp modelId="{69806A6F-7785-498E-B49B-A429C108F6FD}">
      <dsp:nvSpPr>
        <dsp:cNvPr id="0" name=""/>
        <dsp:cNvSpPr/>
      </dsp:nvSpPr>
      <dsp:spPr>
        <a:xfrm>
          <a:off x="0" y="2794640"/>
          <a:ext cx="6666833" cy="2629209"/>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l" defTabSz="2089150">
            <a:lnSpc>
              <a:spcPct val="90000"/>
            </a:lnSpc>
            <a:spcBef>
              <a:spcPct val="0"/>
            </a:spcBef>
            <a:spcAft>
              <a:spcPct val="35000"/>
            </a:spcAft>
            <a:buNone/>
          </a:pPr>
          <a:r>
            <a:rPr lang="en-GB" sz="4700" kern="1200"/>
            <a:t>Guest speaker- Carole Hopkins from Swansea Youth Justice team</a:t>
          </a:r>
          <a:endParaRPr lang="en-US" sz="4700" kern="1200"/>
        </a:p>
      </dsp:txBody>
      <dsp:txXfrm>
        <a:off x="128347" y="2922987"/>
        <a:ext cx="6410139" cy="23725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02552D-574D-43BB-A8FE-4D5BE75B56EE}">
      <dsp:nvSpPr>
        <dsp:cNvPr id="0" name=""/>
        <dsp:cNvSpPr/>
      </dsp:nvSpPr>
      <dsp:spPr>
        <a:xfrm>
          <a:off x="0" y="2663"/>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896D0C8-6FA3-4012-BC9D-61E87160CE4E}">
      <dsp:nvSpPr>
        <dsp:cNvPr id="0" name=""/>
        <dsp:cNvSpPr/>
      </dsp:nvSpPr>
      <dsp:spPr>
        <a:xfrm>
          <a:off x="0" y="2663"/>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rtl="0">
            <a:lnSpc>
              <a:spcPct val="90000"/>
            </a:lnSpc>
            <a:spcBef>
              <a:spcPct val="0"/>
            </a:spcBef>
            <a:spcAft>
              <a:spcPct val="35000"/>
            </a:spcAft>
            <a:buNone/>
          </a:pPr>
          <a:r>
            <a:rPr lang="en-GB" sz="2300" kern="1200" dirty="0"/>
            <a:t>National Crime </a:t>
          </a:r>
          <a:r>
            <a:rPr lang="en-GB" sz="2300" kern="1200" dirty="0">
              <a:latin typeface="Aptos Display" panose="020F0302020204030204"/>
            </a:rPr>
            <a:t>Agency suggests</a:t>
          </a:r>
          <a:r>
            <a:rPr lang="en-GB" sz="2300" kern="1200" dirty="0"/>
            <a:t> there are more than 2,000 individual deal lines in the UK linked to approximately 1,000 branded county lines. </a:t>
          </a:r>
          <a:endParaRPr lang="en-US" sz="2300" kern="1200" dirty="0"/>
        </a:p>
      </dsp:txBody>
      <dsp:txXfrm>
        <a:off x="0" y="2663"/>
        <a:ext cx="6666833" cy="1816197"/>
      </dsp:txXfrm>
    </dsp:sp>
    <dsp:sp modelId="{435258DD-9B08-477A-BDA3-C962D55B707B}">
      <dsp:nvSpPr>
        <dsp:cNvPr id="0" name=""/>
        <dsp:cNvSpPr/>
      </dsp:nvSpPr>
      <dsp:spPr>
        <a:xfrm>
          <a:off x="0" y="1818861"/>
          <a:ext cx="666683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6D13353-2D4C-46C4-BF07-E78428E19C57}">
      <dsp:nvSpPr>
        <dsp:cNvPr id="0" name=""/>
        <dsp:cNvSpPr/>
      </dsp:nvSpPr>
      <dsp:spPr>
        <a:xfrm>
          <a:off x="0" y="1818861"/>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The Children’s Society report that 46,000 children in England are thought to be involved in gangs, 84% of parents are worried about county lines in their area and 4,000 teenagers are being criminally exploited in London alone.</a:t>
          </a:r>
          <a:endParaRPr lang="en-US" sz="2300" kern="1200" dirty="0"/>
        </a:p>
      </dsp:txBody>
      <dsp:txXfrm>
        <a:off x="0" y="1818861"/>
        <a:ext cx="6666833" cy="1816197"/>
      </dsp:txXfrm>
    </dsp:sp>
    <dsp:sp modelId="{842C0437-F412-4584-92E3-A16878DE121C}">
      <dsp:nvSpPr>
        <dsp:cNvPr id="0" name=""/>
        <dsp:cNvSpPr/>
      </dsp:nvSpPr>
      <dsp:spPr>
        <a:xfrm>
          <a:off x="0" y="3635058"/>
          <a:ext cx="6666833"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1270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83B5D51-1C54-4DE6-B63F-1E826088D462}">
      <dsp:nvSpPr>
        <dsp:cNvPr id="0" name=""/>
        <dsp:cNvSpPr/>
      </dsp:nvSpPr>
      <dsp:spPr>
        <a:xfrm>
          <a:off x="0" y="3635058"/>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High numbers of British children trafficked- In 2022, 2,281 county lines referrals were flagged, accounting for 13% of all referrals received in the year, the majority (75%; 1,710) of these referrals were for male children.</a:t>
          </a:r>
          <a:endParaRPr lang="en-US" sz="2300" kern="1200" dirty="0"/>
        </a:p>
      </dsp:txBody>
      <dsp:txXfrm>
        <a:off x="0" y="3635058"/>
        <a:ext cx="6666833" cy="181619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BFD0F5-494B-4E50-AB1B-3E9ADF5F6288}">
      <dsp:nvSpPr>
        <dsp:cNvPr id="0" name=""/>
        <dsp:cNvSpPr/>
      </dsp:nvSpPr>
      <dsp:spPr>
        <a:xfrm>
          <a:off x="0" y="969014"/>
          <a:ext cx="4632357" cy="2941547"/>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98031368-26AF-448F-ABDF-0CDF0FB4DED0}">
      <dsp:nvSpPr>
        <dsp:cNvPr id="0" name=""/>
        <dsp:cNvSpPr/>
      </dsp:nvSpPr>
      <dsp:spPr>
        <a:xfrm>
          <a:off x="514706" y="1457986"/>
          <a:ext cx="4632357" cy="2941547"/>
        </a:xfrm>
        <a:prstGeom prst="roundRect">
          <a:avLst>
            <a:gd name="adj" fmla="val 10000"/>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Gangs prey on vulnerable children because they are cheaper, more easily controlled, less likely to get picked up by the police and, if arrested, they receive lighter sentences than adults.</a:t>
          </a:r>
          <a:endParaRPr lang="en-US" sz="2600" kern="1200" dirty="0"/>
        </a:p>
      </dsp:txBody>
      <dsp:txXfrm>
        <a:off x="600861" y="1544141"/>
        <a:ext cx="4460047" cy="276923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93221B-47AB-4B14-9BB8-DF5F407843D1}">
      <dsp:nvSpPr>
        <dsp:cNvPr id="0" name=""/>
        <dsp:cNvSpPr/>
      </dsp:nvSpPr>
      <dsp:spPr>
        <a:xfrm>
          <a:off x="0" y="69619"/>
          <a:ext cx="6666833" cy="83537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Research into the following theories as to why people join gangs:-</a:t>
          </a:r>
          <a:endParaRPr lang="en-US" sz="2100" kern="1200"/>
        </a:p>
      </dsp:txBody>
      <dsp:txXfrm>
        <a:off x="40780" y="110399"/>
        <a:ext cx="6585273" cy="753819"/>
      </dsp:txXfrm>
    </dsp:sp>
    <dsp:sp modelId="{8C0D8C0F-63E6-4EE8-B045-F23088460E1A}">
      <dsp:nvSpPr>
        <dsp:cNvPr id="0" name=""/>
        <dsp:cNvSpPr/>
      </dsp:nvSpPr>
      <dsp:spPr>
        <a:xfrm>
          <a:off x="0" y="965479"/>
          <a:ext cx="6666833" cy="835379"/>
        </a:xfrm>
        <a:prstGeom prst="roundRect">
          <a:avLst/>
        </a:prstGeom>
        <a:gradFill rotWithShape="0">
          <a:gsLst>
            <a:gs pos="0">
              <a:schemeClr val="accent2">
                <a:hueOff val="1288723"/>
                <a:satOff val="-3699"/>
                <a:lumOff val="-5922"/>
                <a:alphaOff val="0"/>
                <a:satMod val="103000"/>
                <a:lumMod val="102000"/>
                <a:tint val="94000"/>
              </a:schemeClr>
            </a:gs>
            <a:gs pos="50000">
              <a:schemeClr val="accent2">
                <a:hueOff val="1288723"/>
                <a:satOff val="-3699"/>
                <a:lumOff val="-5922"/>
                <a:alphaOff val="0"/>
                <a:satMod val="110000"/>
                <a:lumMod val="100000"/>
                <a:shade val="100000"/>
              </a:schemeClr>
            </a:gs>
            <a:gs pos="100000">
              <a:schemeClr val="accent2">
                <a:hueOff val="1288723"/>
                <a:satOff val="-3699"/>
                <a:lumOff val="-5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Strain theory</a:t>
          </a:r>
          <a:endParaRPr lang="en-US" sz="2100" kern="1200"/>
        </a:p>
      </dsp:txBody>
      <dsp:txXfrm>
        <a:off x="40780" y="1006259"/>
        <a:ext cx="6585273" cy="753819"/>
      </dsp:txXfrm>
    </dsp:sp>
    <dsp:sp modelId="{A4290F4E-4B35-4383-8D4B-22C23262F679}">
      <dsp:nvSpPr>
        <dsp:cNvPr id="0" name=""/>
        <dsp:cNvSpPr/>
      </dsp:nvSpPr>
      <dsp:spPr>
        <a:xfrm>
          <a:off x="0" y="1861339"/>
          <a:ext cx="6666833" cy="835379"/>
        </a:xfrm>
        <a:prstGeom prst="roundRect">
          <a:avLst/>
        </a:prstGeom>
        <a:gradFill rotWithShape="0">
          <a:gsLst>
            <a:gs pos="0">
              <a:schemeClr val="accent2">
                <a:hueOff val="2577445"/>
                <a:satOff val="-7397"/>
                <a:lumOff val="-11844"/>
                <a:alphaOff val="0"/>
                <a:satMod val="103000"/>
                <a:lumMod val="102000"/>
                <a:tint val="94000"/>
              </a:schemeClr>
            </a:gs>
            <a:gs pos="50000">
              <a:schemeClr val="accent2">
                <a:hueOff val="2577445"/>
                <a:satOff val="-7397"/>
                <a:lumOff val="-11844"/>
                <a:alphaOff val="0"/>
                <a:satMod val="110000"/>
                <a:lumMod val="100000"/>
                <a:shade val="100000"/>
              </a:schemeClr>
            </a:gs>
            <a:gs pos="100000">
              <a:schemeClr val="accent2">
                <a:hueOff val="2577445"/>
                <a:satOff val="-7397"/>
                <a:lumOff val="-1184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Subcultural theory </a:t>
          </a:r>
          <a:endParaRPr lang="en-US" sz="2100" kern="1200"/>
        </a:p>
      </dsp:txBody>
      <dsp:txXfrm>
        <a:off x="40780" y="1902119"/>
        <a:ext cx="6585273" cy="753819"/>
      </dsp:txXfrm>
    </dsp:sp>
    <dsp:sp modelId="{FFFC4714-ED60-4D86-8C60-CA985E4780C2}">
      <dsp:nvSpPr>
        <dsp:cNvPr id="0" name=""/>
        <dsp:cNvSpPr/>
      </dsp:nvSpPr>
      <dsp:spPr>
        <a:xfrm>
          <a:off x="0" y="2757200"/>
          <a:ext cx="6666833" cy="835379"/>
        </a:xfrm>
        <a:prstGeom prst="roundRect">
          <a:avLst/>
        </a:prstGeom>
        <a:gradFill rotWithShape="0">
          <a:gsLst>
            <a:gs pos="0">
              <a:schemeClr val="accent2">
                <a:hueOff val="3866169"/>
                <a:satOff val="-11096"/>
                <a:lumOff val="-17765"/>
                <a:alphaOff val="0"/>
                <a:satMod val="103000"/>
                <a:lumMod val="102000"/>
                <a:tint val="94000"/>
              </a:schemeClr>
            </a:gs>
            <a:gs pos="50000">
              <a:schemeClr val="accent2">
                <a:hueOff val="3866169"/>
                <a:satOff val="-11096"/>
                <a:lumOff val="-17765"/>
                <a:alphaOff val="0"/>
                <a:satMod val="110000"/>
                <a:lumMod val="100000"/>
                <a:shade val="100000"/>
              </a:schemeClr>
            </a:gs>
            <a:gs pos="100000">
              <a:schemeClr val="accent2">
                <a:hueOff val="3866169"/>
                <a:satOff val="-11096"/>
                <a:lumOff val="-17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Social disorganisation theory</a:t>
          </a:r>
          <a:endParaRPr lang="en-US" sz="2100" kern="1200"/>
        </a:p>
      </dsp:txBody>
      <dsp:txXfrm>
        <a:off x="40780" y="2797980"/>
        <a:ext cx="6585273" cy="753819"/>
      </dsp:txXfrm>
    </dsp:sp>
    <dsp:sp modelId="{F13BBD7C-C5D4-4EA8-AABA-1AFED0A15C8C}">
      <dsp:nvSpPr>
        <dsp:cNvPr id="0" name=""/>
        <dsp:cNvSpPr/>
      </dsp:nvSpPr>
      <dsp:spPr>
        <a:xfrm>
          <a:off x="0" y="3653060"/>
          <a:ext cx="6666833" cy="835379"/>
        </a:xfrm>
        <a:prstGeom prst="roundRect">
          <a:avLst/>
        </a:prstGeom>
        <a:gradFill rotWithShape="0">
          <a:gsLst>
            <a:gs pos="0">
              <a:schemeClr val="accent2">
                <a:hueOff val="5154891"/>
                <a:satOff val="-14794"/>
                <a:lumOff val="-23687"/>
                <a:alphaOff val="0"/>
                <a:satMod val="103000"/>
                <a:lumMod val="102000"/>
                <a:tint val="94000"/>
              </a:schemeClr>
            </a:gs>
            <a:gs pos="50000">
              <a:schemeClr val="accent2">
                <a:hueOff val="5154891"/>
                <a:satOff val="-14794"/>
                <a:lumOff val="-23687"/>
                <a:alphaOff val="0"/>
                <a:satMod val="110000"/>
                <a:lumMod val="100000"/>
                <a:shade val="100000"/>
              </a:schemeClr>
            </a:gs>
            <a:gs pos="100000">
              <a:schemeClr val="accent2">
                <a:hueOff val="5154891"/>
                <a:satOff val="-14794"/>
                <a:lumOff val="-2368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Labelling theory</a:t>
          </a:r>
          <a:endParaRPr lang="en-US" sz="2100" kern="1200"/>
        </a:p>
      </dsp:txBody>
      <dsp:txXfrm>
        <a:off x="40780" y="3693840"/>
        <a:ext cx="6585273" cy="753819"/>
      </dsp:txXfrm>
    </dsp:sp>
    <dsp:sp modelId="{6559C019-9169-410B-AFAE-AFC550908EF7}">
      <dsp:nvSpPr>
        <dsp:cNvPr id="0" name=""/>
        <dsp:cNvSpPr/>
      </dsp:nvSpPr>
      <dsp:spPr>
        <a:xfrm>
          <a:off x="0" y="4548920"/>
          <a:ext cx="6666833" cy="835379"/>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Social control theory</a:t>
          </a:r>
          <a:endParaRPr lang="en-US" sz="2100" kern="1200"/>
        </a:p>
      </dsp:txBody>
      <dsp:txXfrm>
        <a:off x="40780" y="4589700"/>
        <a:ext cx="6585273" cy="75381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F862A3-A502-4928-BA45-E9B8DD3712E2}">
      <dsp:nvSpPr>
        <dsp:cNvPr id="0" name=""/>
        <dsp:cNvSpPr/>
      </dsp:nvSpPr>
      <dsp:spPr>
        <a:xfrm>
          <a:off x="0" y="266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D8B57D9-C820-4921-9222-F0D772E7CAF4}">
      <dsp:nvSpPr>
        <dsp:cNvPr id="0" name=""/>
        <dsp:cNvSpPr/>
      </dsp:nvSpPr>
      <dsp:spPr>
        <a:xfrm>
          <a:off x="0" y="2663"/>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Gang membership is a consequence of the lack of means to achieve economic aspirations that people have due to cultural and social affiliations to certain groups.</a:t>
          </a:r>
          <a:endParaRPr lang="en-US" sz="2700" kern="1200"/>
        </a:p>
      </dsp:txBody>
      <dsp:txXfrm>
        <a:off x="0" y="2663"/>
        <a:ext cx="6666833" cy="1816197"/>
      </dsp:txXfrm>
    </dsp:sp>
    <dsp:sp modelId="{AC6CBDA7-C74B-4AA2-94FA-159AE35C1917}">
      <dsp:nvSpPr>
        <dsp:cNvPr id="0" name=""/>
        <dsp:cNvSpPr/>
      </dsp:nvSpPr>
      <dsp:spPr>
        <a:xfrm>
          <a:off x="0" y="181886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15213E1-76E2-4CAD-8C0B-569462175C38}">
      <dsp:nvSpPr>
        <dsp:cNvPr id="0" name=""/>
        <dsp:cNvSpPr/>
      </dsp:nvSpPr>
      <dsp:spPr>
        <a:xfrm>
          <a:off x="0" y="1818861"/>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Two major assumptions of the theory are that people usually have economic goals to pursue and lack the means for their attainment.</a:t>
          </a:r>
          <a:endParaRPr lang="en-US" sz="2700" kern="1200"/>
        </a:p>
      </dsp:txBody>
      <dsp:txXfrm>
        <a:off x="0" y="1818861"/>
        <a:ext cx="6666833" cy="1816197"/>
      </dsp:txXfrm>
    </dsp:sp>
    <dsp:sp modelId="{676F9983-14E7-4BAE-B5F0-66ADCDED56D4}">
      <dsp:nvSpPr>
        <dsp:cNvPr id="0" name=""/>
        <dsp:cNvSpPr/>
      </dsp:nvSpPr>
      <dsp:spPr>
        <a:xfrm>
          <a:off x="0" y="363505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E99F3F7-401D-41EE-9C3A-A1A8E114BC6E}">
      <dsp:nvSpPr>
        <dsp:cNvPr id="0" name=""/>
        <dsp:cNvSpPr/>
      </dsp:nvSpPr>
      <dsp:spPr>
        <a:xfrm>
          <a:off x="0" y="3635058"/>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People engage in illegal activities in order to compensate for the lack of resources to achieve their goals</a:t>
          </a:r>
          <a:endParaRPr lang="en-US" sz="2700" kern="1200"/>
        </a:p>
      </dsp:txBody>
      <dsp:txXfrm>
        <a:off x="0" y="3635058"/>
        <a:ext cx="6666833" cy="181619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87EA0C-984A-4BE4-B492-D29132F7749D}">
      <dsp:nvSpPr>
        <dsp:cNvPr id="0" name=""/>
        <dsp:cNvSpPr/>
      </dsp:nvSpPr>
      <dsp:spPr>
        <a:xfrm>
          <a:off x="0" y="93314"/>
          <a:ext cx="6666833" cy="1717363"/>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Certain groups have values, cultural norms, and attitudes that encourage their members to participate in activities related to crime and violence. </a:t>
          </a:r>
          <a:endParaRPr lang="en-US" sz="2000" kern="1200" dirty="0"/>
        </a:p>
      </dsp:txBody>
      <dsp:txXfrm>
        <a:off x="83835" y="177149"/>
        <a:ext cx="6499163" cy="1549693"/>
      </dsp:txXfrm>
    </dsp:sp>
    <dsp:sp modelId="{3D2BEB4E-DAA8-4B1A-988A-57C5F4610969}">
      <dsp:nvSpPr>
        <dsp:cNvPr id="0" name=""/>
        <dsp:cNvSpPr/>
      </dsp:nvSpPr>
      <dsp:spPr>
        <a:xfrm>
          <a:off x="0" y="1868278"/>
          <a:ext cx="6666833" cy="1717363"/>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theory was developed from concepts of the strain theory. However, it differs from strain theory in that people create their own subculture to facilitate the attainment of goals.</a:t>
          </a:r>
          <a:endParaRPr lang="en-US" sz="2000" kern="1200"/>
        </a:p>
      </dsp:txBody>
      <dsp:txXfrm>
        <a:off x="83835" y="1952113"/>
        <a:ext cx="6499163" cy="1549693"/>
      </dsp:txXfrm>
    </dsp:sp>
    <dsp:sp modelId="{242BE976-1B1C-427E-ADFB-0234607ED55D}">
      <dsp:nvSpPr>
        <dsp:cNvPr id="0" name=""/>
        <dsp:cNvSpPr/>
      </dsp:nvSpPr>
      <dsp:spPr>
        <a:xfrm>
          <a:off x="0" y="3643241"/>
          <a:ext cx="6666833" cy="1717363"/>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In many cases, people become so frustrated in their pursuance of goals that they turn to the group affiliation of street gangs. Street gangs usually have their own value systems that promote negative and dysfunctional behaviors</a:t>
          </a:r>
          <a:endParaRPr lang="en-US" sz="2000" kern="1200"/>
        </a:p>
      </dsp:txBody>
      <dsp:txXfrm>
        <a:off x="83835" y="3727076"/>
        <a:ext cx="6499163" cy="154969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EF67DE-4C19-41D8-8E1B-755818FE0C0D}">
      <dsp:nvSpPr>
        <dsp:cNvPr id="0" name=""/>
        <dsp:cNvSpPr/>
      </dsp:nvSpPr>
      <dsp:spPr>
        <a:xfrm>
          <a:off x="0" y="94735"/>
          <a:ext cx="6666833" cy="2600544"/>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The terms used to describe or group people have the potential to mold their self-identity and behaviours. In that regard, describing young people as deviant encourages them to engage in deviant behaviours. </a:t>
          </a:r>
          <a:endParaRPr lang="en-US" sz="2200" kern="1200"/>
        </a:p>
      </dsp:txBody>
      <dsp:txXfrm>
        <a:off x="126948" y="221683"/>
        <a:ext cx="6412937" cy="2346648"/>
      </dsp:txXfrm>
    </dsp:sp>
    <dsp:sp modelId="{98B0480D-22DE-4F83-AA7B-CEA8B0A3F963}">
      <dsp:nvSpPr>
        <dsp:cNvPr id="0" name=""/>
        <dsp:cNvSpPr/>
      </dsp:nvSpPr>
      <dsp:spPr>
        <a:xfrm>
          <a:off x="0" y="2758640"/>
          <a:ext cx="6666833" cy="2600544"/>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For instance, a young person who lives in a neighbourhood renowned for the presence of street gangs might be labelled as a gang member. For that reason, the teenager might embrace the behavioural tendencies of gang members. In many cases, the teenager incorporates the label into their self-identity and starts behaving like a gang member</a:t>
          </a:r>
          <a:endParaRPr lang="en-US" sz="2200" kern="1200"/>
        </a:p>
      </dsp:txBody>
      <dsp:txXfrm>
        <a:off x="126948" y="2885588"/>
        <a:ext cx="6412937" cy="234664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51EA21-5A63-4DF3-B574-B4EFCA48377F}">
      <dsp:nvSpPr>
        <dsp:cNvPr id="0" name=""/>
        <dsp:cNvSpPr/>
      </dsp:nvSpPr>
      <dsp:spPr>
        <a:xfrm>
          <a:off x="-6499364" y="-985334"/>
          <a:ext cx="7797558" cy="7797558"/>
        </a:xfrm>
        <a:prstGeom prst="blockArc">
          <a:avLst>
            <a:gd name="adj1" fmla="val 18900000"/>
            <a:gd name="adj2" fmla="val 2700000"/>
            <a:gd name="adj3" fmla="val 277"/>
          </a:avLst>
        </a:prstGeom>
        <a:noFill/>
        <a:ln w="12700" cap="flat" cmpd="sng" algn="ctr">
          <a:solidFill>
            <a:schemeClr val="accent2">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F391FED7-C62C-4BE0-B230-B2595D91D9F4}">
      <dsp:nvSpPr>
        <dsp:cNvPr id="0" name=""/>
        <dsp:cNvSpPr/>
      </dsp:nvSpPr>
      <dsp:spPr>
        <a:xfrm>
          <a:off x="1065030" y="109239"/>
          <a:ext cx="5571240" cy="3125220"/>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13775"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dirty="0"/>
            <a:t>That socialisation and social learning reduce individuals’ propensity to engage in deviant behaviours by increasing their levels of self-control. </a:t>
          </a:r>
          <a:endParaRPr lang="en-US" sz="2000" kern="1200" dirty="0"/>
        </a:p>
      </dsp:txBody>
      <dsp:txXfrm>
        <a:off x="1065030" y="109239"/>
        <a:ext cx="5571240" cy="3125220"/>
      </dsp:txXfrm>
    </dsp:sp>
    <dsp:sp modelId="{C9E8077B-9017-4512-AED0-3630565D85C4}">
      <dsp:nvSpPr>
        <dsp:cNvPr id="0" name=""/>
        <dsp:cNvSpPr/>
      </dsp:nvSpPr>
      <dsp:spPr>
        <a:xfrm>
          <a:off x="30561" y="637381"/>
          <a:ext cx="2068937" cy="2068937"/>
        </a:xfrm>
        <a:prstGeom prst="ellipse">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AB5A5EBB-2148-4C87-89FD-7E76228CEE45}">
      <dsp:nvSpPr>
        <dsp:cNvPr id="0" name=""/>
        <dsp:cNvSpPr/>
      </dsp:nvSpPr>
      <dsp:spPr>
        <a:xfrm>
          <a:off x="1065030" y="2846485"/>
          <a:ext cx="5571240" cy="2617106"/>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13775"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dirty="0"/>
            <a:t>The four types of control include direct, internal, indirect, and control through needs satisfaction. In the case of direct control, individuals are threatened with punishment in case they engage in negative behaviours and rewards if they engage in positive behaviours.</a:t>
          </a:r>
          <a:endParaRPr lang="en-US" sz="2000" kern="1200" dirty="0"/>
        </a:p>
      </dsp:txBody>
      <dsp:txXfrm>
        <a:off x="1065030" y="2846485"/>
        <a:ext cx="5571240" cy="2617106"/>
      </dsp:txXfrm>
    </dsp:sp>
    <dsp:sp modelId="{D48B3A17-3DCF-4AB4-9A29-EE29C6941C9B}">
      <dsp:nvSpPr>
        <dsp:cNvPr id="0" name=""/>
        <dsp:cNvSpPr/>
      </dsp:nvSpPr>
      <dsp:spPr>
        <a:xfrm>
          <a:off x="30561" y="3120569"/>
          <a:ext cx="2068937" cy="2068937"/>
        </a:xfrm>
        <a:prstGeom prst="ellipse">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51EA21-5A63-4DF3-B574-B4EFCA48377F}">
      <dsp:nvSpPr>
        <dsp:cNvPr id="0" name=""/>
        <dsp:cNvSpPr/>
      </dsp:nvSpPr>
      <dsp:spPr>
        <a:xfrm>
          <a:off x="-6499364" y="-1001919"/>
          <a:ext cx="7797558" cy="7797558"/>
        </a:xfrm>
        <a:prstGeom prst="blockArc">
          <a:avLst>
            <a:gd name="adj1" fmla="val 18900000"/>
            <a:gd name="adj2" fmla="val 2700000"/>
            <a:gd name="adj3" fmla="val 277"/>
          </a:avLst>
        </a:prstGeom>
        <a:noFill/>
        <a:ln w="12700" cap="flat" cmpd="sng" algn="ctr">
          <a:solidFill>
            <a:schemeClr val="accent2">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F7060337-B97B-4723-91E2-B6FDF44DBDB7}">
      <dsp:nvSpPr>
        <dsp:cNvPr id="0" name=""/>
        <dsp:cNvSpPr/>
      </dsp:nvSpPr>
      <dsp:spPr>
        <a:xfrm>
          <a:off x="1065030" y="358464"/>
          <a:ext cx="5571240" cy="259360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13775"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dirty="0"/>
            <a:t>Parents use rewards and punishment to control their children. </a:t>
          </a:r>
        </a:p>
        <a:p>
          <a:pPr marL="0" lvl="0" indent="0" algn="l" defTabSz="889000">
            <a:lnSpc>
              <a:spcPct val="90000"/>
            </a:lnSpc>
            <a:spcBef>
              <a:spcPct val="0"/>
            </a:spcBef>
            <a:spcAft>
              <a:spcPct val="35000"/>
            </a:spcAft>
            <a:buNone/>
          </a:pPr>
          <a:r>
            <a:rPr lang="en-GB" sz="2000" kern="1200" dirty="0"/>
            <a:t>Internal control involves the use of conscience to prevent criminal activities. People join street gangs if their deviant behaviours are rewarded by parental reinforcement or lack of punishment.</a:t>
          </a:r>
          <a:endParaRPr lang="en-US" sz="2000" kern="1200" dirty="0"/>
        </a:p>
      </dsp:txBody>
      <dsp:txXfrm>
        <a:off x="1065030" y="358464"/>
        <a:ext cx="5571240" cy="2593602"/>
      </dsp:txXfrm>
    </dsp:sp>
    <dsp:sp modelId="{F088FA94-5805-4A47-BAE1-3F2BD2B05830}">
      <dsp:nvSpPr>
        <dsp:cNvPr id="0" name=""/>
        <dsp:cNvSpPr/>
      </dsp:nvSpPr>
      <dsp:spPr>
        <a:xfrm>
          <a:off x="30561" y="620796"/>
          <a:ext cx="2068937" cy="2068937"/>
        </a:xfrm>
        <a:prstGeom prst="ellipse">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39658D33-FBC9-4096-B8AD-D7D2B4AA948A}">
      <dsp:nvSpPr>
        <dsp:cNvPr id="0" name=""/>
        <dsp:cNvSpPr/>
      </dsp:nvSpPr>
      <dsp:spPr>
        <a:xfrm>
          <a:off x="1065030" y="2931543"/>
          <a:ext cx="5571240" cy="2413820"/>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13775"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dirty="0"/>
            <a:t>The lack of social and personal control is another motivator for joining street gangs. The failure by parents to control and guide their children leads to participation in criminal activities because of gang socialisation</a:t>
          </a:r>
          <a:endParaRPr lang="en-US" sz="2000" kern="1200" dirty="0"/>
        </a:p>
      </dsp:txBody>
      <dsp:txXfrm>
        <a:off x="1065030" y="2931543"/>
        <a:ext cx="5571240" cy="2413820"/>
      </dsp:txXfrm>
    </dsp:sp>
    <dsp:sp modelId="{9C151ACA-D625-4091-9188-9C5FA28AFC57}">
      <dsp:nvSpPr>
        <dsp:cNvPr id="0" name=""/>
        <dsp:cNvSpPr/>
      </dsp:nvSpPr>
      <dsp:spPr>
        <a:xfrm>
          <a:off x="30561" y="3103984"/>
          <a:ext cx="2068937" cy="2068937"/>
        </a:xfrm>
        <a:prstGeom prst="ellipse">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9.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F644F5-F932-430E-9C37-5EE687C9C0B5}" type="datetimeFigureOut">
              <a:rPr lang="en-GB" smtClean="0"/>
              <a:t>01/09/2025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4D20D3-5B86-4D9B-B29A-72283FA11FEB}" type="slidenum">
              <a:rPr lang="en-GB" smtClean="0"/>
              <a:t>‹#›</a:t>
            </a:fld>
            <a:endParaRPr lang="en-GB"/>
          </a:p>
        </p:txBody>
      </p:sp>
    </p:spTree>
    <p:extLst>
      <p:ext uri="{BB962C8B-B14F-4D97-AF65-F5344CB8AC3E}">
        <p14:creationId xmlns:p14="http://schemas.microsoft.com/office/powerpoint/2010/main" val="11662623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900" b="0" i="0" u="none" strike="noStrike" kern="1200" cap="none" spc="0" normalizeH="0" baseline="0" noProof="0" dirty="0">
                <a:ln>
                  <a:noFill/>
                </a:ln>
                <a:solidFill>
                  <a:prstClr val="black"/>
                </a:solidFill>
                <a:effectLst/>
                <a:uLnTx/>
                <a:uFillTx/>
                <a:latin typeface="Aptos" panose="020B0004020202020204"/>
                <a:ea typeface="+mn-ea"/>
                <a:cs typeface="+mn-cs"/>
              </a:rPr>
              <a:t>There is poor understanding around CCE and victims are often mistakenly regarded as having made a ‘choice/consented’ to engage in criminal behaviour. This is exacerbated by the victim’s inability to perceive themselves as a victim.</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900" b="0" i="0" u="none" strike="noStrike" kern="1200" cap="none" spc="0" normalizeH="0" baseline="0" noProof="0" dirty="0">
                <a:ln>
                  <a:noFill/>
                </a:ln>
                <a:solidFill>
                  <a:prstClr val="black"/>
                </a:solidFill>
                <a:effectLst/>
                <a:uLnTx/>
                <a:uFillTx/>
                <a:latin typeface="Aptos" panose="020B0004020202020204"/>
                <a:ea typeface="+mn-ea"/>
                <a:cs typeface="+mn-cs"/>
              </a:rPr>
              <a:t>County lines is a form of child abuse, and it needs a safeguarding response.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900" b="0" i="0" u="none" strike="noStrike" kern="1200" cap="none" spc="0" normalizeH="0" baseline="0" noProof="0" dirty="0">
                <a:ln>
                  <a:noFill/>
                </a:ln>
                <a:solidFill>
                  <a:prstClr val="black"/>
                </a:solidFill>
                <a:effectLst/>
                <a:uLnTx/>
                <a:uFillTx/>
                <a:latin typeface="Aptos" panose="020B0004020202020204"/>
                <a:ea typeface="+mn-ea"/>
                <a:cs typeface="+mn-cs"/>
              </a:rPr>
              <a:t>However, unconscious bias and adultification can sometimes lead to children and young people being criminalised.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900" b="0" i="0" u="none" strike="noStrike" kern="1200" cap="none" spc="0" normalizeH="0" baseline="0" noProof="0" dirty="0">
                <a:ln>
                  <a:noFill/>
                </a:ln>
                <a:solidFill>
                  <a:prstClr val="black"/>
                </a:solidFill>
                <a:effectLst/>
                <a:uLnTx/>
                <a:uFillTx/>
                <a:latin typeface="Aptos" panose="020B0004020202020204"/>
                <a:ea typeface="+mn-ea"/>
                <a:cs typeface="+mn-cs"/>
              </a:rPr>
              <a:t>Unconscious bias describes the beliefs and prejudices we form about other people without our conscious awareness.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900" b="0" i="0" u="none" strike="noStrike" kern="1200" cap="none" spc="0" normalizeH="0" baseline="0" noProof="0" dirty="0">
                <a:ln>
                  <a:noFill/>
                </a:ln>
                <a:solidFill>
                  <a:prstClr val="black"/>
                </a:solidFill>
                <a:effectLst/>
                <a:uLnTx/>
                <a:uFillTx/>
                <a:latin typeface="Aptos" panose="020B0004020202020204"/>
                <a:ea typeface="+mn-ea"/>
                <a:cs typeface="+mn-cs"/>
              </a:rPr>
              <a:t>Adultification is a form of bias where children from certain backgrounds, such as from Black, Asian and minoritised ethnic communities, are perceived as being more ‘streetwise’, more ‘grown up’, less innocent and less vulnerable than other children.</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900" b="0" i="0" u="none" strike="noStrike" kern="1200" cap="none" spc="0" normalizeH="0" baseline="0" noProof="0" dirty="0">
                <a:ln>
                  <a:noFill/>
                </a:ln>
                <a:solidFill>
                  <a:prstClr val="black"/>
                </a:solidFill>
                <a:effectLst/>
                <a:uLnTx/>
                <a:uFillTx/>
                <a:latin typeface="Aptos" panose="020B0004020202020204"/>
                <a:ea typeface="+mn-ea"/>
                <a:cs typeface="+mn-cs"/>
              </a:rPr>
              <a:t>Seeing children as criminals, rather than as victims of criminal exploitation, can lead to children not getting the safeguarding support and protection they need.</a:t>
            </a:r>
          </a:p>
          <a:p>
            <a:endParaRPr lang="en-GB" dirty="0"/>
          </a:p>
        </p:txBody>
      </p:sp>
      <p:sp>
        <p:nvSpPr>
          <p:cNvPr id="4" name="Slide Number Placeholder 3"/>
          <p:cNvSpPr>
            <a:spLocks noGrp="1"/>
          </p:cNvSpPr>
          <p:nvPr>
            <p:ph type="sldNum" sz="quarter" idx="5"/>
          </p:nvPr>
        </p:nvSpPr>
        <p:spPr/>
        <p:txBody>
          <a:bodyPr/>
          <a:lstStyle/>
          <a:p>
            <a:fld id="{7B4D20D3-5B86-4D9B-B29A-72283FA11FEB}" type="slidenum">
              <a:rPr lang="en-GB" smtClean="0"/>
              <a:t>15</a:t>
            </a:fld>
            <a:endParaRPr lang="en-GB"/>
          </a:p>
        </p:txBody>
      </p:sp>
    </p:spTree>
    <p:extLst>
      <p:ext uri="{BB962C8B-B14F-4D97-AF65-F5344CB8AC3E}">
        <p14:creationId xmlns:p14="http://schemas.microsoft.com/office/powerpoint/2010/main" val="30741090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Type 1 through arrest</a:t>
            </a:r>
          </a:p>
          <a:p>
            <a:r>
              <a:rPr lang="en-GB" dirty="0"/>
              <a:t>Type 2 deactivation of SIM etc. </a:t>
            </a:r>
          </a:p>
        </p:txBody>
      </p:sp>
      <p:sp>
        <p:nvSpPr>
          <p:cNvPr id="4" name="Slide Number Placeholder 3"/>
          <p:cNvSpPr>
            <a:spLocks noGrp="1"/>
          </p:cNvSpPr>
          <p:nvPr>
            <p:ph type="sldNum" sz="quarter" idx="5"/>
          </p:nvPr>
        </p:nvSpPr>
        <p:spPr/>
        <p:txBody>
          <a:bodyPr/>
          <a:lstStyle/>
          <a:p>
            <a:fld id="{7B4D20D3-5B86-4D9B-B29A-72283FA11FEB}" type="slidenum">
              <a:rPr lang="en-GB" smtClean="0"/>
              <a:t>20</a:t>
            </a:fld>
            <a:endParaRPr lang="en-GB"/>
          </a:p>
        </p:txBody>
      </p:sp>
    </p:spTree>
    <p:extLst>
      <p:ext uri="{BB962C8B-B14F-4D97-AF65-F5344CB8AC3E}">
        <p14:creationId xmlns:p14="http://schemas.microsoft.com/office/powerpoint/2010/main" val="23624506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01/09/2025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01/09/2025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01/09/2025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01/09/2025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01/09/2025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01/09/2025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DdYq2dhQ3qc?feature=oembed"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1386865" y="818984"/>
            <a:ext cx="6596245" cy="3268520"/>
          </a:xfrm>
        </p:spPr>
        <p:txBody>
          <a:bodyPr>
            <a:normAutofit/>
          </a:bodyPr>
          <a:lstStyle/>
          <a:p>
            <a:pPr algn="r"/>
            <a:r>
              <a:rPr lang="en-GB" sz="4800" dirty="0">
                <a:solidFill>
                  <a:srgbClr val="FFFFFF"/>
                </a:solidFill>
              </a:rPr>
              <a:t>Serious and Organised Crime (BMLC6011)</a:t>
            </a:r>
          </a:p>
        </p:txBody>
      </p:sp>
      <p:sp>
        <p:nvSpPr>
          <p:cNvPr id="18" name="Rectangle 17">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931874" y="4797188"/>
            <a:ext cx="6051236" cy="1241828"/>
          </a:xfrm>
        </p:spPr>
        <p:txBody>
          <a:bodyPr vert="horz" lIns="91440" tIns="45720" rIns="91440" bIns="45720" rtlCol="0">
            <a:normAutofit/>
          </a:bodyPr>
          <a:lstStyle/>
          <a:p>
            <a:pPr algn="r"/>
            <a:r>
              <a:rPr lang="en-GB" dirty="0">
                <a:solidFill>
                  <a:srgbClr val="FFFFFF"/>
                </a:solidFill>
              </a:rPr>
              <a:t>Wynne Jones</a:t>
            </a:r>
          </a:p>
        </p:txBody>
      </p:sp>
      <p:sp>
        <p:nvSpPr>
          <p:cNvPr id="20" name="Rectangle 19">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9461F8-0C1B-2761-983B-BAF4A2CD2383}"/>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Aims for today</a:t>
            </a:r>
          </a:p>
        </p:txBody>
      </p:sp>
      <p:graphicFrame>
        <p:nvGraphicFramePr>
          <p:cNvPr id="5" name="Content Placeholder 2">
            <a:extLst>
              <a:ext uri="{FF2B5EF4-FFF2-40B4-BE49-F238E27FC236}">
                <a16:creationId xmlns:a16="http://schemas.microsoft.com/office/drawing/2014/main" id="{89B2793A-61F4-088F-44BC-5709E16DBD65}"/>
              </a:ext>
            </a:extLst>
          </p:cNvPr>
          <p:cNvGraphicFramePr>
            <a:graphicFrameLocks noGrp="1"/>
          </p:cNvGraphicFramePr>
          <p:nvPr>
            <p:ph idx="1"/>
            <p:extLst>
              <p:ext uri="{D42A27DB-BD31-4B8C-83A1-F6EECF244321}">
                <p14:modId xmlns:p14="http://schemas.microsoft.com/office/powerpoint/2010/main" val="106064092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008580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CAD3C4-C7F5-A634-7406-BACB67CF48BE}"/>
              </a:ext>
            </a:extLst>
          </p:cNvPr>
          <p:cNvSpPr>
            <a:spLocks noGrp="1"/>
          </p:cNvSpPr>
          <p:nvPr>
            <p:ph type="title"/>
          </p:nvPr>
        </p:nvSpPr>
        <p:spPr>
          <a:xfrm>
            <a:off x="761800" y="762001"/>
            <a:ext cx="5334197" cy="1708242"/>
          </a:xfrm>
        </p:spPr>
        <p:txBody>
          <a:bodyPr anchor="ctr">
            <a:normAutofit/>
          </a:bodyPr>
          <a:lstStyle/>
          <a:p>
            <a:r>
              <a:rPr lang="en-GB" sz="4000"/>
              <a:t>Assignment 2</a:t>
            </a:r>
          </a:p>
        </p:txBody>
      </p:sp>
      <p:sp>
        <p:nvSpPr>
          <p:cNvPr id="3" name="Content Placeholder 2">
            <a:extLst>
              <a:ext uri="{FF2B5EF4-FFF2-40B4-BE49-F238E27FC236}">
                <a16:creationId xmlns:a16="http://schemas.microsoft.com/office/drawing/2014/main" id="{4A69B9E5-5B8E-852B-B1E6-C295ABDF1E4F}"/>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GB" sz="1900"/>
              <a:t>Presentation (individual)</a:t>
            </a:r>
          </a:p>
          <a:p>
            <a:r>
              <a:rPr lang="en-GB" sz="1900"/>
              <a:t>15 minutes</a:t>
            </a:r>
          </a:p>
          <a:p>
            <a:r>
              <a:rPr lang="en-GB" sz="1900">
                <a:latin typeface="Aptos" panose="020B0004020202020204"/>
                <a:ea typeface="Calibri"/>
                <a:cs typeface="Arial"/>
              </a:rPr>
              <a:t>QUESTION:-</a:t>
            </a:r>
          </a:p>
          <a:p>
            <a:pPr marL="0" indent="0">
              <a:buNone/>
            </a:pPr>
            <a:r>
              <a:rPr lang="en-GB" sz="1900" b="1">
                <a:latin typeface="Calibri"/>
                <a:ea typeface="Calibri"/>
                <a:cs typeface="Arial"/>
              </a:rPr>
              <a:t>Critically evaluate the causation of </a:t>
            </a:r>
            <a:r>
              <a:rPr lang="en-GB" sz="1900" b="1" u="sng">
                <a:latin typeface="Calibri"/>
                <a:ea typeface="Calibri"/>
                <a:cs typeface="Arial"/>
              </a:rPr>
              <a:t>one</a:t>
            </a:r>
            <a:r>
              <a:rPr lang="en-GB" sz="1900" b="1">
                <a:latin typeface="Calibri"/>
                <a:ea typeface="Calibri"/>
                <a:cs typeface="Arial"/>
              </a:rPr>
              <a:t> of the following serious and organised crimes:-</a:t>
            </a:r>
            <a:endParaRPr lang="en-GB" sz="1900">
              <a:latin typeface="Calibri"/>
              <a:ea typeface="Calibri"/>
              <a:cs typeface="Arial"/>
            </a:endParaRPr>
          </a:p>
          <a:p>
            <a:endParaRPr lang="en-GB" sz="1900">
              <a:latin typeface="Calibri"/>
              <a:ea typeface="Calibri"/>
              <a:cs typeface="Arial"/>
            </a:endParaRPr>
          </a:p>
          <a:p>
            <a:r>
              <a:rPr lang="en-GB" sz="1900">
                <a:latin typeface="Calibri"/>
                <a:ea typeface="Calibri"/>
                <a:cs typeface="Arial"/>
              </a:rPr>
              <a:t>County lines </a:t>
            </a:r>
          </a:p>
          <a:p>
            <a:r>
              <a:rPr lang="en-GB" sz="1900">
                <a:latin typeface="Calibri"/>
                <a:ea typeface="Calibri"/>
                <a:cs typeface="Arial"/>
              </a:rPr>
              <a:t>Gang violence and knife crime</a:t>
            </a:r>
          </a:p>
          <a:p>
            <a:endParaRPr lang="en-GB" sz="1900">
              <a:latin typeface="Arial"/>
              <a:cs typeface="Arial"/>
            </a:endParaRPr>
          </a:p>
          <a:p>
            <a:r>
              <a:rPr lang="en-GB" sz="1900"/>
              <a:t>Now, lets look at the brief</a:t>
            </a:r>
          </a:p>
        </p:txBody>
      </p:sp>
      <p:pic>
        <p:nvPicPr>
          <p:cNvPr id="5" name="Picture 4">
            <a:extLst>
              <a:ext uri="{FF2B5EF4-FFF2-40B4-BE49-F238E27FC236}">
                <a16:creationId xmlns:a16="http://schemas.microsoft.com/office/drawing/2014/main" id="{BFEEB31A-666C-59AF-28E4-B95D694E1EA4}"/>
              </a:ext>
            </a:extLst>
          </p:cNvPr>
          <p:cNvPicPr>
            <a:picLocks noChangeAspect="1"/>
          </p:cNvPicPr>
          <p:nvPr/>
        </p:nvPicPr>
        <p:blipFill>
          <a:blip r:embed="rId2"/>
          <a:srcRect l="13418" r="34822" b="-3"/>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2554975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66217FC-FDA7-FCDD-EC60-94CC18D069DA}"/>
              </a:ext>
            </a:extLst>
          </p:cNvPr>
          <p:cNvSpPr>
            <a:spLocks noGrp="1"/>
          </p:cNvSpPr>
          <p:nvPr>
            <p:ph type="title"/>
          </p:nvPr>
        </p:nvSpPr>
        <p:spPr>
          <a:xfrm>
            <a:off x="826396" y="586855"/>
            <a:ext cx="4230100" cy="3387497"/>
          </a:xfrm>
        </p:spPr>
        <p:txBody>
          <a:bodyPr anchor="b">
            <a:normAutofit/>
          </a:bodyPr>
          <a:lstStyle/>
          <a:p>
            <a:pPr algn="r"/>
            <a:r>
              <a:rPr lang="en-GB" sz="4000" dirty="0">
                <a:solidFill>
                  <a:srgbClr val="FFFFFF"/>
                </a:solidFill>
                <a:ea typeface="Calibri Light"/>
                <a:cs typeface="Calibri Light"/>
              </a:rPr>
              <a:t>Assignment 2- Presentation timeslots </a:t>
            </a:r>
            <a:endParaRPr lang="en-GB" sz="4000" dirty="0">
              <a:solidFill>
                <a:srgbClr val="FFFFFF"/>
              </a:solidFill>
            </a:endParaRPr>
          </a:p>
        </p:txBody>
      </p:sp>
      <p:sp>
        <p:nvSpPr>
          <p:cNvPr id="3" name="Content Placeholder 2">
            <a:extLst>
              <a:ext uri="{FF2B5EF4-FFF2-40B4-BE49-F238E27FC236}">
                <a16:creationId xmlns:a16="http://schemas.microsoft.com/office/drawing/2014/main" id="{E1DB70B2-6EDD-17E5-B6F1-3306F942667C}"/>
              </a:ext>
            </a:extLst>
          </p:cNvPr>
          <p:cNvSpPr>
            <a:spLocks noGrp="1"/>
          </p:cNvSpPr>
          <p:nvPr>
            <p:ph idx="1"/>
          </p:nvPr>
        </p:nvSpPr>
        <p:spPr>
          <a:xfrm>
            <a:off x="6503158" y="649480"/>
            <a:ext cx="4862447" cy="5546047"/>
          </a:xfrm>
        </p:spPr>
        <p:txBody>
          <a:bodyPr vert="horz" lIns="91440" tIns="45720" rIns="91440" bIns="45720" rtlCol="0" anchor="ctr">
            <a:normAutofit/>
          </a:bodyPr>
          <a:lstStyle/>
          <a:p>
            <a:pPr marL="0" indent="0">
              <a:buNone/>
            </a:pPr>
            <a:endParaRPr lang="en-GB" sz="2000" dirty="0">
              <a:ea typeface="Calibri"/>
              <a:cs typeface="Calibri"/>
            </a:endParaRPr>
          </a:p>
        </p:txBody>
      </p:sp>
    </p:spTree>
    <p:extLst>
      <p:ext uri="{BB962C8B-B14F-4D97-AF65-F5344CB8AC3E}">
        <p14:creationId xmlns:p14="http://schemas.microsoft.com/office/powerpoint/2010/main" val="6938125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7D7914-B09F-70CC-639B-7AF8C81075DF}"/>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What is a county line?</a:t>
            </a:r>
          </a:p>
        </p:txBody>
      </p:sp>
      <p:sp>
        <p:nvSpPr>
          <p:cNvPr id="3" name="Content Placeholder 2">
            <a:extLst>
              <a:ext uri="{FF2B5EF4-FFF2-40B4-BE49-F238E27FC236}">
                <a16:creationId xmlns:a16="http://schemas.microsoft.com/office/drawing/2014/main" id="{130F1FAF-5FF6-2ACC-5B21-F5B4CA484E95}"/>
              </a:ext>
            </a:extLst>
          </p:cNvPr>
          <p:cNvSpPr>
            <a:spLocks noGrp="1"/>
          </p:cNvSpPr>
          <p:nvPr>
            <p:ph idx="1"/>
          </p:nvPr>
        </p:nvSpPr>
        <p:spPr>
          <a:xfrm>
            <a:off x="4810259" y="649480"/>
            <a:ext cx="6555347" cy="5546047"/>
          </a:xfrm>
        </p:spPr>
        <p:txBody>
          <a:bodyPr vert="horz" lIns="91440" tIns="45720" rIns="91440" bIns="45720" rtlCol="0" anchor="ctr">
            <a:normAutofit/>
          </a:bodyPr>
          <a:lstStyle/>
          <a:p>
            <a:endParaRPr lang="en-GB" sz="1700" i="1" dirty="0">
              <a:ea typeface="+mn-lt"/>
              <a:cs typeface="+mn-lt"/>
            </a:endParaRPr>
          </a:p>
          <a:p>
            <a:endParaRPr lang="en-GB" sz="1700" i="1" dirty="0">
              <a:ea typeface="+mn-lt"/>
              <a:cs typeface="+mn-lt"/>
            </a:endParaRPr>
          </a:p>
          <a:p>
            <a:pPr marL="0" indent="0" algn="l" rtl="0" fontAlgn="base">
              <a:buNone/>
            </a:pPr>
            <a:r>
              <a:rPr lang="en-GB" sz="2400" b="0" i="1" u="none" strike="noStrike" dirty="0">
                <a:effectLst/>
              </a:rPr>
              <a:t>County lines is a term used to describe gangs and organised criminal networks involved in exporting illegal drugs into one or more importing areas within the UK, using dedicated mobile phone lines or other form of “deal line”.</a:t>
            </a:r>
          </a:p>
          <a:p>
            <a:pPr marL="0" indent="0" algn="l" rtl="0" fontAlgn="base">
              <a:buNone/>
            </a:pPr>
            <a:r>
              <a:rPr lang="en-GB" sz="2400" b="0" i="1" u="none" strike="noStrike" dirty="0">
                <a:effectLst/>
              </a:rPr>
              <a:t> They are likely to exploit children and vulnerable adults to move and store the drugs and money and they will often use coercion, intimidation, violence (including sexual violence) and weapons.’</a:t>
            </a:r>
            <a:r>
              <a:rPr lang="en-US" sz="2400" b="0" i="0" dirty="0">
                <a:effectLst/>
              </a:rPr>
              <a:t>​</a:t>
            </a:r>
          </a:p>
          <a:p>
            <a:pPr algn="r" rtl="0" fontAlgn="base">
              <a:buNone/>
            </a:pPr>
            <a:r>
              <a:rPr lang="en-GB" sz="2400" b="0" i="0" u="none" strike="noStrike" dirty="0">
                <a:effectLst/>
              </a:rPr>
              <a:t>Home Office (2018)</a:t>
            </a:r>
            <a:r>
              <a:rPr lang="en-US" sz="2400" b="0" i="0" dirty="0">
                <a:effectLst/>
              </a:rPr>
              <a:t>​</a:t>
            </a:r>
          </a:p>
          <a:p>
            <a:endParaRPr lang="en-GB" sz="2400" dirty="0"/>
          </a:p>
          <a:p>
            <a:endParaRPr lang="en-GB" sz="1700" dirty="0"/>
          </a:p>
          <a:p>
            <a:endParaRPr lang="en-GB" sz="1700" dirty="0"/>
          </a:p>
          <a:p>
            <a:endParaRPr lang="en-GB" sz="1700" dirty="0"/>
          </a:p>
          <a:p>
            <a:endParaRPr lang="en-GB" sz="1700" dirty="0"/>
          </a:p>
          <a:p>
            <a:endParaRPr lang="en-GB" sz="1700" dirty="0"/>
          </a:p>
        </p:txBody>
      </p:sp>
    </p:spTree>
    <p:extLst>
      <p:ext uri="{BB962C8B-B14F-4D97-AF65-F5344CB8AC3E}">
        <p14:creationId xmlns:p14="http://schemas.microsoft.com/office/powerpoint/2010/main" val="6783187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4BAC766-7BDD-3208-F34B-55495CF948B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C6A0709-D6FD-D555-030F-7BA017C4BD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6970E214-DF09-8ED2-5DD2-014776A30A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55F5219-299A-5B0A-AAA0-126D7BBAA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080A37E-CC77-4BDC-C573-2817D63C97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850186E-5A3B-5758-4FAC-7F90044369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59D1536C-ABFC-B55E-9BD4-D73D48089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C9988-0DF7-4B88-8EF5-B41C3598E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5D19EE-0806-0A47-8052-EF34977EC0EA}"/>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What is a county line?</a:t>
            </a:r>
          </a:p>
        </p:txBody>
      </p:sp>
      <p:sp>
        <p:nvSpPr>
          <p:cNvPr id="3" name="Content Placeholder 2">
            <a:extLst>
              <a:ext uri="{FF2B5EF4-FFF2-40B4-BE49-F238E27FC236}">
                <a16:creationId xmlns:a16="http://schemas.microsoft.com/office/drawing/2014/main" id="{E9802202-1721-8121-69B2-9E455C14C950}"/>
              </a:ext>
            </a:extLst>
          </p:cNvPr>
          <p:cNvSpPr>
            <a:spLocks noGrp="1"/>
          </p:cNvSpPr>
          <p:nvPr>
            <p:ph idx="1"/>
          </p:nvPr>
        </p:nvSpPr>
        <p:spPr>
          <a:xfrm>
            <a:off x="4810259" y="649480"/>
            <a:ext cx="6555347" cy="5546047"/>
          </a:xfrm>
        </p:spPr>
        <p:txBody>
          <a:bodyPr vert="horz" lIns="91440" tIns="45720" rIns="91440" bIns="45720" rtlCol="0" anchor="ctr">
            <a:normAutofit/>
          </a:bodyPr>
          <a:lstStyle/>
          <a:p>
            <a:endParaRPr lang="en-GB" sz="1700" i="1" dirty="0">
              <a:ea typeface="+mn-lt"/>
              <a:cs typeface="+mn-lt"/>
            </a:endParaRPr>
          </a:p>
          <a:p>
            <a:endParaRPr lang="en-GB" sz="1700" i="1" dirty="0">
              <a:ea typeface="+mn-lt"/>
              <a:cs typeface="+mn-lt"/>
            </a:endParaRPr>
          </a:p>
          <a:p>
            <a:endParaRPr lang="en-GB" sz="1700" i="1" dirty="0">
              <a:ea typeface="+mn-lt"/>
              <a:cs typeface="+mn-lt"/>
            </a:endParaRPr>
          </a:p>
          <a:p>
            <a:r>
              <a:rPr lang="en-GB" sz="2400" dirty="0">
                <a:ea typeface="+mn-lt"/>
                <a:cs typeface="+mn-lt"/>
              </a:rPr>
              <a:t>"A county line is a phone line used by a gang to coordinate drug dealing across the country, the term county line can also be reference to the phone line used or the geographical route between counties to distribute drugs" (Catch22, 2023).</a:t>
            </a:r>
          </a:p>
          <a:p>
            <a:pPr algn="l" rtl="0" fontAlgn="base">
              <a:buNone/>
            </a:pPr>
            <a:r>
              <a:rPr lang="en-GB" sz="1600" b="0" i="1" u="none" strike="noStrike" dirty="0">
                <a:solidFill>
                  <a:srgbClr val="FFFFFF"/>
                </a:solidFill>
                <a:effectLst/>
                <a:latin typeface="Arial" panose="020B0604020202020204" pitchFamily="34" charset="0"/>
              </a:rPr>
              <a:t>   </a:t>
            </a:r>
            <a:endParaRPr lang="en-GB" sz="1700" dirty="0"/>
          </a:p>
          <a:p>
            <a:endParaRPr lang="en-GB" sz="1700" dirty="0"/>
          </a:p>
          <a:p>
            <a:endParaRPr lang="en-GB" sz="1700" dirty="0"/>
          </a:p>
          <a:p>
            <a:endParaRPr lang="en-GB" sz="1700" dirty="0"/>
          </a:p>
          <a:p>
            <a:endParaRPr lang="en-GB" sz="1700" dirty="0"/>
          </a:p>
        </p:txBody>
      </p:sp>
    </p:spTree>
    <p:extLst>
      <p:ext uri="{BB962C8B-B14F-4D97-AF65-F5344CB8AC3E}">
        <p14:creationId xmlns:p14="http://schemas.microsoft.com/office/powerpoint/2010/main" val="33425705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0FF2A6A-26A3-2647-62E4-8B286272C10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EA095FF-F8C9-3D3E-0039-486BD88B70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1D486DC2-14AA-0243-1F8C-2418C73F4B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3FB7F-DD0B-B8A7-34E0-D4065C5AA8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714C6FE-F003-AF4D-9E09-FC5A5D3CF0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F76CCEC-0F6E-C1FD-5F6F-7DE319132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27B135A9-DD09-8E67-2F48-4763F1B2B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142F9F3F-5063-247C-744E-247D0FB1E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EAA4AC-FA8C-560E-5B9B-D9271EAA0B68}"/>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What is a county line?</a:t>
            </a:r>
          </a:p>
        </p:txBody>
      </p:sp>
      <p:sp>
        <p:nvSpPr>
          <p:cNvPr id="3" name="Content Placeholder 2">
            <a:extLst>
              <a:ext uri="{FF2B5EF4-FFF2-40B4-BE49-F238E27FC236}">
                <a16:creationId xmlns:a16="http://schemas.microsoft.com/office/drawing/2014/main" id="{FA250B40-5AE6-DD14-4ACB-EA98B344D2F7}"/>
              </a:ext>
            </a:extLst>
          </p:cNvPr>
          <p:cNvSpPr>
            <a:spLocks noGrp="1"/>
          </p:cNvSpPr>
          <p:nvPr>
            <p:ph idx="1"/>
          </p:nvPr>
        </p:nvSpPr>
        <p:spPr>
          <a:xfrm>
            <a:off x="4810259" y="649480"/>
            <a:ext cx="6555347" cy="5546047"/>
          </a:xfrm>
        </p:spPr>
        <p:txBody>
          <a:bodyPr vert="horz" lIns="91440" tIns="45720" rIns="91440" bIns="45720" rtlCol="0" anchor="ctr">
            <a:normAutofit fontScale="92500"/>
          </a:bodyPr>
          <a:lstStyle/>
          <a:p>
            <a:endParaRPr lang="en-GB" sz="1700" i="1" dirty="0">
              <a:ea typeface="+mn-lt"/>
              <a:cs typeface="+mn-lt"/>
            </a:endParaRPr>
          </a:p>
          <a:p>
            <a:endParaRPr lang="en-GB" sz="1700" i="1" dirty="0">
              <a:ea typeface="+mn-lt"/>
              <a:cs typeface="+mn-lt"/>
            </a:endParaRPr>
          </a:p>
          <a:p>
            <a:endParaRPr lang="en-GB" sz="1700" i="1" dirty="0">
              <a:ea typeface="+mn-lt"/>
              <a:cs typeface="+mn-lt"/>
            </a:endParaRPr>
          </a:p>
          <a:p>
            <a:r>
              <a:rPr lang="en-GB" sz="2400" dirty="0">
                <a:ea typeface="+mn-lt"/>
                <a:cs typeface="+mn-lt"/>
              </a:rPr>
              <a:t>It is the most violent model of drug supply and a harmful form of child criminal exploitation, as these gangs are likely to exploit children and vulnerable adults to move and store the drugs and money and they will often use coercion, intimidation, violence (including sexual violence) and weapons (Home Office, 2024).</a:t>
            </a:r>
            <a:endParaRPr lang="en-GB" sz="2400" dirty="0"/>
          </a:p>
          <a:p>
            <a:r>
              <a:rPr lang="en-GB" sz="2400" dirty="0">
                <a:ea typeface="+mn-lt"/>
                <a:cs typeface="+mn-lt"/>
              </a:rPr>
              <a:t>County lines is a form of criminal exploitation. It is when criminals befriend children, either online of offline, and then manipulate them into drug dealing. The 'lines' refer to mobile phones that are used to control a young person who is delivering drugs, often to towns outside their home county (The Children's Society, 2025).</a:t>
            </a:r>
            <a:endParaRPr lang="en-GB" sz="2400" dirty="0"/>
          </a:p>
          <a:p>
            <a:endParaRPr lang="en-GB" sz="1700" dirty="0"/>
          </a:p>
          <a:p>
            <a:endParaRPr lang="en-GB" sz="1700" dirty="0"/>
          </a:p>
          <a:p>
            <a:endParaRPr lang="en-GB" sz="1700" dirty="0"/>
          </a:p>
          <a:p>
            <a:endParaRPr lang="en-GB" sz="1700" dirty="0"/>
          </a:p>
          <a:p>
            <a:endParaRPr lang="en-GB" sz="1700" dirty="0"/>
          </a:p>
          <a:p>
            <a:endParaRPr lang="en-GB" sz="1700" dirty="0"/>
          </a:p>
        </p:txBody>
      </p:sp>
    </p:spTree>
    <p:extLst>
      <p:ext uri="{BB962C8B-B14F-4D97-AF65-F5344CB8AC3E}">
        <p14:creationId xmlns:p14="http://schemas.microsoft.com/office/powerpoint/2010/main" val="34481859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131517-B34D-7940-E2AF-C18182EE1B91}"/>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How big is the problem?</a:t>
            </a:r>
          </a:p>
        </p:txBody>
      </p:sp>
      <p:graphicFrame>
        <p:nvGraphicFramePr>
          <p:cNvPr id="5" name="Content Placeholder 2">
            <a:extLst>
              <a:ext uri="{FF2B5EF4-FFF2-40B4-BE49-F238E27FC236}">
                <a16:creationId xmlns:a16="http://schemas.microsoft.com/office/drawing/2014/main" id="{83E7A49C-4439-13EE-4FA4-1D2FDD52C7D4}"/>
              </a:ext>
            </a:extLst>
          </p:cNvPr>
          <p:cNvGraphicFramePr>
            <a:graphicFrameLocks noGrp="1"/>
          </p:cNvGraphicFramePr>
          <p:nvPr>
            <p:ph idx="1"/>
            <p:extLst>
              <p:ext uri="{D42A27DB-BD31-4B8C-83A1-F6EECF244321}">
                <p14:modId xmlns:p14="http://schemas.microsoft.com/office/powerpoint/2010/main" val="359501626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14948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Freeform: Shape 3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7" name="Rectangle 3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191DF7-6BD9-430F-1934-72149998E647}"/>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How do they operate?</a:t>
            </a:r>
          </a:p>
        </p:txBody>
      </p:sp>
      <p:sp>
        <p:nvSpPr>
          <p:cNvPr id="3" name="Content Placeholder 2">
            <a:extLst>
              <a:ext uri="{FF2B5EF4-FFF2-40B4-BE49-F238E27FC236}">
                <a16:creationId xmlns:a16="http://schemas.microsoft.com/office/drawing/2014/main" id="{061412BA-F4F3-64E9-A48B-491DBCF0ABD4}"/>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GB" sz="2000">
                <a:latin typeface="Aptos"/>
                <a:ea typeface="Calibri"/>
                <a:cs typeface="Calibri"/>
              </a:rPr>
              <a:t>A common feature-  exploitation of young and vulnerable people. </a:t>
            </a:r>
          </a:p>
          <a:p>
            <a:r>
              <a:rPr lang="en-GB" sz="2000">
                <a:latin typeface="Aptos"/>
                <a:ea typeface="Calibri"/>
                <a:cs typeface="Calibri"/>
              </a:rPr>
              <a:t>The dealers will frequently target children and adults - often with mental health or addiction problems - to act as drug runners or move cash so they can stay under the radar of law enforcement.</a:t>
            </a:r>
          </a:p>
          <a:p>
            <a:r>
              <a:rPr lang="en-GB" sz="2000">
                <a:latin typeface="Aptos"/>
                <a:ea typeface="Calibri"/>
                <a:cs typeface="Calibri"/>
              </a:rPr>
              <a:t>In some cases the dealers will take over a local property, normally belonging to a vulnerable person, and use it to operate their criminal activity from. This is known as cuckooing.</a:t>
            </a:r>
          </a:p>
          <a:p>
            <a:r>
              <a:rPr lang="en-GB" sz="2000">
                <a:latin typeface="Aptos"/>
                <a:ea typeface="Calibri"/>
                <a:cs typeface="Calibri"/>
              </a:rPr>
              <a:t>People exploited in this way will quite often be exposed to physical, mental and sexual abuse, and in some instances will be trafficked to areas a long way from home as part of the network's drug dealing business. </a:t>
            </a:r>
          </a:p>
          <a:p>
            <a:r>
              <a:rPr lang="en-GB" sz="2000">
                <a:latin typeface="Aptos"/>
                <a:ea typeface="Calibri"/>
                <a:cs typeface="Calibri"/>
              </a:rPr>
              <a:t>As seen with child sexual exploitation, children often don't see themselves as victims or realise they have been groomed to get involved in criminality.</a:t>
            </a:r>
          </a:p>
          <a:p>
            <a:endParaRPr lang="en-GB" sz="2000"/>
          </a:p>
        </p:txBody>
      </p:sp>
    </p:spTree>
    <p:extLst>
      <p:ext uri="{BB962C8B-B14F-4D97-AF65-F5344CB8AC3E}">
        <p14:creationId xmlns:p14="http://schemas.microsoft.com/office/powerpoint/2010/main" val="1007865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Freeform: Shape 3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Rectangle 3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DB62F3-8B7C-0033-E81E-27F12528C51F}"/>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How do they operate cont....</a:t>
            </a:r>
          </a:p>
        </p:txBody>
      </p:sp>
      <p:graphicFrame>
        <p:nvGraphicFramePr>
          <p:cNvPr id="5" name="Content Placeholder 2">
            <a:extLst>
              <a:ext uri="{FF2B5EF4-FFF2-40B4-BE49-F238E27FC236}">
                <a16:creationId xmlns:a16="http://schemas.microsoft.com/office/drawing/2014/main" id="{739CBAE6-D3E4-EA7E-2287-650908812923}"/>
              </a:ext>
            </a:extLst>
          </p:cNvPr>
          <p:cNvGraphicFramePr>
            <a:graphicFrameLocks noGrp="1"/>
          </p:cNvGraphicFramePr>
          <p:nvPr>
            <p:ph idx="1"/>
            <p:extLst>
              <p:ext uri="{D42A27DB-BD31-4B8C-83A1-F6EECF244321}">
                <p14:modId xmlns:p14="http://schemas.microsoft.com/office/powerpoint/2010/main" val="1929116756"/>
              </p:ext>
            </p:extLst>
          </p:nvPr>
        </p:nvGraphicFramePr>
        <p:xfrm>
          <a:off x="4581727" y="649481"/>
          <a:ext cx="5147064" cy="53685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842192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B586C-31C3-9BF6-2FB7-886D1D36A02D}"/>
              </a:ext>
            </a:extLst>
          </p:cNvPr>
          <p:cNvSpPr>
            <a:spLocks noGrp="1"/>
          </p:cNvSpPr>
          <p:nvPr>
            <p:ph type="title"/>
          </p:nvPr>
        </p:nvSpPr>
        <p:spPr/>
        <p:txBody>
          <a:bodyPr/>
          <a:lstStyle/>
          <a:p>
            <a:endParaRPr lang="en-GB" dirty="0"/>
          </a:p>
        </p:txBody>
      </p:sp>
      <p:pic>
        <p:nvPicPr>
          <p:cNvPr id="4" name="Online Media 3" title="NCLCC - County Lines Awareness Video">
            <a:hlinkClick r:id="" action="ppaction://media"/>
            <a:extLst>
              <a:ext uri="{FF2B5EF4-FFF2-40B4-BE49-F238E27FC236}">
                <a16:creationId xmlns:a16="http://schemas.microsoft.com/office/drawing/2014/main" id="{7BFD633A-A7A9-8A7F-1EC1-CB859402C6D1}"/>
              </a:ext>
            </a:extLst>
          </p:cNvPr>
          <p:cNvPicPr>
            <a:picLocks noGrp="1" noRot="1" noChangeAspect="1"/>
          </p:cNvPicPr>
          <p:nvPr>
            <p:ph idx="1"/>
            <a:videoFile r:link="rId1"/>
          </p:nvPr>
        </p:nvPicPr>
        <p:blipFill>
          <a:blip r:embed="rId3"/>
          <a:stretch>
            <a:fillRect/>
          </a:stretch>
        </p:blipFill>
        <p:spPr>
          <a:xfrm>
            <a:off x="801403" y="365125"/>
            <a:ext cx="10552397" cy="5811838"/>
          </a:xfrm>
          <a:prstGeom prst="rect">
            <a:avLst/>
          </a:prstGeom>
        </p:spPr>
      </p:pic>
    </p:spTree>
    <p:extLst>
      <p:ext uri="{BB962C8B-B14F-4D97-AF65-F5344CB8AC3E}">
        <p14:creationId xmlns:p14="http://schemas.microsoft.com/office/powerpoint/2010/main" val="3582142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0A4A4E-1D89-EE96-510B-72C0822CD5F5}"/>
              </a:ext>
            </a:extLst>
          </p:cNvPr>
          <p:cNvSpPr>
            <a:spLocks noGrp="1"/>
          </p:cNvSpPr>
          <p:nvPr>
            <p:ph type="title"/>
          </p:nvPr>
        </p:nvSpPr>
        <p:spPr>
          <a:xfrm>
            <a:off x="466722" y="586855"/>
            <a:ext cx="3201366" cy="3387497"/>
          </a:xfrm>
        </p:spPr>
        <p:txBody>
          <a:bodyPr anchor="b">
            <a:normAutofit/>
          </a:bodyPr>
          <a:lstStyle/>
          <a:p>
            <a:pPr marR="0" lvl="0" algn="l" defTabSz="914400" rtl="0" eaLnBrk="1" fontAlgn="auto" latinLnBrk="0" hangingPunct="1">
              <a:lnSpc>
                <a:spcPct val="90000"/>
              </a:lnSpc>
              <a:spcBef>
                <a:spcPts val="1000"/>
              </a:spcBef>
              <a:spcAft>
                <a:spcPts val="0"/>
              </a:spcAft>
              <a:buClrTx/>
              <a:buSzTx/>
              <a:tabLst/>
              <a:defRPr/>
            </a:pPr>
            <a:r>
              <a:rPr lang="en-GB" sz="4000" dirty="0">
                <a:solidFill>
                  <a:srgbClr val="FFFFFF"/>
                </a:solidFill>
              </a:rPr>
              <a:t>Who is most vulnerable?</a:t>
            </a:r>
            <a:br>
              <a:rPr lang="en-GB" sz="4000" dirty="0">
                <a:solidFill>
                  <a:srgbClr val="FFFFFF"/>
                </a:solidFill>
              </a:rPr>
            </a:br>
            <a:br>
              <a:rPr lang="en-GB" sz="4000" dirty="0">
                <a:solidFill>
                  <a:srgbClr val="FFFFFF"/>
                </a:solidFill>
              </a:rPr>
            </a:br>
            <a:r>
              <a:rPr kumimoji="0" lang="en-GB" sz="2000" b="1" i="0" u="none" strike="noStrike" kern="1200" cap="none" spc="0" normalizeH="0" baseline="0" noProof="0" dirty="0">
                <a:ln>
                  <a:noFill/>
                </a:ln>
                <a:solidFill>
                  <a:prstClr val="black"/>
                </a:solidFill>
                <a:effectLst/>
                <a:uLnTx/>
                <a:uFillTx/>
                <a:latin typeface="Aptos" panose="020B0004020202020204"/>
                <a:ea typeface="+mn-ea"/>
                <a:cs typeface="+mn-cs"/>
              </a:rPr>
              <a:t> </a:t>
            </a:r>
            <a:r>
              <a:rPr kumimoji="0" lang="en-GB" sz="2000" b="1" i="0" u="none" strike="noStrike" kern="1200" cap="none" spc="0" normalizeH="0" baseline="0" noProof="0" dirty="0">
                <a:ln>
                  <a:noFill/>
                </a:ln>
                <a:solidFill>
                  <a:schemeClr val="bg1"/>
                </a:solidFill>
                <a:effectLst/>
                <a:uLnTx/>
                <a:uFillTx/>
                <a:latin typeface="Aptos" panose="020B0004020202020204"/>
                <a:ea typeface="+mn-ea"/>
                <a:cs typeface="+mn-cs"/>
              </a:rPr>
              <a:t>Any child </a:t>
            </a:r>
            <a:r>
              <a:rPr kumimoji="0" lang="en-GB" sz="2000" b="0" i="0" u="none" strike="noStrike" kern="1200" cap="none" spc="0" normalizeH="0" baseline="0" noProof="0" dirty="0">
                <a:ln>
                  <a:noFill/>
                </a:ln>
                <a:solidFill>
                  <a:schemeClr val="bg1"/>
                </a:solidFill>
                <a:effectLst/>
                <a:uLnTx/>
                <a:uFillTx/>
                <a:latin typeface="Aptos" panose="020B0004020202020204"/>
                <a:ea typeface="+mn-ea"/>
                <a:cs typeface="+mn-cs"/>
              </a:rPr>
              <a:t>can be groomed into joining a county line.</a:t>
            </a:r>
            <a:br>
              <a:rPr kumimoji="0" lang="en-GB" sz="2000" b="0" i="0" u="none" strike="noStrike" kern="1200" cap="none" spc="0" normalizeH="0" baseline="0" noProof="0" dirty="0">
                <a:ln>
                  <a:noFill/>
                </a:ln>
                <a:solidFill>
                  <a:prstClr val="black"/>
                </a:solidFill>
                <a:effectLst/>
                <a:uLnTx/>
                <a:uFillTx/>
                <a:latin typeface="Aptos" panose="020B0004020202020204"/>
                <a:ea typeface="+mn-ea"/>
                <a:cs typeface="+mn-cs"/>
              </a:rPr>
            </a:br>
            <a:endParaRPr lang="en-GB" sz="4000" dirty="0">
              <a:solidFill>
                <a:srgbClr val="FFFFFF"/>
              </a:solidFill>
            </a:endParaRPr>
          </a:p>
        </p:txBody>
      </p:sp>
      <p:sp>
        <p:nvSpPr>
          <p:cNvPr id="3" name="Content Placeholder 2">
            <a:extLst>
              <a:ext uri="{FF2B5EF4-FFF2-40B4-BE49-F238E27FC236}">
                <a16:creationId xmlns:a16="http://schemas.microsoft.com/office/drawing/2014/main" id="{0F366D8B-503D-1B96-66D7-6000A6D87A98}"/>
              </a:ext>
            </a:extLst>
          </p:cNvPr>
          <p:cNvSpPr>
            <a:spLocks noGrp="1"/>
          </p:cNvSpPr>
          <p:nvPr>
            <p:ph idx="1"/>
          </p:nvPr>
        </p:nvSpPr>
        <p:spPr>
          <a:xfrm>
            <a:off x="4367695" y="649480"/>
            <a:ext cx="7466342" cy="5546047"/>
          </a:xfrm>
        </p:spPr>
        <p:txBody>
          <a:bodyPr vert="horz" lIns="91440" tIns="45720" rIns="91440" bIns="45720" rtlCol="0" anchor="ctr">
            <a:normAutofit/>
          </a:bodyPr>
          <a:lstStyle/>
          <a:p>
            <a:pPr marL="0" indent="0">
              <a:buNone/>
            </a:pPr>
            <a:r>
              <a:rPr lang="en-GB" sz="2400" dirty="0">
                <a:ea typeface="+mn-lt"/>
                <a:cs typeface="+mn-lt"/>
              </a:rPr>
              <a:t>Some factors that may heighten a person’s vulnerability include:</a:t>
            </a:r>
            <a:endParaRPr lang="en-GB" sz="2400" dirty="0"/>
          </a:p>
          <a:p>
            <a:r>
              <a:rPr lang="en-GB" sz="2400" b="1" dirty="0">
                <a:ea typeface="+mn-lt"/>
                <a:cs typeface="+mn-lt"/>
              </a:rPr>
              <a:t>having contact with the criminal justice system </a:t>
            </a:r>
            <a:r>
              <a:rPr lang="en-GB" sz="2400" dirty="0">
                <a:ea typeface="+mn-lt"/>
                <a:cs typeface="+mn-lt"/>
              </a:rPr>
              <a:t>– </a:t>
            </a:r>
            <a:r>
              <a:rPr lang="en-GB" sz="1900" dirty="0">
                <a:ea typeface="+mn-lt"/>
                <a:cs typeface="+mn-lt"/>
              </a:rPr>
              <a:t>even for minor offences that do not appear to be related to county lines;</a:t>
            </a:r>
            <a:endParaRPr lang="en-GB" sz="1900" dirty="0"/>
          </a:p>
          <a:p>
            <a:r>
              <a:rPr lang="en-GB" sz="2400" b="1" dirty="0">
                <a:ea typeface="+mn-lt"/>
                <a:cs typeface="+mn-lt"/>
              </a:rPr>
              <a:t>having experience of neglect, physical abuse, sexual abuse/exploitation or a lack of a safe/stable home environment, now or in the past</a:t>
            </a:r>
            <a:r>
              <a:rPr lang="en-GB" sz="2400" dirty="0">
                <a:ea typeface="+mn-lt"/>
                <a:cs typeface="+mn-lt"/>
              </a:rPr>
              <a:t> </a:t>
            </a:r>
            <a:r>
              <a:rPr lang="en-GB" sz="1900" dirty="0">
                <a:ea typeface="+mn-lt"/>
                <a:cs typeface="+mn-lt"/>
              </a:rPr>
              <a:t>(including domestic abuse, parental substance misuse or parental criminal involvement) – trauma, including adverse childhood experiences, can negatively impact on an individual’s ability to develop trusted relationships or access support services;</a:t>
            </a:r>
            <a:endParaRPr lang="en-GB" sz="1900" dirty="0"/>
          </a:p>
          <a:p>
            <a:r>
              <a:rPr lang="en-GB" sz="2400" b="1" dirty="0">
                <a:ea typeface="+mn-lt"/>
                <a:cs typeface="+mn-lt"/>
              </a:rPr>
              <a:t>social isolation or social difficulties –</a:t>
            </a:r>
            <a:r>
              <a:rPr lang="en-GB" sz="2400" dirty="0">
                <a:ea typeface="+mn-lt"/>
                <a:cs typeface="+mn-lt"/>
              </a:rPr>
              <a:t> </a:t>
            </a:r>
            <a:r>
              <a:rPr lang="en-GB" sz="1700" dirty="0">
                <a:ea typeface="+mn-lt"/>
                <a:cs typeface="+mn-lt"/>
              </a:rPr>
              <a:t>the lack of a support network can mean someone is less able to get help;</a:t>
            </a:r>
            <a:endParaRPr lang="en-GB" sz="1700" dirty="0"/>
          </a:p>
          <a:p>
            <a:r>
              <a:rPr lang="en-GB" sz="2400" b="1" dirty="0">
                <a:ea typeface="+mn-lt"/>
                <a:cs typeface="+mn-lt"/>
              </a:rPr>
              <a:t>economic vulnerability –</a:t>
            </a:r>
            <a:r>
              <a:rPr lang="en-GB" sz="2400" dirty="0">
                <a:ea typeface="+mn-lt"/>
                <a:cs typeface="+mn-lt"/>
              </a:rPr>
              <a:t> </a:t>
            </a:r>
            <a:r>
              <a:rPr lang="en-GB" sz="1700" dirty="0">
                <a:ea typeface="+mn-lt"/>
                <a:cs typeface="+mn-lt"/>
              </a:rPr>
              <a:t>offers of material possessions or money for victims or their family may be more readily accepted out of a feeling of necessity and lack of legitimate financial alternatives;</a:t>
            </a:r>
            <a:endParaRPr lang="en-GB" sz="1700" dirty="0"/>
          </a:p>
          <a:p>
            <a:endParaRPr lang="en-GB" sz="1700" dirty="0"/>
          </a:p>
        </p:txBody>
      </p:sp>
    </p:spTree>
    <p:extLst>
      <p:ext uri="{BB962C8B-B14F-4D97-AF65-F5344CB8AC3E}">
        <p14:creationId xmlns:p14="http://schemas.microsoft.com/office/powerpoint/2010/main" val="33424468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AE9207-FBF3-3D45-6998-B509355394C0}"/>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Vulnerabilities cont...</a:t>
            </a:r>
          </a:p>
        </p:txBody>
      </p:sp>
      <p:sp>
        <p:nvSpPr>
          <p:cNvPr id="3" name="Content Placeholder 2">
            <a:extLst>
              <a:ext uri="{FF2B5EF4-FFF2-40B4-BE49-F238E27FC236}">
                <a16:creationId xmlns:a16="http://schemas.microsoft.com/office/drawing/2014/main" id="{07255620-2A96-7DC7-9272-A89C4466E68E}"/>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GB" sz="2000" b="1" dirty="0">
                <a:ea typeface="+mn-lt"/>
                <a:cs typeface="+mn-lt"/>
              </a:rPr>
              <a:t>homelessness or insecure accommodation status –</a:t>
            </a:r>
            <a:r>
              <a:rPr lang="en-GB" sz="2000" dirty="0">
                <a:ea typeface="+mn-lt"/>
                <a:cs typeface="+mn-lt"/>
              </a:rPr>
              <a:t> </a:t>
            </a:r>
            <a:r>
              <a:rPr lang="en-GB" sz="1600" dirty="0">
                <a:ea typeface="+mn-lt"/>
                <a:cs typeface="+mn-lt"/>
              </a:rPr>
              <a:t>there is a lack of a safe environment to provide security and privacy;</a:t>
            </a:r>
            <a:endParaRPr lang="en-GB" sz="1600" dirty="0"/>
          </a:p>
          <a:p>
            <a:r>
              <a:rPr lang="en-GB" sz="2000" b="1" dirty="0">
                <a:ea typeface="+mn-lt"/>
                <a:cs typeface="+mn-lt"/>
              </a:rPr>
              <a:t>connections with other people in gangs – </a:t>
            </a:r>
            <a:r>
              <a:rPr lang="en-GB" sz="1600" dirty="0">
                <a:ea typeface="+mn-lt"/>
                <a:cs typeface="+mn-lt"/>
              </a:rPr>
              <a:t>some individuals are targeted through family or friends who are already involved in criminal activity themselves and sometimes a drug debt owed by them is passed on to peers or family members;</a:t>
            </a:r>
            <a:endParaRPr lang="en-GB" sz="1600" dirty="0"/>
          </a:p>
          <a:p>
            <a:r>
              <a:rPr lang="en-GB" sz="2000" b="1" dirty="0">
                <a:ea typeface="+mn-lt"/>
                <a:cs typeface="+mn-lt"/>
              </a:rPr>
              <a:t>having a physical or learning disability, or being neurodivergent –</a:t>
            </a:r>
            <a:r>
              <a:rPr lang="en-GB" sz="2000" dirty="0">
                <a:ea typeface="+mn-lt"/>
                <a:cs typeface="+mn-lt"/>
              </a:rPr>
              <a:t> </a:t>
            </a:r>
            <a:r>
              <a:rPr lang="en-GB" sz="1600" dirty="0">
                <a:ea typeface="+mn-lt"/>
                <a:cs typeface="+mn-lt"/>
              </a:rPr>
              <a:t>victims may be less able to recognise they are being exploited, or less able to communicate it or access support;</a:t>
            </a:r>
            <a:endParaRPr lang="en-GB" sz="1600" dirty="0"/>
          </a:p>
          <a:p>
            <a:r>
              <a:rPr lang="en-GB" sz="2000" b="1" dirty="0">
                <a:ea typeface="+mn-lt"/>
                <a:cs typeface="+mn-lt"/>
              </a:rPr>
              <a:t>having mental health issues – </a:t>
            </a:r>
            <a:r>
              <a:rPr lang="en-GB" sz="1600" dirty="0">
                <a:ea typeface="+mn-lt"/>
                <a:cs typeface="+mn-lt"/>
              </a:rPr>
              <a:t>exploiters may target poor emotional wellbeing or low self-esteem;</a:t>
            </a:r>
            <a:endParaRPr lang="en-GB" sz="1600" dirty="0"/>
          </a:p>
          <a:p>
            <a:r>
              <a:rPr lang="en-GB" sz="2000" b="1" dirty="0">
                <a:ea typeface="+mn-lt"/>
                <a:cs typeface="+mn-lt"/>
              </a:rPr>
              <a:t>having substance misuse issues – </a:t>
            </a:r>
            <a:r>
              <a:rPr lang="en-GB" sz="1600" dirty="0">
                <a:ea typeface="+mn-lt"/>
                <a:cs typeface="+mn-lt"/>
              </a:rPr>
              <a:t>victims are sometimes given substances in lieu of payment;</a:t>
            </a:r>
            <a:endParaRPr lang="en-GB" sz="1600" dirty="0"/>
          </a:p>
          <a:p>
            <a:endParaRPr lang="en-GB" sz="2000" dirty="0"/>
          </a:p>
        </p:txBody>
      </p:sp>
    </p:spTree>
    <p:extLst>
      <p:ext uri="{BB962C8B-B14F-4D97-AF65-F5344CB8AC3E}">
        <p14:creationId xmlns:p14="http://schemas.microsoft.com/office/powerpoint/2010/main" val="42014898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25FC5D2-5B36-9183-3CD5-478E4271160F}"/>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Vulnerabilities cont...</a:t>
            </a:r>
          </a:p>
        </p:txBody>
      </p:sp>
      <p:sp>
        <p:nvSpPr>
          <p:cNvPr id="3" name="Content Placeholder 2">
            <a:extLst>
              <a:ext uri="{FF2B5EF4-FFF2-40B4-BE49-F238E27FC236}">
                <a16:creationId xmlns:a16="http://schemas.microsoft.com/office/drawing/2014/main" id="{E15045A2-184C-964D-3488-9A5526BB675E}"/>
              </a:ext>
            </a:extLst>
          </p:cNvPr>
          <p:cNvSpPr>
            <a:spLocks noGrp="1"/>
          </p:cNvSpPr>
          <p:nvPr>
            <p:ph idx="1"/>
          </p:nvPr>
        </p:nvSpPr>
        <p:spPr>
          <a:xfrm>
            <a:off x="5926619" y="649480"/>
            <a:ext cx="5949947" cy="5546047"/>
          </a:xfrm>
        </p:spPr>
        <p:txBody>
          <a:bodyPr vert="horz" lIns="91440" tIns="45720" rIns="91440" bIns="45720" rtlCol="0" anchor="ctr">
            <a:normAutofit/>
          </a:bodyPr>
          <a:lstStyle/>
          <a:p>
            <a:r>
              <a:rPr lang="en-GB" sz="2000" b="1" dirty="0">
                <a:ea typeface="+mn-lt"/>
                <a:cs typeface="+mn-lt"/>
              </a:rPr>
              <a:t>being in or leaving care </a:t>
            </a:r>
          </a:p>
          <a:p>
            <a:pPr marL="0" indent="0">
              <a:buNone/>
            </a:pPr>
            <a:endParaRPr lang="en-GB" sz="2000" b="1" dirty="0">
              <a:ea typeface="+mn-lt"/>
              <a:cs typeface="+mn-lt"/>
            </a:endParaRPr>
          </a:p>
          <a:p>
            <a:r>
              <a:rPr lang="en-GB" sz="2000" b="1" dirty="0">
                <a:ea typeface="+mn-lt"/>
                <a:cs typeface="+mn-lt"/>
              </a:rPr>
              <a:t>being excluded from mainstream education, and/or a pupil at an alternative provision such as a pupil referral unit –</a:t>
            </a:r>
          </a:p>
          <a:p>
            <a:endParaRPr lang="en-GB" sz="2000" b="1" dirty="0">
              <a:ea typeface="+mn-lt"/>
              <a:cs typeface="+mn-lt"/>
            </a:endParaRPr>
          </a:p>
          <a:p>
            <a:r>
              <a:rPr lang="en-GB" sz="2000" b="1" dirty="0">
                <a:ea typeface="+mn-lt"/>
                <a:cs typeface="+mn-lt"/>
              </a:rPr>
              <a:t>insecure immigration status – </a:t>
            </a:r>
            <a:r>
              <a:rPr lang="en-GB" sz="1600" dirty="0">
                <a:ea typeface="+mn-lt"/>
                <a:cs typeface="+mn-lt"/>
              </a:rPr>
              <a:t>for example, unaccompanied asylum-seeking children and refugees may have a number of vulnerability factors that can increase their exposure to exploitation, including social/cultural isolation on arrival to the country and potentially links to organised crime from their journey. </a:t>
            </a:r>
          </a:p>
          <a:p>
            <a:pPr marL="0" indent="0">
              <a:buNone/>
            </a:pPr>
            <a:r>
              <a:rPr lang="en-GB" sz="2000" dirty="0">
                <a:ea typeface="+mn-lt"/>
                <a:cs typeface="+mn-lt"/>
              </a:rPr>
              <a:t>     (Home Office, 2023)</a:t>
            </a:r>
            <a:endParaRPr lang="en-GB" sz="2000" dirty="0"/>
          </a:p>
          <a:p>
            <a:endParaRPr lang="en-GB" sz="1400" dirty="0"/>
          </a:p>
        </p:txBody>
      </p:sp>
    </p:spTree>
    <p:extLst>
      <p:ext uri="{BB962C8B-B14F-4D97-AF65-F5344CB8AC3E}">
        <p14:creationId xmlns:p14="http://schemas.microsoft.com/office/powerpoint/2010/main" val="4643993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FCAF7DD-E78F-61F0-4D21-3719328CB271}"/>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Forms and methods of exploitation</a:t>
            </a:r>
          </a:p>
        </p:txBody>
      </p:sp>
      <p:sp>
        <p:nvSpPr>
          <p:cNvPr id="3" name="Content Placeholder 2">
            <a:extLst>
              <a:ext uri="{FF2B5EF4-FFF2-40B4-BE49-F238E27FC236}">
                <a16:creationId xmlns:a16="http://schemas.microsoft.com/office/drawing/2014/main" id="{5020865D-0855-1BE7-889A-E65314B355E4}"/>
              </a:ext>
            </a:extLst>
          </p:cNvPr>
          <p:cNvSpPr>
            <a:spLocks noGrp="1"/>
          </p:cNvSpPr>
          <p:nvPr>
            <p:ph idx="1"/>
          </p:nvPr>
        </p:nvSpPr>
        <p:spPr>
          <a:xfrm>
            <a:off x="5926619" y="649480"/>
            <a:ext cx="5837587" cy="5546047"/>
          </a:xfrm>
        </p:spPr>
        <p:txBody>
          <a:bodyPr vert="horz" lIns="91440" tIns="45720" rIns="91440" bIns="45720" rtlCol="0" anchor="ctr">
            <a:normAutofit/>
          </a:bodyPr>
          <a:lstStyle/>
          <a:p>
            <a:r>
              <a:rPr lang="en-GB" sz="2000" b="1" dirty="0">
                <a:ea typeface="+mn-lt"/>
                <a:cs typeface="+mn-lt"/>
              </a:rPr>
              <a:t>offering an exchange –</a:t>
            </a:r>
            <a:r>
              <a:rPr lang="en-GB" sz="2000" dirty="0">
                <a:ea typeface="+mn-lt"/>
                <a:cs typeface="+mn-lt"/>
              </a:rPr>
              <a:t> </a:t>
            </a:r>
            <a:r>
              <a:rPr lang="en-GB" sz="1600" dirty="0">
                <a:ea typeface="+mn-lt"/>
                <a:cs typeface="+mn-lt"/>
              </a:rPr>
              <a:t>carrying drugs in return for something, such as money, clothes, drugs, status, protection or perceived friendship, a sense of belonging or identity, or affection;</a:t>
            </a:r>
            <a:endParaRPr lang="en-GB" sz="1600" dirty="0"/>
          </a:p>
          <a:p>
            <a:r>
              <a:rPr lang="en-GB" sz="2000" b="1" dirty="0">
                <a:ea typeface="+mn-lt"/>
                <a:cs typeface="+mn-lt"/>
              </a:rPr>
              <a:t>physical violence or threats of violence </a:t>
            </a:r>
          </a:p>
          <a:p>
            <a:r>
              <a:rPr lang="en-GB" sz="2000" b="1" dirty="0">
                <a:ea typeface="+mn-lt"/>
                <a:cs typeface="+mn-lt"/>
              </a:rPr>
              <a:t>abduction or kidnapping – </a:t>
            </a:r>
            <a:r>
              <a:rPr lang="en-GB" sz="1600" dirty="0">
                <a:ea typeface="+mn-lt"/>
                <a:cs typeface="+mn-lt"/>
              </a:rPr>
              <a:t>victims are forcibly moved and held in a location away from home;</a:t>
            </a:r>
            <a:endParaRPr lang="en-GB" sz="1600" dirty="0"/>
          </a:p>
          <a:p>
            <a:r>
              <a:rPr lang="en-GB" sz="2000" b="1" dirty="0">
                <a:ea typeface="+mn-lt"/>
                <a:cs typeface="+mn-lt"/>
              </a:rPr>
              <a:t>emotional abuse or psychological coercive control </a:t>
            </a:r>
          </a:p>
          <a:p>
            <a:r>
              <a:rPr lang="en-GB" sz="2000" b="1" dirty="0">
                <a:ea typeface="+mn-lt"/>
                <a:cs typeface="+mn-lt"/>
              </a:rPr>
              <a:t>sexual abuse and exploitation</a:t>
            </a:r>
            <a:endParaRPr lang="en-GB" sz="2000" dirty="0"/>
          </a:p>
          <a:p>
            <a:r>
              <a:rPr lang="en-GB" sz="2000" b="1" dirty="0">
                <a:ea typeface="+mn-lt"/>
                <a:cs typeface="+mn-lt"/>
              </a:rPr>
              <a:t>blackmail –</a:t>
            </a:r>
            <a:r>
              <a:rPr lang="en-GB" sz="2000" dirty="0">
                <a:ea typeface="+mn-lt"/>
                <a:cs typeface="+mn-lt"/>
              </a:rPr>
              <a:t> </a:t>
            </a:r>
            <a:r>
              <a:rPr lang="en-GB" sz="1600" dirty="0">
                <a:ea typeface="+mn-lt"/>
                <a:cs typeface="+mn-lt"/>
              </a:rPr>
              <a:t>by forcing victims to commit a crime so they can hold it over them and threaten to report it if they do not comply;</a:t>
            </a:r>
            <a:endParaRPr lang="en-GB" sz="1600" dirty="0"/>
          </a:p>
          <a:p>
            <a:endParaRPr lang="en-GB" sz="1700" dirty="0"/>
          </a:p>
        </p:txBody>
      </p:sp>
    </p:spTree>
    <p:extLst>
      <p:ext uri="{BB962C8B-B14F-4D97-AF65-F5344CB8AC3E}">
        <p14:creationId xmlns:p14="http://schemas.microsoft.com/office/powerpoint/2010/main" val="1831829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Freeform: Shape 3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7" name="Rectangle 3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709F78-A11A-45D6-245E-361892EDD003}"/>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Forms and methods of exploitation cont...</a:t>
            </a:r>
            <a:endParaRPr lang="en-US" sz="4000">
              <a:solidFill>
                <a:srgbClr val="FFFFFF"/>
              </a:solidFill>
            </a:endParaRPr>
          </a:p>
        </p:txBody>
      </p:sp>
      <p:sp>
        <p:nvSpPr>
          <p:cNvPr id="3" name="Content Placeholder 2">
            <a:extLst>
              <a:ext uri="{FF2B5EF4-FFF2-40B4-BE49-F238E27FC236}">
                <a16:creationId xmlns:a16="http://schemas.microsoft.com/office/drawing/2014/main" id="{4A742409-E534-AF56-67DA-A8BB9A4C1CF6}"/>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GB" sz="2000" b="1" dirty="0">
                <a:ea typeface="+mn-lt"/>
                <a:cs typeface="+mn-lt"/>
              </a:rPr>
              <a:t>the use of social media, messaging apps, gaming sites</a:t>
            </a:r>
            <a:r>
              <a:rPr lang="en-GB" sz="2000" dirty="0">
                <a:ea typeface="+mn-lt"/>
                <a:cs typeface="+mn-lt"/>
              </a:rPr>
              <a:t> and other online platforms – including marketplace websites and smart TVs to target and communicate with victims. These modes are used by exploiters to falsely build online trusted relationships, or to post fraudulent job adverts which seem legitimate, or to cyberstalk victims in order to groom, entrap and coerce them into county lines activity;</a:t>
            </a:r>
          </a:p>
          <a:p>
            <a:endParaRPr lang="en-GB" sz="2000" dirty="0"/>
          </a:p>
          <a:p>
            <a:pPr lvl="0"/>
            <a:r>
              <a:rPr lang="en-GB" sz="2000" b="1" dirty="0">
                <a:solidFill>
                  <a:prstClr val="black"/>
                </a:solidFill>
                <a:ea typeface="+mn-lt"/>
                <a:cs typeface="+mn-lt"/>
              </a:rPr>
              <a:t>debt bondage –</a:t>
            </a:r>
            <a:r>
              <a:rPr lang="en-GB" sz="2000" dirty="0">
                <a:solidFill>
                  <a:prstClr val="black"/>
                </a:solidFill>
                <a:ea typeface="+mn-lt"/>
                <a:cs typeface="+mn-lt"/>
              </a:rPr>
              <a:t> a form of entrapment when a victim owes money to their exploiters and is made to repay their debt, either financially or through another means such as transporting drugs. The debt may also be inherited from parents and siblings; and</a:t>
            </a:r>
            <a:endParaRPr lang="en-GB" sz="2000" dirty="0">
              <a:solidFill>
                <a:prstClr val="black"/>
              </a:solidFill>
            </a:endParaRPr>
          </a:p>
          <a:p>
            <a:pPr marL="0" indent="0">
              <a:buNone/>
            </a:pPr>
            <a:endParaRPr lang="en-GB" sz="2000" dirty="0"/>
          </a:p>
        </p:txBody>
      </p:sp>
    </p:spTree>
    <p:extLst>
      <p:ext uri="{BB962C8B-B14F-4D97-AF65-F5344CB8AC3E}">
        <p14:creationId xmlns:p14="http://schemas.microsoft.com/office/powerpoint/2010/main" val="3872460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430BDA9-5ED4-DA67-5B91-41F6A3595744}"/>
              </a:ext>
            </a:extLst>
          </p:cNvPr>
          <p:cNvSpPr>
            <a:spLocks noGrp="1"/>
          </p:cNvSpPr>
          <p:nvPr>
            <p:ph idx="1"/>
          </p:nvPr>
        </p:nvSpPr>
        <p:spPr>
          <a:xfrm>
            <a:off x="838200" y="2200939"/>
            <a:ext cx="10515600" cy="3976023"/>
          </a:xfrm>
        </p:spPr>
        <p:txBody>
          <a:bodyPr vert="horz" lIns="91440" tIns="45720" rIns="91440" bIns="45720" rtlCol="0" anchor="t">
            <a:normAutofit/>
          </a:bodyPr>
          <a:lstStyle/>
          <a:p>
            <a:endParaRPr lang="en-GB" dirty="0">
              <a:solidFill>
                <a:srgbClr val="040505"/>
              </a:solidFill>
            </a:endParaRPr>
          </a:p>
          <a:p>
            <a:endParaRPr lang="en-GB" dirty="0">
              <a:solidFill>
                <a:srgbClr val="040505"/>
              </a:solidFill>
            </a:endParaRPr>
          </a:p>
          <a:p>
            <a:endParaRPr lang="en-GB" dirty="0">
              <a:solidFill>
                <a:srgbClr val="040505"/>
              </a:solidFill>
            </a:endParaRPr>
          </a:p>
          <a:p>
            <a:endParaRPr lang="en-GB" dirty="0">
              <a:solidFill>
                <a:srgbClr val="040505"/>
              </a:solidFill>
            </a:endParaRPr>
          </a:p>
          <a:p>
            <a:endParaRPr lang="en-GB" dirty="0">
              <a:solidFill>
                <a:srgbClr val="040505"/>
              </a:solidFill>
            </a:endParaRPr>
          </a:p>
          <a:p>
            <a:endParaRPr lang="en-GB" dirty="0">
              <a:solidFill>
                <a:srgbClr val="040505"/>
              </a:solidFill>
            </a:endParaRPr>
          </a:p>
          <a:p>
            <a:pPr marL="0" indent="0" algn="ctr">
              <a:buNone/>
            </a:pPr>
            <a:r>
              <a:rPr lang="en-GB" dirty="0">
                <a:solidFill>
                  <a:srgbClr val="040505"/>
                </a:solidFill>
              </a:rPr>
              <a:t>As easy at that, this young person is now part of a county line.</a:t>
            </a:r>
            <a:endParaRPr lang="en-GB" dirty="0"/>
          </a:p>
        </p:txBody>
      </p:sp>
      <p:sp>
        <p:nvSpPr>
          <p:cNvPr id="4" name="Speech Bubble: Rectangle with Corners Rounded 3">
            <a:extLst>
              <a:ext uri="{FF2B5EF4-FFF2-40B4-BE49-F238E27FC236}">
                <a16:creationId xmlns:a16="http://schemas.microsoft.com/office/drawing/2014/main" id="{06D7A5BF-20A3-32DF-6420-45CDA01CA188}"/>
              </a:ext>
            </a:extLst>
          </p:cNvPr>
          <p:cNvSpPr/>
          <p:nvPr/>
        </p:nvSpPr>
        <p:spPr>
          <a:xfrm>
            <a:off x="840384" y="1414130"/>
            <a:ext cx="10150872" cy="3081825"/>
          </a:xfrm>
          <a:prstGeom prst="wedgeRoundRectCallout">
            <a:avLst/>
          </a:prstGeom>
          <a:ln/>
        </p:spPr>
        <p:style>
          <a:lnRef idx="2">
            <a:schemeClr val="dk1"/>
          </a:lnRef>
          <a:fillRef idx="1">
            <a:schemeClr val="lt1"/>
          </a:fillRef>
          <a:effectRef idx="0">
            <a:schemeClr val="dk1"/>
          </a:effectRef>
          <a:fontRef idx="minor">
            <a:schemeClr val="dk1"/>
          </a:fontRef>
        </p:style>
        <p:txBody>
          <a:bodyPr rtlCol="0" anchor="ctr"/>
          <a:lstStyle/>
          <a:p>
            <a:pPr algn="ctr"/>
            <a:r>
              <a:rPr lang="en-GB" sz="2800" baseline="0" dirty="0">
                <a:solidFill>
                  <a:srgbClr val="040505"/>
                </a:solidFill>
                <a:latin typeface="Aptos"/>
                <a:ea typeface="Arial"/>
                <a:cs typeface="Arial"/>
              </a:rPr>
              <a:t>“You good for Monday, yeah? I have paid for </a:t>
            </a:r>
            <a:r>
              <a:rPr lang="en-GB" sz="2800" baseline="0" dirty="0" err="1">
                <a:solidFill>
                  <a:srgbClr val="040505"/>
                </a:solidFill>
                <a:latin typeface="Aptos"/>
                <a:ea typeface="Arial"/>
                <a:cs typeface="Arial"/>
              </a:rPr>
              <a:t>ya</a:t>
            </a:r>
            <a:r>
              <a:rPr lang="en-GB" sz="2800" baseline="0" dirty="0">
                <a:solidFill>
                  <a:srgbClr val="040505"/>
                </a:solidFill>
                <a:latin typeface="Aptos"/>
                <a:ea typeface="Arial"/>
                <a:cs typeface="Arial"/>
              </a:rPr>
              <a:t> ticket and got you those trainers you wanted, remember you’re going to this address and picking that package up, keep </a:t>
            </a:r>
            <a:r>
              <a:rPr lang="en-GB" sz="2800" baseline="0" dirty="0" err="1">
                <a:solidFill>
                  <a:srgbClr val="040505"/>
                </a:solidFill>
                <a:latin typeface="Aptos"/>
                <a:ea typeface="Arial"/>
                <a:cs typeface="Arial"/>
              </a:rPr>
              <a:t>ya</a:t>
            </a:r>
            <a:r>
              <a:rPr lang="en-GB" sz="2800" baseline="0" dirty="0">
                <a:solidFill>
                  <a:srgbClr val="040505"/>
                </a:solidFill>
                <a:latin typeface="Aptos"/>
                <a:ea typeface="Arial"/>
                <a:cs typeface="Arial"/>
              </a:rPr>
              <a:t> phone on, don’t talk to anyone and you will be looked after, just remember don’t mess this up.”</a:t>
            </a:r>
            <a:r>
              <a:rPr lang="en-US" sz="2800" dirty="0">
                <a:latin typeface="Aptos"/>
                <a:ea typeface="Arial"/>
                <a:cs typeface="Arial"/>
              </a:rPr>
              <a:t>​</a:t>
            </a:r>
            <a:endParaRPr lang="en-GB" dirty="0"/>
          </a:p>
        </p:txBody>
      </p:sp>
    </p:spTree>
    <p:extLst>
      <p:ext uri="{BB962C8B-B14F-4D97-AF65-F5344CB8AC3E}">
        <p14:creationId xmlns:p14="http://schemas.microsoft.com/office/powerpoint/2010/main" val="37591460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2EA37C-BF37-4AB2-3E3C-E9659C52C2B7}"/>
              </a:ext>
            </a:extLst>
          </p:cNvPr>
          <p:cNvSpPr>
            <a:spLocks noGrp="1"/>
          </p:cNvSpPr>
          <p:nvPr>
            <p:ph type="title"/>
          </p:nvPr>
        </p:nvSpPr>
        <p:spPr>
          <a:xfrm>
            <a:off x="742950" y="742951"/>
            <a:ext cx="3476625" cy="4962524"/>
          </a:xfrm>
        </p:spPr>
        <p:txBody>
          <a:bodyPr vert="horz" lIns="91440" tIns="45720" rIns="91440" bIns="45720" rtlCol="0" anchor="ctr">
            <a:normAutofit/>
          </a:bodyPr>
          <a:lstStyle/>
          <a:p>
            <a:pPr algn="ctr"/>
            <a:r>
              <a:rPr lang="en-US" sz="4800" kern="1200">
                <a:solidFill>
                  <a:srgbClr val="FFFFFF"/>
                </a:solidFill>
                <a:latin typeface="+mj-lt"/>
                <a:ea typeface="+mj-ea"/>
                <a:cs typeface="+mj-cs"/>
              </a:rPr>
              <a:t>Tackling County Lines</a:t>
            </a:r>
          </a:p>
        </p:txBody>
      </p:sp>
      <p:pic>
        <p:nvPicPr>
          <p:cNvPr id="4" name="Content Placeholder 3" descr="Government takes action on county line drug gangs - GOV.UK">
            <a:extLst>
              <a:ext uri="{FF2B5EF4-FFF2-40B4-BE49-F238E27FC236}">
                <a16:creationId xmlns:a16="http://schemas.microsoft.com/office/drawing/2014/main" id="{0AC9C335-4357-E3E8-1D28-F725FF0DA621}"/>
              </a:ext>
            </a:extLst>
          </p:cNvPr>
          <p:cNvPicPr>
            <a:picLocks noGrp="1" noChangeAspect="1"/>
          </p:cNvPicPr>
          <p:nvPr>
            <p:ph idx="1"/>
          </p:nvPr>
        </p:nvPicPr>
        <p:blipFill>
          <a:blip r:embed="rId2"/>
          <a:stretch>
            <a:fillRect/>
          </a:stretch>
        </p:blipFill>
        <p:spPr>
          <a:xfrm>
            <a:off x="5153822" y="1245725"/>
            <a:ext cx="6553545" cy="4374491"/>
          </a:xfrm>
          <a:prstGeom prst="rect">
            <a:avLst/>
          </a:prstGeom>
        </p:spPr>
      </p:pic>
    </p:spTree>
    <p:extLst>
      <p:ext uri="{BB962C8B-B14F-4D97-AF65-F5344CB8AC3E}">
        <p14:creationId xmlns:p14="http://schemas.microsoft.com/office/powerpoint/2010/main" val="21053960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EA858D-B2BC-ED44-2244-E0453BE3F29F}"/>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Home Office County Lines programme 2019</a:t>
            </a:r>
          </a:p>
        </p:txBody>
      </p:sp>
      <p:sp>
        <p:nvSpPr>
          <p:cNvPr id="3" name="Content Placeholder 2">
            <a:extLst>
              <a:ext uri="{FF2B5EF4-FFF2-40B4-BE49-F238E27FC236}">
                <a16:creationId xmlns:a16="http://schemas.microsoft.com/office/drawing/2014/main" id="{B18B591F-3C56-4EAD-42EC-F9B50F2960D1}"/>
              </a:ext>
            </a:extLst>
          </p:cNvPr>
          <p:cNvSpPr>
            <a:spLocks noGrp="1"/>
          </p:cNvSpPr>
          <p:nvPr>
            <p:ph idx="1"/>
          </p:nvPr>
        </p:nvSpPr>
        <p:spPr>
          <a:xfrm>
            <a:off x="4810259" y="649480"/>
            <a:ext cx="6555347" cy="5546047"/>
          </a:xfrm>
        </p:spPr>
        <p:txBody>
          <a:bodyPr vert="horz" lIns="91440" tIns="45720" rIns="91440" bIns="45720" rtlCol="0" anchor="ctr">
            <a:normAutofit/>
          </a:bodyPr>
          <a:lstStyle/>
          <a:p>
            <a:endParaRPr lang="en-GB" sz="2000" dirty="0"/>
          </a:p>
          <a:p>
            <a:r>
              <a:rPr lang="en-GB" sz="2400" dirty="0">
                <a:ea typeface="+mn-lt"/>
                <a:cs typeface="+mn-lt"/>
              </a:rPr>
              <a:t>5,627 County Lines closed down.</a:t>
            </a:r>
            <a:endParaRPr lang="en-GB" sz="2400" dirty="0"/>
          </a:p>
          <a:p>
            <a:r>
              <a:rPr lang="en-GB" sz="2400" dirty="0">
                <a:ea typeface="+mn-lt"/>
                <a:cs typeface="+mn-lt"/>
              </a:rPr>
              <a:t>16,536 people arrested.</a:t>
            </a:r>
            <a:endParaRPr lang="en-GB" sz="2400" dirty="0"/>
          </a:p>
          <a:p>
            <a:r>
              <a:rPr lang="en-GB" sz="2400" dirty="0">
                <a:ea typeface="+mn-lt"/>
                <a:cs typeface="+mn-lt"/>
              </a:rPr>
              <a:t>8,817 individuals referred by police to safeguarding.</a:t>
            </a:r>
            <a:endParaRPr lang="en-GB" sz="2400" dirty="0"/>
          </a:p>
          <a:p>
            <a:r>
              <a:rPr lang="en-GB" sz="2400" dirty="0">
                <a:ea typeface="+mn-lt"/>
                <a:cs typeface="+mn-lt"/>
              </a:rPr>
              <a:t>There are now fewer County Lines coming from exporter forces and fewer children involved in County Lines from those areas.</a:t>
            </a:r>
            <a:endParaRPr lang="en-GB" sz="2400" dirty="0"/>
          </a:p>
          <a:p>
            <a:r>
              <a:rPr lang="en-GB" sz="2400" dirty="0">
                <a:ea typeface="+mn-lt"/>
                <a:cs typeface="+mn-lt"/>
              </a:rPr>
              <a:t> They have launched the National County Lines Coordination Centre (NCLCC) Power App for Law Enforcement, a central resource for County Lines knowledge and practitioner guidance.</a:t>
            </a:r>
            <a:endParaRPr lang="en-GB" sz="2400" dirty="0"/>
          </a:p>
          <a:p>
            <a:endParaRPr lang="en-GB" sz="2000" dirty="0"/>
          </a:p>
        </p:txBody>
      </p:sp>
    </p:spTree>
    <p:extLst>
      <p:ext uri="{BB962C8B-B14F-4D97-AF65-F5344CB8AC3E}">
        <p14:creationId xmlns:p14="http://schemas.microsoft.com/office/powerpoint/2010/main" val="7481265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2AAF9C-54CE-4B00-CA1D-9625EAF1C2EE}"/>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latin typeface="Aptos"/>
              </a:rPr>
              <a:t>County Lines Programme Taskforce</a:t>
            </a:r>
            <a:endParaRPr lang="en-US" sz="4000">
              <a:solidFill>
                <a:srgbClr val="FFFFFF"/>
              </a:solidFill>
            </a:endParaRPr>
          </a:p>
        </p:txBody>
      </p:sp>
      <p:sp>
        <p:nvSpPr>
          <p:cNvPr id="3" name="Content Placeholder 2">
            <a:extLst>
              <a:ext uri="{FF2B5EF4-FFF2-40B4-BE49-F238E27FC236}">
                <a16:creationId xmlns:a16="http://schemas.microsoft.com/office/drawing/2014/main" id="{A9F8DD92-DD3A-454C-DF99-C35965F0AF64}"/>
              </a:ext>
            </a:extLst>
          </p:cNvPr>
          <p:cNvSpPr>
            <a:spLocks noGrp="1"/>
          </p:cNvSpPr>
          <p:nvPr>
            <p:ph idx="1"/>
          </p:nvPr>
        </p:nvSpPr>
        <p:spPr>
          <a:xfrm>
            <a:off x="4810259" y="649480"/>
            <a:ext cx="6555347" cy="5546047"/>
          </a:xfrm>
        </p:spPr>
        <p:txBody>
          <a:bodyPr vert="horz" lIns="91440" tIns="45720" rIns="91440" bIns="45720" rtlCol="0" anchor="ctr">
            <a:normAutofit/>
          </a:bodyPr>
          <a:lstStyle/>
          <a:p>
            <a:pPr marL="0" indent="0">
              <a:buNone/>
            </a:pPr>
            <a:endParaRPr lang="en-GB" sz="2000" b="1" dirty="0"/>
          </a:p>
          <a:p>
            <a:r>
              <a:rPr lang="en-GB" sz="2400" dirty="0">
                <a:ea typeface="+mn-lt"/>
                <a:cs typeface="+mn-lt"/>
              </a:rPr>
              <a:t>The County Lines Programme Taskforces refer to the Metropolitan Police Service, Merseyside Police, West Midlands Police and British Transport Police.</a:t>
            </a:r>
            <a:endParaRPr lang="en-GB" sz="2400" dirty="0"/>
          </a:p>
          <a:p>
            <a:r>
              <a:rPr lang="en-GB" sz="2400" dirty="0">
                <a:ea typeface="+mn-lt"/>
                <a:cs typeface="+mn-lt"/>
              </a:rPr>
              <a:t>Since July 2024 delivery under the County Lines Programme up to September 2024 has resulted in:</a:t>
            </a:r>
            <a:endParaRPr lang="en-GB" sz="2400" dirty="0"/>
          </a:p>
          <a:p>
            <a:r>
              <a:rPr lang="en-GB" sz="2400" dirty="0">
                <a:ea typeface="+mn-lt"/>
                <a:cs typeface="+mn-lt"/>
              </a:rPr>
              <a:t>410 county lines being closed, 557 people arrested, 851 individuals referred by police to safeguarding</a:t>
            </a:r>
            <a:endParaRPr lang="en-GB" sz="2400" dirty="0"/>
          </a:p>
          <a:p>
            <a:r>
              <a:rPr lang="en-GB" sz="2400" dirty="0">
                <a:ea typeface="+mn-lt"/>
                <a:cs typeface="+mn-lt"/>
              </a:rPr>
              <a:t>The 410 county lines closed includes 372 Type 1 line closures. Through these line closures, 204 individual deal line holders have been arrested and charged.</a:t>
            </a:r>
            <a:endParaRPr lang="en-GB" sz="2400" dirty="0"/>
          </a:p>
          <a:p>
            <a:endParaRPr lang="en-GB" sz="2000" dirty="0"/>
          </a:p>
        </p:txBody>
      </p:sp>
    </p:spTree>
    <p:extLst>
      <p:ext uri="{BB962C8B-B14F-4D97-AF65-F5344CB8AC3E}">
        <p14:creationId xmlns:p14="http://schemas.microsoft.com/office/powerpoint/2010/main" val="34018167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Rectangle 2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9659A6-7953-FFD9-A068-72385A5D01F5}"/>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latin typeface="Aptos"/>
              </a:rPr>
              <a:t>County Lines Policing Strategy 2024 to 2027</a:t>
            </a:r>
            <a:endParaRPr lang="en-US" sz="4000">
              <a:solidFill>
                <a:srgbClr val="FFFFFF"/>
              </a:solidFill>
            </a:endParaRPr>
          </a:p>
        </p:txBody>
      </p:sp>
      <p:sp>
        <p:nvSpPr>
          <p:cNvPr id="3" name="Content Placeholder 2">
            <a:extLst>
              <a:ext uri="{FF2B5EF4-FFF2-40B4-BE49-F238E27FC236}">
                <a16:creationId xmlns:a16="http://schemas.microsoft.com/office/drawing/2014/main" id="{B62B74EA-A432-1F10-DE95-29CC4A47B5C7}"/>
              </a:ext>
            </a:extLst>
          </p:cNvPr>
          <p:cNvSpPr>
            <a:spLocks noGrp="1"/>
          </p:cNvSpPr>
          <p:nvPr>
            <p:ph idx="1"/>
          </p:nvPr>
        </p:nvSpPr>
        <p:spPr>
          <a:xfrm>
            <a:off x="4134811" y="649480"/>
            <a:ext cx="3974684" cy="5546047"/>
          </a:xfrm>
        </p:spPr>
        <p:txBody>
          <a:bodyPr vert="horz" lIns="91440" tIns="45720" rIns="91440" bIns="45720" rtlCol="0" anchor="ctr">
            <a:normAutofit fontScale="92500" lnSpcReduction="10000"/>
          </a:bodyPr>
          <a:lstStyle/>
          <a:p>
            <a:endParaRPr lang="en-GB" sz="1700" dirty="0"/>
          </a:p>
          <a:p>
            <a:pPr marL="0" indent="0">
              <a:buNone/>
            </a:pPr>
            <a:r>
              <a:rPr lang="en-GB" sz="2400" dirty="0">
                <a:ea typeface="+mn-lt"/>
                <a:cs typeface="+mn-lt"/>
              </a:rPr>
              <a:t>The strategy aims to:</a:t>
            </a:r>
            <a:endParaRPr lang="en-GB" sz="2400" dirty="0"/>
          </a:p>
          <a:p>
            <a:r>
              <a:rPr lang="en-GB" sz="2400" dirty="0">
                <a:ea typeface="+mn-lt"/>
                <a:cs typeface="+mn-lt"/>
              </a:rPr>
              <a:t>Prevent people engaging in County Lines, and the associated violence and exploitation.</a:t>
            </a:r>
            <a:endParaRPr lang="en-GB" sz="2400" dirty="0"/>
          </a:p>
          <a:p>
            <a:r>
              <a:rPr lang="en-GB" sz="2400" dirty="0">
                <a:ea typeface="+mn-lt"/>
                <a:cs typeface="+mn-lt"/>
              </a:rPr>
              <a:t>Proactively safeguard children and vulnerable adults from harm.</a:t>
            </a:r>
            <a:endParaRPr lang="en-GB" sz="2400" dirty="0"/>
          </a:p>
          <a:p>
            <a:r>
              <a:rPr lang="en-GB" sz="2400" dirty="0">
                <a:ea typeface="+mn-lt"/>
                <a:cs typeface="+mn-lt"/>
              </a:rPr>
              <a:t>Better prepare communities by building resilience against the harms of County Lines.</a:t>
            </a:r>
            <a:endParaRPr lang="en-GB" sz="2400" dirty="0"/>
          </a:p>
          <a:p>
            <a:r>
              <a:rPr lang="en-GB" sz="2400" dirty="0">
                <a:ea typeface="+mn-lt"/>
                <a:cs typeface="+mn-lt"/>
              </a:rPr>
              <a:t>Relentlessly pursue offenders, including Organised Criminal Groups, Urban Street Gangs and individuals running County Lines.</a:t>
            </a:r>
            <a:endParaRPr lang="en-GB" sz="2400" dirty="0"/>
          </a:p>
          <a:p>
            <a:endParaRPr lang="en-GB" sz="1700" dirty="0"/>
          </a:p>
          <a:p>
            <a:endParaRPr lang="en-GB" sz="1700" dirty="0"/>
          </a:p>
        </p:txBody>
      </p:sp>
      <p:pic>
        <p:nvPicPr>
          <p:cNvPr id="4" name="Picture 3" descr="A group of police officers in uniform&#10;&#10;AI-generated content may be incorrect.">
            <a:extLst>
              <a:ext uri="{FF2B5EF4-FFF2-40B4-BE49-F238E27FC236}">
                <a16:creationId xmlns:a16="http://schemas.microsoft.com/office/drawing/2014/main" id="{68F70667-5436-8E96-9440-5726F6DFC810}"/>
              </a:ext>
            </a:extLst>
          </p:cNvPr>
          <p:cNvPicPr>
            <a:picLocks noChangeAspect="1"/>
          </p:cNvPicPr>
          <p:nvPr/>
        </p:nvPicPr>
        <p:blipFill>
          <a:blip r:embed="rId2"/>
          <a:srcRect l="21095" r="3865" b="1"/>
          <a:stretch/>
        </p:blipFill>
        <p:spPr>
          <a:xfrm>
            <a:off x="8109502" y="1555757"/>
            <a:ext cx="3615776" cy="3758364"/>
          </a:xfrm>
          <a:prstGeom prst="rect">
            <a:avLst/>
          </a:prstGeom>
        </p:spPr>
      </p:pic>
    </p:spTree>
    <p:extLst>
      <p:ext uri="{BB962C8B-B14F-4D97-AF65-F5344CB8AC3E}">
        <p14:creationId xmlns:p14="http://schemas.microsoft.com/office/powerpoint/2010/main" val="2324214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E42FBB-D5C9-CF35-21F2-331EB1B27DE4}"/>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TASK</a:t>
            </a:r>
          </a:p>
        </p:txBody>
      </p:sp>
      <p:sp>
        <p:nvSpPr>
          <p:cNvPr id="3" name="Content Placeholder 2">
            <a:extLst>
              <a:ext uri="{FF2B5EF4-FFF2-40B4-BE49-F238E27FC236}">
                <a16:creationId xmlns:a16="http://schemas.microsoft.com/office/drawing/2014/main" id="{8345EAD1-63F8-27AE-1570-B4F406FF18CE}"/>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GB" sz="2400" dirty="0"/>
              <a:t>On Moodle, access the document "Child criminal exploitations and "cuckooing" to become criminal offences.</a:t>
            </a:r>
            <a:endParaRPr lang="en-US" sz="2400" dirty="0"/>
          </a:p>
          <a:p>
            <a:r>
              <a:rPr lang="en-GB" sz="2400" dirty="0"/>
              <a:t>What is the new legislation?</a:t>
            </a:r>
          </a:p>
          <a:p>
            <a:r>
              <a:rPr lang="en-GB" sz="2400" dirty="0"/>
              <a:t>Why has it been introduced?</a:t>
            </a:r>
          </a:p>
          <a:p>
            <a:r>
              <a:rPr lang="en-GB" sz="2400" dirty="0"/>
              <a:t>How will it help in fighting County Lines?</a:t>
            </a:r>
          </a:p>
        </p:txBody>
      </p:sp>
    </p:spTree>
    <p:extLst>
      <p:ext uri="{BB962C8B-B14F-4D97-AF65-F5344CB8AC3E}">
        <p14:creationId xmlns:p14="http://schemas.microsoft.com/office/powerpoint/2010/main" val="35306844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FF8D85-0DE4-84AC-7EE9-1DD4EDB2CCB7}"/>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Early intervention</a:t>
            </a:r>
          </a:p>
        </p:txBody>
      </p:sp>
      <p:sp>
        <p:nvSpPr>
          <p:cNvPr id="3" name="Content Placeholder 2">
            <a:extLst>
              <a:ext uri="{FF2B5EF4-FFF2-40B4-BE49-F238E27FC236}">
                <a16:creationId xmlns:a16="http://schemas.microsoft.com/office/drawing/2014/main" id="{447FC7D3-4DF8-1365-3946-2C122F9CEA09}"/>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GB" sz="2400" dirty="0"/>
              <a:t>Education</a:t>
            </a:r>
          </a:p>
          <a:p>
            <a:r>
              <a:rPr lang="en-GB" sz="2400" dirty="0"/>
              <a:t>Spreading awareness</a:t>
            </a:r>
          </a:p>
          <a:p>
            <a:r>
              <a:rPr lang="en-GB" sz="2400" dirty="0"/>
              <a:t>Voluntary organisations</a:t>
            </a:r>
          </a:p>
          <a:p>
            <a:r>
              <a:rPr lang="en-GB" sz="2400" dirty="0"/>
              <a:t>Helplines (</a:t>
            </a:r>
            <a:r>
              <a:rPr lang="en-GB" sz="2400" dirty="0" err="1"/>
              <a:t>Safecall</a:t>
            </a:r>
            <a:r>
              <a:rPr lang="en-GB" sz="2400" dirty="0"/>
              <a:t>)</a:t>
            </a:r>
          </a:p>
          <a:p>
            <a:r>
              <a:rPr lang="en-GB" sz="2400" dirty="0"/>
              <a:t>Training for professionals (teachers, police, YJT's/YOT's, health)</a:t>
            </a:r>
          </a:p>
          <a:p>
            <a:r>
              <a:rPr lang="en-GB" sz="2400" dirty="0"/>
              <a:t>Youth Justice Teams</a:t>
            </a:r>
          </a:p>
        </p:txBody>
      </p:sp>
    </p:spTree>
    <p:extLst>
      <p:ext uri="{BB962C8B-B14F-4D97-AF65-F5344CB8AC3E}">
        <p14:creationId xmlns:p14="http://schemas.microsoft.com/office/powerpoint/2010/main" val="7043888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A7C6058D-39C3-92AB-CD47-C0BA610AC529}"/>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Crime Stoppers County Lines Heat Map </a:t>
            </a:r>
          </a:p>
        </p:txBody>
      </p:sp>
      <p:pic>
        <p:nvPicPr>
          <p:cNvPr id="7" name="Content Placeholder 6">
            <a:extLst>
              <a:ext uri="{FF2B5EF4-FFF2-40B4-BE49-F238E27FC236}">
                <a16:creationId xmlns:a16="http://schemas.microsoft.com/office/drawing/2014/main" id="{E286E545-1B50-50AC-FBB5-EBD7248043B4}"/>
              </a:ext>
            </a:extLst>
          </p:cNvPr>
          <p:cNvPicPr>
            <a:picLocks noGrp="1" noChangeAspect="1"/>
          </p:cNvPicPr>
          <p:nvPr>
            <p:ph idx="1"/>
          </p:nvPr>
        </p:nvPicPr>
        <p:blipFill>
          <a:blip r:embed="rId2"/>
          <a:stretch>
            <a:fillRect/>
          </a:stretch>
        </p:blipFill>
        <p:spPr>
          <a:xfrm>
            <a:off x="6027239" y="467208"/>
            <a:ext cx="4176126" cy="5923584"/>
          </a:xfrm>
          <a:prstGeom prst="rect">
            <a:avLst/>
          </a:prstGeom>
        </p:spPr>
      </p:pic>
    </p:spTree>
    <p:extLst>
      <p:ext uri="{BB962C8B-B14F-4D97-AF65-F5344CB8AC3E}">
        <p14:creationId xmlns:p14="http://schemas.microsoft.com/office/powerpoint/2010/main" val="31666863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B29CE9-1BF0-D8D6-BBF5-C63B87F40BCA}"/>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Task</a:t>
            </a:r>
          </a:p>
        </p:txBody>
      </p:sp>
      <p:graphicFrame>
        <p:nvGraphicFramePr>
          <p:cNvPr id="5" name="Content Placeholder 2">
            <a:extLst>
              <a:ext uri="{FF2B5EF4-FFF2-40B4-BE49-F238E27FC236}">
                <a16:creationId xmlns:a16="http://schemas.microsoft.com/office/drawing/2014/main" id="{0EB55490-A3D7-3466-5FEA-7A29772CB881}"/>
              </a:ext>
            </a:extLst>
          </p:cNvPr>
          <p:cNvGraphicFramePr>
            <a:graphicFrameLocks noGrp="1"/>
          </p:cNvGraphicFramePr>
          <p:nvPr>
            <p:ph idx="1"/>
            <p:extLst>
              <p:ext uri="{D42A27DB-BD31-4B8C-83A1-F6EECF244321}">
                <p14:modId xmlns:p14="http://schemas.microsoft.com/office/powerpoint/2010/main" val="185335502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61847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34A777-FC73-21C4-BAC7-BADAA92574AF}"/>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Strain theory </a:t>
            </a:r>
          </a:p>
        </p:txBody>
      </p:sp>
      <p:graphicFrame>
        <p:nvGraphicFramePr>
          <p:cNvPr id="5" name="Content Placeholder 2">
            <a:extLst>
              <a:ext uri="{FF2B5EF4-FFF2-40B4-BE49-F238E27FC236}">
                <a16:creationId xmlns:a16="http://schemas.microsoft.com/office/drawing/2014/main" id="{50D3AADF-DAFB-B047-A384-D7119AC6ECAD}"/>
              </a:ext>
            </a:extLst>
          </p:cNvPr>
          <p:cNvGraphicFramePr>
            <a:graphicFrameLocks noGrp="1"/>
          </p:cNvGraphicFramePr>
          <p:nvPr>
            <p:ph idx="1"/>
            <p:extLst>
              <p:ext uri="{D42A27DB-BD31-4B8C-83A1-F6EECF244321}">
                <p14:modId xmlns:p14="http://schemas.microsoft.com/office/powerpoint/2010/main" val="130457515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712122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9280ED-BA85-57D9-0773-755690A5A6F8}"/>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Subcultural theory </a:t>
            </a:r>
          </a:p>
        </p:txBody>
      </p:sp>
      <p:graphicFrame>
        <p:nvGraphicFramePr>
          <p:cNvPr id="5" name="Content Placeholder 2">
            <a:extLst>
              <a:ext uri="{FF2B5EF4-FFF2-40B4-BE49-F238E27FC236}">
                <a16:creationId xmlns:a16="http://schemas.microsoft.com/office/drawing/2014/main" id="{1D9F9564-136C-76F9-DF3F-E6B4A91CB4AB}"/>
              </a:ext>
            </a:extLst>
          </p:cNvPr>
          <p:cNvGraphicFramePr>
            <a:graphicFrameLocks noGrp="1"/>
          </p:cNvGraphicFramePr>
          <p:nvPr>
            <p:ph idx="1"/>
            <p:extLst>
              <p:ext uri="{D42A27DB-BD31-4B8C-83A1-F6EECF244321}">
                <p14:modId xmlns:p14="http://schemas.microsoft.com/office/powerpoint/2010/main" val="361303956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867993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F0F2A6-235F-5856-D933-19E8F79C30A4}"/>
              </a:ext>
            </a:extLst>
          </p:cNvPr>
          <p:cNvSpPr>
            <a:spLocks noGrp="1"/>
          </p:cNvSpPr>
          <p:nvPr>
            <p:ph type="title"/>
          </p:nvPr>
        </p:nvSpPr>
        <p:spPr>
          <a:xfrm>
            <a:off x="466722" y="586855"/>
            <a:ext cx="3201366" cy="3387497"/>
          </a:xfrm>
        </p:spPr>
        <p:txBody>
          <a:bodyPr anchor="b">
            <a:normAutofit/>
          </a:bodyPr>
          <a:lstStyle/>
          <a:p>
            <a:pPr algn="r"/>
            <a:r>
              <a:rPr lang="en-GB" sz="3700">
                <a:solidFill>
                  <a:srgbClr val="FFFFFF"/>
                </a:solidFill>
              </a:rPr>
              <a:t>Social disorganisation theory </a:t>
            </a:r>
          </a:p>
        </p:txBody>
      </p:sp>
      <p:sp>
        <p:nvSpPr>
          <p:cNvPr id="3" name="Content Placeholder 2">
            <a:extLst>
              <a:ext uri="{FF2B5EF4-FFF2-40B4-BE49-F238E27FC236}">
                <a16:creationId xmlns:a16="http://schemas.microsoft.com/office/drawing/2014/main" id="{AD928F35-FC58-357A-3A81-D2F59396A9DD}"/>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GB" sz="2000">
                <a:ea typeface="+mn-lt"/>
                <a:cs typeface="+mn-lt"/>
              </a:rPr>
              <a:t>People join gangs because of the lack of social connectedness with personal and societal institutions. </a:t>
            </a:r>
          </a:p>
          <a:p>
            <a:r>
              <a:rPr lang="en-GB" sz="2000">
                <a:ea typeface="+mn-lt"/>
                <a:cs typeface="+mn-lt"/>
              </a:rPr>
              <a:t>Lack of social connectedness originates from rapid population movements, political, economic, and social changes, social unrest, and industrialisation. </a:t>
            </a:r>
          </a:p>
          <a:p>
            <a:r>
              <a:rPr lang="en-GB" sz="2000">
                <a:ea typeface="+mn-lt"/>
                <a:cs typeface="+mn-lt"/>
              </a:rPr>
              <a:t>Other factors include community fragmentation, racism, political instability, and the failure of social agents such as schools and churches in addressing the needs of individuals in changing environments. </a:t>
            </a:r>
          </a:p>
          <a:p>
            <a:r>
              <a:rPr lang="en-GB" sz="2000">
                <a:ea typeface="+mn-lt"/>
                <a:cs typeface="+mn-lt"/>
              </a:rPr>
              <a:t>The theory suggests that joining a gang is a normal response to unusual social situations that change how people think and act.</a:t>
            </a:r>
            <a:endParaRPr lang="en-GB" sz="2000"/>
          </a:p>
        </p:txBody>
      </p:sp>
    </p:spTree>
    <p:extLst>
      <p:ext uri="{BB962C8B-B14F-4D97-AF65-F5344CB8AC3E}">
        <p14:creationId xmlns:p14="http://schemas.microsoft.com/office/powerpoint/2010/main" val="30521603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EC3B7F-B393-A585-AF6A-3EAEA907914F}"/>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Labelling theory </a:t>
            </a:r>
          </a:p>
        </p:txBody>
      </p:sp>
      <p:graphicFrame>
        <p:nvGraphicFramePr>
          <p:cNvPr id="5" name="Content Placeholder 2">
            <a:extLst>
              <a:ext uri="{FF2B5EF4-FFF2-40B4-BE49-F238E27FC236}">
                <a16:creationId xmlns:a16="http://schemas.microsoft.com/office/drawing/2014/main" id="{01929BFC-F63A-2E7B-7A4D-8B790934B0CA}"/>
              </a:ext>
            </a:extLst>
          </p:cNvPr>
          <p:cNvGraphicFramePr>
            <a:graphicFrameLocks noGrp="1"/>
          </p:cNvGraphicFramePr>
          <p:nvPr>
            <p:ph idx="1"/>
            <p:extLst>
              <p:ext uri="{D42A27DB-BD31-4B8C-83A1-F6EECF244321}">
                <p14:modId xmlns:p14="http://schemas.microsoft.com/office/powerpoint/2010/main" val="219572768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0365437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C4A326-037A-15D2-1900-1B583C243466}"/>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Social control theory</a:t>
            </a:r>
          </a:p>
        </p:txBody>
      </p:sp>
      <p:graphicFrame>
        <p:nvGraphicFramePr>
          <p:cNvPr id="5" name="Content Placeholder 2">
            <a:extLst>
              <a:ext uri="{FF2B5EF4-FFF2-40B4-BE49-F238E27FC236}">
                <a16:creationId xmlns:a16="http://schemas.microsoft.com/office/drawing/2014/main" id="{E50D9FD3-F4CC-B1E5-F36D-705407A43311}"/>
              </a:ext>
            </a:extLst>
          </p:cNvPr>
          <p:cNvGraphicFramePr>
            <a:graphicFrameLocks noGrp="1"/>
          </p:cNvGraphicFramePr>
          <p:nvPr>
            <p:ph idx="1"/>
            <p:extLst>
              <p:ext uri="{D42A27DB-BD31-4B8C-83A1-F6EECF244321}">
                <p14:modId xmlns:p14="http://schemas.microsoft.com/office/powerpoint/2010/main" val="1538061520"/>
              </p:ext>
            </p:extLst>
          </p:nvPr>
        </p:nvGraphicFramePr>
        <p:xfrm>
          <a:off x="4384056" y="779218"/>
          <a:ext cx="6666833" cy="57937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a:extLst>
              <a:ext uri="{FF2B5EF4-FFF2-40B4-BE49-F238E27FC236}">
                <a16:creationId xmlns:a16="http://schemas.microsoft.com/office/drawing/2014/main" id="{CF4E2455-8E96-9473-D2A6-108657B4E4CF}"/>
              </a:ext>
            </a:extLst>
          </p:cNvPr>
          <p:cNvSpPr/>
          <p:nvPr/>
        </p:nvSpPr>
        <p:spPr>
          <a:xfrm>
            <a:off x="6096000" y="959541"/>
            <a:ext cx="6666833" cy="1448429"/>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Tree>
    <p:extLst>
      <p:ext uri="{BB962C8B-B14F-4D97-AF65-F5344CB8AC3E}">
        <p14:creationId xmlns:p14="http://schemas.microsoft.com/office/powerpoint/2010/main" val="14695641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FEEAE0B-3B9E-F689-F988-DF122EF86D74}"/>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DBA796-CFA8-4ED8-CD59-3D01FA4F0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78F7A18-06E9-2B67-2889-318C6EDD11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70EC6C4-952D-52BB-9278-2A8AE6513C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1C16EA2-43DD-14D4-6ED4-B050B22FA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03233B81-FE45-A1A6-962A-F1E6AA9A4A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5BD938D5-5526-628B-99A3-DB07EA4602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ED4426-B889-D5FE-C21D-695D8C433EE9}"/>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Social control theory</a:t>
            </a:r>
          </a:p>
        </p:txBody>
      </p:sp>
      <p:graphicFrame>
        <p:nvGraphicFramePr>
          <p:cNvPr id="5" name="Content Placeholder 2">
            <a:extLst>
              <a:ext uri="{FF2B5EF4-FFF2-40B4-BE49-F238E27FC236}">
                <a16:creationId xmlns:a16="http://schemas.microsoft.com/office/drawing/2014/main" id="{0A6EA1FF-6C15-A7E1-93A8-101C3B3C167C}"/>
              </a:ext>
            </a:extLst>
          </p:cNvPr>
          <p:cNvGraphicFramePr>
            <a:graphicFrameLocks noGrp="1"/>
          </p:cNvGraphicFramePr>
          <p:nvPr>
            <p:ph idx="1"/>
            <p:extLst>
              <p:ext uri="{D42A27DB-BD31-4B8C-83A1-F6EECF244321}">
                <p14:modId xmlns:p14="http://schemas.microsoft.com/office/powerpoint/2010/main" val="2836681494"/>
              </p:ext>
            </p:extLst>
          </p:nvPr>
        </p:nvGraphicFramePr>
        <p:xfrm>
          <a:off x="4384056" y="779218"/>
          <a:ext cx="6666833" cy="57937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a:extLst>
              <a:ext uri="{FF2B5EF4-FFF2-40B4-BE49-F238E27FC236}">
                <a16:creationId xmlns:a16="http://schemas.microsoft.com/office/drawing/2014/main" id="{06E189DB-043B-971F-4755-38C1E42CD595}"/>
              </a:ext>
            </a:extLst>
          </p:cNvPr>
          <p:cNvSpPr/>
          <p:nvPr/>
        </p:nvSpPr>
        <p:spPr>
          <a:xfrm>
            <a:off x="6096000" y="959541"/>
            <a:ext cx="6666833" cy="1448429"/>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Tree>
    <p:extLst>
      <p:ext uri="{BB962C8B-B14F-4D97-AF65-F5344CB8AC3E}">
        <p14:creationId xmlns:p14="http://schemas.microsoft.com/office/powerpoint/2010/main" val="33294792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C175B8A-3D3A-5ABD-F936-B710040C5601}"/>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Guest speaker- Carole Hopkins</a:t>
            </a:r>
          </a:p>
        </p:txBody>
      </p:sp>
      <p:pic>
        <p:nvPicPr>
          <p:cNvPr id="4" name="Content Placeholder 3" descr="SWANSEA YOUTH JUSTICE SERVICE">
            <a:extLst>
              <a:ext uri="{FF2B5EF4-FFF2-40B4-BE49-F238E27FC236}">
                <a16:creationId xmlns:a16="http://schemas.microsoft.com/office/drawing/2014/main" id="{A589D2CA-034D-7A13-EF4A-7072B7A664E0}"/>
              </a:ext>
            </a:extLst>
          </p:cNvPr>
          <p:cNvPicPr>
            <a:picLocks noGrp="1" noChangeAspect="1"/>
          </p:cNvPicPr>
          <p:nvPr>
            <p:ph idx="1"/>
          </p:nvPr>
        </p:nvPicPr>
        <p:blipFill>
          <a:blip r:embed="rId2"/>
          <a:stretch>
            <a:fillRect/>
          </a:stretch>
        </p:blipFill>
        <p:spPr>
          <a:xfrm>
            <a:off x="4502428" y="871572"/>
            <a:ext cx="7225748" cy="5114855"/>
          </a:xfrm>
          <a:prstGeom prst="rect">
            <a:avLst/>
          </a:prstGeom>
        </p:spPr>
      </p:pic>
      <p:sp>
        <p:nvSpPr>
          <p:cNvPr id="5" name="Rectangle 4">
            <a:extLst>
              <a:ext uri="{FF2B5EF4-FFF2-40B4-BE49-F238E27FC236}">
                <a16:creationId xmlns:a16="http://schemas.microsoft.com/office/drawing/2014/main" id="{4309EF04-094D-B03A-7E75-8FE852D4744A}"/>
              </a:ext>
            </a:extLst>
          </p:cNvPr>
          <p:cNvSpPr/>
          <p:nvPr/>
        </p:nvSpPr>
        <p:spPr>
          <a:xfrm>
            <a:off x="4800671" y="3645369"/>
            <a:ext cx="6864510" cy="2422768"/>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448581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F6EF4C-0EF6-C488-178B-CFB264DA91E3}"/>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Questions?</a:t>
            </a:r>
          </a:p>
        </p:txBody>
      </p:sp>
      <p:sp>
        <p:nvSpPr>
          <p:cNvPr id="3" name="Content Placeholder 2">
            <a:extLst>
              <a:ext uri="{FF2B5EF4-FFF2-40B4-BE49-F238E27FC236}">
                <a16:creationId xmlns:a16="http://schemas.microsoft.com/office/drawing/2014/main" id="{D1EC4578-CDD5-6263-F2DF-8CE448CB344D}"/>
              </a:ext>
            </a:extLst>
          </p:cNvPr>
          <p:cNvSpPr>
            <a:spLocks noGrp="1"/>
          </p:cNvSpPr>
          <p:nvPr>
            <p:ph idx="1"/>
          </p:nvPr>
        </p:nvSpPr>
        <p:spPr>
          <a:xfrm>
            <a:off x="4810259" y="649480"/>
            <a:ext cx="6555347" cy="5546047"/>
          </a:xfrm>
        </p:spPr>
        <p:txBody>
          <a:bodyPr vert="horz" lIns="91440" tIns="45720" rIns="91440" bIns="45720" rtlCol="0" anchor="ctr">
            <a:normAutofit/>
          </a:bodyPr>
          <a:lstStyle/>
          <a:p>
            <a:pPr marL="0" indent="0">
              <a:buNone/>
            </a:pPr>
            <a:endParaRPr lang="en-GB" sz="2000" dirty="0"/>
          </a:p>
        </p:txBody>
      </p:sp>
    </p:spTree>
    <p:extLst>
      <p:ext uri="{BB962C8B-B14F-4D97-AF65-F5344CB8AC3E}">
        <p14:creationId xmlns:p14="http://schemas.microsoft.com/office/powerpoint/2010/main" val="2191795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103</TotalTime>
  <Words>2351</Words>
  <Application>Microsoft Office PowerPoint</Application>
  <PresentationFormat>Widescreen</PresentationFormat>
  <Paragraphs>170</Paragraphs>
  <Slides>33</Slides>
  <Notes>2</Notes>
  <HiddenSlides>2</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33</vt:i4>
      </vt:variant>
    </vt:vector>
  </HeadingPairs>
  <TitlesOfParts>
    <vt:vector size="39" baseType="lpstr">
      <vt:lpstr>Aptos</vt:lpstr>
      <vt:lpstr>Aptos Display</vt:lpstr>
      <vt:lpstr>Arial</vt:lpstr>
      <vt:lpstr>Calibri</vt:lpstr>
      <vt:lpstr>Calibri Light</vt:lpstr>
      <vt:lpstr>office theme</vt:lpstr>
      <vt:lpstr>Serious and Organised Crime (BMLC6011)</vt:lpstr>
      <vt:lpstr>Aims for today</vt:lpstr>
      <vt:lpstr>Assignment 2</vt:lpstr>
      <vt:lpstr>Assignment 2- Presentation timeslots </vt:lpstr>
      <vt:lpstr>What is a county line?</vt:lpstr>
      <vt:lpstr>What is a county line?</vt:lpstr>
      <vt:lpstr>What is a county line?</vt:lpstr>
      <vt:lpstr>How big is the problem?</vt:lpstr>
      <vt:lpstr>How do they operate?</vt:lpstr>
      <vt:lpstr>How do they operate cont....</vt:lpstr>
      <vt:lpstr>PowerPoint Presentation</vt:lpstr>
      <vt:lpstr>Who is most vulnerable?   Any child can be groomed into joining a county line. </vt:lpstr>
      <vt:lpstr>Vulnerabilities cont...</vt:lpstr>
      <vt:lpstr>Vulnerabilities cont...</vt:lpstr>
      <vt:lpstr>Forms and methods of exploitation</vt:lpstr>
      <vt:lpstr>Forms and methods of exploitation cont...</vt:lpstr>
      <vt:lpstr>PowerPoint Presentation</vt:lpstr>
      <vt:lpstr>Tackling County Lines</vt:lpstr>
      <vt:lpstr>Home Office County Lines programme 2019</vt:lpstr>
      <vt:lpstr>County Lines Programme Taskforce</vt:lpstr>
      <vt:lpstr>County Lines Policing Strategy 2024 to 2027</vt:lpstr>
      <vt:lpstr>TASK</vt:lpstr>
      <vt:lpstr>Early intervention</vt:lpstr>
      <vt:lpstr>Crime Stoppers County Lines Heat Map </vt:lpstr>
      <vt:lpstr>Task</vt:lpstr>
      <vt:lpstr>Strain theory </vt:lpstr>
      <vt:lpstr>Subcultural theory </vt:lpstr>
      <vt:lpstr>Social disorganisation theory </vt:lpstr>
      <vt:lpstr>Labelling theory </vt:lpstr>
      <vt:lpstr>Social control theory</vt:lpstr>
      <vt:lpstr>Social control theory</vt:lpstr>
      <vt:lpstr>Guest speaker- Carole Hopkins</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raymo</dc:creator>
  <cp:lastModifiedBy>wynne jones</cp:lastModifiedBy>
  <cp:revision>411</cp:revision>
  <dcterms:created xsi:type="dcterms:W3CDTF">2025-02-26T09:30:07Z</dcterms:created>
  <dcterms:modified xsi:type="dcterms:W3CDTF">2025-09-01T09:54:09Z</dcterms:modified>
</cp:coreProperties>
</file>