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6" r:id="rId2"/>
    <p:sldId id="257" r:id="rId3"/>
    <p:sldId id="258" r:id="rId4"/>
    <p:sldId id="262" r:id="rId5"/>
    <p:sldId id="261" r:id="rId6"/>
    <p:sldId id="263" r:id="rId7"/>
    <p:sldId id="260" r:id="rId8"/>
    <p:sldId id="259" r:id="rId9"/>
    <p:sldId id="264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7FB0BB7-35FC-2443-98E2-425B8E935C07}" v="1" dt="2025-11-08T23:56:33.553"/>
    <p1510:client id="{857D10EA-DFF8-63D8-191D-80BD95BF6D54}" v="63" dt="2025-11-07T23:27:21.538"/>
    <p1510:client id="{8F7247FC-935C-FCD0-8569-189DABBB7A17}" v="342" dt="2025-11-08T23:41:41.371"/>
    <p1510:client id="{A19CC768-D91C-58C7-63EC-E65492CBCF21}" v="80" dt="2025-11-07T22:26:33.929"/>
    <p1510:client id="{DCB3619F-9EA2-F927-1A2D-157CAD708ADF}" v="11" dt="2025-11-07T22:27:53.86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–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48"/>
  </p:normalViewPr>
  <p:slideViewPr>
    <p:cSldViewPr snapToGrid="0">
      <p:cViewPr varScale="1">
        <p:scale>
          <a:sx n="112" d="100"/>
          <a:sy n="112" d="100"/>
        </p:scale>
        <p:origin x="600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610E220-572C-4D4A-9965-1EE0BEDF5820}" type="doc">
      <dgm:prSet loTypeId="urn:microsoft.com/office/officeart/2005/8/layout/hierarchy1" loCatId="hierarchy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23117C00-6C0A-429B-9EE1-CD812A249B9C}">
      <dgm:prSet/>
      <dgm:spPr/>
      <dgm:t>
        <a:bodyPr/>
        <a:lstStyle/>
        <a:p>
          <a:pPr algn="ctr">
            <a:lnSpc>
              <a:spcPct val="90000"/>
            </a:lnSpc>
          </a:pPr>
          <a:r>
            <a:rPr lang="en-GB" sz="3300">
              <a:latin typeface="Aptos"/>
              <a:ea typeface="+mn-ea"/>
              <a:cs typeface="+mn-cs"/>
            </a:rPr>
            <a:t>Conduct a personal SWOT analysis related to my career in health and social care </a:t>
          </a:r>
        </a:p>
      </dgm:t>
    </dgm:pt>
    <dgm:pt modelId="{348E6199-D3DD-499D-9F29-16C6E3C7C727}" type="parTrans" cxnId="{7484143F-07B3-4C2F-AC1F-FE212F70DC5C}">
      <dgm:prSet/>
      <dgm:spPr/>
      <dgm:t>
        <a:bodyPr/>
        <a:lstStyle/>
        <a:p>
          <a:endParaRPr lang="en-US"/>
        </a:p>
      </dgm:t>
    </dgm:pt>
    <dgm:pt modelId="{7E124E20-2746-4D2A-9DB5-9F72CDCE04F7}" type="sibTrans" cxnId="{7484143F-07B3-4C2F-AC1F-FE212F70DC5C}">
      <dgm:prSet/>
      <dgm:spPr/>
      <dgm:t>
        <a:bodyPr/>
        <a:lstStyle/>
        <a:p>
          <a:endParaRPr lang="en-US"/>
        </a:p>
      </dgm:t>
    </dgm:pt>
    <dgm:pt modelId="{0D2ACE09-D29C-4131-922A-8A94EC2044D4}">
      <dgm:prSet/>
      <dgm:spPr/>
      <dgm:t>
        <a:bodyPr/>
        <a:lstStyle/>
        <a:p>
          <a:pPr algn="ctr">
            <a:lnSpc>
              <a:spcPct val="90000"/>
            </a:lnSpc>
          </a:pPr>
          <a:r>
            <a:rPr lang="en-GB" sz="3300">
              <a:latin typeface="Aptos"/>
              <a:ea typeface="+mn-ea"/>
              <a:cs typeface="+mn-cs"/>
            </a:rPr>
            <a:t>Identify my strengths, weakness, opportunities and threats. </a:t>
          </a:r>
        </a:p>
      </dgm:t>
    </dgm:pt>
    <dgm:pt modelId="{30A016D9-1A50-466B-96B8-AD353EBE157B}" type="parTrans" cxnId="{A8B0D64D-C01A-4A24-A6E1-4E084886AD29}">
      <dgm:prSet/>
      <dgm:spPr/>
      <dgm:t>
        <a:bodyPr/>
        <a:lstStyle/>
        <a:p>
          <a:endParaRPr lang="en-US"/>
        </a:p>
      </dgm:t>
    </dgm:pt>
    <dgm:pt modelId="{40E82DDA-4BD4-4960-82E7-6D87340D27D2}" type="sibTrans" cxnId="{A8B0D64D-C01A-4A24-A6E1-4E084886AD29}">
      <dgm:prSet/>
      <dgm:spPr/>
      <dgm:t>
        <a:bodyPr/>
        <a:lstStyle/>
        <a:p>
          <a:endParaRPr lang="en-US"/>
        </a:p>
      </dgm:t>
    </dgm:pt>
    <dgm:pt modelId="{612CED0B-CF2E-5346-9FBF-B032D3DB7033}" type="pres">
      <dgm:prSet presAssocID="{9610E220-572C-4D4A-9965-1EE0BEDF5820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7D15B114-5787-6E4B-B67E-8A6945141CD0}" type="pres">
      <dgm:prSet presAssocID="{23117C00-6C0A-429B-9EE1-CD812A249B9C}" presName="hierRoot1" presStyleCnt="0"/>
      <dgm:spPr/>
    </dgm:pt>
    <dgm:pt modelId="{5514749C-4070-1C45-B080-EFA6C76BDCBC}" type="pres">
      <dgm:prSet presAssocID="{23117C00-6C0A-429B-9EE1-CD812A249B9C}" presName="composite" presStyleCnt="0"/>
      <dgm:spPr/>
    </dgm:pt>
    <dgm:pt modelId="{E8B499D8-D635-C847-B367-8A90446DD79D}" type="pres">
      <dgm:prSet presAssocID="{23117C00-6C0A-429B-9EE1-CD812A249B9C}" presName="background" presStyleLbl="node0" presStyleIdx="0" presStyleCnt="2"/>
      <dgm:spPr/>
    </dgm:pt>
    <dgm:pt modelId="{5760609C-5FD4-9845-AB0D-7FEBEF224030}" type="pres">
      <dgm:prSet presAssocID="{23117C00-6C0A-429B-9EE1-CD812A249B9C}" presName="text" presStyleLbl="fgAcc0" presStyleIdx="0" presStyleCnt="2">
        <dgm:presLayoutVars>
          <dgm:chPref val="3"/>
        </dgm:presLayoutVars>
      </dgm:prSet>
      <dgm:spPr/>
    </dgm:pt>
    <dgm:pt modelId="{2CAD4B82-515C-BC47-BCB1-914C455A25A9}" type="pres">
      <dgm:prSet presAssocID="{23117C00-6C0A-429B-9EE1-CD812A249B9C}" presName="hierChild2" presStyleCnt="0"/>
      <dgm:spPr/>
    </dgm:pt>
    <dgm:pt modelId="{71D2A789-0222-3049-B5F2-1F59A6F96138}" type="pres">
      <dgm:prSet presAssocID="{0D2ACE09-D29C-4131-922A-8A94EC2044D4}" presName="hierRoot1" presStyleCnt="0"/>
      <dgm:spPr/>
    </dgm:pt>
    <dgm:pt modelId="{C96D707C-5FD2-AB40-96C9-72A935D0D6ED}" type="pres">
      <dgm:prSet presAssocID="{0D2ACE09-D29C-4131-922A-8A94EC2044D4}" presName="composite" presStyleCnt="0"/>
      <dgm:spPr/>
    </dgm:pt>
    <dgm:pt modelId="{B0057675-E53F-8B4E-A5F5-84CDB22ADFF5}" type="pres">
      <dgm:prSet presAssocID="{0D2ACE09-D29C-4131-922A-8A94EC2044D4}" presName="background" presStyleLbl="node0" presStyleIdx="1" presStyleCnt="2"/>
      <dgm:spPr/>
    </dgm:pt>
    <dgm:pt modelId="{5DA9376E-D86B-3649-BAD2-F96804CE9670}" type="pres">
      <dgm:prSet presAssocID="{0D2ACE09-D29C-4131-922A-8A94EC2044D4}" presName="text" presStyleLbl="fgAcc0" presStyleIdx="1" presStyleCnt="2">
        <dgm:presLayoutVars>
          <dgm:chPref val="3"/>
        </dgm:presLayoutVars>
      </dgm:prSet>
      <dgm:spPr/>
    </dgm:pt>
    <dgm:pt modelId="{AE241E5F-D5BD-8145-A2C5-30AE73E053F7}" type="pres">
      <dgm:prSet presAssocID="{0D2ACE09-D29C-4131-922A-8A94EC2044D4}" presName="hierChild2" presStyleCnt="0"/>
      <dgm:spPr/>
    </dgm:pt>
  </dgm:ptLst>
  <dgm:cxnLst>
    <dgm:cxn modelId="{7484143F-07B3-4C2F-AC1F-FE212F70DC5C}" srcId="{9610E220-572C-4D4A-9965-1EE0BEDF5820}" destId="{23117C00-6C0A-429B-9EE1-CD812A249B9C}" srcOrd="0" destOrd="0" parTransId="{348E6199-D3DD-499D-9F29-16C6E3C7C727}" sibTransId="{7E124E20-2746-4D2A-9DB5-9F72CDCE04F7}"/>
    <dgm:cxn modelId="{A8B0D64D-C01A-4A24-A6E1-4E084886AD29}" srcId="{9610E220-572C-4D4A-9965-1EE0BEDF5820}" destId="{0D2ACE09-D29C-4131-922A-8A94EC2044D4}" srcOrd="1" destOrd="0" parTransId="{30A016D9-1A50-466B-96B8-AD353EBE157B}" sibTransId="{40E82DDA-4BD4-4960-82E7-6D87340D27D2}"/>
    <dgm:cxn modelId="{F431037B-0EC4-164A-BE45-E5D4910C5B1D}" type="presOf" srcId="{23117C00-6C0A-429B-9EE1-CD812A249B9C}" destId="{5760609C-5FD4-9845-AB0D-7FEBEF224030}" srcOrd="0" destOrd="0" presId="urn:microsoft.com/office/officeart/2005/8/layout/hierarchy1"/>
    <dgm:cxn modelId="{A2A06982-95BF-A544-9AE4-08DA9A074E0E}" type="presOf" srcId="{9610E220-572C-4D4A-9965-1EE0BEDF5820}" destId="{612CED0B-CF2E-5346-9FBF-B032D3DB7033}" srcOrd="0" destOrd="0" presId="urn:microsoft.com/office/officeart/2005/8/layout/hierarchy1"/>
    <dgm:cxn modelId="{AFCD06DA-56E2-F049-B538-CD4E84B79E9F}" type="presOf" srcId="{0D2ACE09-D29C-4131-922A-8A94EC2044D4}" destId="{5DA9376E-D86B-3649-BAD2-F96804CE9670}" srcOrd="0" destOrd="0" presId="urn:microsoft.com/office/officeart/2005/8/layout/hierarchy1"/>
    <dgm:cxn modelId="{49902A5E-038E-3542-87F1-D20CD39F52DC}" type="presParOf" srcId="{612CED0B-CF2E-5346-9FBF-B032D3DB7033}" destId="{7D15B114-5787-6E4B-B67E-8A6945141CD0}" srcOrd="0" destOrd="0" presId="urn:microsoft.com/office/officeart/2005/8/layout/hierarchy1"/>
    <dgm:cxn modelId="{3DB82430-D937-4D42-802D-17FBF6B695B0}" type="presParOf" srcId="{7D15B114-5787-6E4B-B67E-8A6945141CD0}" destId="{5514749C-4070-1C45-B080-EFA6C76BDCBC}" srcOrd="0" destOrd="0" presId="urn:microsoft.com/office/officeart/2005/8/layout/hierarchy1"/>
    <dgm:cxn modelId="{E3F1CE6B-5F62-2C43-B965-84EBB90F705B}" type="presParOf" srcId="{5514749C-4070-1C45-B080-EFA6C76BDCBC}" destId="{E8B499D8-D635-C847-B367-8A90446DD79D}" srcOrd="0" destOrd="0" presId="urn:microsoft.com/office/officeart/2005/8/layout/hierarchy1"/>
    <dgm:cxn modelId="{A7A3F011-A679-A64C-A8B5-D4BBC6EB2EF0}" type="presParOf" srcId="{5514749C-4070-1C45-B080-EFA6C76BDCBC}" destId="{5760609C-5FD4-9845-AB0D-7FEBEF224030}" srcOrd="1" destOrd="0" presId="urn:microsoft.com/office/officeart/2005/8/layout/hierarchy1"/>
    <dgm:cxn modelId="{BBB4242C-42B5-C945-B866-6F898551039C}" type="presParOf" srcId="{7D15B114-5787-6E4B-B67E-8A6945141CD0}" destId="{2CAD4B82-515C-BC47-BCB1-914C455A25A9}" srcOrd="1" destOrd="0" presId="urn:microsoft.com/office/officeart/2005/8/layout/hierarchy1"/>
    <dgm:cxn modelId="{2BF945AF-F18F-FB48-8991-2AE60CE67CAE}" type="presParOf" srcId="{612CED0B-CF2E-5346-9FBF-B032D3DB7033}" destId="{71D2A789-0222-3049-B5F2-1F59A6F96138}" srcOrd="1" destOrd="0" presId="urn:microsoft.com/office/officeart/2005/8/layout/hierarchy1"/>
    <dgm:cxn modelId="{A862B2AF-B969-0245-9AD4-68D49DBCC5EE}" type="presParOf" srcId="{71D2A789-0222-3049-B5F2-1F59A6F96138}" destId="{C96D707C-5FD2-AB40-96C9-72A935D0D6ED}" srcOrd="0" destOrd="0" presId="urn:microsoft.com/office/officeart/2005/8/layout/hierarchy1"/>
    <dgm:cxn modelId="{7CC152C8-B78A-F745-B403-6863B6ECDF95}" type="presParOf" srcId="{C96D707C-5FD2-AB40-96C9-72A935D0D6ED}" destId="{B0057675-E53F-8B4E-A5F5-84CDB22ADFF5}" srcOrd="0" destOrd="0" presId="urn:microsoft.com/office/officeart/2005/8/layout/hierarchy1"/>
    <dgm:cxn modelId="{F227F7E3-BAAC-AD42-BC65-DAB8A0B94822}" type="presParOf" srcId="{C96D707C-5FD2-AB40-96C9-72A935D0D6ED}" destId="{5DA9376E-D86B-3649-BAD2-F96804CE9670}" srcOrd="1" destOrd="0" presId="urn:microsoft.com/office/officeart/2005/8/layout/hierarchy1"/>
    <dgm:cxn modelId="{55DBC138-04D8-B74C-B6A4-C524FF5B6C91}" type="presParOf" srcId="{71D2A789-0222-3049-B5F2-1F59A6F96138}" destId="{AE241E5F-D5BD-8145-A2C5-30AE73E053F7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B499D8-D635-C847-B367-8A90446DD79D}">
      <dsp:nvSpPr>
        <dsp:cNvPr id="0" name=""/>
        <dsp:cNvSpPr/>
      </dsp:nvSpPr>
      <dsp:spPr>
        <a:xfrm>
          <a:off x="134291" y="612"/>
          <a:ext cx="4332795" cy="275132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60609C-5FD4-9845-AB0D-7FEBEF224030}">
      <dsp:nvSpPr>
        <dsp:cNvPr id="0" name=""/>
        <dsp:cNvSpPr/>
      </dsp:nvSpPr>
      <dsp:spPr>
        <a:xfrm>
          <a:off x="615713" y="457963"/>
          <a:ext cx="4332795" cy="275132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>
              <a:latin typeface="Aptos"/>
              <a:ea typeface="+mn-ea"/>
              <a:cs typeface="+mn-cs"/>
            </a:rPr>
            <a:t>Conduct a personal SWOT analysis related to my career in health and social care </a:t>
          </a:r>
        </a:p>
      </dsp:txBody>
      <dsp:txXfrm>
        <a:off x="696297" y="538547"/>
        <a:ext cx="4171627" cy="2590157"/>
      </dsp:txXfrm>
    </dsp:sp>
    <dsp:sp modelId="{B0057675-E53F-8B4E-A5F5-84CDB22ADFF5}">
      <dsp:nvSpPr>
        <dsp:cNvPr id="0" name=""/>
        <dsp:cNvSpPr/>
      </dsp:nvSpPr>
      <dsp:spPr>
        <a:xfrm>
          <a:off x="5429930" y="612"/>
          <a:ext cx="4332795" cy="275132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A9376E-D86B-3649-BAD2-F96804CE9670}">
      <dsp:nvSpPr>
        <dsp:cNvPr id="0" name=""/>
        <dsp:cNvSpPr/>
      </dsp:nvSpPr>
      <dsp:spPr>
        <a:xfrm>
          <a:off x="5911352" y="457963"/>
          <a:ext cx="4332795" cy="275132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>
              <a:latin typeface="Aptos"/>
              <a:ea typeface="+mn-ea"/>
              <a:cs typeface="+mn-cs"/>
            </a:rPr>
            <a:t>Identify my strengths, weakness, opportunities and threats. </a:t>
          </a:r>
        </a:p>
      </dsp:txBody>
      <dsp:txXfrm>
        <a:off x="5991936" y="538547"/>
        <a:ext cx="4171627" cy="25901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363C7A-110B-804A-B802-7D49A5299B1C}" type="datetimeFigureOut">
              <a:rPr lang="en-US" smtClean="0"/>
              <a:t>11/8/25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429B20F-FA35-804E-B0B4-7F332F6385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04286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429B20F-FA35-804E-B0B4-7F332F6385AB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8581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ornerstone.edu/blog-post/what-is-a-swot-analysis-five-reasons-why-you-need-one/#:~:text=No%20organization%20is%20perfect.,capital%20in%20start%2Dup%20funds" TargetMode="External"/><Relationship Id="rId2" Type="http://schemas.openxmlformats.org/officeDocument/2006/relationships/hyperlink" Target="https://wikis.ec.europa.eu/spaces/ExactExternalWiki/pages/50109063/SWOT+Analysis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oi.org/10.1016/j.lrp.2023.10230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7" name="Title 6">
            <a:extLst>
              <a:ext uri="{FF2B5EF4-FFF2-40B4-BE49-F238E27FC236}">
                <a16:creationId xmlns:a16="http://schemas.microsoft.com/office/drawing/2014/main" id="{9FD8DE16-E512-E2EF-730E-C08C1D0C30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 b="1" i="1">
                <a:solidFill>
                  <a:schemeClr val="tx2"/>
                </a:solidFill>
                <a:latin typeface="Aptos"/>
              </a:rPr>
              <a:t>Professional Career Development within H&amp;SC</a:t>
            </a:r>
            <a:endParaRPr lang="en-US" sz="3600">
              <a:solidFill>
                <a:schemeClr val="tx2"/>
              </a:solidFill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835FDAF-DC33-29BA-7F17-A52A1A7FFD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1800" b="1" i="1" dirty="0">
                <a:solidFill>
                  <a:schemeClr val="tx2"/>
                </a:solidFill>
              </a:rPr>
              <a:t>ASSIGNMENT 1</a:t>
            </a:r>
            <a:endParaRPr lang="en-US" sz="1800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1800" b="1" i="1" dirty="0">
                <a:solidFill>
                  <a:schemeClr val="tx2"/>
                </a:solidFill>
                <a:ea typeface="+mn-lt"/>
                <a:cs typeface="+mn-lt"/>
              </a:rPr>
              <a:t>LCHS 4009 (LON)</a:t>
            </a:r>
            <a:endParaRPr lang="en-GB" sz="1800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sz="1800" b="1" i="1">
              <a:solidFill>
                <a:schemeClr val="tx2"/>
              </a:solidFill>
              <a:ea typeface="+mn-lt"/>
              <a:cs typeface="+mn-lt"/>
            </a:endParaRPr>
          </a:p>
          <a:p>
            <a:pPr marL="0" indent="0">
              <a:buNone/>
            </a:pPr>
            <a:endParaRPr lang="en-GB" sz="1800" b="1" i="1">
              <a:solidFill>
                <a:schemeClr val="tx2"/>
              </a:solidFill>
              <a:ea typeface="+mn-lt"/>
              <a:cs typeface="+mn-lt"/>
            </a:endParaRPr>
          </a:p>
          <a:p>
            <a:pPr marL="0" indent="0">
              <a:buNone/>
            </a:pPr>
            <a:endParaRPr lang="en-GB" sz="1800" b="1" i="1">
              <a:solidFill>
                <a:schemeClr val="tx2"/>
              </a:solidFill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800" b="1" i="1" dirty="0">
                <a:solidFill>
                  <a:schemeClr val="tx2"/>
                </a:solidFill>
                <a:ea typeface="+mn-lt"/>
                <a:cs typeface="+mn-lt"/>
              </a:rPr>
              <a:t>  </a:t>
            </a:r>
            <a:endParaRPr lang="en-GB" sz="1800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1800" dirty="0">
                <a:solidFill>
                  <a:schemeClr val="tx2"/>
                </a:solidFill>
              </a:rPr>
              <a:t>Name: Tania Gomes</a:t>
            </a:r>
          </a:p>
          <a:p>
            <a:pPr marL="0" indent="0">
              <a:buNone/>
            </a:pPr>
            <a:r>
              <a:rPr lang="en-GB" sz="1800" u="sng" dirty="0">
                <a:solidFill>
                  <a:schemeClr val="tx2"/>
                </a:solidFill>
                <a:ea typeface="+mn-lt"/>
                <a:cs typeface="+mn-lt"/>
              </a:rPr>
              <a:t>Lecture Name: Lou Wells</a:t>
            </a:r>
          </a:p>
          <a:p>
            <a:pPr marL="0" indent="0">
              <a:buNone/>
            </a:pPr>
            <a:r>
              <a:rPr lang="en-GB" sz="1800" u="sng" dirty="0">
                <a:solidFill>
                  <a:schemeClr val="tx2"/>
                </a:solidFill>
              </a:rPr>
              <a:t>Student number: 2418584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7" name="Rectangle 16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EA1907-7D50-C74C-EFE7-355F8C32D7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Objectives of my presentation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B0605117-5176-E624-C467-6594E293234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4891428"/>
              </p:ext>
            </p:extLst>
          </p:nvPr>
        </p:nvGraphicFramePr>
        <p:xfrm>
          <a:off x="904602" y="3017519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971795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" name="Rectangle 44">
            <a:extLst>
              <a:ext uri="{FF2B5EF4-FFF2-40B4-BE49-F238E27FC236}">
                <a16:creationId xmlns:a16="http://schemas.microsoft.com/office/drawing/2014/main" id="{3AD318CC-E2A8-4E27-9548-A047A78999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44EE49-B265-FC8A-CCE1-65D07C5006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5" y="1463040"/>
            <a:ext cx="3796306" cy="269094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Introduction</a:t>
            </a:r>
          </a:p>
        </p:txBody>
      </p:sp>
      <p:grpSp>
        <p:nvGrpSpPr>
          <p:cNvPr id="46" name="Group 45">
            <a:extLst>
              <a:ext uri="{FF2B5EF4-FFF2-40B4-BE49-F238E27FC236}">
                <a16:creationId xmlns:a16="http://schemas.microsoft.com/office/drawing/2014/main" id="{B14B560F-9DD7-4302-A60B-EBD3EF59B0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9667" y="4415246"/>
            <a:ext cx="11982332" cy="2087795"/>
            <a:chOff x="143163" y="5763486"/>
            <a:chExt cx="11982332" cy="739555"/>
          </a:xfrm>
        </p:grpSpPr>
        <p:sp>
          <p:nvSpPr>
            <p:cNvPr id="47" name="Rectangle 46">
              <a:extLst>
                <a:ext uri="{FF2B5EF4-FFF2-40B4-BE49-F238E27FC236}">
                  <a16:creationId xmlns:a16="http://schemas.microsoft.com/office/drawing/2014/main" id="{3A9A4357-BD1D-4622-A4FE-766E6AB8DE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357444" y="5763486"/>
              <a:ext cx="11768051" cy="739555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48" name="Straight Connector 47">
              <a:extLst>
                <a:ext uri="{FF2B5EF4-FFF2-40B4-BE49-F238E27FC236}">
                  <a16:creationId xmlns:a16="http://schemas.microsoft.com/office/drawing/2014/main" id="{C21D6966-343E-49AC-A026-D2497E0C3C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43163" y="5763486"/>
              <a:ext cx="1" cy="739555"/>
            </a:xfrm>
            <a:prstGeom prst="line">
              <a:avLst/>
            </a:prstGeom>
            <a:ln w="1778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9" name="Rectangle 48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3706" y="587829"/>
            <a:ext cx="6505300" cy="568234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629736D-314F-8247-F082-224443B581E7}"/>
              </a:ext>
            </a:extLst>
          </p:cNvPr>
          <p:cNvSpPr txBox="1"/>
          <p:nvPr/>
        </p:nvSpPr>
        <p:spPr>
          <a:xfrm>
            <a:off x="5145838" y="595532"/>
            <a:ext cx="6747000" cy="5590086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latin typeface="Arial"/>
                <a:cs typeface="Arial"/>
              </a:rPr>
              <a:t>About myself :</a:t>
            </a:r>
            <a:endParaRPr lang="en-US" sz="1700">
              <a:latin typeface="Arial" panose="020B0604020202020204" pitchFamily="34" charset="0"/>
              <a:cs typeface="Arial"/>
            </a:endParaRPr>
          </a:p>
          <a:p>
            <a:pPr marL="342900" indent="-342900">
              <a:lnSpc>
                <a:spcPct val="160000"/>
              </a:lnSpc>
              <a:spcAft>
                <a:spcPts val="600"/>
              </a:spcAft>
              <a:buFont typeface="Arial"/>
              <a:buChar char="•"/>
            </a:pPr>
            <a:r>
              <a:rPr lang="en-US" sz="2000" dirty="0">
                <a:latin typeface="Arial"/>
                <a:cs typeface="Arial"/>
              </a:rPr>
              <a:t> 29 years old</a:t>
            </a:r>
            <a:endParaRPr lang="en-US" sz="2000">
              <a:latin typeface="Arial"/>
              <a:cs typeface="Arial"/>
            </a:endParaRPr>
          </a:p>
          <a:p>
            <a:pPr marL="342900" indent="-342900">
              <a:lnSpc>
                <a:spcPct val="160000"/>
              </a:lnSpc>
              <a:buFont typeface="Arial"/>
              <a:buChar char="•"/>
            </a:pPr>
            <a:r>
              <a:rPr lang="en-US" sz="2000" dirty="0">
                <a:latin typeface="Arial"/>
                <a:cs typeface="Arial"/>
              </a:rPr>
              <a:t>Hair stylist </a:t>
            </a:r>
            <a:endParaRPr lang="en-US" sz="2000">
              <a:latin typeface="Arial"/>
              <a:cs typeface="Arial"/>
            </a:endParaRPr>
          </a:p>
          <a:p>
            <a:pPr marL="342900" indent="-342900">
              <a:lnSpc>
                <a:spcPct val="160000"/>
              </a:lnSpc>
              <a:buFont typeface="Arial"/>
              <a:buChar char="•"/>
            </a:pPr>
            <a:r>
              <a:rPr lang="en-US" sz="2000" dirty="0">
                <a:latin typeface="Arial"/>
                <a:cs typeface="Arial"/>
              </a:rPr>
              <a:t>Currently studying health and social care</a:t>
            </a:r>
            <a:endParaRPr lang="en-US" sz="2000">
              <a:latin typeface="Arial"/>
              <a:cs typeface="Arial"/>
            </a:endParaRPr>
          </a:p>
          <a:p>
            <a:pPr marL="34290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  <a:spcAft>
                <a:spcPts val="600"/>
              </a:spcAft>
            </a:pPr>
            <a:r>
              <a:rPr lang="en-US" sz="2400" b="1" dirty="0">
                <a:latin typeface="Arial"/>
                <a:cs typeface="Arial"/>
              </a:rPr>
              <a:t>Why I choose this course: </a:t>
            </a:r>
          </a:p>
          <a:p>
            <a:pPr marL="571500" indent="-285750">
              <a:lnSpc>
                <a:spcPct val="17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/>
                <a:cs typeface="Arial"/>
              </a:rPr>
              <a:t>To Gain knowledge in health and social care. </a:t>
            </a:r>
          </a:p>
          <a:p>
            <a:pPr marL="571500" indent="-285750">
              <a:lnSpc>
                <a:spcPct val="17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/>
                <a:cs typeface="Arial"/>
              </a:rPr>
              <a:t>Help me get better options of work in the future </a:t>
            </a:r>
          </a:p>
          <a:p>
            <a:pPr marL="571500" indent="-285750">
              <a:lnSpc>
                <a:spcPct val="17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/>
                <a:cs typeface="Arial"/>
              </a:rPr>
              <a:t>Improve my communications skills </a:t>
            </a:r>
          </a:p>
          <a:p>
            <a:pPr>
              <a:lnSpc>
                <a:spcPct val="170000"/>
              </a:lnSpc>
              <a:spcAft>
                <a:spcPts val="600"/>
              </a:spcAft>
            </a:pPr>
            <a:r>
              <a:rPr lang="en-US" sz="2400" b="1" dirty="0">
                <a:latin typeface="Arial"/>
                <a:cs typeface="Arial"/>
              </a:rPr>
              <a:t>My career aspirations in health and social care:  </a:t>
            </a:r>
          </a:p>
          <a:p>
            <a:pPr marL="285750">
              <a:lnSpc>
                <a:spcPct val="17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/>
                <a:cs typeface="Arial"/>
              </a:rPr>
              <a:t>Became a Pharmacy Assistant</a:t>
            </a:r>
          </a:p>
        </p:txBody>
      </p:sp>
    </p:spTree>
    <p:extLst>
      <p:ext uri="{BB962C8B-B14F-4D97-AF65-F5344CB8AC3E}">
        <p14:creationId xmlns:p14="http://schemas.microsoft.com/office/powerpoint/2010/main" val="41983224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2973F3-95A5-17CD-C5B5-C04B3E63D7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500" b="1" dirty="0">
                <a:latin typeface="Arial"/>
                <a:cs typeface="Arial"/>
              </a:rPr>
              <a:t>What is a SWOT Analysis and why is it important to your personal and professional development?</a:t>
            </a:r>
            <a:endParaRPr lang="en-US" sz="2500" dirty="0">
              <a:latin typeface="Arial"/>
              <a:cs typeface="Arial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BAF6DA5-49F1-FC97-F203-AA12E4BCB68C}"/>
              </a:ext>
            </a:extLst>
          </p:cNvPr>
          <p:cNvSpPr txBox="1"/>
          <p:nvPr/>
        </p:nvSpPr>
        <p:spPr>
          <a:xfrm>
            <a:off x="369079" y="1893277"/>
            <a:ext cx="5362012" cy="505508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 b="1"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  <a:latin typeface="Arial"/>
                <a:ea typeface="+mn-lt"/>
                <a:cs typeface="+mn-lt"/>
              </a:rPr>
              <a:t>SWOT analysis is a strategic analysis tool for use in context analysis. (European Commission, 2025)</a:t>
            </a:r>
            <a:endParaRPr lang="en-US" dirty="0">
              <a:solidFill>
                <a:srgbClr val="000000"/>
              </a:solidFill>
              <a:latin typeface="Arial"/>
              <a:ea typeface="+mn-lt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solidFill>
                <a:srgbClr val="000000"/>
              </a:solidFill>
              <a:latin typeface="Arial"/>
              <a:ea typeface="+mn-lt"/>
              <a:cs typeface="+mn-lt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1F1F1F"/>
                </a:solidFill>
                <a:latin typeface="Arial"/>
                <a:ea typeface="+mn-lt"/>
                <a:cs typeface="+mn-lt"/>
              </a:rPr>
              <a:t>SWOT (Strengths, Weaknesses, Opportunities and Threats) analysis is one of the oldest and most widely adopted strategy tools worldwide. ( </a:t>
            </a:r>
            <a:r>
              <a:rPr lang="en-US" dirty="0" err="1">
                <a:solidFill>
                  <a:srgbClr val="1F1F1F"/>
                </a:solidFill>
                <a:latin typeface="Arial"/>
                <a:ea typeface="+mn-lt"/>
                <a:cs typeface="+mn-lt"/>
              </a:rPr>
              <a:t>Elsivier</a:t>
            </a:r>
            <a:r>
              <a:rPr lang="en-US" dirty="0">
                <a:solidFill>
                  <a:srgbClr val="1F1F1F"/>
                </a:solidFill>
                <a:latin typeface="Arial"/>
                <a:ea typeface="+mn-lt"/>
                <a:cs typeface="+mn-lt"/>
              </a:rPr>
              <a:t> Ltd, 2023)</a:t>
            </a:r>
            <a:endParaRPr lang="en-US" dirty="0">
              <a:solidFill>
                <a:srgbClr val="000000"/>
              </a:solidFill>
              <a:latin typeface="Arial"/>
              <a:ea typeface="+mn-lt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b="1" dirty="0">
                <a:latin typeface="Arial"/>
                <a:cs typeface="Arial"/>
              </a:rPr>
              <a:t>Why is it important?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>
                <a:latin typeface="Arial"/>
                <a:cs typeface="Arial"/>
              </a:rPr>
              <a:t>Builds self-awareness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>
                <a:latin typeface="Arial"/>
                <a:cs typeface="Arial"/>
              </a:rPr>
              <a:t>Helps setting goals and plan careers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>
                <a:latin typeface="Arial"/>
                <a:cs typeface="Arial"/>
              </a:rPr>
              <a:t>Highlight challenges and opportunities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>
                <a:latin typeface="Arial"/>
                <a:cs typeface="Arial"/>
              </a:rPr>
              <a:t>Promotes professional and personal growth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dirty="0">
                <a:solidFill>
                  <a:srgbClr val="000000"/>
                </a:solidFill>
                <a:latin typeface="Arial"/>
                <a:cs typeface="Arial"/>
              </a:rPr>
              <a:t>(Cornerstone University , 2025)</a:t>
            </a:r>
            <a:endParaRPr lang="en-US" dirty="0">
              <a:solidFill>
                <a:srgbClr val="FF0000"/>
              </a:solidFill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/>
          </a:p>
        </p:txBody>
      </p:sp>
      <p:pic>
        <p:nvPicPr>
          <p:cNvPr id="7" name="Picture 6" descr="Question mark on green pastel background">
            <a:extLst>
              <a:ext uri="{FF2B5EF4-FFF2-40B4-BE49-F238E27FC236}">
                <a16:creationId xmlns:a16="http://schemas.microsoft.com/office/drawing/2014/main" id="{31050401-9E2F-6EA7-A6AF-56130624597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3259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32770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2DFC1A-E2A9-7F5C-5A52-0BE15CD90B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b="1">
                <a:ea typeface="+mj-lt"/>
                <a:cs typeface="+mj-lt"/>
              </a:rPr>
              <a:t> Strengths, Weaknesses, Opportunities, and Threats</a:t>
            </a:r>
            <a:endParaRPr lang="en-US"/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EF0CE661-7504-CA17-94CC-7A4884EEC38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78369088"/>
              </p:ext>
            </p:extLst>
          </p:nvPr>
        </p:nvGraphicFramePr>
        <p:xfrm>
          <a:off x="838200" y="1944546"/>
          <a:ext cx="10515600" cy="461985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18210732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3878037814"/>
                    </a:ext>
                  </a:extLst>
                </a:gridCol>
              </a:tblGrid>
              <a:tr h="405114"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Arial"/>
                          <a:cs typeface="Arial"/>
                        </a:rPr>
                        <a:t>Strengths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Arial"/>
                          <a:cs typeface="Arial"/>
                        </a:rPr>
                        <a:t>Weaknesses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33620487"/>
                  </a:ext>
                </a:extLst>
              </a:tr>
              <a:tr h="1513221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2000" dirty="0">
                          <a:latin typeface="Arial"/>
                          <a:cs typeface="Arial"/>
                        </a:rPr>
                        <a:t>Adaptable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2000" dirty="0">
                          <a:latin typeface="Arial"/>
                          <a:cs typeface="Arial"/>
                        </a:rPr>
                        <a:t>Quick leaner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2000" dirty="0">
                          <a:latin typeface="Arial"/>
                          <a:cs typeface="Arial"/>
                        </a:rPr>
                        <a:t>Reliable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2000" dirty="0">
                          <a:latin typeface="Arial"/>
                          <a:cs typeface="Arial"/>
                        </a:rPr>
                        <a:t>Patience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2000" dirty="0">
                          <a:latin typeface="Arial"/>
                          <a:cs typeface="Arial"/>
                        </a:rPr>
                        <a:t>Eager to learner things</a:t>
                      </a:r>
                    </a:p>
                    <a:p>
                      <a:endParaRPr lang="en-US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2000" dirty="0">
                          <a:latin typeface="Arial"/>
                          <a:cs typeface="Arial"/>
                        </a:rPr>
                        <a:t>Lack of confidence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2000" dirty="0">
                          <a:latin typeface="Arial"/>
                          <a:cs typeface="Arial"/>
                        </a:rPr>
                        <a:t>Difficulty saying no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2000" dirty="0">
                          <a:latin typeface="Arial"/>
                          <a:cs typeface="Arial"/>
                        </a:rPr>
                        <a:t>Public speaking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2000" dirty="0">
                          <a:latin typeface="Arial"/>
                          <a:cs typeface="Arial"/>
                        </a:rPr>
                        <a:t>Overthinker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2000" dirty="0">
                          <a:latin typeface="Arial"/>
                          <a:cs typeface="Arial"/>
                        </a:rPr>
                        <a:t>Limited experience</a:t>
                      </a:r>
                    </a:p>
                    <a:p>
                      <a:endParaRPr lang="en-US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91987687"/>
                  </a:ext>
                </a:extLst>
              </a:tr>
              <a:tr h="435220">
                <a:tc>
                  <a:txBody>
                    <a:bodyPr/>
                    <a:lstStyle/>
                    <a:p>
                      <a:r>
                        <a:rPr lang="en-US" sz="2000" b="1" dirty="0">
                          <a:latin typeface="Arial"/>
                          <a:cs typeface="Arial"/>
                        </a:rPr>
                        <a:t>Opportunities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b="1" dirty="0">
                          <a:latin typeface="Arial"/>
                          <a:cs typeface="Arial"/>
                        </a:rPr>
                        <a:t>Threats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32723618"/>
                  </a:ext>
                </a:extLst>
              </a:tr>
              <a:tr h="1507639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2000" dirty="0">
                          <a:latin typeface="Arial"/>
                          <a:cs typeface="Arial"/>
                        </a:rPr>
                        <a:t>Leaner new skills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2000" dirty="0">
                          <a:latin typeface="Arial"/>
                          <a:cs typeface="Arial"/>
                        </a:rPr>
                        <a:t>Build confidence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2000" dirty="0">
                          <a:latin typeface="Arial"/>
                          <a:cs typeface="Arial"/>
                        </a:rPr>
                        <a:t>Take extra responsibility to support my career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2000" dirty="0">
                          <a:latin typeface="Arial"/>
                          <a:cs typeface="Arial"/>
                        </a:rPr>
                        <a:t> Feedback </a:t>
                      </a:r>
                    </a:p>
                    <a:p>
                      <a:endParaRPr lang="en-US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2000" dirty="0">
                          <a:latin typeface="Arial"/>
                          <a:cs typeface="Arial"/>
                        </a:rPr>
                        <a:t>Progress in my career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2000" dirty="0">
                          <a:latin typeface="Arial"/>
                          <a:cs typeface="Arial"/>
                        </a:rPr>
                        <a:t>Burnout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2000" dirty="0">
                          <a:latin typeface="Arial"/>
                          <a:cs typeface="Arial"/>
                        </a:rPr>
                        <a:t>Limited opportunities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2000" dirty="0">
                          <a:latin typeface="Arial"/>
                          <a:cs typeface="Arial"/>
                        </a:rPr>
                        <a:t>Ability to balance quality and speed</a:t>
                      </a:r>
                    </a:p>
                    <a:p>
                      <a:endParaRPr lang="en-US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019739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088116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5F7ABCA-A68A-47DD-B732-76FF34C6FB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A79E4D-E4A2-75CB-B5B4-17FB8FF46D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5" y="3505199"/>
            <a:ext cx="4809068" cy="2608143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 algn="ctr"/>
            <a:r>
              <a:rPr lang="en-US" sz="3400" b="1" dirty="0">
                <a:latin typeface="Arial"/>
                <a:ea typeface="+mj-lt"/>
                <a:cs typeface="+mj-lt"/>
              </a:rPr>
              <a:t>Explain how you could leverage your strengths to overcome your weaknesses and minimize threats.</a:t>
            </a:r>
            <a:endParaRPr lang="en-US" sz="3400" dirty="0">
              <a:latin typeface="Arial"/>
            </a:endParaRPr>
          </a:p>
        </p:txBody>
      </p:sp>
      <p:pic>
        <p:nvPicPr>
          <p:cNvPr id="7" name="Graphic 6" descr="Head with Gears">
            <a:extLst>
              <a:ext uri="{FF2B5EF4-FFF2-40B4-BE49-F238E27FC236}">
                <a16:creationId xmlns:a16="http://schemas.microsoft.com/office/drawing/2014/main" id="{2FD212E1-F401-6735-1B04-8A691BEE7D1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590799" y="2519363"/>
            <a:ext cx="914400" cy="9144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2C8CB8-5EA9-F51A-79B5-DE2394DA40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44392" y="22146"/>
            <a:ext cx="6746955" cy="6831946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2400" dirty="0">
                <a:latin typeface="Arial"/>
                <a:cs typeface="Arial"/>
              </a:rPr>
              <a:t>Use communication skills to build confidence.</a:t>
            </a:r>
          </a:p>
          <a:p>
            <a:endParaRPr lang="en-GB" sz="2400" dirty="0">
              <a:latin typeface="Arial"/>
              <a:cs typeface="Arial"/>
            </a:endParaRPr>
          </a:p>
          <a:p>
            <a:r>
              <a:rPr lang="en-GB" sz="2400" dirty="0">
                <a:latin typeface="Arial"/>
                <a:cs typeface="Arial"/>
              </a:rPr>
              <a:t>Apply organisational skills to improve time management.</a:t>
            </a:r>
          </a:p>
          <a:p>
            <a:endParaRPr lang="en-GB" sz="2400" dirty="0">
              <a:latin typeface="Arial"/>
              <a:cs typeface="Arial"/>
            </a:endParaRPr>
          </a:p>
          <a:p>
            <a:r>
              <a:rPr lang="en-GB" sz="2400" dirty="0">
                <a:latin typeface="Arial"/>
                <a:cs typeface="Arial"/>
              </a:rPr>
              <a:t>Use teamwork to gain support and feedback.</a:t>
            </a:r>
          </a:p>
          <a:p>
            <a:endParaRPr lang="en-GB" sz="2400" dirty="0">
              <a:latin typeface="Arial"/>
              <a:cs typeface="Arial"/>
            </a:endParaRPr>
          </a:p>
          <a:p>
            <a:r>
              <a:rPr lang="en-GB" sz="2400" dirty="0">
                <a:latin typeface="Arial"/>
                <a:cs typeface="Arial"/>
              </a:rPr>
              <a:t>Show adaptability to handle workplace changes.</a:t>
            </a:r>
          </a:p>
          <a:p>
            <a:endParaRPr lang="en-GB" sz="2400" dirty="0">
              <a:latin typeface="Arial"/>
              <a:cs typeface="Arial"/>
            </a:endParaRPr>
          </a:p>
          <a:p>
            <a:r>
              <a:rPr lang="en-GB" sz="2400" dirty="0">
                <a:latin typeface="Arial"/>
                <a:cs typeface="Arial"/>
              </a:rPr>
              <a:t>Use networking skills to find new opportunities and reduce competition.</a:t>
            </a:r>
          </a:p>
        </p:txBody>
      </p:sp>
    </p:spTree>
    <p:extLst>
      <p:ext uri="{BB962C8B-B14F-4D97-AF65-F5344CB8AC3E}">
        <p14:creationId xmlns:p14="http://schemas.microsoft.com/office/powerpoint/2010/main" val="20220691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59F5A7-DCE8-E1A1-B183-F7A4BC3D9E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88806"/>
            <a:ext cx="4977976" cy="1454051"/>
          </a:xfrm>
        </p:spPr>
        <p:txBody>
          <a:bodyPr>
            <a:normAutofit/>
          </a:bodyPr>
          <a:lstStyle/>
          <a:p>
            <a:endParaRPr lang="en-GB" sz="2300" dirty="0">
              <a:solidFill>
                <a:schemeClr val="tx2"/>
              </a:solidFill>
              <a:latin typeface="Arial"/>
              <a:cs typeface="Arial"/>
            </a:endParaRPr>
          </a:p>
          <a:p>
            <a:r>
              <a:rPr lang="en-GB" sz="2300" b="1" dirty="0">
                <a:solidFill>
                  <a:schemeClr val="tx2"/>
                </a:solidFill>
                <a:latin typeface="Arial"/>
                <a:cs typeface="Arial"/>
              </a:rPr>
              <a:t>What opportunities are available to me and how do you utilise them with my strengths?</a:t>
            </a:r>
            <a:endParaRPr lang="en-GB" sz="2300" dirty="0">
              <a:solidFill>
                <a:schemeClr val="tx2"/>
              </a:solidFill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07D2EA-5503-E9C9-0766-384C37FF9E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1659683"/>
            <a:ext cx="4977578" cy="4401288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spcBef>
                <a:spcPts val="0"/>
              </a:spcBef>
            </a:pPr>
            <a:r>
              <a:rPr lang="en-GB" sz="2000" dirty="0">
                <a:solidFill>
                  <a:schemeClr val="tx2"/>
                </a:solidFill>
                <a:latin typeface="Arial"/>
                <a:cs typeface="Arial"/>
              </a:rPr>
              <a:t>Finish Health and social care course and do continuous courses to learn more, using my motivation. </a:t>
            </a:r>
          </a:p>
          <a:p>
            <a:pPr>
              <a:spcBef>
                <a:spcPts val="0"/>
              </a:spcBef>
            </a:pPr>
            <a:endParaRPr lang="en-GB" sz="2000" dirty="0">
              <a:solidFill>
                <a:schemeClr val="tx2"/>
              </a:solidFill>
              <a:latin typeface="Arial"/>
              <a:cs typeface="Arial"/>
            </a:endParaRPr>
          </a:p>
          <a:p>
            <a:pPr>
              <a:spcBef>
                <a:spcPts val="0"/>
              </a:spcBef>
            </a:pPr>
            <a:r>
              <a:rPr lang="en-GB" sz="2000" dirty="0">
                <a:solidFill>
                  <a:schemeClr val="tx2"/>
                </a:solidFill>
                <a:latin typeface="Arial"/>
                <a:cs typeface="Arial"/>
              </a:rPr>
              <a:t>Use communication  skills to network and build professional connections. </a:t>
            </a:r>
          </a:p>
          <a:p>
            <a:pPr>
              <a:spcBef>
                <a:spcPts val="0"/>
              </a:spcBef>
            </a:pPr>
            <a:endParaRPr lang="en-GB" sz="2000" dirty="0">
              <a:solidFill>
                <a:schemeClr val="tx2"/>
              </a:solidFill>
              <a:latin typeface="Arial"/>
              <a:cs typeface="Arial"/>
            </a:endParaRPr>
          </a:p>
          <a:p>
            <a:pPr>
              <a:spcBef>
                <a:spcPts val="0"/>
              </a:spcBef>
            </a:pPr>
            <a:r>
              <a:rPr lang="en-GB" sz="2000" dirty="0">
                <a:solidFill>
                  <a:schemeClr val="tx2"/>
                </a:solidFill>
                <a:latin typeface="Arial"/>
                <a:cs typeface="Arial"/>
              </a:rPr>
              <a:t>Apply organisational skills to manage work and study opportunities. </a:t>
            </a:r>
          </a:p>
          <a:p>
            <a:pPr>
              <a:spcBef>
                <a:spcPts val="0"/>
              </a:spcBef>
            </a:pPr>
            <a:endParaRPr lang="en-GB" sz="2000" dirty="0">
              <a:solidFill>
                <a:schemeClr val="tx2"/>
              </a:solidFill>
              <a:latin typeface="Arial"/>
              <a:cs typeface="Arial"/>
            </a:endParaRPr>
          </a:p>
          <a:p>
            <a:pPr>
              <a:spcBef>
                <a:spcPts val="0"/>
              </a:spcBef>
            </a:pPr>
            <a:r>
              <a:rPr lang="en-GB" sz="2000" dirty="0">
                <a:solidFill>
                  <a:schemeClr val="tx2"/>
                </a:solidFill>
                <a:latin typeface="Arial"/>
                <a:cs typeface="Arial"/>
              </a:rPr>
              <a:t>Use teamwork to succeed in collaborative projects</a:t>
            </a:r>
          </a:p>
          <a:p>
            <a:pPr>
              <a:spcBef>
                <a:spcPts val="0"/>
              </a:spcBef>
            </a:pPr>
            <a:endParaRPr lang="en-GB" sz="2000" dirty="0">
              <a:solidFill>
                <a:schemeClr val="tx2"/>
              </a:solidFill>
              <a:latin typeface="Arial"/>
              <a:cs typeface="Arial"/>
            </a:endParaRPr>
          </a:p>
          <a:p>
            <a:pPr>
              <a:spcBef>
                <a:spcPts val="0"/>
              </a:spcBef>
            </a:pPr>
            <a:r>
              <a:rPr lang="en-GB" sz="2000" dirty="0">
                <a:solidFill>
                  <a:schemeClr val="tx2"/>
                </a:solidFill>
                <a:latin typeface="Arial"/>
                <a:cs typeface="Arial"/>
              </a:rPr>
              <a:t>Show adaptability to embrace new roles.</a:t>
            </a:r>
          </a:p>
          <a:p>
            <a:pPr>
              <a:spcBef>
                <a:spcPts val="0"/>
              </a:spcBef>
            </a:pPr>
            <a:endParaRPr lang="en-GB" sz="1800">
              <a:solidFill>
                <a:schemeClr val="tx2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Graphic 6" descr="Head with Gears">
            <a:extLst>
              <a:ext uri="{FF2B5EF4-FFF2-40B4-BE49-F238E27FC236}">
                <a16:creationId xmlns:a16="http://schemas.microsoft.com/office/drawing/2014/main" id="{12159861-B47F-5DF1-386E-A7729CB397D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25677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E3225B-6374-B827-A3D6-F3335847FC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pPr algn="ctr"/>
            <a:r>
              <a:rPr lang="en-GB" sz="4000" b="1" dirty="0">
                <a:latin typeface="Arial"/>
                <a:ea typeface="+mj-lt"/>
                <a:cs typeface="+mj-lt"/>
              </a:rPr>
              <a:t>Conclusion</a:t>
            </a:r>
            <a:endParaRPr lang="en-US" sz="4000" dirty="0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7B210F-F8FD-87ED-E3DC-D2DDB836C6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400" dirty="0">
                <a:latin typeface="Arial"/>
                <a:ea typeface="+mn-lt"/>
                <a:cs typeface="+mn-lt"/>
              </a:rPr>
              <a:t>A SWOT analysis is a crucial self-assessment tool that helps identify our  current position and the steps we can take to progress in personal and professional life.</a:t>
            </a:r>
            <a:endParaRPr lang="en-US" sz="2400">
              <a:latin typeface="Arial"/>
              <a:cs typeface="Arial"/>
            </a:endParaRPr>
          </a:p>
          <a:p>
            <a:r>
              <a:rPr lang="en-GB" sz="2400" dirty="0">
                <a:latin typeface="Arial"/>
                <a:ea typeface="+mn-lt"/>
                <a:cs typeface="+mn-lt"/>
              </a:rPr>
              <a:t> It supports strategic thinking, strategic planning personal responsibility and lifelong learning.</a:t>
            </a:r>
            <a:endParaRPr lang="en-GB" sz="2400" dirty="0">
              <a:latin typeface="Arial"/>
            </a:endParaRPr>
          </a:p>
          <a:p>
            <a:endParaRPr lang="en-GB" sz="2000"/>
          </a:p>
        </p:txBody>
      </p:sp>
      <p:pic>
        <p:nvPicPr>
          <p:cNvPr id="5" name="Picture 4" descr="Question mark boxes">
            <a:extLst>
              <a:ext uri="{FF2B5EF4-FFF2-40B4-BE49-F238E27FC236}">
                <a16:creationId xmlns:a16="http://schemas.microsoft.com/office/drawing/2014/main" id="{E409F715-4361-8C3F-8B90-0C560113108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676" r="25645" b="7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41430692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2A5F0A-ADEF-D0BA-98C2-09B355F9DA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ea typeface="+mj-lt"/>
                <a:cs typeface="+mj-lt"/>
              </a:rPr>
              <a:t>References List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C36BE4-D7A8-F6A1-8F6A-4988954F2F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693" y="1696838"/>
            <a:ext cx="11599570" cy="471623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i="1" dirty="0">
                <a:latin typeface="Arial"/>
                <a:cs typeface="Arial"/>
              </a:rPr>
              <a:t>European Commission (2025) SWOT Analysis. </a:t>
            </a:r>
            <a:r>
              <a:rPr lang="en-GB" sz="2400" dirty="0">
                <a:latin typeface="Arial"/>
                <a:cs typeface="Arial"/>
              </a:rPr>
              <a:t>Available </a:t>
            </a:r>
            <a:r>
              <a:rPr lang="en-GB" sz="2400" dirty="0">
                <a:latin typeface="Arial"/>
                <a:ea typeface="+mn-lt"/>
                <a:cs typeface="Arial"/>
              </a:rPr>
              <a:t>at: </a:t>
            </a:r>
            <a:r>
              <a:rPr lang="en-GB" sz="2400" dirty="0">
                <a:latin typeface="Arial"/>
                <a:ea typeface="+mn-lt"/>
                <a:cs typeface="+mn-lt"/>
                <a:hlinkClick r:id="rId2"/>
              </a:rPr>
              <a:t>https://wikis.ec.europa.eu/spaces/ExactExternalWiki/pages/50109063/SWOT+Analysis</a:t>
            </a:r>
            <a:r>
              <a:rPr lang="en-GB" sz="2400" dirty="0">
                <a:latin typeface="Arial"/>
                <a:ea typeface="+mn-lt"/>
                <a:cs typeface="+mn-lt"/>
              </a:rPr>
              <a:t> (Accessed:7 November 2025)</a:t>
            </a:r>
            <a:endParaRPr lang="en-US" sz="2400">
              <a:latin typeface="Arial"/>
              <a:cs typeface="Arial"/>
            </a:endParaRPr>
          </a:p>
          <a:p>
            <a:pPr marL="0" indent="0">
              <a:buNone/>
            </a:pPr>
            <a:endParaRPr lang="en-GB" sz="2400" dirty="0">
              <a:latin typeface="Arial"/>
              <a:ea typeface="+mn-lt"/>
              <a:cs typeface="+mn-lt"/>
            </a:endParaRPr>
          </a:p>
          <a:p>
            <a:r>
              <a:rPr lang="en-GB" sz="2400" dirty="0">
                <a:latin typeface="Arial"/>
                <a:ea typeface="+mn-lt"/>
                <a:cs typeface="+mn-lt"/>
              </a:rPr>
              <a:t>Cornerstone University </a:t>
            </a:r>
            <a:r>
              <a:rPr lang="en-GB" sz="2400" i="1" cap="all" dirty="0">
                <a:latin typeface="Arial"/>
                <a:cs typeface="Arial"/>
              </a:rPr>
              <a:t>(2021) WHAT IS A SWOT ANALYSIS? FIVE REASONS WHY YOU NEED ONE</a:t>
            </a:r>
            <a:r>
              <a:rPr lang="en-GB" sz="2400" i="1" cap="all" dirty="0">
                <a:latin typeface="Arial"/>
                <a:ea typeface="+mn-lt"/>
                <a:cs typeface="+mn-lt"/>
              </a:rPr>
              <a:t>.</a:t>
            </a:r>
            <a:r>
              <a:rPr lang="en-GB" sz="2400" i="1" dirty="0">
                <a:latin typeface="Arial"/>
                <a:ea typeface="+mn-lt"/>
                <a:cs typeface="+mn-lt"/>
              </a:rPr>
              <a:t> </a:t>
            </a:r>
            <a:r>
              <a:rPr lang="en-GB" sz="2400" dirty="0">
                <a:latin typeface="Arial"/>
                <a:ea typeface="+mn-lt"/>
                <a:cs typeface="+mn-lt"/>
              </a:rPr>
              <a:t>Available at:</a:t>
            </a:r>
            <a:r>
              <a:rPr lang="en-GB" sz="2400" dirty="0">
                <a:solidFill>
                  <a:srgbClr val="467886"/>
                </a:solidFill>
                <a:latin typeface="Arial"/>
                <a:ea typeface="+mn-lt"/>
                <a:cs typeface="+mn-lt"/>
              </a:rPr>
              <a:t> </a:t>
            </a:r>
            <a:r>
              <a:rPr lang="en-GB" sz="2400" dirty="0">
                <a:solidFill>
                  <a:srgbClr val="467886"/>
                </a:solidFill>
                <a:latin typeface="Arial"/>
                <a:ea typeface="+mn-lt"/>
                <a:cs typeface="+mn-lt"/>
                <a:hlinkClick r:id="rId3"/>
              </a:rPr>
              <a:t>https://www.cornerstone.edu/blog-post/what-is-a-swot-analysis-five-reasons-why-you-need-one/#:~:text=No%20organization%20is%20perfect.,capital%20in%20start%2Dup%20funds</a:t>
            </a:r>
            <a:r>
              <a:rPr lang="en-GB" sz="2400" dirty="0">
                <a:solidFill>
                  <a:srgbClr val="467886"/>
                </a:solidFill>
                <a:latin typeface="Arial"/>
                <a:ea typeface="+mn-lt"/>
                <a:cs typeface="+mn-lt"/>
              </a:rPr>
              <a:t> </a:t>
            </a:r>
            <a:r>
              <a:rPr lang="en-GB" sz="2400" dirty="0">
                <a:solidFill>
                  <a:srgbClr val="3A3A3A"/>
                </a:solidFill>
                <a:latin typeface="Arial"/>
                <a:ea typeface="Source Sans Pro"/>
                <a:cs typeface="Arial"/>
              </a:rPr>
              <a:t>(Accessed: 7 November 2025)</a:t>
            </a:r>
            <a:endParaRPr lang="en-GB" sz="2400" dirty="0">
              <a:latin typeface="Arial"/>
              <a:cs typeface="Arial"/>
            </a:endParaRPr>
          </a:p>
          <a:p>
            <a:r>
              <a:rPr lang="en-GB" sz="2400" err="1">
                <a:solidFill>
                  <a:srgbClr val="3A3A3A"/>
                </a:solidFill>
                <a:latin typeface="Arial"/>
                <a:ea typeface="Source Sans Pro"/>
                <a:cs typeface="Arial"/>
              </a:rPr>
              <a:t>Puyt</a:t>
            </a:r>
            <a:r>
              <a:rPr lang="en-GB" sz="2400" dirty="0">
                <a:solidFill>
                  <a:srgbClr val="3A3A3A"/>
                </a:solidFill>
                <a:latin typeface="Arial"/>
                <a:ea typeface="Source Sans Pro"/>
                <a:cs typeface="Arial"/>
              </a:rPr>
              <a:t>, R.W., Lie, F.B. and </a:t>
            </a:r>
            <a:r>
              <a:rPr lang="en-GB" sz="2400" err="1">
                <a:solidFill>
                  <a:srgbClr val="3A3A3A"/>
                </a:solidFill>
                <a:latin typeface="Arial"/>
                <a:ea typeface="Source Sans Pro"/>
                <a:cs typeface="Arial"/>
              </a:rPr>
              <a:t>Wilderom</a:t>
            </a:r>
            <a:r>
              <a:rPr lang="en-GB" sz="2400" dirty="0">
                <a:solidFill>
                  <a:srgbClr val="3A3A3A"/>
                </a:solidFill>
                <a:latin typeface="Arial"/>
                <a:ea typeface="Source Sans Pro"/>
                <a:cs typeface="Arial"/>
              </a:rPr>
              <a:t>, C.P.M. (2023) The origins of SWOT analysis, </a:t>
            </a:r>
            <a:r>
              <a:rPr lang="en-GB" sz="2400" i="1" dirty="0">
                <a:solidFill>
                  <a:srgbClr val="3A3A3A"/>
                </a:solidFill>
                <a:latin typeface="Arial"/>
                <a:ea typeface="Source Sans Pro"/>
                <a:cs typeface="Arial"/>
              </a:rPr>
              <a:t>Long range planning</a:t>
            </a:r>
            <a:r>
              <a:rPr lang="en-GB" sz="2400" dirty="0">
                <a:solidFill>
                  <a:srgbClr val="3A3A3A"/>
                </a:solidFill>
                <a:latin typeface="Arial"/>
                <a:ea typeface="Source Sans Pro"/>
                <a:cs typeface="Arial"/>
              </a:rPr>
              <a:t>, 56(3). Available at: </a:t>
            </a:r>
            <a:r>
              <a:rPr lang="en-GB" sz="2400" dirty="0">
                <a:solidFill>
                  <a:srgbClr val="3A3A3A"/>
                </a:solidFill>
                <a:latin typeface="Arial"/>
                <a:ea typeface="Source Sans Pro"/>
                <a:cs typeface="Arial"/>
                <a:hlinkClick r:id="rId4"/>
              </a:rPr>
              <a:t>https://doi.org/10.1016/j.lrp.2023.102304</a:t>
            </a:r>
            <a:r>
              <a:rPr lang="en-US" sz="2400" dirty="0">
                <a:latin typeface="Arial"/>
              </a:rPr>
              <a:t> (Accessed: 7 November 2025)</a:t>
            </a:r>
            <a:br>
              <a:rPr lang="en-US" sz="2400" dirty="0">
                <a:latin typeface="Arial"/>
              </a:rPr>
            </a:br>
            <a:endParaRPr lang="en-US" sz="1800"/>
          </a:p>
          <a:p>
            <a:endParaRPr lang="en-GB" sz="1800">
              <a:solidFill>
                <a:srgbClr val="555555"/>
              </a:solidFill>
              <a:latin typeface="Verdana"/>
              <a:ea typeface="Verdana"/>
            </a:endParaRPr>
          </a:p>
        </p:txBody>
      </p:sp>
    </p:spTree>
    <p:extLst>
      <p:ext uri="{BB962C8B-B14F-4D97-AF65-F5344CB8AC3E}">
        <p14:creationId xmlns:p14="http://schemas.microsoft.com/office/powerpoint/2010/main" val="428267987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596</Words>
  <Application>Microsoft Macintosh PowerPoint</Application>
  <PresentationFormat>Widescreen</PresentationFormat>
  <Paragraphs>90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Aptos</vt:lpstr>
      <vt:lpstr>Aptos Display</vt:lpstr>
      <vt:lpstr>Arial</vt:lpstr>
      <vt:lpstr>Verdana</vt:lpstr>
      <vt:lpstr>office theme</vt:lpstr>
      <vt:lpstr>Professional Career Development within H&amp;SC</vt:lpstr>
      <vt:lpstr>Objectives of my presentation</vt:lpstr>
      <vt:lpstr>Introduction</vt:lpstr>
      <vt:lpstr>What is a SWOT Analysis and why is it important to your personal and professional development?</vt:lpstr>
      <vt:lpstr> Strengths, Weaknesses, Opportunities, and Threats</vt:lpstr>
      <vt:lpstr>Explain how you could leverage your strengths to overcome your weaknesses and minimize threats.</vt:lpstr>
      <vt:lpstr> What opportunities are available to me and how do you utilise them with my strengths?</vt:lpstr>
      <vt:lpstr>Conclusion</vt:lpstr>
      <vt:lpstr>References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Tania Gomes (2418584)</cp:lastModifiedBy>
  <cp:revision>152</cp:revision>
  <dcterms:created xsi:type="dcterms:W3CDTF">2025-10-07T16:38:13Z</dcterms:created>
  <dcterms:modified xsi:type="dcterms:W3CDTF">2025-11-08T23:56:33Z</dcterms:modified>
</cp:coreProperties>
</file>