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7" r:id="rId1"/>
  </p:sldMasterIdLst>
  <p:notesMasterIdLst>
    <p:notesMasterId r:id="rId16"/>
  </p:notesMasterIdLst>
  <p:sldIdLst>
    <p:sldId id="256" r:id="rId2"/>
    <p:sldId id="278" r:id="rId3"/>
    <p:sldId id="279" r:id="rId4"/>
    <p:sldId id="277" r:id="rId5"/>
    <p:sldId id="280" r:id="rId6"/>
    <p:sldId id="281" r:id="rId7"/>
    <p:sldId id="282" r:id="rId8"/>
    <p:sldId id="283" r:id="rId9"/>
    <p:sldId id="284" r:id="rId10"/>
    <p:sldId id="285" r:id="rId11"/>
    <p:sldId id="286" r:id="rId12"/>
    <p:sldId id="287" r:id="rId13"/>
    <p:sldId id="288" r:id="rId14"/>
    <p:sldId id="289" r:id="rId15"/>
  </p:sldIdLst>
  <p:sldSz cx="18288000" cy="10287000"/>
  <p:notesSz cx="6858000" cy="9144000"/>
  <p:embeddedFontLst>
    <p:embeddedFont>
      <p:font typeface="Assistant" pitchFamily="2" charset="-79"/>
      <p:regular r:id="rId17"/>
      <p:bold r:id="rId18"/>
    </p:embeddedFont>
    <p:embeddedFont>
      <p:font typeface="Calibri" panose="020F0502020204030204" pitchFamily="34" charset="0"/>
      <p:regular r:id="rId19"/>
      <p:bold r:id="rId20"/>
      <p:italic r:id="rId21"/>
      <p:boldItalic r:id="rId22"/>
    </p:embeddedFont>
    <p:embeddedFont>
      <p:font typeface="Fira Sans" panose="020B0503050000020004" pitchFamily="34" charset="0"/>
      <p:regular r:id="rId23"/>
      <p:bold r:id="rId24"/>
      <p:italic r:id="rId25"/>
      <p:boldItalic r:id="rId26"/>
    </p:embeddedFont>
    <p:embeddedFont>
      <p:font typeface="Fira Sans Medium" panose="020B0603050000020004" pitchFamily="3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898" autoAdjust="0"/>
  </p:normalViewPr>
  <p:slideViewPr>
    <p:cSldViewPr snapToGrid="0">
      <p:cViewPr varScale="1">
        <p:scale>
          <a:sx n="45" d="100"/>
          <a:sy n="45" d="100"/>
        </p:scale>
        <p:origin x="1234" y="66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14802977023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Welcome to the Presentation!!</a:t>
            </a:r>
            <a:endParaRPr dirty="0"/>
          </a:p>
        </p:txBody>
      </p:sp>
      <p:sp>
        <p:nvSpPr>
          <p:cNvPr id="65" name="Google Shape;65;g14802977023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Cover Page!!!</a:t>
            </a:r>
          </a:p>
        </p:txBody>
      </p:sp>
    </p:spTree>
    <p:extLst>
      <p:ext uri="{BB962C8B-B14F-4D97-AF65-F5344CB8AC3E}">
        <p14:creationId xmlns:p14="http://schemas.microsoft.com/office/powerpoint/2010/main" val="3294424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Table of Contents!!!</a:t>
            </a:r>
          </a:p>
        </p:txBody>
      </p:sp>
    </p:spTree>
    <p:extLst>
      <p:ext uri="{BB962C8B-B14F-4D97-AF65-F5344CB8AC3E}">
        <p14:creationId xmlns:p14="http://schemas.microsoft.com/office/powerpoint/2010/main" val="3944254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Customer service is predominantly dedicated to helping customers and attending to their requests, whereas hospitality refers more comprehensively to the welcoming and enjoyment of visitors. While hospitality and customer service are necessary for a functioning company, they require distinct talents and strategies. Customers will feel more relaxed putting money into the business if they get a smooth experience. Furthermore, happy visitors will become genuine ambassadors for the hotel, increasing the likelihood that they will return again and again (Bagdan, 2021). The chosen hotel for this task is Marriot Hotel. </a:t>
            </a:r>
            <a:endParaRPr lang="en-GB"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27447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2060"/>
                </a:solidFill>
                <a:effectLst/>
                <a:latin typeface="Times New Roman" panose="02020603050405020304" pitchFamily="18" charset="0"/>
                <a:ea typeface="Calibri" panose="020F0502020204030204" pitchFamily="34" charset="0"/>
                <a:cs typeface="Arial" panose="020B0604020202020204" pitchFamily="34" charset="0"/>
              </a:rPr>
              <a:t>The American conglomerate Marriott International, Inc. maintains and contracts a wide variety of hotels, condominiums, and timeshares. Bethesda, Maryland is home to its base. It was J. Willard Marriott and his wife, Alice, who started the corporation. (marriott.com, 2020). Having 30 brands and 8,000+ locations in 139 regions and territories provide guests more opportunities to engage, explore, and broaden their horizons than any other company in the sector.</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lang="en-GB"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488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term "Target Market" is used in marketing to describe a particular demographic or section projected to make up a company's core clientele (Çınar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The Marriot Hotel is a premium brand hotel chain owned by Marriott International, Inc. It caters to guests looking for a peaceful and lavish stay. Marriott International has expanded into many niches by catering to consumers' preferences.</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Therefore, most of their clientele consists of affluent business travellers and vacationers who value their privacy and discretion and are ready to pay more for their lodgings (hospitality-on.com, 2022).</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96667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t>Hotel guests on business are known as "business guests." The internet at the Marriot Hotel is high-speed and completely secure. Business travelers may take the edge of the hotel's convenient location and well-equipped meeting facilities. For example: Regarding food support, London Marriot County Hall provides personalised balanced meals to its most valuable corporate clients (annual reports, 2021).  The Marriot Hotel provides emergency services, such as booking flights and conveying to and from the airport, for its business clients who need these commodities rapidly.</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0757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For vacations and sightseeing, millennials have their interests. Specific services focused towards this demographic, which may be tailored to each guest based on their interests, including the following:</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Marriot Hotel has custom-made tour packages that may be added to a guest's stay. The hotel offers a variety of recreational experiences, including athleticism, food and wine, and swimming classes. The Marriot Hotel supplies its frequent guests with an exclusive discount on its high-quality services (Solomon, 2016).</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3149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Families are often composed of many years of one family vacationing united at a hotel. Guests coming with children demand extra attention to ensure a pleasant stay.</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In-room necessities: The Marriot Hotel delivers its patrons sterile hand sanitiser, soap, and shampoo. Helpful services include emergency cleaning and providing baby basics to visitors. Packaged meals explicitly prepared for kids are available (Marriott, 2020).</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50422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In a fast-paced and cutthroat field like hospitality, competence in customer service is crucial. Customers nowadays have a wealth of options, so going above and beyond to serve their needs might be the key determinant in whether or not they become loyal customers (Arjona, 2019). Deloitte found that 60% of happy customers return after a good visit. This example highlights the need to provide excellent customer service to hotel guests. If the consumers have a favourable experience with the guest service, they are more likely to refer the company to their acquaintances (Deloitte digital, 2022). Besides, acquiring a new customer is quite expensive for hotel service, but loyal customers purchase reputedly without spending too much money.</a:t>
            </a:r>
          </a:p>
          <a:p>
            <a:pPr marL="0" marR="0" indent="0" algn="just">
              <a:lnSpc>
                <a:spcPct val="150000"/>
              </a:lnSpc>
              <a:spcBef>
                <a:spcPts val="0"/>
              </a:spcBef>
              <a:spcAft>
                <a:spcPts val="0"/>
              </a:spcAft>
              <a:buNone/>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89776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Effective time management is pivotal for any team. Because attendees of a five-star formation seek a seamless experience.</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Guests may have a wide range of worries, all of which need to be addressed. Therefore, these issues should be quickly resolved. Focused on minor details, the team here is known for its dedication and willingness to cater to each individual (Bagdan, 2021).</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Competence with technology: In today's increasingly digital hospitality industry, it is required that hotel workers possess sophisticated technological competence.</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5467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Marriot Hotel has developed an app that allows clientele to check in and turn away without furnishing personal information to a receptionist.</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Visitors need a sanitary, germ-free environment. Even throughout the epidemic, Marriot Hotel has kept up its standard of cleanliness (Çınar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The Marriot Hotel has its employees screened for COVID-19 by a separate facility every five days to ensure they are not exposed.</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6331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Guests that had a positive stay are more probably to mention the hotel to others, increasing the property's popularity and gaining repeat business (Arjona, 2019). The most crucial factor in a business's success is how well customers are regarded. Understanding the types of visitors, their preferences, and their goals for visiting is essential to provide the appropriate service and creating a programme that meets their needs.</a:t>
            </a:r>
          </a:p>
          <a:p>
            <a:pPr marL="0" lvl="0" indent="0" algn="l" rtl="0">
              <a:spcBef>
                <a:spcPts val="0"/>
              </a:spcBef>
              <a:spcAft>
                <a:spcPts val="0"/>
              </a:spcAft>
              <a:buNone/>
            </a:pPr>
            <a:endParaRPr dirty="0"/>
          </a:p>
        </p:txBody>
      </p:sp>
      <p:sp>
        <p:nvSpPr>
          <p:cNvPr id="75" name="Google Shape;7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0457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References </a:t>
            </a:r>
          </a:p>
        </p:txBody>
      </p:sp>
    </p:spTree>
    <p:extLst>
      <p:ext uri="{BB962C8B-B14F-4D97-AF65-F5344CB8AC3E}">
        <p14:creationId xmlns:p14="http://schemas.microsoft.com/office/powerpoint/2010/main" val="3845912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Violet Yellow and Green Geometric Project Roadmap Presentation " type="blank">
  <p:cSld name="BLANK">
    <p:spTree>
      <p:nvGrpSpPr>
        <p:cNvPr id="1" name="Shape 8"/>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3"/>
          <p:cNvSpPr/>
          <p:nvPr/>
        </p:nvSpPr>
        <p:spPr>
          <a:xfrm>
            <a:off x="-3075206" y="-2259745"/>
            <a:ext cx="14864508" cy="14931136"/>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F4C5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3"/>
          <p:cNvGrpSpPr/>
          <p:nvPr/>
        </p:nvGrpSpPr>
        <p:grpSpPr>
          <a:xfrm>
            <a:off x="1119321" y="6923675"/>
            <a:ext cx="497803" cy="500035"/>
            <a:chOff x="1813" y="0"/>
            <a:chExt cx="809173" cy="812800"/>
          </a:xfrm>
        </p:grpSpPr>
        <p:sp>
          <p:nvSpPr>
            <p:cNvPr id="12" name="Google Shape;12;p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A16A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3"/>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4" name="Google Shape;14;p3"/>
          <p:cNvGrpSpPr/>
          <p:nvPr/>
        </p:nvGrpSpPr>
        <p:grpSpPr>
          <a:xfrm>
            <a:off x="1776546" y="6923675"/>
            <a:ext cx="497803" cy="500035"/>
            <a:chOff x="1813" y="0"/>
            <a:chExt cx="809173" cy="812800"/>
          </a:xfrm>
        </p:grpSpPr>
        <p:sp>
          <p:nvSpPr>
            <p:cNvPr id="15" name="Google Shape;15;p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4BB8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3"/>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 name="Google Shape;17;p3"/>
          <p:cNvGrpSpPr/>
          <p:nvPr/>
        </p:nvGrpSpPr>
        <p:grpSpPr>
          <a:xfrm>
            <a:off x="2438533" y="6923675"/>
            <a:ext cx="497803" cy="500035"/>
            <a:chOff x="1813" y="0"/>
            <a:chExt cx="809173" cy="812800"/>
          </a:xfrm>
        </p:grpSpPr>
        <p:sp>
          <p:nvSpPr>
            <p:cNvPr id="18" name="Google Shape;18;p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5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 name="Google Shape;20;p3"/>
          <p:cNvSpPr txBox="1">
            <a:spLocks noGrp="1"/>
          </p:cNvSpPr>
          <p:nvPr>
            <p:ph type="ctrTitle"/>
          </p:nvPr>
        </p:nvSpPr>
        <p:spPr>
          <a:xfrm>
            <a:off x="1119325" y="4346875"/>
            <a:ext cx="7772400" cy="1470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sp>
        <p:nvSpPr>
          <p:cNvPr id="26" name="Google Shape;26;p5"/>
          <p:cNvSpPr txBox="1">
            <a:spLocks noGrp="1"/>
          </p:cNvSpPr>
          <p:nvPr>
            <p:ph type="body" idx="1"/>
          </p:nvPr>
        </p:nvSpPr>
        <p:spPr>
          <a:xfrm>
            <a:off x="1098538" y="4975988"/>
            <a:ext cx="7772400" cy="1500300"/>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SzPts val="2400"/>
              <a:buNone/>
              <a:defRPr sz="2400"/>
            </a:lvl1pPr>
            <a:lvl2pPr marL="914400" lvl="1" indent="-228600" algn="l">
              <a:spcBef>
                <a:spcPts val="360"/>
              </a:spcBef>
              <a:spcAft>
                <a:spcPts val="0"/>
              </a:spcAft>
              <a:buSzPts val="2400"/>
              <a:buNone/>
              <a:defRPr sz="2400"/>
            </a:lvl2pPr>
            <a:lvl3pPr marL="1371600" lvl="2" indent="-228600" algn="l">
              <a:spcBef>
                <a:spcPts val="320"/>
              </a:spcBef>
              <a:spcAft>
                <a:spcPts val="0"/>
              </a:spcAft>
              <a:buSzPts val="2400"/>
              <a:buNone/>
              <a:defRPr/>
            </a:lvl3pPr>
            <a:lvl4pPr marL="1828800" lvl="3" indent="-228600" algn="l">
              <a:spcBef>
                <a:spcPts val="280"/>
              </a:spcBef>
              <a:spcAft>
                <a:spcPts val="0"/>
              </a:spcAft>
              <a:buSzPts val="2400"/>
              <a:buNone/>
              <a:defRPr sz="2400"/>
            </a:lvl4pPr>
            <a:lvl5pPr marL="2286000" lvl="4" indent="-228600" algn="l">
              <a:spcBef>
                <a:spcPts val="280"/>
              </a:spcBef>
              <a:spcAft>
                <a:spcPts val="0"/>
              </a:spcAft>
              <a:buSzPts val="2400"/>
              <a:buNone/>
              <a:defRPr sz="2400"/>
            </a:lvl5pPr>
            <a:lvl6pPr marL="2743200" lvl="5" indent="-228600" algn="l">
              <a:spcBef>
                <a:spcPts val="280"/>
              </a:spcBef>
              <a:spcAft>
                <a:spcPts val="0"/>
              </a:spcAft>
              <a:buSzPts val="2400"/>
              <a:buNone/>
              <a:defRPr sz="2400"/>
            </a:lvl6pPr>
            <a:lvl7pPr marL="3200400" lvl="6" indent="-228600" algn="l">
              <a:spcBef>
                <a:spcPts val="280"/>
              </a:spcBef>
              <a:spcAft>
                <a:spcPts val="0"/>
              </a:spcAft>
              <a:buSzPts val="2400"/>
              <a:buNone/>
              <a:defRPr sz="2400"/>
            </a:lvl7pPr>
            <a:lvl8pPr marL="3657600" lvl="7" indent="-228600" algn="l">
              <a:spcBef>
                <a:spcPts val="280"/>
              </a:spcBef>
              <a:spcAft>
                <a:spcPts val="0"/>
              </a:spcAft>
              <a:buSzPts val="2400"/>
              <a:buNone/>
              <a:defRPr sz="2400"/>
            </a:lvl8pPr>
            <a:lvl9pPr marL="4114800" lvl="8" indent="-228600" algn="l">
              <a:spcBef>
                <a:spcPts val="280"/>
              </a:spcBef>
              <a:spcAft>
                <a:spcPts val="0"/>
              </a:spcAft>
              <a:buSzPts val="2400"/>
              <a:buNone/>
              <a:defRPr sz="2400"/>
            </a:lvl9pPr>
          </a:lstStyle>
          <a:p>
            <a:endParaRPr/>
          </a:p>
        </p:txBody>
      </p:sp>
      <p:sp>
        <p:nvSpPr>
          <p:cNvPr id="27" name="Google Shape;27;p5"/>
          <p:cNvSpPr txBox="1">
            <a:spLocks noGrp="1"/>
          </p:cNvSpPr>
          <p:nvPr>
            <p:ph type="title"/>
          </p:nvPr>
        </p:nvSpPr>
        <p:spPr>
          <a:xfrm>
            <a:off x="315925" y="80465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dk1"/>
              </a:buClr>
              <a:buSzPts val="7500"/>
              <a:buNone/>
              <a:defRPr sz="75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8"/>
        <p:cNvGrpSpPr/>
        <p:nvPr/>
      </p:nvGrpSpPr>
      <p:grpSpPr>
        <a:xfrm>
          <a:off x="0" y="0"/>
          <a:ext cx="0" cy="0"/>
          <a:chOff x="0" y="0"/>
          <a:chExt cx="0" cy="0"/>
        </a:xfrm>
      </p:grpSpPr>
      <p:sp>
        <p:nvSpPr>
          <p:cNvPr id="29" name="Google Shape;29;p6"/>
          <p:cNvSpPr/>
          <p:nvPr/>
        </p:nvSpPr>
        <p:spPr>
          <a:xfrm>
            <a:off x="3000" y="-8875"/>
            <a:ext cx="18291008" cy="10286869"/>
          </a:xfrm>
          <a:custGeom>
            <a:avLst/>
            <a:gdLst/>
            <a:ahLst/>
            <a:cxnLst/>
            <a:rect l="l" t="t" r="r" b="b"/>
            <a:pathLst>
              <a:path w="4816592" h="982509" extrusionOk="0">
                <a:moveTo>
                  <a:pt x="0" y="0"/>
                </a:moveTo>
                <a:lnTo>
                  <a:pt x="4816592" y="0"/>
                </a:lnTo>
                <a:lnTo>
                  <a:pt x="4816592" y="982509"/>
                </a:lnTo>
                <a:lnTo>
                  <a:pt x="0" y="982509"/>
                </a:lnTo>
                <a:close/>
              </a:path>
            </a:pathLst>
          </a:custGeom>
          <a:solidFill>
            <a:srgbClr val="A16AE8"/>
          </a:solidFill>
          <a:ln>
            <a:noFill/>
          </a:ln>
        </p:spPr>
      </p:sp>
      <p:sp>
        <p:nvSpPr>
          <p:cNvPr id="30" name="Google Shape;30;p6"/>
          <p:cNvSpPr txBox="1">
            <a:spLocks noGrp="1"/>
          </p:cNvSpPr>
          <p:nvPr>
            <p:ph type="body" idx="1"/>
          </p:nvPr>
        </p:nvSpPr>
        <p:spPr>
          <a:xfrm>
            <a:off x="3687875" y="3399575"/>
            <a:ext cx="40386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lt1"/>
              </a:buClr>
              <a:buSzPts val="2400"/>
              <a:buChar char="•"/>
              <a:defRPr sz="2400">
                <a:solidFill>
                  <a:schemeClr val="lt1"/>
                </a:solidFill>
              </a:defRPr>
            </a:lvl1pPr>
            <a:lvl2pPr marL="914400" lvl="1" indent="-381000" algn="l">
              <a:spcBef>
                <a:spcPts val="480"/>
              </a:spcBef>
              <a:spcAft>
                <a:spcPts val="0"/>
              </a:spcAft>
              <a:buClr>
                <a:schemeClr val="lt1"/>
              </a:buClr>
              <a:buSzPts val="2400"/>
              <a:buChar char="–"/>
              <a:defRPr sz="2400">
                <a:solidFill>
                  <a:schemeClr val="lt1"/>
                </a:solidFill>
              </a:defRPr>
            </a:lvl2pPr>
            <a:lvl3pPr marL="1371600" lvl="2" indent="-381000" algn="l">
              <a:spcBef>
                <a:spcPts val="400"/>
              </a:spcBef>
              <a:spcAft>
                <a:spcPts val="0"/>
              </a:spcAft>
              <a:buClr>
                <a:schemeClr val="lt1"/>
              </a:buClr>
              <a:buSzPts val="2400"/>
              <a:buChar char="•"/>
              <a:defRPr>
                <a:solidFill>
                  <a:schemeClr val="lt1"/>
                </a:solidFill>
              </a:defRPr>
            </a:lvl3pPr>
            <a:lvl4pPr marL="1828800" lvl="3" indent="-381000" algn="l">
              <a:spcBef>
                <a:spcPts val="360"/>
              </a:spcBef>
              <a:spcAft>
                <a:spcPts val="0"/>
              </a:spcAft>
              <a:buClr>
                <a:schemeClr val="lt1"/>
              </a:buClr>
              <a:buSzPts val="2400"/>
              <a:buChar char="–"/>
              <a:defRPr sz="2400">
                <a:solidFill>
                  <a:schemeClr val="lt1"/>
                </a:solidFill>
              </a:defRPr>
            </a:lvl4pPr>
            <a:lvl5pPr marL="2286000" lvl="4" indent="-381000" algn="l">
              <a:spcBef>
                <a:spcPts val="360"/>
              </a:spcBef>
              <a:spcAft>
                <a:spcPts val="0"/>
              </a:spcAft>
              <a:buClr>
                <a:schemeClr val="lt1"/>
              </a:buClr>
              <a:buSzPts val="2400"/>
              <a:buChar char="»"/>
              <a:defRPr sz="2400">
                <a:solidFill>
                  <a:schemeClr val="lt1"/>
                </a:solidFill>
              </a:defRPr>
            </a:lvl5pPr>
            <a:lvl6pPr marL="2743200" lvl="5" indent="-381000" algn="l">
              <a:spcBef>
                <a:spcPts val="360"/>
              </a:spcBef>
              <a:spcAft>
                <a:spcPts val="0"/>
              </a:spcAft>
              <a:buClr>
                <a:schemeClr val="lt1"/>
              </a:buClr>
              <a:buSzPts val="2400"/>
              <a:buChar char="•"/>
              <a:defRPr sz="2400">
                <a:solidFill>
                  <a:schemeClr val="lt1"/>
                </a:solidFill>
              </a:defRPr>
            </a:lvl6pPr>
            <a:lvl7pPr marL="3200400" lvl="6" indent="-381000" algn="l">
              <a:spcBef>
                <a:spcPts val="360"/>
              </a:spcBef>
              <a:spcAft>
                <a:spcPts val="0"/>
              </a:spcAft>
              <a:buClr>
                <a:schemeClr val="lt1"/>
              </a:buClr>
              <a:buSzPts val="2400"/>
              <a:buChar char="•"/>
              <a:defRPr sz="2400">
                <a:solidFill>
                  <a:schemeClr val="lt1"/>
                </a:solidFill>
              </a:defRPr>
            </a:lvl7pPr>
            <a:lvl8pPr marL="3657600" lvl="7" indent="-381000" algn="l">
              <a:spcBef>
                <a:spcPts val="360"/>
              </a:spcBef>
              <a:spcAft>
                <a:spcPts val="0"/>
              </a:spcAft>
              <a:buClr>
                <a:schemeClr val="lt1"/>
              </a:buClr>
              <a:buSzPts val="2400"/>
              <a:buChar char="•"/>
              <a:defRPr sz="2400">
                <a:solidFill>
                  <a:schemeClr val="lt1"/>
                </a:solidFill>
              </a:defRPr>
            </a:lvl8pPr>
            <a:lvl9pPr marL="4114800" lvl="8" indent="-381000" algn="l">
              <a:spcBef>
                <a:spcPts val="360"/>
              </a:spcBef>
              <a:spcAft>
                <a:spcPts val="0"/>
              </a:spcAft>
              <a:buClr>
                <a:schemeClr val="lt1"/>
              </a:buClr>
              <a:buSzPts val="2400"/>
              <a:buChar char="•"/>
              <a:defRPr sz="2400">
                <a:solidFill>
                  <a:schemeClr val="lt1"/>
                </a:solidFill>
              </a:defRPr>
            </a:lvl9pPr>
          </a:lstStyle>
          <a:p>
            <a:endParaRPr/>
          </a:p>
        </p:txBody>
      </p:sp>
      <p:sp>
        <p:nvSpPr>
          <p:cNvPr id="31" name="Google Shape;31;p6"/>
          <p:cNvSpPr txBox="1">
            <a:spLocks noGrp="1"/>
          </p:cNvSpPr>
          <p:nvPr>
            <p:ph type="body" idx="2"/>
          </p:nvPr>
        </p:nvSpPr>
        <p:spPr>
          <a:xfrm>
            <a:off x="9620975" y="3334125"/>
            <a:ext cx="4038600" cy="4526100"/>
          </a:xfrm>
          <a:prstGeom prst="rect">
            <a:avLst/>
          </a:prstGeom>
          <a:noFill/>
          <a:ln>
            <a:noFill/>
          </a:ln>
        </p:spPr>
        <p:txBody>
          <a:bodyPr spcFirstLastPara="1" wrap="square" lIns="91425" tIns="45700" rIns="91425" bIns="45700" anchor="t" anchorCtr="0">
            <a:normAutofit/>
          </a:bodyPr>
          <a:lstStyle>
            <a:lvl1pPr marL="457200" lvl="0" indent="-381000" algn="l">
              <a:spcBef>
                <a:spcPts val="560"/>
              </a:spcBef>
              <a:spcAft>
                <a:spcPts val="0"/>
              </a:spcAft>
              <a:buClr>
                <a:schemeClr val="lt1"/>
              </a:buClr>
              <a:buSzPts val="2400"/>
              <a:buChar char="•"/>
              <a:defRPr sz="2400">
                <a:solidFill>
                  <a:schemeClr val="lt1"/>
                </a:solidFill>
              </a:defRPr>
            </a:lvl1pPr>
            <a:lvl2pPr marL="914400" lvl="1" indent="-381000" algn="l">
              <a:spcBef>
                <a:spcPts val="480"/>
              </a:spcBef>
              <a:spcAft>
                <a:spcPts val="0"/>
              </a:spcAft>
              <a:buClr>
                <a:schemeClr val="lt1"/>
              </a:buClr>
              <a:buSzPts val="2400"/>
              <a:buChar char="–"/>
              <a:defRPr sz="2400">
                <a:solidFill>
                  <a:schemeClr val="lt1"/>
                </a:solidFill>
              </a:defRPr>
            </a:lvl2pPr>
            <a:lvl3pPr marL="1371600" lvl="2" indent="-381000" algn="l">
              <a:spcBef>
                <a:spcPts val="400"/>
              </a:spcBef>
              <a:spcAft>
                <a:spcPts val="0"/>
              </a:spcAft>
              <a:buClr>
                <a:schemeClr val="lt1"/>
              </a:buClr>
              <a:buSzPts val="2400"/>
              <a:buChar char="•"/>
              <a:defRPr>
                <a:solidFill>
                  <a:schemeClr val="lt1"/>
                </a:solidFill>
              </a:defRPr>
            </a:lvl3pPr>
            <a:lvl4pPr marL="1828800" lvl="3" indent="-381000" algn="l">
              <a:spcBef>
                <a:spcPts val="360"/>
              </a:spcBef>
              <a:spcAft>
                <a:spcPts val="0"/>
              </a:spcAft>
              <a:buClr>
                <a:schemeClr val="lt1"/>
              </a:buClr>
              <a:buSzPts val="2400"/>
              <a:buChar char="–"/>
              <a:defRPr sz="2400">
                <a:solidFill>
                  <a:schemeClr val="lt1"/>
                </a:solidFill>
              </a:defRPr>
            </a:lvl4pPr>
            <a:lvl5pPr marL="2286000" lvl="4" indent="-381000" algn="l">
              <a:spcBef>
                <a:spcPts val="360"/>
              </a:spcBef>
              <a:spcAft>
                <a:spcPts val="0"/>
              </a:spcAft>
              <a:buClr>
                <a:schemeClr val="lt1"/>
              </a:buClr>
              <a:buSzPts val="2400"/>
              <a:buChar char="»"/>
              <a:defRPr sz="2400">
                <a:solidFill>
                  <a:schemeClr val="lt1"/>
                </a:solidFill>
              </a:defRPr>
            </a:lvl5pPr>
            <a:lvl6pPr marL="2743200" lvl="5" indent="-381000" algn="l">
              <a:spcBef>
                <a:spcPts val="360"/>
              </a:spcBef>
              <a:spcAft>
                <a:spcPts val="0"/>
              </a:spcAft>
              <a:buClr>
                <a:schemeClr val="lt1"/>
              </a:buClr>
              <a:buSzPts val="2400"/>
              <a:buChar char="•"/>
              <a:defRPr sz="2400">
                <a:solidFill>
                  <a:schemeClr val="lt1"/>
                </a:solidFill>
              </a:defRPr>
            </a:lvl6pPr>
            <a:lvl7pPr marL="3200400" lvl="6" indent="-381000" algn="l">
              <a:spcBef>
                <a:spcPts val="360"/>
              </a:spcBef>
              <a:spcAft>
                <a:spcPts val="0"/>
              </a:spcAft>
              <a:buClr>
                <a:schemeClr val="lt1"/>
              </a:buClr>
              <a:buSzPts val="2400"/>
              <a:buChar char="•"/>
              <a:defRPr sz="2400">
                <a:solidFill>
                  <a:schemeClr val="lt1"/>
                </a:solidFill>
              </a:defRPr>
            </a:lvl7pPr>
            <a:lvl8pPr marL="3657600" lvl="7" indent="-381000" algn="l">
              <a:spcBef>
                <a:spcPts val="360"/>
              </a:spcBef>
              <a:spcAft>
                <a:spcPts val="0"/>
              </a:spcAft>
              <a:buClr>
                <a:schemeClr val="lt1"/>
              </a:buClr>
              <a:buSzPts val="2400"/>
              <a:buChar char="•"/>
              <a:defRPr sz="2400">
                <a:solidFill>
                  <a:schemeClr val="lt1"/>
                </a:solidFill>
              </a:defRPr>
            </a:lvl8pPr>
            <a:lvl9pPr marL="4114800" lvl="8" indent="-381000" algn="l">
              <a:spcBef>
                <a:spcPts val="360"/>
              </a:spcBef>
              <a:spcAft>
                <a:spcPts val="0"/>
              </a:spcAft>
              <a:buClr>
                <a:schemeClr val="lt1"/>
              </a:buClr>
              <a:buSzPts val="2400"/>
              <a:buChar char="•"/>
              <a:defRPr sz="2400">
                <a:solidFill>
                  <a:schemeClr val="lt1"/>
                </a:solidFill>
              </a:defRPr>
            </a:lvl9pPr>
          </a:lstStyle>
          <a:p>
            <a:endParaRPr/>
          </a:p>
        </p:txBody>
      </p:sp>
      <p:sp>
        <p:nvSpPr>
          <p:cNvPr id="32" name="Google Shape;32;p6"/>
          <p:cNvSpPr txBox="1">
            <a:spLocks noGrp="1"/>
          </p:cNvSpPr>
          <p:nvPr>
            <p:ph type="title"/>
          </p:nvPr>
        </p:nvSpPr>
        <p:spPr>
          <a:xfrm>
            <a:off x="315925" y="80465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7500"/>
              <a:buNone/>
              <a:defRPr sz="75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3"/>
        <p:cNvGrpSpPr/>
        <p:nvPr/>
      </p:nvGrpSpPr>
      <p:grpSpPr>
        <a:xfrm>
          <a:off x="0" y="0"/>
          <a:ext cx="0" cy="0"/>
          <a:chOff x="0" y="0"/>
          <a:chExt cx="0" cy="0"/>
        </a:xfrm>
      </p:grpSpPr>
      <p:sp>
        <p:nvSpPr>
          <p:cNvPr id="34" name="Google Shape;34;p7"/>
          <p:cNvSpPr txBox="1">
            <a:spLocks noGrp="1"/>
          </p:cNvSpPr>
          <p:nvPr>
            <p:ph type="title"/>
          </p:nvPr>
        </p:nvSpPr>
        <p:spPr>
          <a:xfrm>
            <a:off x="711750" y="1248913"/>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7"/>
          <p:cNvSpPr txBox="1">
            <a:spLocks noGrp="1"/>
          </p:cNvSpPr>
          <p:nvPr>
            <p:ph type="body" idx="1"/>
          </p:nvPr>
        </p:nvSpPr>
        <p:spPr>
          <a:xfrm>
            <a:off x="2035750" y="4604000"/>
            <a:ext cx="40401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36" name="Google Shape;36;p7"/>
          <p:cNvSpPr txBox="1">
            <a:spLocks noGrp="1"/>
          </p:cNvSpPr>
          <p:nvPr>
            <p:ph type="body" idx="2"/>
          </p:nvPr>
        </p:nvSpPr>
        <p:spPr>
          <a:xfrm>
            <a:off x="7589425" y="4546750"/>
            <a:ext cx="4041900" cy="3951300"/>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type="titleOnly">
  <p:cSld name="TITLE_ONLY">
    <p:spTree>
      <p:nvGrpSpPr>
        <p:cNvPr id="1" name="Shape 37"/>
        <p:cNvGrpSpPr/>
        <p:nvPr/>
      </p:nvGrpSpPr>
      <p:grpSpPr>
        <a:xfrm>
          <a:off x="0" y="0"/>
          <a:ext cx="0" cy="0"/>
          <a:chOff x="0" y="0"/>
          <a:chExt cx="0" cy="0"/>
        </a:xfrm>
      </p:grpSpPr>
      <p:sp>
        <p:nvSpPr>
          <p:cNvPr id="38" name="Google Shape;38;p8"/>
          <p:cNvSpPr/>
          <p:nvPr/>
        </p:nvSpPr>
        <p:spPr>
          <a:xfrm>
            <a:off x="0" y="0"/>
            <a:ext cx="18291012" cy="6557614"/>
          </a:xfrm>
          <a:custGeom>
            <a:avLst/>
            <a:gdLst/>
            <a:ahLst/>
            <a:cxnLst/>
            <a:rect l="l" t="t" r="r" b="b"/>
            <a:pathLst>
              <a:path w="4816593" h="1726824" extrusionOk="0">
                <a:moveTo>
                  <a:pt x="0" y="0"/>
                </a:moveTo>
                <a:lnTo>
                  <a:pt x="4816593" y="0"/>
                </a:lnTo>
                <a:lnTo>
                  <a:pt x="4816593" y="1726824"/>
                </a:lnTo>
                <a:lnTo>
                  <a:pt x="0" y="1726824"/>
                </a:lnTo>
                <a:close/>
              </a:path>
            </a:pathLst>
          </a:custGeom>
          <a:solidFill>
            <a:srgbClr val="F4C500"/>
          </a:solidFill>
          <a:ln>
            <a:noFill/>
          </a:ln>
        </p:spPr>
      </p:sp>
      <p:sp>
        <p:nvSpPr>
          <p:cNvPr id="39" name="Google Shape;39;p8"/>
          <p:cNvSpPr/>
          <p:nvPr/>
        </p:nvSpPr>
        <p:spPr>
          <a:xfrm>
            <a:off x="0" y="6547010"/>
            <a:ext cx="18291008" cy="3731078"/>
          </a:xfrm>
          <a:custGeom>
            <a:avLst/>
            <a:gdLst/>
            <a:ahLst/>
            <a:cxnLst/>
            <a:rect l="l" t="t" r="r" b="b"/>
            <a:pathLst>
              <a:path w="4816592" h="982509" extrusionOk="0">
                <a:moveTo>
                  <a:pt x="0" y="0"/>
                </a:moveTo>
                <a:lnTo>
                  <a:pt x="4816592" y="0"/>
                </a:lnTo>
                <a:lnTo>
                  <a:pt x="4816592" y="982509"/>
                </a:lnTo>
                <a:lnTo>
                  <a:pt x="0" y="982509"/>
                </a:lnTo>
                <a:close/>
              </a:path>
            </a:pathLst>
          </a:custGeom>
          <a:solidFill>
            <a:srgbClr val="A16AE8"/>
          </a:solidFill>
          <a:ln>
            <a:noFill/>
          </a:ln>
        </p:spPr>
      </p:sp>
      <p:grpSp>
        <p:nvGrpSpPr>
          <p:cNvPr id="40" name="Google Shape;40;p8"/>
          <p:cNvGrpSpPr/>
          <p:nvPr/>
        </p:nvGrpSpPr>
        <p:grpSpPr>
          <a:xfrm>
            <a:off x="6045522" y="5786632"/>
            <a:ext cx="5949307" cy="1463065"/>
            <a:chOff x="0" y="-102688"/>
            <a:chExt cx="7932409" cy="1950753"/>
          </a:xfrm>
        </p:grpSpPr>
        <p:grpSp>
          <p:nvGrpSpPr>
            <p:cNvPr id="41" name="Google Shape;41;p8"/>
            <p:cNvGrpSpPr/>
            <p:nvPr/>
          </p:nvGrpSpPr>
          <p:grpSpPr>
            <a:xfrm>
              <a:off x="0" y="24699"/>
              <a:ext cx="1481211" cy="1823366"/>
              <a:chOff x="0" y="0"/>
              <a:chExt cx="660400" cy="812950"/>
            </a:xfrm>
          </p:grpSpPr>
          <p:sp>
            <p:nvSpPr>
              <p:cNvPr id="42" name="Google Shape;42;p8"/>
              <p:cNvSpPr/>
              <p:nvPr/>
            </p:nvSpPr>
            <p:spPr>
              <a:xfrm>
                <a:off x="0" y="0"/>
                <a:ext cx="660400" cy="812800"/>
              </a:xfrm>
              <a:custGeom>
                <a:avLst/>
                <a:gdLst/>
                <a:ahLst/>
                <a:cxnLst/>
                <a:rect l="l" t="t" r="r" b="b"/>
                <a:pathLst>
                  <a:path w="660400" h="812800" extrusionOk="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4BB8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txBox="1"/>
              <p:nvPr/>
            </p:nvSpPr>
            <p:spPr>
              <a:xfrm>
                <a:off x="0" y="69850"/>
                <a:ext cx="660300" cy="743100"/>
              </a:xfrm>
              <a:prstGeom prst="rect">
                <a:avLst/>
              </a:prstGeom>
              <a:noFill/>
              <a:ln>
                <a:noFill/>
              </a:ln>
            </p:spPr>
            <p:txBody>
              <a:bodyPr spcFirstLastPara="1" wrap="square" lIns="50800" tIns="50800" rIns="50800" bIns="50800" anchor="ctr" anchorCtr="0">
                <a:noAutofit/>
              </a:bodyPr>
              <a:lstStyle/>
              <a:p>
                <a:pPr marL="0" marR="0" lvl="0" indent="0" algn="ctr" rtl="0">
                  <a:lnSpc>
                    <a:spcPct val="182055"/>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44" name="Google Shape;44;p8"/>
            <p:cNvGrpSpPr/>
            <p:nvPr/>
          </p:nvGrpSpPr>
          <p:grpSpPr>
            <a:xfrm>
              <a:off x="4059904" y="-102688"/>
              <a:ext cx="1641881" cy="1939119"/>
              <a:chOff x="0" y="-57150"/>
              <a:chExt cx="736600" cy="869950"/>
            </a:xfrm>
          </p:grpSpPr>
          <p:sp>
            <p:nvSpPr>
              <p:cNvPr id="45" name="Google Shape;45;p8"/>
              <p:cNvSpPr/>
              <p:nvPr/>
            </p:nvSpPr>
            <p:spPr>
              <a:xfrm>
                <a:off x="0" y="0"/>
                <a:ext cx="736600" cy="812800"/>
              </a:xfrm>
              <a:custGeom>
                <a:avLst/>
                <a:gdLst/>
                <a:ahLst/>
                <a:cxnLst/>
                <a:rect l="l" t="t" r="r" b="b"/>
                <a:pathLst>
                  <a:path w="736600" h="812800" extrusionOk="0">
                    <a:moveTo>
                      <a:pt x="736600" y="0"/>
                    </a:moveTo>
                    <a:lnTo>
                      <a:pt x="736600" y="812800"/>
                    </a:lnTo>
                    <a:lnTo>
                      <a:pt x="368300" y="685800"/>
                    </a:lnTo>
                    <a:lnTo>
                      <a:pt x="0" y="812800"/>
                    </a:lnTo>
                    <a:lnTo>
                      <a:pt x="0" y="0"/>
                    </a:lnTo>
                    <a:lnTo>
                      <a:pt x="736600" y="0"/>
                    </a:lnTo>
                    <a:close/>
                  </a:path>
                </a:pathLst>
              </a:custGeom>
              <a:solidFill>
                <a:srgbClr val="4BB8BE"/>
              </a:solidFill>
              <a:ln>
                <a:noFill/>
              </a:ln>
            </p:spPr>
          </p:sp>
          <p:sp>
            <p:nvSpPr>
              <p:cNvPr id="46" name="Google Shape;46;p8"/>
              <p:cNvSpPr txBox="1"/>
              <p:nvPr/>
            </p:nvSpPr>
            <p:spPr>
              <a:xfrm>
                <a:off x="0" y="-57150"/>
                <a:ext cx="736500" cy="743100"/>
              </a:xfrm>
              <a:prstGeom prst="rect">
                <a:avLst/>
              </a:prstGeom>
              <a:noFill/>
              <a:ln>
                <a:noFill/>
              </a:ln>
            </p:spPr>
            <p:txBody>
              <a:bodyPr spcFirstLastPara="1" wrap="square" lIns="50800" tIns="50800" rIns="50800" bIns="50800" anchor="ctr" anchorCtr="0">
                <a:noAutofit/>
              </a:bodyPr>
              <a:lstStyle/>
              <a:p>
                <a:pPr marL="0" marR="0" lvl="0" indent="0" algn="ctr" rtl="0">
                  <a:lnSpc>
                    <a:spcPct val="182055"/>
                  </a:lnSpc>
                  <a:spcBef>
                    <a:spcPts val="0"/>
                  </a:spcBef>
                  <a:spcAft>
                    <a:spcPts val="0"/>
                  </a:spcAft>
                  <a:buNone/>
                </a:pPr>
                <a:endParaRPr sz="1800">
                  <a:solidFill>
                    <a:schemeClr val="dk1"/>
                  </a:solidFill>
                  <a:latin typeface="Calibri"/>
                  <a:ea typeface="Calibri"/>
                  <a:cs typeface="Calibri"/>
                  <a:sym typeface="Calibri"/>
                </a:endParaRPr>
              </a:p>
            </p:txBody>
          </p:sp>
        </p:grpSp>
        <p:grpSp>
          <p:nvGrpSpPr>
            <p:cNvPr id="47" name="Google Shape;47;p8"/>
            <p:cNvGrpSpPr/>
            <p:nvPr/>
          </p:nvGrpSpPr>
          <p:grpSpPr>
            <a:xfrm>
              <a:off x="1868719" y="24699"/>
              <a:ext cx="1803647" cy="1811731"/>
              <a:chOff x="1813" y="0"/>
              <a:chExt cx="809173" cy="812800"/>
            </a:xfrm>
          </p:grpSpPr>
          <p:sp>
            <p:nvSpPr>
              <p:cNvPr id="48" name="Google Shape;48;p8"/>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8"/>
              <p:cNvSpPr txBox="1"/>
              <p:nvPr/>
            </p:nvSpPr>
            <p:spPr>
              <a:xfrm>
                <a:off x="76200" y="19050"/>
                <a:ext cx="660300" cy="717600"/>
              </a:xfrm>
              <a:prstGeom prst="rect">
                <a:avLst/>
              </a:prstGeom>
              <a:noFill/>
              <a:ln>
                <a:noFill/>
              </a:ln>
            </p:spPr>
            <p:txBody>
              <a:bodyPr spcFirstLastPara="1" wrap="square" lIns="50800" tIns="50800" rIns="50800" bIns="50800" anchor="ctr" anchorCtr="0">
                <a:noAutofit/>
              </a:bodyPr>
              <a:lstStyle/>
              <a:p>
                <a:pPr marL="0" marR="0" lvl="0" indent="0" algn="ctr" rtl="0">
                  <a:lnSpc>
                    <a:spcPct val="182055"/>
                  </a:lnSpc>
                  <a:spcBef>
                    <a:spcPts val="0"/>
                  </a:spcBef>
                  <a:spcAft>
                    <a:spcPts val="0"/>
                  </a:spcAft>
                  <a:buNone/>
                </a:pPr>
                <a:endParaRPr sz="1800">
                  <a:solidFill>
                    <a:schemeClr val="dk1"/>
                  </a:solidFill>
                  <a:latin typeface="Calibri"/>
                  <a:ea typeface="Calibri"/>
                  <a:cs typeface="Calibri"/>
                  <a:sym typeface="Calibri"/>
                </a:endParaRPr>
              </a:p>
            </p:txBody>
          </p:sp>
        </p:grpSp>
        <p:sp>
          <p:nvSpPr>
            <p:cNvPr id="50" name="Google Shape;50;p8"/>
            <p:cNvSpPr/>
            <p:nvPr/>
          </p:nvSpPr>
          <p:spPr>
            <a:xfrm rot="10800000">
              <a:off x="6096342" y="530"/>
              <a:ext cx="1836068" cy="1835906"/>
            </a:xfrm>
            <a:custGeom>
              <a:avLst/>
              <a:gdLst/>
              <a:ahLst/>
              <a:cxnLst/>
              <a:rect l="l" t="t" r="r" b="b"/>
              <a:pathLst>
                <a:path w="14400530" h="14399261" extrusionOk="0">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 name="Google Shape;51;p8"/>
          <p:cNvSpPr txBox="1">
            <a:spLocks noGrp="1"/>
          </p:cNvSpPr>
          <p:nvPr>
            <p:ph type="title"/>
          </p:nvPr>
        </p:nvSpPr>
        <p:spPr>
          <a:xfrm>
            <a:off x="4703050" y="335088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lt1"/>
              </a:buClr>
              <a:buSzPts val="7500"/>
              <a:buNone/>
              <a:defRPr sz="75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8"/>
          <p:cNvSpPr txBox="1">
            <a:spLocks noGrp="1"/>
          </p:cNvSpPr>
          <p:nvPr>
            <p:ph type="title" idx="2"/>
          </p:nvPr>
        </p:nvSpPr>
        <p:spPr>
          <a:xfrm>
            <a:off x="4817550" y="7344638"/>
            <a:ext cx="82296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3600"/>
              <a:buFont typeface="Fira Sans Medium"/>
              <a:buNone/>
              <a:defRPr sz="3600" b="0">
                <a:solidFill>
                  <a:schemeClr val="lt1"/>
                </a:solidFill>
                <a:latin typeface="Fira Sans Medium"/>
                <a:ea typeface="Fira Sans Medium"/>
                <a:cs typeface="Fira Sans Medium"/>
                <a:sym typeface="Fira Sans Medium"/>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3"/>
        <p:cNvGrpSpPr/>
        <p:nvPr/>
      </p:nvGrpSpPr>
      <p:grpSpPr>
        <a:xfrm>
          <a:off x="0" y="0"/>
          <a:ext cx="0" cy="0"/>
          <a:chOff x="0" y="0"/>
          <a:chExt cx="0" cy="0"/>
        </a:xfrm>
      </p:grpSpPr>
      <p:sp>
        <p:nvSpPr>
          <p:cNvPr id="54" name="Google Shape;54;p9"/>
          <p:cNvSpPr/>
          <p:nvPr/>
        </p:nvSpPr>
        <p:spPr>
          <a:xfrm>
            <a:off x="0" y="0"/>
            <a:ext cx="18287898" cy="10286740"/>
          </a:xfrm>
          <a:custGeom>
            <a:avLst/>
            <a:gdLst/>
            <a:ahLst/>
            <a:cxnLst/>
            <a:rect l="l" t="t" r="r" b="b"/>
            <a:pathLst>
              <a:path w="660511" h="714481" extrusionOk="0">
                <a:moveTo>
                  <a:pt x="0" y="0"/>
                </a:moveTo>
                <a:lnTo>
                  <a:pt x="660511" y="0"/>
                </a:lnTo>
                <a:lnTo>
                  <a:pt x="660511" y="714481"/>
                </a:lnTo>
                <a:lnTo>
                  <a:pt x="0" y="714481"/>
                </a:lnTo>
                <a:close/>
              </a:path>
            </a:pathLst>
          </a:custGeom>
          <a:solidFill>
            <a:srgbClr val="4BB8BE"/>
          </a:solidFill>
          <a:ln>
            <a:noFill/>
          </a:ln>
        </p:spPr>
      </p:sp>
      <p:sp>
        <p:nvSpPr>
          <p:cNvPr id="55" name="Google Shape;55;p9"/>
          <p:cNvSpPr txBox="1">
            <a:spLocks noGrp="1"/>
          </p:cNvSpPr>
          <p:nvPr>
            <p:ph type="body" idx="1"/>
          </p:nvPr>
        </p:nvSpPr>
        <p:spPr>
          <a:xfrm>
            <a:off x="1389600" y="2966100"/>
            <a:ext cx="4038600" cy="4526100"/>
          </a:xfrm>
          <a:prstGeom prst="rect">
            <a:avLst/>
          </a:prstGeom>
          <a:noFill/>
          <a:ln>
            <a:noFill/>
          </a:ln>
        </p:spPr>
        <p:txBody>
          <a:bodyPr spcFirstLastPara="1" wrap="square" lIns="91425" tIns="45700" rIns="91425" bIns="45700" anchor="t" anchorCtr="0">
            <a:normAutofit/>
          </a:bodyPr>
          <a:lstStyle>
            <a:lvl1pPr marL="457200" lvl="0" indent="-381000" algn="l" rtl="0">
              <a:spcBef>
                <a:spcPts val="560"/>
              </a:spcBef>
              <a:spcAft>
                <a:spcPts val="0"/>
              </a:spcAft>
              <a:buClr>
                <a:schemeClr val="lt1"/>
              </a:buClr>
              <a:buSzPts val="2400"/>
              <a:buChar char="•"/>
              <a:defRPr sz="2400">
                <a:solidFill>
                  <a:schemeClr val="lt1"/>
                </a:solidFill>
              </a:defRPr>
            </a:lvl1pPr>
            <a:lvl2pPr marL="914400" lvl="1" indent="-381000" algn="l" rtl="0">
              <a:spcBef>
                <a:spcPts val="480"/>
              </a:spcBef>
              <a:spcAft>
                <a:spcPts val="0"/>
              </a:spcAft>
              <a:buClr>
                <a:schemeClr val="lt1"/>
              </a:buClr>
              <a:buSzPts val="2400"/>
              <a:buChar char="–"/>
              <a:defRPr sz="2400">
                <a:solidFill>
                  <a:schemeClr val="lt1"/>
                </a:solidFill>
              </a:defRPr>
            </a:lvl2pPr>
            <a:lvl3pPr marL="1371600" lvl="2" indent="-381000" algn="l" rtl="0">
              <a:spcBef>
                <a:spcPts val="400"/>
              </a:spcBef>
              <a:spcAft>
                <a:spcPts val="0"/>
              </a:spcAft>
              <a:buClr>
                <a:schemeClr val="lt1"/>
              </a:buClr>
              <a:buSzPts val="2400"/>
              <a:buChar char="•"/>
              <a:defRPr>
                <a:solidFill>
                  <a:schemeClr val="lt1"/>
                </a:solidFill>
              </a:defRPr>
            </a:lvl3pPr>
            <a:lvl4pPr marL="1828800" lvl="3" indent="-381000" algn="l" rtl="0">
              <a:spcBef>
                <a:spcPts val="360"/>
              </a:spcBef>
              <a:spcAft>
                <a:spcPts val="0"/>
              </a:spcAft>
              <a:buClr>
                <a:schemeClr val="lt1"/>
              </a:buClr>
              <a:buSzPts val="2400"/>
              <a:buChar char="–"/>
              <a:defRPr sz="2400">
                <a:solidFill>
                  <a:schemeClr val="lt1"/>
                </a:solidFill>
              </a:defRPr>
            </a:lvl4pPr>
            <a:lvl5pPr marL="2286000" lvl="4" indent="-381000" algn="l" rtl="0">
              <a:spcBef>
                <a:spcPts val="360"/>
              </a:spcBef>
              <a:spcAft>
                <a:spcPts val="0"/>
              </a:spcAft>
              <a:buClr>
                <a:schemeClr val="lt1"/>
              </a:buClr>
              <a:buSzPts val="2400"/>
              <a:buChar char="»"/>
              <a:defRPr sz="2400">
                <a:solidFill>
                  <a:schemeClr val="lt1"/>
                </a:solidFill>
              </a:defRPr>
            </a:lvl5pPr>
            <a:lvl6pPr marL="2743200" lvl="5" indent="-381000" algn="l" rtl="0">
              <a:spcBef>
                <a:spcPts val="360"/>
              </a:spcBef>
              <a:spcAft>
                <a:spcPts val="0"/>
              </a:spcAft>
              <a:buClr>
                <a:schemeClr val="lt1"/>
              </a:buClr>
              <a:buSzPts val="2400"/>
              <a:buChar char="•"/>
              <a:defRPr sz="2400">
                <a:solidFill>
                  <a:schemeClr val="lt1"/>
                </a:solidFill>
              </a:defRPr>
            </a:lvl6pPr>
            <a:lvl7pPr marL="3200400" lvl="6" indent="-381000" algn="l" rtl="0">
              <a:spcBef>
                <a:spcPts val="360"/>
              </a:spcBef>
              <a:spcAft>
                <a:spcPts val="0"/>
              </a:spcAft>
              <a:buClr>
                <a:schemeClr val="lt1"/>
              </a:buClr>
              <a:buSzPts val="2400"/>
              <a:buChar char="•"/>
              <a:defRPr sz="2400">
                <a:solidFill>
                  <a:schemeClr val="lt1"/>
                </a:solidFill>
              </a:defRPr>
            </a:lvl7pPr>
            <a:lvl8pPr marL="3657600" lvl="7" indent="-381000" algn="l" rtl="0">
              <a:spcBef>
                <a:spcPts val="360"/>
              </a:spcBef>
              <a:spcAft>
                <a:spcPts val="0"/>
              </a:spcAft>
              <a:buClr>
                <a:schemeClr val="lt1"/>
              </a:buClr>
              <a:buSzPts val="2400"/>
              <a:buChar char="•"/>
              <a:defRPr sz="2400">
                <a:solidFill>
                  <a:schemeClr val="lt1"/>
                </a:solidFill>
              </a:defRPr>
            </a:lvl8pPr>
            <a:lvl9pPr marL="4114800" lvl="8" indent="-381000" algn="l" rtl="0">
              <a:spcBef>
                <a:spcPts val="360"/>
              </a:spcBef>
              <a:spcAft>
                <a:spcPts val="0"/>
              </a:spcAft>
              <a:buClr>
                <a:schemeClr val="lt1"/>
              </a:buClr>
              <a:buSzPts val="2400"/>
              <a:buChar char="•"/>
              <a:defRPr sz="2400">
                <a:solidFill>
                  <a:schemeClr val="lt1"/>
                </a:solidFill>
              </a:defRPr>
            </a:lvl9pPr>
          </a:lstStyle>
          <a:p>
            <a:endParaRPr/>
          </a:p>
        </p:txBody>
      </p:sp>
      <p:sp>
        <p:nvSpPr>
          <p:cNvPr id="56" name="Google Shape;56;p9"/>
          <p:cNvSpPr txBox="1">
            <a:spLocks noGrp="1"/>
          </p:cNvSpPr>
          <p:nvPr>
            <p:ph type="title"/>
          </p:nvPr>
        </p:nvSpPr>
        <p:spPr>
          <a:xfrm>
            <a:off x="315925" y="80465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7500"/>
              <a:buNone/>
              <a:defRPr sz="75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7" name="Google Shape;57;p9"/>
          <p:cNvSpPr>
            <a:spLocks noGrp="1"/>
          </p:cNvSpPr>
          <p:nvPr>
            <p:ph type="pic" idx="2"/>
          </p:nvPr>
        </p:nvSpPr>
        <p:spPr>
          <a:xfrm>
            <a:off x="9509600" y="2432500"/>
            <a:ext cx="8778300" cy="6754800"/>
          </a:xfrm>
          <a:prstGeom prst="rect">
            <a:avLst/>
          </a:prstGeom>
          <a:noFill/>
          <a:ln>
            <a:no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10"/>
          <p:cNvSpPr/>
          <p:nvPr/>
        </p:nvSpPr>
        <p:spPr>
          <a:xfrm>
            <a:off x="3000" y="-8875"/>
            <a:ext cx="18363257" cy="10370382"/>
          </a:xfrm>
          <a:custGeom>
            <a:avLst/>
            <a:gdLst/>
            <a:ahLst/>
            <a:cxnLst/>
            <a:rect l="l" t="t" r="r" b="b"/>
            <a:pathLst>
              <a:path w="4816592" h="982509" extrusionOk="0">
                <a:moveTo>
                  <a:pt x="0" y="0"/>
                </a:moveTo>
                <a:lnTo>
                  <a:pt x="4816592" y="0"/>
                </a:lnTo>
                <a:lnTo>
                  <a:pt x="4816592" y="982509"/>
                </a:lnTo>
                <a:lnTo>
                  <a:pt x="0" y="982509"/>
                </a:lnTo>
                <a:close/>
              </a:path>
            </a:pathLst>
          </a:custGeom>
          <a:solidFill>
            <a:srgbClr val="A16AE8"/>
          </a:solidFill>
          <a:ln>
            <a:noFill/>
          </a:ln>
        </p:spPr>
      </p:sp>
      <p:sp>
        <p:nvSpPr>
          <p:cNvPr id="60" name="Google Shape;60;p10"/>
          <p:cNvSpPr>
            <a:spLocks noGrp="1"/>
          </p:cNvSpPr>
          <p:nvPr>
            <p:ph type="pic" idx="2"/>
          </p:nvPr>
        </p:nvSpPr>
        <p:spPr>
          <a:xfrm>
            <a:off x="-5863107" y="-8437"/>
            <a:ext cx="13825800" cy="10369500"/>
          </a:xfrm>
          <a:prstGeom prst="rect">
            <a:avLst/>
          </a:prstGeom>
          <a:noFill/>
          <a:ln>
            <a:noFill/>
          </a:ln>
        </p:spPr>
      </p:sp>
      <p:sp>
        <p:nvSpPr>
          <p:cNvPr id="61" name="Google Shape;61;p10"/>
          <p:cNvSpPr txBox="1">
            <a:spLocks noGrp="1"/>
          </p:cNvSpPr>
          <p:nvPr>
            <p:ph type="body" idx="1"/>
          </p:nvPr>
        </p:nvSpPr>
        <p:spPr>
          <a:xfrm>
            <a:off x="8521625" y="2827050"/>
            <a:ext cx="4038600" cy="4526100"/>
          </a:xfrm>
          <a:prstGeom prst="rect">
            <a:avLst/>
          </a:prstGeom>
          <a:noFill/>
          <a:ln>
            <a:noFill/>
          </a:ln>
        </p:spPr>
        <p:txBody>
          <a:bodyPr spcFirstLastPara="1" wrap="square" lIns="91425" tIns="45700" rIns="91425" bIns="45700" anchor="t" anchorCtr="0">
            <a:normAutofit/>
          </a:bodyPr>
          <a:lstStyle>
            <a:lvl1pPr marL="457200" lvl="0" indent="-381000" algn="l" rtl="0">
              <a:spcBef>
                <a:spcPts val="560"/>
              </a:spcBef>
              <a:spcAft>
                <a:spcPts val="0"/>
              </a:spcAft>
              <a:buClr>
                <a:schemeClr val="lt1"/>
              </a:buClr>
              <a:buSzPts val="2400"/>
              <a:buChar char="•"/>
              <a:defRPr sz="2400">
                <a:solidFill>
                  <a:schemeClr val="lt1"/>
                </a:solidFill>
              </a:defRPr>
            </a:lvl1pPr>
            <a:lvl2pPr marL="914400" lvl="1" indent="-381000" algn="l" rtl="0">
              <a:spcBef>
                <a:spcPts val="480"/>
              </a:spcBef>
              <a:spcAft>
                <a:spcPts val="0"/>
              </a:spcAft>
              <a:buClr>
                <a:schemeClr val="lt1"/>
              </a:buClr>
              <a:buSzPts val="2400"/>
              <a:buChar char="–"/>
              <a:defRPr sz="2400">
                <a:solidFill>
                  <a:schemeClr val="lt1"/>
                </a:solidFill>
              </a:defRPr>
            </a:lvl2pPr>
            <a:lvl3pPr marL="1371600" lvl="2" indent="-381000" algn="l" rtl="0">
              <a:spcBef>
                <a:spcPts val="400"/>
              </a:spcBef>
              <a:spcAft>
                <a:spcPts val="0"/>
              </a:spcAft>
              <a:buClr>
                <a:schemeClr val="lt1"/>
              </a:buClr>
              <a:buSzPts val="2400"/>
              <a:buChar char="•"/>
              <a:defRPr>
                <a:solidFill>
                  <a:schemeClr val="lt1"/>
                </a:solidFill>
              </a:defRPr>
            </a:lvl3pPr>
            <a:lvl4pPr marL="1828800" lvl="3" indent="-381000" algn="l" rtl="0">
              <a:spcBef>
                <a:spcPts val="360"/>
              </a:spcBef>
              <a:spcAft>
                <a:spcPts val="0"/>
              </a:spcAft>
              <a:buClr>
                <a:schemeClr val="lt1"/>
              </a:buClr>
              <a:buSzPts val="2400"/>
              <a:buChar char="–"/>
              <a:defRPr sz="2400">
                <a:solidFill>
                  <a:schemeClr val="lt1"/>
                </a:solidFill>
              </a:defRPr>
            </a:lvl4pPr>
            <a:lvl5pPr marL="2286000" lvl="4" indent="-381000" algn="l" rtl="0">
              <a:spcBef>
                <a:spcPts val="360"/>
              </a:spcBef>
              <a:spcAft>
                <a:spcPts val="0"/>
              </a:spcAft>
              <a:buClr>
                <a:schemeClr val="lt1"/>
              </a:buClr>
              <a:buSzPts val="2400"/>
              <a:buChar char="»"/>
              <a:defRPr sz="2400">
                <a:solidFill>
                  <a:schemeClr val="lt1"/>
                </a:solidFill>
              </a:defRPr>
            </a:lvl5pPr>
            <a:lvl6pPr marL="2743200" lvl="5" indent="-381000" algn="l" rtl="0">
              <a:spcBef>
                <a:spcPts val="360"/>
              </a:spcBef>
              <a:spcAft>
                <a:spcPts val="0"/>
              </a:spcAft>
              <a:buClr>
                <a:schemeClr val="lt1"/>
              </a:buClr>
              <a:buSzPts val="2400"/>
              <a:buChar char="•"/>
              <a:defRPr sz="2400">
                <a:solidFill>
                  <a:schemeClr val="lt1"/>
                </a:solidFill>
              </a:defRPr>
            </a:lvl6pPr>
            <a:lvl7pPr marL="3200400" lvl="6" indent="-381000" algn="l" rtl="0">
              <a:spcBef>
                <a:spcPts val="360"/>
              </a:spcBef>
              <a:spcAft>
                <a:spcPts val="0"/>
              </a:spcAft>
              <a:buClr>
                <a:schemeClr val="lt1"/>
              </a:buClr>
              <a:buSzPts val="2400"/>
              <a:buChar char="•"/>
              <a:defRPr sz="2400">
                <a:solidFill>
                  <a:schemeClr val="lt1"/>
                </a:solidFill>
              </a:defRPr>
            </a:lvl7pPr>
            <a:lvl8pPr marL="3657600" lvl="7" indent="-381000" algn="l" rtl="0">
              <a:spcBef>
                <a:spcPts val="360"/>
              </a:spcBef>
              <a:spcAft>
                <a:spcPts val="0"/>
              </a:spcAft>
              <a:buClr>
                <a:schemeClr val="lt1"/>
              </a:buClr>
              <a:buSzPts val="2400"/>
              <a:buChar char="•"/>
              <a:defRPr sz="2400">
                <a:solidFill>
                  <a:schemeClr val="lt1"/>
                </a:solidFill>
              </a:defRPr>
            </a:lvl8pPr>
            <a:lvl9pPr marL="4114800" lvl="8" indent="-381000" algn="l" rtl="0">
              <a:spcBef>
                <a:spcPts val="360"/>
              </a:spcBef>
              <a:spcAft>
                <a:spcPts val="0"/>
              </a:spcAft>
              <a:buClr>
                <a:schemeClr val="lt1"/>
              </a:buClr>
              <a:buSzPts val="2400"/>
              <a:buChar char="•"/>
              <a:defRPr sz="2400">
                <a:solidFill>
                  <a:schemeClr val="lt1"/>
                </a:solidFill>
              </a:defRPr>
            </a:lvl9pPr>
          </a:lstStyle>
          <a:p>
            <a:endParaRPr/>
          </a:p>
        </p:txBody>
      </p:sp>
      <p:sp>
        <p:nvSpPr>
          <p:cNvPr id="62" name="Google Shape;62;p10"/>
          <p:cNvSpPr txBox="1">
            <a:spLocks noGrp="1"/>
          </p:cNvSpPr>
          <p:nvPr>
            <p:ph type="title"/>
          </p:nvPr>
        </p:nvSpPr>
        <p:spPr>
          <a:xfrm>
            <a:off x="7701450" y="823600"/>
            <a:ext cx="141045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lt1"/>
              </a:buClr>
              <a:buSzPts val="7500"/>
              <a:buNone/>
              <a:defRPr sz="75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1750" y="1248913"/>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Fira Sans"/>
              <a:buNone/>
              <a:defRPr sz="4400" b="1" i="0" u="none" strike="noStrike" cap="none">
                <a:solidFill>
                  <a:schemeClr val="dk1"/>
                </a:solidFill>
                <a:latin typeface="Fira Sans"/>
                <a:ea typeface="Fira Sans"/>
                <a:cs typeface="Fira Sans"/>
                <a:sym typeface="Fira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2361875" y="3706750"/>
            <a:ext cx="8229600" cy="4526100"/>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ssistant"/>
              <a:buChar char="•"/>
              <a:defRPr sz="3200" i="0" u="none" strike="noStrike" cap="none">
                <a:solidFill>
                  <a:schemeClr val="dk1"/>
                </a:solidFill>
                <a:latin typeface="Assistant"/>
                <a:ea typeface="Assistant"/>
                <a:cs typeface="Assistant"/>
                <a:sym typeface="Assistant"/>
              </a:defRPr>
            </a:lvl1pPr>
            <a:lvl2pPr marL="914400" marR="0" lvl="1" indent="-406400" algn="l" rtl="0">
              <a:spcBef>
                <a:spcPts val="560"/>
              </a:spcBef>
              <a:spcAft>
                <a:spcPts val="0"/>
              </a:spcAft>
              <a:buClr>
                <a:schemeClr val="dk1"/>
              </a:buClr>
              <a:buSzPts val="2800"/>
              <a:buFont typeface="Assistant"/>
              <a:buChar char="–"/>
              <a:defRPr sz="2800" i="0" u="none" strike="noStrike" cap="none">
                <a:solidFill>
                  <a:schemeClr val="dk1"/>
                </a:solidFill>
                <a:latin typeface="Assistant"/>
                <a:ea typeface="Assistant"/>
                <a:cs typeface="Assistant"/>
                <a:sym typeface="Assistant"/>
              </a:defRPr>
            </a:lvl2pPr>
            <a:lvl3pPr marL="1371600" marR="0" lvl="2" indent="-381000" algn="l" rtl="0">
              <a:spcBef>
                <a:spcPts val="480"/>
              </a:spcBef>
              <a:spcAft>
                <a:spcPts val="0"/>
              </a:spcAft>
              <a:buClr>
                <a:schemeClr val="dk1"/>
              </a:buClr>
              <a:buSzPts val="2400"/>
              <a:buFont typeface="Assistant"/>
              <a:buChar char="•"/>
              <a:defRPr sz="2400" i="0" u="none" strike="noStrike" cap="none">
                <a:solidFill>
                  <a:schemeClr val="dk1"/>
                </a:solidFill>
                <a:latin typeface="Assistant"/>
                <a:ea typeface="Assistant"/>
                <a:cs typeface="Assistant"/>
                <a:sym typeface="Assistant"/>
              </a:defRPr>
            </a:lvl3pPr>
            <a:lvl4pPr marL="1828800" marR="0" lvl="3"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4pPr>
            <a:lvl5pPr marL="2286000" marR="0" lvl="4"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5pPr>
            <a:lvl6pPr marL="2743200" marR="0" lvl="5"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6pPr>
            <a:lvl7pPr marL="3200400" marR="0" lvl="6"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7pPr>
            <a:lvl8pPr marL="3657600" marR="0" lvl="7"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8pPr>
            <a:lvl9pPr marL="4114800" marR="0" lvl="8" indent="-355600" algn="l" rtl="0">
              <a:spcBef>
                <a:spcPts val="400"/>
              </a:spcBef>
              <a:spcAft>
                <a:spcPts val="0"/>
              </a:spcAft>
              <a:buClr>
                <a:schemeClr val="dk1"/>
              </a:buClr>
              <a:buSzPts val="2000"/>
              <a:buFont typeface="Assistant"/>
              <a:buChar char="•"/>
              <a:defRPr sz="2000" i="0" u="none" strike="noStrike" cap="none">
                <a:solidFill>
                  <a:schemeClr val="dk1"/>
                </a:solidFill>
                <a:latin typeface="Assistant"/>
                <a:ea typeface="Assistant"/>
                <a:cs typeface="Assistant"/>
                <a:sym typeface="Assistan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pic>
        <p:nvPicPr>
          <p:cNvPr id="2" name="Picture 1">
            <a:extLst>
              <a:ext uri="{FF2B5EF4-FFF2-40B4-BE49-F238E27FC236}">
                <a16:creationId xmlns:a16="http://schemas.microsoft.com/office/drawing/2014/main" id="{283D13E6-6564-AED8-92EF-A597D1800B8D}"/>
              </a:ext>
            </a:extLst>
          </p:cNvPr>
          <p:cNvPicPr>
            <a:picLocks noChangeAspect="1"/>
          </p:cNvPicPr>
          <p:nvPr/>
        </p:nvPicPr>
        <p:blipFill>
          <a:blip r:embed="rId3">
            <a:lum bright="70000" contrast="-70000"/>
          </a:blip>
          <a:stretch>
            <a:fillRect/>
          </a:stretch>
        </p:blipFill>
        <p:spPr>
          <a:xfrm>
            <a:off x="12040044" y="1367765"/>
            <a:ext cx="5926666" cy="7702209"/>
          </a:xfrm>
          <a:prstGeom prst="rect">
            <a:avLst/>
          </a:prstGeom>
        </p:spPr>
      </p:pic>
      <p:sp>
        <p:nvSpPr>
          <p:cNvPr id="67" name="Google Shape;67;p11"/>
          <p:cNvSpPr/>
          <p:nvPr/>
        </p:nvSpPr>
        <p:spPr>
          <a:xfrm>
            <a:off x="12348277" y="6542926"/>
            <a:ext cx="2209038" cy="2718816"/>
          </a:xfrm>
          <a:custGeom>
            <a:avLst/>
            <a:gdLst/>
            <a:ahLst/>
            <a:cxnLst/>
            <a:rect l="l" t="t" r="r" b="b"/>
            <a:pathLst>
              <a:path w="660400" h="812800" extrusionOk="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solidFill>
            <a:srgbClr val="4BB8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11"/>
          <p:cNvSpPr/>
          <p:nvPr/>
        </p:nvSpPr>
        <p:spPr>
          <a:xfrm>
            <a:off x="16467536" y="4562534"/>
            <a:ext cx="1189609" cy="1312672"/>
          </a:xfrm>
          <a:custGeom>
            <a:avLst/>
            <a:gdLst/>
            <a:ahLst/>
            <a:cxnLst/>
            <a:rect l="l" t="t" r="r" b="b"/>
            <a:pathLst>
              <a:path w="736600" h="812800" extrusionOk="0">
                <a:moveTo>
                  <a:pt x="736600" y="0"/>
                </a:moveTo>
                <a:lnTo>
                  <a:pt x="736600" y="812800"/>
                </a:lnTo>
                <a:lnTo>
                  <a:pt x="368300" y="685800"/>
                </a:lnTo>
                <a:lnTo>
                  <a:pt x="0" y="812800"/>
                </a:lnTo>
                <a:lnTo>
                  <a:pt x="0" y="0"/>
                </a:lnTo>
                <a:lnTo>
                  <a:pt x="736600" y="0"/>
                </a:lnTo>
                <a:close/>
              </a:path>
            </a:pathLst>
          </a:custGeom>
          <a:solidFill>
            <a:srgbClr val="F4C500"/>
          </a:solidFill>
          <a:ln>
            <a:noFill/>
          </a:ln>
        </p:spPr>
      </p:sp>
      <p:sp>
        <p:nvSpPr>
          <p:cNvPr id="70" name="Google Shape;70;p11"/>
          <p:cNvSpPr/>
          <p:nvPr/>
        </p:nvSpPr>
        <p:spPr>
          <a:xfrm>
            <a:off x="12192444" y="1120893"/>
            <a:ext cx="1919763" cy="1928368"/>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A16A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1"/>
          <p:cNvSpPr/>
          <p:nvPr/>
        </p:nvSpPr>
        <p:spPr>
          <a:xfrm rot="10800000">
            <a:off x="13943448" y="8080058"/>
            <a:ext cx="1548057" cy="1547921"/>
          </a:xfrm>
          <a:custGeom>
            <a:avLst/>
            <a:gdLst/>
            <a:ahLst/>
            <a:cxnLst/>
            <a:rect l="l" t="t" r="r" b="b"/>
            <a:pathLst>
              <a:path w="14400530" h="14399261" extrusionOk="0">
                <a:moveTo>
                  <a:pt x="7199630" y="0"/>
                </a:moveTo>
                <a:cubicBezTo>
                  <a:pt x="3223260" y="0"/>
                  <a:pt x="0" y="3223260"/>
                  <a:pt x="0" y="7199630"/>
                </a:cubicBezTo>
                <a:cubicBezTo>
                  <a:pt x="0" y="11176001"/>
                  <a:pt x="3223260" y="14399261"/>
                  <a:pt x="7199630" y="14399261"/>
                </a:cubicBezTo>
                <a:lnTo>
                  <a:pt x="14399261" y="14399261"/>
                </a:lnTo>
                <a:lnTo>
                  <a:pt x="14399261" y="7199630"/>
                </a:lnTo>
                <a:cubicBezTo>
                  <a:pt x="14400530" y="3223260"/>
                  <a:pt x="11176000" y="0"/>
                  <a:pt x="7199630" y="0"/>
                </a:cubicBezTo>
                <a:close/>
              </a:path>
            </a:pathLst>
          </a:custGeom>
          <a:solidFill>
            <a:srgbClr val="EE60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txBox="1">
            <a:spLocks noGrp="1"/>
          </p:cNvSpPr>
          <p:nvPr>
            <p:ph type="ctrTitle"/>
          </p:nvPr>
        </p:nvSpPr>
        <p:spPr>
          <a:xfrm>
            <a:off x="0" y="3884475"/>
            <a:ext cx="10286700" cy="2246700"/>
          </a:xfrm>
          <a:prstGeom prst="rect">
            <a:avLst/>
          </a:prstGeom>
        </p:spPr>
        <p:txBody>
          <a:bodyPr spcFirstLastPara="1" wrap="square" lIns="91425" tIns="45700" rIns="91425" bIns="45700" anchor="ctr" anchorCtr="0">
            <a:noAutofit/>
          </a:bodyPr>
          <a:lstStyle/>
          <a:p>
            <a:pPr marL="0" lvl="0" indent="0" rtl="0">
              <a:spcBef>
                <a:spcPts val="0"/>
              </a:spcBef>
              <a:spcAft>
                <a:spcPts val="0"/>
              </a:spcAft>
              <a:buNone/>
            </a:pPr>
            <a:r>
              <a:rPr lang="en-US" sz="9900" dirty="0"/>
              <a:t>Welcome to the Presentation!!</a:t>
            </a:r>
            <a:endParaRPr sz="9900" dirty="0"/>
          </a:p>
        </p:txBody>
      </p:sp>
      <p:sp>
        <p:nvSpPr>
          <p:cNvPr id="3" name="AutoShape 2" descr="Tips, Tricks &amp; Other Helpful Hints: Creating a table of contents  automatically | Announce | University of Nebraska-Lincoln">
            <a:extLst>
              <a:ext uri="{FF2B5EF4-FFF2-40B4-BE49-F238E27FC236}">
                <a16:creationId xmlns:a16="http://schemas.microsoft.com/office/drawing/2014/main" id="{15E8FCAC-4A35-73A0-093A-D6224D2978F7}"/>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25FF4C-24A4-2EDF-912D-EF896C864F39}"/>
              </a:ext>
            </a:extLst>
          </p:cNvPr>
          <p:cNvSpPr txBox="1"/>
          <p:nvPr/>
        </p:nvSpPr>
        <p:spPr>
          <a:xfrm>
            <a:off x="1557867" y="1524001"/>
            <a:ext cx="15510932" cy="3170099"/>
          </a:xfrm>
          <a:prstGeom prst="rect">
            <a:avLst/>
          </a:prstGeom>
          <a:noFill/>
        </p:spPr>
        <p:txBody>
          <a:bodyPr wrap="square" rtlCol="0">
            <a:spAutoFit/>
          </a:bodyPr>
          <a:lstStyle/>
          <a:p>
            <a:pPr algn="ctr"/>
            <a:r>
              <a:rPr lang="en-GB" sz="40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BMIH4003 Hospitality and Guest Services</a:t>
            </a:r>
          </a:p>
          <a:p>
            <a:pPr algn="ctr"/>
            <a:endParaRPr lang="en-GB" sz="4000" b="1" dirty="0">
              <a:solidFill>
                <a:schemeClr val="bg1"/>
              </a:solidFill>
              <a:effectLst/>
              <a:latin typeface="Fira Sans" panose="020B0503050000020004" pitchFamily="34" charset="0"/>
              <a:ea typeface="Calibri" panose="020F0502020204030204" pitchFamily="34" charset="0"/>
              <a:cs typeface="Arial" panose="020B0604020202020204" pitchFamily="34" charset="0"/>
            </a:endParaRPr>
          </a:p>
          <a:p>
            <a:pPr algn="ctr"/>
            <a:r>
              <a:rPr lang="en-GB"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Assignment Tittle: </a:t>
            </a:r>
            <a:r>
              <a:rPr lang="en-US"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The role and importance of quality service, hospitality, </a:t>
            </a:r>
          </a:p>
          <a:p>
            <a:pPr algn="ctr"/>
            <a:r>
              <a:rPr lang="en-US"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and guest services within the hotel industry</a:t>
            </a:r>
            <a:endParaRPr lang="en-GB" sz="4000" b="1" dirty="0">
              <a:solidFill>
                <a:schemeClr val="tx1"/>
              </a:solidFill>
              <a:effectLst/>
              <a:latin typeface="Fira Sans" panose="020B05030500000200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EA59F57-2F0F-4EAC-4483-E40E950D1890}"/>
              </a:ext>
            </a:extLst>
          </p:cNvPr>
          <p:cNvSpPr txBox="1"/>
          <p:nvPr/>
        </p:nvSpPr>
        <p:spPr>
          <a:xfrm>
            <a:off x="4080933" y="8040132"/>
            <a:ext cx="10464800" cy="1785104"/>
          </a:xfrm>
          <a:prstGeom prst="rect">
            <a:avLst/>
          </a:prstGeom>
          <a:noFill/>
        </p:spPr>
        <p:txBody>
          <a:bodyPr wrap="square" rtlCol="0">
            <a:spAutoFit/>
          </a:bodyPr>
          <a:lstStyle/>
          <a:p>
            <a:pPr algn="ctr"/>
            <a:r>
              <a:rPr lang="en-GB" sz="3200" b="1" dirty="0">
                <a:solidFill>
                  <a:schemeClr val="bg1"/>
                </a:solidFill>
                <a:latin typeface="Fira Sans" panose="020B0503050000020004" pitchFamily="34" charset="0"/>
                <a:ea typeface="Calibri" panose="020F0502020204030204" pitchFamily="34" charset="0"/>
                <a:cs typeface="Arial" panose="020B0604020202020204" pitchFamily="34" charset="0"/>
              </a:rPr>
              <a:t>Student Name: </a:t>
            </a:r>
            <a:r>
              <a:rPr lang="en-GB" sz="3200" b="1" dirty="0">
                <a:solidFill>
                  <a:schemeClr val="bg1"/>
                </a:solidFill>
                <a:effectLst/>
                <a:latin typeface="Fira Sans" panose="020B0503050000020004" pitchFamily="34" charset="0"/>
                <a:ea typeface="Times New Roman" panose="02020603050405020304" pitchFamily="18" charset="0"/>
              </a:rPr>
              <a:t>Nistor Mircea Nistor</a:t>
            </a:r>
            <a:endParaRPr lang="en-GB" sz="3200" b="1" dirty="0">
              <a:solidFill>
                <a:schemeClr val="bg1"/>
              </a:solidFill>
              <a:latin typeface="Fira Sans" panose="020B0503050000020004" pitchFamily="34" charset="0"/>
              <a:ea typeface="Calibri" panose="020F0502020204030204" pitchFamily="34" charset="0"/>
              <a:cs typeface="Arial" panose="020B0604020202020204" pitchFamily="34" charset="0"/>
            </a:endParaRPr>
          </a:p>
          <a:p>
            <a:pPr algn="ctr"/>
            <a:r>
              <a:rPr lang="en-GB" sz="32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Student ID: </a:t>
            </a:r>
            <a:r>
              <a:rPr lang="en-GB" sz="3200" b="1" dirty="0">
                <a:solidFill>
                  <a:schemeClr val="bg1"/>
                </a:solidFill>
                <a:effectLst/>
                <a:latin typeface="Fira Sans" panose="020B0503050000020004" pitchFamily="34" charset="0"/>
                <a:ea typeface="Times New Roman" panose="02020603050405020304" pitchFamily="18" charset="0"/>
              </a:rPr>
              <a:t>2206487</a:t>
            </a:r>
          </a:p>
          <a:p>
            <a:pPr algn="ctr"/>
            <a:r>
              <a:rPr lang="en-GB" sz="3200" b="1" dirty="0">
                <a:solidFill>
                  <a:schemeClr val="bg1"/>
                </a:solidFill>
                <a:latin typeface="Fira Sans" panose="020B0503050000020004" pitchFamily="34" charset="0"/>
              </a:rPr>
              <a:t>Module Leader:</a:t>
            </a:r>
            <a:endParaRPr lang="en-US" sz="3200" b="1" dirty="0">
              <a:solidFill>
                <a:schemeClr val="bg1"/>
              </a:solidFill>
              <a:latin typeface="Fira Sans" panose="020B0503050000020004" pitchFamily="34" charset="0"/>
            </a:endParaRPr>
          </a:p>
          <a:p>
            <a:endParaRPr lang="en-US" dirty="0"/>
          </a:p>
        </p:txBody>
      </p:sp>
    </p:spTree>
    <p:extLst>
      <p:ext uri="{BB962C8B-B14F-4D97-AF65-F5344CB8AC3E}">
        <p14:creationId xmlns:p14="http://schemas.microsoft.com/office/powerpoint/2010/main" val="1884666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4260B0-3DC6-1076-9CC6-1D1107EB1895}"/>
              </a:ext>
            </a:extLst>
          </p:cNvPr>
          <p:cNvSpPr txBox="1"/>
          <p:nvPr/>
        </p:nvSpPr>
        <p:spPr>
          <a:xfrm>
            <a:off x="2421466" y="863600"/>
            <a:ext cx="14156267" cy="707886"/>
          </a:xfrm>
          <a:prstGeom prst="rect">
            <a:avLst/>
          </a:prstGeom>
          <a:noFill/>
        </p:spPr>
        <p:txBody>
          <a:bodyPr wrap="square" rtlCol="0">
            <a:spAutoFit/>
          </a:bodyPr>
          <a:lstStyle/>
          <a:p>
            <a:pPr algn="ctr"/>
            <a:r>
              <a:rPr lang="en-US" sz="4000" b="1" dirty="0">
                <a:solidFill>
                  <a:schemeClr val="tx1"/>
                </a:solidFill>
                <a:latin typeface="Fira Sans" panose="020B0503050000020004" pitchFamily="34" charset="0"/>
              </a:rPr>
              <a:t>Table of Content </a:t>
            </a:r>
          </a:p>
        </p:txBody>
      </p:sp>
      <p:sp>
        <p:nvSpPr>
          <p:cNvPr id="5" name="TextBox 4">
            <a:extLst>
              <a:ext uri="{FF2B5EF4-FFF2-40B4-BE49-F238E27FC236}">
                <a16:creationId xmlns:a16="http://schemas.microsoft.com/office/drawing/2014/main" id="{26329AE2-01BA-22BB-5AE9-FDC2A711B003}"/>
              </a:ext>
            </a:extLst>
          </p:cNvPr>
          <p:cNvSpPr txBox="1"/>
          <p:nvPr/>
        </p:nvSpPr>
        <p:spPr>
          <a:xfrm>
            <a:off x="1611825" y="1945524"/>
            <a:ext cx="10182386" cy="7417415"/>
          </a:xfrm>
          <a:prstGeom prst="rect">
            <a:avLst/>
          </a:prstGeom>
          <a:noFill/>
        </p:spPr>
        <p:txBody>
          <a:bodyPr wrap="square" rtlCol="0">
            <a:spAutoFit/>
          </a:bodyPr>
          <a:lstStyle/>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Introduction </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About Marriott Hotel</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Target Customers of Marriot Hotel</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Guests Services Provided by Marriot Hotel</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Importance of Guest and Hospitality services in the Hotel Industry</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US" sz="2800" b="1" dirty="0">
                <a:solidFill>
                  <a:schemeClr val="tx1"/>
                </a:solidFill>
                <a:latin typeface="Fira Sans" panose="020B0503050000020004" pitchFamily="34" charset="0"/>
              </a:rPr>
              <a:t>Skills required for meeting customers’ expectations</a:t>
            </a:r>
          </a:p>
          <a:p>
            <a:pPr marL="342900" indent="-342900">
              <a:buFont typeface="Wingdings" panose="05000000000000000000" pitchFamily="2" charset="2"/>
              <a:buChar char="§"/>
            </a:pPr>
            <a:endParaRPr lang="en-US" sz="2800" b="1" dirty="0">
              <a:solidFill>
                <a:schemeClr val="tx1"/>
              </a:solidFill>
              <a:latin typeface="Fira Sans" panose="020B0503050000020004" pitchFamily="34" charset="0"/>
            </a:endParaRPr>
          </a:p>
          <a:p>
            <a:pPr marL="342900" indent="-342900">
              <a:buFont typeface="Wingdings" panose="05000000000000000000" pitchFamily="2" charset="2"/>
              <a:buChar char="§"/>
            </a:pPr>
            <a:r>
              <a:rPr lang="en-GB" sz="2800" b="1" dirty="0">
                <a:solidFill>
                  <a:schemeClr val="tx1"/>
                </a:solidFill>
                <a:effectLst/>
                <a:latin typeface="Fira Sans" panose="020B0503050000020004" pitchFamily="34" charset="0"/>
                <a:ea typeface="Calibri" panose="020F0502020204030204" pitchFamily="34" charset="0"/>
                <a:cs typeface="Arial" panose="020B0604020202020204" pitchFamily="34" charset="0"/>
              </a:rPr>
              <a:t>Strategies to meet customer’s expectations</a:t>
            </a:r>
          </a:p>
          <a:p>
            <a:pPr marL="342900" indent="-342900">
              <a:buFont typeface="Wingdings" panose="05000000000000000000" pitchFamily="2" charset="2"/>
              <a:buChar char="§"/>
            </a:pPr>
            <a:endParaRPr lang="en-GB" sz="2800" b="1" dirty="0">
              <a:solidFill>
                <a:schemeClr val="tx1"/>
              </a:solidFill>
              <a:latin typeface="Fira Sans" panose="020B05030500000200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800" b="1" dirty="0">
                <a:solidFill>
                  <a:schemeClr val="tx1"/>
                </a:solidFill>
                <a:latin typeface="Fira Sans" panose="020B0503050000020004" pitchFamily="34" charset="0"/>
                <a:ea typeface="Calibri" panose="020F0502020204030204" pitchFamily="34" charset="0"/>
                <a:cs typeface="Arial" panose="020B0604020202020204" pitchFamily="34" charset="0"/>
              </a:rPr>
              <a:t>Conclusion</a:t>
            </a:r>
            <a:endParaRPr lang="en-US" sz="2800" b="1" dirty="0">
              <a:solidFill>
                <a:schemeClr val="tx1"/>
              </a:solidFill>
              <a:latin typeface="Fira Sans" panose="020B0503050000020004" pitchFamily="34" charset="0"/>
            </a:endParaRPr>
          </a:p>
          <a:p>
            <a:endParaRPr lang="en-US" dirty="0"/>
          </a:p>
          <a:p>
            <a:endParaRPr lang="en-US" dirty="0"/>
          </a:p>
        </p:txBody>
      </p:sp>
      <p:pic>
        <p:nvPicPr>
          <p:cNvPr id="6" name="Picture 5">
            <a:extLst>
              <a:ext uri="{FF2B5EF4-FFF2-40B4-BE49-F238E27FC236}">
                <a16:creationId xmlns:a16="http://schemas.microsoft.com/office/drawing/2014/main" id="{9A1B7EB6-49F2-092C-DC4D-8EAA56C0A2B4}"/>
              </a:ext>
            </a:extLst>
          </p:cNvPr>
          <p:cNvPicPr>
            <a:picLocks noChangeAspect="1"/>
          </p:cNvPicPr>
          <p:nvPr/>
        </p:nvPicPr>
        <p:blipFill>
          <a:blip r:embed="rId3"/>
          <a:stretch>
            <a:fillRect/>
          </a:stretch>
        </p:blipFill>
        <p:spPr>
          <a:xfrm>
            <a:off x="11951695" y="2556090"/>
            <a:ext cx="5667375" cy="4895850"/>
          </a:xfrm>
          <a:prstGeom prst="rect">
            <a:avLst/>
          </a:prstGeom>
        </p:spPr>
      </p:pic>
    </p:spTree>
    <p:extLst>
      <p:ext uri="{BB962C8B-B14F-4D97-AF65-F5344CB8AC3E}">
        <p14:creationId xmlns:p14="http://schemas.microsoft.com/office/powerpoint/2010/main" val="4134232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rgbClr val="FFC000"/>
          </a:solidFill>
          <a:ln>
            <a:noFill/>
          </a:ln>
        </p:spPr>
        <p:txBody>
          <a:bodyPr/>
          <a:lstStyle/>
          <a:p>
            <a:endParaRPr lang="en-US" dirty="0"/>
          </a:p>
        </p:txBody>
      </p:sp>
      <p:sp>
        <p:nvSpPr>
          <p:cNvPr id="80" name="Google Shape;80;p12"/>
          <p:cNvSpPr txBox="1"/>
          <p:nvPr/>
        </p:nvSpPr>
        <p:spPr>
          <a:xfrm>
            <a:off x="5771716" y="597191"/>
            <a:ext cx="7015500" cy="110799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7200" b="1" dirty="0">
                <a:solidFill>
                  <a:schemeClr val="bg1"/>
                </a:solidFill>
                <a:latin typeface="Fira Sans" panose="020B0503050000020004" pitchFamily="34" charset="0"/>
              </a:rPr>
              <a:t>Introduction </a:t>
            </a:r>
            <a:endParaRPr sz="7200" b="1" dirty="0">
              <a:solidFill>
                <a:schemeClr val="bg1"/>
              </a:solidFill>
              <a:latin typeface="Fira Sans" panose="020B0503050000020004" pitchFamily="34" charset="0"/>
            </a:endParaRPr>
          </a:p>
        </p:txBody>
      </p:sp>
      <p:sp>
        <p:nvSpPr>
          <p:cNvPr id="2" name="TextBox 1">
            <a:extLst>
              <a:ext uri="{FF2B5EF4-FFF2-40B4-BE49-F238E27FC236}">
                <a16:creationId xmlns:a16="http://schemas.microsoft.com/office/drawing/2014/main" id="{7E7546E7-FF0A-0D0B-AF88-203E45E78782}"/>
              </a:ext>
            </a:extLst>
          </p:cNvPr>
          <p:cNvSpPr txBox="1"/>
          <p:nvPr/>
        </p:nvSpPr>
        <p:spPr>
          <a:xfrm>
            <a:off x="9144000" y="3604239"/>
            <a:ext cx="8551333" cy="4606389"/>
          </a:xfrm>
          <a:prstGeom prst="rect">
            <a:avLst/>
          </a:prstGeom>
          <a:noFill/>
        </p:spPr>
        <p:txBody>
          <a:bodyPr wrap="square" rtlCol="0">
            <a:spAutoFit/>
          </a:bodyPr>
          <a:lstStyle/>
          <a:p>
            <a:pPr marL="457200" marR="0" indent="-457200" algn="just">
              <a:spcBef>
                <a:spcPts val="0"/>
              </a:spcBef>
              <a:spcAft>
                <a:spcPts val="800"/>
              </a:spcAft>
              <a:buFont typeface="Wingdings" panose="05000000000000000000" pitchFamily="2" charset="2"/>
              <a:buChar char="§"/>
            </a:pPr>
            <a:r>
              <a:rPr lang="en-GB" sz="2800" dirty="0">
                <a:effectLst/>
                <a:latin typeface="Fira Sans" panose="020B0503050000020004" pitchFamily="34" charset="0"/>
                <a:ea typeface="Calibri" panose="020F0502020204030204" pitchFamily="34" charset="0"/>
                <a:cs typeface="Arial" panose="020B0604020202020204" pitchFamily="34" charset="0"/>
              </a:rPr>
              <a:t>Customer service is predominantly dedicated to helping customers and attending to their requests</a:t>
            </a:r>
            <a:endParaRPr lang="en-GB" sz="2800" dirty="0">
              <a:latin typeface="Fira Sans" panose="020B0503050000020004" pitchFamily="34" charset="0"/>
              <a:ea typeface="Calibri" panose="020F0502020204030204" pitchFamily="34" charset="0"/>
              <a:cs typeface="Arial" panose="020B0604020202020204" pitchFamily="34" charset="0"/>
            </a:endParaRPr>
          </a:p>
          <a:p>
            <a:pPr marR="0" algn="just">
              <a:spcBef>
                <a:spcPts val="0"/>
              </a:spcBef>
              <a:spcAft>
                <a:spcPts val="800"/>
              </a:spcAft>
            </a:pPr>
            <a:endParaRPr lang="en-GB" sz="2800" dirty="0">
              <a:effectLst/>
              <a:latin typeface="Fira Sans" panose="020B0503050000020004" pitchFamily="34" charset="0"/>
              <a:ea typeface="Calibri" panose="020F0502020204030204" pitchFamily="34" charset="0"/>
              <a:cs typeface="Arial" panose="020B0604020202020204" pitchFamily="34" charset="0"/>
            </a:endParaRPr>
          </a:p>
          <a:p>
            <a:pPr marL="457200" marR="0" indent="-457200" algn="just">
              <a:spcBef>
                <a:spcPts val="0"/>
              </a:spcBef>
              <a:spcAft>
                <a:spcPts val="0"/>
              </a:spcAft>
              <a:buFont typeface="Wingdings" panose="05000000000000000000" pitchFamily="2" charset="2"/>
              <a:buChar char="§"/>
            </a:pPr>
            <a:r>
              <a:rPr lang="en-GB" sz="2800" dirty="0">
                <a:effectLst/>
                <a:latin typeface="Fira Sans" panose="020B0503050000020004" pitchFamily="34" charset="0"/>
                <a:ea typeface="Calibri" panose="020F0502020204030204" pitchFamily="34" charset="0"/>
                <a:cs typeface="Arial" panose="020B0604020202020204" pitchFamily="34" charset="0"/>
              </a:rPr>
              <a:t>Furthermore, happy visitors will become genuine ambassadors for the hotel, increasing the likelihood that they will return again and again (Bagdan, 2021). </a:t>
            </a:r>
          </a:p>
          <a:p>
            <a:pPr marL="457200" marR="0" indent="-457200" algn="just">
              <a:spcBef>
                <a:spcPts val="0"/>
              </a:spcBef>
              <a:spcAft>
                <a:spcPts val="0"/>
              </a:spcAft>
              <a:buFont typeface="Wingdings" panose="05000000000000000000" pitchFamily="2" charset="2"/>
              <a:buChar char="§"/>
            </a:pPr>
            <a:endParaRPr lang="en-GB" sz="2800" dirty="0">
              <a:latin typeface="Fira Sans" panose="020B0503050000020004" pitchFamily="34" charset="0"/>
              <a:ea typeface="Calibri" panose="020F0502020204030204" pitchFamily="34" charset="0"/>
              <a:cs typeface="Arial" panose="020B0604020202020204" pitchFamily="34" charset="0"/>
            </a:endParaRPr>
          </a:p>
          <a:p>
            <a:pPr marL="457200" marR="0" indent="-457200" algn="just">
              <a:spcBef>
                <a:spcPts val="0"/>
              </a:spcBef>
              <a:spcAft>
                <a:spcPts val="0"/>
              </a:spcAft>
              <a:buFont typeface="Wingdings" panose="05000000000000000000" pitchFamily="2" charset="2"/>
              <a:buChar char="§"/>
            </a:pPr>
            <a:r>
              <a:rPr lang="en-US" sz="2800" dirty="0">
                <a:effectLst/>
                <a:latin typeface="Fira Sans" panose="020B0503050000020004" pitchFamily="34" charset="0"/>
                <a:ea typeface="Calibri" panose="020F0502020204030204" pitchFamily="34" charset="0"/>
                <a:cs typeface="Arial" panose="020B0604020202020204" pitchFamily="34" charset="0"/>
              </a:rPr>
              <a:t>The chosen hotel for this task is Marriot Hotel. </a:t>
            </a:r>
            <a:endParaRPr lang="en-US" dirty="0"/>
          </a:p>
        </p:txBody>
      </p:sp>
      <p:pic>
        <p:nvPicPr>
          <p:cNvPr id="3" name="Picture 2">
            <a:extLst>
              <a:ext uri="{FF2B5EF4-FFF2-40B4-BE49-F238E27FC236}">
                <a16:creationId xmlns:a16="http://schemas.microsoft.com/office/drawing/2014/main" id="{82D28BA2-8CC9-7E5B-9FE0-10712AE938C5}"/>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592667" y="3369734"/>
            <a:ext cx="8382000" cy="5252720"/>
          </a:xfrm>
          <a:prstGeom prst="rect">
            <a:avLst/>
          </a:prstGeom>
        </p:spPr>
      </p:pic>
      <p:pic>
        <p:nvPicPr>
          <p:cNvPr id="1026" name="Picture 2">
            <a:extLst>
              <a:ext uri="{FF2B5EF4-FFF2-40B4-BE49-F238E27FC236}">
                <a16:creationId xmlns:a16="http://schemas.microsoft.com/office/drawing/2014/main" id="{525B4BB2-3F78-C576-9BFD-9843829ABF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9495" y="308402"/>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229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2">
              <a:lumMod val="40000"/>
              <a:lumOff val="60000"/>
            </a:schemeClr>
          </a:solidFill>
          <a:ln>
            <a:noFill/>
          </a:ln>
        </p:spPr>
        <p:txBody>
          <a:bodyPr/>
          <a:lstStyle/>
          <a:p>
            <a:endParaRPr lang="en-US" dirty="0"/>
          </a:p>
        </p:txBody>
      </p:sp>
      <p:sp>
        <p:nvSpPr>
          <p:cNvPr id="80" name="Google Shape;80;p12"/>
          <p:cNvSpPr txBox="1"/>
          <p:nvPr/>
        </p:nvSpPr>
        <p:spPr>
          <a:xfrm>
            <a:off x="2859437" y="351457"/>
            <a:ext cx="11275018" cy="110799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GB" sz="72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About  Marriot Hotel</a:t>
            </a:r>
            <a:endParaRPr sz="7200" b="1" dirty="0">
              <a:solidFill>
                <a:schemeClr val="bg1"/>
              </a:solidFill>
              <a:latin typeface="Fira Sans" panose="020B0503050000020004" pitchFamily="34" charset="0"/>
            </a:endParaRPr>
          </a:p>
        </p:txBody>
      </p:sp>
      <p:sp>
        <p:nvSpPr>
          <p:cNvPr id="4" name="TextBox 3">
            <a:extLst>
              <a:ext uri="{FF2B5EF4-FFF2-40B4-BE49-F238E27FC236}">
                <a16:creationId xmlns:a16="http://schemas.microsoft.com/office/drawing/2014/main" id="{8F1CB08B-CE3F-2FDC-5982-BAE9A23506B1}"/>
              </a:ext>
            </a:extLst>
          </p:cNvPr>
          <p:cNvSpPr txBox="1"/>
          <p:nvPr/>
        </p:nvSpPr>
        <p:spPr>
          <a:xfrm>
            <a:off x="697425" y="3663092"/>
            <a:ext cx="9376474" cy="5262979"/>
          </a:xfrm>
          <a:prstGeom prst="rect">
            <a:avLst/>
          </a:prstGeom>
          <a:noFill/>
        </p:spPr>
        <p:txBody>
          <a:bodyPr wrap="square" rtlCol="0">
            <a:spAutoFit/>
          </a:bodyPr>
          <a:lstStyle/>
          <a:p>
            <a:pPr marL="457200" indent="-457200" algn="just">
              <a:buFont typeface="Wingdings" panose="05000000000000000000" pitchFamily="2" charset="2"/>
              <a:buChar char="§"/>
            </a:pPr>
            <a:r>
              <a:rPr lang="en-US" sz="2800" dirty="0">
                <a:latin typeface="Fira Sans" panose="020B0503050000020004" pitchFamily="34" charset="0"/>
              </a:rPr>
              <a:t>The American conglomerate Marriott International, Inc. maintains and contracts a wide variety of hotels, condominiums, and timeshares. Bethesda, Maryland is home to its base. It was J. Willard Marriott and his wife, Alice, who started the corporation. (marriott.com, 2020). </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Having 30 brands and 8,000+ locations in 139 regions and territories provide guests more opportunities to engage, explore, and broaden their horizons than any other company in the sector.</a:t>
            </a:r>
          </a:p>
        </p:txBody>
      </p:sp>
      <p:pic>
        <p:nvPicPr>
          <p:cNvPr id="2" name="Picture 1">
            <a:extLst>
              <a:ext uri="{FF2B5EF4-FFF2-40B4-BE49-F238E27FC236}">
                <a16:creationId xmlns:a16="http://schemas.microsoft.com/office/drawing/2014/main" id="{D0714722-87AD-0C42-D590-BB52684B582D}"/>
              </a:ext>
            </a:extLst>
          </p:cNvPr>
          <p:cNvPicPr>
            <a:picLocks noChangeAspect="1"/>
          </p:cNvPicPr>
          <p:nvPr/>
        </p:nvPicPr>
        <p:blipFill>
          <a:blip r:embed="rId3"/>
          <a:stretch>
            <a:fillRect/>
          </a:stretch>
        </p:blipFill>
        <p:spPr>
          <a:xfrm>
            <a:off x="15428563" y="154983"/>
            <a:ext cx="2211210" cy="1733554"/>
          </a:xfrm>
          <a:prstGeom prst="rect">
            <a:avLst/>
          </a:prstGeom>
        </p:spPr>
      </p:pic>
      <p:pic>
        <p:nvPicPr>
          <p:cNvPr id="3" name="Picture 2">
            <a:extLst>
              <a:ext uri="{FF2B5EF4-FFF2-40B4-BE49-F238E27FC236}">
                <a16:creationId xmlns:a16="http://schemas.microsoft.com/office/drawing/2014/main" id="{03DD1C99-5ACC-74E9-EAFB-2374A72708BC}"/>
              </a:ext>
            </a:extLst>
          </p:cNvPr>
          <p:cNvPicPr>
            <a:picLocks noChangeAspect="1"/>
          </p:cNvPicPr>
          <p:nvPr/>
        </p:nvPicPr>
        <p:blipFill>
          <a:blip r:embed="rId4"/>
          <a:stretch>
            <a:fillRect/>
          </a:stretch>
        </p:blipFill>
        <p:spPr>
          <a:xfrm>
            <a:off x="11365854" y="2767370"/>
            <a:ext cx="5537202" cy="3690026"/>
          </a:xfrm>
          <a:prstGeom prst="rect">
            <a:avLst/>
          </a:prstGeom>
        </p:spPr>
      </p:pic>
      <p:pic>
        <p:nvPicPr>
          <p:cNvPr id="7" name="Picture 6">
            <a:extLst>
              <a:ext uri="{FF2B5EF4-FFF2-40B4-BE49-F238E27FC236}">
                <a16:creationId xmlns:a16="http://schemas.microsoft.com/office/drawing/2014/main" id="{54BBC2CA-E936-9EF8-898B-4F527E17BB15}"/>
              </a:ext>
            </a:extLst>
          </p:cNvPr>
          <p:cNvPicPr>
            <a:picLocks noChangeAspect="1"/>
          </p:cNvPicPr>
          <p:nvPr/>
        </p:nvPicPr>
        <p:blipFill>
          <a:blip r:embed="rId5"/>
          <a:stretch>
            <a:fillRect/>
          </a:stretch>
        </p:blipFill>
        <p:spPr>
          <a:xfrm>
            <a:off x="11365854" y="6645231"/>
            <a:ext cx="5702946" cy="3412067"/>
          </a:xfrm>
          <a:prstGeom prst="rect">
            <a:avLst/>
          </a:prstGeom>
        </p:spPr>
      </p:pic>
    </p:spTree>
    <p:extLst>
      <p:ext uri="{BB962C8B-B14F-4D97-AF65-F5344CB8AC3E}">
        <p14:creationId xmlns:p14="http://schemas.microsoft.com/office/powerpoint/2010/main" val="3417907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184860"/>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6"/>
          </a:solidFill>
          <a:ln>
            <a:noFill/>
          </a:ln>
        </p:spPr>
        <p:txBody>
          <a:bodyPr/>
          <a:lstStyle/>
          <a:p>
            <a:endParaRPr lang="en-US" dirty="0"/>
          </a:p>
        </p:txBody>
      </p:sp>
      <p:sp>
        <p:nvSpPr>
          <p:cNvPr id="2" name="TextBox 1">
            <a:extLst>
              <a:ext uri="{FF2B5EF4-FFF2-40B4-BE49-F238E27FC236}">
                <a16:creationId xmlns:a16="http://schemas.microsoft.com/office/drawing/2014/main" id="{B59103A2-726E-7760-7904-3B27762F0E3D}"/>
              </a:ext>
            </a:extLst>
          </p:cNvPr>
          <p:cNvSpPr txBox="1"/>
          <p:nvPr/>
        </p:nvSpPr>
        <p:spPr>
          <a:xfrm>
            <a:off x="61993" y="415827"/>
            <a:ext cx="18164014" cy="923330"/>
          </a:xfrm>
          <a:prstGeom prst="rect">
            <a:avLst/>
          </a:prstGeom>
          <a:noFill/>
        </p:spPr>
        <p:txBody>
          <a:bodyPr wrap="square" rtlCol="0">
            <a:spAutoFit/>
          </a:bodyPr>
          <a:lstStyle/>
          <a:p>
            <a:pPr algn="ctr"/>
            <a:r>
              <a:rPr lang="en-GB" sz="54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Target Customers of Marriot Hotel</a:t>
            </a:r>
            <a:endParaRPr lang="en-US" sz="4400" b="1" dirty="0">
              <a:solidFill>
                <a:schemeClr val="bg1"/>
              </a:solidFill>
              <a:latin typeface="Fira Sans" panose="020B0503050000020004" pitchFamily="34" charset="0"/>
            </a:endParaRPr>
          </a:p>
        </p:txBody>
      </p:sp>
      <p:sp>
        <p:nvSpPr>
          <p:cNvPr id="3" name="TextBox 2">
            <a:extLst>
              <a:ext uri="{FF2B5EF4-FFF2-40B4-BE49-F238E27FC236}">
                <a16:creationId xmlns:a16="http://schemas.microsoft.com/office/drawing/2014/main" id="{6ED7D8C1-A5B0-7CEF-E57B-249F89D91EB7}"/>
              </a:ext>
            </a:extLst>
          </p:cNvPr>
          <p:cNvSpPr txBox="1"/>
          <p:nvPr/>
        </p:nvSpPr>
        <p:spPr>
          <a:xfrm>
            <a:off x="8284920" y="3987460"/>
            <a:ext cx="9407471" cy="3529171"/>
          </a:xfrm>
          <a:prstGeom prst="rect">
            <a:avLst/>
          </a:prstGeom>
          <a:noFill/>
        </p:spPr>
        <p:txBody>
          <a:bodyPr wrap="square" rtlCol="0">
            <a:spAutoFit/>
          </a:bodyPr>
          <a:lstStyle/>
          <a:p>
            <a:pPr marL="0" marR="0" algn="just">
              <a:spcBef>
                <a:spcPts val="0"/>
              </a:spcBef>
              <a:spcAft>
                <a:spcPts val="800"/>
              </a:spcAft>
            </a:pPr>
            <a:r>
              <a:rPr lang="en-GB" sz="2800" dirty="0">
                <a:effectLst/>
                <a:latin typeface="Fira Sans" panose="020B0503050000020004" pitchFamily="34" charset="0"/>
                <a:ea typeface="Calibri" panose="020F0502020204030204" pitchFamily="34" charset="0"/>
                <a:cs typeface="Arial" panose="020B0604020202020204" pitchFamily="34" charset="0"/>
              </a:rPr>
              <a:t>Marriot Hotel  is a premium brand hotel chain owned by Marriott International, Inc. </a:t>
            </a:r>
          </a:p>
          <a:p>
            <a:pPr marL="0" marR="0" algn="just">
              <a:spcBef>
                <a:spcPts val="0"/>
              </a:spcBef>
              <a:spcAft>
                <a:spcPts val="800"/>
              </a:spcAft>
            </a:pPr>
            <a:endParaRPr lang="en-GB" sz="2800" dirty="0">
              <a:effectLst/>
              <a:latin typeface="Fira Sans" panose="020B0503050000020004" pitchFamily="34" charset="0"/>
              <a:ea typeface="Calibri" panose="020F0502020204030204" pitchFamily="34" charset="0"/>
              <a:cs typeface="Arial" panose="020B0604020202020204" pitchFamily="34" charset="0"/>
            </a:endParaRPr>
          </a:p>
          <a:p>
            <a:pPr marL="0" marR="0" algn="just">
              <a:spcBef>
                <a:spcPts val="0"/>
              </a:spcBef>
              <a:spcAft>
                <a:spcPts val="0"/>
              </a:spcAft>
            </a:pPr>
            <a:r>
              <a:rPr lang="en-GB" sz="2800" dirty="0">
                <a:effectLst/>
                <a:latin typeface="Fira Sans" panose="020B0503050000020004" pitchFamily="34" charset="0"/>
                <a:ea typeface="Calibri" panose="020F0502020204030204" pitchFamily="34" charset="0"/>
                <a:cs typeface="Arial" panose="020B0604020202020204" pitchFamily="34" charset="0"/>
              </a:rPr>
              <a:t>clientele consists of affluent business travellers and vacationers who value their privacy and discretion and are ready to pay more for their lodgings (hospitality-on.com, 2022).</a:t>
            </a:r>
          </a:p>
          <a:p>
            <a:endParaRPr lang="en-US" dirty="0"/>
          </a:p>
        </p:txBody>
      </p:sp>
      <p:pic>
        <p:nvPicPr>
          <p:cNvPr id="7" name="Picture 6">
            <a:extLst>
              <a:ext uri="{FF2B5EF4-FFF2-40B4-BE49-F238E27FC236}">
                <a16:creationId xmlns:a16="http://schemas.microsoft.com/office/drawing/2014/main" id="{71570493-EBFE-66B8-6506-EB0EB80D5EDF}"/>
              </a:ext>
            </a:extLst>
          </p:cNvPr>
          <p:cNvPicPr>
            <a:picLocks noChangeAspect="1"/>
          </p:cNvPicPr>
          <p:nvPr/>
        </p:nvPicPr>
        <p:blipFill>
          <a:blip r:embed="rId3"/>
          <a:stretch>
            <a:fillRect/>
          </a:stretch>
        </p:blipFill>
        <p:spPr>
          <a:xfrm>
            <a:off x="1263112" y="3401953"/>
            <a:ext cx="6266916" cy="4700187"/>
          </a:xfrm>
          <a:prstGeom prst="rect">
            <a:avLst/>
          </a:prstGeom>
        </p:spPr>
      </p:pic>
      <p:pic>
        <p:nvPicPr>
          <p:cNvPr id="4" name="Picture 2">
            <a:extLst>
              <a:ext uri="{FF2B5EF4-FFF2-40B4-BE49-F238E27FC236}">
                <a16:creationId xmlns:a16="http://schemas.microsoft.com/office/drawing/2014/main" id="{EBCD9602-6F75-7FA3-B829-68B88867C9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577" y="179631"/>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315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243314"/>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2">
              <a:lumMod val="40000"/>
              <a:lumOff val="60000"/>
            </a:schemeClr>
          </a:solidFill>
          <a:ln>
            <a:noFill/>
          </a:ln>
        </p:spPr>
        <p:txBody>
          <a:bodyPr/>
          <a:lstStyle/>
          <a:p>
            <a:endParaRPr lang="en-US" dirty="0"/>
          </a:p>
        </p:txBody>
      </p:sp>
      <p:sp>
        <p:nvSpPr>
          <p:cNvPr id="2" name="TextBox 1">
            <a:extLst>
              <a:ext uri="{FF2B5EF4-FFF2-40B4-BE49-F238E27FC236}">
                <a16:creationId xmlns:a16="http://schemas.microsoft.com/office/drawing/2014/main" id="{AED40900-1161-76AC-16FB-A31B79C4CA37}"/>
              </a:ext>
            </a:extLst>
          </p:cNvPr>
          <p:cNvSpPr txBox="1"/>
          <p:nvPr/>
        </p:nvSpPr>
        <p:spPr>
          <a:xfrm>
            <a:off x="263469" y="170482"/>
            <a:ext cx="17761057" cy="923330"/>
          </a:xfrm>
          <a:prstGeom prst="rect">
            <a:avLst/>
          </a:prstGeom>
          <a:noFill/>
        </p:spPr>
        <p:txBody>
          <a:bodyPr wrap="square" rtlCol="0">
            <a:spAutoFit/>
          </a:bodyPr>
          <a:lstStyle/>
          <a:p>
            <a:pPr algn="ctr"/>
            <a:r>
              <a:rPr lang="en-GB" sz="5400" b="1" dirty="0">
                <a:effectLst/>
                <a:latin typeface="Fira Sans" panose="020B0503050000020004" pitchFamily="34" charset="0"/>
                <a:ea typeface="Calibri" panose="020F0502020204030204" pitchFamily="34" charset="0"/>
                <a:cs typeface="Arial" panose="020B0604020202020204" pitchFamily="34" charset="0"/>
              </a:rPr>
              <a:t>Guests Services Provided by Marriot Hotel</a:t>
            </a:r>
            <a:endParaRPr lang="en-US" sz="4400" b="1" dirty="0">
              <a:latin typeface="Fira Sans" panose="020B0503050000020004" pitchFamily="34" charset="0"/>
            </a:endParaRPr>
          </a:p>
        </p:txBody>
      </p:sp>
      <p:sp>
        <p:nvSpPr>
          <p:cNvPr id="3" name="TextBox 2">
            <a:extLst>
              <a:ext uri="{FF2B5EF4-FFF2-40B4-BE49-F238E27FC236}">
                <a16:creationId xmlns:a16="http://schemas.microsoft.com/office/drawing/2014/main" id="{4E207C4D-A0F9-F856-172B-DA9E8F22E353}"/>
              </a:ext>
            </a:extLst>
          </p:cNvPr>
          <p:cNvSpPr txBox="1"/>
          <p:nvPr/>
        </p:nvSpPr>
        <p:spPr>
          <a:xfrm>
            <a:off x="3208146" y="1093812"/>
            <a:ext cx="11871701" cy="769441"/>
          </a:xfrm>
          <a:prstGeom prst="rect">
            <a:avLst/>
          </a:prstGeom>
          <a:noFill/>
        </p:spPr>
        <p:txBody>
          <a:bodyPr wrap="square" rtlCol="0">
            <a:spAutoFit/>
          </a:bodyPr>
          <a:lstStyle/>
          <a:p>
            <a:pPr algn="ctr"/>
            <a:r>
              <a:rPr lang="en-US" sz="4400" b="1" dirty="0">
                <a:solidFill>
                  <a:schemeClr val="bg1"/>
                </a:solidFill>
                <a:latin typeface="Fira Sans" panose="020B0503050000020004" pitchFamily="34" charset="0"/>
              </a:rPr>
              <a:t>Services offered to the Business Guests</a:t>
            </a:r>
          </a:p>
        </p:txBody>
      </p:sp>
      <p:sp>
        <p:nvSpPr>
          <p:cNvPr id="4" name="TextBox 3">
            <a:extLst>
              <a:ext uri="{FF2B5EF4-FFF2-40B4-BE49-F238E27FC236}">
                <a16:creationId xmlns:a16="http://schemas.microsoft.com/office/drawing/2014/main" id="{5AB94391-EBA4-E4EF-3506-A2046EC26936}"/>
              </a:ext>
            </a:extLst>
          </p:cNvPr>
          <p:cNvSpPr txBox="1"/>
          <p:nvPr/>
        </p:nvSpPr>
        <p:spPr>
          <a:xfrm>
            <a:off x="821411" y="3829537"/>
            <a:ext cx="9934413" cy="4401205"/>
          </a:xfrm>
          <a:prstGeom prst="rect">
            <a:avLst/>
          </a:prstGeom>
          <a:noFill/>
        </p:spPr>
        <p:txBody>
          <a:bodyPr wrap="square" rtlCol="0">
            <a:spAutoFit/>
          </a:bodyPr>
          <a:lstStyle/>
          <a:p>
            <a:pPr marL="457200" indent="-457200" algn="just">
              <a:buFont typeface="Wingdings" panose="05000000000000000000" pitchFamily="2" charset="2"/>
              <a:buChar char="§"/>
            </a:pPr>
            <a:r>
              <a:rPr lang="en-US" sz="2800" dirty="0">
                <a:latin typeface="Fira Sans" panose="020B0503050000020004" pitchFamily="34" charset="0"/>
              </a:rPr>
              <a:t>Hotel guests on business are known as "business guests." The internet at the Marriott Hotel is high-speed and completely secure.</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Business travellers may take the edge of the hotel's convenient location and well-equipped meeting facilities.</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The Marriott Hotel provides emergency services, such as booking flights and conveying to and from the airport</a:t>
            </a:r>
          </a:p>
        </p:txBody>
      </p:sp>
      <p:pic>
        <p:nvPicPr>
          <p:cNvPr id="5" name="Picture 4">
            <a:extLst>
              <a:ext uri="{FF2B5EF4-FFF2-40B4-BE49-F238E27FC236}">
                <a16:creationId xmlns:a16="http://schemas.microsoft.com/office/drawing/2014/main" id="{C385957E-FF20-CA80-2643-AC90F1BE2261}"/>
              </a:ext>
            </a:extLst>
          </p:cNvPr>
          <p:cNvPicPr>
            <a:picLocks noChangeAspect="1"/>
          </p:cNvPicPr>
          <p:nvPr/>
        </p:nvPicPr>
        <p:blipFill>
          <a:blip r:embed="rId3"/>
          <a:stretch>
            <a:fillRect/>
          </a:stretch>
        </p:blipFill>
        <p:spPr>
          <a:xfrm>
            <a:off x="12145959" y="2670297"/>
            <a:ext cx="4751901" cy="3164766"/>
          </a:xfrm>
          <a:prstGeom prst="rect">
            <a:avLst/>
          </a:prstGeom>
        </p:spPr>
      </p:pic>
      <p:pic>
        <p:nvPicPr>
          <p:cNvPr id="6" name="Picture 5">
            <a:extLst>
              <a:ext uri="{FF2B5EF4-FFF2-40B4-BE49-F238E27FC236}">
                <a16:creationId xmlns:a16="http://schemas.microsoft.com/office/drawing/2014/main" id="{2F950E7D-4CD4-D1F6-A5CE-F11609EB496B}"/>
              </a:ext>
            </a:extLst>
          </p:cNvPr>
          <p:cNvPicPr>
            <a:picLocks noChangeAspect="1"/>
          </p:cNvPicPr>
          <p:nvPr/>
        </p:nvPicPr>
        <p:blipFill>
          <a:blip r:embed="rId4"/>
          <a:stretch>
            <a:fillRect/>
          </a:stretch>
        </p:blipFill>
        <p:spPr>
          <a:xfrm>
            <a:off x="12145959" y="6348629"/>
            <a:ext cx="4917482" cy="3277041"/>
          </a:xfrm>
          <a:prstGeom prst="rect">
            <a:avLst/>
          </a:prstGeom>
        </p:spPr>
      </p:pic>
      <p:pic>
        <p:nvPicPr>
          <p:cNvPr id="7" name="Picture 2">
            <a:extLst>
              <a:ext uri="{FF2B5EF4-FFF2-40B4-BE49-F238E27FC236}">
                <a16:creationId xmlns:a16="http://schemas.microsoft.com/office/drawing/2014/main" id="{1C32B87C-27B5-26A0-8AC3-5D8B52CC4E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4258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rgbClr val="002060"/>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263469" y="170482"/>
            <a:ext cx="17761057" cy="769441"/>
          </a:xfrm>
          <a:prstGeom prst="rect">
            <a:avLst/>
          </a:prstGeom>
          <a:noFill/>
        </p:spPr>
        <p:txBody>
          <a:bodyPr wrap="square" rtlCol="0">
            <a:spAutoFit/>
          </a:bodyPr>
          <a:lstStyle/>
          <a:p>
            <a:pPr algn="ctr"/>
            <a:r>
              <a:rPr lang="en-GB" sz="4400" b="1" dirty="0">
                <a:effectLst/>
                <a:latin typeface="Fira Sans" panose="020B0503050000020004" pitchFamily="34" charset="0"/>
                <a:ea typeface="Calibri" panose="020F0502020204030204" pitchFamily="34" charset="0"/>
                <a:cs typeface="Arial" panose="020B0604020202020204" pitchFamily="34" charset="0"/>
              </a:rPr>
              <a:t>Guests Services Provided by  Marriot Hotel  (CONT’D)</a:t>
            </a:r>
            <a:endParaRPr lang="en-US" sz="3600" b="1" dirty="0">
              <a:latin typeface="Fira Sans" panose="020B0503050000020004" pitchFamily="34" charset="0"/>
            </a:endParaRPr>
          </a:p>
        </p:txBody>
      </p:sp>
      <p:sp>
        <p:nvSpPr>
          <p:cNvPr id="3" name="TextBox 2">
            <a:extLst>
              <a:ext uri="{FF2B5EF4-FFF2-40B4-BE49-F238E27FC236}">
                <a16:creationId xmlns:a16="http://schemas.microsoft.com/office/drawing/2014/main" id="{6BF86F70-C17E-6B8A-954C-1D6F7ABF5F2E}"/>
              </a:ext>
            </a:extLst>
          </p:cNvPr>
          <p:cNvSpPr txBox="1"/>
          <p:nvPr/>
        </p:nvSpPr>
        <p:spPr>
          <a:xfrm>
            <a:off x="3208146" y="1093812"/>
            <a:ext cx="11871701" cy="769441"/>
          </a:xfrm>
          <a:prstGeom prst="rect">
            <a:avLst/>
          </a:prstGeom>
          <a:noFill/>
        </p:spPr>
        <p:txBody>
          <a:bodyPr wrap="square" rtlCol="0">
            <a:spAutoFit/>
          </a:bodyPr>
          <a:lstStyle/>
          <a:p>
            <a:pPr algn="ctr"/>
            <a:r>
              <a:rPr lang="en-US" sz="4400" b="1" dirty="0">
                <a:solidFill>
                  <a:schemeClr val="bg1"/>
                </a:solidFill>
                <a:latin typeface="Fira Sans" panose="020B0503050000020004" pitchFamily="34" charset="0"/>
              </a:rPr>
              <a:t>Services offered to the Millennial Guests</a:t>
            </a:r>
          </a:p>
        </p:txBody>
      </p:sp>
      <p:sp>
        <p:nvSpPr>
          <p:cNvPr id="4" name="TextBox 3">
            <a:extLst>
              <a:ext uri="{FF2B5EF4-FFF2-40B4-BE49-F238E27FC236}">
                <a16:creationId xmlns:a16="http://schemas.microsoft.com/office/drawing/2014/main" id="{7D1D3805-E14E-264D-76CA-0A3A3C71F8E8}"/>
              </a:ext>
            </a:extLst>
          </p:cNvPr>
          <p:cNvSpPr txBox="1"/>
          <p:nvPr/>
        </p:nvSpPr>
        <p:spPr>
          <a:xfrm>
            <a:off x="9143996" y="3348719"/>
            <a:ext cx="8291597" cy="4832092"/>
          </a:xfrm>
          <a:prstGeom prst="rect">
            <a:avLst/>
          </a:prstGeom>
          <a:noFill/>
        </p:spPr>
        <p:txBody>
          <a:bodyPr wrap="square" rtlCol="0">
            <a:spAutoFit/>
          </a:bodyPr>
          <a:lstStyle/>
          <a:p>
            <a:pPr marL="457200" indent="-457200" algn="just">
              <a:buClr>
                <a:schemeClr val="bg1"/>
              </a:buClr>
              <a:buFont typeface="Wingdings" panose="05000000000000000000" pitchFamily="2" charset="2"/>
              <a:buChar char="§"/>
            </a:pPr>
            <a:r>
              <a:rPr lang="en-US" sz="2800" dirty="0">
                <a:solidFill>
                  <a:schemeClr val="bg1"/>
                </a:solidFill>
                <a:latin typeface="Fira Sans" panose="020B0503050000020004" pitchFamily="34" charset="0"/>
              </a:rPr>
              <a:t>The Marriott Hotel has custom-made tour packages that may be added to a guest's stay. </a:t>
            </a:r>
          </a:p>
          <a:p>
            <a:pPr marL="457200" indent="-457200" algn="just">
              <a:buClr>
                <a:schemeClr val="bg1"/>
              </a:buClr>
              <a:buFont typeface="Wingdings" panose="05000000000000000000" pitchFamily="2" charset="2"/>
              <a:buChar char="§"/>
            </a:pPr>
            <a:endParaRPr lang="en-US" sz="2800" dirty="0">
              <a:solidFill>
                <a:schemeClr val="bg1"/>
              </a:solidFill>
              <a:latin typeface="Fira Sans" panose="020B0503050000020004" pitchFamily="34" charset="0"/>
            </a:endParaRPr>
          </a:p>
          <a:p>
            <a:pPr marL="457200" indent="-457200" algn="just">
              <a:buClr>
                <a:schemeClr val="bg1"/>
              </a:buClr>
              <a:buFont typeface="Wingdings" panose="05000000000000000000" pitchFamily="2" charset="2"/>
              <a:buChar char="§"/>
            </a:pPr>
            <a:r>
              <a:rPr lang="en-US" sz="2800" dirty="0">
                <a:solidFill>
                  <a:schemeClr val="bg1"/>
                </a:solidFill>
                <a:latin typeface="Fira Sans" panose="020B0503050000020004" pitchFamily="34" charset="0"/>
              </a:rPr>
              <a:t>Offers a variety of recreational experiences, including athleticism, food and wine, and swimming classes. </a:t>
            </a:r>
          </a:p>
          <a:p>
            <a:pPr marL="457200" indent="-457200" algn="just">
              <a:buClr>
                <a:schemeClr val="bg1"/>
              </a:buClr>
              <a:buFont typeface="Wingdings" panose="05000000000000000000" pitchFamily="2" charset="2"/>
              <a:buChar char="§"/>
            </a:pPr>
            <a:endParaRPr lang="en-US" sz="2800" dirty="0">
              <a:solidFill>
                <a:schemeClr val="bg1"/>
              </a:solidFill>
              <a:latin typeface="Fira Sans" panose="020B0503050000020004" pitchFamily="34" charset="0"/>
            </a:endParaRPr>
          </a:p>
          <a:p>
            <a:pPr marL="457200" indent="-457200" algn="just">
              <a:buClr>
                <a:schemeClr val="bg1"/>
              </a:buClr>
              <a:buFont typeface="Wingdings" panose="05000000000000000000" pitchFamily="2" charset="2"/>
              <a:buChar char="§"/>
            </a:pPr>
            <a:endParaRPr lang="en-US" sz="2800" dirty="0">
              <a:solidFill>
                <a:schemeClr val="bg1"/>
              </a:solidFill>
              <a:latin typeface="Fira Sans" panose="020B0503050000020004" pitchFamily="34" charset="0"/>
            </a:endParaRPr>
          </a:p>
          <a:p>
            <a:pPr marL="457200" indent="-457200" algn="just">
              <a:buClr>
                <a:schemeClr val="bg1"/>
              </a:buClr>
              <a:buFont typeface="Wingdings" panose="05000000000000000000" pitchFamily="2" charset="2"/>
              <a:buChar char="§"/>
            </a:pPr>
            <a:r>
              <a:rPr lang="en-US" sz="2800" dirty="0">
                <a:solidFill>
                  <a:schemeClr val="bg1"/>
                </a:solidFill>
                <a:latin typeface="Fira Sans" panose="020B0503050000020004" pitchFamily="34" charset="0"/>
              </a:rPr>
              <a:t>supplies its frequent guests with an exclusive discount on its high-quality services (Solomon, 2016).</a:t>
            </a:r>
          </a:p>
        </p:txBody>
      </p:sp>
      <p:pic>
        <p:nvPicPr>
          <p:cNvPr id="5" name="Picture 4">
            <a:extLst>
              <a:ext uri="{FF2B5EF4-FFF2-40B4-BE49-F238E27FC236}">
                <a16:creationId xmlns:a16="http://schemas.microsoft.com/office/drawing/2014/main" id="{3EEAA3AE-7803-C574-9411-9D2512D7B445}"/>
              </a:ext>
            </a:extLst>
          </p:cNvPr>
          <p:cNvPicPr>
            <a:picLocks noChangeAspect="1"/>
          </p:cNvPicPr>
          <p:nvPr/>
        </p:nvPicPr>
        <p:blipFill>
          <a:blip r:embed="rId3"/>
          <a:stretch>
            <a:fillRect/>
          </a:stretch>
        </p:blipFill>
        <p:spPr>
          <a:xfrm>
            <a:off x="263469" y="3687001"/>
            <a:ext cx="9172826" cy="4586413"/>
          </a:xfrm>
          <a:prstGeom prst="rect">
            <a:avLst/>
          </a:prstGeom>
        </p:spPr>
      </p:pic>
      <p:pic>
        <p:nvPicPr>
          <p:cNvPr id="6" name="Picture 2">
            <a:extLst>
              <a:ext uri="{FF2B5EF4-FFF2-40B4-BE49-F238E27FC236}">
                <a16:creationId xmlns:a16="http://schemas.microsoft.com/office/drawing/2014/main" id="{AE6C5AB7-E1E7-61D5-8A23-FB2A107741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27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2">
              <a:lumMod val="20000"/>
              <a:lumOff val="80000"/>
            </a:schemeClr>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263469" y="170482"/>
            <a:ext cx="17761057" cy="769441"/>
          </a:xfrm>
          <a:prstGeom prst="rect">
            <a:avLst/>
          </a:prstGeom>
          <a:noFill/>
        </p:spPr>
        <p:txBody>
          <a:bodyPr wrap="square" rtlCol="0">
            <a:spAutoFit/>
          </a:bodyPr>
          <a:lstStyle/>
          <a:p>
            <a:pPr algn="ctr"/>
            <a:r>
              <a:rPr lang="en-GB" sz="4400" b="1" dirty="0">
                <a:effectLst/>
                <a:latin typeface="Fira Sans" panose="020B0503050000020004" pitchFamily="34" charset="0"/>
                <a:ea typeface="Calibri" panose="020F0502020204030204" pitchFamily="34" charset="0"/>
                <a:cs typeface="Arial" panose="020B0604020202020204" pitchFamily="34" charset="0"/>
              </a:rPr>
              <a:t>Guests Services Provided by  Marriot Hotel  (CONT’D)</a:t>
            </a:r>
            <a:endParaRPr lang="en-US" sz="3600" b="1" dirty="0">
              <a:latin typeface="Fira Sans" panose="020B0503050000020004" pitchFamily="34" charset="0"/>
            </a:endParaRPr>
          </a:p>
        </p:txBody>
      </p:sp>
      <p:sp>
        <p:nvSpPr>
          <p:cNvPr id="3" name="TextBox 2">
            <a:extLst>
              <a:ext uri="{FF2B5EF4-FFF2-40B4-BE49-F238E27FC236}">
                <a16:creationId xmlns:a16="http://schemas.microsoft.com/office/drawing/2014/main" id="{6BF86F70-C17E-6B8A-954C-1D6F7ABF5F2E}"/>
              </a:ext>
            </a:extLst>
          </p:cNvPr>
          <p:cNvSpPr txBox="1"/>
          <p:nvPr/>
        </p:nvSpPr>
        <p:spPr>
          <a:xfrm>
            <a:off x="3208146" y="1093812"/>
            <a:ext cx="11871701" cy="769441"/>
          </a:xfrm>
          <a:prstGeom prst="rect">
            <a:avLst/>
          </a:prstGeom>
          <a:noFill/>
        </p:spPr>
        <p:txBody>
          <a:bodyPr wrap="square" rtlCol="0">
            <a:spAutoFit/>
          </a:bodyPr>
          <a:lstStyle/>
          <a:p>
            <a:pPr algn="ctr"/>
            <a:r>
              <a:rPr lang="en-US" sz="4400" b="1">
                <a:solidFill>
                  <a:schemeClr val="bg1"/>
                </a:solidFill>
                <a:latin typeface="Fira Sans" panose="020B0503050000020004" pitchFamily="34" charset="0"/>
              </a:rPr>
              <a:t>Services offered to Family Guests</a:t>
            </a:r>
            <a:endParaRPr lang="en-US" sz="4400" b="1" dirty="0">
              <a:solidFill>
                <a:schemeClr val="bg1"/>
              </a:solidFill>
              <a:latin typeface="Fira Sans" panose="020B0503050000020004" pitchFamily="34" charset="0"/>
            </a:endParaRPr>
          </a:p>
        </p:txBody>
      </p:sp>
      <p:sp>
        <p:nvSpPr>
          <p:cNvPr id="6" name="TextBox 5">
            <a:extLst>
              <a:ext uri="{FF2B5EF4-FFF2-40B4-BE49-F238E27FC236}">
                <a16:creationId xmlns:a16="http://schemas.microsoft.com/office/drawing/2014/main" id="{C9BE294F-3BDA-A7C9-18C3-1FF29C172077}"/>
              </a:ext>
            </a:extLst>
          </p:cNvPr>
          <p:cNvSpPr txBox="1"/>
          <p:nvPr/>
        </p:nvSpPr>
        <p:spPr>
          <a:xfrm>
            <a:off x="9376887" y="4015200"/>
            <a:ext cx="8508566" cy="3970318"/>
          </a:xfrm>
          <a:prstGeom prst="rect">
            <a:avLst/>
          </a:prstGeom>
          <a:noFill/>
        </p:spPr>
        <p:txBody>
          <a:bodyPr wrap="square" rtlCol="0">
            <a:spAutoFit/>
          </a:bodyPr>
          <a:lstStyle/>
          <a:p>
            <a:pPr marL="342900" marR="0" indent="-342900" algn="just">
              <a:spcBef>
                <a:spcPts val="0"/>
              </a:spcBef>
              <a:spcAft>
                <a:spcPts val="0"/>
              </a:spcAft>
              <a:buFont typeface="Wingdings" panose="05000000000000000000" pitchFamily="2" charset="2"/>
              <a:buChar char="§"/>
            </a:pPr>
            <a:r>
              <a:rPr lang="en-GB" sz="24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Families are often composed of many years of one family vacationing united at a hotel. Guests coming with children demand extra attention to ensure a pleasant stay.</a:t>
            </a:r>
          </a:p>
          <a:p>
            <a:pPr marR="0" algn="just">
              <a:lnSpc>
                <a:spcPct val="150000"/>
              </a:lnSpc>
              <a:spcBef>
                <a:spcPts val="0"/>
              </a:spcBef>
              <a:spcAft>
                <a:spcPts val="0"/>
              </a:spcAft>
            </a:pPr>
            <a:endParaRPr lang="en-GB" sz="2400" dirty="0">
              <a:solidFill>
                <a:schemeClr val="tx1"/>
              </a:solidFill>
              <a:effectLst/>
              <a:latin typeface="Fira Sans" panose="020B0503050000020004" pitchFamily="34" charset="0"/>
              <a:ea typeface="Calibri" panose="020F0502020204030204" pitchFamily="34" charset="0"/>
              <a:cs typeface="Arial" panose="020B0604020202020204" pitchFamily="34" charset="0"/>
            </a:endParaRPr>
          </a:p>
          <a:p>
            <a:pPr marL="342900" marR="0" indent="-342900" algn="just">
              <a:spcBef>
                <a:spcPts val="0"/>
              </a:spcBef>
              <a:spcAft>
                <a:spcPts val="0"/>
              </a:spcAft>
              <a:buFont typeface="Wingdings" panose="05000000000000000000" pitchFamily="2" charset="2"/>
              <a:buChar char="§"/>
            </a:pPr>
            <a:r>
              <a:rPr lang="en-GB" sz="24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Marriott Hotel delivers its patrons sterile hand sanitiser, soap, and shampoo. Helpful services include emergency cleaning and providing baby basics to visitors. Packaged meals explicitly prepared for kids are available (Marriott, 2020).</a:t>
            </a:r>
          </a:p>
        </p:txBody>
      </p:sp>
      <p:pic>
        <p:nvPicPr>
          <p:cNvPr id="7" name="Picture 6">
            <a:extLst>
              <a:ext uri="{FF2B5EF4-FFF2-40B4-BE49-F238E27FC236}">
                <a16:creationId xmlns:a16="http://schemas.microsoft.com/office/drawing/2014/main" id="{DA12B276-9DCC-35E5-0695-3D63AC93BBDD}"/>
              </a:ext>
            </a:extLst>
          </p:cNvPr>
          <p:cNvPicPr>
            <a:picLocks noChangeAspect="1"/>
          </p:cNvPicPr>
          <p:nvPr/>
        </p:nvPicPr>
        <p:blipFill rotWithShape="1">
          <a:blip r:embed="rId3">
            <a:clrChange>
              <a:clrFrom>
                <a:srgbClr val="FFFFFF"/>
              </a:clrFrom>
              <a:clrTo>
                <a:srgbClr val="FFFFFF">
                  <a:alpha val="0"/>
                </a:srgbClr>
              </a:clrTo>
            </a:clrChange>
          </a:blip>
          <a:srcRect b="13363"/>
          <a:stretch/>
        </p:blipFill>
        <p:spPr>
          <a:xfrm>
            <a:off x="1053889" y="3547664"/>
            <a:ext cx="8322998" cy="4905391"/>
          </a:xfrm>
          <a:prstGeom prst="rect">
            <a:avLst/>
          </a:prstGeom>
        </p:spPr>
      </p:pic>
      <p:pic>
        <p:nvPicPr>
          <p:cNvPr id="4" name="Picture 2">
            <a:extLst>
              <a:ext uri="{FF2B5EF4-FFF2-40B4-BE49-F238E27FC236}">
                <a16:creationId xmlns:a16="http://schemas.microsoft.com/office/drawing/2014/main" id="{EBCDFD11-6545-F9E5-CD62-91B20A1BDD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491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2"/>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3">
              <a:lumMod val="20000"/>
              <a:lumOff val="80000"/>
            </a:schemeClr>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1235021" y="748898"/>
            <a:ext cx="17761057" cy="646331"/>
          </a:xfrm>
          <a:prstGeom prst="rect">
            <a:avLst/>
          </a:prstGeom>
          <a:noFill/>
        </p:spPr>
        <p:txBody>
          <a:bodyPr wrap="square" rtlCol="0">
            <a:spAutoFit/>
          </a:bodyPr>
          <a:lstStyle/>
          <a:p>
            <a:pPr algn="ctr"/>
            <a:r>
              <a:rPr lang="en-US" sz="3600" b="1" dirty="0">
                <a:latin typeface="Fira Sans" panose="020B0503050000020004" pitchFamily="34" charset="0"/>
              </a:rPr>
              <a:t>Importance of Guest and Hospitality services in the Hotel Industry</a:t>
            </a:r>
          </a:p>
        </p:txBody>
      </p:sp>
      <p:sp>
        <p:nvSpPr>
          <p:cNvPr id="4" name="TextBox 3">
            <a:extLst>
              <a:ext uri="{FF2B5EF4-FFF2-40B4-BE49-F238E27FC236}">
                <a16:creationId xmlns:a16="http://schemas.microsoft.com/office/drawing/2014/main" id="{E00DDA13-A649-E78C-6923-EB365F4A7335}"/>
              </a:ext>
            </a:extLst>
          </p:cNvPr>
          <p:cNvSpPr txBox="1"/>
          <p:nvPr/>
        </p:nvSpPr>
        <p:spPr>
          <a:xfrm>
            <a:off x="8493070" y="3832918"/>
            <a:ext cx="9252487" cy="3539430"/>
          </a:xfrm>
          <a:prstGeom prst="rect">
            <a:avLst/>
          </a:prstGeom>
          <a:noFill/>
        </p:spPr>
        <p:txBody>
          <a:bodyPr wrap="square" rtlCol="0">
            <a:spAutoFit/>
          </a:bodyPr>
          <a:lstStyle/>
          <a:p>
            <a:pPr algn="just"/>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Customers nowadays have a wealth of options, so going above and beyond to serve their needs might be the key determinant in whether or not they become loyal customers (Arjona, 2019). </a:t>
            </a:r>
          </a:p>
          <a:p>
            <a:pPr algn="just"/>
            <a:endParaRPr lang="en-GB" sz="2800" dirty="0">
              <a:solidFill>
                <a:schemeClr val="tx1"/>
              </a:solidFill>
              <a:latin typeface="Fira Sans" panose="020B0503050000020004" pitchFamily="34" charset="0"/>
              <a:ea typeface="Calibri" panose="020F0502020204030204" pitchFamily="34" charset="0"/>
              <a:cs typeface="Arial" panose="020B0604020202020204" pitchFamily="34" charset="0"/>
            </a:endParaRPr>
          </a:p>
          <a:p>
            <a:pPr algn="just"/>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Deloitte found that 60% of happy customers return after a good visit. This example highlights the need to provide excellent customer service to hotel guests.</a:t>
            </a:r>
            <a:endParaRPr lang="en-US" sz="2000" dirty="0">
              <a:solidFill>
                <a:schemeClr val="tx1"/>
              </a:solidFill>
              <a:latin typeface="Fira Sans" panose="020B0503050000020004" pitchFamily="34" charset="0"/>
            </a:endParaRPr>
          </a:p>
        </p:txBody>
      </p:sp>
      <p:pic>
        <p:nvPicPr>
          <p:cNvPr id="5" name="Picture 4">
            <a:extLst>
              <a:ext uri="{FF2B5EF4-FFF2-40B4-BE49-F238E27FC236}">
                <a16:creationId xmlns:a16="http://schemas.microsoft.com/office/drawing/2014/main" id="{7DDC84E7-E4B1-B05D-49D5-79DD998ED09A}"/>
              </a:ext>
            </a:extLst>
          </p:cNvPr>
          <p:cNvPicPr>
            <a:picLocks noChangeAspect="1"/>
          </p:cNvPicPr>
          <p:nvPr/>
        </p:nvPicPr>
        <p:blipFill rotWithShape="1">
          <a:blip r:embed="rId3"/>
          <a:srcRect b="5844"/>
          <a:stretch/>
        </p:blipFill>
        <p:spPr>
          <a:xfrm>
            <a:off x="463102" y="4311718"/>
            <a:ext cx="8029968" cy="3685407"/>
          </a:xfrm>
          <a:prstGeom prst="rect">
            <a:avLst/>
          </a:prstGeom>
        </p:spPr>
      </p:pic>
      <p:pic>
        <p:nvPicPr>
          <p:cNvPr id="3" name="Picture 2">
            <a:extLst>
              <a:ext uri="{FF2B5EF4-FFF2-40B4-BE49-F238E27FC236}">
                <a16:creationId xmlns:a16="http://schemas.microsoft.com/office/drawing/2014/main" id="{473B7383-E5F7-4210-DE87-CDFFBC430D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478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1"/>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accent5">
              <a:lumMod val="75000"/>
            </a:schemeClr>
          </a:solidFill>
          <a:ln>
            <a:noFill/>
          </a:ln>
        </p:spPr>
        <p:txBody>
          <a:bodyPr/>
          <a:lstStyle/>
          <a:p>
            <a:endParaRPr lang="en-US" dirty="0"/>
          </a:p>
        </p:txBody>
      </p:sp>
      <p:sp>
        <p:nvSpPr>
          <p:cNvPr id="2" name="TextBox 1">
            <a:extLst>
              <a:ext uri="{FF2B5EF4-FFF2-40B4-BE49-F238E27FC236}">
                <a16:creationId xmlns:a16="http://schemas.microsoft.com/office/drawing/2014/main" id="{C861ADB6-D56F-B3A3-E48D-0E7A4A924804}"/>
              </a:ext>
            </a:extLst>
          </p:cNvPr>
          <p:cNvSpPr txBox="1"/>
          <p:nvPr/>
        </p:nvSpPr>
        <p:spPr>
          <a:xfrm>
            <a:off x="697424" y="446239"/>
            <a:ext cx="18675458" cy="830997"/>
          </a:xfrm>
          <a:prstGeom prst="rect">
            <a:avLst/>
          </a:prstGeom>
          <a:noFill/>
        </p:spPr>
        <p:txBody>
          <a:bodyPr wrap="square" rtlCol="0">
            <a:spAutoFit/>
          </a:bodyPr>
          <a:lstStyle/>
          <a:p>
            <a:pPr algn="ctr"/>
            <a:r>
              <a:rPr lang="en-US" sz="4800" b="1" dirty="0">
                <a:latin typeface="Fira Sans" panose="020B0503050000020004" pitchFamily="34" charset="0"/>
              </a:rPr>
              <a:t>Skills required for meeting customers’ expectations</a:t>
            </a:r>
          </a:p>
        </p:txBody>
      </p:sp>
      <p:sp>
        <p:nvSpPr>
          <p:cNvPr id="3" name="TextBox 2">
            <a:extLst>
              <a:ext uri="{FF2B5EF4-FFF2-40B4-BE49-F238E27FC236}">
                <a16:creationId xmlns:a16="http://schemas.microsoft.com/office/drawing/2014/main" id="{DBCF6E92-6F85-4128-5130-045232E8E7C6}"/>
              </a:ext>
            </a:extLst>
          </p:cNvPr>
          <p:cNvSpPr txBox="1"/>
          <p:nvPr/>
        </p:nvSpPr>
        <p:spPr>
          <a:xfrm>
            <a:off x="697424" y="2767445"/>
            <a:ext cx="10073898" cy="6955750"/>
          </a:xfrm>
          <a:prstGeom prst="rect">
            <a:avLst/>
          </a:prstGeom>
          <a:noFill/>
        </p:spPr>
        <p:txBody>
          <a:bodyPr wrap="square" rtlCol="0">
            <a:spAutoFit/>
          </a:bodyPr>
          <a:lstStyle/>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Effective time management is pivotal for any team. Because attendees of a five-star formation seek a seamless experience.</a:t>
            </a:r>
          </a:p>
          <a:p>
            <a:pPr marL="342900" marR="0" indent="-342900" algn="just">
              <a:lnSpc>
                <a:spcPct val="150000"/>
              </a:lnSpc>
              <a:spcBef>
                <a:spcPts val="0"/>
              </a:spcBef>
              <a:spcAft>
                <a:spcPts val="0"/>
              </a:spcAft>
              <a:buFont typeface="Wingdings" panose="05000000000000000000" pitchFamily="2" charset="2"/>
              <a:buChar char="§"/>
            </a:pPr>
            <a:endPar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Guests may have a wide range of worries, all of which need to be addressed. Therefore, these issues should be quickly resolved. </a:t>
            </a:r>
          </a:p>
          <a:p>
            <a:pPr marL="342900" marR="0" indent="-342900" algn="just">
              <a:lnSpc>
                <a:spcPct val="150000"/>
              </a:lnSpc>
              <a:spcBef>
                <a:spcPts val="0"/>
              </a:spcBef>
              <a:spcAft>
                <a:spcPts val="0"/>
              </a:spcAft>
              <a:buFont typeface="Wingdings" panose="05000000000000000000" pitchFamily="2" charset="2"/>
              <a:buChar char="§"/>
            </a:pPr>
            <a:endParaRPr lang="en-GB" sz="2400" dirty="0">
              <a:solidFill>
                <a:schemeClr val="bg1"/>
              </a:solidFill>
              <a:latin typeface="Fira Sans" panose="020B05030500000200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Focused on minor details, the team here is known for its dedication and willingness to cater to each individual (Bagdan, 2021).</a:t>
            </a:r>
          </a:p>
          <a:p>
            <a:pPr marL="342900" marR="0" indent="-342900" algn="just">
              <a:lnSpc>
                <a:spcPct val="150000"/>
              </a:lnSpc>
              <a:spcBef>
                <a:spcPts val="0"/>
              </a:spcBef>
              <a:spcAft>
                <a:spcPts val="0"/>
              </a:spcAft>
              <a:buFont typeface="Wingdings" panose="05000000000000000000" pitchFamily="2" charset="2"/>
              <a:buChar char="§"/>
            </a:pPr>
            <a:endPar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endParaRPr>
          </a:p>
          <a:p>
            <a:pPr marL="342900" marR="0" indent="-342900" algn="just">
              <a:lnSpc>
                <a:spcPct val="150000"/>
              </a:lnSpc>
              <a:spcBef>
                <a:spcPts val="0"/>
              </a:spcBef>
              <a:spcAft>
                <a:spcPts val="0"/>
              </a:spcAft>
              <a:buFont typeface="Wingdings" panose="05000000000000000000" pitchFamily="2" charset="2"/>
              <a:buChar char="§"/>
            </a:pPr>
            <a:r>
              <a:rPr lang="en-GB" sz="2400" dirty="0">
                <a:solidFill>
                  <a:schemeClr val="bg1"/>
                </a:solidFill>
                <a:effectLst/>
                <a:latin typeface="Fira Sans" panose="020B0503050000020004" pitchFamily="34" charset="0"/>
                <a:ea typeface="Calibri" panose="020F0502020204030204" pitchFamily="34" charset="0"/>
                <a:cs typeface="Arial" panose="020B0604020202020204" pitchFamily="34" charset="0"/>
              </a:rPr>
              <a:t>Competence with technology: In today's increasingly digital hospitality industry, it is required that hotel workers possess sophisticated technological competence.</a:t>
            </a:r>
          </a:p>
          <a:p>
            <a:endParaRPr lang="en-US" dirty="0"/>
          </a:p>
        </p:txBody>
      </p:sp>
      <p:pic>
        <p:nvPicPr>
          <p:cNvPr id="6" name="Picture 5">
            <a:extLst>
              <a:ext uri="{FF2B5EF4-FFF2-40B4-BE49-F238E27FC236}">
                <a16:creationId xmlns:a16="http://schemas.microsoft.com/office/drawing/2014/main" id="{0BE5ECBD-0E28-C392-803A-29EA54FC9733}"/>
              </a:ext>
            </a:extLst>
          </p:cNvPr>
          <p:cNvPicPr>
            <a:picLocks noChangeAspect="1"/>
          </p:cNvPicPr>
          <p:nvPr/>
        </p:nvPicPr>
        <p:blipFill>
          <a:blip r:embed="rId3">
            <a:clrChange>
              <a:clrFrom>
                <a:srgbClr val="000000"/>
              </a:clrFrom>
              <a:clrTo>
                <a:srgbClr val="000000">
                  <a:alpha val="0"/>
                </a:srgbClr>
              </a:clrTo>
            </a:clrChange>
          </a:blip>
          <a:stretch>
            <a:fillRect/>
          </a:stretch>
        </p:blipFill>
        <p:spPr>
          <a:xfrm>
            <a:off x="12761635" y="5633755"/>
            <a:ext cx="4420770" cy="4420770"/>
          </a:xfrm>
          <a:prstGeom prst="rect">
            <a:avLst/>
          </a:prstGeom>
        </p:spPr>
      </p:pic>
      <p:pic>
        <p:nvPicPr>
          <p:cNvPr id="7" name="Picture 6">
            <a:extLst>
              <a:ext uri="{FF2B5EF4-FFF2-40B4-BE49-F238E27FC236}">
                <a16:creationId xmlns:a16="http://schemas.microsoft.com/office/drawing/2014/main" id="{759663BC-45C8-28C4-A474-188056EA6706}"/>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12016692" y="2258030"/>
            <a:ext cx="5405542" cy="3608200"/>
          </a:xfrm>
          <a:prstGeom prst="rect">
            <a:avLst/>
          </a:prstGeom>
        </p:spPr>
      </p:pic>
      <p:pic>
        <p:nvPicPr>
          <p:cNvPr id="4" name="Picture 2">
            <a:extLst>
              <a:ext uri="{FF2B5EF4-FFF2-40B4-BE49-F238E27FC236}">
                <a16:creationId xmlns:a16="http://schemas.microsoft.com/office/drawing/2014/main" id="{07026BC4-1D27-E909-FC91-38F915F407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4417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1"/>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tx2">
              <a:lumMod val="60000"/>
              <a:lumOff val="40000"/>
            </a:schemeClr>
          </a:solidFill>
          <a:ln>
            <a:noFill/>
          </a:ln>
        </p:spPr>
        <p:txBody>
          <a:bodyPr/>
          <a:lstStyle/>
          <a:p>
            <a:endParaRPr lang="en-US" dirty="0"/>
          </a:p>
        </p:txBody>
      </p:sp>
      <p:sp>
        <p:nvSpPr>
          <p:cNvPr id="4" name="TextBox 3">
            <a:extLst>
              <a:ext uri="{FF2B5EF4-FFF2-40B4-BE49-F238E27FC236}">
                <a16:creationId xmlns:a16="http://schemas.microsoft.com/office/drawing/2014/main" id="{150572BA-827D-3122-3E28-B61893B546CE}"/>
              </a:ext>
            </a:extLst>
          </p:cNvPr>
          <p:cNvSpPr txBox="1"/>
          <p:nvPr/>
        </p:nvSpPr>
        <p:spPr>
          <a:xfrm>
            <a:off x="728420" y="3924389"/>
            <a:ext cx="8632556" cy="3539430"/>
          </a:xfrm>
          <a:prstGeom prst="rect">
            <a:avLst/>
          </a:prstGeom>
          <a:noFill/>
        </p:spPr>
        <p:txBody>
          <a:bodyPr wrap="square" rtlCol="0">
            <a:spAutoFit/>
          </a:bodyPr>
          <a:lstStyle/>
          <a:p>
            <a:pPr marL="457200" indent="-457200" algn="just">
              <a:buFont typeface="Wingdings" panose="05000000000000000000" pitchFamily="2" charset="2"/>
              <a:buChar char="§"/>
            </a:pPr>
            <a:r>
              <a:rPr lang="en-US" sz="2800" dirty="0">
                <a:latin typeface="Fira Sans" panose="020B0503050000020004" pitchFamily="34" charset="0"/>
              </a:rPr>
              <a:t>Visitors need a sanitary, germ-free environment. Even throughout the epidemic, Marriott Hotel has kept up its standard of cleanliness (Çınar et al., 2020). </a:t>
            </a:r>
          </a:p>
          <a:p>
            <a:pPr marL="457200" indent="-457200" algn="just">
              <a:buFont typeface="Wingdings" panose="05000000000000000000" pitchFamily="2" charset="2"/>
              <a:buChar char="§"/>
            </a:pPr>
            <a:endParaRPr lang="en-US" sz="2800" dirty="0">
              <a:latin typeface="Fira Sans" panose="020B0503050000020004" pitchFamily="34" charset="0"/>
            </a:endParaRPr>
          </a:p>
          <a:p>
            <a:pPr marL="457200" indent="-457200" algn="just">
              <a:buFont typeface="Wingdings" panose="05000000000000000000" pitchFamily="2" charset="2"/>
              <a:buChar char="§"/>
            </a:pPr>
            <a:r>
              <a:rPr lang="en-US" sz="2800" dirty="0">
                <a:latin typeface="Fira Sans" panose="020B0503050000020004" pitchFamily="34" charset="0"/>
              </a:rPr>
              <a:t>The Marriott Hotel has its employees screened for COVID-19 by a separate facility every five days to ensure they are not exposed.</a:t>
            </a:r>
          </a:p>
        </p:txBody>
      </p:sp>
      <p:sp>
        <p:nvSpPr>
          <p:cNvPr id="5" name="TextBox 4">
            <a:extLst>
              <a:ext uri="{FF2B5EF4-FFF2-40B4-BE49-F238E27FC236}">
                <a16:creationId xmlns:a16="http://schemas.microsoft.com/office/drawing/2014/main" id="{C6F6E5B6-CC59-D08E-DC8F-8380F2B59B24}"/>
              </a:ext>
            </a:extLst>
          </p:cNvPr>
          <p:cNvSpPr txBox="1"/>
          <p:nvPr/>
        </p:nvSpPr>
        <p:spPr>
          <a:xfrm>
            <a:off x="3177154" y="762655"/>
            <a:ext cx="13049572" cy="769441"/>
          </a:xfrm>
          <a:prstGeom prst="rect">
            <a:avLst/>
          </a:prstGeom>
          <a:noFill/>
        </p:spPr>
        <p:txBody>
          <a:bodyPr wrap="square" rtlCol="0">
            <a:spAutoFit/>
          </a:bodyPr>
          <a:lstStyle/>
          <a:p>
            <a:pPr algn="ctr"/>
            <a:r>
              <a:rPr lang="en-GB" sz="4400" b="1" dirty="0">
                <a:solidFill>
                  <a:schemeClr val="bg1"/>
                </a:solidFill>
                <a:effectLst/>
                <a:latin typeface="Fira Sans" panose="020B0503050000020004" pitchFamily="34" charset="0"/>
                <a:ea typeface="Calibri" panose="020F0502020204030204" pitchFamily="34" charset="0"/>
                <a:cs typeface="Arial" panose="020B0604020202020204" pitchFamily="34" charset="0"/>
              </a:rPr>
              <a:t>Strategies to meet customer’s expectations</a:t>
            </a:r>
            <a:endParaRPr lang="en-US" sz="3600" b="1" dirty="0">
              <a:solidFill>
                <a:schemeClr val="bg1"/>
              </a:solidFill>
              <a:latin typeface="Fira Sans" panose="020B0503050000020004" pitchFamily="34" charset="0"/>
            </a:endParaRPr>
          </a:p>
        </p:txBody>
      </p:sp>
      <p:pic>
        <p:nvPicPr>
          <p:cNvPr id="8" name="Picture 7">
            <a:extLst>
              <a:ext uri="{FF2B5EF4-FFF2-40B4-BE49-F238E27FC236}">
                <a16:creationId xmlns:a16="http://schemas.microsoft.com/office/drawing/2014/main" id="{C9C838E7-BE07-A63D-370D-23213F267361}"/>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9887918" y="3874503"/>
            <a:ext cx="8203312" cy="4614363"/>
          </a:xfrm>
          <a:prstGeom prst="rect">
            <a:avLst/>
          </a:prstGeom>
        </p:spPr>
      </p:pic>
      <p:pic>
        <p:nvPicPr>
          <p:cNvPr id="2" name="Picture 2">
            <a:extLst>
              <a:ext uri="{FF2B5EF4-FFF2-40B4-BE49-F238E27FC236}">
                <a16:creationId xmlns:a16="http://schemas.microsoft.com/office/drawing/2014/main" id="{465E0D3E-AC18-41DD-840D-8D7A977EF2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5685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BB8BE"/>
        </a:solidFill>
        <a:effectLst/>
      </p:bgPr>
    </p:bg>
    <p:spTree>
      <p:nvGrpSpPr>
        <p:cNvPr id="1" name="Shape 76"/>
        <p:cNvGrpSpPr/>
        <p:nvPr/>
      </p:nvGrpSpPr>
      <p:grpSpPr>
        <a:xfrm>
          <a:off x="0" y="0"/>
          <a:ext cx="0" cy="0"/>
          <a:chOff x="0" y="0"/>
          <a:chExt cx="0" cy="0"/>
        </a:xfrm>
      </p:grpSpPr>
      <p:sp>
        <p:nvSpPr>
          <p:cNvPr id="77" name="Google Shape;77;p12"/>
          <p:cNvSpPr/>
          <p:nvPr/>
        </p:nvSpPr>
        <p:spPr>
          <a:xfrm>
            <a:off x="0" y="2076371"/>
            <a:ext cx="18288000" cy="8210629"/>
          </a:xfrm>
          <a:custGeom>
            <a:avLst/>
            <a:gdLst/>
            <a:ahLst/>
            <a:cxnLst/>
            <a:rect l="l" t="t" r="r" b="b"/>
            <a:pathLst>
              <a:path w="8971816" h="2948550" extrusionOk="0">
                <a:moveTo>
                  <a:pt x="0" y="0"/>
                </a:moveTo>
                <a:lnTo>
                  <a:pt x="8971816" y="0"/>
                </a:lnTo>
                <a:lnTo>
                  <a:pt x="8971816" y="2948550"/>
                </a:lnTo>
                <a:lnTo>
                  <a:pt x="0" y="2948550"/>
                </a:lnTo>
                <a:close/>
              </a:path>
            </a:pathLst>
          </a:custGeom>
          <a:solidFill>
            <a:schemeClr val="tx2">
              <a:lumMod val="60000"/>
              <a:lumOff val="40000"/>
            </a:schemeClr>
          </a:solidFill>
          <a:ln>
            <a:noFill/>
          </a:ln>
        </p:spPr>
        <p:txBody>
          <a:bodyPr/>
          <a:lstStyle/>
          <a:p>
            <a:endParaRPr lang="en-US" dirty="0"/>
          </a:p>
        </p:txBody>
      </p:sp>
      <p:sp>
        <p:nvSpPr>
          <p:cNvPr id="5" name="TextBox 4">
            <a:extLst>
              <a:ext uri="{FF2B5EF4-FFF2-40B4-BE49-F238E27FC236}">
                <a16:creationId xmlns:a16="http://schemas.microsoft.com/office/drawing/2014/main" id="{C6F6E5B6-CC59-D08E-DC8F-8380F2B59B24}"/>
              </a:ext>
            </a:extLst>
          </p:cNvPr>
          <p:cNvSpPr txBox="1"/>
          <p:nvPr/>
        </p:nvSpPr>
        <p:spPr>
          <a:xfrm>
            <a:off x="2960178" y="840147"/>
            <a:ext cx="13049572" cy="830997"/>
          </a:xfrm>
          <a:prstGeom prst="rect">
            <a:avLst/>
          </a:prstGeom>
          <a:noFill/>
        </p:spPr>
        <p:txBody>
          <a:bodyPr wrap="square" rtlCol="0">
            <a:spAutoFit/>
          </a:bodyPr>
          <a:lstStyle/>
          <a:p>
            <a:pPr algn="ctr"/>
            <a:r>
              <a:rPr lang="en-US" sz="4800" b="1" dirty="0">
                <a:solidFill>
                  <a:schemeClr val="bg1"/>
                </a:solidFill>
                <a:latin typeface="Fira Sans" panose="020B0503050000020004" pitchFamily="34" charset="0"/>
              </a:rPr>
              <a:t>Conclusion</a:t>
            </a:r>
          </a:p>
        </p:txBody>
      </p:sp>
      <p:sp>
        <p:nvSpPr>
          <p:cNvPr id="2" name="TextBox 1">
            <a:extLst>
              <a:ext uri="{FF2B5EF4-FFF2-40B4-BE49-F238E27FC236}">
                <a16:creationId xmlns:a16="http://schemas.microsoft.com/office/drawing/2014/main" id="{1ACB0D1B-AB00-8395-CD79-694F80F07B1B}"/>
              </a:ext>
            </a:extLst>
          </p:cNvPr>
          <p:cNvSpPr txBox="1"/>
          <p:nvPr/>
        </p:nvSpPr>
        <p:spPr>
          <a:xfrm>
            <a:off x="9020013" y="3809424"/>
            <a:ext cx="8555064" cy="4401205"/>
          </a:xfrm>
          <a:prstGeom prst="rect">
            <a:avLst/>
          </a:prstGeom>
          <a:noFill/>
        </p:spPr>
        <p:txBody>
          <a:bodyPr wrap="square" rtlCol="0">
            <a:spAutoFit/>
          </a:bodyPr>
          <a:lstStyle/>
          <a:p>
            <a:pPr marL="457200" indent="-457200" algn="just">
              <a:buFont typeface="Wingdings" panose="05000000000000000000" pitchFamily="2" charset="2"/>
              <a:buChar char="§"/>
            </a:pPr>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The satisfaction of the hotel's customers is significantly related to the level of service they get, which in turn encourages feedback from those guests. </a:t>
            </a:r>
          </a:p>
          <a:p>
            <a:pPr marL="457200" indent="-457200" algn="just">
              <a:buFont typeface="Wingdings" panose="05000000000000000000" pitchFamily="2" charset="2"/>
              <a:buChar char="§"/>
            </a:pPr>
            <a:endParaRPr lang="en-GB" sz="2800" dirty="0">
              <a:solidFill>
                <a:schemeClr val="tx1"/>
              </a:solidFill>
              <a:latin typeface="Fira Sans" panose="020B0503050000020004" pitchFamily="34" charset="0"/>
              <a:ea typeface="Calibri" panose="020F0502020204030204" pitchFamily="34" charset="0"/>
              <a:cs typeface="Arial" panose="020B0604020202020204" pitchFamily="34" charset="0"/>
            </a:endParaRPr>
          </a:p>
          <a:p>
            <a:pPr marL="457200" indent="-457200" algn="just">
              <a:buFont typeface="Wingdings" panose="05000000000000000000" pitchFamily="2" charset="2"/>
              <a:buChar char="§"/>
            </a:pPr>
            <a:endPar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endParaRPr>
          </a:p>
          <a:p>
            <a:pPr marL="457200" indent="-457200" algn="just">
              <a:buFont typeface="Wingdings" panose="05000000000000000000" pitchFamily="2" charset="2"/>
              <a:buChar char="§"/>
            </a:pPr>
            <a:r>
              <a:rPr lang="en-GB" sz="2800" dirty="0">
                <a:solidFill>
                  <a:schemeClr val="tx1"/>
                </a:solidFill>
                <a:effectLst/>
                <a:latin typeface="Fira Sans" panose="020B0503050000020004" pitchFamily="34" charset="0"/>
                <a:ea typeface="Calibri" panose="020F0502020204030204" pitchFamily="34" charset="0"/>
                <a:cs typeface="Arial" panose="020B0604020202020204" pitchFamily="34" charset="0"/>
              </a:rPr>
              <a:t>Guests that had a positive stay are more probably to mention the hotel to others, increasing the property's popularity and gaining repeat business (Arjona, 2019).</a:t>
            </a:r>
            <a:endParaRPr lang="en-US" sz="2000" dirty="0">
              <a:solidFill>
                <a:schemeClr val="tx1"/>
              </a:solidFill>
              <a:latin typeface="Fira Sans" panose="020B0503050000020004" pitchFamily="34" charset="0"/>
            </a:endParaRPr>
          </a:p>
        </p:txBody>
      </p:sp>
      <p:pic>
        <p:nvPicPr>
          <p:cNvPr id="3" name="Picture 2">
            <a:extLst>
              <a:ext uri="{FF2B5EF4-FFF2-40B4-BE49-F238E27FC236}">
                <a16:creationId xmlns:a16="http://schemas.microsoft.com/office/drawing/2014/main" id="{998EAEC1-B722-17CB-309C-E4287550CCC4}"/>
              </a:ext>
            </a:extLst>
          </p:cNvPr>
          <p:cNvPicPr>
            <a:picLocks noChangeAspect="1"/>
          </p:cNvPicPr>
          <p:nvPr/>
        </p:nvPicPr>
        <p:blipFill>
          <a:blip r:embed="rId3"/>
          <a:stretch>
            <a:fillRect/>
          </a:stretch>
        </p:blipFill>
        <p:spPr>
          <a:xfrm>
            <a:off x="852408" y="3632973"/>
            <a:ext cx="7897247" cy="4442202"/>
          </a:xfrm>
          <a:prstGeom prst="rect">
            <a:avLst/>
          </a:prstGeom>
        </p:spPr>
      </p:pic>
      <p:pic>
        <p:nvPicPr>
          <p:cNvPr id="4" name="Picture 2">
            <a:extLst>
              <a:ext uri="{FF2B5EF4-FFF2-40B4-BE49-F238E27FC236}">
                <a16:creationId xmlns:a16="http://schemas.microsoft.com/office/drawing/2014/main" id="{15A488B9-E4C4-0481-6D5D-A83B1FE09E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411" y="280875"/>
            <a:ext cx="2018265" cy="158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045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AE869F-E717-21CB-1D05-148FFD3803A1}"/>
              </a:ext>
            </a:extLst>
          </p:cNvPr>
          <p:cNvSpPr txBox="1"/>
          <p:nvPr/>
        </p:nvSpPr>
        <p:spPr>
          <a:xfrm>
            <a:off x="2665709" y="821410"/>
            <a:ext cx="12693112" cy="830997"/>
          </a:xfrm>
          <a:prstGeom prst="rect">
            <a:avLst/>
          </a:prstGeom>
          <a:noFill/>
        </p:spPr>
        <p:txBody>
          <a:bodyPr wrap="square" rtlCol="0">
            <a:spAutoFit/>
          </a:bodyPr>
          <a:lstStyle/>
          <a:p>
            <a:pPr algn="ctr"/>
            <a:r>
              <a:rPr lang="en-US" sz="4800" b="1" dirty="0">
                <a:latin typeface="Fira Sans" panose="020B0503050000020004" pitchFamily="34" charset="0"/>
              </a:rPr>
              <a:t>References</a:t>
            </a:r>
          </a:p>
        </p:txBody>
      </p:sp>
      <p:sp>
        <p:nvSpPr>
          <p:cNvPr id="4" name="TextBox 3">
            <a:extLst>
              <a:ext uri="{FF2B5EF4-FFF2-40B4-BE49-F238E27FC236}">
                <a16:creationId xmlns:a16="http://schemas.microsoft.com/office/drawing/2014/main" id="{47FF5567-555B-9D48-3CBF-EC5BD04D0A79}"/>
              </a:ext>
            </a:extLst>
          </p:cNvPr>
          <p:cNvSpPr txBox="1"/>
          <p:nvPr/>
        </p:nvSpPr>
        <p:spPr>
          <a:xfrm>
            <a:off x="612183" y="1950203"/>
            <a:ext cx="16800163" cy="5262979"/>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latin typeface="Fira Sans" panose="020B0503050000020004" pitchFamily="34" charset="0"/>
              </a:rPr>
              <a:t>Annual reports (2021) Marriott International, Inc. - AnnualReports.com, www.annualreports.com. Available at: https://www.annualreports.com/Company/marriott-international-inc (Accessed: 20 January 2023).</a:t>
            </a:r>
          </a:p>
          <a:p>
            <a:pPr marL="342900" indent="-342900" algn="just">
              <a:buFont typeface="Wingdings" panose="05000000000000000000" pitchFamily="2" charset="2"/>
              <a:buChar char="§"/>
            </a:pPr>
            <a:r>
              <a:rPr lang="en-US" sz="2400" dirty="0">
                <a:latin typeface="Fira Sans" panose="020B0503050000020004" pitchFamily="34" charset="0"/>
              </a:rPr>
              <a:t>Arjona, M. F. (2019) Guest Service in the Hospitality Industry. 1st eds. Society Publishing.</a:t>
            </a:r>
          </a:p>
          <a:p>
            <a:pPr marL="342900" indent="-342900" algn="just">
              <a:buFont typeface="Wingdings" panose="05000000000000000000" pitchFamily="2" charset="2"/>
              <a:buChar char="§"/>
            </a:pPr>
            <a:r>
              <a:rPr lang="en-US" sz="2400" dirty="0">
                <a:latin typeface="Fira Sans" panose="020B0503050000020004" pitchFamily="34" charset="0"/>
              </a:rPr>
              <a:t>Bagdan, P. (2021) Guest Service in the Hospitality Industry. S.L.: Kendall Hunt.</a:t>
            </a:r>
          </a:p>
          <a:p>
            <a:pPr marL="342900" indent="-342900" algn="just">
              <a:buFont typeface="Wingdings" panose="05000000000000000000" pitchFamily="2" charset="2"/>
              <a:buChar char="§"/>
            </a:pPr>
            <a:r>
              <a:rPr lang="en-US" sz="2400" dirty="0">
                <a:latin typeface="Fira Sans" panose="020B0503050000020004" pitchFamily="34" charset="0"/>
              </a:rPr>
              <a:t>Çınar, K. et al. (2020) Strategic Innovative Marketing and Tourism, Springer Proceedings in Business and Economics. Cham: Springer International Publishing. Doi: 10.1007/978-3-030-36126-6.</a:t>
            </a:r>
          </a:p>
          <a:p>
            <a:pPr marL="342900" indent="-342900" algn="just">
              <a:buFont typeface="Wingdings" panose="05000000000000000000" pitchFamily="2" charset="2"/>
              <a:buChar char="§"/>
            </a:pPr>
            <a:r>
              <a:rPr lang="en-US" sz="2400" dirty="0">
                <a:latin typeface="Fira Sans" panose="020B0503050000020004" pitchFamily="34" charset="0"/>
              </a:rPr>
              <a:t>Deloitte digital (2022) Personalising the Customer Experience - Deloitte Digital, www.deloittedigital.com.mt. Available at: https://www.deloittedigital.com.mt/blog/Personalising-the-customer-experience (Accessed: 21 January 2023).</a:t>
            </a:r>
          </a:p>
          <a:p>
            <a:pPr marL="342900" indent="-342900" algn="just">
              <a:buFont typeface="Wingdings" panose="05000000000000000000" pitchFamily="2" charset="2"/>
              <a:buChar char="§"/>
            </a:pPr>
            <a:r>
              <a:rPr lang="en-US" sz="2400" dirty="0">
                <a:latin typeface="Fira Sans" panose="020B0503050000020004" pitchFamily="34" charset="0"/>
              </a:rPr>
              <a:t>hospitality-on.com (2022) Marriott International Has Launched Segmentation of Its 31 Brands, Hospitality ON. Available at: https://hospitality-on.com/en/marketing/marriott-international-has-launched-segmentation-its-31-brands (Accessed: 13 January 2023).</a:t>
            </a:r>
          </a:p>
          <a:p>
            <a:pPr marL="342900" indent="-342900" algn="just">
              <a:buFont typeface="Wingdings" panose="05000000000000000000" pitchFamily="2" charset="2"/>
              <a:buChar char="§"/>
            </a:pPr>
            <a:r>
              <a:rPr lang="en-US" sz="2400" dirty="0">
                <a:latin typeface="Fira Sans" panose="020B0503050000020004" pitchFamily="34" charset="0"/>
              </a:rPr>
              <a:t>Marriott (2020) Best Family Travel Resorts &amp; Hotels, Marriott International. Available at: https://www.marriott.com/travel-experience/family-travel-hotels/ (Accessed: 21 January 2023).</a:t>
            </a:r>
          </a:p>
          <a:p>
            <a:pPr marL="342900" indent="-342900" algn="just">
              <a:buFont typeface="Wingdings" panose="05000000000000000000" pitchFamily="2" charset="2"/>
              <a:buChar char="§"/>
            </a:pPr>
            <a:r>
              <a:rPr lang="en-US" sz="2400" dirty="0">
                <a:latin typeface="Fira Sans" panose="020B0503050000020004" pitchFamily="34" charset="0"/>
              </a:rPr>
              <a:t>Solomon, M. (2016) The Heart of Hospitality. London: Select Books, Inc.</a:t>
            </a:r>
          </a:p>
        </p:txBody>
      </p:sp>
    </p:spTree>
    <p:extLst>
      <p:ext uri="{BB962C8B-B14F-4D97-AF65-F5344CB8AC3E}">
        <p14:creationId xmlns:p14="http://schemas.microsoft.com/office/powerpoint/2010/main" val="113834678"/>
      </p:ext>
    </p:extLst>
  </p:cSld>
  <p:clrMapOvr>
    <a:masterClrMapping/>
  </p:clrMapOvr>
</p:sld>
</file>

<file path=ppt/theme/theme1.xml><?xml version="1.0" encoding="utf-8"?>
<a:theme xmlns:a="http://schemas.openxmlformats.org/drawingml/2006/main" name="Violet Yellow and Green Geometric Project Roadmap Presentation ">
  <a:themeElements>
    <a:clrScheme name="Office">
      <a:dk1>
        <a:srgbClr val="000000"/>
      </a:dk1>
      <a:lt1>
        <a:srgbClr val="FFFFFF"/>
      </a:lt1>
      <a:dk2>
        <a:srgbClr val="A16AE8"/>
      </a:dk2>
      <a:lt2>
        <a:srgbClr val="F5C500"/>
      </a:lt2>
      <a:accent1>
        <a:srgbClr val="EE604A"/>
      </a:accent1>
      <a:accent2>
        <a:srgbClr val="4BB8BE"/>
      </a:accent2>
      <a:accent3>
        <a:srgbClr val="F5C500"/>
      </a:accent3>
      <a:accent4>
        <a:srgbClr val="8064A2"/>
      </a:accent4>
      <a:accent5>
        <a:srgbClr val="B7B7B7"/>
      </a:accent5>
      <a:accent6>
        <a:srgbClr val="F3F3F3"/>
      </a:accent6>
      <a:hlink>
        <a:srgbClr val="191919"/>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1978</Words>
  <Application>Microsoft Office PowerPoint</Application>
  <PresentationFormat>Custom</PresentationFormat>
  <Paragraphs>109</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Wingdings</vt:lpstr>
      <vt:lpstr>Fira Sans Medium</vt:lpstr>
      <vt:lpstr>Fira Sans</vt:lpstr>
      <vt:lpstr>Times New Roman</vt:lpstr>
      <vt:lpstr>Assistant</vt:lpstr>
      <vt:lpstr>Calibri</vt:lpstr>
      <vt:lpstr>Violet Yellow and Green Geometric Project Roadmap Presentation </vt:lpstr>
      <vt:lpstr>Welcome to the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2023-02-07T13:42:38Z</dcterms:modified>
</cp:coreProperties>
</file>