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notesMasterIdLst>
    <p:notesMasterId r:id="rId13"/>
  </p:notesMasterIdLst>
  <p:handoutMasterIdLst>
    <p:handoutMasterId r:id="rId14"/>
  </p:handoutMasterIdLst>
  <p:sldIdLst>
    <p:sldId id="286" r:id="rId2"/>
    <p:sldId id="296" r:id="rId3"/>
    <p:sldId id="258" r:id="rId4"/>
    <p:sldId id="270" r:id="rId5"/>
    <p:sldId id="263" r:id="rId6"/>
    <p:sldId id="292" r:id="rId7"/>
    <p:sldId id="293" r:id="rId8"/>
    <p:sldId id="294" r:id="rId9"/>
    <p:sldId id="303" r:id="rId10"/>
    <p:sldId id="295" r:id="rId11"/>
    <p:sldId id="304" r:id="rId12"/>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F2A00"/>
    <a:srgbClr val="D4BA13"/>
    <a:srgbClr val="E3CC39"/>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311C2-8C99-9AAD-6387-A08080D2EDB2}" v="2" dt="2022-03-24T17:40:11.853"/>
    <p1510:client id="{42C3551A-3211-EFA0-36D1-C6C577370842}" v="17" dt="2022-03-24T17:31:36.934"/>
    <p1510:client id="{7FAFC395-715A-430E-9DFF-A210ED1DF47A}" v="775" dt="2022-06-24T00:08:22.056"/>
    <p1510:client id="{8820734F-D588-4EF4-9B16-21F1FEAE97D0}" v="1326" dt="2022-06-24T13:23:33.680"/>
    <p1510:client id="{8F577AC7-ADE1-A444-9D40-2A152D8FD9C3}" v="2554" dt="2022-03-25T00:52:44.837"/>
    <p1510:client id="{EAC86406-7323-902E-231E-3B7A957A55D4}" v="152" dt="2022-03-24T15:47:59.5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8615"/>
  </p:normalViewPr>
  <p:slideViewPr>
    <p:cSldViewPr snapToGrid="0" snapToObjects="1">
      <p:cViewPr varScale="1">
        <p:scale>
          <a:sx n="66" d="100"/>
          <a:sy n="66" d="100"/>
        </p:scale>
        <p:origin x="32" y="924"/>
      </p:cViewPr>
      <p:guideLst>
        <p:guide orient="horz" pos="2160"/>
        <p:guide pos="2880"/>
      </p:guideLst>
    </p:cSldViewPr>
  </p:slideViewPr>
  <p:notesTextViewPr>
    <p:cViewPr>
      <p:scale>
        <a:sx n="1" d="1"/>
        <a:sy n="1" d="1"/>
      </p:scale>
      <p:origin x="0" y="-3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605E5C"/>
                </a:solidFill>
                <a:effectLst/>
                <a:latin typeface="Helvetica" panose="020B0604020202020204" pitchFamily="34" charset="0"/>
                <a:ea typeface="Calibri" panose="020F0502020204030204" pitchFamily="34" charset="0"/>
              </a:rPr>
              <a:t>Hello everyone, my name is </a:t>
            </a:r>
            <a:r>
              <a:rPr lang="en-GB" sz="1800" dirty="0">
                <a:solidFill>
                  <a:srgbClr val="323130"/>
                </a:solidFill>
                <a:effectLst/>
                <a:latin typeface="Helvetica" panose="020B0604020202020204" pitchFamily="34" charset="0"/>
                <a:ea typeface="Calibri" panose="020F0502020204030204" pitchFamily="34" charset="0"/>
              </a:rPr>
              <a:t>Costel Andone my student number is 2027240,</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323130"/>
                </a:solidFill>
                <a:effectLst/>
                <a:latin typeface="Helvetica" panose="020B0604020202020204" pitchFamily="34" charset="0"/>
                <a:ea typeface="Calibri" panose="020F0502020204030204" pitchFamily="34" charset="0"/>
              </a:rPr>
              <a:t>and together with my colleagues Diana Macovei and Paulina Andone  we will present our business idea about mobile car wash</a:t>
            </a:r>
            <a:r>
              <a:rPr lang="en-US" dirty="0">
                <a:latin typeface="Arial"/>
                <a:cs typeface="Arial"/>
              </a:rPr>
              <a:t>.In this business plan each one of as has a very important role in opening and developing this type of business.</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1</a:t>
            </a:fld>
            <a:endParaRPr lang="en-US" altLang="en-US"/>
          </a:p>
        </p:txBody>
      </p:sp>
    </p:spTree>
    <p:extLst>
      <p:ext uri="{BB962C8B-B14F-4D97-AF65-F5344CB8AC3E}">
        <p14:creationId xmlns:p14="http://schemas.microsoft.com/office/powerpoint/2010/main" val="2115796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solidFill>
                  <a:srgbClr val="323130"/>
                </a:solidFill>
                <a:effectLst/>
                <a:latin typeface="Helvetica" panose="020B0604020202020204" pitchFamily="34" charset="0"/>
                <a:ea typeface="Times New Roman" panose="02020603050405020304" pitchFamily="18" charset="0"/>
              </a:rPr>
              <a:t>Over the next slides , we will present a business overview and of course the marketing and PR strategies.</a:t>
            </a:r>
            <a:endParaRPr lang="en-GB" sz="1800" dirty="0">
              <a:effectLst/>
              <a:latin typeface="Times New Roman" panose="02020603050405020304" pitchFamily="18" charset="0"/>
              <a:ea typeface="Times New Roman" panose="02020603050405020304" pitchFamily="18" charset="0"/>
            </a:endParaRPr>
          </a:p>
          <a:p>
            <a:endParaRPr lang="en-US" dirty="0">
              <a:latin typeface="Arial"/>
              <a:cs typeface="Arial"/>
            </a:endParaRPr>
          </a:p>
          <a:p>
            <a:r>
              <a:rPr lang="en-US" dirty="0">
                <a:latin typeface="Arial"/>
                <a:cs typeface="Arial"/>
              </a:rPr>
              <a:t>This Table of contents shows all the methods that this business will go through, methods that offer us a vision of this business starting from the name of the company, products and services, PESTLE and SWAT analysis, to the target market, sales and the  finance plan.</a:t>
            </a: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2</a:t>
            </a:fld>
            <a:endParaRPr lang="en-US" altLang="en-US"/>
          </a:p>
        </p:txBody>
      </p:sp>
    </p:spTree>
    <p:extLst>
      <p:ext uri="{BB962C8B-B14F-4D97-AF65-F5344CB8AC3E}">
        <p14:creationId xmlns:p14="http://schemas.microsoft.com/office/powerpoint/2010/main" val="3731675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New business, Limited company, with one owner. </a:t>
            </a:r>
          </a:p>
          <a:p>
            <a:r>
              <a:rPr lang="en-US" dirty="0">
                <a:latin typeface="Arial"/>
                <a:cs typeface="Arial"/>
              </a:rPr>
              <a:t>A limited company (LC) is </a:t>
            </a:r>
            <a:r>
              <a:rPr lang="en-US" b="1" dirty="0">
                <a:latin typeface="Arial"/>
                <a:cs typeface="Arial"/>
              </a:rPr>
              <a:t>a general form of incorporation that limits the amount of liability undertaken by the company's shareholders</a:t>
            </a:r>
            <a:r>
              <a:rPr lang="en-US" dirty="0">
                <a:latin typeface="Arial"/>
                <a:cs typeface="Arial"/>
              </a:rPr>
              <a:t>.  </a:t>
            </a:r>
          </a:p>
          <a:p>
            <a:r>
              <a:rPr lang="en-US" dirty="0">
                <a:latin typeface="Arial"/>
                <a:cs typeface="Arial"/>
              </a:rPr>
              <a:t>Location: Birmingham and surroundings.</a:t>
            </a:r>
          </a:p>
          <a:p>
            <a:r>
              <a:rPr lang="en-US" dirty="0">
                <a:latin typeface="Arial"/>
                <a:cs typeface="Arial"/>
              </a:rPr>
              <a:t>Vision: to be flexible and dynamic for customers.</a:t>
            </a:r>
          </a:p>
          <a:p>
            <a:r>
              <a:rPr lang="en-US" dirty="0">
                <a:latin typeface="Arial"/>
                <a:cs typeface="Arial"/>
              </a:rPr>
              <a:t>Mission: </a:t>
            </a:r>
            <a:r>
              <a:rPr lang="en-GB" i="1" dirty="0">
                <a:latin typeface="Arial"/>
                <a:cs typeface="Arial"/>
              </a:rPr>
              <a:t>A car wash at the right time and place</a:t>
            </a:r>
            <a:endParaRPr lang="en-US" dirty="0">
              <a:latin typeface="Arial"/>
              <a:cs typeface="Arial"/>
            </a:endParaRPr>
          </a:p>
          <a:p>
            <a:r>
              <a:rPr lang="en-US" dirty="0">
                <a:latin typeface="Arial"/>
                <a:cs typeface="Arial"/>
              </a:rPr>
              <a:t>--------------------------------------------------------------------------------</a:t>
            </a:r>
          </a:p>
          <a:p>
            <a:pPr marL="685800">
              <a:lnSpc>
                <a:spcPts val="1425"/>
              </a:lnSpc>
            </a:pPr>
            <a:r>
              <a:rPr lang="en-GB" sz="1800" dirty="0">
                <a:solidFill>
                  <a:srgbClr val="323130"/>
                </a:solidFill>
                <a:effectLst/>
                <a:latin typeface="Helvetica" panose="020B0604020202020204" pitchFamily="34" charset="0"/>
                <a:ea typeface="Times New Roman" panose="02020603050405020304" pitchFamily="18" charset="0"/>
              </a:rPr>
              <a:t>The company concept from our  business plan is a mobile car wash where  customers will have car wash services at their  homes or wherever they want, at very good quality and prices. The company is limited to one owner and our location and work area  is in Birmingham and </a:t>
            </a:r>
            <a:r>
              <a:rPr lang="en-GB" sz="1800" dirty="0">
                <a:ea typeface="+mn-lt"/>
                <a:cs typeface="+mn-lt"/>
              </a:rPr>
              <a:t>surroundings</a:t>
            </a:r>
            <a:r>
              <a:rPr lang="en-GB" sz="1800" dirty="0">
                <a:solidFill>
                  <a:srgbClr val="323130"/>
                </a:solidFill>
                <a:effectLst/>
                <a:latin typeface="Helvetica" panose="020B060402020202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marL="685800">
              <a:lnSpc>
                <a:spcPts val="1425"/>
              </a:lnSpc>
            </a:pPr>
            <a:r>
              <a:rPr lang="en-GB" sz="1800" dirty="0">
                <a:solidFill>
                  <a:srgbClr val="323130"/>
                </a:solidFill>
                <a:effectLst/>
                <a:latin typeface="Helvetica" panose="020B0604020202020204" pitchFamily="34" charset="0"/>
                <a:ea typeface="Times New Roman" panose="02020603050405020304" pitchFamily="18" charset="0"/>
              </a:rPr>
              <a:t>Our mission is as follows: A car wash at the right time and place</a:t>
            </a:r>
            <a:endParaRPr lang="en-GB" sz="1800" dirty="0">
              <a:effectLst/>
              <a:latin typeface="Times New Roman" panose="02020603050405020304" pitchFamily="18" charset="0"/>
              <a:ea typeface="Times New Roman" panose="02020603050405020304" pitchFamily="18" charset="0"/>
            </a:endParaRPr>
          </a:p>
          <a:p>
            <a:pPr marL="685800">
              <a:lnSpc>
                <a:spcPts val="1425"/>
              </a:lnSpc>
            </a:pPr>
            <a:r>
              <a:rPr lang="en-GB" sz="1800" dirty="0">
                <a:solidFill>
                  <a:srgbClr val="323130"/>
                </a:solidFill>
                <a:effectLst/>
                <a:latin typeface="Helvetica" panose="020B0604020202020204" pitchFamily="34" charset="0"/>
                <a:ea typeface="Times New Roman" panose="02020603050405020304" pitchFamily="18" charset="0"/>
              </a:rPr>
              <a:t>And the vision: To be flexible and dynamic for our customers.</a:t>
            </a:r>
            <a:endParaRPr lang="en-GB" sz="1800" dirty="0">
              <a:effectLst/>
              <a:latin typeface="Times New Roman" panose="02020603050405020304" pitchFamily="18" charset="0"/>
              <a:ea typeface="Times New Roman" panose="02020603050405020304" pitchFamily="18" charset="0"/>
            </a:endParaRPr>
          </a:p>
          <a:p>
            <a:endParaRPr lang="en-US" dirty="0">
              <a:latin typeface="Arial"/>
              <a:cs typeface="Arial"/>
            </a:endParaRPr>
          </a:p>
          <a:p>
            <a:endParaRPr lang="en-US" dirty="0">
              <a:latin typeface="Arial"/>
              <a:cs typeface="Arial"/>
            </a:endParaRPr>
          </a:p>
          <a:p>
            <a:endParaRPr lang="en-US" dirty="0">
              <a:cs typeface="Arial"/>
            </a:endParaRPr>
          </a:p>
          <a:p>
            <a:endParaRPr lang="en-US" dirty="0">
              <a:cs typeface="Arial"/>
            </a:endParaRPr>
          </a:p>
          <a:p>
            <a:endParaRPr lang="en-US" dirty="0">
              <a:cs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This slide is about the services and products that the company offers to the  customers. The services offered are very varied both outside and inside the cars.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dirty="0"/>
              <a:t>Exterior Car Washing Services: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dirty="0"/>
              <a:t>Here we have the following services:</a:t>
            </a:r>
            <a:endParaRPr lang="en-GB" sz="1200" b="1" dirty="0"/>
          </a:p>
          <a:p>
            <a:pPr>
              <a:buFont typeface="Arial,Sans-Serif"/>
              <a:buChar char="•"/>
            </a:pPr>
            <a:r>
              <a:rPr lang="en-GB" sz="1200" dirty="0">
                <a:ea typeface="+mn-lt"/>
                <a:cs typeface="+mn-lt"/>
              </a:rPr>
              <a:t>Wash exterior;</a:t>
            </a:r>
          </a:p>
          <a:p>
            <a:pPr>
              <a:buFont typeface="Arial,Sans-Serif"/>
              <a:buChar char="•"/>
            </a:pPr>
            <a:r>
              <a:rPr lang="en-GB" sz="1200" dirty="0">
                <a:ea typeface="+mn-lt"/>
                <a:cs typeface="+mn-lt"/>
              </a:rPr>
              <a:t>Clean wheels and tires;</a:t>
            </a:r>
          </a:p>
          <a:p>
            <a:pPr>
              <a:buFont typeface="Arial,Sans-Serif"/>
              <a:buChar char="•"/>
            </a:pPr>
            <a:r>
              <a:rPr lang="en-GB" sz="1200" dirty="0">
                <a:ea typeface="+mn-lt"/>
                <a:cs typeface="+mn-lt"/>
              </a:rPr>
              <a:t>Apply tire dressing;</a:t>
            </a:r>
          </a:p>
          <a:p>
            <a:pPr>
              <a:buFont typeface="Arial,Sans-Serif"/>
              <a:buChar char="•"/>
            </a:pPr>
            <a:r>
              <a:rPr lang="en-GB" sz="1200" dirty="0">
                <a:ea typeface="+mn-lt"/>
                <a:cs typeface="+mn-lt"/>
              </a:rPr>
              <a:t>Polish wheels;</a:t>
            </a:r>
          </a:p>
          <a:p>
            <a:pPr>
              <a:buFont typeface="Arial,Sans-Serif"/>
              <a:buChar char="•"/>
            </a:pPr>
            <a:r>
              <a:rPr lang="en-GB" sz="1200" dirty="0">
                <a:ea typeface="+mn-lt"/>
                <a:cs typeface="+mn-lt"/>
              </a:rPr>
              <a:t>Clean/treat exterior trim;</a:t>
            </a:r>
          </a:p>
          <a:p>
            <a:pPr>
              <a:buFont typeface="Arial,Sans-Serif"/>
              <a:buChar char="•"/>
            </a:pPr>
            <a:r>
              <a:rPr lang="en-GB" sz="1200" dirty="0">
                <a:ea typeface="+mn-lt"/>
                <a:cs typeface="+mn-lt"/>
              </a:rPr>
              <a:t>Polish and wax exterior paints;</a:t>
            </a:r>
          </a:p>
          <a:p>
            <a:pPr>
              <a:buFont typeface="Arial,Sans-Serif"/>
              <a:buChar char="•"/>
            </a:pPr>
            <a:r>
              <a:rPr lang="en-GB" sz="1200" dirty="0">
                <a:ea typeface="+mn-lt"/>
                <a:cs typeface="+mn-lt"/>
              </a:rPr>
              <a:t>Brush, vacuum, and clean the interior.</a:t>
            </a:r>
          </a:p>
          <a:p>
            <a:pPr>
              <a:buFont typeface="Arial,Sans-Serif"/>
              <a:buChar char="•"/>
            </a:pPr>
            <a:endParaRPr lang="en-GB" sz="1200" dirty="0">
              <a:ea typeface="+mn-lt"/>
              <a:cs typeface="+mn-lt"/>
            </a:endParaRPr>
          </a:p>
          <a:p>
            <a:pPr>
              <a:buFont typeface="Arial,Sans-Serif"/>
              <a:buNone/>
            </a:pPr>
            <a:r>
              <a:rPr lang="en-GB" sz="1200" b="1" dirty="0">
                <a:ea typeface="+mn-lt"/>
                <a:cs typeface="+mn-lt"/>
              </a:rPr>
              <a:t>And Interior Car Washing Services we have:</a:t>
            </a:r>
          </a:p>
          <a:p>
            <a:r>
              <a:rPr lang="en-GB" sz="1200" dirty="0">
                <a:ea typeface="+mn-lt"/>
                <a:cs typeface="+mn-lt"/>
              </a:rPr>
              <a:t>Vacuuming; Pet hair removal</a:t>
            </a:r>
            <a:endParaRPr lang="en-GB" sz="1200" b="1" dirty="0">
              <a:ea typeface="+mn-lt"/>
              <a:cs typeface="+mn-lt"/>
            </a:endParaRPr>
          </a:p>
          <a:p>
            <a:r>
              <a:rPr lang="en-GB" sz="1200" dirty="0">
                <a:ea typeface="+mn-lt"/>
                <a:cs typeface="+mn-lt"/>
              </a:rPr>
              <a:t>Trash removal</a:t>
            </a:r>
          </a:p>
          <a:p>
            <a:r>
              <a:rPr lang="en-GB" sz="1200" dirty="0">
                <a:ea typeface="+mn-lt"/>
                <a:cs typeface="+mn-lt"/>
              </a:rPr>
              <a:t>Window cleaning</a:t>
            </a:r>
            <a:endParaRPr lang="en-GB" sz="1200" dirty="0"/>
          </a:p>
          <a:p>
            <a:r>
              <a:rPr lang="en-GB" sz="1200" dirty="0">
                <a:ea typeface="+mn-lt"/>
                <a:cs typeface="+mn-lt"/>
              </a:rPr>
              <a:t>Leather surface wipe; Scratch removal</a:t>
            </a:r>
            <a:endParaRPr lang="en-GB" sz="1200" dirty="0"/>
          </a:p>
          <a:p>
            <a:pPr>
              <a:buFont typeface="Arial,Sans-Serif"/>
              <a:buNone/>
            </a:pPr>
            <a:endParaRPr lang="en-GB" sz="1200" b="1" dirty="0">
              <a:ea typeface="+mn-lt"/>
              <a:cs typeface="+mn-lt"/>
            </a:endParaRPr>
          </a:p>
          <a:p>
            <a:pPr>
              <a:buFont typeface="Arial,Sans-Serif"/>
              <a:buNone/>
            </a:pPr>
            <a:r>
              <a:rPr lang="en-GB" sz="1200" b="1" dirty="0">
                <a:ea typeface="+mn-lt"/>
                <a:cs typeface="+mn-lt"/>
              </a:rPr>
              <a:t>These are just some of the services that the company offers to the customers, and these services are included in certain packages with different prices depending  what the customers desire , and one of my colleagues will present a little bit later these services in more details .</a:t>
            </a:r>
          </a:p>
          <a:p>
            <a:pPr>
              <a:buFont typeface="Arial,Sans-Serif"/>
              <a:buNone/>
            </a:pPr>
            <a:endParaRPr lang="en-GB" sz="1200" b="1" dirty="0">
              <a:ea typeface="+mn-lt"/>
              <a:cs typeface="+mn-lt"/>
            </a:endParaRPr>
          </a:p>
          <a:p>
            <a:pPr>
              <a:buFont typeface="Arial,Sans-Serif"/>
              <a:buChar char="•"/>
            </a:pPr>
            <a:endParaRPr lang="en-GB" sz="1200" dirty="0">
              <a:ea typeface="+mn-lt"/>
              <a:cs typeface="+mn-lt"/>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dirty="0"/>
          </a:p>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latin typeface="Arial"/>
                <a:cs typeface="Arial"/>
              </a:rPr>
              <a:t>In this slide we present three companies that already provide these services that our company will provide as well.</a:t>
            </a:r>
          </a:p>
          <a:p>
            <a:r>
              <a:rPr lang="en-US" dirty="0"/>
              <a:t>As you can see, these companies have a fairly varied range of services offered, they advertise through various online methods, market strategies, strengths and weaknesses.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latin typeface="Arial"/>
                <a:cs typeface="Arial"/>
              </a:rPr>
              <a:t>Market Audit-SWOT Analysis</a:t>
            </a:r>
          </a:p>
          <a:p>
            <a:r>
              <a:rPr lang="en-GB" dirty="0">
                <a:latin typeface="Arial"/>
                <a:cs typeface="Arial"/>
              </a:rPr>
              <a:t>First of all, I will give the definition to the SWOT analysis.</a:t>
            </a:r>
          </a:p>
          <a:p>
            <a:br>
              <a:rPr lang="en-GB" dirty="0">
                <a:cs typeface="Arial"/>
              </a:rPr>
            </a:br>
            <a:r>
              <a:rPr lang="en-GB" dirty="0">
                <a:latin typeface="Arial"/>
                <a:cs typeface="Arial"/>
              </a:rPr>
              <a:t>SWOT stands for Strengths, Weaknesses, Opportunities, and Threats.  SWOT analysis assesses internal and external factors, as well as current and future potential.</a:t>
            </a:r>
          </a:p>
          <a:p>
            <a:r>
              <a:rPr lang="en-GB" dirty="0">
                <a:latin typeface="Arial"/>
                <a:cs typeface="Arial"/>
              </a:rPr>
              <a:t>As you can see we have STRENGTHS: ...............</a:t>
            </a:r>
          </a:p>
          <a:p>
            <a:endParaRPr lang="en-GB" dirty="0">
              <a:latin typeface="Arial"/>
              <a:cs typeface="Arial"/>
            </a:endParaRPr>
          </a:p>
          <a:p>
            <a:r>
              <a:rPr lang="en-GB" dirty="0">
                <a:latin typeface="Arial"/>
                <a:cs typeface="Arial"/>
              </a:rPr>
              <a:t>As WEAKNESSES WE HAVE:</a:t>
            </a:r>
          </a:p>
          <a:p>
            <a:r>
              <a:rPr lang="en-GB" dirty="0">
                <a:latin typeface="Arial"/>
                <a:cs typeface="Arial"/>
              </a:rPr>
              <a:t>The possibility that the car we will be traveling with may breakdown, accidents may occur,  traffic jams, lack of customers, and reputation, Unknow brans all of which cause delays or even cancellations of orders.</a:t>
            </a:r>
          </a:p>
          <a:p>
            <a:r>
              <a:rPr lang="en-GB" dirty="0">
                <a:latin typeface="Arial"/>
                <a:cs typeface="Arial"/>
              </a:rPr>
              <a:t>AS OPPORTUNITIES WE HAVE: ....................</a:t>
            </a:r>
          </a:p>
          <a:p>
            <a:endParaRPr lang="en-GB" dirty="0">
              <a:latin typeface="Arial"/>
              <a:cs typeface="Arial"/>
            </a:endParaRPr>
          </a:p>
          <a:p>
            <a:r>
              <a:rPr lang="en-GB" dirty="0">
                <a:latin typeface="Arial"/>
                <a:cs typeface="Arial"/>
              </a:rPr>
              <a:t>AS THREATS WE HAVE: ...............</a:t>
            </a:r>
          </a:p>
          <a:p>
            <a:r>
              <a:rPr lang="en-GB" dirty="0">
                <a:latin typeface="Arial"/>
                <a:cs typeface="Arial"/>
              </a:rPr>
              <a:t>Next up is my colleague DIANA to introduce you to PESTLE Analysis. </a:t>
            </a:r>
            <a:r>
              <a:rPr lang="en-GB">
                <a:latin typeface="Arial"/>
                <a:cs typeface="Arial"/>
              </a:rPr>
              <a:t>DIANA?</a:t>
            </a:r>
            <a:endParaRPr lang="en-US" dirty="0">
              <a:latin typeface="Arial"/>
              <a:cs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a:cs typeface="Arial"/>
              </a:rPr>
              <a:t>PESTEL  </a:t>
            </a:r>
            <a:r>
              <a:rPr lang="en-US" dirty="0">
                <a:latin typeface="Arial"/>
                <a:cs typeface="Arial"/>
              </a:rPr>
              <a:t>analysis to identify and </a:t>
            </a:r>
            <a:r>
              <a:rPr lang="en-US">
                <a:latin typeface="Arial"/>
                <a:cs typeface="Arial"/>
              </a:rPr>
              <a:t>analyze</a:t>
            </a:r>
            <a:r>
              <a:rPr lang="en-US" dirty="0">
                <a:latin typeface="Arial"/>
                <a:cs typeface="Arial"/>
              </a:rPr>
              <a:t> the external factors that can </a:t>
            </a:r>
            <a:r>
              <a:rPr lang="en-US">
                <a:latin typeface="Arial"/>
                <a:cs typeface="Arial"/>
              </a:rPr>
              <a:t>affect </a:t>
            </a:r>
            <a:r>
              <a:rPr lang="en-US" dirty="0">
                <a:latin typeface="Arial"/>
                <a:cs typeface="Arial"/>
              </a:rPr>
              <a:t>our new business</a:t>
            </a:r>
            <a:r>
              <a:rPr lang="en-US">
                <a:latin typeface="Arial"/>
                <a:cs typeface="Arial"/>
              </a:rPr>
              <a:t>.</a:t>
            </a:r>
            <a:endParaRPr lang="en-US" dirty="0">
              <a:latin typeface="Arial"/>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7</a:t>
            </a:fld>
            <a:endParaRPr lang="en-US" altLang="en-US"/>
          </a:p>
        </p:txBody>
      </p:sp>
    </p:spTree>
    <p:extLst>
      <p:ext uri="{BB962C8B-B14F-4D97-AF65-F5344CB8AC3E}">
        <p14:creationId xmlns:p14="http://schemas.microsoft.com/office/powerpoint/2010/main" val="10337929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To identify our customers, we used Applying Market Segmentation Methods.</a:t>
            </a:r>
          </a:p>
          <a:p>
            <a:r>
              <a:rPr lang="en-US" dirty="0">
                <a:latin typeface="Arial"/>
                <a:cs typeface="Arial"/>
              </a:rPr>
              <a:t>Birmingham, the largest city in the West Midlands, 1.1 millions – population;</a:t>
            </a:r>
          </a:p>
          <a:p>
            <a:r>
              <a:rPr lang="en-US" dirty="0">
                <a:latin typeface="Arial"/>
                <a:cs typeface="Arial"/>
              </a:rPr>
              <a:t>All ages, genders and ethnic groups, medium and high incomes; companies;</a:t>
            </a:r>
          </a:p>
          <a:p>
            <a:r>
              <a:rPr lang="en-US" dirty="0">
                <a:latin typeface="Arial"/>
                <a:cs typeface="Arial"/>
              </a:rPr>
              <a:t>All social groups, but more focused on people with active lifestyle;</a:t>
            </a:r>
            <a:endParaRPr lang="en-US" dirty="0">
              <a:cs typeface="Arial"/>
            </a:endParaRPr>
          </a:p>
          <a:p>
            <a:r>
              <a:rPr lang="en-US" dirty="0">
                <a:latin typeface="Arial"/>
                <a:cs typeface="Arial"/>
              </a:rPr>
              <a:t>We don’t have a physical shop; all orders will be taken online or by phone;</a:t>
            </a:r>
            <a:endParaRPr lang="en-US" dirty="0">
              <a:cs typeface="Arial"/>
            </a:endParaRPr>
          </a:p>
          <a:p>
            <a:endParaRPr lang="en-US" dirty="0">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8</a:t>
            </a:fld>
            <a:endParaRPr lang="en-US" altLang="en-US"/>
          </a:p>
        </p:txBody>
      </p:sp>
    </p:spTree>
    <p:extLst>
      <p:ext uri="{BB962C8B-B14F-4D97-AF65-F5344CB8AC3E}">
        <p14:creationId xmlns:p14="http://schemas.microsoft.com/office/powerpoint/2010/main" val="14745020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cs typeface="Calibri"/>
              </a:rPr>
              <a:t>Our target market are:</a:t>
            </a:r>
          </a:p>
          <a:p>
            <a:r>
              <a:rPr lang="en-US">
                <a:latin typeface="Calibri"/>
                <a:cs typeface="Calibri"/>
              </a:rPr>
              <a:t>- </a:t>
            </a:r>
            <a:r>
              <a:rPr lang="en-GB">
                <a:latin typeface="Arial"/>
                <a:cs typeface="Arial"/>
              </a:rPr>
              <a:t>Owners/ families of small cars, vans.</a:t>
            </a:r>
          </a:p>
          <a:p>
            <a:r>
              <a:rPr lang="en-GB">
                <a:latin typeface="Arial"/>
                <a:cs typeface="Arial"/>
              </a:rPr>
              <a:t>- Local businesses </a:t>
            </a:r>
          </a:p>
          <a:p>
            <a:r>
              <a:rPr lang="en-GB">
                <a:latin typeface="Arial"/>
                <a:cs typeface="Arial"/>
              </a:rPr>
              <a:t>- Dealership</a:t>
            </a:r>
          </a:p>
          <a:p>
            <a:r>
              <a:rPr lang="en-GB">
                <a:latin typeface="Arial"/>
                <a:cs typeface="Arial"/>
              </a:rPr>
              <a:t>- New car owners</a:t>
            </a:r>
          </a:p>
          <a:p>
            <a:r>
              <a:rPr lang="en-GB">
                <a:latin typeface="Arial"/>
                <a:cs typeface="Arial"/>
              </a:rPr>
              <a:t>- Sport car owners</a:t>
            </a:r>
          </a:p>
          <a:p>
            <a:r>
              <a:rPr lang="en-GB">
                <a:latin typeface="Arial"/>
                <a:cs typeface="Arial"/>
              </a:rPr>
              <a:t>- Older luxury car owners</a:t>
            </a:r>
          </a:p>
          <a:p>
            <a:r>
              <a:rPr lang="en-GB">
                <a:latin typeface="Arial"/>
                <a:cs typeface="Arial"/>
              </a:rPr>
              <a:t>- Lifetime owners</a:t>
            </a:r>
            <a:endParaRPr lang="en-GB">
              <a:cs typeface="Arial"/>
            </a:endParaRPr>
          </a:p>
        </p:txBody>
      </p:sp>
      <p:sp>
        <p:nvSpPr>
          <p:cNvPr id="4" name="Slide Number Placeholder 3"/>
          <p:cNvSpPr>
            <a:spLocks noGrp="1"/>
          </p:cNvSpPr>
          <p:nvPr>
            <p:ph type="sldNum" sz="quarter" idx="5"/>
          </p:nvPr>
        </p:nvSpPr>
        <p:spPr/>
        <p:txBody>
          <a:bodyPr/>
          <a:lstStyle/>
          <a:p>
            <a:pPr>
              <a:defRPr/>
            </a:pPr>
            <a:fld id="{01D72F3E-2662-4F08-800D-A9B691394B22}" type="slidenum">
              <a:rPr lang="en-US" altLang="en-US"/>
              <a:pPr>
                <a:defRPr/>
              </a:pPr>
              <a:t>9</a:t>
            </a:fld>
            <a:endParaRPr lang="en-US" altLang="en-US"/>
          </a:p>
        </p:txBody>
      </p:sp>
    </p:spTree>
    <p:extLst>
      <p:ext uri="{BB962C8B-B14F-4D97-AF65-F5344CB8AC3E}">
        <p14:creationId xmlns:p14="http://schemas.microsoft.com/office/powerpoint/2010/main" val="3869159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dirty="0"/>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a:xfrm>
            <a:off x="3623733" y="6117336"/>
            <a:ext cx="3609438" cy="365125"/>
          </a:xfrm>
        </p:spPr>
        <p:txBody>
          <a:bodyPr/>
          <a:lstStyle/>
          <a:p>
            <a:endParaRPr lang="en-US" dirty="0"/>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dirty="0"/>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3234478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dirty="0"/>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a:xfrm>
            <a:off x="1972647" y="6108173"/>
            <a:ext cx="5314517" cy="365125"/>
          </a:xfrm>
        </p:spPr>
        <p:txBody>
          <a:bodyPr/>
          <a:lstStyle/>
          <a:p>
            <a:endParaRPr lang="en-US" dirty="0"/>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23601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60964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dirty="0"/>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2108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4732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743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3122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5540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0431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3260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13330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0493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2587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182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92256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9637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5267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6/24/2022</a:t>
            </a:fld>
            <a:endParaRPr lang="en-US"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1236023"/>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 id="2147483957" r:id="rId12"/>
    <p:sldLayoutId id="2147483958" r:id="rId13"/>
    <p:sldLayoutId id="2147483959" r:id="rId14"/>
    <p:sldLayoutId id="2147483960" r:id="rId15"/>
    <p:sldLayoutId id="2147483961" r:id="rId16"/>
    <p:sldLayoutId id="2147483962"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25718" y="324469"/>
            <a:ext cx="8229600" cy="2731365"/>
          </a:xfrm>
        </p:spPr>
        <p:txBody>
          <a:bodyPr wrap="square" anchor="ctr">
            <a:normAutofit/>
          </a:bodyPr>
          <a:lstStyle/>
          <a:p>
            <a:r>
              <a:rPr lang="en-GB" sz="4800" b="1" dirty="0">
                <a:latin typeface="Arial"/>
                <a:ea typeface="+mj-lt"/>
                <a:cs typeface="+mj-lt"/>
              </a:rPr>
              <a:t>Effects of </a:t>
            </a:r>
            <a:br>
              <a:rPr lang="en-GB" sz="4800" b="1" dirty="0">
                <a:latin typeface="Arial"/>
                <a:ea typeface="+mj-lt"/>
                <a:cs typeface="+mj-lt"/>
              </a:rPr>
            </a:br>
            <a:r>
              <a:rPr lang="en-GB" sz="4800" b="1" dirty="0">
                <a:latin typeface="Arial"/>
                <a:ea typeface="+mj-lt"/>
                <a:cs typeface="+mj-lt"/>
              </a:rPr>
              <a:t>Extrinsic and Intrinsic motivation types</a:t>
            </a:r>
            <a:endParaRPr lang="en-US" b="1" dirty="0">
              <a:latin typeface="Arial"/>
            </a:endParaRP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nchor="ctr">
            <a:normAutofit/>
          </a:bodyPr>
          <a:lstStyle/>
          <a:p>
            <a:pPr>
              <a:lnSpc>
                <a:spcPct val="90000"/>
              </a:lnSpc>
              <a:spcAft>
                <a:spcPts val="600"/>
              </a:spcAft>
              <a:defRPr/>
            </a:pPr>
            <a:fld id="{73B07335-0E4B-4830-9DA1-499DF5ED18FC}" type="datetime1">
              <a:rPr lang="en-GB" altLang="en-US" sz="900"/>
              <a:pPr>
                <a:lnSpc>
                  <a:spcPct val="90000"/>
                </a:lnSpc>
                <a:spcAft>
                  <a:spcPts val="600"/>
                </a:spcAft>
                <a:defRPr/>
              </a:pPr>
              <a:t>24/06/2022</a:t>
            </a:fld>
            <a:endParaRPr lang="en-GB" altLang="en-US" sz="900"/>
          </a:p>
        </p:txBody>
      </p:sp>
      <p:pic>
        <p:nvPicPr>
          <p:cNvPr id="8" name="Picture 8" descr="Student in robotics class testing vehicle on test track">
            <a:extLst>
              <a:ext uri="{FF2B5EF4-FFF2-40B4-BE49-F238E27FC236}">
                <a16:creationId xmlns:a16="http://schemas.microsoft.com/office/drawing/2014/main" id="{489618EB-3E15-C547-66B4-F042ADF180C7}"/>
              </a:ext>
            </a:extLst>
          </p:cNvPr>
          <p:cNvPicPr>
            <a:picLocks noChangeAspect="1"/>
          </p:cNvPicPr>
          <p:nvPr/>
        </p:nvPicPr>
        <p:blipFill>
          <a:blip r:embed="rId3"/>
          <a:stretch>
            <a:fillRect/>
          </a:stretch>
        </p:blipFill>
        <p:spPr>
          <a:xfrm>
            <a:off x="5368050" y="4128104"/>
            <a:ext cx="3397232" cy="2264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47447-43E1-4D4B-97E2-BB2D4767F54E}"/>
              </a:ext>
            </a:extLst>
          </p:cNvPr>
          <p:cNvSpPr>
            <a:spLocks noGrp="1"/>
          </p:cNvSpPr>
          <p:nvPr>
            <p:ph type="title"/>
          </p:nvPr>
        </p:nvSpPr>
        <p:spPr>
          <a:xfrm>
            <a:off x="457200" y="274638"/>
            <a:ext cx="8229600" cy="994121"/>
          </a:xfrm>
        </p:spPr>
        <p:txBody>
          <a:bodyPr wrap="square" anchor="ctr">
            <a:normAutofit/>
          </a:bodyPr>
          <a:lstStyle/>
          <a:p>
            <a:r>
              <a:rPr lang="en-US" sz="2800" b="1" i="1" dirty="0">
                <a:latin typeface="Arial"/>
                <a:cs typeface="Arial"/>
              </a:rPr>
              <a:t>Table of contents</a:t>
            </a:r>
          </a:p>
        </p:txBody>
      </p:sp>
      <p:sp>
        <p:nvSpPr>
          <p:cNvPr id="16" name="Content Placeholder 2">
            <a:extLst>
              <a:ext uri="{FF2B5EF4-FFF2-40B4-BE49-F238E27FC236}">
                <a16:creationId xmlns:a16="http://schemas.microsoft.com/office/drawing/2014/main" id="{3F998041-1E0E-4FC0-BF80-762E4C70A146}"/>
              </a:ext>
            </a:extLst>
          </p:cNvPr>
          <p:cNvSpPr>
            <a:spLocks noGrp="1"/>
          </p:cNvSpPr>
          <p:nvPr>
            <p:ph sz="half" idx="1"/>
          </p:nvPr>
        </p:nvSpPr>
        <p:spPr>
          <a:xfrm>
            <a:off x="1665604" y="2351614"/>
            <a:ext cx="7891005" cy="3989040"/>
          </a:xfrm>
        </p:spPr>
        <p:txBody>
          <a:bodyPr>
            <a:normAutofit/>
          </a:bodyPr>
          <a:lstStyle/>
          <a:p>
            <a:r>
              <a:rPr lang="en-US" sz="1800" dirty="0">
                <a:latin typeface="Arial"/>
                <a:cs typeface="Arial"/>
              </a:rPr>
              <a:t>1.</a:t>
            </a:r>
            <a:r>
              <a:rPr lang="en-US" dirty="0">
                <a:latin typeface="Arial"/>
                <a:cs typeface="Arial"/>
              </a:rPr>
              <a:t> Introduction</a:t>
            </a:r>
            <a:endParaRPr lang="en-US" sz="1800">
              <a:latin typeface="Arial" panose="020B0604020202020204" pitchFamily="34" charset="0"/>
              <a:cs typeface="Arial" panose="020B0604020202020204" pitchFamily="34" charset="0"/>
            </a:endParaRPr>
          </a:p>
          <a:p>
            <a:r>
              <a:rPr lang="en-US" sz="1800" dirty="0">
                <a:latin typeface="Arial"/>
                <a:cs typeface="Arial"/>
              </a:rPr>
              <a:t>2.</a:t>
            </a:r>
            <a:r>
              <a:rPr lang="en-US" dirty="0">
                <a:latin typeface="Arial"/>
                <a:cs typeface="Arial"/>
              </a:rPr>
              <a:t> Motivation-Definition</a:t>
            </a:r>
            <a:endParaRPr lang="en-US" sz="1800">
              <a:latin typeface="Arial" panose="020B0604020202020204" pitchFamily="34" charset="0"/>
              <a:cs typeface="Arial" panose="020B0604020202020204" pitchFamily="34" charset="0"/>
            </a:endParaRPr>
          </a:p>
          <a:p>
            <a:r>
              <a:rPr lang="en-US" sz="1800" dirty="0">
                <a:latin typeface="Arial"/>
                <a:cs typeface="Arial"/>
              </a:rPr>
              <a:t>3.</a:t>
            </a:r>
            <a:r>
              <a:rPr lang="en-US" dirty="0">
                <a:latin typeface="Arial"/>
                <a:cs typeface="Arial"/>
              </a:rPr>
              <a:t> Types of definition</a:t>
            </a:r>
            <a:endParaRPr lang="en-US" sz="1800" dirty="0">
              <a:latin typeface="Arial"/>
              <a:cs typeface="Arial"/>
            </a:endParaRPr>
          </a:p>
          <a:p>
            <a:r>
              <a:rPr lang="en-US" sz="1800" dirty="0">
                <a:latin typeface="Arial"/>
                <a:cs typeface="Arial"/>
              </a:rPr>
              <a:t>4.</a:t>
            </a:r>
            <a:r>
              <a:rPr lang="en-US" dirty="0">
                <a:latin typeface="Arial"/>
                <a:cs typeface="Arial"/>
              </a:rPr>
              <a:t> Differences between Extrinsic and Intrinsic motivation</a:t>
            </a:r>
          </a:p>
          <a:p>
            <a:pPr>
              <a:buClr>
                <a:srgbClr val="1287C3"/>
              </a:buClr>
            </a:pPr>
            <a:r>
              <a:rPr lang="en-US" dirty="0">
                <a:latin typeface="Arial"/>
                <a:cs typeface="Arial"/>
              </a:rPr>
              <a:t>5. My motivation</a:t>
            </a:r>
          </a:p>
          <a:p>
            <a:r>
              <a:rPr lang="en-US" sz="1800" dirty="0">
                <a:latin typeface="Arial"/>
                <a:cs typeface="Arial"/>
              </a:rPr>
              <a:t>6. Market Audit-PESTLE Analysis</a:t>
            </a:r>
          </a:p>
          <a:p>
            <a:r>
              <a:rPr lang="en-US" sz="1800" dirty="0">
                <a:latin typeface="Arial"/>
                <a:cs typeface="Arial"/>
              </a:rPr>
              <a:t>7. </a:t>
            </a:r>
            <a:r>
              <a:rPr lang="en-US" dirty="0">
                <a:latin typeface="Arial"/>
                <a:cs typeface="Arial"/>
              </a:rPr>
              <a:t>The advantages and disadvantages of Extrinsic and Intrinsic motivation</a:t>
            </a:r>
            <a:endParaRPr lang="en-US" sz="1800" dirty="0">
              <a:latin typeface="Arial"/>
              <a:cs typeface="Arial"/>
            </a:endParaRPr>
          </a:p>
          <a:p>
            <a:r>
              <a:rPr lang="en-US" sz="1800" dirty="0">
                <a:latin typeface="Arial"/>
                <a:cs typeface="Arial"/>
              </a:rPr>
              <a:t>8. </a:t>
            </a:r>
            <a:r>
              <a:rPr lang="en-US" dirty="0">
                <a:latin typeface="Arial"/>
                <a:cs typeface="Arial"/>
              </a:rPr>
              <a:t>Conclusion</a:t>
            </a:r>
            <a:endParaRPr lang="en-US" sz="1800" dirty="0">
              <a:latin typeface="Arial"/>
              <a:cs typeface="Arial"/>
            </a:endParaRPr>
          </a:p>
          <a:p>
            <a:r>
              <a:rPr lang="en-US" sz="1800" dirty="0">
                <a:latin typeface="Arial"/>
                <a:cs typeface="Arial"/>
              </a:rPr>
              <a:t>9. </a:t>
            </a:r>
            <a:r>
              <a:rPr lang="en-US" dirty="0">
                <a:latin typeface="Arial"/>
                <a:cs typeface="Arial"/>
              </a:rPr>
              <a:t>References</a:t>
            </a:r>
            <a:endParaRPr lang="en-US" sz="1800" dirty="0">
              <a:latin typeface="Arial"/>
              <a:cs typeface="Arial"/>
            </a:endParaRPr>
          </a:p>
          <a:p>
            <a:endParaRPr lang="en-US" sz="1800" dirty="0">
              <a:latin typeface="Arial"/>
              <a:cs typeface="Arial"/>
            </a:endParaRPr>
          </a:p>
          <a:p>
            <a:endParaRPr lang="en-US" sz="2000">
              <a:latin typeface="Arial" panose="020B0604020202020204" pitchFamily="34" charset="0"/>
              <a:cs typeface="Arial" panose="020B0604020202020204" pitchFamily="34" charset="0"/>
            </a:endParaRPr>
          </a:p>
          <a:p>
            <a:endParaRPr lang="en-US"/>
          </a:p>
        </p:txBody>
      </p:sp>
      <p:sp>
        <p:nvSpPr>
          <p:cNvPr id="7" name="Date Placeholder 6">
            <a:extLst>
              <a:ext uri="{FF2B5EF4-FFF2-40B4-BE49-F238E27FC236}">
                <a16:creationId xmlns:a16="http://schemas.microsoft.com/office/drawing/2014/main" id="{DAB4951C-03EE-724A-A092-9EE93EC8FA92}"/>
              </a:ext>
            </a:extLst>
          </p:cNvPr>
          <p:cNvSpPr>
            <a:spLocks noGrp="1"/>
          </p:cNvSpPr>
          <p:nvPr>
            <p:ph type="dt" sz="half" idx="10"/>
          </p:nvPr>
        </p:nvSpPr>
        <p:spPr/>
        <p:txBody>
          <a:bodyPr anchor="ctr">
            <a:normAutofit/>
          </a:bodyPr>
          <a:lstStyle/>
          <a:p>
            <a:pPr>
              <a:lnSpc>
                <a:spcPct val="90000"/>
              </a:lnSpc>
              <a:spcAft>
                <a:spcPts val="600"/>
              </a:spcAft>
              <a:defRPr/>
            </a:pPr>
            <a:fld id="{4AF98087-ED90-4911-BE74-9A997ABD6711}" type="datetime1">
              <a:rPr lang="en-GB" altLang="en-US" sz="900" smtClean="0"/>
              <a:pPr>
                <a:lnSpc>
                  <a:spcPct val="90000"/>
                </a:lnSpc>
                <a:spcAft>
                  <a:spcPts val="600"/>
                </a:spcAft>
                <a:defRPr/>
              </a:pPr>
              <a:t>24/06/2022</a:t>
            </a:fld>
            <a:endParaRPr lang="en-GB" altLang="en-US" sz="900"/>
          </a:p>
        </p:txBody>
      </p:sp>
    </p:spTree>
    <p:extLst>
      <p:ext uri="{BB962C8B-B14F-4D97-AF65-F5344CB8AC3E}">
        <p14:creationId xmlns:p14="http://schemas.microsoft.com/office/powerpoint/2010/main" val="4197927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2800" b="1" i="1" dirty="0">
                <a:latin typeface="Arial"/>
                <a:cs typeface="Arial"/>
              </a:rPr>
              <a:t>INTRODUCTION</a:t>
            </a: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lstStyle/>
          <a:p>
            <a:pPr>
              <a:defRPr/>
            </a:pPr>
            <a:fld id="{13DF6455-2121-4A2D-846D-E85038EE51D4}" type="datetime1">
              <a:rPr lang="en-GB" altLang="en-US"/>
              <a:pPr>
                <a:defRPr/>
              </a:pPr>
              <a:t>24/06/2022</a:t>
            </a:fld>
            <a:endParaRPr lang="en-GB" altLang="en-US"/>
          </a:p>
        </p:txBody>
      </p:sp>
      <p:sp>
        <p:nvSpPr>
          <p:cNvPr id="2" name="TextBox 1">
            <a:extLst>
              <a:ext uri="{FF2B5EF4-FFF2-40B4-BE49-F238E27FC236}">
                <a16:creationId xmlns:a16="http://schemas.microsoft.com/office/drawing/2014/main" id="{E668ACF1-FC9F-F0ED-577C-E68113282EA4}"/>
              </a:ext>
            </a:extLst>
          </p:cNvPr>
          <p:cNvSpPr txBox="1"/>
          <p:nvPr/>
        </p:nvSpPr>
        <p:spPr>
          <a:xfrm>
            <a:off x="1231209" y="1740590"/>
            <a:ext cx="389862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For organizations to function properly and perform well, motivation is needed as the essential part of this process. Behavior is altered as a result of certain causes that refer to the person's wishes, and the consequences as a result of the actions taken.</a:t>
            </a:r>
            <a:endParaRPr lang="en-US" dirty="0">
              <a:latin typeface="Arial"/>
            </a:endParaRPr>
          </a:p>
          <a:p>
            <a:r>
              <a:rPr lang="en-US" dirty="0">
                <a:latin typeface="Arial"/>
                <a:cs typeface="Arial"/>
              </a:rPr>
              <a:t>Motives are actions of a person's desires</a:t>
            </a:r>
            <a:endParaRPr lang="en-US" dirty="0">
              <a:latin typeface="Arial"/>
            </a:endParaRPr>
          </a:p>
        </p:txBody>
      </p:sp>
      <p:pic>
        <p:nvPicPr>
          <p:cNvPr id="3" name="Graphic 4" descr="Brain in head with solid fill">
            <a:extLst>
              <a:ext uri="{FF2B5EF4-FFF2-40B4-BE49-F238E27FC236}">
                <a16:creationId xmlns:a16="http://schemas.microsoft.com/office/drawing/2014/main" id="{B7B68BC7-FEAA-CFAA-E843-C8C1BB2D130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47202" y="2723321"/>
            <a:ext cx="4007954" cy="400795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457200" y="993993"/>
            <a:ext cx="8229600" cy="4706262"/>
          </a:xfrm>
        </p:spPr>
        <p:txBody>
          <a:bodyPr/>
          <a:lstStyle/>
          <a:p>
            <a:pPr>
              <a:buNone/>
            </a:pPr>
            <a:endParaRPr lang="en-GB" sz="2000" b="1" dirty="0"/>
          </a:p>
          <a:p>
            <a:pPr marL="0" indent="0">
              <a:buNone/>
            </a:pPr>
            <a:endParaRPr lang="en-GB" altLang="en-US" sz="20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lstStyle/>
          <a:p>
            <a:pPr>
              <a:defRPr/>
            </a:pPr>
            <a:fld id="{C42646B4-1ADF-47AE-B486-D5D6E23B0A98}" type="datetime1">
              <a:rPr lang="en-GB" altLang="en-US"/>
              <a:pPr>
                <a:defRPr/>
              </a:pPr>
              <a:t>24/06/2022</a:t>
            </a:fld>
            <a:endParaRPr lang="en-GB" altLang="en-US"/>
          </a:p>
        </p:txBody>
      </p:sp>
      <p:sp>
        <p:nvSpPr>
          <p:cNvPr id="3" name="TextBox 2">
            <a:extLst>
              <a:ext uri="{FF2B5EF4-FFF2-40B4-BE49-F238E27FC236}">
                <a16:creationId xmlns:a16="http://schemas.microsoft.com/office/drawing/2014/main" id="{550DD15C-1331-1874-E3D6-2CAC70235263}"/>
              </a:ext>
            </a:extLst>
          </p:cNvPr>
          <p:cNvSpPr txBox="1"/>
          <p:nvPr/>
        </p:nvSpPr>
        <p:spPr>
          <a:xfrm>
            <a:off x="1705468" y="2465393"/>
            <a:ext cx="36775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Arial"/>
            </a:endParaRPr>
          </a:p>
        </p:txBody>
      </p:sp>
      <p:sp>
        <p:nvSpPr>
          <p:cNvPr id="2" name="Ribbon: Curved and Tilted Up 1">
            <a:extLst>
              <a:ext uri="{FF2B5EF4-FFF2-40B4-BE49-F238E27FC236}">
                <a16:creationId xmlns:a16="http://schemas.microsoft.com/office/drawing/2014/main" id="{D6F92EE6-D66F-6781-E63A-54302FD9A555}"/>
              </a:ext>
            </a:extLst>
          </p:cNvPr>
          <p:cNvSpPr/>
          <p:nvPr/>
        </p:nvSpPr>
        <p:spPr>
          <a:xfrm>
            <a:off x="2213608" y="2831511"/>
            <a:ext cx="5275863" cy="1681797"/>
          </a:xfrm>
          <a:prstGeom prst="ellipseRibbon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u="sng" dirty="0">
                <a:latin typeface="Arial"/>
                <a:cs typeface="Arial"/>
              </a:rPr>
              <a:t>MOTIVATION</a:t>
            </a:r>
          </a:p>
        </p:txBody>
      </p:sp>
      <p:sp>
        <p:nvSpPr>
          <p:cNvPr id="7" name="Oval 6">
            <a:extLst>
              <a:ext uri="{FF2B5EF4-FFF2-40B4-BE49-F238E27FC236}">
                <a16:creationId xmlns:a16="http://schemas.microsoft.com/office/drawing/2014/main" id="{CDE91F98-5F21-9907-939C-0626F1157512}"/>
              </a:ext>
            </a:extLst>
          </p:cNvPr>
          <p:cNvSpPr/>
          <p:nvPr/>
        </p:nvSpPr>
        <p:spPr>
          <a:xfrm>
            <a:off x="1280268" y="1682030"/>
            <a:ext cx="1806375" cy="1065138"/>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ATTITUDE</a:t>
            </a:r>
          </a:p>
        </p:txBody>
      </p:sp>
      <p:sp>
        <p:nvSpPr>
          <p:cNvPr id="8" name="Oval 7">
            <a:extLst>
              <a:ext uri="{FF2B5EF4-FFF2-40B4-BE49-F238E27FC236}">
                <a16:creationId xmlns:a16="http://schemas.microsoft.com/office/drawing/2014/main" id="{36AD92EB-E68B-E5A5-7A60-2FA07635D517}"/>
              </a:ext>
            </a:extLst>
          </p:cNvPr>
          <p:cNvSpPr/>
          <p:nvPr/>
        </p:nvSpPr>
        <p:spPr>
          <a:xfrm>
            <a:off x="3684616" y="1794216"/>
            <a:ext cx="1994319" cy="672653"/>
          </a:xfrm>
          <a:prstGeom prst="ellipse">
            <a:avLst/>
          </a:prstGeom>
        </p:spPr>
        <p:style>
          <a:lnRef idx="1">
            <a:schemeClr val="dk1"/>
          </a:lnRef>
          <a:fillRef idx="2">
            <a:schemeClr val="dk1"/>
          </a:fillRef>
          <a:effectRef idx="1">
            <a:schemeClr val="dk1"/>
          </a:effectRef>
          <a:fontRef idx="minor">
            <a:schemeClr val="dk1"/>
          </a:fontRef>
        </p:style>
        <p:txBody>
          <a:bodyPr lIns="91440" tIns="45720" rIns="91440" bIns="45720" rtlCol="0" anchor="ctr"/>
          <a:lstStyle/>
          <a:p>
            <a:pPr algn="ctr"/>
            <a:r>
              <a:rPr lang="en-US" dirty="0"/>
              <a:t>SUCCES</a:t>
            </a:r>
          </a:p>
        </p:txBody>
      </p:sp>
      <p:sp>
        <p:nvSpPr>
          <p:cNvPr id="9" name="Oval 8">
            <a:extLst>
              <a:ext uri="{FF2B5EF4-FFF2-40B4-BE49-F238E27FC236}">
                <a16:creationId xmlns:a16="http://schemas.microsoft.com/office/drawing/2014/main" id="{5FB3BEAF-85DF-3BF9-3C6D-910A05A99860}"/>
              </a:ext>
            </a:extLst>
          </p:cNvPr>
          <p:cNvSpPr/>
          <p:nvPr/>
        </p:nvSpPr>
        <p:spPr>
          <a:xfrm>
            <a:off x="3796738" y="4640750"/>
            <a:ext cx="2111590" cy="1800146"/>
          </a:xfrm>
          <a:prstGeom prst="ellipse">
            <a:avLst/>
          </a:prstGeom>
        </p:spPr>
        <p:style>
          <a:lnRef idx="1">
            <a:schemeClr val="accent6"/>
          </a:lnRef>
          <a:fillRef idx="2">
            <a:schemeClr val="accent6"/>
          </a:fillRef>
          <a:effectRef idx="1">
            <a:schemeClr val="accent6"/>
          </a:effectRef>
          <a:fontRef idx="minor">
            <a:schemeClr val="dk1"/>
          </a:fontRef>
        </p:style>
        <p:txBody>
          <a:bodyPr lIns="91440" tIns="45720" rIns="91440" bIns="45720" rtlCol="0" anchor="ctr"/>
          <a:lstStyle/>
          <a:p>
            <a:pPr algn="ctr"/>
            <a:r>
              <a:rPr lang="en-US" dirty="0"/>
              <a:t>SUPPORT</a:t>
            </a:r>
          </a:p>
        </p:txBody>
      </p:sp>
      <p:sp>
        <p:nvSpPr>
          <p:cNvPr id="10" name="Oval 9">
            <a:extLst>
              <a:ext uri="{FF2B5EF4-FFF2-40B4-BE49-F238E27FC236}">
                <a16:creationId xmlns:a16="http://schemas.microsoft.com/office/drawing/2014/main" id="{1C0B64FD-A77A-27DB-286B-58285ECD100C}"/>
              </a:ext>
            </a:extLst>
          </p:cNvPr>
          <p:cNvSpPr/>
          <p:nvPr/>
        </p:nvSpPr>
        <p:spPr>
          <a:xfrm>
            <a:off x="1411075" y="4977108"/>
            <a:ext cx="1600822" cy="1065138"/>
          </a:xfrm>
          <a:prstGeom prst="ellipse">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dirty="0"/>
              <a:t>GOALS</a:t>
            </a:r>
          </a:p>
        </p:txBody>
      </p:sp>
      <p:sp>
        <p:nvSpPr>
          <p:cNvPr id="11" name="Oval 10">
            <a:extLst>
              <a:ext uri="{FF2B5EF4-FFF2-40B4-BE49-F238E27FC236}">
                <a16:creationId xmlns:a16="http://schemas.microsoft.com/office/drawing/2014/main" id="{AA24ABBD-40E5-F7D9-D6FF-CCA37A859EB8}"/>
              </a:ext>
            </a:extLst>
          </p:cNvPr>
          <p:cNvSpPr/>
          <p:nvPr/>
        </p:nvSpPr>
        <p:spPr>
          <a:xfrm>
            <a:off x="6007990" y="1439104"/>
            <a:ext cx="2491552" cy="1065138"/>
          </a:xfrm>
          <a:prstGeom prst="ellips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ctr"/>
          <a:lstStyle/>
          <a:p>
            <a:pPr algn="ctr"/>
            <a:r>
              <a:rPr lang="en-US" dirty="0"/>
              <a:t>PERFORMANCE</a:t>
            </a:r>
          </a:p>
        </p:txBody>
      </p:sp>
      <p:sp>
        <p:nvSpPr>
          <p:cNvPr id="12" name="Oval 11">
            <a:extLst>
              <a:ext uri="{FF2B5EF4-FFF2-40B4-BE49-F238E27FC236}">
                <a16:creationId xmlns:a16="http://schemas.microsoft.com/office/drawing/2014/main" id="{D90E25AE-72CC-66B3-40E6-1C424AB292A2}"/>
              </a:ext>
            </a:extLst>
          </p:cNvPr>
          <p:cNvSpPr/>
          <p:nvPr/>
        </p:nvSpPr>
        <p:spPr>
          <a:xfrm>
            <a:off x="6412868" y="5045625"/>
            <a:ext cx="2329602" cy="996621"/>
          </a:xfrm>
          <a:prstGeom prst="ellipse">
            <a:avLst/>
          </a:prstGeom>
        </p:spPr>
        <p:style>
          <a:lnRef idx="1">
            <a:schemeClr val="accent4"/>
          </a:lnRef>
          <a:fillRef idx="2">
            <a:schemeClr val="accent4"/>
          </a:fillRef>
          <a:effectRef idx="1">
            <a:schemeClr val="accent4"/>
          </a:effectRef>
          <a:fontRef idx="minor">
            <a:schemeClr val="dk1"/>
          </a:fontRef>
        </p:style>
        <p:txBody>
          <a:bodyPr lIns="91440" tIns="45720" rIns="91440" bIns="45720" rtlCol="0" anchor="ctr"/>
          <a:lstStyle/>
          <a:p>
            <a:pPr algn="ctr"/>
            <a:r>
              <a:rPr lang="en-US" dirty="0"/>
              <a:t>IDEA</a:t>
            </a:r>
          </a:p>
        </p:txBody>
      </p:sp>
      <p:sp>
        <p:nvSpPr>
          <p:cNvPr id="13" name="Arrow: Up 12">
            <a:extLst>
              <a:ext uri="{FF2B5EF4-FFF2-40B4-BE49-F238E27FC236}">
                <a16:creationId xmlns:a16="http://schemas.microsoft.com/office/drawing/2014/main" id="{AAA145E5-C8B3-A6AF-BA6C-B158C2DFAD6B}"/>
              </a:ext>
            </a:extLst>
          </p:cNvPr>
          <p:cNvSpPr/>
          <p:nvPr/>
        </p:nvSpPr>
        <p:spPr>
          <a:xfrm>
            <a:off x="4783614" y="2540369"/>
            <a:ext cx="118349" cy="18686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row: Up 13">
            <a:extLst>
              <a:ext uri="{FF2B5EF4-FFF2-40B4-BE49-F238E27FC236}">
                <a16:creationId xmlns:a16="http://schemas.microsoft.com/office/drawing/2014/main" id="{A74D7F02-BE54-FCFA-3089-1BCF73E6A768}"/>
              </a:ext>
            </a:extLst>
          </p:cNvPr>
          <p:cNvSpPr/>
          <p:nvPr/>
        </p:nvSpPr>
        <p:spPr>
          <a:xfrm rot="7860000">
            <a:off x="6882747" y="4627044"/>
            <a:ext cx="130806" cy="28030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Up 14">
            <a:extLst>
              <a:ext uri="{FF2B5EF4-FFF2-40B4-BE49-F238E27FC236}">
                <a16:creationId xmlns:a16="http://schemas.microsoft.com/office/drawing/2014/main" id="{13F18147-99B8-C447-A52C-7CA3D6556B20}"/>
              </a:ext>
            </a:extLst>
          </p:cNvPr>
          <p:cNvSpPr/>
          <p:nvPr/>
        </p:nvSpPr>
        <p:spPr>
          <a:xfrm rot="3000000">
            <a:off x="6502784" y="2633801"/>
            <a:ext cx="137035" cy="30521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Up 15">
            <a:extLst>
              <a:ext uri="{FF2B5EF4-FFF2-40B4-BE49-F238E27FC236}">
                <a16:creationId xmlns:a16="http://schemas.microsoft.com/office/drawing/2014/main" id="{EC0DBB21-5BEE-0D84-0CDE-0D124E9C5A87}"/>
              </a:ext>
            </a:extLst>
          </p:cNvPr>
          <p:cNvSpPr/>
          <p:nvPr/>
        </p:nvSpPr>
        <p:spPr>
          <a:xfrm rot="-3300000">
            <a:off x="3145416" y="2646259"/>
            <a:ext cx="130806" cy="29898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Up 16">
            <a:extLst>
              <a:ext uri="{FF2B5EF4-FFF2-40B4-BE49-F238E27FC236}">
                <a16:creationId xmlns:a16="http://schemas.microsoft.com/office/drawing/2014/main" id="{071DDDAF-2A02-54B8-92F8-623F23B32959}"/>
              </a:ext>
            </a:extLst>
          </p:cNvPr>
          <p:cNvSpPr/>
          <p:nvPr/>
        </p:nvSpPr>
        <p:spPr>
          <a:xfrm rot="12960000">
            <a:off x="2678251" y="4639501"/>
            <a:ext cx="137035" cy="29275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Up 17">
            <a:extLst>
              <a:ext uri="{FF2B5EF4-FFF2-40B4-BE49-F238E27FC236}">
                <a16:creationId xmlns:a16="http://schemas.microsoft.com/office/drawing/2014/main" id="{E7B0AE44-423F-B90E-D590-03C20A0B2CC1}"/>
              </a:ext>
            </a:extLst>
          </p:cNvPr>
          <p:cNvSpPr/>
          <p:nvPr/>
        </p:nvSpPr>
        <p:spPr>
          <a:xfrm rot="10800000">
            <a:off x="4783614" y="4228395"/>
            <a:ext cx="137035" cy="30521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C3E7B62-B2B2-9C74-A472-EB97F91F4788}"/>
              </a:ext>
            </a:extLst>
          </p:cNvPr>
          <p:cNvSpPr txBox="1"/>
          <p:nvPr/>
        </p:nvSpPr>
        <p:spPr>
          <a:xfrm>
            <a:off x="2156276" y="550538"/>
            <a:ext cx="54840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Motivation is a process of behaviors that guides and maintains the individual to the desired goals</a:t>
            </a:r>
            <a:endParaRPr lang="en-US" dirty="0">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352586"/>
            <a:ext cx="8229600" cy="1159610"/>
          </a:xfrm>
        </p:spPr>
        <p:txBody>
          <a:bodyPr>
            <a:normAutofit/>
          </a:bodyPr>
          <a:lstStyle/>
          <a:p>
            <a:r>
              <a:rPr lang="en-GB" altLang="en-US" sz="2800" b="1" i="1" dirty="0">
                <a:latin typeface="Arial"/>
                <a:cs typeface="Arial"/>
              </a:rPr>
              <a:t>         TYPES OF MOTIVATION</a:t>
            </a: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905064"/>
            <a:ext cx="8229600" cy="4482911"/>
          </a:xfrm>
        </p:spPr>
        <p:txBody>
          <a:bodyPr/>
          <a:lstStyle/>
          <a:p>
            <a:pPr marL="0" indent="0">
              <a:buNone/>
            </a:pPr>
            <a:endParaRPr lang="en-US" sz="1600">
              <a:ea typeface="+mn-lt"/>
              <a:cs typeface="+mn-lt"/>
            </a:endParaRPr>
          </a:p>
          <a:p>
            <a:pPr marL="0" indent="0">
              <a:buNone/>
            </a:pPr>
            <a:endParaRPr lang="en-US" sz="1600"/>
          </a:p>
          <a:p>
            <a:pPr marL="0" indent="0">
              <a:buNone/>
            </a:pPr>
            <a:endParaRPr lang="en-US" sz="160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24/06/2022</a:t>
            </a:fld>
            <a:endParaRPr lang="en-GB" altLang="en-US"/>
          </a:p>
        </p:txBody>
      </p:sp>
      <p:sp>
        <p:nvSpPr>
          <p:cNvPr id="18" name="Rectangle: Rounded Corners 17">
            <a:extLst>
              <a:ext uri="{FF2B5EF4-FFF2-40B4-BE49-F238E27FC236}">
                <a16:creationId xmlns:a16="http://schemas.microsoft.com/office/drawing/2014/main" id="{47A51DEA-F719-190C-F537-95709715537B}"/>
              </a:ext>
            </a:extLst>
          </p:cNvPr>
          <p:cNvSpPr/>
          <p:nvPr/>
        </p:nvSpPr>
        <p:spPr>
          <a:xfrm>
            <a:off x="1174768" y="1875517"/>
            <a:ext cx="3027234" cy="40051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endParaRPr lang="en-US" b="1" u="sng" dirty="0">
              <a:latin typeface="Arial"/>
              <a:cs typeface="Arial"/>
            </a:endParaRPr>
          </a:p>
          <a:p>
            <a:pPr algn="ctr"/>
            <a:r>
              <a:rPr lang="en-US" b="1" u="sng" dirty="0">
                <a:latin typeface="Arial"/>
                <a:cs typeface="Arial"/>
              </a:rPr>
              <a:t>Extrinsic motivation</a:t>
            </a:r>
          </a:p>
          <a:p>
            <a:pPr algn="ctr"/>
            <a:endParaRPr lang="en-US" b="1" u="sng" dirty="0">
              <a:latin typeface="Arial"/>
              <a:cs typeface="Arial"/>
            </a:endParaRPr>
          </a:p>
          <a:p>
            <a:pPr algn="ctr"/>
            <a:endParaRPr lang="en-US" dirty="0">
              <a:latin typeface="Arial"/>
              <a:cs typeface="Arial"/>
            </a:endParaRPr>
          </a:p>
          <a:p>
            <a:pPr algn="ctr"/>
            <a:r>
              <a:rPr lang="en-US" dirty="0">
                <a:latin typeface="Arial"/>
                <a:cs typeface="Arial"/>
              </a:rPr>
              <a:t>Money      </a:t>
            </a:r>
            <a:endParaRPr lang="en-US" dirty="0"/>
          </a:p>
          <a:p>
            <a:pPr algn="ctr"/>
            <a:r>
              <a:rPr lang="en-US" dirty="0">
                <a:latin typeface="Arial"/>
                <a:cs typeface="Arial"/>
              </a:rPr>
              <a:t>        Promotion        </a:t>
            </a:r>
          </a:p>
          <a:p>
            <a:pPr algn="ctr"/>
            <a:r>
              <a:rPr lang="en-US" dirty="0">
                <a:latin typeface="Arial"/>
                <a:cs typeface="Arial"/>
              </a:rPr>
              <a:t>Praise      </a:t>
            </a:r>
            <a:endParaRPr lang="en-US" dirty="0">
              <a:latin typeface="Corbel" panose="020B0503020204020204"/>
              <a:cs typeface="Arial"/>
            </a:endParaRPr>
          </a:p>
          <a:p>
            <a:pPr algn="ctr"/>
            <a:r>
              <a:rPr lang="en-US" dirty="0">
                <a:latin typeface="Arial"/>
                <a:cs typeface="Arial"/>
              </a:rPr>
              <a:t>Rewards  </a:t>
            </a:r>
            <a:endParaRPr lang="en-US" dirty="0">
              <a:latin typeface="Corbel" panose="020B0503020204020204"/>
              <a:cs typeface="Arial"/>
            </a:endParaRPr>
          </a:p>
          <a:p>
            <a:pPr algn="ctr"/>
            <a:r>
              <a:rPr lang="en-US" dirty="0">
                <a:latin typeface="Arial"/>
                <a:cs typeface="Arial"/>
              </a:rPr>
              <a:t>Criticism  </a:t>
            </a:r>
            <a:endParaRPr lang="en-US" dirty="0">
              <a:latin typeface="Corbel" panose="020B0503020204020204"/>
              <a:cs typeface="Arial"/>
            </a:endParaRPr>
          </a:p>
          <a:p>
            <a:pPr algn="ctr"/>
            <a:r>
              <a:rPr lang="en-US" dirty="0"/>
              <a:t>       Fear of failure</a:t>
            </a:r>
          </a:p>
          <a:p>
            <a:pPr algn="ctr"/>
            <a:endParaRPr lang="en-US" dirty="0">
              <a:latin typeface="Arial"/>
              <a:cs typeface="Arial"/>
            </a:endParaRPr>
          </a:p>
          <a:p>
            <a:pPr algn="ctr"/>
            <a:endParaRPr lang="en-US" sz="1200" dirty="0">
              <a:latin typeface="Arial"/>
              <a:cs typeface="Arial"/>
            </a:endParaRPr>
          </a:p>
          <a:p>
            <a:pPr algn="ctr"/>
            <a:endParaRPr lang="en-US" sz="1200" dirty="0">
              <a:latin typeface="Arial"/>
              <a:cs typeface="Arial"/>
            </a:endParaRPr>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a:p>
            <a:pPr algn="ctr"/>
            <a:endParaRPr lang="en-US" dirty="0"/>
          </a:p>
        </p:txBody>
      </p:sp>
      <p:sp>
        <p:nvSpPr>
          <p:cNvPr id="19" name="Rectangle: Rounded Corners 18">
            <a:extLst>
              <a:ext uri="{FF2B5EF4-FFF2-40B4-BE49-F238E27FC236}">
                <a16:creationId xmlns:a16="http://schemas.microsoft.com/office/drawing/2014/main" id="{797F9BC2-50C4-EA47-DE3F-E9CB6093EFB2}"/>
              </a:ext>
            </a:extLst>
          </p:cNvPr>
          <p:cNvSpPr/>
          <p:nvPr/>
        </p:nvSpPr>
        <p:spPr>
          <a:xfrm>
            <a:off x="5155023" y="1875516"/>
            <a:ext cx="3027234" cy="40051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u="sng" dirty="0">
              <a:latin typeface="Arial"/>
              <a:cs typeface="Arial"/>
            </a:endParaRPr>
          </a:p>
          <a:p>
            <a:pPr algn="ctr"/>
            <a:r>
              <a:rPr lang="en-US" b="1" u="sng" dirty="0">
                <a:latin typeface="Arial"/>
                <a:cs typeface="Arial"/>
              </a:rPr>
              <a:t>Intrinsic motivation</a:t>
            </a:r>
            <a:endParaRPr lang="en-US" dirty="0"/>
          </a:p>
          <a:p>
            <a:pPr algn="ctr"/>
            <a:endParaRPr lang="en-US" dirty="0"/>
          </a:p>
          <a:p>
            <a:pPr algn="ctr"/>
            <a:endParaRPr lang="en-US" dirty="0"/>
          </a:p>
          <a:p>
            <a:pPr algn="ctr"/>
            <a:r>
              <a:rPr lang="en-US" dirty="0"/>
              <a:t>   Curiosity</a:t>
            </a:r>
          </a:p>
          <a:p>
            <a:pPr algn="ctr"/>
            <a:r>
              <a:rPr lang="en-US" dirty="0"/>
              <a:t>      Belonging</a:t>
            </a:r>
          </a:p>
          <a:p>
            <a:pPr algn="ctr"/>
            <a:r>
              <a:rPr lang="en-US" dirty="0"/>
              <a:t>       Autonomy</a:t>
            </a:r>
          </a:p>
          <a:p>
            <a:pPr algn="ctr"/>
            <a:r>
              <a:rPr lang="en-US" dirty="0"/>
              <a:t>  Mastery</a:t>
            </a:r>
          </a:p>
          <a:p>
            <a:pPr algn="ctr"/>
            <a:r>
              <a:rPr lang="en-US" dirty="0"/>
              <a:t>    Learning</a:t>
            </a:r>
          </a:p>
          <a:p>
            <a:pPr algn="ctr"/>
            <a:r>
              <a:rPr lang="en-US" dirty="0"/>
              <a:t> Passion</a:t>
            </a:r>
          </a:p>
          <a:p>
            <a:pPr algn="ct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2706618" y="556065"/>
            <a:ext cx="6899879" cy="764820"/>
          </a:xfrm>
        </p:spPr>
        <p:txBody>
          <a:bodyPr>
            <a:normAutofit fontScale="90000"/>
          </a:bodyPr>
          <a:lstStyle/>
          <a:p>
            <a:pPr algn="l"/>
            <a:br>
              <a:rPr lang="en-GB" altLang="en-US" sz="3600" dirty="0"/>
            </a:br>
            <a:r>
              <a:rPr lang="en-GB" altLang="en-US" sz="2800" b="1" i="1" dirty="0">
                <a:latin typeface="Arial"/>
                <a:cs typeface="Arial"/>
              </a:rPr>
              <a:t>WHAT'S THE DIFFERENCE?</a:t>
            </a:r>
            <a:br>
              <a:rPr lang="en-GB" altLang="en-US" sz="3600" dirty="0"/>
            </a:br>
            <a:endParaRPr lang="en-GB" altLang="en-US" sz="3600" dirty="0"/>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587979" y="1025381"/>
            <a:ext cx="8553929" cy="4847517"/>
          </a:xfrm>
        </p:spPr>
        <p:txBody>
          <a:bodyPr/>
          <a:lstStyle/>
          <a:p>
            <a:pPr marL="0" indent="0">
              <a:buNone/>
            </a:pPr>
            <a:endParaRPr lang="en-US" altLang="en-US" dirty="0"/>
          </a:p>
          <a:p>
            <a:endParaRPr lang="en-US" altLang="en-US"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lstStyle/>
          <a:p>
            <a:pPr>
              <a:defRPr/>
            </a:pPr>
            <a:fld id="{BFEA8610-70C2-48F7-AED7-5F19D16F3191}" type="datetime1">
              <a:rPr lang="en-GB" altLang="en-US"/>
              <a:pPr>
                <a:defRPr/>
              </a:pPr>
              <a:t>24/06/2022</a:t>
            </a:fld>
            <a:endParaRPr lang="en-GB" altLang="en-US"/>
          </a:p>
        </p:txBody>
      </p:sp>
      <p:sp>
        <p:nvSpPr>
          <p:cNvPr id="2" name="Flowchart: Punched Tape 1">
            <a:extLst>
              <a:ext uri="{FF2B5EF4-FFF2-40B4-BE49-F238E27FC236}">
                <a16:creationId xmlns:a16="http://schemas.microsoft.com/office/drawing/2014/main" id="{4DB05A1C-BFAF-8F74-61C8-84D3A82E3C94}"/>
              </a:ext>
            </a:extLst>
          </p:cNvPr>
          <p:cNvSpPr/>
          <p:nvPr/>
        </p:nvSpPr>
        <p:spPr>
          <a:xfrm>
            <a:off x="983975" y="2101082"/>
            <a:ext cx="3590509" cy="3646418"/>
          </a:xfrm>
          <a:prstGeom prst="flowChartPunchedTape">
            <a:avLst/>
          </a:prstGeom>
        </p:spPr>
        <p:style>
          <a:lnRef idx="1">
            <a:schemeClr val="accent5"/>
          </a:lnRef>
          <a:fillRef idx="2">
            <a:schemeClr val="accent5"/>
          </a:fillRef>
          <a:effectRef idx="1">
            <a:schemeClr val="accent5"/>
          </a:effectRef>
          <a:fontRef idx="minor">
            <a:schemeClr val="dk1"/>
          </a:fontRef>
        </p:style>
        <p:txBody>
          <a:bodyPr rtlCol="0" anchor="ctr"/>
          <a:lstStyle/>
          <a:p>
            <a:endParaRPr lang="en-US" b="1" dirty="0">
              <a:solidFill>
                <a:schemeClr val="tx1"/>
              </a:solidFill>
            </a:endParaRPr>
          </a:p>
          <a:p>
            <a:r>
              <a:rPr lang="en-US" b="1" u="sng" dirty="0">
                <a:solidFill>
                  <a:schemeClr val="tx1"/>
                </a:solidFill>
              </a:rPr>
              <a:t>INTRINSIC MOTIVATION</a:t>
            </a:r>
            <a:r>
              <a:rPr lang="en-US" b="1" dirty="0">
                <a:solidFill>
                  <a:schemeClr val="tx1"/>
                </a:solidFill>
              </a:rPr>
              <a:t>:</a:t>
            </a:r>
            <a:endParaRPr lang="en-US" dirty="0">
              <a:solidFill>
                <a:schemeClr val="tx1"/>
              </a:solidFill>
              <a:ea typeface="+mn-lt"/>
              <a:cs typeface="+mn-lt"/>
            </a:endParaRPr>
          </a:p>
          <a:p>
            <a:r>
              <a:rPr lang="en-US" dirty="0">
                <a:solidFill>
                  <a:schemeClr val="tx1"/>
                </a:solidFill>
                <a:latin typeface="Arial"/>
                <a:cs typeface="Arial"/>
              </a:rPr>
              <a:t>-Comes from within-autonomous.</a:t>
            </a:r>
            <a:endParaRPr lang="en-US" dirty="0">
              <a:solidFill>
                <a:schemeClr val="tx1"/>
              </a:solidFill>
              <a:ea typeface="+mn-lt"/>
              <a:cs typeface="+mn-lt"/>
            </a:endParaRPr>
          </a:p>
          <a:p>
            <a:r>
              <a:rPr lang="en-US" dirty="0">
                <a:solidFill>
                  <a:schemeClr val="tx1"/>
                </a:solidFill>
                <a:latin typeface="Arial"/>
                <a:cs typeface="Arial"/>
              </a:rPr>
              <a:t>-Self-driven to achieve goals –learns for </a:t>
            </a:r>
            <a:endParaRPr lang="en-US" dirty="0">
              <a:solidFill>
                <a:schemeClr val="tx1"/>
              </a:solidFill>
              <a:ea typeface="+mn-lt"/>
              <a:cs typeface="+mn-lt"/>
            </a:endParaRPr>
          </a:p>
          <a:p>
            <a:r>
              <a:rPr lang="en-US" dirty="0">
                <a:solidFill>
                  <a:schemeClr val="tx1"/>
                </a:solidFill>
                <a:latin typeface="Arial"/>
                <a:cs typeface="Arial"/>
              </a:rPr>
              <a:t>the sake of learning and enjoys the process.</a:t>
            </a:r>
            <a:endParaRPr lang="en-US" dirty="0">
              <a:solidFill>
                <a:schemeClr val="tx1"/>
              </a:solidFill>
              <a:ea typeface="+mn-lt"/>
              <a:cs typeface="+mn-lt"/>
            </a:endParaRPr>
          </a:p>
          <a:p>
            <a:r>
              <a:rPr lang="en-US" dirty="0">
                <a:solidFill>
                  <a:schemeClr val="tx1"/>
                </a:solidFill>
                <a:latin typeface="Arial"/>
                <a:cs typeface="Arial"/>
              </a:rPr>
              <a:t>-Can lead to better performance and great satisfaction</a:t>
            </a:r>
            <a:endParaRPr lang="en-US" dirty="0">
              <a:solidFill>
                <a:schemeClr val="tx1"/>
              </a:solidFill>
              <a:ea typeface="+mn-lt"/>
              <a:cs typeface="+mn-lt"/>
            </a:endParaRPr>
          </a:p>
          <a:p>
            <a:pPr algn="ctr"/>
            <a:endParaRPr lang="en-US" dirty="0"/>
          </a:p>
        </p:txBody>
      </p:sp>
      <p:sp>
        <p:nvSpPr>
          <p:cNvPr id="5" name="Flowchart: Punched Tape 4">
            <a:extLst>
              <a:ext uri="{FF2B5EF4-FFF2-40B4-BE49-F238E27FC236}">
                <a16:creationId xmlns:a16="http://schemas.microsoft.com/office/drawing/2014/main" id="{BCC8F3F1-C48D-6E61-CC86-087E908EC774}"/>
              </a:ext>
            </a:extLst>
          </p:cNvPr>
          <p:cNvSpPr/>
          <p:nvPr/>
        </p:nvSpPr>
        <p:spPr>
          <a:xfrm>
            <a:off x="5114926" y="2784398"/>
            <a:ext cx="3590510" cy="3696113"/>
          </a:xfrm>
          <a:prstGeom prst="flowChartPunchedTape">
            <a:avLst/>
          </a:prstGeom>
        </p:spPr>
        <p:style>
          <a:lnRef idx="1">
            <a:schemeClr val="accent1"/>
          </a:lnRef>
          <a:fillRef idx="2">
            <a:schemeClr val="accent1"/>
          </a:fillRef>
          <a:effectRef idx="1">
            <a:schemeClr val="accent1"/>
          </a:effectRef>
          <a:fontRef idx="minor">
            <a:schemeClr val="dk1"/>
          </a:fontRef>
        </p:style>
        <p:txBody>
          <a:bodyPr lIns="91440" tIns="45720" rIns="91440" bIns="45720" rtlCol="0" anchor="ctr"/>
          <a:lstStyle/>
          <a:p>
            <a:endParaRPr lang="en-US" b="1" dirty="0">
              <a:solidFill>
                <a:schemeClr val="tx1"/>
              </a:solidFill>
            </a:endParaRPr>
          </a:p>
          <a:p>
            <a:endParaRPr lang="en-US" b="1" dirty="0">
              <a:solidFill>
                <a:schemeClr val="tx1"/>
              </a:solidFill>
            </a:endParaRPr>
          </a:p>
          <a:p>
            <a:r>
              <a:rPr lang="en-US" b="1" dirty="0">
                <a:solidFill>
                  <a:schemeClr val="tx1"/>
                </a:solidFill>
              </a:rPr>
              <a:t>EXTRINSIC MOTIVATION:</a:t>
            </a:r>
            <a:endParaRPr lang="en-US" dirty="0">
              <a:solidFill>
                <a:schemeClr val="tx1"/>
              </a:solidFill>
              <a:ea typeface="+mn-lt"/>
              <a:cs typeface="+mn-lt"/>
            </a:endParaRPr>
          </a:p>
          <a:p>
            <a:r>
              <a:rPr lang="en-US" b="1" dirty="0">
                <a:solidFill>
                  <a:schemeClr val="tx1"/>
                </a:solidFill>
                <a:latin typeface="Arial"/>
                <a:cs typeface="Arial"/>
              </a:rPr>
              <a:t>-</a:t>
            </a:r>
            <a:r>
              <a:rPr lang="en-US" dirty="0">
                <a:solidFill>
                  <a:schemeClr val="tx1"/>
                </a:solidFill>
                <a:latin typeface="Arial"/>
                <a:cs typeface="Arial"/>
              </a:rPr>
              <a:t>Comes from an external source -teachers, managers, etc.</a:t>
            </a:r>
            <a:endParaRPr lang="en-US" dirty="0">
              <a:solidFill>
                <a:schemeClr val="tx1"/>
              </a:solidFill>
              <a:ea typeface="+mn-lt"/>
              <a:cs typeface="+mn-lt"/>
            </a:endParaRPr>
          </a:p>
          <a:p>
            <a:r>
              <a:rPr lang="en-US" dirty="0">
                <a:solidFill>
                  <a:schemeClr val="tx1"/>
                </a:solidFill>
                <a:latin typeface="Arial"/>
                <a:cs typeface="Arial"/>
              </a:rPr>
              <a:t>-Driven by external rewards(e.g. trophies, grades, paychecks, etc.</a:t>
            </a:r>
            <a:endParaRPr lang="en-US" dirty="0">
              <a:solidFill>
                <a:schemeClr val="tx1"/>
              </a:solidFill>
              <a:ea typeface="+mn-lt"/>
              <a:cs typeface="+mn-lt"/>
            </a:endParaRPr>
          </a:p>
          <a:p>
            <a:r>
              <a:rPr lang="en-US" dirty="0">
                <a:solidFill>
                  <a:schemeClr val="tx1"/>
                </a:solidFill>
                <a:latin typeface="Arial"/>
                <a:cs typeface="Arial"/>
              </a:rPr>
              <a:t>-Lack of sincere interest lead to poorer performance.</a:t>
            </a:r>
            <a:endParaRPr lang="en-US" dirty="0">
              <a:solidFill>
                <a:schemeClr val="tx1"/>
              </a:solidFill>
            </a:endParaRPr>
          </a:p>
          <a:p>
            <a:endParaRPr lang="en-US" dirty="0">
              <a:solidFill>
                <a:schemeClr val="tx1"/>
              </a:solidFill>
              <a:latin typeface="Arial"/>
              <a:ea typeface="+mn-lt"/>
              <a:cs typeface="Arial"/>
            </a:endParaRPr>
          </a:p>
          <a:p>
            <a:pPr algn="ctr"/>
            <a:endParaRPr lang="en-US" dirty="0"/>
          </a:p>
        </p:txBody>
      </p:sp>
      <p:sp>
        <p:nvSpPr>
          <p:cNvPr id="6" name="TextBox 5">
            <a:extLst>
              <a:ext uri="{FF2B5EF4-FFF2-40B4-BE49-F238E27FC236}">
                <a16:creationId xmlns:a16="http://schemas.microsoft.com/office/drawing/2014/main" id="{182D56F6-EFFE-834C-E839-19963CB67E0A}"/>
              </a:ext>
            </a:extLst>
          </p:cNvPr>
          <p:cNvSpPr txBox="1"/>
          <p:nvPr/>
        </p:nvSpPr>
        <p:spPr>
          <a:xfrm>
            <a:off x="4573242" y="44490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u="sng" dirty="0">
                <a:latin typeface="Arial"/>
                <a:cs typeface="Arial"/>
              </a:rPr>
              <a:t>VS.</a:t>
            </a:r>
          </a:p>
        </p:txBody>
      </p:sp>
      <p:pic>
        <p:nvPicPr>
          <p:cNvPr id="7" name="Graphic 7" descr="Questions with solid fill">
            <a:extLst>
              <a:ext uri="{FF2B5EF4-FFF2-40B4-BE49-F238E27FC236}">
                <a16:creationId xmlns:a16="http://schemas.microsoft.com/office/drawing/2014/main" id="{567C56EC-6694-D068-5299-D6D5B45D17D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232952" y="1456083"/>
            <a:ext cx="1634987" cy="162256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2800" b="1" i="1" dirty="0">
                <a:latin typeface="Arial"/>
                <a:ea typeface="+mj-lt"/>
                <a:cs typeface="+mj-lt"/>
              </a:rPr>
              <a:t>MY MOTIVATION</a:t>
            </a:r>
            <a:endParaRPr lang="en-US" dirty="0">
              <a:latin typeface="Arial"/>
              <a:cs typeface="Arial"/>
            </a:endParaRPr>
          </a:p>
        </p:txBody>
      </p:sp>
      <p:sp>
        <p:nvSpPr>
          <p:cNvPr id="3" name="Content Placeholder 2"/>
          <p:cNvSpPr>
            <a:spLocks noGrp="1"/>
          </p:cNvSpPr>
          <p:nvPr>
            <p:ph idx="1"/>
          </p:nvPr>
        </p:nvSpPr>
        <p:spPr>
          <a:xfrm>
            <a:off x="457200" y="1436206"/>
            <a:ext cx="8229600" cy="4081027"/>
          </a:xfrm>
        </p:spPr>
        <p:txBody>
          <a:bodyPr/>
          <a:lstStyle/>
          <a:p>
            <a:endParaRPr lang="en-GB"/>
          </a:p>
          <a:p>
            <a:endParaRPr lang="en-GB"/>
          </a:p>
          <a:p>
            <a:endParaRPr lang="en-GB"/>
          </a:p>
          <a:p>
            <a:endParaRPr lang="en-GB"/>
          </a:p>
          <a:p>
            <a:endParaRPr lang="en-GB"/>
          </a:p>
          <a:p>
            <a:endParaRPr lang="en-GB"/>
          </a:p>
          <a:p>
            <a:endParaRPr lang="en-GB"/>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24/06/2022</a:t>
            </a:fld>
            <a:endParaRPr lang="en-GB" altLang="en-US"/>
          </a:p>
        </p:txBody>
      </p:sp>
      <p:pic>
        <p:nvPicPr>
          <p:cNvPr id="8" name="Graphic 8" descr="Right pointing backhand index outline">
            <a:extLst>
              <a:ext uri="{FF2B5EF4-FFF2-40B4-BE49-F238E27FC236}">
                <a16:creationId xmlns:a16="http://schemas.microsoft.com/office/drawing/2014/main" id="{3B4BB4CB-D133-4F6F-80AB-5071B5751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7565" y="102077"/>
            <a:ext cx="914400" cy="1085649"/>
          </a:xfrm>
          <a:prstGeom prst="rect">
            <a:avLst/>
          </a:prstGeom>
        </p:spPr>
      </p:pic>
      <p:sp>
        <p:nvSpPr>
          <p:cNvPr id="5" name="TextBox 4">
            <a:extLst>
              <a:ext uri="{FF2B5EF4-FFF2-40B4-BE49-F238E27FC236}">
                <a16:creationId xmlns:a16="http://schemas.microsoft.com/office/drawing/2014/main" id="{1092F002-313E-6FFF-2825-E6E1250CDBAA}"/>
              </a:ext>
            </a:extLst>
          </p:cNvPr>
          <p:cNvSpPr txBox="1"/>
          <p:nvPr/>
        </p:nvSpPr>
        <p:spPr>
          <a:xfrm>
            <a:off x="1958008" y="1958007"/>
            <a:ext cx="349484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From my point of view, my motivation is and remains to learn new things, and I really like this module from several points of view.</a:t>
            </a:r>
            <a:endParaRPr lang="en-US" dirty="0"/>
          </a:p>
          <a:p>
            <a:r>
              <a:rPr lang="en-US" dirty="0">
                <a:latin typeface="Arial"/>
                <a:cs typeface="Arial"/>
              </a:rPr>
              <a:t>Due to the way our teacher teaches it would be one of those reasons, and the colleagues who get involved in the class through their answers motivate me to study and to add value to our class,</a:t>
            </a:r>
            <a:endParaRPr lang="en-US" dirty="0"/>
          </a:p>
        </p:txBody>
      </p:sp>
      <p:sp>
        <p:nvSpPr>
          <p:cNvPr id="9" name="TextBox 8">
            <a:extLst>
              <a:ext uri="{FF2B5EF4-FFF2-40B4-BE49-F238E27FC236}">
                <a16:creationId xmlns:a16="http://schemas.microsoft.com/office/drawing/2014/main" id="{037B02D1-6CAB-4BF0-68B3-10A214D4B6EE}"/>
              </a:ext>
            </a:extLst>
          </p:cNvPr>
          <p:cNvSpPr txBox="1"/>
          <p:nvPr/>
        </p:nvSpPr>
        <p:spPr>
          <a:xfrm>
            <a:off x="1958008" y="5896388"/>
            <a:ext cx="76444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latin typeface="Arial"/>
                <a:cs typeface="Arial"/>
              </a:rPr>
              <a:t>https://www.greatmanagers.com.au/intrinsic-and-extrinsic-motivation/</a:t>
            </a:r>
            <a:endParaRPr lang="en-US">
              <a:latin typeface="Arial"/>
            </a:endParaRPr>
          </a:p>
        </p:txBody>
      </p:sp>
      <p:pic>
        <p:nvPicPr>
          <p:cNvPr id="10" name="Picture 10" descr="A picture containing text, holding, person, hand&#10;&#10;Description automatically generated">
            <a:extLst>
              <a:ext uri="{FF2B5EF4-FFF2-40B4-BE49-F238E27FC236}">
                <a16:creationId xmlns:a16="http://schemas.microsoft.com/office/drawing/2014/main" id="{5D62DFDC-B0F0-9E15-A055-6C68323E21E3}"/>
              </a:ext>
            </a:extLst>
          </p:cNvPr>
          <p:cNvPicPr>
            <a:picLocks noChangeAspect="1"/>
          </p:cNvPicPr>
          <p:nvPr/>
        </p:nvPicPr>
        <p:blipFill>
          <a:blip r:embed="rId5"/>
          <a:stretch>
            <a:fillRect/>
          </a:stretch>
        </p:blipFill>
        <p:spPr>
          <a:xfrm>
            <a:off x="5635487" y="3319422"/>
            <a:ext cx="3041374" cy="243061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6885" y="268426"/>
            <a:ext cx="8229600" cy="631135"/>
          </a:xfrm>
        </p:spPr>
        <p:txBody>
          <a:bodyPr/>
          <a:lstStyle/>
          <a:p>
            <a:r>
              <a:rPr lang="en-GB" sz="2800" b="1" i="1" dirty="0">
                <a:latin typeface="Arial"/>
                <a:cs typeface="Arial"/>
              </a:rPr>
              <a:t>The  Advantages and Disadvantages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24/06/2022</a:t>
            </a:fld>
            <a:endParaRPr lang="en-GB" altLang="en-US"/>
          </a:p>
        </p:txBody>
      </p:sp>
      <p:sp>
        <p:nvSpPr>
          <p:cNvPr id="14" name="Rectangle: Diagonal Corners Rounded 13">
            <a:extLst>
              <a:ext uri="{FF2B5EF4-FFF2-40B4-BE49-F238E27FC236}">
                <a16:creationId xmlns:a16="http://schemas.microsoft.com/office/drawing/2014/main" id="{6FAAE211-D8C9-DD61-4EBA-EEEBECDFC3CB}"/>
              </a:ext>
            </a:extLst>
          </p:cNvPr>
          <p:cNvSpPr/>
          <p:nvPr/>
        </p:nvSpPr>
        <p:spPr>
          <a:xfrm>
            <a:off x="915642" y="1897132"/>
            <a:ext cx="1528140" cy="925579"/>
          </a:xfrm>
          <a:prstGeom prst="round2Diag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dirty="0">
                <a:latin typeface="Arial"/>
                <a:cs typeface="Arial"/>
              </a:rPr>
              <a:t>EXTRINSIC  </a:t>
            </a:r>
            <a:r>
              <a:rPr lang="en-US" dirty="0"/>
              <a:t>  </a:t>
            </a:r>
          </a:p>
        </p:txBody>
      </p:sp>
      <p:sp>
        <p:nvSpPr>
          <p:cNvPr id="15" name="Rectangle: Diagonal Corners Rounded 14">
            <a:extLst>
              <a:ext uri="{FF2B5EF4-FFF2-40B4-BE49-F238E27FC236}">
                <a16:creationId xmlns:a16="http://schemas.microsoft.com/office/drawing/2014/main" id="{31EBD55B-CB08-B3C7-72F8-926E0904672B}"/>
              </a:ext>
            </a:extLst>
          </p:cNvPr>
          <p:cNvSpPr/>
          <p:nvPr/>
        </p:nvSpPr>
        <p:spPr>
          <a:xfrm>
            <a:off x="915643" y="4916142"/>
            <a:ext cx="1528140" cy="925579"/>
          </a:xfrm>
          <a:prstGeom prst="round2DiagRect">
            <a:avLst/>
          </a:prstGeom>
        </p:spPr>
        <p:style>
          <a:lnRef idx="1">
            <a:schemeClr val="accent2"/>
          </a:lnRef>
          <a:fillRef idx="2">
            <a:schemeClr val="accent2"/>
          </a:fillRef>
          <a:effectRef idx="1">
            <a:schemeClr val="accent2"/>
          </a:effectRef>
          <a:fontRef idx="minor">
            <a:schemeClr val="dk1"/>
          </a:fontRef>
        </p:style>
        <p:txBody>
          <a:bodyPr lIns="91440" tIns="45720" rIns="91440" bIns="45720" rtlCol="0" anchor="ctr"/>
          <a:lstStyle/>
          <a:p>
            <a:pPr algn="ctr"/>
            <a:r>
              <a:rPr lang="en-US" dirty="0">
                <a:latin typeface="Arial"/>
                <a:cs typeface="Arial"/>
              </a:rPr>
              <a:t>INTRINSIC  </a:t>
            </a:r>
            <a:r>
              <a:rPr lang="en-US" dirty="0"/>
              <a:t>  </a:t>
            </a:r>
          </a:p>
        </p:txBody>
      </p:sp>
      <p:sp>
        <p:nvSpPr>
          <p:cNvPr id="16" name="Oval 15">
            <a:extLst>
              <a:ext uri="{FF2B5EF4-FFF2-40B4-BE49-F238E27FC236}">
                <a16:creationId xmlns:a16="http://schemas.microsoft.com/office/drawing/2014/main" id="{0D8AC03D-7F90-C5A1-10FF-080E50325BFA}"/>
              </a:ext>
            </a:extLst>
          </p:cNvPr>
          <p:cNvSpPr/>
          <p:nvPr/>
        </p:nvSpPr>
        <p:spPr>
          <a:xfrm>
            <a:off x="2592870" y="1356690"/>
            <a:ext cx="2285999" cy="913157"/>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Advantages</a:t>
            </a:r>
          </a:p>
        </p:txBody>
      </p:sp>
      <p:sp>
        <p:nvSpPr>
          <p:cNvPr id="17" name="Oval 16">
            <a:extLst>
              <a:ext uri="{FF2B5EF4-FFF2-40B4-BE49-F238E27FC236}">
                <a16:creationId xmlns:a16="http://schemas.microsoft.com/office/drawing/2014/main" id="{4B4FE1EB-6B30-9EEF-06E6-79D9A49373FA}"/>
              </a:ext>
            </a:extLst>
          </p:cNvPr>
          <p:cNvSpPr/>
          <p:nvPr/>
        </p:nvSpPr>
        <p:spPr>
          <a:xfrm>
            <a:off x="2592871" y="2474843"/>
            <a:ext cx="2279787" cy="913157"/>
          </a:xfrm>
          <a:prstGeom prst="ellipse">
            <a:avLst/>
          </a:prstGeom>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gn="ctr"/>
            <a:r>
              <a:rPr lang="en-US" dirty="0"/>
              <a:t>Disadvantages</a:t>
            </a:r>
          </a:p>
        </p:txBody>
      </p:sp>
      <p:sp>
        <p:nvSpPr>
          <p:cNvPr id="18" name="Oval 17">
            <a:extLst>
              <a:ext uri="{FF2B5EF4-FFF2-40B4-BE49-F238E27FC236}">
                <a16:creationId xmlns:a16="http://schemas.microsoft.com/office/drawing/2014/main" id="{468AAA42-B99B-863E-61CD-EEA02525E41B}"/>
              </a:ext>
            </a:extLst>
          </p:cNvPr>
          <p:cNvSpPr/>
          <p:nvPr/>
        </p:nvSpPr>
        <p:spPr>
          <a:xfrm>
            <a:off x="2592869" y="4276310"/>
            <a:ext cx="2285999" cy="913157"/>
          </a:xfrm>
          <a:prstGeom prst="ellipse">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Advantages</a:t>
            </a:r>
          </a:p>
        </p:txBody>
      </p:sp>
      <p:sp>
        <p:nvSpPr>
          <p:cNvPr id="19" name="Oval 18">
            <a:extLst>
              <a:ext uri="{FF2B5EF4-FFF2-40B4-BE49-F238E27FC236}">
                <a16:creationId xmlns:a16="http://schemas.microsoft.com/office/drawing/2014/main" id="{EF8C9612-0B5A-8D43-2EBC-B54A38B18CA7}"/>
              </a:ext>
            </a:extLst>
          </p:cNvPr>
          <p:cNvSpPr/>
          <p:nvPr/>
        </p:nvSpPr>
        <p:spPr>
          <a:xfrm>
            <a:off x="2592869" y="5493853"/>
            <a:ext cx="2279787" cy="913157"/>
          </a:xfrm>
          <a:prstGeom prst="ellipse">
            <a:avLst/>
          </a:prstGeom>
        </p:spPr>
        <p:style>
          <a:lnRef idx="1">
            <a:schemeClr val="accent5"/>
          </a:lnRef>
          <a:fillRef idx="2">
            <a:schemeClr val="accent5"/>
          </a:fillRef>
          <a:effectRef idx="1">
            <a:schemeClr val="accent5"/>
          </a:effectRef>
          <a:fontRef idx="minor">
            <a:schemeClr val="dk1"/>
          </a:fontRef>
        </p:style>
        <p:txBody>
          <a:bodyPr lIns="91440" tIns="45720" rIns="91440" bIns="45720" rtlCol="0" anchor="ctr"/>
          <a:lstStyle/>
          <a:p>
            <a:pPr algn="ctr"/>
            <a:r>
              <a:rPr lang="en-US" dirty="0"/>
              <a:t>Disadvantages</a:t>
            </a:r>
          </a:p>
        </p:txBody>
      </p:sp>
      <p:sp>
        <p:nvSpPr>
          <p:cNvPr id="21" name="TextBox 20">
            <a:extLst>
              <a:ext uri="{FF2B5EF4-FFF2-40B4-BE49-F238E27FC236}">
                <a16:creationId xmlns:a16="http://schemas.microsoft.com/office/drawing/2014/main" id="{1BC43A7F-1BC6-5D36-A87E-882258DFD281}"/>
              </a:ext>
            </a:extLst>
          </p:cNvPr>
          <p:cNvSpPr txBox="1"/>
          <p:nvPr/>
        </p:nvSpPr>
        <p:spPr>
          <a:xfrm>
            <a:off x="2777987" y="1417567"/>
            <a:ext cx="586781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dirty="0">
                <a:latin typeface="Arial"/>
                <a:cs typeface="Arial"/>
              </a:rPr>
              <a:t>-Instant results</a:t>
            </a:r>
            <a:endParaRPr lang="en-US" dirty="0">
              <a:cs typeface="Arial" panose="020B0604020202020204" pitchFamily="34" charset="0"/>
            </a:endParaRPr>
          </a:p>
          <a:p>
            <a:pPr algn="ctr"/>
            <a:r>
              <a:rPr lang="en-US" sz="1400" dirty="0">
                <a:latin typeface="Arial"/>
                <a:cs typeface="Arial"/>
              </a:rPr>
              <a:t>                                          -It requires minimal preparation and effort</a:t>
            </a:r>
          </a:p>
          <a:p>
            <a:pPr algn="ctr"/>
            <a:r>
              <a:rPr lang="en-US" sz="1400" dirty="0">
                <a:latin typeface="Arial"/>
                <a:cs typeface="Arial"/>
              </a:rPr>
              <a:t>                                  -It can be "universal" for all students</a:t>
            </a:r>
          </a:p>
          <a:p>
            <a:pPr algn="l"/>
            <a:endParaRPr lang="en-US" dirty="0">
              <a:latin typeface="Arial"/>
              <a:cs typeface="Arial"/>
            </a:endParaRPr>
          </a:p>
        </p:txBody>
      </p:sp>
      <p:sp>
        <p:nvSpPr>
          <p:cNvPr id="22" name="TextBox 21">
            <a:extLst>
              <a:ext uri="{FF2B5EF4-FFF2-40B4-BE49-F238E27FC236}">
                <a16:creationId xmlns:a16="http://schemas.microsoft.com/office/drawing/2014/main" id="{19B495EB-EAE0-087B-CE33-9C7C9127FE98}"/>
              </a:ext>
            </a:extLst>
          </p:cNvPr>
          <p:cNvSpPr txBox="1"/>
          <p:nvPr/>
        </p:nvSpPr>
        <p:spPr>
          <a:xfrm>
            <a:off x="5026713" y="2386634"/>
            <a:ext cx="43024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-It can distract students from what they are motivated to do</a:t>
            </a:r>
            <a:endParaRPr lang="en-US" sz="1400">
              <a:cs typeface="Arial"/>
            </a:endParaRPr>
          </a:p>
          <a:p>
            <a:r>
              <a:rPr lang="en-US" sz="1400" dirty="0">
                <a:latin typeface="Arial"/>
                <a:cs typeface="Arial"/>
              </a:rPr>
              <a:t>-Very little room for error</a:t>
            </a:r>
            <a:endParaRPr lang="en-US" sz="1400" dirty="0">
              <a:cs typeface="Arial"/>
            </a:endParaRPr>
          </a:p>
          <a:p>
            <a:r>
              <a:rPr lang="en-US" sz="1400" dirty="0">
                <a:latin typeface="Arial"/>
                <a:cs typeface="Arial"/>
              </a:rPr>
              <a:t>-Research shows that this type of self-motivation does not last.</a:t>
            </a:r>
            <a:endParaRPr lang="en-US" sz="1400">
              <a:cs typeface="Arial"/>
            </a:endParaRPr>
          </a:p>
          <a:p>
            <a:r>
              <a:rPr lang="en-US" sz="1400" dirty="0">
                <a:latin typeface="Arial"/>
                <a:cs typeface="Arial"/>
              </a:rPr>
              <a:t>-To some extent, rewards and punishments are changed.</a:t>
            </a:r>
            <a:endParaRPr lang="en-US" sz="1400" dirty="0"/>
          </a:p>
        </p:txBody>
      </p:sp>
      <p:sp>
        <p:nvSpPr>
          <p:cNvPr id="23" name="TextBox 22">
            <a:extLst>
              <a:ext uri="{FF2B5EF4-FFF2-40B4-BE49-F238E27FC236}">
                <a16:creationId xmlns:a16="http://schemas.microsoft.com/office/drawing/2014/main" id="{A12C28BE-DE56-E7C5-A743-CD90A224D081}"/>
              </a:ext>
            </a:extLst>
          </p:cNvPr>
          <p:cNvSpPr txBox="1"/>
          <p:nvPr/>
        </p:nvSpPr>
        <p:spPr>
          <a:xfrm>
            <a:off x="5026714" y="4275068"/>
            <a:ext cx="3817867"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-Long-lasting effect</a:t>
            </a:r>
          </a:p>
          <a:p>
            <a:r>
              <a:rPr lang="en-US" sz="1400" dirty="0">
                <a:latin typeface="Arial"/>
                <a:cs typeface="Arial"/>
              </a:rPr>
              <a:t>-Greater focus allows on the goal</a:t>
            </a:r>
          </a:p>
          <a:p>
            <a:r>
              <a:rPr lang="en-US" sz="1400" dirty="0">
                <a:latin typeface="Arial"/>
                <a:cs typeface="Arial"/>
              </a:rPr>
              <a:t>-Students have control over learning</a:t>
            </a:r>
          </a:p>
        </p:txBody>
      </p:sp>
      <p:sp>
        <p:nvSpPr>
          <p:cNvPr id="24" name="TextBox 23">
            <a:extLst>
              <a:ext uri="{FF2B5EF4-FFF2-40B4-BE49-F238E27FC236}">
                <a16:creationId xmlns:a16="http://schemas.microsoft.com/office/drawing/2014/main" id="{B506EB8B-3990-82F9-BB0F-52C93161A6C4}"/>
              </a:ext>
            </a:extLst>
          </p:cNvPr>
          <p:cNvSpPr txBox="1"/>
          <p:nvPr/>
        </p:nvSpPr>
        <p:spPr>
          <a:xfrm>
            <a:off x="5026715" y="5473975"/>
            <a:ext cx="410982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-It can be a slow process</a:t>
            </a:r>
          </a:p>
          <a:p>
            <a:r>
              <a:rPr lang="en-US" sz="1400" dirty="0">
                <a:latin typeface="Arial"/>
                <a:cs typeface="Arial"/>
              </a:rPr>
              <a:t>-Requires deep knowledge</a:t>
            </a:r>
          </a:p>
          <a:p>
            <a:r>
              <a:rPr lang="en-US" sz="1400" dirty="0">
                <a:latin typeface="Arial"/>
                <a:cs typeface="Arial"/>
              </a:rPr>
              <a:t>-It may be related to the psychological development of each student</a:t>
            </a:r>
            <a:endParaRPr lang="en-US" sz="1400" dirty="0">
              <a:latin typeface="Arial"/>
            </a:endParaRPr>
          </a:p>
        </p:txBody>
      </p:sp>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itle 1">
            <a:extLst>
              <a:ext uri="{FF2B5EF4-FFF2-40B4-BE49-F238E27FC236}">
                <a16:creationId xmlns:a16="http://schemas.microsoft.com/office/drawing/2014/main" id="{2CE1FCC5-C081-4DD8-EC95-B5DBB18BB986}"/>
              </a:ext>
            </a:extLst>
          </p:cNvPr>
          <p:cNvSpPr>
            <a:spLocks noGrp="1"/>
          </p:cNvSpPr>
          <p:nvPr>
            <p:ph type="title"/>
          </p:nvPr>
        </p:nvSpPr>
        <p:spPr>
          <a:xfrm>
            <a:off x="643559" y="684576"/>
            <a:ext cx="8229600" cy="631135"/>
          </a:xfrm>
        </p:spPr>
        <p:txBody>
          <a:bodyPr/>
          <a:lstStyle/>
          <a:p>
            <a:r>
              <a:rPr lang="en-GB" sz="2800" b="1" i="1" dirty="0">
                <a:latin typeface="Arial"/>
                <a:cs typeface="Arial"/>
              </a:rPr>
              <a:t>Conclusion</a:t>
            </a:r>
          </a:p>
        </p:txBody>
      </p:sp>
      <p:sp>
        <p:nvSpPr>
          <p:cNvPr id="4" name="Date Placeholder 3">
            <a:extLst>
              <a:ext uri="{FF2B5EF4-FFF2-40B4-BE49-F238E27FC236}">
                <a16:creationId xmlns:a16="http://schemas.microsoft.com/office/drawing/2014/main" id="{DE4714A8-A65D-30A6-0FC5-14D1765FFC75}"/>
              </a:ext>
            </a:extLst>
          </p:cNvPr>
          <p:cNvSpPr>
            <a:spLocks noGrp="1"/>
          </p:cNvSpPr>
          <p:nvPr>
            <p:ph type="dt" sz="half" idx="10"/>
          </p:nvPr>
        </p:nvSpPr>
        <p:spPr/>
        <p:txBody>
          <a:bodyPr/>
          <a:lstStyle/>
          <a:p>
            <a:pPr>
              <a:defRPr/>
            </a:pPr>
            <a:fld id="{384B99DA-8C13-4E5F-AA0A-1F1000BE46CB}" type="datetime1">
              <a:rPr lang="en-GB" altLang="en-US"/>
              <a:pPr>
                <a:defRPr/>
              </a:pPr>
              <a:t>24/06/2022</a:t>
            </a:fld>
            <a:endParaRPr lang="en-GB" altLang="en-US"/>
          </a:p>
        </p:txBody>
      </p:sp>
      <p:sp>
        <p:nvSpPr>
          <p:cNvPr id="2" name="TextBox 1">
            <a:extLst>
              <a:ext uri="{FF2B5EF4-FFF2-40B4-BE49-F238E27FC236}">
                <a16:creationId xmlns:a16="http://schemas.microsoft.com/office/drawing/2014/main" id="{931A67BC-9EDC-F971-2DBC-533D92A9D3F2}"/>
              </a:ext>
            </a:extLst>
          </p:cNvPr>
          <p:cNvSpPr txBox="1"/>
          <p:nvPr/>
        </p:nvSpPr>
        <p:spPr>
          <a:xfrm>
            <a:off x="2094671" y="2659958"/>
            <a:ext cx="582432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In conclusion, motivation remains a way for people to achieve certain goals. The two types of motivation, Extrinsic and Intrinsic are ways in which people achieve their goals, each choosing a type of motivation. Organizations also want their employees to be motivated, as a result of which their performance and functioning in the company will be at the highest standards.</a:t>
            </a:r>
            <a:endParaRPr lang="en-US" dirty="0">
              <a:latin typeface="Arial"/>
            </a:endParaRPr>
          </a:p>
        </p:txBody>
      </p:sp>
    </p:spTree>
    <p:extLst>
      <p:ext uri="{BB962C8B-B14F-4D97-AF65-F5344CB8AC3E}">
        <p14:creationId xmlns:p14="http://schemas.microsoft.com/office/powerpoint/2010/main" val="111917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2800" b="1" i="1" dirty="0"/>
              <a:t>References</a:t>
            </a:r>
            <a:endParaRPr lang="en-GB" altLang="en-US" sz="28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marL="0" indent="0" algn="just" eaLnBrk="1" hangingPunct="1">
              <a:lnSpc>
                <a:spcPct val="90000"/>
              </a:lnSpc>
              <a:buNone/>
            </a:pPr>
            <a:endParaRPr lang="en-GB" sz="1200" dirty="0">
              <a:latin typeface="Corbel"/>
              <a:cs typeface="Arial" panose="020B0604020202020204" pitchFamily="34" charset="0"/>
            </a:endParaRPr>
          </a:p>
          <a:p>
            <a:pPr algn="just">
              <a:lnSpc>
                <a:spcPct val="90000"/>
              </a:lnSpc>
            </a:pPr>
            <a:endParaRPr lang="en-GB" sz="1100">
              <a:latin typeface="Arial" panose="020B0604020202020204" pitchFamily="34" charset="0"/>
              <a:cs typeface="Arial" panose="020B0604020202020204" pitchFamily="34" charset="0"/>
            </a:endParaRPr>
          </a:p>
          <a:p>
            <a:pPr algn="just">
              <a:lnSpc>
                <a:spcPct val="90000"/>
              </a:lnSpc>
            </a:pPr>
            <a:endParaRPr lang="en-GB" sz="120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lstStyle/>
          <a:p>
            <a:pPr>
              <a:defRPr/>
            </a:pPr>
            <a:fld id="{5522D75A-BA4C-41A3-BC05-E6BF0460FAF3}" type="datetime1">
              <a:rPr lang="en-GB" altLang="en-US"/>
              <a:pPr>
                <a:defRPr/>
              </a:pPr>
              <a:t>24/06/2022</a:t>
            </a:fld>
            <a:endParaRPr lang="en-GB" altLang="en-US"/>
          </a:p>
        </p:txBody>
      </p:sp>
      <p:sp>
        <p:nvSpPr>
          <p:cNvPr id="2" name="TextBox 1">
            <a:extLst>
              <a:ext uri="{FF2B5EF4-FFF2-40B4-BE49-F238E27FC236}">
                <a16:creationId xmlns:a16="http://schemas.microsoft.com/office/drawing/2014/main" id="{CAC6BA84-7F45-0BCA-6699-5E40AD222B3E}"/>
              </a:ext>
            </a:extLst>
          </p:cNvPr>
          <p:cNvSpPr txBox="1"/>
          <p:nvPr/>
        </p:nvSpPr>
        <p:spPr>
          <a:xfrm>
            <a:off x="1765438" y="951670"/>
            <a:ext cx="6600823"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cs typeface="Arial"/>
            </a:endParaRPr>
          </a:p>
          <a:p>
            <a:r>
              <a:rPr lang="en-US" sz="1200" dirty="0">
                <a:latin typeface="Arial"/>
                <a:cs typeface="Arial"/>
              </a:rPr>
              <a:t>  </a:t>
            </a:r>
            <a:r>
              <a:rPr lang="en-US" sz="1200" dirty="0" err="1">
                <a:latin typeface="Arial"/>
                <a:cs typeface="Arial"/>
              </a:rPr>
              <a:t>Kuvaas</a:t>
            </a:r>
            <a:r>
              <a:rPr lang="en-US" sz="1200" dirty="0">
                <a:latin typeface="Arial"/>
                <a:cs typeface="Arial"/>
              </a:rPr>
              <a:t>, B. et al. (2017) ‘Do intrinsic and extrinsic motivation relate differently to employee outcomes?’, Journal of economic psychology, 61, pp. 244–258. doi:10.1016/j.joep.2017.05.004.</a:t>
            </a:r>
          </a:p>
          <a:p>
            <a:endParaRPr lang="en-US" sz="1200" dirty="0">
              <a:cs typeface="Arial"/>
            </a:endParaRPr>
          </a:p>
          <a:p>
            <a:r>
              <a:rPr lang="en-US" sz="1200" dirty="0">
                <a:latin typeface="Arial"/>
                <a:cs typeface="Arial"/>
              </a:rPr>
              <a:t>  Reiss, S. (2012) ‘Intrinsic and Extrinsic Motivation’, Teaching of Psychology, 39(2), pp. 152–156. doi:10.1177/0098628312437704.</a:t>
            </a:r>
            <a:endParaRPr lang="en-US" sz="1200">
              <a:latin typeface="Arial"/>
              <a:cs typeface="Arial"/>
            </a:endParaRPr>
          </a:p>
          <a:p>
            <a:endParaRPr lang="en-US" sz="1200" dirty="0">
              <a:cs typeface="Arial"/>
            </a:endParaRPr>
          </a:p>
          <a:p>
            <a:r>
              <a:rPr lang="en-US" sz="1200" dirty="0">
                <a:latin typeface="Arial"/>
                <a:cs typeface="Arial"/>
              </a:rPr>
              <a:t>  Cerasoli, C.P., Nicklin, J.M. and Ford, M.T. (2014) ‘Intrinsic Motivation and Extrinsic Incentives Jointly Predict Performance: A 40-Year Meta-Analysis’, Psychological bulletin, 140(4), pp. 980–1008. doi:10.1037/a0035661.</a:t>
            </a:r>
            <a:endParaRPr lang="en-US" sz="1200">
              <a:latin typeface="Arial"/>
              <a:cs typeface="Arial"/>
            </a:endParaRPr>
          </a:p>
          <a:p>
            <a:endParaRPr lang="en-US" sz="1200" dirty="0">
              <a:cs typeface="Arial"/>
            </a:endParaRPr>
          </a:p>
          <a:p>
            <a:r>
              <a:rPr lang="en-US" sz="1200" dirty="0">
                <a:latin typeface="Arial"/>
                <a:cs typeface="Arial"/>
              </a:rPr>
              <a:t>  Ryan, R.M. and Deci, E.L. (2000) ‘Intrinsic and Extrinsic Motivations: Classic Definitions and New Directions’, Contemporary educational psychology, 25(1), pp. 54–67. doi:10.1006/ceps.1999.1020.</a:t>
            </a:r>
            <a:endParaRPr lang="en-US" sz="1200">
              <a:latin typeface="Arial"/>
              <a:cs typeface="Arial"/>
            </a:endParaRPr>
          </a:p>
          <a:p>
            <a:endParaRPr lang="en-US" sz="1200" dirty="0">
              <a:cs typeface="Arial"/>
            </a:endParaRPr>
          </a:p>
          <a:p>
            <a:r>
              <a:rPr lang="en-US" sz="1200" dirty="0">
                <a:latin typeface="Arial"/>
                <a:cs typeface="Arial"/>
              </a:rPr>
              <a:t>  Malek, S., Sarin, S. and Haon, C. (2020) ‘Extrinsic Rewards, Intrinsic Motivation, and New Product Development Performance’, The Journal of product innovation management, 37(6), pp. 528–551. doi:10.1111/jpim.12554.</a:t>
            </a:r>
            <a:endParaRPr lang="en-US" sz="1200">
              <a:latin typeface="Arial"/>
              <a:cs typeface="Arial"/>
            </a:endParaRPr>
          </a:p>
          <a:p>
            <a:endParaRPr lang="en-US" sz="1200" dirty="0">
              <a:cs typeface="Arial"/>
            </a:endParaRPr>
          </a:p>
          <a:p>
            <a:r>
              <a:rPr lang="en-US" sz="1200" dirty="0">
                <a:latin typeface="Arial"/>
                <a:cs typeface="Arial"/>
              </a:rPr>
              <a:t>  Clark, M.. and Schroth, C.A. (2010) ‘Examining relationships between academic motivation and personality among college students’, Learning and individual differences, 20(1), pp. 19–24. doi:10.1016/j.lindif.2009.10.002.</a:t>
            </a:r>
            <a:endParaRPr lang="en-US" sz="1200">
              <a:latin typeface="Arial"/>
              <a:cs typeface="Arial"/>
            </a:endParaRPr>
          </a:p>
          <a:p>
            <a:endParaRPr lang="en-US" sz="1200" dirty="0">
              <a:cs typeface="Arial"/>
            </a:endParaRPr>
          </a:p>
          <a:p>
            <a:r>
              <a:rPr lang="en-US" sz="1200" dirty="0">
                <a:latin typeface="Arial"/>
                <a:cs typeface="Arial"/>
              </a:rPr>
              <a:t>  Amabile, T.M. (1993) ‘Motivational synergy: Toward new conceptualizations of intrinsic and extrinsic motivation in the workplace’, Human resource management review, 3(3), pp. 185–201. doi:10.1016/1053-4822(93)90012-S.</a:t>
            </a:r>
            <a:endParaRPr lang="en-US" sz="1200">
              <a:latin typeface="Arial"/>
              <a:cs typeface="Arial"/>
            </a:endParaRPr>
          </a:p>
          <a:p>
            <a:pPr algn="l"/>
            <a:endParaRPr lang="en-US" sz="1400" dirty="0">
              <a:cs typeface="Arial"/>
            </a:endParaRPr>
          </a:p>
          <a:p>
            <a:endParaRPr lang="en-US" sz="1400" dirty="0">
              <a:cs typeface="Arial"/>
            </a:endParaRPr>
          </a:p>
          <a:p>
            <a:endParaRPr lang="en-US" sz="1400" dirty="0">
              <a:cs typeface="Arial"/>
            </a:endParaRPr>
          </a:p>
          <a:p>
            <a:endParaRPr lang="en-US" sz="1400" dirty="0">
              <a:cs typeface="Arial"/>
            </a:endParaRPr>
          </a:p>
          <a:p>
            <a:endParaRPr lang="en-US" sz="1400" dirty="0">
              <a:cs typeface="Arial"/>
            </a:endParaRPr>
          </a:p>
          <a:p>
            <a:endParaRPr lang="en-US" dirty="0">
              <a:cs typeface="Arial"/>
            </a:endParaRPr>
          </a:p>
        </p:txBody>
      </p:sp>
    </p:spTree>
    <p:extLst>
      <p:ext uri="{BB962C8B-B14F-4D97-AF65-F5344CB8AC3E}">
        <p14:creationId xmlns:p14="http://schemas.microsoft.com/office/powerpoint/2010/main" val="2527737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A3271-62F5-459B-8EED-9ECA6C90E56E}"/>
              </a:ext>
            </a:extLst>
          </p:cNvPr>
          <p:cNvSpPr>
            <a:spLocks noGrp="1"/>
          </p:cNvSpPr>
          <p:nvPr>
            <p:ph type="title"/>
          </p:nvPr>
        </p:nvSpPr>
        <p:spPr>
          <a:xfrm>
            <a:off x="1106372" y="2780473"/>
            <a:ext cx="7704667" cy="1981200"/>
          </a:xfrm>
        </p:spPr>
        <p:txBody>
          <a:bodyPr>
            <a:normAutofit/>
          </a:bodyPr>
          <a:lstStyle/>
          <a:p>
            <a:r>
              <a:rPr lang="en-US" sz="6600" dirty="0">
                <a:latin typeface="Arial"/>
                <a:cs typeface="Arial"/>
              </a:rPr>
              <a:t>THANK YOU</a:t>
            </a:r>
          </a:p>
        </p:txBody>
      </p:sp>
    </p:spTree>
    <p:extLst>
      <p:ext uri="{BB962C8B-B14F-4D97-AF65-F5344CB8AC3E}">
        <p14:creationId xmlns:p14="http://schemas.microsoft.com/office/powerpoint/2010/main" val="7312915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92</TotalTime>
  <Words>3045</Words>
  <Application>Microsoft Office PowerPoint</Application>
  <PresentationFormat>On-screen Show (4:3)</PresentationFormat>
  <Paragraphs>683</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Parallax</vt:lpstr>
      <vt:lpstr>Effects of  Extrinsic and Intrinsic motivation types</vt:lpstr>
      <vt:lpstr>Table of contents</vt:lpstr>
      <vt:lpstr>INTRODUCTION</vt:lpstr>
      <vt:lpstr>PowerPoint Presentation</vt:lpstr>
      <vt:lpstr>         TYPES OF MOTIVATION</vt:lpstr>
      <vt:lpstr> WHAT'S THE DIFFERENCE? </vt:lpstr>
      <vt:lpstr>MY MOTIVATION</vt:lpstr>
      <vt:lpstr>The  Advantages and Disadvantages </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Costel Andone</cp:lastModifiedBy>
  <cp:revision>732</cp:revision>
  <cp:lastPrinted>2018-03-20T16:28:46Z</cp:lastPrinted>
  <dcterms:created xsi:type="dcterms:W3CDTF">2004-11-12T17:24:38Z</dcterms:created>
  <dcterms:modified xsi:type="dcterms:W3CDTF">2022-06-24T13:24:29Z</dcterms:modified>
</cp:coreProperties>
</file>