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sldIdLst>
    <p:sldId id="256" r:id="rId2"/>
    <p:sldId id="266" r:id="rId3"/>
    <p:sldId id="257" r:id="rId4"/>
    <p:sldId id="258" r:id="rId5"/>
    <p:sldId id="281" r:id="rId6"/>
    <p:sldId id="269" r:id="rId7"/>
    <p:sldId id="270" r:id="rId8"/>
    <p:sldId id="272" r:id="rId9"/>
    <p:sldId id="271" r:id="rId10"/>
    <p:sldId id="260" r:id="rId11"/>
    <p:sldId id="261" r:id="rId12"/>
    <p:sldId id="262" r:id="rId13"/>
    <p:sldId id="278" r:id="rId14"/>
    <p:sldId id="274" r:id="rId15"/>
    <p:sldId id="273" r:id="rId16"/>
    <p:sldId id="27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5" autoAdjust="0"/>
    <p:restoredTop sz="94660"/>
  </p:normalViewPr>
  <p:slideViewPr>
    <p:cSldViewPr snapToGrid="0">
      <p:cViewPr varScale="1">
        <p:scale>
          <a:sx n="92" d="100"/>
          <a:sy n="92" d="100"/>
        </p:scale>
        <p:origin x="62"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697584-48B8-4C6D-8FA4-CA3A04B30AF9}" type="datetimeFigureOut">
              <a:rPr lang="en-GB" smtClean="0"/>
              <a:t>21/10/2023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7BC7BC-405D-46F7-B6BF-1B8AEF8C2D2E}" type="slidenum">
              <a:rPr lang="en-GB" smtClean="0"/>
              <a:t>‹#›</a:t>
            </a:fld>
            <a:endParaRPr lang="en-GB" dirty="0"/>
          </a:p>
        </p:txBody>
      </p:sp>
    </p:spTree>
    <p:extLst>
      <p:ext uri="{BB962C8B-B14F-4D97-AF65-F5344CB8AC3E}">
        <p14:creationId xmlns:p14="http://schemas.microsoft.com/office/powerpoint/2010/main" val="1360146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667970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296366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640196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2302113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767274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03090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347150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1127609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426864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4034468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3700216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94642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1686193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2342038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2356802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2844427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5D3EB0-FFD3-4957-8869-3D33736BAB09}" type="datetimeFigureOut">
              <a:rPr lang="en-GB" smtClean="0"/>
              <a:t>21/10/2023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4CB0C9-ABD7-43B7-9DBF-99F63B578D0D}" type="slidenum">
              <a:rPr lang="en-GB" smtClean="0"/>
              <a:t>‹#›</a:t>
            </a:fld>
            <a:endParaRPr lang="en-GB" dirty="0"/>
          </a:p>
        </p:txBody>
      </p:sp>
    </p:spTree>
    <p:extLst>
      <p:ext uri="{BB962C8B-B14F-4D97-AF65-F5344CB8AC3E}">
        <p14:creationId xmlns:p14="http://schemas.microsoft.com/office/powerpoint/2010/main" val="1856619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45D3EB0-FFD3-4957-8869-3D33736BAB09}" type="datetimeFigureOut">
              <a:rPr lang="en-GB" smtClean="0"/>
              <a:t>21/10/2023</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14CB0C9-ABD7-43B7-9DBF-99F63B578D0D}" type="slidenum">
              <a:rPr lang="en-GB" smtClean="0"/>
              <a:t>‹#›</a:t>
            </a:fld>
            <a:endParaRPr lang="en-GB" dirty="0"/>
          </a:p>
        </p:txBody>
      </p:sp>
    </p:spTree>
    <p:extLst>
      <p:ext uri="{BB962C8B-B14F-4D97-AF65-F5344CB8AC3E}">
        <p14:creationId xmlns:p14="http://schemas.microsoft.com/office/powerpoint/2010/main" val="1835806499"/>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4253" y="765673"/>
            <a:ext cx="8941777" cy="1282935"/>
          </a:xfrm>
        </p:spPr>
        <p:txBody>
          <a:bodyPr>
            <a:normAutofit/>
          </a:bodyPr>
          <a:lstStyle/>
          <a:p>
            <a:r>
              <a:rPr lang="en-GB" sz="2400" b="1" dirty="0" smtClean="0">
                <a:solidFill>
                  <a:schemeClr val="accent4">
                    <a:lumMod val="40000"/>
                    <a:lumOff val="60000"/>
                  </a:schemeClr>
                </a:solidFill>
              </a:rPr>
              <a:t>Assignment1</a:t>
            </a:r>
            <a:r>
              <a:rPr lang="en-GB" sz="2400" i="1" dirty="0" smtClean="0">
                <a:solidFill>
                  <a:schemeClr val="accent4">
                    <a:lumMod val="40000"/>
                    <a:lumOff val="60000"/>
                  </a:schemeClr>
                </a:solidFill>
              </a:rPr>
              <a:t>: </a:t>
            </a:r>
            <a:r>
              <a:rPr lang="en-GB" sz="2400" i="1" dirty="0" smtClean="0"/>
              <a:t>The </a:t>
            </a:r>
            <a:r>
              <a:rPr lang="en-GB" sz="2400" i="1" dirty="0"/>
              <a:t>Role and importance of Hospitality &amp; and Guest Services within the hotel industry (St Regis Hotels).</a:t>
            </a:r>
            <a:r>
              <a:rPr lang="en-GB" sz="2400" dirty="0"/>
              <a:t/>
            </a:r>
            <a:br>
              <a:rPr lang="en-GB" sz="2400" dirty="0"/>
            </a:br>
            <a:endParaRPr lang="en-GB" sz="2400" dirty="0"/>
          </a:p>
        </p:txBody>
      </p:sp>
      <p:sp>
        <p:nvSpPr>
          <p:cNvPr id="3" name="Subtitle 2"/>
          <p:cNvSpPr>
            <a:spLocks noGrp="1"/>
          </p:cNvSpPr>
          <p:nvPr>
            <p:ph type="subTitle" idx="1"/>
          </p:nvPr>
        </p:nvSpPr>
        <p:spPr>
          <a:xfrm>
            <a:off x="256673" y="2356337"/>
            <a:ext cx="6875647" cy="3872177"/>
          </a:xfrm>
        </p:spPr>
        <p:txBody>
          <a:bodyPr/>
          <a:lstStyle/>
          <a:p>
            <a:endParaRPr lang="en-GB" dirty="0" smtClean="0"/>
          </a:p>
          <a:p>
            <a:endParaRPr lang="en-GB" dirty="0"/>
          </a:p>
          <a:p>
            <a:endParaRPr lang="en-GB" dirty="0" smtClean="0"/>
          </a:p>
          <a:p>
            <a:endParaRPr lang="en-GB" dirty="0"/>
          </a:p>
          <a:p>
            <a:endParaRPr lang="en-GB" dirty="0"/>
          </a:p>
        </p:txBody>
      </p:sp>
      <p:sp>
        <p:nvSpPr>
          <p:cNvPr id="4" name="Rectangle 3"/>
          <p:cNvSpPr/>
          <p:nvPr/>
        </p:nvSpPr>
        <p:spPr>
          <a:xfrm>
            <a:off x="782518" y="2356337"/>
            <a:ext cx="6895290" cy="3968074"/>
          </a:xfrm>
          <a:prstGeom prst="rect">
            <a:avLst/>
          </a:prstGeom>
        </p:spPr>
        <p:txBody>
          <a:bodyPr wrap="square">
            <a:spAutoFit/>
          </a:bodyPr>
          <a:lstStyle/>
          <a:p>
            <a:pPr>
              <a:lnSpc>
                <a:spcPct val="107000"/>
              </a:lnSpc>
              <a:spcAft>
                <a:spcPts val="800"/>
              </a:spcAft>
            </a:pPr>
            <a:r>
              <a:rPr lang="en-GB" sz="2400" b="1" u="sng"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Name: </a:t>
            </a:r>
            <a:r>
              <a:rPr lang="en-GB" sz="2400" b="1"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 </a:t>
            </a:r>
            <a:r>
              <a:rPr lang="en-GB" sz="2400" dirty="0" err="1">
                <a:latin typeface="Calibri" panose="020F0502020204030204" pitchFamily="34" charset="0"/>
                <a:ea typeface="Calibri" panose="020F0502020204030204" pitchFamily="34" charset="0"/>
                <a:cs typeface="Calibri" panose="020F0502020204030204" pitchFamily="34" charset="0"/>
              </a:rPr>
              <a:t>Md</a:t>
            </a:r>
            <a:r>
              <a:rPr lang="en-GB" sz="2400" dirty="0">
                <a:latin typeface="Calibri" panose="020F0502020204030204" pitchFamily="34" charset="0"/>
                <a:ea typeface="Calibri" panose="020F0502020204030204" pitchFamily="34" charset="0"/>
                <a:cs typeface="Calibri" panose="020F0502020204030204" pitchFamily="34" charset="0"/>
              </a:rPr>
              <a:t> Mustakim Miah Burhani</a:t>
            </a:r>
            <a:r>
              <a:rPr lang="en-GB" sz="2400" b="1" dirty="0">
                <a:latin typeface="Calibri" panose="020F0502020204030204" pitchFamily="34" charset="0"/>
                <a:ea typeface="Calibri" panose="020F0502020204030204" pitchFamily="34" charset="0"/>
                <a:cs typeface="Calibri" panose="020F0502020204030204" pitchFamily="34" charset="0"/>
              </a:rPr>
              <a:t>  </a:t>
            </a:r>
            <a:endParaRPr lang="en-GB" dirty="0" smtClean="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u="sng" dirty="0" smtClean="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Student </a:t>
            </a:r>
            <a:r>
              <a:rPr lang="en-GB" sz="2400" b="1" u="sng"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Number:</a:t>
            </a:r>
            <a:r>
              <a:rPr lang="en-GB" sz="2400" b="1"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 </a:t>
            </a:r>
            <a:r>
              <a:rPr lang="en-GB" sz="2400" dirty="0" smtClean="0">
                <a:latin typeface="Calibri" panose="020F0502020204030204" pitchFamily="34" charset="0"/>
                <a:ea typeface="Calibri" panose="020F0502020204030204" pitchFamily="34" charset="0"/>
                <a:cs typeface="Calibri" panose="020F0502020204030204" pitchFamily="34" charset="0"/>
              </a:rPr>
              <a:t>2246150</a:t>
            </a:r>
            <a:endParaRPr lang="en-GB" dirty="0" smtClean="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u="sng" dirty="0" smtClean="0">
                <a:solidFill>
                  <a:schemeClr val="accent4">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The module title</a:t>
            </a:r>
            <a:r>
              <a:rPr lang="en-GB" sz="2000" dirty="0" smtClean="0">
                <a:solidFill>
                  <a:schemeClr val="accent4">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 </a:t>
            </a:r>
            <a:r>
              <a:rPr lang="en-GB" sz="2000" dirty="0" smtClean="0">
                <a:effectLst/>
                <a:latin typeface="Arial" panose="020B0604020202020204" pitchFamily="34" charset="0"/>
                <a:ea typeface="Calibri" panose="020F0502020204030204" pitchFamily="34" charset="0"/>
                <a:cs typeface="Arial" panose="020B0604020202020204" pitchFamily="34" charset="0"/>
              </a:rPr>
              <a:t>Hospitality and Guest Service Management (BMIH4003)</a:t>
            </a:r>
            <a:endParaRPr lang="en-GB" dirty="0" smtClean="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u="sng" dirty="0" smtClean="0">
                <a:solidFill>
                  <a:schemeClr val="accent4">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Programme</a:t>
            </a:r>
            <a:r>
              <a:rPr lang="en-GB" sz="2000" b="1" dirty="0" smtClean="0">
                <a:solidFill>
                  <a:schemeClr val="accent4">
                    <a:lumMod val="40000"/>
                    <a:lumOff val="60000"/>
                  </a:schemeClr>
                </a:solidFill>
                <a:latin typeface="Arial" panose="020B0604020202020204" pitchFamily="34" charset="0"/>
                <a:ea typeface="Calibri" panose="020F0502020204030204" pitchFamily="34" charset="0"/>
                <a:cs typeface="Arial" panose="020B0604020202020204" pitchFamily="34" charset="0"/>
              </a:rPr>
              <a:t>:</a:t>
            </a:r>
            <a:r>
              <a:rPr lang="en-GB" sz="2000" b="1" dirty="0" smtClean="0">
                <a:latin typeface="Arial" panose="020B0604020202020204" pitchFamily="34" charset="0"/>
                <a:ea typeface="Calibri" panose="020F0502020204030204" pitchFamily="34" charset="0"/>
                <a:cs typeface="Arial" panose="020B0604020202020204" pitchFamily="34" charset="0"/>
              </a:rPr>
              <a:t> </a:t>
            </a:r>
            <a:r>
              <a:rPr lang="en-GB" sz="2000" dirty="0" smtClean="0">
                <a:effectLst/>
                <a:latin typeface="Arial" panose="020B0604020202020204" pitchFamily="34" charset="0"/>
                <a:ea typeface="Calibri" panose="020F0502020204030204" pitchFamily="34" charset="0"/>
                <a:cs typeface="Arial" panose="020B0604020202020204" pitchFamily="34" charset="0"/>
              </a:rPr>
              <a:t>BA International Hotel Management</a:t>
            </a:r>
            <a:endParaRPr lang="en-GB" dirty="0" smtClean="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u="sng" dirty="0" smtClean="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Lecturer’s </a:t>
            </a:r>
            <a:r>
              <a:rPr lang="en-GB" sz="2400" b="1" u="sng"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Name:</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Dale Clarke. BA(Hons), DET, MA, MSc, PhD candidate </a:t>
            </a:r>
            <a:endParaRPr lang="en-GB" dirty="0" smtClean="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u="sng"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Submission date</a:t>
            </a:r>
            <a:r>
              <a:rPr lang="en-GB" sz="2400" b="1" dirty="0">
                <a:solidFill>
                  <a:schemeClr val="accent4">
                    <a:lumMod val="40000"/>
                    <a:lumOff val="60000"/>
                  </a:schemeClr>
                </a:solidFill>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22/10/23</a:t>
            </a:r>
            <a:endParaRPr lang="en-GB" dirty="0" smtClean="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705685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7800">
        <p15:prstTrans prst="curtains"/>
      </p:transition>
    </mc:Choice>
    <mc:Fallback xmlns="">
      <p:transition spd="slow" advTm="7800">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8318" y="2046252"/>
            <a:ext cx="4455485" cy="2929481"/>
          </a:xfrm>
          <a:prstGeom prst="rect">
            <a:avLst/>
          </a:prstGeom>
        </p:spPr>
      </p:pic>
      <p:sp>
        <p:nvSpPr>
          <p:cNvPr id="2" name="Title 1"/>
          <p:cNvSpPr>
            <a:spLocks noGrp="1"/>
          </p:cNvSpPr>
          <p:nvPr>
            <p:ph type="title"/>
          </p:nvPr>
        </p:nvSpPr>
        <p:spPr>
          <a:xfrm>
            <a:off x="1928030" y="479971"/>
            <a:ext cx="1976060" cy="1400530"/>
          </a:xfrm>
        </p:spPr>
        <p:txBody>
          <a:bodyPr/>
          <a:lstStyle/>
          <a:p>
            <a:r>
              <a:rPr lang="en-GB" sz="5400" dirty="0" smtClean="0">
                <a:solidFill>
                  <a:schemeClr val="tx1"/>
                </a:solidFill>
                <a:latin typeface="Bahnschrift Light Condensed" panose="020B0502040204020203" pitchFamily="34" charset="0"/>
              </a:rPr>
              <a:t>Agenda</a:t>
            </a:r>
            <a:endParaRPr lang="en-GB" sz="5400" dirty="0">
              <a:solidFill>
                <a:schemeClr val="tx1"/>
              </a:solidFill>
              <a:latin typeface="Bahnschrift Light Condensed" panose="020B0502040204020203" pitchFamily="34" charset="0"/>
            </a:endParaRPr>
          </a:p>
        </p:txBody>
      </p:sp>
      <p:sp>
        <p:nvSpPr>
          <p:cNvPr id="3" name="Content Placeholder 2"/>
          <p:cNvSpPr>
            <a:spLocks noGrp="1"/>
          </p:cNvSpPr>
          <p:nvPr>
            <p:ph idx="1"/>
          </p:nvPr>
        </p:nvSpPr>
        <p:spPr>
          <a:xfrm>
            <a:off x="5436523" y="598515"/>
            <a:ext cx="5890175" cy="5735783"/>
          </a:xfrm>
        </p:spPr>
        <p:txBody>
          <a:bodyPr>
            <a:noAutofit/>
          </a:bodyPr>
          <a:lstStyle/>
          <a:p>
            <a:r>
              <a:rPr lang="en-GB" sz="1800" dirty="0" smtClean="0"/>
              <a:t>Introduction</a:t>
            </a:r>
          </a:p>
          <a:p>
            <a:r>
              <a:rPr lang="en-GB" sz="1800" dirty="0" smtClean="0"/>
              <a:t>Guests in the hospital industry</a:t>
            </a:r>
          </a:p>
          <a:p>
            <a:r>
              <a:rPr lang="en-GB" sz="1800" dirty="0" smtClean="0"/>
              <a:t>Main consumers</a:t>
            </a:r>
          </a:p>
          <a:p>
            <a:r>
              <a:rPr lang="en-GB" sz="1800" dirty="0" smtClean="0"/>
              <a:t>The reason for appealing to the group</a:t>
            </a:r>
          </a:p>
          <a:p>
            <a:r>
              <a:rPr lang="en-GB" sz="1800" dirty="0" smtClean="0"/>
              <a:t>How hotels meet or exceed guest expectations</a:t>
            </a:r>
          </a:p>
          <a:p>
            <a:r>
              <a:rPr lang="en-GB" sz="1800" dirty="0" smtClean="0"/>
              <a:t>Importance of Hospitality </a:t>
            </a:r>
          </a:p>
          <a:p>
            <a:r>
              <a:rPr lang="en-GB" sz="1800" dirty="0" smtClean="0"/>
              <a:t>Importance of good customer service</a:t>
            </a:r>
          </a:p>
          <a:p>
            <a:r>
              <a:rPr lang="en-GB" sz="1800" dirty="0" smtClean="0"/>
              <a:t>Nature, scope, and role of guest services in general</a:t>
            </a:r>
          </a:p>
          <a:p>
            <a:r>
              <a:rPr lang="en-GB" sz="1800" dirty="0" smtClean="0"/>
              <a:t>Conclusion</a:t>
            </a:r>
          </a:p>
          <a:p>
            <a:r>
              <a:rPr lang="en-GB" sz="1800" dirty="0" smtClean="0"/>
              <a:t>References</a:t>
            </a:r>
          </a:p>
          <a:p>
            <a:r>
              <a:rPr lang="en-GB" sz="1800" dirty="0" smtClean="0"/>
              <a:t>Appendix</a:t>
            </a:r>
            <a:endParaRPr lang="en-GB" sz="1800" dirty="0"/>
          </a:p>
          <a:p>
            <a:r>
              <a:rPr lang="en-GB" sz="1800" dirty="0" smtClean="0"/>
              <a:t>Summary</a:t>
            </a:r>
          </a:p>
        </p:txBody>
      </p:sp>
    </p:spTree>
    <p:extLst>
      <p:ext uri="{BB962C8B-B14F-4D97-AF65-F5344CB8AC3E}">
        <p14:creationId xmlns:p14="http://schemas.microsoft.com/office/powerpoint/2010/main" val="3883029049"/>
      </p:ext>
    </p:extLst>
  </p:cSld>
  <p:clrMapOvr>
    <a:masterClrMapping/>
  </p:clrMapOvr>
  <mc:AlternateContent xmlns:mc="http://schemas.openxmlformats.org/markup-compatibility/2006" xmlns:p14="http://schemas.microsoft.com/office/powerpoint/2010/main">
    <mc:Choice Requires="p14">
      <p:transition spd="med" p14:dur="700" advTm="27027">
        <p:fade/>
      </p:transition>
    </mc:Choice>
    <mc:Fallback xmlns="">
      <p:transition spd="med" advTm="27027">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424817"/>
            <a:ext cx="7847937" cy="3931461"/>
          </a:xfrm>
          <a:prstGeom prst="rect">
            <a:avLst/>
          </a:prstGeom>
        </p:spPr>
        <p:txBody>
          <a:bodyPr wrap="square">
            <a:spAutoFit/>
          </a:bodyPr>
          <a:lstStyle/>
          <a:p>
            <a:pPr>
              <a:lnSpc>
                <a:spcPct val="107000"/>
              </a:lnSpc>
              <a:spcAft>
                <a:spcPts val="800"/>
              </a:spcAft>
            </a:pPr>
            <a:r>
              <a:rPr lang="en-US" dirty="0" smtClean="0"/>
              <a:t>St</a:t>
            </a:r>
            <a:r>
              <a:rPr lang="en-US" dirty="0"/>
              <a:t>. Regis Hotels &amp; Resorts is a Marriott International-owned and operated American international luxury hotel </a:t>
            </a:r>
            <a:r>
              <a:rPr lang="en-US" dirty="0" smtClean="0"/>
              <a:t>company. </a:t>
            </a:r>
            <a:r>
              <a:rPr lang="en-US" dirty="0"/>
              <a:t>In 1904 Gilded Age billionaire John Jacob Astor IV opened the first hotel in the renowned corporation in New York City. Since then, St. Regis has established itself as one of the </a:t>
            </a:r>
            <a:r>
              <a:rPr lang="en-US" dirty="0" smtClean="0"/>
              <a:t>most-known</a:t>
            </a:r>
            <a:r>
              <a:rPr lang="en-US" dirty="0"/>
              <a:t> names in luxury hospitality, with about 60 sites in more than 20 countries. </a:t>
            </a:r>
            <a:endParaRPr lang="en-GB" sz="2000" b="1" dirty="0" smtClean="0">
              <a:solidFill>
                <a:schemeClr val="accent4">
                  <a:lumMod val="40000"/>
                  <a:lumOff val="60000"/>
                </a:schemeClr>
              </a:solidFill>
              <a:latin typeface="Arial" panose="020B0604020202020204" pitchFamily="34" charset="0"/>
              <a:ea typeface="Calibri" panose="020F0502020204030204" pitchFamily="34" charset="0"/>
              <a:cs typeface="Arial" panose="020B0604020202020204" pitchFamily="34" charset="0"/>
            </a:endParaRPr>
          </a:p>
          <a:p>
            <a:pPr fontAlgn="base"/>
            <a:r>
              <a:rPr lang="en-US" dirty="0"/>
              <a:t>"In addition to butlers, the establishment employs professional chefs from various cuisines, waiters, security, cleaning staff, management, and other maintenance </a:t>
            </a:r>
            <a:r>
              <a:rPr lang="en-US" dirty="0" err="1" smtClean="0"/>
              <a:t>personnel.They</a:t>
            </a:r>
            <a:r>
              <a:rPr lang="en-US" dirty="0"/>
              <a:t> get their materials either locally or on the worldwide </a:t>
            </a:r>
            <a:r>
              <a:rPr lang="en-US" dirty="0" err="1" smtClean="0"/>
              <a:t>market.The</a:t>
            </a:r>
            <a:r>
              <a:rPr lang="en-US" dirty="0"/>
              <a:t> majority of marketing is done through ads and involvement in local and worldwide events. (Scott, 2013) ''</a:t>
            </a:r>
            <a:endParaRPr lang="en-GB" sz="2000" dirty="0">
              <a:latin typeface="Arial" panose="020B0604020202020204" pitchFamily="34" charset="0"/>
              <a:ea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7980252" y="2812230"/>
            <a:ext cx="4143733" cy="253646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p:cNvSpPr txBox="1"/>
          <p:nvPr/>
        </p:nvSpPr>
        <p:spPr>
          <a:xfrm>
            <a:off x="316523" y="389613"/>
            <a:ext cx="5963478" cy="707886"/>
          </a:xfrm>
          <a:prstGeom prst="rect">
            <a:avLst/>
          </a:prstGeom>
          <a:noFill/>
        </p:spPr>
        <p:txBody>
          <a:bodyPr wrap="square" rtlCol="0">
            <a:spAutoFit/>
          </a:bodyPr>
          <a:lstStyle/>
          <a:p>
            <a:r>
              <a:rPr lang="en-GB" sz="4000" dirty="0" smtClean="0"/>
              <a:t>Introduction</a:t>
            </a:r>
            <a:endParaRPr lang="en-GB" sz="4000" dirty="0"/>
          </a:p>
        </p:txBody>
      </p:sp>
      <p:pic>
        <p:nvPicPr>
          <p:cNvPr id="6" name="Picture 5"/>
          <p:cNvPicPr>
            <a:picLocks noChangeAspect="1"/>
          </p:cNvPicPr>
          <p:nvPr/>
        </p:nvPicPr>
        <p:blipFill>
          <a:blip r:embed="rId3"/>
          <a:stretch>
            <a:fillRect/>
          </a:stretch>
        </p:blipFill>
        <p:spPr>
          <a:xfrm>
            <a:off x="10052119" y="0"/>
            <a:ext cx="2139881" cy="2145978"/>
          </a:xfrm>
          <a:prstGeom prst="rect">
            <a:avLst/>
          </a:prstGeom>
        </p:spPr>
      </p:pic>
      <p:sp>
        <p:nvSpPr>
          <p:cNvPr id="4" name="Rectangle 3"/>
          <p:cNvSpPr/>
          <p:nvPr/>
        </p:nvSpPr>
        <p:spPr>
          <a:xfrm>
            <a:off x="5145577" y="1"/>
            <a:ext cx="5087389" cy="369332"/>
          </a:xfrm>
          <a:prstGeom prst="rect">
            <a:avLst/>
          </a:prstGeom>
        </p:spPr>
        <p:txBody>
          <a:bodyPr wrap="square">
            <a:spAutoFit/>
          </a:bodyPr>
          <a:lstStyle/>
          <a:p>
            <a:r>
              <a:rPr lang="en-US" dirty="0" smtClean="0"/>
              <a:t> </a:t>
            </a:r>
            <a:endParaRPr lang="en-GB" dirty="0"/>
          </a:p>
        </p:txBody>
      </p:sp>
    </p:spTree>
    <p:extLst>
      <p:ext uri="{BB962C8B-B14F-4D97-AF65-F5344CB8AC3E}">
        <p14:creationId xmlns:p14="http://schemas.microsoft.com/office/powerpoint/2010/main" val="1272068515"/>
      </p:ext>
    </p:extLst>
  </p:cSld>
  <p:clrMapOvr>
    <a:masterClrMapping/>
  </p:clrMapOvr>
  <mc:AlternateContent xmlns:mc="http://schemas.openxmlformats.org/markup-compatibility/2006" xmlns:p14="http://schemas.microsoft.com/office/powerpoint/2010/main">
    <mc:Choice Requires="p14">
      <p:transition spd="med" p14:dur="700" advTm="55368">
        <p:fade/>
      </p:transition>
    </mc:Choice>
    <mc:Fallback xmlns="">
      <p:transition spd="med" advTm="55368">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7818" y="2015837"/>
            <a:ext cx="11180618" cy="1251065"/>
          </a:xfrm>
        </p:spPr>
        <p:txBody>
          <a:bodyPr/>
          <a:lstStyle/>
          <a:p>
            <a:r>
              <a:rPr lang="en-GB" sz="6000" dirty="0" smtClean="0">
                <a:solidFill>
                  <a:schemeClr val="accent4">
                    <a:lumMod val="40000"/>
                    <a:lumOff val="60000"/>
                  </a:schemeClr>
                </a:solidFill>
              </a:rPr>
              <a:t>  </a:t>
            </a:r>
            <a:r>
              <a:rPr lang="en-GB" sz="4400" dirty="0" smtClean="0">
                <a:solidFill>
                  <a:schemeClr val="accent4">
                    <a:lumMod val="40000"/>
                    <a:lumOff val="60000"/>
                  </a:schemeClr>
                </a:solidFill>
              </a:rPr>
              <a:t>Guests in the hospital industry</a:t>
            </a:r>
            <a:endParaRPr lang="en-GB" sz="4400" dirty="0">
              <a:solidFill>
                <a:schemeClr val="accent4">
                  <a:lumMod val="40000"/>
                  <a:lumOff val="60000"/>
                </a:schemeClr>
              </a:solidFill>
            </a:endParaRPr>
          </a:p>
        </p:txBody>
      </p:sp>
      <p:sp>
        <p:nvSpPr>
          <p:cNvPr id="5" name="Rectangle 4"/>
          <p:cNvSpPr/>
          <p:nvPr/>
        </p:nvSpPr>
        <p:spPr>
          <a:xfrm>
            <a:off x="1213658" y="4319090"/>
            <a:ext cx="9372279" cy="1200329"/>
          </a:xfrm>
          <a:prstGeom prst="rect">
            <a:avLst/>
          </a:prstGeom>
        </p:spPr>
        <p:txBody>
          <a:bodyPr wrap="square">
            <a:spAutoFit/>
          </a:bodyPr>
          <a:lstStyle/>
          <a:p>
            <a:r>
              <a:rPr lang="en-US" dirty="0" smtClean="0"/>
              <a:t>There</a:t>
            </a:r>
            <a:r>
              <a:rPr lang="en-US" dirty="0"/>
              <a:t> are several categories of tourists in the hospitality industry, and they must be considered while providing lodgings and services. The hotel industry must concentrate on the diverse types of tourists. There are several types of visitors, which are discussed below:</a:t>
            </a:r>
            <a:r>
              <a:rPr lang="en-US" dirty="0" smtClean="0"/>
              <a:t>   </a:t>
            </a:r>
            <a:endParaRPr lang="en-US" dirty="0"/>
          </a:p>
        </p:txBody>
      </p:sp>
      <p:pic>
        <p:nvPicPr>
          <p:cNvPr id="2" name="Picture 1"/>
          <p:cNvPicPr>
            <a:picLocks noChangeAspect="1"/>
          </p:cNvPicPr>
          <p:nvPr/>
        </p:nvPicPr>
        <p:blipFill>
          <a:blip r:embed="rId2"/>
          <a:stretch>
            <a:fillRect/>
          </a:stretch>
        </p:blipFill>
        <p:spPr>
          <a:xfrm>
            <a:off x="10052119" y="0"/>
            <a:ext cx="2139881" cy="2139881"/>
          </a:xfrm>
          <a:prstGeom prst="rect">
            <a:avLst/>
          </a:prstGeom>
        </p:spPr>
      </p:pic>
    </p:spTree>
    <p:extLst>
      <p:ext uri="{BB962C8B-B14F-4D97-AF65-F5344CB8AC3E}">
        <p14:creationId xmlns:p14="http://schemas.microsoft.com/office/powerpoint/2010/main" val="755963330"/>
      </p:ext>
    </p:extLst>
  </p:cSld>
  <p:clrMapOvr>
    <a:masterClrMapping/>
  </p:clrMapOvr>
  <mc:AlternateContent xmlns:mc="http://schemas.openxmlformats.org/markup-compatibility/2006" xmlns:p14="http://schemas.microsoft.com/office/powerpoint/2010/main">
    <mc:Choice Requires="p14">
      <p:transition spd="med" p14:dur="700" advTm="18233">
        <p:fade/>
      </p:transition>
    </mc:Choice>
    <mc:Fallback xmlns="">
      <p:transition spd="med" advTm="18233">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059" y="707160"/>
            <a:ext cx="9404723" cy="681490"/>
          </a:xfrm>
        </p:spPr>
        <p:txBody>
          <a:bodyPr/>
          <a:lstStyle/>
          <a:p>
            <a:r>
              <a:rPr lang="en-GB" sz="2800" b="1" dirty="0"/>
              <a:t>Different types of guests in the hospitality industry</a:t>
            </a:r>
            <a:endParaRPr lang="en-GB" sz="2800" dirty="0"/>
          </a:p>
        </p:txBody>
      </p:sp>
      <p:sp>
        <p:nvSpPr>
          <p:cNvPr id="3" name="Content Placeholder 2"/>
          <p:cNvSpPr>
            <a:spLocks noGrp="1"/>
          </p:cNvSpPr>
          <p:nvPr>
            <p:ph idx="1"/>
          </p:nvPr>
        </p:nvSpPr>
        <p:spPr>
          <a:xfrm>
            <a:off x="72861" y="1492016"/>
            <a:ext cx="11922404" cy="5477607"/>
          </a:xfrm>
        </p:spPr>
        <p:txBody>
          <a:bodyPr>
            <a:normAutofit/>
          </a:bodyPr>
          <a:lstStyle/>
          <a:p>
            <a:pPr marL="0" lvl="0" indent="0" defTabSz="914400">
              <a:spcBef>
                <a:spcPts val="0"/>
              </a:spcBef>
              <a:buClrTx/>
              <a:buSzTx/>
              <a:buNone/>
            </a:pPr>
            <a:endParaRPr lang="en-US" dirty="0">
              <a:solidFill>
                <a:prstClr val="white"/>
              </a:solidFill>
              <a:ea typeface="+mn-ea"/>
              <a:cs typeface="+mn-cs"/>
            </a:endParaRPr>
          </a:p>
          <a:p>
            <a:r>
              <a:rPr lang="en-US" dirty="0" smtClean="0"/>
              <a:t> </a:t>
            </a:r>
            <a:r>
              <a:rPr lang="en-US" b="1" dirty="0"/>
              <a:t>Business </a:t>
            </a:r>
            <a:r>
              <a:rPr lang="en-US" b="1" dirty="0" err="1"/>
              <a:t>travellers</a:t>
            </a:r>
            <a:r>
              <a:rPr lang="en-US" b="1" dirty="0"/>
              <a:t> </a:t>
            </a:r>
            <a:r>
              <a:rPr lang="en-US" dirty="0"/>
              <a:t>visit a hotel for work or conference meetings, using the hotel's services to handle conventions. The hotel industry uses various </a:t>
            </a:r>
            <a:r>
              <a:rPr lang="en-US" dirty="0" err="1"/>
              <a:t>organisational</a:t>
            </a:r>
            <a:r>
              <a:rPr lang="en-US" dirty="0"/>
              <a:t> services to handle corporate meetings.</a:t>
            </a:r>
          </a:p>
          <a:p>
            <a:r>
              <a:rPr lang="en-US" b="1" dirty="0"/>
              <a:t>Event attendees </a:t>
            </a:r>
            <a:r>
              <a:rPr lang="en-US" dirty="0"/>
              <a:t>are guests that the hotel industry needs, either for relaxation or attending events. These visits include people and corporations who travel to various events for fun or learning. It is crucial for the </a:t>
            </a:r>
            <a:r>
              <a:rPr lang="en-US" dirty="0" err="1"/>
              <a:t>organisation</a:t>
            </a:r>
            <a:r>
              <a:rPr lang="en-US" dirty="0"/>
              <a:t> to focus on its services to attract these types of </a:t>
            </a:r>
            <a:r>
              <a:rPr lang="en-US" dirty="0" smtClean="0"/>
              <a:t>clients.</a:t>
            </a:r>
          </a:p>
          <a:p>
            <a:r>
              <a:rPr lang="en-US" b="1" dirty="0" err="1" smtClean="0"/>
              <a:t>Families:</a:t>
            </a:r>
            <a:r>
              <a:rPr lang="en-US" dirty="0" err="1" smtClean="0"/>
              <a:t>The</a:t>
            </a:r>
            <a:r>
              <a:rPr lang="en-US" dirty="0" smtClean="0"/>
              <a:t> </a:t>
            </a:r>
            <a:r>
              <a:rPr lang="en-US" dirty="0"/>
              <a:t>hospitality industry identifies guests who prefer vacation accommodations with superior sanitary practices and game services, which they can use to entertain their children.</a:t>
            </a:r>
            <a:endParaRPr lang="en-US" dirty="0">
              <a:solidFill>
                <a:prstClr val="white"/>
              </a:solidFill>
              <a:ea typeface="+mn-ea"/>
              <a:cs typeface="+mn-cs"/>
            </a:endParaRPr>
          </a:p>
        </p:txBody>
      </p:sp>
      <p:pic>
        <p:nvPicPr>
          <p:cNvPr id="4" name="Picture 3"/>
          <p:cNvPicPr>
            <a:picLocks noChangeAspect="1"/>
          </p:cNvPicPr>
          <p:nvPr/>
        </p:nvPicPr>
        <p:blipFill>
          <a:blip r:embed="rId2"/>
          <a:stretch>
            <a:fillRect/>
          </a:stretch>
        </p:blipFill>
        <p:spPr>
          <a:xfrm>
            <a:off x="9263270" y="42732"/>
            <a:ext cx="2828676" cy="188814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226529966"/>
      </p:ext>
    </p:extLst>
  </p:cSld>
  <p:clrMapOvr>
    <a:masterClrMapping/>
  </p:clrMapOvr>
  <mc:AlternateContent xmlns:mc="http://schemas.openxmlformats.org/markup-compatibility/2006" xmlns:p14="http://schemas.microsoft.com/office/powerpoint/2010/main">
    <mc:Choice Requires="p14">
      <p:transition spd="med" p14:dur="700" advTm="907">
        <p:fade/>
      </p:transition>
    </mc:Choice>
    <mc:Fallback xmlns="">
      <p:transition spd="med" advTm="907">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6431" y="280744"/>
            <a:ext cx="4721019" cy="1400530"/>
          </a:xfrm>
        </p:spPr>
        <p:txBody>
          <a:bodyPr/>
          <a:lstStyle/>
          <a:p>
            <a:r>
              <a:rPr lang="en-GB" b="1" dirty="0"/>
              <a:t>Main Consumers:</a:t>
            </a:r>
            <a:r>
              <a:rPr lang="en-GB" dirty="0"/>
              <a:t/>
            </a:r>
            <a:br>
              <a:rPr lang="en-GB" dirty="0"/>
            </a:br>
            <a:endParaRPr lang="en-GB" dirty="0"/>
          </a:p>
        </p:txBody>
      </p:sp>
      <p:sp>
        <p:nvSpPr>
          <p:cNvPr id="3" name="Content Placeholder 2"/>
          <p:cNvSpPr>
            <a:spLocks noGrp="1"/>
          </p:cNvSpPr>
          <p:nvPr>
            <p:ph idx="1"/>
          </p:nvPr>
        </p:nvSpPr>
        <p:spPr>
          <a:xfrm>
            <a:off x="1103312" y="1965540"/>
            <a:ext cx="4979436" cy="4195481"/>
          </a:xfrm>
        </p:spPr>
        <p:txBody>
          <a:bodyPr>
            <a:normAutofit/>
          </a:bodyPr>
          <a:lstStyle/>
          <a:p>
            <a:r>
              <a:rPr lang="en-GB" dirty="0"/>
              <a:t>These are the main consumers using their services:</a:t>
            </a:r>
          </a:p>
          <a:p>
            <a:pPr lvl="0"/>
            <a:r>
              <a:rPr lang="en-GB" dirty="0"/>
              <a:t>About 42% of St. Regis customers are under the age of 40 </a:t>
            </a:r>
            <a:endParaRPr lang="en-GB" dirty="0" smtClean="0"/>
          </a:p>
          <a:p>
            <a:pPr lvl="0"/>
            <a:r>
              <a:rPr lang="en-GB" dirty="0" smtClean="0"/>
              <a:t>There </a:t>
            </a:r>
            <a:r>
              <a:rPr lang="en-GB" dirty="0"/>
              <a:t>are an </a:t>
            </a:r>
            <a:r>
              <a:rPr lang="en-GB" dirty="0" smtClean="0"/>
              <a:t>incredible </a:t>
            </a:r>
            <a:r>
              <a:rPr lang="en-GB" dirty="0"/>
              <a:t>amount of families. </a:t>
            </a:r>
          </a:p>
          <a:p>
            <a:endParaRPr lang="en-GB" dirty="0"/>
          </a:p>
        </p:txBody>
      </p:sp>
      <p:pic>
        <p:nvPicPr>
          <p:cNvPr id="4" name="Picture 3"/>
          <p:cNvPicPr>
            <a:picLocks noChangeAspect="1"/>
          </p:cNvPicPr>
          <p:nvPr/>
        </p:nvPicPr>
        <p:blipFill>
          <a:blip r:embed="rId2"/>
          <a:stretch>
            <a:fillRect/>
          </a:stretch>
        </p:blipFill>
        <p:spPr>
          <a:xfrm>
            <a:off x="2880236" y="4353794"/>
            <a:ext cx="5625797" cy="2169950"/>
          </a:xfrm>
          <a:prstGeom prst="rect">
            <a:avLst/>
          </a:prstGeom>
        </p:spPr>
      </p:pic>
      <p:sp>
        <p:nvSpPr>
          <p:cNvPr id="5" name="TextBox 4"/>
          <p:cNvSpPr txBox="1"/>
          <p:nvPr/>
        </p:nvSpPr>
        <p:spPr>
          <a:xfrm>
            <a:off x="6192260" y="1350399"/>
            <a:ext cx="4126727" cy="2246769"/>
          </a:xfrm>
          <a:prstGeom prst="rect">
            <a:avLst/>
          </a:prstGeom>
          <a:noFill/>
        </p:spPr>
        <p:txBody>
          <a:bodyPr wrap="square" rtlCol="0">
            <a:spAutoFit/>
          </a:bodyPr>
          <a:lstStyle/>
          <a:p>
            <a:r>
              <a:rPr lang="en-US" sz="2000" dirty="0" smtClean="0"/>
              <a:t> </a:t>
            </a:r>
          </a:p>
          <a:p>
            <a:r>
              <a:rPr lang="en-US" sz="2000" dirty="0" smtClean="0"/>
              <a:t>      </a:t>
            </a:r>
          </a:p>
          <a:p>
            <a:pPr marL="285750" indent="-285750">
              <a:buFont typeface="Wingdings" panose="05000000000000000000" pitchFamily="2" charset="2"/>
              <a:buChar char="Ø"/>
            </a:pPr>
            <a:r>
              <a:rPr lang="en-US" sz="2000" dirty="0" smtClean="0"/>
              <a:t>Westerners dismissed traditional rules of family</a:t>
            </a:r>
          </a:p>
          <a:p>
            <a:endParaRPr lang="en-US" sz="2000" dirty="0" smtClean="0"/>
          </a:p>
          <a:p>
            <a:pPr marL="285750" indent="-285750">
              <a:buFont typeface="Wingdings" panose="05000000000000000000" pitchFamily="2" charset="2"/>
              <a:buChar char="Ø"/>
            </a:pPr>
            <a:r>
              <a:rPr lang="en-US" sz="2000" dirty="0" smtClean="0"/>
              <a:t>Majority of the visitors are women</a:t>
            </a:r>
            <a:endParaRPr lang="en-US" sz="2000" dirty="0"/>
          </a:p>
        </p:txBody>
      </p:sp>
    </p:spTree>
    <p:extLst>
      <p:ext uri="{BB962C8B-B14F-4D97-AF65-F5344CB8AC3E}">
        <p14:creationId xmlns:p14="http://schemas.microsoft.com/office/powerpoint/2010/main" val="600230856"/>
      </p:ext>
    </p:extLst>
  </p:cSld>
  <p:clrMapOvr>
    <a:masterClrMapping/>
  </p:clrMapOvr>
  <mc:AlternateContent xmlns:mc="http://schemas.openxmlformats.org/markup-compatibility/2006" xmlns:p14="http://schemas.microsoft.com/office/powerpoint/2010/main">
    <mc:Choice Requires="p14">
      <p:transition spd="med" p14:dur="700" advTm="2087">
        <p:fade/>
      </p:transition>
    </mc:Choice>
    <mc:Fallback xmlns="">
      <p:transition spd="med" advTm="2087">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1" y="1124603"/>
            <a:ext cx="5230579" cy="1992308"/>
          </a:xfrm>
        </p:spPr>
        <p:txBody>
          <a:bodyPr/>
          <a:lstStyle/>
          <a:p>
            <a:r>
              <a:rPr lang="en-GB" sz="4000" b="1" dirty="0"/>
              <a:t>W</a:t>
            </a:r>
            <a:r>
              <a:rPr lang="en-GB" sz="4000" b="1" dirty="0" smtClean="0"/>
              <a:t>hy </a:t>
            </a:r>
            <a:r>
              <a:rPr lang="en-GB" sz="4000" b="1" dirty="0"/>
              <a:t>do they appeal to this group?</a:t>
            </a:r>
            <a:r>
              <a:rPr lang="en-GB" sz="4000" dirty="0"/>
              <a:t> </a:t>
            </a:r>
            <a:r>
              <a:rPr lang="en-GB" dirty="0"/>
              <a:t/>
            </a:r>
            <a:br>
              <a:rPr lang="en-GB" dirty="0"/>
            </a:br>
            <a:endParaRPr lang="en-GB" dirty="0"/>
          </a:p>
        </p:txBody>
      </p:sp>
      <p:sp>
        <p:nvSpPr>
          <p:cNvPr id="3" name="Content Placeholder 2"/>
          <p:cNvSpPr>
            <a:spLocks noGrp="1"/>
          </p:cNvSpPr>
          <p:nvPr>
            <p:ph idx="1"/>
          </p:nvPr>
        </p:nvSpPr>
        <p:spPr>
          <a:xfrm>
            <a:off x="5552902" y="1005840"/>
            <a:ext cx="6475615" cy="5685906"/>
          </a:xfrm>
        </p:spPr>
        <p:txBody>
          <a:bodyPr>
            <a:normAutofit fontScale="32500" lnSpcReduction="20000"/>
          </a:bodyPr>
          <a:lstStyle/>
          <a:p>
            <a:pPr marL="0" indent="0">
              <a:buNone/>
            </a:pPr>
            <a:endParaRPr lang="en-GB" sz="4800" dirty="0"/>
          </a:p>
          <a:p>
            <a:r>
              <a:rPr lang="en-US" sz="6200" dirty="0"/>
              <a:t>St. Regis, despite having strong trademark awareness, has significantly increased its brand awareness over the past three years</a:t>
            </a:r>
            <a:r>
              <a:rPr lang="en-US" sz="6200" dirty="0" smtClean="0"/>
              <a:t>.</a:t>
            </a:r>
          </a:p>
          <a:p>
            <a:r>
              <a:rPr lang="en-US" sz="6200" dirty="0" smtClean="0"/>
              <a:t>The </a:t>
            </a:r>
            <a:r>
              <a:rPr lang="en-US" sz="6200" dirty="0"/>
              <a:t>five-star hotel offers a club-level experience, including food and beverages</a:t>
            </a:r>
            <a:r>
              <a:rPr lang="en-US" sz="6200" dirty="0" smtClean="0"/>
              <a:t>.</a:t>
            </a:r>
          </a:p>
          <a:p>
            <a:r>
              <a:rPr lang="en-US" sz="6200" dirty="0" smtClean="0"/>
              <a:t> </a:t>
            </a:r>
            <a:r>
              <a:rPr lang="en-US" sz="6200" dirty="0"/>
              <a:t>Its innovative architecture and global locations provide stunning backdrops for weddings and big events</a:t>
            </a:r>
            <a:r>
              <a:rPr lang="en-US" sz="6200" dirty="0" smtClean="0"/>
              <a:t>.</a:t>
            </a:r>
          </a:p>
          <a:p>
            <a:r>
              <a:rPr lang="en-US" sz="6200" dirty="0" smtClean="0"/>
              <a:t> </a:t>
            </a:r>
            <a:r>
              <a:rPr lang="en-US" sz="6200" dirty="0"/>
              <a:t>St. Regis hotels offer a complimentary butler service to all guests, including unpacking and packing, ironing, and pressing services</a:t>
            </a:r>
            <a:r>
              <a:rPr lang="en-US" sz="6200" dirty="0" smtClean="0"/>
              <a:t>.</a:t>
            </a:r>
          </a:p>
          <a:p>
            <a:r>
              <a:rPr lang="en-US" sz="6200" dirty="0" smtClean="0"/>
              <a:t>They </a:t>
            </a:r>
            <a:r>
              <a:rPr lang="en-US" sz="6200" dirty="0"/>
              <a:t>are also invited to join Marriott </a:t>
            </a:r>
            <a:r>
              <a:rPr lang="en-US" sz="6200" dirty="0" err="1"/>
              <a:t>Bonvoy</a:t>
            </a:r>
            <a:r>
              <a:rPr lang="en-US" sz="6200" dirty="0"/>
              <a:t>®, Marriott International's worldwide travel </a:t>
            </a:r>
            <a:r>
              <a:rPr lang="en-US" sz="6200" dirty="0" err="1"/>
              <a:t>programme</a:t>
            </a:r>
            <a:r>
              <a:rPr lang="en-US" sz="6200" dirty="0"/>
              <a:t>, which includes free nights and Elite status </a:t>
            </a:r>
            <a:r>
              <a:rPr lang="en-US" sz="6200" dirty="0" err="1"/>
              <a:t>recognition.St</a:t>
            </a:r>
            <a:r>
              <a:rPr lang="en-US" sz="6200" dirty="0" smtClean="0"/>
              <a:t>.</a:t>
            </a:r>
          </a:p>
          <a:p>
            <a:r>
              <a:rPr lang="en-US" sz="6200" dirty="0" smtClean="0"/>
              <a:t> </a:t>
            </a:r>
            <a:r>
              <a:rPr lang="en-US" sz="6200" dirty="0"/>
              <a:t>Regis hotels anticipate changing premium customer habits and demographics and have restructured their business content and marketing methods to accommodate them.</a:t>
            </a:r>
            <a:endParaRPr lang="en-US" sz="6200" dirty="0" smtClean="0"/>
          </a:p>
          <a:p>
            <a:endParaRPr lang="en-GB" dirty="0"/>
          </a:p>
        </p:txBody>
      </p:sp>
      <p:pic>
        <p:nvPicPr>
          <p:cNvPr id="4" name="Picture 3"/>
          <p:cNvPicPr>
            <a:picLocks noChangeAspect="1"/>
          </p:cNvPicPr>
          <p:nvPr/>
        </p:nvPicPr>
        <p:blipFill rotWithShape="1">
          <a:blip r:embed="rId2"/>
          <a:srcRect r="28" b="254"/>
          <a:stretch/>
        </p:blipFill>
        <p:spPr>
          <a:xfrm>
            <a:off x="515389" y="2709950"/>
            <a:ext cx="4826478" cy="3416530"/>
          </a:xfrm>
          <a:prstGeom prst="rect">
            <a:avLst/>
          </a:prstGeom>
          <a:ln>
            <a:noFill/>
          </a:ln>
          <a:effectLst>
            <a:softEdge rad="112500"/>
          </a:effectLst>
        </p:spPr>
      </p:pic>
      <p:pic>
        <p:nvPicPr>
          <p:cNvPr id="5" name="Picture 4"/>
          <p:cNvPicPr>
            <a:picLocks noChangeAspect="1"/>
          </p:cNvPicPr>
          <p:nvPr/>
        </p:nvPicPr>
        <p:blipFill>
          <a:blip r:embed="rId3"/>
          <a:stretch>
            <a:fillRect/>
          </a:stretch>
        </p:blipFill>
        <p:spPr>
          <a:xfrm>
            <a:off x="0" y="-1"/>
            <a:ext cx="5827222" cy="1124603"/>
          </a:xfrm>
          <a:prstGeom prst="rect">
            <a:avLst/>
          </a:prstGeom>
        </p:spPr>
      </p:pic>
    </p:spTree>
    <p:extLst>
      <p:ext uri="{BB962C8B-B14F-4D97-AF65-F5344CB8AC3E}">
        <p14:creationId xmlns:p14="http://schemas.microsoft.com/office/powerpoint/2010/main" val="3441075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378" y="450162"/>
            <a:ext cx="7090757" cy="1400530"/>
          </a:xfrm>
        </p:spPr>
        <p:txBody>
          <a:bodyPr/>
          <a:lstStyle/>
          <a:p>
            <a:r>
              <a:rPr lang="en-GB" sz="2400" b="1" dirty="0"/>
              <a:t>How hotels meet/exceed guest </a:t>
            </a:r>
            <a:r>
              <a:rPr lang="en-GB" sz="2400" b="1" dirty="0" smtClean="0"/>
              <a:t>expectations</a:t>
            </a:r>
            <a:r>
              <a:rPr lang="en-GB" dirty="0"/>
              <a:t/>
            </a:r>
            <a:br>
              <a:rPr lang="en-GB" dirty="0"/>
            </a:br>
            <a:endParaRPr lang="en-GB" dirty="0"/>
          </a:p>
        </p:txBody>
      </p:sp>
      <p:sp>
        <p:nvSpPr>
          <p:cNvPr id="3" name="Content Placeholder 2"/>
          <p:cNvSpPr>
            <a:spLocks noGrp="1"/>
          </p:cNvSpPr>
          <p:nvPr>
            <p:ph idx="1"/>
          </p:nvPr>
        </p:nvSpPr>
        <p:spPr>
          <a:xfrm>
            <a:off x="116378" y="1457895"/>
            <a:ext cx="11357121" cy="4957481"/>
          </a:xfrm>
        </p:spPr>
        <p:txBody>
          <a:bodyPr>
            <a:normAutofit/>
          </a:bodyPr>
          <a:lstStyle/>
          <a:p>
            <a:r>
              <a:rPr lang="en-GB" sz="2600" b="1" dirty="0" smtClean="0"/>
              <a:t>1</a:t>
            </a:r>
            <a:r>
              <a:rPr lang="en-US" dirty="0"/>
              <a:t>Flexible check-ins and keyless </a:t>
            </a:r>
            <a:r>
              <a:rPr lang="en-US" dirty="0" smtClean="0"/>
              <a:t>entry</a:t>
            </a:r>
          </a:p>
          <a:p>
            <a:r>
              <a:rPr lang="en-US" dirty="0" smtClean="0"/>
              <a:t>2</a:t>
            </a:r>
            <a:r>
              <a:rPr lang="en-US" dirty="0"/>
              <a:t>. Cleanliness is important, and spotless rooms with sophisticated technology are ideal. </a:t>
            </a:r>
            <a:endParaRPr lang="en-US" dirty="0" smtClean="0"/>
          </a:p>
          <a:p>
            <a:r>
              <a:rPr lang="en-US" dirty="0" smtClean="0"/>
              <a:t>3</a:t>
            </a:r>
            <a:r>
              <a:rPr lang="en-US" dirty="0"/>
              <a:t>. trustworthy safety policies and a digital </a:t>
            </a:r>
            <a:r>
              <a:rPr lang="en-US" dirty="0" smtClean="0"/>
              <a:t>handbook</a:t>
            </a:r>
          </a:p>
          <a:p>
            <a:r>
              <a:rPr lang="en-US" dirty="0" smtClean="0"/>
              <a:t>4</a:t>
            </a:r>
            <a:r>
              <a:rPr lang="en-US" dirty="0"/>
              <a:t>. Simple and effective communication with excellent Wi-Fi </a:t>
            </a:r>
            <a:r>
              <a:rPr lang="en-US" dirty="0" smtClean="0"/>
              <a:t>service</a:t>
            </a:r>
          </a:p>
          <a:p>
            <a:r>
              <a:rPr lang="en-US" dirty="0" smtClean="0"/>
              <a:t> </a:t>
            </a:r>
            <a:r>
              <a:rPr lang="en-US" dirty="0"/>
              <a:t>5. </a:t>
            </a:r>
            <a:r>
              <a:rPr lang="en-US" dirty="0" smtClean="0"/>
              <a:t>Cost-effectiveness</a:t>
            </a:r>
          </a:p>
          <a:p>
            <a:r>
              <a:rPr lang="en-US" dirty="0" smtClean="0"/>
              <a:t> </a:t>
            </a:r>
            <a:r>
              <a:rPr lang="en-US" dirty="0"/>
              <a:t>6. Mobile ordering and information </a:t>
            </a:r>
            <a:endParaRPr lang="en-US" dirty="0" smtClean="0"/>
          </a:p>
          <a:p>
            <a:r>
              <a:rPr lang="en-US" dirty="0" smtClean="0"/>
              <a:t>7</a:t>
            </a:r>
            <a:r>
              <a:rPr lang="en-US" dirty="0"/>
              <a:t>. An appropriate menu </a:t>
            </a:r>
            <a:endParaRPr lang="en-US" dirty="0" smtClean="0"/>
          </a:p>
          <a:p>
            <a:r>
              <a:rPr lang="en-US" dirty="0" smtClean="0"/>
              <a:t>8.</a:t>
            </a:r>
            <a:r>
              <a:rPr lang="en-US" dirty="0"/>
              <a:t> High-quality but genuine service Themes for the Long </a:t>
            </a:r>
            <a:r>
              <a:rPr lang="en-US" dirty="0" smtClean="0"/>
              <a:t>Term</a:t>
            </a:r>
          </a:p>
          <a:p>
            <a:r>
              <a:rPr lang="en-US" dirty="0"/>
              <a:t>9</a:t>
            </a:r>
            <a:r>
              <a:rPr lang="en-US" dirty="0" smtClean="0"/>
              <a:t>.</a:t>
            </a:r>
            <a:r>
              <a:rPr lang="en-US" dirty="0"/>
              <a:t> </a:t>
            </a:r>
            <a:r>
              <a:rPr lang="en-US" dirty="0" err="1"/>
              <a:t>Individualised</a:t>
            </a:r>
            <a:r>
              <a:rPr lang="en-US" dirty="0"/>
              <a:t> experiences </a:t>
            </a:r>
            <a:endParaRPr lang="en-US" dirty="0" smtClean="0"/>
          </a:p>
          <a:p>
            <a:r>
              <a:rPr lang="en-US" dirty="0" smtClean="0"/>
              <a:t>10.</a:t>
            </a:r>
            <a:r>
              <a:rPr lang="en-US" dirty="0"/>
              <a:t> Appropriate ambient lighting </a:t>
            </a:r>
            <a:endParaRPr lang="en-US" dirty="0" smtClean="0"/>
          </a:p>
          <a:p>
            <a:r>
              <a:rPr lang="en-US" dirty="0" smtClean="0"/>
              <a:t>11.</a:t>
            </a:r>
            <a:r>
              <a:rPr lang="en-US" dirty="0"/>
              <a:t> Aromas that are pleasing:</a:t>
            </a:r>
            <a:endParaRPr lang="en-GB" dirty="0"/>
          </a:p>
        </p:txBody>
      </p:sp>
      <p:pic>
        <p:nvPicPr>
          <p:cNvPr id="5" name="Picture 4"/>
          <p:cNvPicPr>
            <a:picLocks noChangeAspect="1"/>
          </p:cNvPicPr>
          <p:nvPr/>
        </p:nvPicPr>
        <p:blipFill>
          <a:blip r:embed="rId2"/>
          <a:stretch>
            <a:fillRect/>
          </a:stretch>
        </p:blipFill>
        <p:spPr>
          <a:xfrm>
            <a:off x="6974378" y="58188"/>
            <a:ext cx="5217622" cy="189575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677770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505" y="552110"/>
            <a:ext cx="8010872" cy="1400530"/>
          </a:xfrm>
        </p:spPr>
        <p:txBody>
          <a:bodyPr/>
          <a:lstStyle/>
          <a:p>
            <a:r>
              <a:rPr lang="en-GB" b="1" dirty="0"/>
              <a:t>T</a:t>
            </a:r>
            <a:r>
              <a:rPr lang="en-GB" b="1" dirty="0" smtClean="0"/>
              <a:t>he </a:t>
            </a:r>
            <a:r>
              <a:rPr lang="en-GB" b="1" dirty="0"/>
              <a:t>importance of </a:t>
            </a:r>
            <a:r>
              <a:rPr lang="en-GB" b="1" dirty="0" smtClean="0"/>
              <a:t>hospitality</a:t>
            </a:r>
            <a:endParaRPr lang="en-GB" dirty="0"/>
          </a:p>
        </p:txBody>
      </p:sp>
      <p:sp>
        <p:nvSpPr>
          <p:cNvPr id="3" name="Content Placeholder 2"/>
          <p:cNvSpPr>
            <a:spLocks noGrp="1"/>
          </p:cNvSpPr>
          <p:nvPr>
            <p:ph idx="1"/>
          </p:nvPr>
        </p:nvSpPr>
        <p:spPr>
          <a:xfrm>
            <a:off x="79513" y="1853248"/>
            <a:ext cx="11940988" cy="4954948"/>
          </a:xfrm>
        </p:spPr>
        <p:txBody>
          <a:bodyPr>
            <a:normAutofit/>
          </a:bodyPr>
          <a:lstStyle/>
          <a:p>
            <a:r>
              <a:rPr lang="en-US" dirty="0"/>
              <a:t>1. The hospitality industry offers several benefits, including higher guest retention.</a:t>
            </a:r>
          </a:p>
          <a:p>
            <a:r>
              <a:rPr lang="en-US" dirty="0"/>
              <a:t>2. </a:t>
            </a:r>
            <a:r>
              <a:rPr lang="en-US" dirty="0" smtClean="0"/>
              <a:t>A </a:t>
            </a:r>
            <a:r>
              <a:rPr lang="en-US" dirty="0"/>
              <a:t>rewarding work environment and a lasting impression on guests. It is crucial for service providers to provide essential services conveniently and, ideally, before guests make a request.</a:t>
            </a:r>
          </a:p>
          <a:p>
            <a:r>
              <a:rPr lang="en-US" dirty="0"/>
              <a:t>3. Mastering the art of making customers feel unique and special is a skill that only dedicated, </a:t>
            </a:r>
            <a:r>
              <a:rPr lang="en-US" dirty="0" smtClean="0"/>
              <a:t>skilled.     </a:t>
            </a:r>
          </a:p>
          <a:p>
            <a:r>
              <a:rPr lang="en-US" dirty="0"/>
              <a:t>4</a:t>
            </a:r>
            <a:r>
              <a:rPr lang="en-US" dirty="0" smtClean="0"/>
              <a:t>. </a:t>
            </a:r>
            <a:r>
              <a:rPr lang="en-US" dirty="0"/>
              <a:t>The British Hospitality Association reports that the hospitality industry in the UK is the third-largest in employment terms and contributes an estimated £65 billion to the GDP.</a:t>
            </a:r>
          </a:p>
          <a:p>
            <a:r>
              <a:rPr lang="en-US" dirty="0"/>
              <a:t>5</a:t>
            </a:r>
            <a:r>
              <a:rPr lang="en-US" dirty="0" smtClean="0"/>
              <a:t>. </a:t>
            </a:r>
            <a:r>
              <a:rPr lang="en-US" dirty="0"/>
              <a:t>It </a:t>
            </a:r>
            <a:r>
              <a:rPr lang="en-US" dirty="0" err="1"/>
              <a:t>emphasises</a:t>
            </a:r>
            <a:r>
              <a:rPr lang="en-US" dirty="0"/>
              <a:t> the importance of making guests feel valued and appreciated.</a:t>
            </a:r>
          </a:p>
          <a:p>
            <a:r>
              <a:rPr lang="en-US" dirty="0"/>
              <a:t>6</a:t>
            </a:r>
            <a:r>
              <a:rPr lang="en-US" dirty="0" smtClean="0"/>
              <a:t>. </a:t>
            </a:r>
            <a:r>
              <a:rPr lang="en-US" dirty="0"/>
              <a:t>result in a positive experience that encourages repeat visits and business referrals, ultimately leading to long-term financial success for the establishment</a:t>
            </a:r>
            <a:r>
              <a:rPr lang="en-US" dirty="0" smtClean="0"/>
              <a:t>.</a:t>
            </a:r>
            <a:endParaRPr lang="en-US" dirty="0"/>
          </a:p>
        </p:txBody>
      </p:sp>
      <p:pic>
        <p:nvPicPr>
          <p:cNvPr id="4" name="Picture 3"/>
          <p:cNvPicPr>
            <a:picLocks noChangeAspect="1"/>
          </p:cNvPicPr>
          <p:nvPr/>
        </p:nvPicPr>
        <p:blipFill>
          <a:blip r:embed="rId2"/>
          <a:stretch>
            <a:fillRect/>
          </a:stretch>
        </p:blipFill>
        <p:spPr>
          <a:xfrm>
            <a:off x="8495566" y="204454"/>
            <a:ext cx="3119754" cy="1479828"/>
          </a:xfrm>
          <a:prstGeom prst="rect">
            <a:avLst/>
          </a:prstGeom>
        </p:spPr>
      </p:pic>
    </p:spTree>
    <p:extLst>
      <p:ext uri="{BB962C8B-B14F-4D97-AF65-F5344CB8AC3E}">
        <p14:creationId xmlns:p14="http://schemas.microsoft.com/office/powerpoint/2010/main" val="331994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62097" y="928704"/>
            <a:ext cx="11052312" cy="1547600"/>
          </a:xfrm>
        </p:spPr>
        <p:txBody>
          <a:bodyPr/>
          <a:lstStyle/>
          <a:p>
            <a:r>
              <a:rPr lang="en-GB" sz="4400" dirty="0" smtClean="0">
                <a:solidFill>
                  <a:schemeClr val="accent4">
                    <a:lumMod val="40000"/>
                    <a:lumOff val="60000"/>
                  </a:schemeClr>
                </a:solidFill>
              </a:rPr>
              <a:t>Importance of good customer service</a:t>
            </a:r>
            <a:endParaRPr lang="en-GB" sz="4400" dirty="0">
              <a:solidFill>
                <a:schemeClr val="accent4">
                  <a:lumMod val="40000"/>
                  <a:lumOff val="60000"/>
                </a:schemeClr>
              </a:solidFill>
            </a:endParaRPr>
          </a:p>
        </p:txBody>
      </p:sp>
      <p:sp>
        <p:nvSpPr>
          <p:cNvPr id="4" name="TextBox 3"/>
          <p:cNvSpPr txBox="1"/>
          <p:nvPr/>
        </p:nvSpPr>
        <p:spPr>
          <a:xfrm>
            <a:off x="1924216" y="5153423"/>
            <a:ext cx="7466275" cy="954107"/>
          </a:xfrm>
          <a:prstGeom prst="rect">
            <a:avLst/>
          </a:prstGeom>
          <a:noFill/>
        </p:spPr>
        <p:txBody>
          <a:bodyPr wrap="square" rtlCol="0">
            <a:spAutoFit/>
          </a:bodyPr>
          <a:lstStyle/>
          <a:p>
            <a:r>
              <a:rPr lang="en-GB" sz="2800" dirty="0" smtClean="0"/>
              <a:t>Good customer service is the key to being successful in the hospitality department.</a:t>
            </a:r>
            <a:endParaRPr lang="en-GB" sz="2800" dirty="0"/>
          </a:p>
        </p:txBody>
      </p:sp>
      <p:pic>
        <p:nvPicPr>
          <p:cNvPr id="5" name="Picture 4"/>
          <p:cNvPicPr>
            <a:picLocks noChangeAspect="1"/>
          </p:cNvPicPr>
          <p:nvPr/>
        </p:nvPicPr>
        <p:blipFill>
          <a:blip r:embed="rId2"/>
          <a:stretch>
            <a:fillRect/>
          </a:stretch>
        </p:blipFill>
        <p:spPr>
          <a:xfrm>
            <a:off x="1137036" y="2107355"/>
            <a:ext cx="9157583" cy="2631178"/>
          </a:xfrm>
          <a:prstGeom prst="rect">
            <a:avLst/>
          </a:prstGeom>
        </p:spPr>
      </p:pic>
    </p:spTree>
    <p:extLst>
      <p:ext uri="{BB962C8B-B14F-4D97-AF65-F5344CB8AC3E}">
        <p14:creationId xmlns:p14="http://schemas.microsoft.com/office/powerpoint/2010/main" val="1755615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0306" y="237393"/>
            <a:ext cx="9973409" cy="4555093"/>
          </a:xfrm>
          <a:prstGeom prst="rect">
            <a:avLst/>
          </a:prstGeom>
        </p:spPr>
        <p:txBody>
          <a:bodyPr wrap="square">
            <a:spAutoFit/>
          </a:bodyPr>
          <a:lstStyle/>
          <a:p>
            <a:endParaRPr lang="en-US" sz="1600" dirty="0" smtClean="0"/>
          </a:p>
          <a:p>
            <a:r>
              <a:rPr lang="en-US" sz="1600" b="1" dirty="0" smtClean="0"/>
              <a:t>Retain </a:t>
            </a:r>
            <a:r>
              <a:rPr lang="en-US" sz="1600" b="1" dirty="0"/>
              <a:t>guests: </a:t>
            </a:r>
            <a:r>
              <a:rPr lang="en-US" sz="1600" dirty="0"/>
              <a:t>A satisfied customer base leads to increased business growth and loyalty. A streamlined customer care process, such as a no-hassle return policy, can help retain customers and build a committed base. </a:t>
            </a:r>
            <a:endParaRPr lang="en-US" sz="1600" dirty="0" smtClean="0"/>
          </a:p>
          <a:p>
            <a:endParaRPr lang="en-US" sz="1600" dirty="0" smtClean="0"/>
          </a:p>
          <a:p>
            <a:r>
              <a:rPr lang="en-US" sz="1600" b="1" dirty="0" smtClean="0"/>
              <a:t>Additionally</a:t>
            </a:r>
            <a:r>
              <a:rPr lang="en-US" sz="1600" b="1" dirty="0"/>
              <a:t>, </a:t>
            </a:r>
            <a:r>
              <a:rPr lang="en-US" sz="1600" dirty="0"/>
              <a:t>companies that treat their customers well are more appealing to employees, as they are more likely to promote the company and stay engaged in their work. Therefore, a well-trained customer care team is crucial for a company's success. </a:t>
            </a:r>
            <a:endParaRPr lang="en-US" sz="1600" dirty="0" smtClean="0"/>
          </a:p>
          <a:p>
            <a:endParaRPr lang="en-US" sz="1600" dirty="0"/>
          </a:p>
          <a:p>
            <a:r>
              <a:rPr lang="en-US" sz="1600" dirty="0" smtClean="0"/>
              <a:t>Reinforces </a:t>
            </a:r>
            <a:r>
              <a:rPr lang="en-US" sz="1600" dirty="0"/>
              <a:t>company values and brand: Customer service plays a crucial role in reinforcing company values and brand, as it directly interacts with customers daily. Good customer service leads to positive reviews and recommendations, improving the public perception of the company</a:t>
            </a:r>
            <a:r>
              <a:rPr lang="en-US" sz="1600" dirty="0" smtClean="0"/>
              <a:t>.</a:t>
            </a:r>
          </a:p>
          <a:p>
            <a:endParaRPr lang="en-US" sz="1600" dirty="0"/>
          </a:p>
          <a:p>
            <a:r>
              <a:rPr lang="en-US" sz="1600" dirty="0" smtClean="0"/>
              <a:t> </a:t>
            </a:r>
            <a:r>
              <a:rPr lang="en-US" sz="1600" dirty="0"/>
              <a:t>Additionally, positive referrals come from previous and existing customers who have had positive experiences with the company. These referrals can be shared on social media and are often the best and least expensive form of advertising for the company.</a:t>
            </a:r>
            <a:endParaRPr lang="en-US" sz="1600" dirty="0" smtClean="0"/>
          </a:p>
          <a:p>
            <a:endParaRPr lang="en-US" sz="1600" dirty="0"/>
          </a:p>
          <a:p>
            <a:endParaRPr lang="en-US" dirty="0" smtClean="0"/>
          </a:p>
        </p:txBody>
      </p:sp>
      <p:pic>
        <p:nvPicPr>
          <p:cNvPr id="3" name="Picture 2"/>
          <p:cNvPicPr>
            <a:picLocks noChangeAspect="1"/>
          </p:cNvPicPr>
          <p:nvPr/>
        </p:nvPicPr>
        <p:blipFill>
          <a:blip r:embed="rId2"/>
          <a:stretch>
            <a:fillRect/>
          </a:stretch>
        </p:blipFill>
        <p:spPr>
          <a:xfrm>
            <a:off x="10286938" y="0"/>
            <a:ext cx="1432684" cy="1426588"/>
          </a:xfrm>
          <a:prstGeom prst="rect">
            <a:avLst/>
          </a:prstGeom>
        </p:spPr>
      </p:pic>
    </p:spTree>
    <p:extLst>
      <p:ext uri="{BB962C8B-B14F-4D97-AF65-F5344CB8AC3E}">
        <p14:creationId xmlns:p14="http://schemas.microsoft.com/office/powerpoint/2010/main" val="761559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6945" y="1148080"/>
            <a:ext cx="11852815" cy="4801314"/>
          </a:xfrm>
          <a:prstGeom prst="rect">
            <a:avLst/>
          </a:prstGeom>
          <a:noFill/>
        </p:spPr>
        <p:txBody>
          <a:bodyPr wrap="square" rtlCol="0">
            <a:spAutoFit/>
          </a:bodyPr>
          <a:lstStyle/>
          <a:p>
            <a:r>
              <a:rPr lang="en-US" dirty="0"/>
              <a:t>The customer lifetime value (CLV) is the total income a company expects from a client over their lifetime. A growing CLV indicates increased frequent purchases or spending on each order. </a:t>
            </a:r>
            <a:endParaRPr lang="en-US" dirty="0" smtClean="0"/>
          </a:p>
          <a:p>
            <a:endParaRPr lang="en-US" dirty="0" smtClean="0"/>
          </a:p>
          <a:p>
            <a:r>
              <a:rPr lang="en-US" dirty="0" smtClean="0"/>
              <a:t>To </a:t>
            </a:r>
            <a:r>
              <a:rPr lang="en-US" dirty="0"/>
              <a:t>increase income, companies should boost CLV without increasing marketing expenses. Proactive customer service involves contacting customers before they are aware of an issue, indicating that they are working to improve their user experience</a:t>
            </a:r>
            <a:r>
              <a:rPr lang="en-US" dirty="0" smtClean="0"/>
              <a:t>.</a:t>
            </a:r>
          </a:p>
          <a:p>
            <a:endParaRPr lang="en-US" dirty="0" smtClean="0"/>
          </a:p>
          <a:p>
            <a:r>
              <a:rPr lang="en-US" dirty="0" smtClean="0"/>
              <a:t> </a:t>
            </a:r>
            <a:r>
              <a:rPr lang="en-US" dirty="0"/>
              <a:t>This approach will perform effectively as customers realize the company is attempting to assist </a:t>
            </a:r>
            <a:r>
              <a:rPr lang="en-US" dirty="0" smtClean="0"/>
              <a:t>them</a:t>
            </a:r>
          </a:p>
          <a:p>
            <a:endParaRPr lang="en-US" dirty="0"/>
          </a:p>
          <a:p>
            <a:r>
              <a:rPr lang="en-US" dirty="0" smtClean="0"/>
              <a:t>.</a:t>
            </a:r>
            <a:r>
              <a:rPr lang="en-US" dirty="0"/>
              <a:t> The article emphasizes the importance of fostering a positive business culture and streamlining processes by focusing on providing exceptional customer service</a:t>
            </a:r>
            <a:r>
              <a:rPr lang="en-US" dirty="0" smtClean="0"/>
              <a:t>.</a:t>
            </a:r>
          </a:p>
          <a:p>
            <a:endParaRPr lang="en-US" dirty="0" smtClean="0"/>
          </a:p>
          <a:p>
            <a:r>
              <a:rPr lang="en-US" dirty="0" smtClean="0"/>
              <a:t> </a:t>
            </a:r>
            <a:r>
              <a:rPr lang="en-US" dirty="0"/>
              <a:t>It also highlights the competitive advantage of offering exceptional customer service, which not only attracts new customers but also keeps existing ones returning</a:t>
            </a:r>
            <a:r>
              <a:rPr lang="en-US" dirty="0" smtClean="0"/>
              <a:t>.</a:t>
            </a:r>
          </a:p>
          <a:p>
            <a:endParaRPr lang="en-US" dirty="0"/>
          </a:p>
          <a:p>
            <a:r>
              <a:rPr lang="en-US" dirty="0" smtClean="0"/>
              <a:t> </a:t>
            </a:r>
            <a:r>
              <a:rPr lang="en-US" dirty="0"/>
              <a:t>By doing so, the company sets itself apart from the competition, enhances its brand values, improves its market standing, and sets an excellent example of customer satisfaction.</a:t>
            </a:r>
            <a:endParaRPr lang="en-US" sz="1600" dirty="0" smtClean="0"/>
          </a:p>
        </p:txBody>
      </p:sp>
      <p:pic>
        <p:nvPicPr>
          <p:cNvPr id="2" name="Picture 1"/>
          <p:cNvPicPr>
            <a:picLocks noChangeAspect="1"/>
          </p:cNvPicPr>
          <p:nvPr/>
        </p:nvPicPr>
        <p:blipFill>
          <a:blip r:embed="rId2"/>
          <a:stretch>
            <a:fillRect/>
          </a:stretch>
        </p:blipFill>
        <p:spPr>
          <a:xfrm>
            <a:off x="10434320" y="1"/>
            <a:ext cx="1757680" cy="1148079"/>
          </a:xfrm>
          <a:prstGeom prst="rect">
            <a:avLst/>
          </a:prstGeom>
        </p:spPr>
      </p:pic>
    </p:spTree>
    <p:extLst>
      <p:ext uri="{BB962C8B-B14F-4D97-AF65-F5344CB8AC3E}">
        <p14:creationId xmlns:p14="http://schemas.microsoft.com/office/powerpoint/2010/main" val="3178301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40" y="594787"/>
            <a:ext cx="8675353" cy="523228"/>
          </a:xfrm>
        </p:spPr>
        <p:txBody>
          <a:bodyPr/>
          <a:lstStyle/>
          <a:p>
            <a:r>
              <a:rPr lang="en-US" sz="2000" b="1" dirty="0" smtClean="0"/>
              <a:t>The </a:t>
            </a:r>
            <a:r>
              <a:rPr lang="en-US" sz="2000" b="1" dirty="0"/>
              <a:t>nature, </a:t>
            </a:r>
            <a:r>
              <a:rPr lang="en-US" sz="2000" b="1" dirty="0" smtClean="0"/>
              <a:t>scope, </a:t>
            </a:r>
            <a:r>
              <a:rPr lang="en-US" sz="2000" b="1" dirty="0"/>
              <a:t>and role of guest services and facilities in general </a:t>
            </a:r>
            <a:r>
              <a:rPr lang="en-US" dirty="0"/>
              <a:t/>
            </a:r>
            <a:br>
              <a:rPr lang="en-US" dirty="0"/>
            </a:br>
            <a:endParaRPr lang="en-GB" dirty="0"/>
          </a:p>
        </p:txBody>
      </p:sp>
      <p:sp>
        <p:nvSpPr>
          <p:cNvPr id="3" name="Content Placeholder 2"/>
          <p:cNvSpPr>
            <a:spLocks noGrp="1"/>
          </p:cNvSpPr>
          <p:nvPr>
            <p:ph idx="1"/>
          </p:nvPr>
        </p:nvSpPr>
        <p:spPr>
          <a:xfrm>
            <a:off x="175847" y="1869440"/>
            <a:ext cx="11894233" cy="5079999"/>
          </a:xfrm>
        </p:spPr>
        <p:txBody>
          <a:bodyPr>
            <a:normAutofit/>
          </a:bodyPr>
          <a:lstStyle/>
          <a:p>
            <a:r>
              <a:rPr lang="en-US" dirty="0"/>
              <a:t>The St. Regis Butler Service, a signature feature at over 40 hotels and resorts, provides personalized, anticipatory service to guests. It offers assistance with packing, beverage service, and garment pressing. </a:t>
            </a:r>
            <a:endParaRPr lang="en-US" dirty="0" smtClean="0"/>
          </a:p>
          <a:p>
            <a:r>
              <a:rPr lang="en-US" dirty="0" smtClean="0"/>
              <a:t>The </a:t>
            </a:r>
            <a:r>
              <a:rPr lang="en-US" dirty="0"/>
              <a:t>Butler can unpack and store luggage, arrange coffee or tea service, and even deliver the day's newspaper and weather forecast. Garment pressing is available for prompt pickup and return, with up to two garments being complimentary</a:t>
            </a:r>
            <a:r>
              <a:rPr lang="en-US" dirty="0" smtClean="0"/>
              <a:t>.</a:t>
            </a:r>
          </a:p>
          <a:p>
            <a:r>
              <a:rPr lang="en-US" dirty="0" smtClean="0"/>
              <a:t>The </a:t>
            </a:r>
            <a:r>
              <a:rPr lang="en-US" dirty="0"/>
              <a:t>Butler Service Desk is accessible to all guests, and the Butler Service Desk can be contacted via email and text message for assistance. The Butler Service Desk is available at any hour for assistance</a:t>
            </a:r>
            <a:r>
              <a:rPr lang="en-US" dirty="0" smtClean="0"/>
              <a:t>.</a:t>
            </a:r>
          </a:p>
          <a:p>
            <a:r>
              <a:rPr lang="en-US" dirty="0" smtClean="0"/>
              <a:t> </a:t>
            </a:r>
            <a:r>
              <a:rPr lang="en-US" dirty="0"/>
              <a:t>St. Regis is a luxury resort known for its exquisite dining options and modern design. Offering a range of packages, including half-board, full-board, and all-inclusive options, it is family-friendly with great kids clubs. W's House Reef is the best among all, while St. Regis Maldives is considered the "quintessential" resort. </a:t>
            </a:r>
            <a:r>
              <a:rPr lang="en-US" dirty="0" smtClean="0"/>
              <a:t>Other hotels  </a:t>
            </a:r>
            <a:r>
              <a:rPr lang="en-US" dirty="0"/>
              <a:t>focuses on sustainability and green initiatives, catering to different budgets and preferences.</a:t>
            </a:r>
            <a:endParaRPr lang="en-US" dirty="0" smtClean="0"/>
          </a:p>
          <a:p>
            <a:endParaRPr lang="en-US" dirty="0"/>
          </a:p>
        </p:txBody>
      </p:sp>
      <p:pic>
        <p:nvPicPr>
          <p:cNvPr id="4" name="Picture 3"/>
          <p:cNvPicPr>
            <a:picLocks noChangeAspect="1"/>
          </p:cNvPicPr>
          <p:nvPr/>
        </p:nvPicPr>
        <p:blipFill>
          <a:blip r:embed="rId2"/>
          <a:stretch>
            <a:fillRect/>
          </a:stretch>
        </p:blipFill>
        <p:spPr>
          <a:xfrm>
            <a:off x="9662160" y="0"/>
            <a:ext cx="2407920" cy="2052320"/>
          </a:xfrm>
          <a:prstGeom prst="rect">
            <a:avLst/>
          </a:prstGeom>
        </p:spPr>
      </p:pic>
    </p:spTree>
    <p:extLst>
      <p:ext uri="{BB962C8B-B14F-4D97-AF65-F5344CB8AC3E}">
        <p14:creationId xmlns:p14="http://schemas.microsoft.com/office/powerpoint/2010/main" val="188279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005" y="1188720"/>
            <a:ext cx="9404723" cy="1410412"/>
          </a:xfrm>
        </p:spPr>
        <p:txBody>
          <a:bodyPr/>
          <a:lstStyle/>
          <a:p>
            <a:r>
              <a:rPr lang="en-GB" b="1" dirty="0"/>
              <a:t>Conclusion</a:t>
            </a:r>
            <a:r>
              <a:rPr lang="en-GB" b="1" dirty="0" smtClean="0"/>
              <a:t>:</a:t>
            </a:r>
            <a:br>
              <a:rPr lang="en-GB" b="1" dirty="0" smtClean="0"/>
            </a:br>
            <a:r>
              <a:rPr lang="en-GB" b="1" dirty="0"/>
              <a:t/>
            </a:r>
            <a:br>
              <a:rPr lang="en-GB" b="1" dirty="0"/>
            </a:br>
            <a:r>
              <a:rPr lang="en-GB" b="1" dirty="0" smtClean="0"/>
              <a:t/>
            </a:r>
            <a:br>
              <a:rPr lang="en-GB" b="1" dirty="0" smtClean="0"/>
            </a:br>
            <a:r>
              <a:rPr lang="en-GB" dirty="0"/>
              <a:t/>
            </a:r>
            <a:br>
              <a:rPr lang="en-GB" dirty="0"/>
            </a:br>
            <a:endParaRPr lang="en-GB" dirty="0"/>
          </a:p>
        </p:txBody>
      </p:sp>
      <p:sp>
        <p:nvSpPr>
          <p:cNvPr id="3" name="Content Placeholder 2"/>
          <p:cNvSpPr>
            <a:spLocks noGrp="1"/>
          </p:cNvSpPr>
          <p:nvPr>
            <p:ph idx="1"/>
          </p:nvPr>
        </p:nvSpPr>
        <p:spPr>
          <a:xfrm>
            <a:off x="133005" y="2053243"/>
            <a:ext cx="7946966" cy="4106457"/>
          </a:xfrm>
        </p:spPr>
        <p:txBody>
          <a:bodyPr>
            <a:normAutofit/>
          </a:bodyPr>
          <a:lstStyle/>
          <a:p>
            <a:pPr marL="0" indent="0">
              <a:buNone/>
            </a:pPr>
            <a:r>
              <a:rPr lang="en-US" dirty="0"/>
              <a:t>St. Regis Hotels &amp; Resorts as we introduce this important brand to the glove. The St. Regis experience is inspired by the magnificent private retreats of its founding family, the </a:t>
            </a:r>
            <a:r>
              <a:rPr lang="en-US" dirty="0" err="1"/>
              <a:t>Astors</a:t>
            </a:r>
            <a:r>
              <a:rPr lang="en-US" dirty="0"/>
              <a:t>, who are committed to quality, elegant elegance, and hospitality industry innovation. By continuing to define the guest experience today, I can confidently predict that the brand will preserve a timeless legacy and one of the world's greatest addresses. It is highly recommended for both residents and visitors. unequalled anticipatory service for all guests, skillfully offered by the St. Regis Butler Service.</a:t>
            </a:r>
            <a:endParaRPr lang="en-GB" dirty="0"/>
          </a:p>
        </p:txBody>
      </p:sp>
      <p:pic>
        <p:nvPicPr>
          <p:cNvPr id="4" name="Picture 3"/>
          <p:cNvPicPr>
            <a:picLocks noChangeAspect="1"/>
          </p:cNvPicPr>
          <p:nvPr/>
        </p:nvPicPr>
        <p:blipFill>
          <a:blip r:embed="rId2"/>
          <a:stretch>
            <a:fillRect/>
          </a:stretch>
        </p:blipFill>
        <p:spPr>
          <a:xfrm>
            <a:off x="8505380" y="1979372"/>
            <a:ext cx="2980167" cy="3613260"/>
          </a:xfrm>
          <a:prstGeom prst="rect">
            <a:avLst/>
          </a:prstGeom>
        </p:spPr>
      </p:pic>
    </p:spTree>
    <p:extLst>
      <p:ext uri="{BB962C8B-B14F-4D97-AF65-F5344CB8AC3E}">
        <p14:creationId xmlns:p14="http://schemas.microsoft.com/office/powerpoint/2010/main" val="4159461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878" y="1468823"/>
            <a:ext cx="4140540" cy="1400530"/>
          </a:xfrm>
        </p:spPr>
        <p:txBody>
          <a:bodyPr/>
          <a:lstStyle/>
          <a:p>
            <a:r>
              <a:rPr lang="en-GB" sz="5400" b="1" dirty="0"/>
              <a:t>References</a:t>
            </a:r>
            <a:r>
              <a:rPr lang="en-GB" b="1" dirty="0"/>
              <a:t>:</a:t>
            </a:r>
            <a:r>
              <a:rPr lang="en-GB" dirty="0"/>
              <a:t/>
            </a:r>
            <a:br>
              <a:rPr lang="en-GB" dirty="0"/>
            </a:br>
            <a:endParaRPr lang="en-GB" dirty="0"/>
          </a:p>
        </p:txBody>
      </p:sp>
      <p:sp>
        <p:nvSpPr>
          <p:cNvPr id="3" name="Content Placeholder 2"/>
          <p:cNvSpPr>
            <a:spLocks noGrp="1"/>
          </p:cNvSpPr>
          <p:nvPr>
            <p:ph idx="1"/>
          </p:nvPr>
        </p:nvSpPr>
        <p:spPr>
          <a:xfrm>
            <a:off x="4351418" y="1468823"/>
            <a:ext cx="7730114" cy="5018115"/>
          </a:xfrm>
        </p:spPr>
        <p:txBody>
          <a:bodyPr>
            <a:normAutofit fontScale="47500" lnSpcReduction="20000"/>
          </a:bodyPr>
          <a:lstStyle/>
          <a:p>
            <a:r>
              <a:rPr lang="en-GB" sz="2400" dirty="0"/>
              <a:t>1.IvyPanda. (2023) </a:t>
            </a:r>
            <a:r>
              <a:rPr lang="en-GB" sz="2400" i="1" dirty="0"/>
              <a:t>'Marketing Mix of St. Regis, </a:t>
            </a:r>
            <a:r>
              <a:rPr lang="en-GB" sz="2400" dirty="0"/>
              <a:t>Abu Dhabi'. 2 February. (Accessed: 11 October </a:t>
            </a:r>
            <a:r>
              <a:rPr lang="en-GB" sz="2400" dirty="0" smtClean="0"/>
              <a:t>2023</a:t>
            </a:r>
          </a:p>
          <a:p>
            <a:r>
              <a:rPr lang="en-GB" dirty="0" smtClean="0"/>
              <a:t>2.Foskett</a:t>
            </a:r>
            <a:r>
              <a:rPr lang="en-GB" dirty="0"/>
              <a:t>, D. et al. (2021) The Theory of Hospitality and Catering. 14th Edition. London: Hodder Education Group</a:t>
            </a:r>
            <a:r>
              <a:rPr lang="en-GB" dirty="0" smtClean="0"/>
              <a:t>.</a:t>
            </a:r>
          </a:p>
          <a:p>
            <a:r>
              <a:rPr lang="en-GB" dirty="0"/>
              <a:t>3</a:t>
            </a:r>
            <a:r>
              <a:rPr lang="en-GB" dirty="0" smtClean="0"/>
              <a:t>. </a:t>
            </a:r>
            <a:r>
              <a:rPr lang="en-GB" dirty="0"/>
              <a:t>Ferguson, J.P. (ed.) (2016) ‘Small business success’</a:t>
            </a:r>
            <a:r>
              <a:rPr lang="en-GB" i="1" dirty="0"/>
              <a:t>, 5th SBE national conference</a:t>
            </a:r>
            <a:r>
              <a:rPr lang="en-GB" dirty="0"/>
              <a:t>. University of Kent, Canterbury, 12-15th May. Dudley: Small Business Enterprise.</a:t>
            </a:r>
          </a:p>
          <a:p>
            <a:r>
              <a:rPr lang="en-GB" dirty="0"/>
              <a:t>4</a:t>
            </a:r>
            <a:r>
              <a:rPr lang="en-GB" dirty="0" smtClean="0"/>
              <a:t>. </a:t>
            </a:r>
            <a:r>
              <a:rPr lang="en-GB" dirty="0"/>
              <a:t>Evans, D., McDonald, F. and Jackson, T. (2008). Getting the best service. Nottingham: Delectable Publications.</a:t>
            </a:r>
          </a:p>
          <a:p>
            <a:r>
              <a:rPr lang="en-GB" sz="2400" dirty="0"/>
              <a:t>5</a:t>
            </a:r>
            <a:r>
              <a:rPr lang="en-GB" sz="2400" dirty="0" smtClean="0"/>
              <a:t>.Jaiswal</a:t>
            </a:r>
            <a:r>
              <a:rPr lang="en-GB" sz="2400" dirty="0"/>
              <a:t>, D., &amp; Kant, R. (2018</a:t>
            </a:r>
            <a:r>
              <a:rPr lang="en-GB" sz="2400" dirty="0" smtClean="0"/>
              <a:t>).. </a:t>
            </a:r>
            <a:r>
              <a:rPr lang="en-GB" sz="2400" dirty="0"/>
              <a:t>Journal of Retailing and Consumer Services, 41, 60-69</a:t>
            </a:r>
            <a:r>
              <a:rPr lang="en-GB" sz="2400" dirty="0" smtClean="0"/>
              <a:t>.</a:t>
            </a:r>
            <a:r>
              <a:rPr lang="en-GB" sz="2400" i="1" dirty="0"/>
              <a:t> Green purchasing behaviour: A conceptual framework and empirical investigation of Indian consumers</a:t>
            </a:r>
            <a:endParaRPr lang="en-GB" sz="2400" dirty="0"/>
          </a:p>
          <a:p>
            <a:r>
              <a:rPr lang="en-GB" sz="2400" dirty="0"/>
              <a:t>6</a:t>
            </a:r>
            <a:r>
              <a:rPr lang="en-GB" sz="2400" dirty="0" smtClean="0"/>
              <a:t>.Jian</a:t>
            </a:r>
            <a:r>
              <a:rPr lang="en-GB" sz="2400" dirty="0"/>
              <a:t>, Y., Yu, I. Y., Yang, M. X., &amp; Zeng, K. J. (2020). </a:t>
            </a:r>
            <a:r>
              <a:rPr lang="en-GB" sz="2400" i="1" dirty="0"/>
              <a:t>The impacts of fear and uncertainty of COVID-19 on environmental concerns, brand trust, and </a:t>
            </a:r>
            <a:r>
              <a:rPr lang="en-GB" sz="2400" i="1" dirty="0" err="1"/>
              <a:t>behavioral</a:t>
            </a:r>
            <a:r>
              <a:rPr lang="en-GB" sz="2400" i="1" dirty="0"/>
              <a:t> intentions toward green hotels</a:t>
            </a:r>
            <a:r>
              <a:rPr lang="en-GB" sz="2400" dirty="0"/>
              <a:t>. Sustainability, 12(20), 8688.</a:t>
            </a:r>
          </a:p>
          <a:p>
            <a:r>
              <a:rPr lang="en-GB" sz="2400" dirty="0"/>
              <a:t>7</a:t>
            </a:r>
            <a:r>
              <a:rPr lang="en-GB" sz="2400" dirty="0" smtClean="0"/>
              <a:t>. </a:t>
            </a:r>
            <a:r>
              <a:rPr lang="en-GB" sz="2400" dirty="0"/>
              <a:t>Marriot. (</a:t>
            </a:r>
            <a:r>
              <a:rPr lang="en-GB" sz="2400" dirty="0" err="1"/>
              <a:t>n.d.</a:t>
            </a:r>
            <a:r>
              <a:rPr lang="en-GB" sz="2400" dirty="0"/>
              <a:t>). St. Regis Hotel </a:t>
            </a:r>
            <a:r>
              <a:rPr lang="en-GB" sz="2400" dirty="0" err="1"/>
              <a:t>Details.Pratap</a:t>
            </a:r>
            <a:r>
              <a:rPr lang="en-GB" sz="2400" dirty="0"/>
              <a:t>, A. (2020). Marriott International Marketing Mix. </a:t>
            </a:r>
            <a:r>
              <a:rPr lang="en-GB" sz="2400" dirty="0" err="1"/>
              <a:t>Notesmatic</a:t>
            </a:r>
            <a:r>
              <a:rPr lang="en-GB" sz="2400" dirty="0"/>
              <a:t>.</a:t>
            </a:r>
          </a:p>
          <a:p>
            <a:r>
              <a:rPr lang="en-GB" sz="2400" dirty="0"/>
              <a:t>8</a:t>
            </a:r>
            <a:r>
              <a:rPr lang="en-GB" sz="2400" dirty="0" smtClean="0"/>
              <a:t>.Wilson</a:t>
            </a:r>
            <a:r>
              <a:rPr lang="en-GB" sz="2400" dirty="0"/>
              <a:t>, A., </a:t>
            </a:r>
            <a:r>
              <a:rPr lang="en-GB" sz="2400" dirty="0" err="1"/>
              <a:t>Zeithaml</a:t>
            </a:r>
            <a:r>
              <a:rPr lang="en-GB" sz="2400" dirty="0"/>
              <a:t>, V.A., </a:t>
            </a:r>
            <a:r>
              <a:rPr lang="en-GB" sz="2400" dirty="0" err="1"/>
              <a:t>Bitner</a:t>
            </a:r>
            <a:r>
              <a:rPr lang="en-GB" sz="2400" dirty="0"/>
              <a:t>, M.J., </a:t>
            </a:r>
            <a:r>
              <a:rPr lang="en-GB" sz="2400" dirty="0" err="1"/>
              <a:t>Gremler</a:t>
            </a:r>
            <a:r>
              <a:rPr lang="en-GB" sz="2400" dirty="0"/>
              <a:t>, D.D. (2016). Services Marketing: Integrating Customer Focus Across the Firm (3rd ed.). McGraw </a:t>
            </a:r>
            <a:r>
              <a:rPr lang="en-GB" sz="2400" dirty="0" err="1"/>
              <a:t>Hil</a:t>
            </a:r>
            <a:r>
              <a:rPr lang="en-GB" sz="2400" dirty="0"/>
              <a:t>.</a:t>
            </a:r>
          </a:p>
          <a:p>
            <a:r>
              <a:rPr lang="en-GB" sz="2400" dirty="0"/>
              <a:t>9</a:t>
            </a:r>
            <a:r>
              <a:rPr lang="en-GB" sz="2400" dirty="0" smtClean="0"/>
              <a:t> </a:t>
            </a:r>
            <a:r>
              <a:rPr lang="en-GB" sz="2400" dirty="0"/>
              <a:t>.</a:t>
            </a:r>
            <a:r>
              <a:rPr lang="en-GB" sz="2400" dirty="0" err="1"/>
              <a:t>Jaekel</a:t>
            </a:r>
            <a:r>
              <a:rPr lang="en-GB" sz="2400" dirty="0"/>
              <a:t>, B. (2017). How Marriott delivers seamless, consumer-first </a:t>
            </a:r>
            <a:r>
              <a:rPr lang="en-GB" sz="2400" dirty="0" err="1"/>
              <a:t>experiences.Web</a:t>
            </a:r>
            <a:r>
              <a:rPr lang="en-GB" sz="2400" dirty="0"/>
              <a:t>.</a:t>
            </a:r>
          </a:p>
          <a:p>
            <a:r>
              <a:rPr lang="en-GB" sz="2400" dirty="0" smtClean="0"/>
              <a:t>10.Desai</a:t>
            </a:r>
            <a:r>
              <a:rPr lang="en-GB" sz="2400" dirty="0"/>
              <a:t>, V. and </a:t>
            </a:r>
            <a:r>
              <a:rPr lang="en-GB" sz="2400" dirty="0" err="1"/>
              <a:t>Vidyapeeth</a:t>
            </a:r>
            <a:r>
              <a:rPr lang="en-GB" sz="2400" dirty="0"/>
              <a:t>, B., 2019. Digital marketing: A review. International Journal of Trend in Scientific Research and Development, 5(5), pp.196-200.</a:t>
            </a:r>
          </a:p>
          <a:p>
            <a:r>
              <a:rPr lang="en-GB" sz="2400" dirty="0" smtClean="0"/>
              <a:t>11. </a:t>
            </a:r>
            <a:r>
              <a:rPr lang="en-GB" sz="2400" dirty="0" err="1"/>
              <a:t>Pizam</a:t>
            </a:r>
            <a:r>
              <a:rPr lang="en-GB" sz="2400" dirty="0"/>
              <a:t>, A, International </a:t>
            </a:r>
            <a:r>
              <a:rPr lang="en-GB" sz="2400" dirty="0" err="1"/>
              <a:t>encyclopedia</a:t>
            </a:r>
            <a:r>
              <a:rPr lang="en-GB" sz="2400" dirty="0"/>
              <a:t> of hospitality management, Butterworth-Heinemann, London, 2011.</a:t>
            </a:r>
          </a:p>
          <a:p>
            <a:r>
              <a:rPr lang="en-GB" sz="2400" dirty="0" smtClean="0"/>
              <a:t>12. </a:t>
            </a:r>
            <a:r>
              <a:rPr lang="en-GB" sz="2400" dirty="0"/>
              <a:t>Nick, D, </a:t>
            </a:r>
            <a:r>
              <a:rPr lang="en-GB" sz="2400" dirty="0" err="1"/>
              <a:t>Frommer’s</a:t>
            </a:r>
            <a:r>
              <a:rPr lang="en-GB" sz="2400" dirty="0"/>
              <a:t> England and the Best of Wales 2012, John Wiley &amp; Sons, New York, 2011.</a:t>
            </a:r>
          </a:p>
          <a:p>
            <a:r>
              <a:rPr lang="en-GB" sz="2400" dirty="0" smtClean="0"/>
              <a:t>13. </a:t>
            </a:r>
            <a:r>
              <a:rPr lang="en-GB" sz="2400" dirty="0"/>
              <a:t>Dolce, A. (2018) Service isn’t Hospitality [video]. Available at </a:t>
            </a:r>
            <a:r>
              <a:rPr lang="en-GB" dirty="0"/>
              <a:t>https://www.youtube.com/watch?v=qkU3uwWyAn8. (Accessed: 7th September 2023) </a:t>
            </a:r>
          </a:p>
          <a:p>
            <a:endParaRPr lang="en-GB" dirty="0"/>
          </a:p>
        </p:txBody>
      </p:sp>
      <p:pic>
        <p:nvPicPr>
          <p:cNvPr id="4" name="Picture 3"/>
          <p:cNvPicPr>
            <a:picLocks noChangeAspect="1"/>
          </p:cNvPicPr>
          <p:nvPr/>
        </p:nvPicPr>
        <p:blipFill>
          <a:blip r:embed="rId2"/>
          <a:stretch>
            <a:fillRect/>
          </a:stretch>
        </p:blipFill>
        <p:spPr>
          <a:xfrm>
            <a:off x="221882" y="3057718"/>
            <a:ext cx="4129536" cy="2753884"/>
          </a:xfrm>
          <a:prstGeom prst="rect">
            <a:avLst/>
          </a:prstGeom>
        </p:spPr>
      </p:pic>
      <p:sp>
        <p:nvSpPr>
          <p:cNvPr id="5" name="AutoShape 2" descr="Harvard Referencing Style Guide | EssayService Guid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4786052" y="91439"/>
            <a:ext cx="6934893" cy="1200467"/>
          </a:xfrm>
          <a:prstGeom prst="rect">
            <a:avLst/>
          </a:prstGeom>
        </p:spPr>
      </p:pic>
    </p:spTree>
    <p:extLst>
      <p:ext uri="{BB962C8B-B14F-4D97-AF65-F5344CB8AC3E}">
        <p14:creationId xmlns:p14="http://schemas.microsoft.com/office/powerpoint/2010/main" val="1687457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2870173" cy="860693"/>
          </a:xfrm>
        </p:spPr>
        <p:txBody>
          <a:bodyPr/>
          <a:lstStyle/>
          <a:p>
            <a:r>
              <a:rPr lang="en-GB" sz="4400" dirty="0"/>
              <a:t>Appendix</a:t>
            </a:r>
            <a:br>
              <a:rPr lang="en-GB" sz="4400" dirty="0"/>
            </a:br>
            <a:endParaRPr lang="en-GB" dirty="0"/>
          </a:p>
        </p:txBody>
      </p:sp>
      <p:pic>
        <p:nvPicPr>
          <p:cNvPr id="1026" name="Picture 2" descr="Hospitality Industry: Over 1,957 Royalty-Free Licensable Stock Vectors &amp;  Vector Art | Shutterstock"/>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662219" y="4041128"/>
            <a:ext cx="3382924" cy="2764406"/>
          </a:xfrm>
          <a:prstGeom prst="ellipse">
            <a:avLst/>
          </a:prstGeom>
          <a:solidFill>
            <a:schemeClr val="accent1">
              <a:lumMod val="60000"/>
              <a:lumOff val="40000"/>
            </a:schemeClr>
          </a:solidFill>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p:cNvPicPr>
            <a:picLocks noChangeAspect="1"/>
          </p:cNvPicPr>
          <p:nvPr/>
        </p:nvPicPr>
        <p:blipFill>
          <a:blip r:embed="rId3"/>
          <a:stretch>
            <a:fillRect/>
          </a:stretch>
        </p:blipFill>
        <p:spPr>
          <a:xfrm>
            <a:off x="5855109" y="3981797"/>
            <a:ext cx="2659626" cy="2823738"/>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a:blip r:embed="rId4"/>
          <a:stretch>
            <a:fillRect/>
          </a:stretch>
        </p:blipFill>
        <p:spPr>
          <a:xfrm>
            <a:off x="183468" y="3981797"/>
            <a:ext cx="5671641" cy="2823737"/>
          </a:xfrm>
          <a:prstGeom prst="rect">
            <a:avLst/>
          </a:prstGeom>
        </p:spPr>
      </p:pic>
      <p:pic>
        <p:nvPicPr>
          <p:cNvPr id="8" name="Picture 7"/>
          <p:cNvPicPr>
            <a:picLocks noChangeAspect="1"/>
          </p:cNvPicPr>
          <p:nvPr/>
        </p:nvPicPr>
        <p:blipFill>
          <a:blip r:embed="rId5"/>
          <a:stretch>
            <a:fillRect/>
          </a:stretch>
        </p:blipFill>
        <p:spPr>
          <a:xfrm>
            <a:off x="282633" y="1629295"/>
            <a:ext cx="4402848" cy="2274998"/>
          </a:xfrm>
          <a:prstGeom prst="rect">
            <a:avLst/>
          </a:prstGeom>
        </p:spPr>
      </p:pic>
      <p:pic>
        <p:nvPicPr>
          <p:cNvPr id="9" name="Picture 8"/>
          <p:cNvPicPr>
            <a:picLocks noChangeAspect="1"/>
          </p:cNvPicPr>
          <p:nvPr/>
        </p:nvPicPr>
        <p:blipFill>
          <a:blip r:embed="rId6"/>
          <a:stretch>
            <a:fillRect/>
          </a:stretch>
        </p:blipFill>
        <p:spPr>
          <a:xfrm>
            <a:off x="8877993" y="315882"/>
            <a:ext cx="2915268" cy="3588411"/>
          </a:xfrm>
          <a:prstGeom prst="rect">
            <a:avLst/>
          </a:prstGeom>
        </p:spPr>
      </p:pic>
    </p:spTree>
    <p:extLst>
      <p:ext uri="{BB962C8B-B14F-4D97-AF65-F5344CB8AC3E}">
        <p14:creationId xmlns:p14="http://schemas.microsoft.com/office/powerpoint/2010/main" val="21832820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88253"/>
          </a:xfrm>
        </p:spPr>
        <p:txBody>
          <a:bodyPr/>
          <a:lstStyle/>
          <a:p>
            <a:r>
              <a:rPr lang="en-GB" dirty="0" smtClean="0"/>
              <a:t>Photos / </a:t>
            </a:r>
            <a:r>
              <a:rPr lang="en-GB" dirty="0" err="1" smtClean="0"/>
              <a:t>grapic</a:t>
            </a:r>
            <a:endParaRPr lang="en-GB" dirty="0"/>
          </a:p>
        </p:txBody>
      </p:sp>
      <p:pic>
        <p:nvPicPr>
          <p:cNvPr id="4" name="Content Placeholder 3"/>
          <p:cNvPicPr>
            <a:picLocks noGrp="1" noChangeAspect="1"/>
          </p:cNvPicPr>
          <p:nvPr>
            <p:ph idx="1"/>
          </p:nvPr>
        </p:nvPicPr>
        <p:blipFill>
          <a:blip r:embed="rId2"/>
          <a:stretch>
            <a:fillRect/>
          </a:stretch>
        </p:blipFill>
        <p:spPr>
          <a:xfrm>
            <a:off x="10835" y="133004"/>
            <a:ext cx="6165521" cy="2718261"/>
          </a:xfrm>
          <a:prstGeom prst="rect">
            <a:avLst/>
          </a:prstGeom>
        </p:spPr>
      </p:pic>
      <p:pic>
        <p:nvPicPr>
          <p:cNvPr id="1026" name="Picture 2" descr="Our Galle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9991" y="133004"/>
            <a:ext cx="5341077" cy="271826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l Hambra, The St. Regis Kuwait - More Cravings by Marriott Bonvo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2363" y="3020786"/>
            <a:ext cx="5311832" cy="37540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ark Fork - At St. Regis - river flow grap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35" y="3020786"/>
            <a:ext cx="6319157" cy="3837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4300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999</TotalTime>
  <Words>1555</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Bahnschrift Light Condensed</vt:lpstr>
      <vt:lpstr>Calibri</vt:lpstr>
      <vt:lpstr>Century Gothic</vt:lpstr>
      <vt:lpstr>Times New Roman</vt:lpstr>
      <vt:lpstr>Wingdings</vt:lpstr>
      <vt:lpstr>Wingdings 3</vt:lpstr>
      <vt:lpstr>Ion</vt:lpstr>
      <vt:lpstr>Assignment1: The Role and importance of Hospitality &amp; and Guest Services within the hotel industry (St Regis Hotels). </vt:lpstr>
      <vt:lpstr>Agenda</vt:lpstr>
      <vt:lpstr>PowerPoint Presentation</vt:lpstr>
      <vt:lpstr>  Guests in the hospital industry</vt:lpstr>
      <vt:lpstr>Different types of guests in the hospitality industry</vt:lpstr>
      <vt:lpstr>Main Consumers: </vt:lpstr>
      <vt:lpstr>Why do they appeal to this group?  </vt:lpstr>
      <vt:lpstr>How hotels meet/exceed guest expectations </vt:lpstr>
      <vt:lpstr>The importance of hospitality</vt:lpstr>
      <vt:lpstr>Importance of good customer service</vt:lpstr>
      <vt:lpstr>PowerPoint Presentation</vt:lpstr>
      <vt:lpstr>PowerPoint Presentation</vt:lpstr>
      <vt:lpstr>The nature, scope, and role of guest services and facilities in general  </vt:lpstr>
      <vt:lpstr>Conclusion:    </vt:lpstr>
      <vt:lpstr>References: </vt:lpstr>
      <vt:lpstr>Appendix </vt:lpstr>
      <vt:lpstr>Photos / grapic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Assignment1:The Role and importance of Hospitality &amp; and Guest Services within the hotel industry (St Regis Hotels).</dc:title>
  <dc:creator>m</dc:creator>
  <cp:lastModifiedBy>m</cp:lastModifiedBy>
  <cp:revision>101</cp:revision>
  <dcterms:created xsi:type="dcterms:W3CDTF">2023-10-11T10:09:43Z</dcterms:created>
  <dcterms:modified xsi:type="dcterms:W3CDTF">2023-10-21T13:40:30Z</dcterms:modified>
</cp:coreProperties>
</file>