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04" r:id="rId1"/>
  </p:sldMasterIdLst>
  <p:notesMasterIdLst>
    <p:notesMasterId r:id="rId16"/>
  </p:notesMasterIdLst>
  <p:sldIdLst>
    <p:sldId id="256" r:id="rId2"/>
    <p:sldId id="351" r:id="rId3"/>
    <p:sldId id="349" r:id="rId4"/>
    <p:sldId id="258" r:id="rId5"/>
    <p:sldId id="260" r:id="rId6"/>
    <p:sldId id="261" r:id="rId7"/>
    <p:sldId id="348" r:id="rId8"/>
    <p:sldId id="273" r:id="rId9"/>
    <p:sldId id="271" r:id="rId10"/>
    <p:sldId id="347" r:id="rId11"/>
    <p:sldId id="262" r:id="rId12"/>
    <p:sldId id="263" r:id="rId13"/>
    <p:sldId id="267" r:id="rId14"/>
    <p:sldId id="265" r:id="rId15"/>
  </p:sldIdLst>
  <p:sldSz cx="9144000" cy="5143500" type="screen16x9"/>
  <p:notesSz cx="6858000" cy="9144000"/>
  <p:embeddedFontLst>
    <p:embeddedFont>
      <p:font typeface="Montserrat" panose="00000500000000000000" pitchFamily="2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CC00"/>
    <a:srgbClr val="CC66FF"/>
    <a:srgbClr val="FFFF00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3E440B4-AB61-4FCA-95DB-8B49FAC0799A}">
  <a:tblStyle styleId="{03E440B4-AB61-4FCA-95DB-8B49FAC0799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179" autoAdjust="0"/>
  </p:normalViewPr>
  <p:slideViewPr>
    <p:cSldViewPr snapToGrid="0">
      <p:cViewPr varScale="1">
        <p:scale>
          <a:sx n="100" d="100"/>
          <a:sy n="100" d="100"/>
        </p:scale>
        <p:origin x="1238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9651964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Google Shape;34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83758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ae2f294599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ae2f294599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51149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g78cc6785bf_1_23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5" name="Google Shape;405;g78cc6785bf_1_23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6943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g703d6efd59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5" name="Google Shape;425;g703d6efd59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86541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71c787723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71c787723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89829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ae2f294599_0_4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ae2f294599_0_4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5827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g71c787723f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6" name="Google Shape;526;g71c787723f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141992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g78cc6785bf_1_23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5" name="Google Shape;405;g78cc6785bf_1_23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2297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b61e27d4ec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b61e27d4ec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51355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g78cc6785bf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8" name="Google Shape;438;g78cc6785bf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76957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gae2f294599_0_4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5" name="Google Shape;465;gae2f294599_0_4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627864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71c787723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71c787723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77413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-126775" y="-82000"/>
            <a:ext cx="9474200" cy="5289550"/>
          </a:xfrm>
          <a:custGeom>
            <a:avLst/>
            <a:gdLst/>
            <a:ahLst/>
            <a:cxnLst/>
            <a:rect l="l" t="t" r="r" b="b"/>
            <a:pathLst>
              <a:path w="378968" h="211582" extrusionOk="0">
                <a:moveTo>
                  <a:pt x="0" y="60960"/>
                </a:moveTo>
                <a:lnTo>
                  <a:pt x="50038" y="0"/>
                </a:lnTo>
                <a:lnTo>
                  <a:pt x="1778" y="114554"/>
                </a:lnTo>
                <a:lnTo>
                  <a:pt x="106172" y="762"/>
                </a:lnTo>
                <a:lnTo>
                  <a:pt x="289560" y="211074"/>
                </a:lnTo>
                <a:lnTo>
                  <a:pt x="374650" y="153924"/>
                </a:lnTo>
                <a:lnTo>
                  <a:pt x="322326" y="211582"/>
                </a:lnTo>
                <a:lnTo>
                  <a:pt x="378968" y="190500"/>
                </a:lnTo>
              </a:path>
            </a:pathLst>
          </a:cu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9000"/>
              </a:srgbClr>
            </a:outerShdw>
          </a:effectLst>
        </p:spPr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0" y="2207018"/>
            <a:ext cx="8520600" cy="57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744468"/>
            <a:ext cx="8520600" cy="4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/>
          <p:nvPr/>
        </p:nvSpPr>
        <p:spPr>
          <a:xfrm>
            <a:off x="-192025" y="-75375"/>
            <a:ext cx="9846125" cy="5262200"/>
          </a:xfrm>
          <a:custGeom>
            <a:avLst/>
            <a:gdLst/>
            <a:ahLst/>
            <a:cxnLst/>
            <a:rect l="l" t="t" r="r" b="b"/>
            <a:pathLst>
              <a:path w="393845" h="210488" extrusionOk="0">
                <a:moveTo>
                  <a:pt x="331671" y="1130"/>
                </a:moveTo>
                <a:lnTo>
                  <a:pt x="393845" y="91566"/>
                </a:lnTo>
                <a:lnTo>
                  <a:pt x="155775" y="678"/>
                </a:lnTo>
                <a:lnTo>
                  <a:pt x="80035" y="210488"/>
                </a:lnTo>
                <a:lnTo>
                  <a:pt x="0" y="122766"/>
                </a:lnTo>
                <a:lnTo>
                  <a:pt x="36400" y="0"/>
                </a:lnTo>
                <a:lnTo>
                  <a:pt x="30748" y="0"/>
                </a:lnTo>
              </a:path>
            </a:pathLst>
          </a:cu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28000"/>
              </a:srgbClr>
            </a:outerShdw>
          </a:effectLst>
        </p:spPr>
      </p:sp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952300" y="2191925"/>
            <a:ext cx="36450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 idx="2" hasCustomPrompt="1"/>
          </p:nvPr>
        </p:nvSpPr>
        <p:spPr>
          <a:xfrm>
            <a:off x="952300" y="1400175"/>
            <a:ext cx="3645000" cy="75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952300" y="2992975"/>
            <a:ext cx="24459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 txBox="1">
            <a:spLocks noGrp="1"/>
          </p:cNvSpPr>
          <p:nvPr>
            <p:ph type="title"/>
          </p:nvPr>
        </p:nvSpPr>
        <p:spPr>
          <a:xfrm>
            <a:off x="3027150" y="1328025"/>
            <a:ext cx="30897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body" idx="1"/>
          </p:nvPr>
        </p:nvSpPr>
        <p:spPr>
          <a:xfrm>
            <a:off x="2704950" y="2148525"/>
            <a:ext cx="3734100" cy="16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42900" algn="ctr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2pPr>
            <a:lvl3pPr marL="1371600" lvl="2" indent="-342900" algn="ctr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marL="1828800" lvl="3" indent="-342900" algn="ctr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marL="2286000" lvl="4" indent="-342900" algn="ctr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 algn="ctr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 algn="ctr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 algn="ctr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 algn="ctr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33" name="Google Shape;33;p7"/>
          <p:cNvSpPr/>
          <p:nvPr/>
        </p:nvSpPr>
        <p:spPr>
          <a:xfrm>
            <a:off x="4610400" y="-392500"/>
            <a:ext cx="5156200" cy="3949700"/>
          </a:xfrm>
          <a:custGeom>
            <a:avLst/>
            <a:gdLst/>
            <a:ahLst/>
            <a:cxnLst/>
            <a:rect l="l" t="t" r="r" b="b"/>
            <a:pathLst>
              <a:path w="206248" h="157988" extrusionOk="0">
                <a:moveTo>
                  <a:pt x="0" y="8636"/>
                </a:moveTo>
                <a:lnTo>
                  <a:pt x="197104" y="157988"/>
                </a:lnTo>
                <a:lnTo>
                  <a:pt x="206248" y="134620"/>
                </a:lnTo>
                <a:lnTo>
                  <a:pt x="76708" y="0"/>
                </a:lnTo>
                <a:lnTo>
                  <a:pt x="188468" y="38100"/>
                </a:lnTo>
              </a:path>
            </a:pathLst>
          </a:cu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10000"/>
              </a:srgbClr>
            </a:outerShdw>
          </a:effectLst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3"/>
          <p:cNvSpPr/>
          <p:nvPr/>
        </p:nvSpPr>
        <p:spPr>
          <a:xfrm>
            <a:off x="-1815650" y="-379800"/>
            <a:ext cx="11252200" cy="4546600"/>
          </a:xfrm>
          <a:custGeom>
            <a:avLst/>
            <a:gdLst/>
            <a:ahLst/>
            <a:cxnLst/>
            <a:rect l="l" t="t" r="r" b="b"/>
            <a:pathLst>
              <a:path w="450088" h="181864" extrusionOk="0">
                <a:moveTo>
                  <a:pt x="450088" y="181864"/>
                </a:moveTo>
                <a:lnTo>
                  <a:pt x="0" y="151384"/>
                </a:lnTo>
                <a:lnTo>
                  <a:pt x="244856" y="10160"/>
                </a:lnTo>
                <a:lnTo>
                  <a:pt x="448564" y="168656"/>
                </a:lnTo>
                <a:lnTo>
                  <a:pt x="399796" y="0"/>
                </a:lnTo>
              </a:path>
            </a:pathLst>
          </a:cu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9000"/>
              </a:srgbClr>
            </a:outerShdw>
          </a:effectLst>
        </p:spPr>
      </p:sp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667500" y="2253900"/>
            <a:ext cx="1793700" cy="63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ubTitle" idx="1"/>
          </p:nvPr>
        </p:nvSpPr>
        <p:spPr>
          <a:xfrm>
            <a:off x="667500" y="2803075"/>
            <a:ext cx="1793700" cy="79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idx="2" hasCustomPrompt="1"/>
          </p:nvPr>
        </p:nvSpPr>
        <p:spPr>
          <a:xfrm>
            <a:off x="667500" y="1590575"/>
            <a:ext cx="17937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>
            <a:spLocks noGrp="1"/>
          </p:cNvSpPr>
          <p:nvPr>
            <p:ph type="title" idx="3"/>
          </p:nvPr>
        </p:nvSpPr>
        <p:spPr>
          <a:xfrm>
            <a:off x="2672600" y="2253900"/>
            <a:ext cx="1793700" cy="63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4"/>
          </p:nvPr>
        </p:nvSpPr>
        <p:spPr>
          <a:xfrm>
            <a:off x="2672600" y="2803075"/>
            <a:ext cx="1793700" cy="79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title" idx="5" hasCustomPrompt="1"/>
          </p:nvPr>
        </p:nvSpPr>
        <p:spPr>
          <a:xfrm>
            <a:off x="2672600" y="1590575"/>
            <a:ext cx="17937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6"/>
          </p:nvPr>
        </p:nvSpPr>
        <p:spPr>
          <a:xfrm>
            <a:off x="4677700" y="2253900"/>
            <a:ext cx="1793700" cy="63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subTitle" idx="7"/>
          </p:nvPr>
        </p:nvSpPr>
        <p:spPr>
          <a:xfrm>
            <a:off x="4677700" y="2803075"/>
            <a:ext cx="1793700" cy="79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9" name="Google Shape;59;p13"/>
          <p:cNvSpPr txBox="1">
            <a:spLocks noGrp="1"/>
          </p:cNvSpPr>
          <p:nvPr>
            <p:ph type="title" idx="8" hasCustomPrompt="1"/>
          </p:nvPr>
        </p:nvSpPr>
        <p:spPr>
          <a:xfrm>
            <a:off x="4677700" y="1590575"/>
            <a:ext cx="17937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>
            <a:spLocks noGrp="1"/>
          </p:cNvSpPr>
          <p:nvPr>
            <p:ph type="title" idx="9"/>
          </p:nvPr>
        </p:nvSpPr>
        <p:spPr>
          <a:xfrm>
            <a:off x="6682800" y="2253900"/>
            <a:ext cx="1793700" cy="63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subTitle" idx="13"/>
          </p:nvPr>
        </p:nvSpPr>
        <p:spPr>
          <a:xfrm>
            <a:off x="6682800" y="2803075"/>
            <a:ext cx="1793700" cy="79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title" idx="14" hasCustomPrompt="1"/>
          </p:nvPr>
        </p:nvSpPr>
        <p:spPr>
          <a:xfrm>
            <a:off x="6682800" y="1590575"/>
            <a:ext cx="17937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 3">
  <p:cSld name="CUSTOM_2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 txBox="1">
            <a:spLocks noGrp="1"/>
          </p:cNvSpPr>
          <p:nvPr>
            <p:ph type="title"/>
          </p:nvPr>
        </p:nvSpPr>
        <p:spPr>
          <a:xfrm>
            <a:off x="1372475" y="868092"/>
            <a:ext cx="2418300" cy="6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87" name="Google Shape;87;p16"/>
          <p:cNvSpPr txBox="1">
            <a:spLocks noGrp="1"/>
          </p:cNvSpPr>
          <p:nvPr>
            <p:ph type="subTitle" idx="1"/>
          </p:nvPr>
        </p:nvSpPr>
        <p:spPr>
          <a:xfrm>
            <a:off x="1372475" y="1130798"/>
            <a:ext cx="2418300" cy="7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6"/>
          <p:cNvSpPr txBox="1">
            <a:spLocks noGrp="1"/>
          </p:cNvSpPr>
          <p:nvPr>
            <p:ph type="title" idx="2"/>
          </p:nvPr>
        </p:nvSpPr>
        <p:spPr>
          <a:xfrm>
            <a:off x="1372475" y="2482302"/>
            <a:ext cx="2418300" cy="6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89" name="Google Shape;89;p16"/>
          <p:cNvSpPr txBox="1">
            <a:spLocks noGrp="1"/>
          </p:cNvSpPr>
          <p:nvPr>
            <p:ph type="subTitle" idx="3"/>
          </p:nvPr>
        </p:nvSpPr>
        <p:spPr>
          <a:xfrm>
            <a:off x="1372475" y="2728677"/>
            <a:ext cx="2418300" cy="7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6"/>
          <p:cNvSpPr txBox="1">
            <a:spLocks noGrp="1"/>
          </p:cNvSpPr>
          <p:nvPr>
            <p:ph type="title" idx="4"/>
          </p:nvPr>
        </p:nvSpPr>
        <p:spPr>
          <a:xfrm>
            <a:off x="5438800" y="1690342"/>
            <a:ext cx="2418300" cy="6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91" name="Google Shape;91;p16"/>
          <p:cNvSpPr txBox="1">
            <a:spLocks noGrp="1"/>
          </p:cNvSpPr>
          <p:nvPr>
            <p:ph type="subTitle" idx="5"/>
          </p:nvPr>
        </p:nvSpPr>
        <p:spPr>
          <a:xfrm>
            <a:off x="5438800" y="1947368"/>
            <a:ext cx="2418300" cy="7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6"/>
          <p:cNvSpPr txBox="1">
            <a:spLocks noGrp="1"/>
          </p:cNvSpPr>
          <p:nvPr>
            <p:ph type="title" idx="6"/>
          </p:nvPr>
        </p:nvSpPr>
        <p:spPr>
          <a:xfrm>
            <a:off x="5438800" y="3295559"/>
            <a:ext cx="2418300" cy="6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93" name="Google Shape;93;p16"/>
          <p:cNvSpPr txBox="1">
            <a:spLocks noGrp="1"/>
          </p:cNvSpPr>
          <p:nvPr>
            <p:ph type="subTitle" idx="7"/>
          </p:nvPr>
        </p:nvSpPr>
        <p:spPr>
          <a:xfrm>
            <a:off x="5438800" y="3552583"/>
            <a:ext cx="2418300" cy="7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94" name="Google Shape;94;p16"/>
          <p:cNvCxnSpPr/>
          <p:nvPr/>
        </p:nvCxnSpPr>
        <p:spPr>
          <a:xfrm flipH="1">
            <a:off x="-738825" y="-493275"/>
            <a:ext cx="3144600" cy="30108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171450" dist="76200" algn="bl" rotWithShape="0">
              <a:srgbClr val="000000"/>
            </a:outerShdw>
          </a:effectLst>
        </p:spPr>
      </p:cxnSp>
      <p:sp>
        <p:nvSpPr>
          <p:cNvPr id="95" name="Google Shape;95;p16"/>
          <p:cNvSpPr txBox="1">
            <a:spLocks noGrp="1"/>
          </p:cNvSpPr>
          <p:nvPr>
            <p:ph type="title" idx="8" hasCustomPrompt="1"/>
          </p:nvPr>
        </p:nvSpPr>
        <p:spPr>
          <a:xfrm>
            <a:off x="3866975" y="1085125"/>
            <a:ext cx="7410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6" name="Google Shape;96;p16"/>
          <p:cNvSpPr txBox="1">
            <a:spLocks noGrp="1"/>
          </p:cNvSpPr>
          <p:nvPr>
            <p:ph type="title" idx="9" hasCustomPrompt="1"/>
          </p:nvPr>
        </p:nvSpPr>
        <p:spPr>
          <a:xfrm>
            <a:off x="4614725" y="1905375"/>
            <a:ext cx="7275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7" name="Google Shape;97;p16"/>
          <p:cNvSpPr txBox="1">
            <a:spLocks noGrp="1"/>
          </p:cNvSpPr>
          <p:nvPr>
            <p:ph type="title" idx="13" hasCustomPrompt="1"/>
          </p:nvPr>
        </p:nvSpPr>
        <p:spPr>
          <a:xfrm>
            <a:off x="3866975" y="2695700"/>
            <a:ext cx="7410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8" name="Google Shape;98;p16"/>
          <p:cNvSpPr txBox="1">
            <a:spLocks noGrp="1"/>
          </p:cNvSpPr>
          <p:nvPr>
            <p:ph type="title" idx="14" hasCustomPrompt="1"/>
          </p:nvPr>
        </p:nvSpPr>
        <p:spPr>
          <a:xfrm>
            <a:off x="4607975" y="3515950"/>
            <a:ext cx="741000" cy="5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SECTION_TITLE_AND_DESCRIPTION_1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3"/>
          <p:cNvSpPr txBox="1">
            <a:spLocks noGrp="1"/>
          </p:cNvSpPr>
          <p:nvPr>
            <p:ph type="title"/>
          </p:nvPr>
        </p:nvSpPr>
        <p:spPr>
          <a:xfrm>
            <a:off x="5298575" y="2420950"/>
            <a:ext cx="2941800" cy="36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30" name="Google Shape;130;p23"/>
          <p:cNvSpPr txBox="1">
            <a:spLocks noGrp="1"/>
          </p:cNvSpPr>
          <p:nvPr>
            <p:ph type="subTitle" idx="1"/>
          </p:nvPr>
        </p:nvSpPr>
        <p:spPr>
          <a:xfrm>
            <a:off x="4388675" y="585550"/>
            <a:ext cx="3851700" cy="150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31" name="Google Shape;131;p23"/>
          <p:cNvSpPr/>
          <p:nvPr/>
        </p:nvSpPr>
        <p:spPr>
          <a:xfrm>
            <a:off x="0" y="385825"/>
            <a:ext cx="9537525" cy="3148325"/>
          </a:xfrm>
          <a:custGeom>
            <a:avLst/>
            <a:gdLst/>
            <a:ahLst/>
            <a:cxnLst/>
            <a:rect l="l" t="t" r="r" b="b"/>
            <a:pathLst>
              <a:path w="381501" h="125933" extrusionOk="0">
                <a:moveTo>
                  <a:pt x="381501" y="66670"/>
                </a:moveTo>
                <a:lnTo>
                  <a:pt x="303719" y="125933"/>
                </a:lnTo>
                <a:lnTo>
                  <a:pt x="14198" y="0"/>
                </a:lnTo>
                <a:lnTo>
                  <a:pt x="0" y="9877"/>
                </a:lnTo>
              </a:path>
            </a:pathLst>
          </a:custGeom>
          <a:noFill/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36000"/>
              </a:srgbClr>
            </a:outerShdw>
          </a:effectLst>
        </p:spPr>
      </p:sp>
      <p:sp>
        <p:nvSpPr>
          <p:cNvPr id="132" name="Google Shape;132;p23"/>
          <p:cNvSpPr/>
          <p:nvPr/>
        </p:nvSpPr>
        <p:spPr>
          <a:xfrm>
            <a:off x="-15425" y="-77175"/>
            <a:ext cx="4660725" cy="1743925"/>
          </a:xfrm>
          <a:custGeom>
            <a:avLst/>
            <a:gdLst/>
            <a:ahLst/>
            <a:cxnLst/>
            <a:rect l="l" t="t" r="r" b="b"/>
            <a:pathLst>
              <a:path w="186429" h="69757" extrusionOk="0">
                <a:moveTo>
                  <a:pt x="0" y="69757"/>
                </a:moveTo>
                <a:lnTo>
                  <a:pt x="186429" y="0"/>
                </a:lnTo>
              </a:path>
            </a:pathLst>
          </a:custGeom>
          <a:noFill/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38000"/>
              </a:srgbClr>
            </a:outerShdw>
          </a:effectLst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CUSTOM_1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41"/>
          <p:cNvSpPr txBox="1">
            <a:spLocks noGrp="1"/>
          </p:cNvSpPr>
          <p:nvPr>
            <p:ph type="title"/>
          </p:nvPr>
        </p:nvSpPr>
        <p:spPr>
          <a:xfrm>
            <a:off x="627071" y="550374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Fira Sans Condensed ExtraBold"/>
              <a:buNone/>
              <a:defRPr sz="2400">
                <a:solidFill>
                  <a:schemeClr val="accent2"/>
                </a:solidFill>
                <a:latin typeface="Fira Sans Condensed ExtraBold"/>
                <a:ea typeface="Fira Sans Condensed ExtraBold"/>
                <a:cs typeface="Fira Sans Condensed ExtraBold"/>
                <a:sym typeface="Fira Sans Condensed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9pPr>
          </a:lstStyle>
          <a:p>
            <a:endParaRPr/>
          </a:p>
        </p:txBody>
      </p:sp>
      <p:sp>
        <p:nvSpPr>
          <p:cNvPr id="275" name="Google Shape;275;p41"/>
          <p:cNvSpPr txBox="1">
            <a:spLocks noGrp="1"/>
          </p:cNvSpPr>
          <p:nvPr>
            <p:ph type="subTitle" idx="1"/>
          </p:nvPr>
        </p:nvSpPr>
        <p:spPr>
          <a:xfrm>
            <a:off x="2147800" y="3272400"/>
            <a:ext cx="1965000" cy="121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2"/>
          </p:nvPr>
        </p:nvSpPr>
        <p:spPr>
          <a:xfrm>
            <a:off x="2147800" y="1715200"/>
            <a:ext cx="1965000" cy="121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7" name="Google Shape;277;p41"/>
          <p:cNvSpPr txBox="1">
            <a:spLocks noGrp="1"/>
          </p:cNvSpPr>
          <p:nvPr>
            <p:ph type="title" idx="3"/>
          </p:nvPr>
        </p:nvSpPr>
        <p:spPr>
          <a:xfrm>
            <a:off x="705825" y="3899796"/>
            <a:ext cx="1533900" cy="38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9pPr>
          </a:lstStyle>
          <a:p>
            <a:endParaRPr/>
          </a:p>
        </p:txBody>
      </p:sp>
      <p:sp>
        <p:nvSpPr>
          <p:cNvPr id="278" name="Google Shape;278;p41"/>
          <p:cNvSpPr txBox="1">
            <a:spLocks noGrp="1"/>
          </p:cNvSpPr>
          <p:nvPr>
            <p:ph type="title" idx="4"/>
          </p:nvPr>
        </p:nvSpPr>
        <p:spPr>
          <a:xfrm>
            <a:off x="705825" y="2342596"/>
            <a:ext cx="1533900" cy="38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1">
                <a:latin typeface="Fira Sans Condensed"/>
                <a:ea typeface="Fira Sans Condensed"/>
                <a:cs typeface="Fira Sans Condensed"/>
                <a:sym typeface="Fira Sans Condense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 3">
  <p:cSld name="CUSTOM_1"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44"/>
          <p:cNvSpPr/>
          <p:nvPr/>
        </p:nvSpPr>
        <p:spPr>
          <a:xfrm>
            <a:off x="3718675" y="0"/>
            <a:ext cx="6922000" cy="5143500"/>
          </a:xfrm>
          <a:prstGeom prst="flowChartManualOperation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cxnSp>
        <p:nvCxnSpPr>
          <p:cNvPr id="288" name="Google Shape;288;p44"/>
          <p:cNvCxnSpPr/>
          <p:nvPr/>
        </p:nvCxnSpPr>
        <p:spPr>
          <a:xfrm>
            <a:off x="4331975" y="-277425"/>
            <a:ext cx="1524000" cy="56877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185738" dist="85725" dir="1020000" algn="bl" rotWithShape="0">
              <a:schemeClr val="dk1"/>
            </a:outerShdw>
          </a:effectLst>
        </p:spPr>
      </p:cxnSp>
      <p:cxnSp>
        <p:nvCxnSpPr>
          <p:cNvPr id="289" name="Google Shape;289;p44"/>
          <p:cNvCxnSpPr/>
          <p:nvPr/>
        </p:nvCxnSpPr>
        <p:spPr>
          <a:xfrm>
            <a:off x="7249875" y="-125025"/>
            <a:ext cx="1524000" cy="568770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185738" dist="85725" dir="1020000" algn="bl" rotWithShape="0">
              <a:schemeClr val="dk1"/>
            </a:outerShdw>
          </a:effectLst>
        </p:spPr>
      </p:cxnSp>
      <p:sp>
        <p:nvSpPr>
          <p:cNvPr id="290" name="Google Shape;290;p44"/>
          <p:cNvSpPr txBox="1">
            <a:spLocks noGrp="1"/>
          </p:cNvSpPr>
          <p:nvPr>
            <p:ph type="title"/>
          </p:nvPr>
        </p:nvSpPr>
        <p:spPr>
          <a:xfrm>
            <a:off x="5327750" y="1328025"/>
            <a:ext cx="30897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91" name="Google Shape;291;p44"/>
          <p:cNvSpPr txBox="1">
            <a:spLocks noGrp="1"/>
          </p:cNvSpPr>
          <p:nvPr>
            <p:ph type="body" idx="1"/>
          </p:nvPr>
        </p:nvSpPr>
        <p:spPr>
          <a:xfrm>
            <a:off x="5249625" y="2148525"/>
            <a:ext cx="3167700" cy="16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2pPr>
            <a:lvl3pPr marL="1371600" lvl="2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3pPr>
            <a:lvl4pPr marL="1828800" lvl="3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4pPr>
            <a:lvl5pPr marL="2286000" lvl="4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 algn="ctr" rtl="0">
              <a:spcBef>
                <a:spcPts val="160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 algn="ctr" rtl="0">
              <a:spcBef>
                <a:spcPts val="1600"/>
              </a:spcBef>
              <a:spcAft>
                <a:spcPts val="160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 3">
  <p:cSld name="CUSTOM_12"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45"/>
          <p:cNvSpPr/>
          <p:nvPr/>
        </p:nvSpPr>
        <p:spPr>
          <a:xfrm flipH="1">
            <a:off x="-680316" y="-392500"/>
            <a:ext cx="6714919" cy="5143694"/>
          </a:xfrm>
          <a:custGeom>
            <a:avLst/>
            <a:gdLst/>
            <a:ahLst/>
            <a:cxnLst/>
            <a:rect l="l" t="t" r="r" b="b"/>
            <a:pathLst>
              <a:path w="206248" h="157988" extrusionOk="0">
                <a:moveTo>
                  <a:pt x="0" y="8636"/>
                </a:moveTo>
                <a:lnTo>
                  <a:pt x="197104" y="157988"/>
                </a:lnTo>
                <a:lnTo>
                  <a:pt x="206248" y="134620"/>
                </a:lnTo>
                <a:lnTo>
                  <a:pt x="76708" y="0"/>
                </a:lnTo>
                <a:lnTo>
                  <a:pt x="188468" y="38100"/>
                </a:lnTo>
              </a:path>
            </a:pathLst>
          </a:cu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94" name="Google Shape;294;p45"/>
          <p:cNvSpPr txBox="1">
            <a:spLocks noGrp="1"/>
          </p:cNvSpPr>
          <p:nvPr>
            <p:ph type="subTitle" idx="1"/>
          </p:nvPr>
        </p:nvSpPr>
        <p:spPr>
          <a:xfrm>
            <a:off x="3818634" y="1742550"/>
            <a:ext cx="3910500" cy="165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5" name="Google Shape;295;p45"/>
          <p:cNvSpPr txBox="1">
            <a:spLocks noGrp="1"/>
          </p:cNvSpPr>
          <p:nvPr>
            <p:ph type="title"/>
          </p:nvPr>
        </p:nvSpPr>
        <p:spPr>
          <a:xfrm>
            <a:off x="1132000" y="821350"/>
            <a:ext cx="2610600" cy="75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5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CUSTOM_24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52"/>
          <p:cNvSpPr/>
          <p:nvPr/>
        </p:nvSpPr>
        <p:spPr>
          <a:xfrm flipH="1">
            <a:off x="-192025" y="-75375"/>
            <a:ext cx="9846125" cy="5262200"/>
          </a:xfrm>
          <a:custGeom>
            <a:avLst/>
            <a:gdLst/>
            <a:ahLst/>
            <a:cxnLst/>
            <a:rect l="l" t="t" r="r" b="b"/>
            <a:pathLst>
              <a:path w="393845" h="210488" extrusionOk="0">
                <a:moveTo>
                  <a:pt x="331671" y="1130"/>
                </a:moveTo>
                <a:lnTo>
                  <a:pt x="393845" y="91566"/>
                </a:lnTo>
                <a:lnTo>
                  <a:pt x="155775" y="678"/>
                </a:lnTo>
                <a:lnTo>
                  <a:pt x="80035" y="210488"/>
                </a:lnTo>
                <a:lnTo>
                  <a:pt x="0" y="122766"/>
                </a:lnTo>
                <a:lnTo>
                  <a:pt x="36400" y="0"/>
                </a:lnTo>
                <a:lnTo>
                  <a:pt x="30748" y="0"/>
                </a:lnTo>
              </a:path>
            </a:pathLst>
          </a:cu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7150" dist="19050" dir="5400000" algn="bl" rotWithShape="0">
              <a:srgbClr val="000000">
                <a:alpha val="28000"/>
              </a:srgbClr>
            </a:outerShdw>
          </a:effectLst>
        </p:spPr>
      </p:sp>
      <p:sp>
        <p:nvSpPr>
          <p:cNvPr id="319" name="Google Shape;319;p52"/>
          <p:cNvSpPr txBox="1">
            <a:spLocks noGrp="1"/>
          </p:cNvSpPr>
          <p:nvPr>
            <p:ph type="title"/>
          </p:nvPr>
        </p:nvSpPr>
        <p:spPr>
          <a:xfrm flipH="1">
            <a:off x="4559975" y="2191925"/>
            <a:ext cx="36450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20" name="Google Shape;320;p52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559975" y="1400175"/>
            <a:ext cx="3645000" cy="75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21" name="Google Shape;321;p52"/>
          <p:cNvSpPr txBox="1">
            <a:spLocks noGrp="1"/>
          </p:cNvSpPr>
          <p:nvPr>
            <p:ph type="subTitle" idx="1"/>
          </p:nvPr>
        </p:nvSpPr>
        <p:spPr>
          <a:xfrm flipH="1">
            <a:off x="5759075" y="2992975"/>
            <a:ext cx="24459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27071" y="503298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Fira Sans Condensed ExtraBold"/>
              <a:buNone/>
              <a:defRPr sz="2800">
                <a:solidFill>
                  <a:schemeClr val="accent2"/>
                </a:solidFill>
                <a:latin typeface="Fira Sans Condensed ExtraBold"/>
                <a:ea typeface="Fira Sans Condensed ExtraBold"/>
                <a:cs typeface="Fira Sans Condensed ExtraBold"/>
                <a:sym typeface="Fira Sans Condensed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Muli"/>
              <a:buNone/>
              <a:defRPr sz="2800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07200" y="1152475"/>
            <a:ext cx="7726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Fira Sans Condensed"/>
              <a:buChar char="●"/>
              <a:defRPr sz="1800"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1pPr>
            <a:lvl2pPr marL="914400" lvl="1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○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2pPr>
            <a:lvl3pPr marL="1371600" lvl="2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■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3pPr>
            <a:lvl4pPr marL="1828800" lvl="3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●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4pPr>
            <a:lvl5pPr marL="2286000" lvl="4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○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5pPr>
            <a:lvl6pPr marL="2743200" lvl="5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■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6pPr>
            <a:lvl7pPr marL="3200400" lvl="6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●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7pPr>
            <a:lvl8pPr marL="3657600" lvl="7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Fira Sans Condensed"/>
              <a:buChar char="○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8pPr>
            <a:lvl9pPr marL="4114800" lvl="8" indent="-3175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Font typeface="Fira Sans Condensed"/>
              <a:buChar char="■"/>
              <a:defRPr>
                <a:solidFill>
                  <a:schemeClr val="accent2"/>
                </a:solidFill>
                <a:latin typeface="Fira Sans Condensed"/>
                <a:ea typeface="Fira Sans Condensed"/>
                <a:cs typeface="Fira Sans Condensed"/>
                <a:sym typeface="Fira Sans Condense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3" r:id="rId3"/>
    <p:sldLayoutId id="2147483658" r:id="rId4"/>
    <p:sldLayoutId id="2147483659" r:id="rId5"/>
    <p:sldLayoutId id="2147483662" r:id="rId6"/>
    <p:sldLayoutId id="2147483669" r:id="rId7"/>
    <p:sldLayoutId id="2147483687" r:id="rId8"/>
    <p:sldLayoutId id="2147483690" r:id="rId9"/>
    <p:sldLayoutId id="2147483691" r:id="rId10"/>
    <p:sldLayoutId id="214748369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59"/>
          <p:cNvSpPr txBox="1">
            <a:spLocks noGrp="1"/>
          </p:cNvSpPr>
          <p:nvPr>
            <p:ph type="ctrTitle"/>
          </p:nvPr>
        </p:nvSpPr>
        <p:spPr>
          <a:xfrm>
            <a:off x="311700" y="2207018"/>
            <a:ext cx="8520600" cy="57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Strategic Recruitment and Selection Practices for the Care Manager Role at </a:t>
            </a:r>
            <a:r>
              <a:rPr lang="en-US" sz="3000" b="1" dirty="0" err="1"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 Court Care Home</a:t>
            </a:r>
            <a:endParaRPr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2BCBC-87B0-1BCB-729F-C0A3CC140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40" y="1346120"/>
            <a:ext cx="5486600" cy="841800"/>
          </a:xfrm>
        </p:spPr>
        <p:txBody>
          <a:bodyPr/>
          <a:lstStyle/>
          <a:p>
            <a:r>
              <a:rPr lang="en-GB" sz="1800" dirty="0"/>
              <a:t>  Student number: 2325135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F8579E0-E4D3-5C14-99AB-E268A332DC51}"/>
              </a:ext>
            </a:extLst>
          </p:cNvPr>
          <p:cNvSpPr>
            <a:spLocks noGrp="1"/>
          </p:cNvSpPr>
          <p:nvPr>
            <p:ph type="title" idx="2"/>
          </p:nvPr>
        </p:nvSpPr>
        <p:spPr>
          <a:xfrm>
            <a:off x="815140" y="554355"/>
            <a:ext cx="5722820" cy="756300"/>
          </a:xfrm>
        </p:spPr>
        <p:txBody>
          <a:bodyPr/>
          <a:lstStyle/>
          <a:p>
            <a:r>
              <a:rPr lang="en-GB" dirty="0"/>
              <a:t>Omima Suliman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AADEFBE-3AED-8404-62C8-BC72E7CDAD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5140" y="2223385"/>
            <a:ext cx="3756860" cy="841800"/>
          </a:xfrm>
        </p:spPr>
        <p:txBody>
          <a:bodyPr/>
          <a:lstStyle/>
          <a:p>
            <a:r>
              <a:rPr lang="en-GB" dirty="0"/>
              <a:t>Lecturer name: Dr. Doreen Nyaa</a:t>
            </a:r>
          </a:p>
          <a:p>
            <a:endParaRPr lang="en-GB" dirty="0"/>
          </a:p>
          <a:p>
            <a:r>
              <a:rPr lang="en-GB" dirty="0"/>
              <a:t>Module number: LCLM_5002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517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1875" y="0"/>
            <a:ext cx="3089700" cy="755700"/>
          </a:xfrm>
        </p:spPr>
        <p:txBody>
          <a:bodyPr/>
          <a:lstStyle/>
          <a:p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Table of content</a:t>
            </a:r>
          </a:p>
        </p:txBody>
      </p:sp>
      <p:sp>
        <p:nvSpPr>
          <p:cNvPr id="4" name="Google Shape;1334;p27"/>
          <p:cNvSpPr/>
          <p:nvPr/>
        </p:nvSpPr>
        <p:spPr>
          <a:xfrm>
            <a:off x="1073864" y="961143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01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5" name="Google Shape;1334;p27"/>
          <p:cNvSpPr/>
          <p:nvPr/>
        </p:nvSpPr>
        <p:spPr>
          <a:xfrm>
            <a:off x="3319600" y="938466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02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6" name="Google Shape;1334;p27"/>
          <p:cNvSpPr/>
          <p:nvPr/>
        </p:nvSpPr>
        <p:spPr>
          <a:xfrm>
            <a:off x="5258989" y="975952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03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7" name="Google Shape;1334;p27"/>
          <p:cNvSpPr/>
          <p:nvPr/>
        </p:nvSpPr>
        <p:spPr>
          <a:xfrm>
            <a:off x="7417165" y="961143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04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8" name="Google Shape;1334;p27"/>
          <p:cNvSpPr/>
          <p:nvPr/>
        </p:nvSpPr>
        <p:spPr>
          <a:xfrm>
            <a:off x="1073864" y="2301750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05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9" name="Google Shape;1334;p27"/>
          <p:cNvSpPr/>
          <p:nvPr/>
        </p:nvSpPr>
        <p:spPr>
          <a:xfrm>
            <a:off x="3150243" y="2309997"/>
            <a:ext cx="700347" cy="374118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06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10" name="Google Shape;1334;p27"/>
          <p:cNvSpPr/>
          <p:nvPr/>
        </p:nvSpPr>
        <p:spPr>
          <a:xfrm>
            <a:off x="5266307" y="2328909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07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11" name="Google Shape;1334;p27"/>
          <p:cNvSpPr/>
          <p:nvPr/>
        </p:nvSpPr>
        <p:spPr>
          <a:xfrm>
            <a:off x="7417165" y="2301750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08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13" name="Google Shape;1334;p27"/>
          <p:cNvSpPr/>
          <p:nvPr/>
        </p:nvSpPr>
        <p:spPr>
          <a:xfrm>
            <a:off x="3296266" y="3642358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09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sp>
        <p:nvSpPr>
          <p:cNvPr id="14" name="Google Shape;1334;p27"/>
          <p:cNvSpPr/>
          <p:nvPr/>
        </p:nvSpPr>
        <p:spPr>
          <a:xfrm>
            <a:off x="5266307" y="3733798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noProof="0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10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612418"/>
              </p:ext>
            </p:extLst>
          </p:nvPr>
        </p:nvGraphicFramePr>
        <p:xfrm>
          <a:off x="456133" y="2710050"/>
          <a:ext cx="1890114" cy="457200"/>
        </p:xfrm>
        <a:graphic>
          <a:graphicData uri="http://schemas.openxmlformats.org/drawingml/2006/table">
            <a:tbl>
              <a:tblPr/>
              <a:tblGrid>
                <a:gridCol w="1890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Type of Interview 1 –Structured Interview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542520"/>
              </p:ext>
            </p:extLst>
          </p:nvPr>
        </p:nvGraphicFramePr>
        <p:xfrm>
          <a:off x="361381" y="1397778"/>
          <a:ext cx="2062641" cy="274320"/>
        </p:xfrm>
        <a:graphic>
          <a:graphicData uri="http://schemas.openxmlformats.org/drawingml/2006/table">
            <a:tbl>
              <a:tblPr/>
              <a:tblGrid>
                <a:gridCol w="20626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Introduction of the Company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671247"/>
              </p:ext>
            </p:extLst>
          </p:nvPr>
        </p:nvGraphicFramePr>
        <p:xfrm>
          <a:off x="2492429" y="1397778"/>
          <a:ext cx="2062641" cy="457200"/>
        </p:xfrm>
        <a:graphic>
          <a:graphicData uri="http://schemas.openxmlformats.org/drawingml/2006/table">
            <a:tbl>
              <a:tblPr/>
              <a:tblGrid>
                <a:gridCol w="20626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Recruitment Process-Job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" name="Table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044764"/>
              </p:ext>
            </p:extLst>
          </p:nvPr>
        </p:nvGraphicFramePr>
        <p:xfrm>
          <a:off x="4370730" y="1369864"/>
          <a:ext cx="2062641" cy="457200"/>
        </p:xfrm>
        <a:graphic>
          <a:graphicData uri="http://schemas.openxmlformats.org/drawingml/2006/table">
            <a:tbl>
              <a:tblPr/>
              <a:tblGrid>
                <a:gridCol w="20626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0395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Recruitment Process-job description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330440"/>
              </p:ext>
            </p:extLst>
          </p:nvPr>
        </p:nvGraphicFramePr>
        <p:xfrm>
          <a:off x="6501778" y="1344163"/>
          <a:ext cx="2062641" cy="457200"/>
        </p:xfrm>
        <a:graphic>
          <a:graphicData uri="http://schemas.openxmlformats.org/drawingml/2006/table">
            <a:tbl>
              <a:tblPr/>
              <a:tblGrid>
                <a:gridCol w="20626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0395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Recruitment Process-Person Specification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6517327"/>
              </p:ext>
            </p:extLst>
          </p:nvPr>
        </p:nvGraphicFramePr>
        <p:xfrm>
          <a:off x="2692738" y="2737209"/>
          <a:ext cx="1535503" cy="457200"/>
        </p:xfrm>
        <a:graphic>
          <a:graphicData uri="http://schemas.openxmlformats.org/drawingml/2006/table">
            <a:tbl>
              <a:tblPr/>
              <a:tblGrid>
                <a:gridCol w="15355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Type of Interview 1 –Panel Interview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68638"/>
              </p:ext>
            </p:extLst>
          </p:nvPr>
        </p:nvGraphicFramePr>
        <p:xfrm>
          <a:off x="4966275" y="4142098"/>
          <a:ext cx="1535503" cy="274320"/>
        </p:xfrm>
        <a:graphic>
          <a:graphicData uri="http://schemas.openxmlformats.org/drawingml/2006/table">
            <a:tbl>
              <a:tblPr/>
              <a:tblGrid>
                <a:gridCol w="15355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Conclusion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914570"/>
              </p:ext>
            </p:extLst>
          </p:nvPr>
        </p:nvGraphicFramePr>
        <p:xfrm>
          <a:off x="2346248" y="4050658"/>
          <a:ext cx="2070478" cy="457200"/>
        </p:xfrm>
        <a:graphic>
          <a:graphicData uri="http://schemas.openxmlformats.org/drawingml/2006/table">
            <a:tbl>
              <a:tblPr/>
              <a:tblGrid>
                <a:gridCol w="20704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Comparison: Face-to-Face vs Online Interview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4" name="Rectangle 23"/>
          <p:cNvSpPr/>
          <p:nvPr/>
        </p:nvSpPr>
        <p:spPr>
          <a:xfrm>
            <a:off x="4511282" y="2675868"/>
            <a:ext cx="21741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Type of Interview 1 –Competency-Based Interview</a:t>
            </a:r>
          </a:p>
        </p:txBody>
      </p:sp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521266"/>
              </p:ext>
            </p:extLst>
          </p:nvPr>
        </p:nvGraphicFramePr>
        <p:xfrm>
          <a:off x="7162005" y="2691595"/>
          <a:ext cx="1639809" cy="457200"/>
        </p:xfrm>
        <a:graphic>
          <a:graphicData uri="http://schemas.openxmlformats.org/drawingml/2006/table">
            <a:tbl>
              <a:tblPr/>
              <a:tblGrid>
                <a:gridCol w="16398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Questioning Techniques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7" name="Google Shape;1334;p27"/>
          <p:cNvSpPr/>
          <p:nvPr/>
        </p:nvSpPr>
        <p:spPr>
          <a:xfrm>
            <a:off x="7417165" y="3600282"/>
            <a:ext cx="408300" cy="408300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lvl="0" algn="ctr">
              <a:buClr>
                <a:srgbClr val="FFFFFF"/>
              </a:buClr>
              <a:buSzPts val="1100"/>
            </a:pPr>
            <a:r>
              <a:rPr lang="en" sz="1800" b="1" noProof="0" dirty="0">
                <a:solidFill>
                  <a:srgbClr val="0D1540"/>
                </a:solidFill>
                <a:latin typeface="Calibri" panose="020F0502020204030204" pitchFamily="34" charset="0"/>
                <a:ea typeface="Montserrat"/>
                <a:cs typeface="Calibri" panose="020F0502020204030204" pitchFamily="34" charset="0"/>
                <a:sym typeface="Montserrat"/>
              </a:rPr>
              <a:t>11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Calibri" panose="020F0502020204030204" pitchFamily="34" charset="0"/>
              <a:ea typeface="Montserrat"/>
              <a:cs typeface="Calibri" panose="020F0502020204030204" pitchFamily="34" charset="0"/>
              <a:sym typeface="Montserrat"/>
            </a:endParaRPr>
          </a:p>
        </p:txBody>
      </p:sp>
      <p:graphicFrame>
        <p:nvGraphicFramePr>
          <p:cNvPr id="28" name="Table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5698413"/>
              </p:ext>
            </p:extLst>
          </p:nvPr>
        </p:nvGraphicFramePr>
        <p:xfrm>
          <a:off x="7162005" y="4074572"/>
          <a:ext cx="1535503" cy="274320"/>
        </p:xfrm>
        <a:graphic>
          <a:graphicData uri="http://schemas.openxmlformats.org/drawingml/2006/table">
            <a:tbl>
              <a:tblPr/>
              <a:tblGrid>
                <a:gridCol w="15355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3754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61"/>
          <p:cNvSpPr/>
          <p:nvPr/>
        </p:nvSpPr>
        <p:spPr>
          <a:xfrm>
            <a:off x="144986" y="1024973"/>
            <a:ext cx="671236" cy="561444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63" name="Google Shape;363;p61"/>
          <p:cNvSpPr txBox="1">
            <a:spLocks noGrp="1"/>
          </p:cNvSpPr>
          <p:nvPr>
            <p:ph type="title"/>
          </p:nvPr>
        </p:nvSpPr>
        <p:spPr>
          <a:xfrm>
            <a:off x="779638" y="160544"/>
            <a:ext cx="4536363" cy="63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2500" b="1" dirty="0">
                <a:latin typeface="Calibri" panose="020F0502020204030204" pitchFamily="34" charset="0"/>
                <a:cs typeface="Calibri" panose="020F0502020204030204" pitchFamily="34" charset="0"/>
              </a:rPr>
              <a:t>Introduction of the Company</a:t>
            </a:r>
            <a:endParaRPr sz="2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4" name="Google Shape;364;p61"/>
          <p:cNvSpPr txBox="1">
            <a:spLocks noGrp="1"/>
          </p:cNvSpPr>
          <p:nvPr>
            <p:ph type="subTitle" idx="1"/>
          </p:nvPr>
        </p:nvSpPr>
        <p:spPr>
          <a:xfrm>
            <a:off x="892215" y="997610"/>
            <a:ext cx="4173014" cy="79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/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Court Care Home, Smethwick (B66 1QX), is a medium-sized residential care home offering 24-hour care to older adults and individuals with dementia.</a:t>
            </a:r>
            <a:endParaRPr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5" name="Google Shape;365;p61"/>
          <p:cNvSpPr txBox="1">
            <a:spLocks noGrp="1"/>
          </p:cNvSpPr>
          <p:nvPr>
            <p:ph type="title" idx="2"/>
          </p:nvPr>
        </p:nvSpPr>
        <p:spPr>
          <a:xfrm>
            <a:off x="-418625" y="1024973"/>
            <a:ext cx="1793700" cy="56940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latin typeface="Calibri" panose="020F0502020204030204" pitchFamily="34" charset="0"/>
                <a:cs typeface="Calibri" panose="020F0502020204030204" pitchFamily="34" charset="0"/>
              </a:rPr>
              <a:t>01</a:t>
            </a:r>
            <a:endParaRPr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93156" y="1911220"/>
            <a:ext cx="33928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Approximately 45-50 employees, consisting of care assistants, nurses, cooks, and administrators.</a:t>
            </a:r>
          </a:p>
        </p:txBody>
      </p:sp>
      <p:sp>
        <p:nvSpPr>
          <p:cNvPr id="28" name="Google Shape;359;p61"/>
          <p:cNvSpPr/>
          <p:nvPr/>
        </p:nvSpPr>
        <p:spPr>
          <a:xfrm>
            <a:off x="152243" y="1839396"/>
            <a:ext cx="671236" cy="561444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365;p61"/>
          <p:cNvSpPr txBox="1">
            <a:spLocks noGrp="1"/>
          </p:cNvSpPr>
          <p:nvPr>
            <p:ph type="title" idx="2"/>
          </p:nvPr>
        </p:nvSpPr>
        <p:spPr>
          <a:xfrm>
            <a:off x="-411368" y="1839396"/>
            <a:ext cx="1793700" cy="56940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latin typeface="Calibri" panose="020F0502020204030204" pitchFamily="34" charset="0"/>
                <a:cs typeface="Calibri" panose="020F0502020204030204" pitchFamily="34" charset="0"/>
              </a:rPr>
              <a:t>02</a:t>
            </a:r>
            <a:endParaRPr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" name="Google Shape;359;p61"/>
          <p:cNvSpPr/>
          <p:nvPr/>
        </p:nvSpPr>
        <p:spPr>
          <a:xfrm>
            <a:off x="137729" y="2693780"/>
            <a:ext cx="671236" cy="561444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65;p61"/>
          <p:cNvSpPr txBox="1">
            <a:spLocks noGrp="1"/>
          </p:cNvSpPr>
          <p:nvPr>
            <p:ph type="title" idx="2"/>
          </p:nvPr>
        </p:nvSpPr>
        <p:spPr>
          <a:xfrm>
            <a:off x="-418625" y="2693780"/>
            <a:ext cx="1793700" cy="56940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latin typeface="Calibri" panose="020F0502020204030204" pitchFamily="34" charset="0"/>
                <a:cs typeface="Calibri" panose="020F0502020204030204" pitchFamily="34" charset="0"/>
              </a:rPr>
              <a:t>03</a:t>
            </a:r>
            <a:endParaRPr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Google Shape;359;p61"/>
          <p:cNvSpPr/>
          <p:nvPr/>
        </p:nvSpPr>
        <p:spPr>
          <a:xfrm>
            <a:off x="144986" y="3543083"/>
            <a:ext cx="671236" cy="561444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65;p61"/>
          <p:cNvSpPr txBox="1">
            <a:spLocks noGrp="1"/>
          </p:cNvSpPr>
          <p:nvPr>
            <p:ph type="title" idx="2"/>
          </p:nvPr>
        </p:nvSpPr>
        <p:spPr>
          <a:xfrm>
            <a:off x="-411368" y="3543083"/>
            <a:ext cx="1793700" cy="56940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latin typeface="Calibri" panose="020F0502020204030204" pitchFamily="34" charset="0"/>
                <a:cs typeface="Calibri" panose="020F0502020204030204" pitchFamily="34" charset="0"/>
              </a:rPr>
              <a:t>04</a:t>
            </a:r>
            <a:endParaRPr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Google Shape;359;p61"/>
          <p:cNvSpPr/>
          <p:nvPr/>
        </p:nvSpPr>
        <p:spPr>
          <a:xfrm>
            <a:off x="137729" y="4365462"/>
            <a:ext cx="671236" cy="561444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65;p61"/>
          <p:cNvSpPr txBox="1">
            <a:spLocks noGrp="1"/>
          </p:cNvSpPr>
          <p:nvPr>
            <p:ph type="title" idx="2"/>
          </p:nvPr>
        </p:nvSpPr>
        <p:spPr>
          <a:xfrm>
            <a:off x="-418625" y="4365462"/>
            <a:ext cx="1793700" cy="56940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latin typeface="Calibri" panose="020F0502020204030204" pitchFamily="34" charset="0"/>
                <a:cs typeface="Calibri" panose="020F0502020204030204" pitchFamily="34" charset="0"/>
              </a:rPr>
              <a:t>05</a:t>
            </a:r>
            <a:endParaRPr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92215" y="2743669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The company is currently undergoing a business transformation to enhance the quality of care and adherence to CQC principles.</a:t>
            </a:r>
          </a:p>
        </p:txBody>
      </p:sp>
      <p:sp>
        <p:nvSpPr>
          <p:cNvPr id="37" name="Rectangle 36"/>
          <p:cNvSpPr/>
          <p:nvPr/>
        </p:nvSpPr>
        <p:spPr>
          <a:xfrm>
            <a:off x="892215" y="351615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The Care Manager will be the key to this change - it is the position that will manage the changes, ensure compliance, and initiate the necessary changes.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23479" y="432301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An effective recruitment process ensures that the individual chosen believes in the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organisation's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ability to offer person-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centred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care, as suggested by Simon Sinek (hire people who believe what you think).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2994" y="2822739"/>
            <a:ext cx="3352356" cy="22574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8" t="23740" r="3936" b="15014"/>
          <a:stretch/>
        </p:blipFill>
        <p:spPr>
          <a:xfrm>
            <a:off x="5722994" y="377021"/>
            <a:ext cx="3337931" cy="23569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63"/>
          <p:cNvSpPr txBox="1">
            <a:spLocks noGrp="1"/>
          </p:cNvSpPr>
          <p:nvPr>
            <p:ph type="title"/>
          </p:nvPr>
        </p:nvSpPr>
        <p:spPr>
          <a:xfrm>
            <a:off x="1201489" y="143159"/>
            <a:ext cx="6484626" cy="6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Recruitment Process: Job Analysis</a:t>
            </a:r>
            <a:endParaRPr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04439" y="833893"/>
            <a:ext cx="4572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Purpose of Job Analysis:</a:t>
            </a:r>
          </a:p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A job analysis will be conducted to determine the duties, responsibilities, and competencies required of the Care Manager position before advertising.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04439" y="1630349"/>
            <a:ext cx="248818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Methods Used at </a:t>
            </a:r>
            <a:r>
              <a:rPr lang="en-US" b="1" dirty="0" err="1"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 Court:</a:t>
            </a:r>
          </a:p>
        </p:txBody>
      </p:sp>
      <p:sp>
        <p:nvSpPr>
          <p:cNvPr id="17" name="Rectangle 16"/>
          <p:cNvSpPr/>
          <p:nvPr/>
        </p:nvSpPr>
        <p:spPr>
          <a:xfrm>
            <a:off x="38121" y="194174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Observation &amp; Consultation: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The review of the existing care-leadership practices with the senior nurse and administrator.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Document Review: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Analysis of CQC standards, job evaluation forms, and previous Care Manager performance reports.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Staff Interviews: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Learning the expectations of leadership and communication in the team.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443802" y="916120"/>
            <a:ext cx="4572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Outcome of Job Analysis: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Defines the concept of effective leadership in a care home environment, which involves striking a balance between empathy and regulatory compliance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Forms the basis of writing a correct Job Description and Person Specification.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443802" y="2284487"/>
            <a:ext cx="4572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The following are the identified key responsibilities: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Supervise day-to-day functions and employee scheduling.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Ensure that health and safety, as well as CQC regulations, are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observed.Quality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assurance and continuous improvement programs led by leaders.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Connect with both the families and other agencies of residents.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555" b="28744"/>
          <a:stretch/>
        </p:blipFill>
        <p:spPr>
          <a:xfrm>
            <a:off x="5025484" y="3823370"/>
            <a:ext cx="3551922" cy="1268039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5025484" y="3515593"/>
            <a:ext cx="294984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Stages of job Analysis At </a:t>
            </a:r>
            <a:r>
              <a:rPr lang="en-US" b="1" dirty="0" err="1"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 court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" t="24860" r="1445" b="18917"/>
          <a:stretch/>
        </p:blipFill>
        <p:spPr>
          <a:xfrm>
            <a:off x="972350" y="3078710"/>
            <a:ext cx="3471452" cy="20126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64"/>
          <p:cNvSpPr txBox="1">
            <a:spLocks noGrp="1"/>
          </p:cNvSpPr>
          <p:nvPr>
            <p:ph type="title"/>
          </p:nvPr>
        </p:nvSpPr>
        <p:spPr>
          <a:xfrm>
            <a:off x="-170985" y="-11694"/>
            <a:ext cx="6473689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Recruitment Process: Job Description</a:t>
            </a:r>
            <a:endParaRPr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204011" y="2186246"/>
            <a:ext cx="4572000" cy="4924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Responsibilities</a:t>
            </a:r>
            <a:r>
              <a:rPr lang="en-US" sz="1200" b="1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endParaRPr lang="en-US" sz="1200" dirty="0">
              <a:solidFill>
                <a:srgbClr val="0E101A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2400" y="81248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job description provides a clear definition of the Care Manager's role, including their duties, responsibilities, and accountability, ensuring consistency and fairness in recruitment.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Researched based on the information provided by the job analysis (Slide 2) and adjusted to the CQC and the mission of quality care of the </a:t>
            </a:r>
            <a:r>
              <a:rPr lang="en-US" sz="1200" dirty="0" err="1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sz="1200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Court.</a:t>
            </a:r>
          </a:p>
        </p:txBody>
      </p:sp>
      <p:pic>
        <p:nvPicPr>
          <p:cNvPr id="2050" name="Picture 2" descr="31+ Thousand Healthcare Team Meeting Royalty-Free Images, Stock Photos &amp;  Pictures | Shutterstock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91"/>
          <a:stretch/>
        </p:blipFill>
        <p:spPr bwMode="auto">
          <a:xfrm>
            <a:off x="6223834" y="474133"/>
            <a:ext cx="2753451" cy="171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28" r="280" b="8077"/>
          <a:stretch/>
        </p:blipFill>
        <p:spPr>
          <a:xfrm>
            <a:off x="507119" y="2529856"/>
            <a:ext cx="3559359" cy="2316373"/>
          </a:xfrm>
          <a:prstGeom prst="rect">
            <a:avLst/>
          </a:prstGeom>
        </p:spPr>
      </p:pic>
      <p:sp>
        <p:nvSpPr>
          <p:cNvPr id="9" name="Google Shape;427;p64"/>
          <p:cNvSpPr txBox="1">
            <a:spLocks/>
          </p:cNvSpPr>
          <p:nvPr/>
        </p:nvSpPr>
        <p:spPr>
          <a:xfrm>
            <a:off x="1083192" y="2186246"/>
            <a:ext cx="2407211" cy="343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Fira Sans Condensed ExtraBold"/>
              <a:buNone/>
              <a:defRPr sz="2400" b="0" i="0" u="none" strike="noStrike" cap="none">
                <a:solidFill>
                  <a:schemeClr val="accent2"/>
                </a:solidFill>
                <a:latin typeface="Fira Sans Condensed ExtraBold"/>
                <a:ea typeface="Fira Sans Condensed ExtraBold"/>
                <a:cs typeface="Fira Sans Condensed ExtraBold"/>
                <a:sym typeface="Fira Sans Condensed ExtraBo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Muli"/>
              <a:buNone/>
              <a:defRPr sz="2400" b="0" i="0" u="none" strike="noStrike" cap="none">
                <a:solidFill>
                  <a:schemeClr val="accent2"/>
                </a:solidFill>
                <a:latin typeface="Muli"/>
                <a:ea typeface="Muli"/>
                <a:cs typeface="Muli"/>
                <a:sym typeface="Muli"/>
              </a:defRPr>
            </a:lvl9pPr>
          </a:lstStyle>
          <a:p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Main Duties Of Care Manager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066476" y="2386100"/>
            <a:ext cx="4974007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Direct and control the care personnel to ensure a high standard of service (Chauhan, 2025).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Ensure regulatory compliance with the Care Quality Commission (CQC) (Smith, 2022).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Conduct daily handovers, staff meetings, and training (Wingate, 2024).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Check the well-being of residents and address any issues with family or staff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Work with HR in recruiting, hiring, and evaluating personnel (Ahmed, 2025).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Report on Quality Improvement and Staffing Requirements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Reporting Line: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Reports to Home Manager/Owner, in particular, with team leaders and care assistants (Chauhan, 2025).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Hours of Work: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Full-time (40 hours per week, including weekends as necessary) (Smith, 2022).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68"/>
          <p:cNvSpPr txBox="1">
            <a:spLocks noGrp="1"/>
          </p:cNvSpPr>
          <p:nvPr>
            <p:ph type="title"/>
          </p:nvPr>
        </p:nvSpPr>
        <p:spPr>
          <a:xfrm>
            <a:off x="1095554" y="161842"/>
            <a:ext cx="7453223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Recruitment Process: Person Specification</a:t>
            </a:r>
            <a:br>
              <a:rPr lang="en-US" sz="3200" dirty="0"/>
            </a:b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(Linked to MLO 1 – HR planning; MLO 2 – performance alignment)</a:t>
            </a:r>
            <a:endParaRPr sz="14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03516" y="1010623"/>
            <a:ext cx="308825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Person Specification outlines the qualifications, skills, experience, and attributes required for the Care Manager role (Ahmed,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Helps identify candidates who not only meet technical criteria but also align with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Court’s values-based recruitment approach (Chauhan, 2025).</a:t>
            </a:r>
          </a:p>
        </p:txBody>
      </p:sp>
      <p:sp>
        <p:nvSpPr>
          <p:cNvPr id="3" name="Rectangle 2"/>
          <p:cNvSpPr/>
          <p:nvPr/>
        </p:nvSpPr>
        <p:spPr>
          <a:xfrm>
            <a:off x="103517" y="3099829"/>
            <a:ext cx="3088258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Essential Criteria: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Level 5 Diploma in Leadership for Health and Social Care (or equivalent) (Smith, 2022).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Minimum 3–5 years of supervisory experience in residential or dementia care (Wingate, 2024).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Knowledge of CQC standards, safeguarding, and risk management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Strong leadership, time management, and communication skills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</p:txBody>
      </p:sp>
      <p:sp>
        <p:nvSpPr>
          <p:cNvPr id="5" name="Rectangle 4"/>
          <p:cNvSpPr/>
          <p:nvPr/>
        </p:nvSpPr>
        <p:spPr>
          <a:xfrm>
            <a:off x="5721770" y="3220598"/>
            <a:ext cx="3169606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Desirable Criteria: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Nursing qualification (e.g., RGN) (Chauhan, 2025).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Experience in digital care-record systems or quality assurance audits (Ahmed, 2025).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Continuous professional development record in care leadership (Smith, 2022).</a:t>
            </a:r>
          </a:p>
        </p:txBody>
      </p:sp>
      <p:sp>
        <p:nvSpPr>
          <p:cNvPr id="38" name="Rectangle 37"/>
          <p:cNvSpPr/>
          <p:nvPr/>
        </p:nvSpPr>
        <p:spPr>
          <a:xfrm>
            <a:off x="5676180" y="1195288"/>
            <a:ext cx="3467820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Personal Attributes: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Compassionate and empathetic approach to residents and staff (Chauhan, 2025).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Values-driven, adaptable, and proactive in solving issues (Wingate, 2024).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Committed to teamwork and continuous improvement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</p:txBody>
      </p:sp>
      <p:grpSp>
        <p:nvGrpSpPr>
          <p:cNvPr id="63" name="Google Shape;1319;p27"/>
          <p:cNvGrpSpPr/>
          <p:nvPr/>
        </p:nvGrpSpPr>
        <p:grpSpPr>
          <a:xfrm>
            <a:off x="3089133" y="1703280"/>
            <a:ext cx="2632637" cy="2633093"/>
            <a:chOff x="3894385" y="1473430"/>
            <a:chExt cx="1203436" cy="120364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64" name="Google Shape;1320;p27"/>
            <p:cNvSpPr/>
            <p:nvPr/>
          </p:nvSpPr>
          <p:spPr>
            <a:xfrm>
              <a:off x="4522283" y="1473430"/>
              <a:ext cx="575538" cy="575569"/>
            </a:xfrm>
            <a:custGeom>
              <a:avLst/>
              <a:gdLst/>
              <a:ahLst/>
              <a:cxnLst/>
              <a:rect l="l" t="t" r="r" b="b"/>
              <a:pathLst>
                <a:path w="1027747" h="1027802" extrusionOk="0">
                  <a:moveTo>
                    <a:pt x="450088" y="1027802"/>
                  </a:moveTo>
                  <a:lnTo>
                    <a:pt x="917702" y="1027802"/>
                  </a:lnTo>
                  <a:cubicBezTo>
                    <a:pt x="978471" y="1027796"/>
                    <a:pt x="1027747" y="978520"/>
                    <a:pt x="1027747" y="917744"/>
                  </a:cubicBezTo>
                  <a:cubicBezTo>
                    <a:pt x="1027747" y="911794"/>
                    <a:pt x="1027240" y="905850"/>
                    <a:pt x="1026287" y="899977"/>
                  </a:cubicBezTo>
                  <a:cubicBezTo>
                    <a:pt x="950658" y="438694"/>
                    <a:pt x="589090" y="77112"/>
                    <a:pt x="127826" y="1452"/>
                  </a:cubicBezTo>
                  <a:cubicBezTo>
                    <a:pt x="67818" y="-8334"/>
                    <a:pt x="11240" y="32389"/>
                    <a:pt x="1460" y="92409"/>
                  </a:cubicBezTo>
                  <a:cubicBezTo>
                    <a:pt x="508" y="98238"/>
                    <a:pt x="0" y="104131"/>
                    <a:pt x="0" y="110037"/>
                  </a:cubicBezTo>
                  <a:lnTo>
                    <a:pt x="0" y="577587"/>
                  </a:lnTo>
                  <a:cubicBezTo>
                    <a:pt x="-127" y="826126"/>
                    <a:pt x="201295" y="1027694"/>
                    <a:pt x="449834" y="1027802"/>
                  </a:cubicBezTo>
                  <a:cubicBezTo>
                    <a:pt x="449897" y="1027802"/>
                    <a:pt x="450025" y="1027802"/>
                    <a:pt x="450088" y="1027802"/>
                  </a:cubicBezTo>
                  <a:close/>
                </a:path>
              </a:pathLst>
            </a:custGeom>
            <a:solidFill>
              <a:srgbClr val="FB71B6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/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" name="Google Shape;1321;p27"/>
            <p:cNvSpPr/>
            <p:nvPr/>
          </p:nvSpPr>
          <p:spPr>
            <a:xfrm>
              <a:off x="3894452" y="1473439"/>
              <a:ext cx="575542" cy="575560"/>
            </a:xfrm>
            <a:custGeom>
              <a:avLst/>
              <a:gdLst/>
              <a:ahLst/>
              <a:cxnLst/>
              <a:rect l="l" t="t" r="r" b="b"/>
              <a:pathLst>
                <a:path w="1027754" h="1027785" extrusionOk="0">
                  <a:moveTo>
                    <a:pt x="1027755" y="577571"/>
                  </a:moveTo>
                  <a:lnTo>
                    <a:pt x="1027755" y="110020"/>
                  </a:lnTo>
                  <a:cubicBezTo>
                    <a:pt x="1027691" y="49206"/>
                    <a:pt x="978352" y="-51"/>
                    <a:pt x="917582" y="0"/>
                  </a:cubicBezTo>
                  <a:cubicBezTo>
                    <a:pt x="911677" y="6"/>
                    <a:pt x="905772" y="483"/>
                    <a:pt x="899929" y="1435"/>
                  </a:cubicBezTo>
                  <a:cubicBezTo>
                    <a:pt x="438665" y="77095"/>
                    <a:pt x="77097" y="438677"/>
                    <a:pt x="1468" y="899960"/>
                  </a:cubicBezTo>
                  <a:cubicBezTo>
                    <a:pt x="-8375" y="959936"/>
                    <a:pt x="32329" y="1016521"/>
                    <a:pt x="92273" y="1026338"/>
                  </a:cubicBezTo>
                  <a:cubicBezTo>
                    <a:pt x="98178" y="1027303"/>
                    <a:pt x="104084" y="1027786"/>
                    <a:pt x="110053" y="1027786"/>
                  </a:cubicBezTo>
                  <a:lnTo>
                    <a:pt x="577667" y="1027786"/>
                  </a:lnTo>
                  <a:cubicBezTo>
                    <a:pt x="826206" y="1027824"/>
                    <a:pt x="1027691" y="826364"/>
                    <a:pt x="1027755" y="577825"/>
                  </a:cubicBezTo>
                  <a:cubicBezTo>
                    <a:pt x="1027755" y="577742"/>
                    <a:pt x="1027755" y="577653"/>
                    <a:pt x="1027755" y="577571"/>
                  </a:cubicBezTo>
                  <a:close/>
                </a:path>
              </a:pathLst>
            </a:custGeom>
            <a:solidFill>
              <a:srgbClr val="F59D01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/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" name="Google Shape;1322;p27"/>
            <p:cNvSpPr/>
            <p:nvPr/>
          </p:nvSpPr>
          <p:spPr>
            <a:xfrm>
              <a:off x="3894385" y="2101505"/>
              <a:ext cx="575538" cy="575569"/>
            </a:xfrm>
            <a:custGeom>
              <a:avLst/>
              <a:gdLst/>
              <a:ahLst/>
              <a:cxnLst/>
              <a:rect l="l" t="t" r="r" b="b"/>
              <a:pathLst>
                <a:path w="1027747" h="1027802" extrusionOk="0">
                  <a:moveTo>
                    <a:pt x="577659" y="0"/>
                  </a:moveTo>
                  <a:lnTo>
                    <a:pt x="110045" y="0"/>
                  </a:lnTo>
                  <a:cubicBezTo>
                    <a:pt x="49213" y="44"/>
                    <a:pt x="0" y="49378"/>
                    <a:pt x="0" y="110185"/>
                  </a:cubicBezTo>
                  <a:cubicBezTo>
                    <a:pt x="0" y="116116"/>
                    <a:pt x="508" y="122034"/>
                    <a:pt x="1460" y="127889"/>
                  </a:cubicBezTo>
                  <a:cubicBezTo>
                    <a:pt x="77089" y="589159"/>
                    <a:pt x="438658" y="950716"/>
                    <a:pt x="899922" y="1026351"/>
                  </a:cubicBezTo>
                  <a:cubicBezTo>
                    <a:pt x="959930" y="1036136"/>
                    <a:pt x="1016508" y="995413"/>
                    <a:pt x="1026287" y="935393"/>
                  </a:cubicBezTo>
                  <a:cubicBezTo>
                    <a:pt x="1027240" y="929564"/>
                    <a:pt x="1027747" y="923671"/>
                    <a:pt x="1027747" y="917766"/>
                  </a:cubicBezTo>
                  <a:lnTo>
                    <a:pt x="1027747" y="449834"/>
                  </a:lnTo>
                  <a:cubicBezTo>
                    <a:pt x="1027620" y="201358"/>
                    <a:pt x="826135" y="0"/>
                    <a:pt x="577659" y="0"/>
                  </a:cubicBezTo>
                  <a:close/>
                </a:path>
              </a:pathLst>
            </a:custGeom>
            <a:solidFill>
              <a:srgbClr val="FFDB03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/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1323;p27"/>
            <p:cNvSpPr/>
            <p:nvPr/>
          </p:nvSpPr>
          <p:spPr>
            <a:xfrm>
              <a:off x="4522141" y="2101328"/>
              <a:ext cx="575542" cy="575560"/>
            </a:xfrm>
            <a:custGeom>
              <a:avLst/>
              <a:gdLst/>
              <a:ahLst/>
              <a:cxnLst/>
              <a:rect l="l" t="t" r="r" b="b"/>
              <a:pathLst>
                <a:path w="1027754" h="1027785" extrusionOk="0">
                  <a:moveTo>
                    <a:pt x="0" y="450151"/>
                  </a:moveTo>
                  <a:lnTo>
                    <a:pt x="0" y="917766"/>
                  </a:lnTo>
                  <a:cubicBezTo>
                    <a:pt x="64" y="978579"/>
                    <a:pt x="49403" y="1027836"/>
                    <a:pt x="110172" y="1027786"/>
                  </a:cubicBezTo>
                  <a:cubicBezTo>
                    <a:pt x="116078" y="1027779"/>
                    <a:pt x="121983" y="1027303"/>
                    <a:pt x="127826" y="1026350"/>
                  </a:cubicBezTo>
                  <a:cubicBezTo>
                    <a:pt x="589090" y="950716"/>
                    <a:pt x="950658" y="589159"/>
                    <a:pt x="1026287" y="127889"/>
                  </a:cubicBezTo>
                  <a:cubicBezTo>
                    <a:pt x="1036130" y="67875"/>
                    <a:pt x="995426" y="11265"/>
                    <a:pt x="935419" y="1448"/>
                  </a:cubicBezTo>
                  <a:cubicBezTo>
                    <a:pt x="929577" y="489"/>
                    <a:pt x="923607" y="6"/>
                    <a:pt x="917702" y="0"/>
                  </a:cubicBezTo>
                  <a:lnTo>
                    <a:pt x="450088" y="0"/>
                  </a:lnTo>
                  <a:cubicBezTo>
                    <a:pt x="201485" y="0"/>
                    <a:pt x="0" y="201511"/>
                    <a:pt x="0" y="450088"/>
                  </a:cubicBezTo>
                  <a:cubicBezTo>
                    <a:pt x="0" y="450107"/>
                    <a:pt x="0" y="450132"/>
                    <a:pt x="0" y="450151"/>
                  </a:cubicBezTo>
                  <a:close/>
                </a:path>
              </a:pathLst>
            </a:custGeom>
            <a:solidFill>
              <a:srgbClr val="FD0188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/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" name="Google Shape;1324;p27"/>
            <p:cNvSpPr/>
            <p:nvPr/>
          </p:nvSpPr>
          <p:spPr>
            <a:xfrm>
              <a:off x="4248560" y="1827640"/>
              <a:ext cx="494934" cy="494934"/>
            </a:xfrm>
            <a:custGeom>
              <a:avLst/>
              <a:gdLst/>
              <a:ahLst/>
              <a:cxnLst/>
              <a:rect l="l" t="t" r="r" b="b"/>
              <a:pathLst>
                <a:path w="883810" h="883810" extrusionOk="0">
                  <a:moveTo>
                    <a:pt x="824556" y="220985"/>
                  </a:moveTo>
                  <a:cubicBezTo>
                    <a:pt x="702573" y="9663"/>
                    <a:pt x="432317" y="-62740"/>
                    <a:pt x="220989" y="59269"/>
                  </a:cubicBezTo>
                  <a:cubicBezTo>
                    <a:pt x="9660" y="181278"/>
                    <a:pt x="-62729" y="451502"/>
                    <a:pt x="59254" y="662824"/>
                  </a:cubicBezTo>
                  <a:cubicBezTo>
                    <a:pt x="181301" y="874139"/>
                    <a:pt x="451494" y="946548"/>
                    <a:pt x="662822" y="824552"/>
                  </a:cubicBezTo>
                  <a:cubicBezTo>
                    <a:pt x="874150" y="702549"/>
                    <a:pt x="946540" y="432332"/>
                    <a:pt x="824556" y="221004"/>
                  </a:cubicBezTo>
                  <a:cubicBezTo>
                    <a:pt x="824556" y="220997"/>
                    <a:pt x="824556" y="220991"/>
                    <a:pt x="824556" y="220985"/>
                  </a:cubicBezTo>
                  <a:close/>
                  <a:moveTo>
                    <a:pt x="557856" y="643133"/>
                  </a:moveTo>
                  <a:cubicBezTo>
                    <a:pt x="446731" y="707274"/>
                    <a:pt x="304618" y="669174"/>
                    <a:pt x="240484" y="558036"/>
                  </a:cubicBezTo>
                  <a:cubicBezTo>
                    <a:pt x="176348" y="446892"/>
                    <a:pt x="214448" y="304798"/>
                    <a:pt x="325573" y="240657"/>
                  </a:cubicBezTo>
                  <a:cubicBezTo>
                    <a:pt x="436698" y="176541"/>
                    <a:pt x="578685" y="214577"/>
                    <a:pt x="642883" y="325633"/>
                  </a:cubicBezTo>
                  <a:cubicBezTo>
                    <a:pt x="707145" y="436700"/>
                    <a:pt x="669236" y="578839"/>
                    <a:pt x="558173" y="643107"/>
                  </a:cubicBezTo>
                  <a:cubicBezTo>
                    <a:pt x="558111" y="643114"/>
                    <a:pt x="558111" y="643126"/>
                    <a:pt x="558111" y="643133"/>
                  </a:cubicBezTo>
                  <a:close/>
                </a:path>
              </a:pathLst>
            </a:custGeom>
            <a:solidFill>
              <a:srgbClr val="11245A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/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9" name="Google Shape;1333;p27"/>
          <p:cNvSpPr/>
          <p:nvPr/>
        </p:nvSpPr>
        <p:spPr>
          <a:xfrm>
            <a:off x="8548777" y="849238"/>
            <a:ext cx="408300" cy="408300"/>
          </a:xfrm>
          <a:prstGeom prst="ellipse">
            <a:avLst/>
          </a:prstGeom>
          <a:solidFill>
            <a:srgbClr val="FB71B6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Tx/>
              <a:buNone/>
              <a:tabLst/>
              <a:defRPr/>
            </a:pPr>
            <a:r>
              <a:rPr kumimoji="0" lang="en" sz="18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kumimoji="0" sz="18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0" name="Google Shape;1334;p27"/>
          <p:cNvSpPr/>
          <p:nvPr/>
        </p:nvSpPr>
        <p:spPr>
          <a:xfrm>
            <a:off x="150838" y="598833"/>
            <a:ext cx="408300" cy="408300"/>
          </a:xfrm>
          <a:prstGeom prst="ellipse">
            <a:avLst/>
          </a:prstGeom>
          <a:solidFill>
            <a:srgbClr val="F59D0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Tx/>
              <a:buNone/>
              <a:tabLst/>
              <a:defRPr/>
            </a:pPr>
            <a:r>
              <a:rPr kumimoji="0" lang="en" sz="18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kumimoji="0" sz="18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1" name="Google Shape;1335;p27"/>
          <p:cNvSpPr/>
          <p:nvPr/>
        </p:nvSpPr>
        <p:spPr>
          <a:xfrm>
            <a:off x="150838" y="2691529"/>
            <a:ext cx="408300" cy="408300"/>
          </a:xfrm>
          <a:prstGeom prst="ellipse">
            <a:avLst/>
          </a:prstGeom>
          <a:solidFill>
            <a:srgbClr val="FFDB0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Tx/>
              <a:buNone/>
              <a:tabLst/>
              <a:defRPr/>
            </a:pPr>
            <a:r>
              <a:rPr kumimoji="0" lang="en" sz="1800" b="1" i="0" u="none" strike="noStrike" kern="0" cap="none" spc="0" normalizeH="0" baseline="0" noProof="0" dirty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04</a:t>
            </a:r>
            <a:endParaRPr kumimoji="0" sz="18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2" name="Google Shape;1336;p27"/>
          <p:cNvSpPr/>
          <p:nvPr/>
        </p:nvSpPr>
        <p:spPr>
          <a:xfrm>
            <a:off x="8483076" y="2869264"/>
            <a:ext cx="408300" cy="408300"/>
          </a:xfrm>
          <a:prstGeom prst="ellipse">
            <a:avLst/>
          </a:prstGeom>
          <a:solidFill>
            <a:srgbClr val="FD018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Tx/>
              <a:buNone/>
              <a:tabLst/>
              <a:defRPr/>
            </a:pPr>
            <a:r>
              <a:rPr kumimoji="0" lang="en" sz="18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kumimoji="0" sz="18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5" name="Google Shape;1339;p27"/>
          <p:cNvSpPr/>
          <p:nvPr/>
        </p:nvSpPr>
        <p:spPr>
          <a:xfrm>
            <a:off x="2514075" y="4215747"/>
            <a:ext cx="129402" cy="128033"/>
          </a:xfrm>
          <a:custGeom>
            <a:avLst/>
            <a:gdLst/>
            <a:ahLst/>
            <a:cxnLst/>
            <a:rect l="l" t="t" r="r" b="b"/>
            <a:pathLst>
              <a:path w="5955" h="5892" extrusionOk="0">
                <a:moveTo>
                  <a:pt x="441" y="0"/>
                </a:moveTo>
                <a:cubicBezTo>
                  <a:pt x="189" y="0"/>
                  <a:pt x="0" y="158"/>
                  <a:pt x="0" y="378"/>
                </a:cubicBezTo>
                <a:lnTo>
                  <a:pt x="0" y="5513"/>
                </a:lnTo>
                <a:cubicBezTo>
                  <a:pt x="0" y="5702"/>
                  <a:pt x="189" y="5891"/>
                  <a:pt x="441" y="5891"/>
                </a:cubicBezTo>
                <a:lnTo>
                  <a:pt x="5514" y="5891"/>
                </a:lnTo>
                <a:cubicBezTo>
                  <a:pt x="5734" y="5891"/>
                  <a:pt x="5955" y="5702"/>
                  <a:pt x="5955" y="5513"/>
                </a:cubicBezTo>
                <a:cubicBezTo>
                  <a:pt x="5955" y="2489"/>
                  <a:pt x="3466" y="0"/>
                  <a:pt x="441" y="0"/>
                </a:cubicBezTo>
                <a:close/>
              </a:path>
            </a:pathLst>
          </a:custGeom>
          <a:solidFill>
            <a:srgbClr val="0D154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26862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76"/>
          <p:cNvSpPr txBox="1">
            <a:spLocks noGrp="1"/>
          </p:cNvSpPr>
          <p:nvPr>
            <p:ph type="title"/>
          </p:nvPr>
        </p:nvSpPr>
        <p:spPr>
          <a:xfrm flipH="1">
            <a:off x="0" y="-85652"/>
            <a:ext cx="8779349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Interview Type 1: Structured Interview</a:t>
            </a:r>
            <a:b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(Linked to MLO 2 – managing employee performance through structured selection methods)</a:t>
            </a: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65749" y="1002137"/>
            <a:ext cx="5287992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Definition: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 structured interview involves asking all candidates the same set of predetermined questions in the same order, ensuring fairness and comparability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Purpose at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Court: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maintain objectivity when recruiting a Care Manager, ensuring every applicant is assessed against consistent leadership and compliance criteria (Chauhan, 2025).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Process: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Questions prepared based on job analysis and person specification (Ahmed,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Each candidate rated using a scoring rubric for reliability (Wingate, 2024).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Conducted by the Home Manager and HR representative (Smith, 2022).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Sample Questions: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“Can you describe a time when you successfully improved staff morale?”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“How do you ensure compliance with CQC standards?”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Advantages: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Reduces bias and ensures equal treatment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Enables comparison between candidates based on clear metrics (Ahmed,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Provides legal defensibility in case of recruitment challenges (Smith,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7" name="Picture 3" descr="How to Build, Manage, and Maintain Strong Teams in the Modern Health Care  Space | Harvard T.H. Chan School of Public Healt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159" y="733834"/>
            <a:ext cx="3055573" cy="204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7" descr="An infographic on the STAR method of interviewing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9" descr="An infographic on the STAR method of interviewing.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13" descr="An infographic on the STAR method of interviewing.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4261" y="2780829"/>
            <a:ext cx="3436614" cy="236267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41538" y="934299"/>
            <a:ext cx="4899806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Definition: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Conducted by a group of interviewers representing different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organisational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perspectives (e.g., Home Manager, Senior Nurse, HR Officer) (Smith, 2022).</a:t>
            </a:r>
          </a:p>
          <a:p>
            <a:pPr marL="171450" marR="0" lvl="0" indent="-1714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Purpose at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Court: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Ensures diverse input when selecting a Care Manager capable of managing multi-disciplinary care teams (Chauhan, 2025).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Structure: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Panel of 3–4 members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Each panelist assigned to assess different competencies: clinical knowledge, leadership, communication, and ethics (Wingate, 2024).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Evaluation form completed collectively after interview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Example Questions: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“How would you resolve conflict between a nurse and a care assistant?”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“What strategies would you use to motivate your team?” (Ahmed, 2025).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Advantages: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Broader evaluation and balanced judgment (Smith, 2022).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Demonstrates transparency and teamwork in the selection process (Chauhan,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Encourages inclusivity by reducing individual bias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41537" y="123452"/>
            <a:ext cx="697877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Interview Type 2: Panel Interview</a:t>
            </a:r>
            <a:br>
              <a:rPr lang="en-US" dirty="0"/>
            </a:br>
            <a:r>
              <a:rPr lang="en-US" i="1" dirty="0"/>
              <a:t>(Linked to MLO 2 &amp; 3 – collaboration and team-based decision-making)</a:t>
            </a:r>
            <a:endParaRPr lang="en-US" dirty="0"/>
          </a:p>
        </p:txBody>
      </p:sp>
      <p:pic>
        <p:nvPicPr>
          <p:cNvPr id="5123" name="Picture 3" descr="6 Common Panel Interview Questions (With Sample Answers) | Indeed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344" y="2950235"/>
            <a:ext cx="3746950" cy="210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9" t="19623" r="19645" b="26876"/>
          <a:stretch/>
        </p:blipFill>
        <p:spPr>
          <a:xfrm>
            <a:off x="6237112" y="425378"/>
            <a:ext cx="2651182" cy="22919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63"/>
          <p:cNvSpPr txBox="1">
            <a:spLocks noGrp="1"/>
          </p:cNvSpPr>
          <p:nvPr>
            <p:ph type="title"/>
          </p:nvPr>
        </p:nvSpPr>
        <p:spPr>
          <a:xfrm>
            <a:off x="690113" y="83686"/>
            <a:ext cx="8091578" cy="6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Interview Type 3: Competency-Based Interview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294626" y="636615"/>
            <a:ext cx="546914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(Linked to MLO 2 – performance management and development focus)</a:t>
            </a:r>
            <a:endParaRPr lang="en-US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3" name="Google Shape;499;p72"/>
          <p:cNvSpPr/>
          <p:nvPr/>
        </p:nvSpPr>
        <p:spPr>
          <a:xfrm>
            <a:off x="0" y="991150"/>
            <a:ext cx="4246200" cy="2110800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lt2"/>
          </a:solidFill>
          <a:ln>
            <a:noFill/>
          </a:ln>
          <a:effectLst>
            <a:outerShdw blurRad="57150" dist="19050" dir="6720000" algn="bl" rotWithShape="0">
              <a:srgbClr val="000000">
                <a:alpha val="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Rectangle 1"/>
          <p:cNvSpPr>
            <a:spLocks noChangeArrowheads="1"/>
          </p:cNvSpPr>
          <p:nvPr/>
        </p:nvSpPr>
        <p:spPr bwMode="auto">
          <a:xfrm>
            <a:off x="267418" y="1123221"/>
            <a:ext cx="3907766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Definition: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Focuses on assessing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behaviours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and competencies required for successful performance, using real-life examples (the STAR method: Situation, Task, Action, Result)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Purpose at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Court: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identify a Care Manager who can lead by example, handle stress, and demonstrate empathy while ensuring service quality (Chauhan, 2025).</a:t>
            </a:r>
          </a:p>
        </p:txBody>
      </p:sp>
      <p:sp>
        <p:nvSpPr>
          <p:cNvPr id="18" name="Rectangle 2"/>
          <p:cNvSpPr>
            <a:spLocks noChangeArrowheads="1"/>
          </p:cNvSpPr>
          <p:nvPr/>
        </p:nvSpPr>
        <p:spPr bwMode="auto">
          <a:xfrm>
            <a:off x="5149942" y="3571196"/>
            <a:ext cx="4166560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Advantages: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Provides evidence-based insight into candidate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Predicts future performance effectively (Wingate,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Aligns with values-based recruitment essential in the care sector (Chauhan, 2025).</a:t>
            </a:r>
          </a:p>
        </p:txBody>
      </p:sp>
      <p:sp>
        <p:nvSpPr>
          <p:cNvPr id="42" name="Google Shape;1460;p31"/>
          <p:cNvSpPr/>
          <p:nvPr/>
        </p:nvSpPr>
        <p:spPr>
          <a:xfrm>
            <a:off x="4321861" y="3490262"/>
            <a:ext cx="828081" cy="900297"/>
          </a:xfrm>
          <a:custGeom>
            <a:avLst/>
            <a:gdLst/>
            <a:ahLst/>
            <a:cxnLst/>
            <a:rect l="l" t="t" r="r" b="b"/>
            <a:pathLst>
              <a:path w="734440" h="798490" extrusionOk="0">
                <a:moveTo>
                  <a:pt x="447357" y="777007"/>
                </a:moveTo>
                <a:lnTo>
                  <a:pt x="654304" y="657563"/>
                </a:lnTo>
                <a:cubicBezTo>
                  <a:pt x="703897" y="628931"/>
                  <a:pt x="734447" y="576017"/>
                  <a:pt x="734441" y="518752"/>
                </a:cubicBezTo>
                <a:lnTo>
                  <a:pt x="734441" y="279802"/>
                </a:lnTo>
                <a:cubicBezTo>
                  <a:pt x="734447" y="222537"/>
                  <a:pt x="703897" y="169623"/>
                  <a:pt x="654304" y="140991"/>
                </a:cubicBezTo>
                <a:lnTo>
                  <a:pt x="447357" y="21484"/>
                </a:lnTo>
                <a:cubicBezTo>
                  <a:pt x="397770" y="-7161"/>
                  <a:pt x="336671" y="-7161"/>
                  <a:pt x="287083" y="21484"/>
                </a:cubicBezTo>
                <a:lnTo>
                  <a:pt x="80137" y="140991"/>
                </a:lnTo>
                <a:cubicBezTo>
                  <a:pt x="30543" y="169623"/>
                  <a:pt x="-6" y="222537"/>
                  <a:pt x="0" y="279802"/>
                </a:cubicBezTo>
                <a:lnTo>
                  <a:pt x="0" y="518752"/>
                </a:lnTo>
                <a:cubicBezTo>
                  <a:pt x="-6" y="576017"/>
                  <a:pt x="30543" y="628931"/>
                  <a:pt x="80137" y="657563"/>
                </a:cubicBezTo>
                <a:lnTo>
                  <a:pt x="287083" y="777007"/>
                </a:lnTo>
                <a:cubicBezTo>
                  <a:pt x="336671" y="805652"/>
                  <a:pt x="397770" y="805652"/>
                  <a:pt x="447357" y="777007"/>
                </a:cubicBezTo>
                <a:close/>
              </a:path>
            </a:pathLst>
          </a:custGeom>
          <a:solidFill>
            <a:srgbClr val="FB71B6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kumimoji="0" sz="20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3" name="Google Shape;1461;p31"/>
          <p:cNvSpPr/>
          <p:nvPr/>
        </p:nvSpPr>
        <p:spPr>
          <a:xfrm>
            <a:off x="4322147" y="2306956"/>
            <a:ext cx="827795" cy="900011"/>
          </a:xfrm>
          <a:custGeom>
            <a:avLst/>
            <a:gdLst/>
            <a:ahLst/>
            <a:cxnLst/>
            <a:rect l="l" t="t" r="r" b="b"/>
            <a:pathLst>
              <a:path w="734186" h="798236" extrusionOk="0">
                <a:moveTo>
                  <a:pt x="734187" y="518752"/>
                </a:moveTo>
                <a:lnTo>
                  <a:pt x="734187" y="279802"/>
                </a:lnTo>
                <a:cubicBezTo>
                  <a:pt x="734193" y="222537"/>
                  <a:pt x="703644" y="169623"/>
                  <a:pt x="654050" y="140991"/>
                </a:cubicBezTo>
                <a:lnTo>
                  <a:pt x="447104" y="21484"/>
                </a:lnTo>
                <a:cubicBezTo>
                  <a:pt x="397516" y="-7161"/>
                  <a:pt x="336417" y="-7161"/>
                  <a:pt x="286829" y="21484"/>
                </a:cubicBezTo>
                <a:lnTo>
                  <a:pt x="80137" y="140991"/>
                </a:lnTo>
                <a:cubicBezTo>
                  <a:pt x="30543" y="169623"/>
                  <a:pt x="-6" y="222537"/>
                  <a:pt x="0" y="279802"/>
                </a:cubicBezTo>
                <a:lnTo>
                  <a:pt x="0" y="518752"/>
                </a:lnTo>
                <a:cubicBezTo>
                  <a:pt x="13" y="576010"/>
                  <a:pt x="30556" y="628925"/>
                  <a:pt x="80137" y="657563"/>
                </a:cubicBezTo>
                <a:lnTo>
                  <a:pt x="286829" y="776753"/>
                </a:lnTo>
                <a:cubicBezTo>
                  <a:pt x="336417" y="805397"/>
                  <a:pt x="397516" y="805397"/>
                  <a:pt x="447104" y="776753"/>
                </a:cubicBezTo>
                <a:lnTo>
                  <a:pt x="654050" y="657309"/>
                </a:lnTo>
                <a:cubicBezTo>
                  <a:pt x="703555" y="628715"/>
                  <a:pt x="734085" y="575921"/>
                  <a:pt x="734187" y="518752"/>
                </a:cubicBezTo>
                <a:close/>
              </a:path>
            </a:pathLst>
          </a:custGeom>
          <a:solidFill>
            <a:srgbClr val="B200FD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kumimoji="0" sz="20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4" name="Google Shape;1462;p31"/>
          <p:cNvSpPr/>
          <p:nvPr/>
        </p:nvSpPr>
        <p:spPr>
          <a:xfrm>
            <a:off x="4336850" y="1123221"/>
            <a:ext cx="827795" cy="900440"/>
          </a:xfrm>
          <a:custGeom>
            <a:avLst/>
            <a:gdLst/>
            <a:ahLst/>
            <a:cxnLst/>
            <a:rect l="l" t="t" r="r" b="b"/>
            <a:pathLst>
              <a:path w="734186" h="798616" extrusionOk="0">
                <a:moveTo>
                  <a:pt x="654241" y="141117"/>
                </a:moveTo>
                <a:lnTo>
                  <a:pt x="447294" y="21483"/>
                </a:lnTo>
                <a:cubicBezTo>
                  <a:pt x="397707" y="-7161"/>
                  <a:pt x="336607" y="-7161"/>
                  <a:pt x="287020" y="21483"/>
                </a:cubicBezTo>
                <a:lnTo>
                  <a:pt x="80137" y="141117"/>
                </a:lnTo>
                <a:cubicBezTo>
                  <a:pt x="30556" y="169755"/>
                  <a:pt x="13" y="222670"/>
                  <a:pt x="0" y="279928"/>
                </a:cubicBezTo>
                <a:lnTo>
                  <a:pt x="0" y="518878"/>
                </a:lnTo>
                <a:cubicBezTo>
                  <a:pt x="-6" y="576143"/>
                  <a:pt x="30543" y="629057"/>
                  <a:pt x="80137" y="657689"/>
                </a:cubicBezTo>
                <a:lnTo>
                  <a:pt x="287020" y="777133"/>
                </a:lnTo>
                <a:cubicBezTo>
                  <a:pt x="336607" y="805778"/>
                  <a:pt x="397707" y="805778"/>
                  <a:pt x="447294" y="777133"/>
                </a:cubicBezTo>
                <a:lnTo>
                  <a:pt x="654241" y="657626"/>
                </a:lnTo>
                <a:cubicBezTo>
                  <a:pt x="703739" y="628955"/>
                  <a:pt x="734206" y="576079"/>
                  <a:pt x="734187" y="518878"/>
                </a:cubicBezTo>
                <a:lnTo>
                  <a:pt x="734187" y="279928"/>
                </a:lnTo>
                <a:cubicBezTo>
                  <a:pt x="734219" y="222708"/>
                  <a:pt x="703751" y="169806"/>
                  <a:pt x="654241" y="141117"/>
                </a:cubicBezTo>
                <a:close/>
              </a:path>
            </a:pathLst>
          </a:custGeom>
          <a:solidFill>
            <a:srgbClr val="11CD8E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kumimoji="0" sz="20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225889" y="1170887"/>
            <a:ext cx="3638538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Process:</a:t>
            </a:r>
            <a:endParaRPr lang="en-US" altLang="en-US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Candidates asked to describe specific past experiences (Wingate, 2024).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Focuses on how they behaved, not what they would hypothetically do (</a:t>
            </a:r>
            <a:r>
              <a:rPr lang="en-US" alt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225889" y="2381010"/>
            <a:ext cx="3667945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Example Questions:</a:t>
            </a:r>
            <a:endParaRPr lang="en-US" altLang="en-US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“Describe a time you led your team through a major change — what was the outcome?”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“Give an example of how you handled a complaint from a resident’s family” (Ahmed, 2025).</a:t>
            </a:r>
          </a:p>
        </p:txBody>
      </p:sp>
      <p:pic>
        <p:nvPicPr>
          <p:cNvPr id="3076" name="Picture 4" descr="Beyond Managing: Leadership for Healthcare Team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71" y="3148708"/>
            <a:ext cx="2761858" cy="183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9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3" name="Google Shape;433;p65"/>
          <p:cNvPicPr preferRelativeResize="0"/>
          <p:nvPr/>
        </p:nvPicPr>
        <p:blipFill rotWithShape="1">
          <a:blip r:embed="rId3">
            <a:alphaModFix/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-7469"/>
          <a:stretch/>
        </p:blipFill>
        <p:spPr>
          <a:xfrm>
            <a:off x="-2004250" y="0"/>
            <a:ext cx="7103400" cy="5143500"/>
          </a:xfrm>
          <a:prstGeom prst="trapezoid">
            <a:avLst>
              <a:gd name="adj" fmla="val 25000"/>
            </a:avLst>
          </a:prstGeom>
          <a:noFill/>
          <a:ln>
            <a:noFill/>
          </a:ln>
        </p:spPr>
      </p:pic>
      <p:sp>
        <p:nvSpPr>
          <p:cNvPr id="434" name="Google Shape;434;p65"/>
          <p:cNvSpPr txBox="1">
            <a:spLocks noGrp="1"/>
          </p:cNvSpPr>
          <p:nvPr>
            <p:ph type="title"/>
          </p:nvPr>
        </p:nvSpPr>
        <p:spPr>
          <a:xfrm>
            <a:off x="2574151" y="75527"/>
            <a:ext cx="4114391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r"/>
            <a:r>
              <a:rPr lang="en-US" sz="3000" b="1" dirty="0">
                <a:latin typeface="Calibri" panose="020F0502020204030204" pitchFamily="34" charset="0"/>
                <a:cs typeface="Calibri" panose="020F0502020204030204" pitchFamily="34" charset="0"/>
              </a:rPr>
              <a:t>Questioning Techniques</a:t>
            </a:r>
            <a:endParaRPr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001691" y="727083"/>
            <a:ext cx="54210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(Linked to MLO 2 – managing employee performance through effective selection; supports fairness and objectivity in interviews)</a:t>
            </a:r>
            <a:endParaRPr lang="en-US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-1293768" y="953476"/>
            <a:ext cx="3780555" cy="178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Purpose: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collect deeper, more accurate insights about candidate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competence, and mindset during interviews (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2023; Wingate,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At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Court Care Home, using appropriate questioning techniques ensures candidates reflect the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organisation’s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values of compassion, teamwork, and accountability (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2023; Chauhan, 2025).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2334" y="2034290"/>
            <a:ext cx="209223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Key Techniques Used</a:t>
            </a:r>
            <a:r>
              <a:rPr lang="en-US" dirty="0"/>
              <a:t>:</a:t>
            </a:r>
          </a:p>
        </p:txBody>
      </p:sp>
      <p:sp>
        <p:nvSpPr>
          <p:cNvPr id="80" name="Google Shape;1639;p35"/>
          <p:cNvSpPr/>
          <p:nvPr/>
        </p:nvSpPr>
        <p:spPr>
          <a:xfrm>
            <a:off x="4861858" y="2536653"/>
            <a:ext cx="1383795" cy="1232961"/>
          </a:xfrm>
          <a:custGeom>
            <a:avLst/>
            <a:gdLst/>
            <a:ahLst/>
            <a:cxnLst/>
            <a:rect l="l" t="t" r="r" b="b"/>
            <a:pathLst>
              <a:path w="1366711" h="1217739" extrusionOk="0">
                <a:moveTo>
                  <a:pt x="1366712" y="149415"/>
                </a:moveTo>
                <a:cubicBezTo>
                  <a:pt x="1366851" y="231794"/>
                  <a:pt x="1300183" y="298691"/>
                  <a:pt x="1217804" y="298831"/>
                </a:cubicBezTo>
                <a:cubicBezTo>
                  <a:pt x="1217785" y="298831"/>
                  <a:pt x="1217760" y="298831"/>
                  <a:pt x="1217741" y="298831"/>
                </a:cubicBezTo>
                <a:cubicBezTo>
                  <a:pt x="710769" y="298304"/>
                  <a:pt x="299359" y="708863"/>
                  <a:pt x="298832" y="1215834"/>
                </a:cubicBezTo>
                <a:cubicBezTo>
                  <a:pt x="298832" y="1216470"/>
                  <a:pt x="298832" y="1217104"/>
                  <a:pt x="298832" y="1217740"/>
                </a:cubicBezTo>
                <a:cubicBezTo>
                  <a:pt x="298832" y="1135221"/>
                  <a:pt x="231935" y="1068324"/>
                  <a:pt x="149417" y="1068324"/>
                </a:cubicBezTo>
                <a:cubicBezTo>
                  <a:pt x="66898" y="1068324"/>
                  <a:pt x="1" y="1135221"/>
                  <a:pt x="1" y="1217740"/>
                </a:cubicBezTo>
                <a:cubicBezTo>
                  <a:pt x="-805" y="546005"/>
                  <a:pt x="543085" y="807"/>
                  <a:pt x="1214819" y="0"/>
                </a:cubicBezTo>
                <a:cubicBezTo>
                  <a:pt x="1215791" y="0"/>
                  <a:pt x="1216763" y="0"/>
                  <a:pt x="1217741" y="0"/>
                </a:cubicBezTo>
                <a:cubicBezTo>
                  <a:pt x="1300132" y="140"/>
                  <a:pt x="1366813" y="67024"/>
                  <a:pt x="1366712" y="149415"/>
                </a:cubicBezTo>
                <a:close/>
              </a:path>
            </a:pathLst>
          </a:custGeom>
          <a:solidFill>
            <a:srgbClr val="FB71B6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1640;p35"/>
          <p:cNvSpPr/>
          <p:nvPr/>
        </p:nvSpPr>
        <p:spPr>
          <a:xfrm>
            <a:off x="4861859" y="3619506"/>
            <a:ext cx="1232961" cy="1384244"/>
          </a:xfrm>
          <a:custGeom>
            <a:avLst/>
            <a:gdLst/>
            <a:ahLst/>
            <a:cxnLst/>
            <a:rect l="l" t="t" r="r" b="b"/>
            <a:pathLst>
              <a:path w="1217739" h="1367155" extrusionOk="0">
                <a:moveTo>
                  <a:pt x="1217740" y="1367155"/>
                </a:moveTo>
                <a:cubicBezTo>
                  <a:pt x="546005" y="1367962"/>
                  <a:pt x="807" y="824071"/>
                  <a:pt x="0" y="152336"/>
                </a:cubicBezTo>
                <a:cubicBezTo>
                  <a:pt x="0" y="151365"/>
                  <a:pt x="0" y="150387"/>
                  <a:pt x="0" y="149416"/>
                </a:cubicBezTo>
                <a:cubicBezTo>
                  <a:pt x="0" y="66897"/>
                  <a:pt x="66897" y="0"/>
                  <a:pt x="149416" y="0"/>
                </a:cubicBezTo>
                <a:cubicBezTo>
                  <a:pt x="231934" y="0"/>
                  <a:pt x="298831" y="66897"/>
                  <a:pt x="298831" y="149416"/>
                </a:cubicBezTo>
                <a:cubicBezTo>
                  <a:pt x="298304" y="656387"/>
                  <a:pt x="708863" y="1067797"/>
                  <a:pt x="1215835" y="1068324"/>
                </a:cubicBezTo>
                <a:cubicBezTo>
                  <a:pt x="1216470" y="1068324"/>
                  <a:pt x="1217105" y="1068324"/>
                  <a:pt x="1217740" y="1068324"/>
                </a:cubicBezTo>
                <a:cubicBezTo>
                  <a:pt x="1135221" y="1068324"/>
                  <a:pt x="1068324" y="1135221"/>
                  <a:pt x="1068324" y="1217740"/>
                </a:cubicBezTo>
                <a:cubicBezTo>
                  <a:pt x="1068324" y="1300258"/>
                  <a:pt x="1135221" y="1367155"/>
                  <a:pt x="1217740" y="1367155"/>
                </a:cubicBezTo>
                <a:close/>
              </a:path>
            </a:pathLst>
          </a:custGeom>
          <a:solidFill>
            <a:srgbClr val="F59D0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1641;p35"/>
          <p:cNvSpPr/>
          <p:nvPr/>
        </p:nvSpPr>
        <p:spPr>
          <a:xfrm>
            <a:off x="5944713" y="3770953"/>
            <a:ext cx="1384244" cy="1232961"/>
          </a:xfrm>
          <a:custGeom>
            <a:avLst/>
            <a:gdLst/>
            <a:ahLst/>
            <a:cxnLst/>
            <a:rect l="l" t="t" r="r" b="b"/>
            <a:pathLst>
              <a:path w="1367155" h="1217739" extrusionOk="0">
                <a:moveTo>
                  <a:pt x="1367155" y="0"/>
                </a:moveTo>
                <a:cubicBezTo>
                  <a:pt x="1367980" y="671735"/>
                  <a:pt x="824071" y="1216933"/>
                  <a:pt x="152336" y="1217739"/>
                </a:cubicBezTo>
                <a:cubicBezTo>
                  <a:pt x="151365" y="1217739"/>
                  <a:pt x="150387" y="1217739"/>
                  <a:pt x="149415" y="1217739"/>
                </a:cubicBezTo>
                <a:cubicBezTo>
                  <a:pt x="66897" y="1217739"/>
                  <a:pt x="0" y="1150842"/>
                  <a:pt x="0" y="1068324"/>
                </a:cubicBezTo>
                <a:cubicBezTo>
                  <a:pt x="0" y="985806"/>
                  <a:pt x="66897" y="918908"/>
                  <a:pt x="149415" y="918908"/>
                </a:cubicBezTo>
                <a:cubicBezTo>
                  <a:pt x="656387" y="919366"/>
                  <a:pt x="1067752" y="508749"/>
                  <a:pt x="1068197" y="1778"/>
                </a:cubicBezTo>
                <a:cubicBezTo>
                  <a:pt x="1068197" y="1187"/>
                  <a:pt x="1068197" y="590"/>
                  <a:pt x="1068197" y="0"/>
                </a:cubicBezTo>
                <a:cubicBezTo>
                  <a:pt x="1068197" y="82518"/>
                  <a:pt x="1135063" y="149415"/>
                  <a:pt x="1217613" y="149415"/>
                </a:cubicBezTo>
                <a:cubicBezTo>
                  <a:pt x="1300163" y="149415"/>
                  <a:pt x="1367028" y="82518"/>
                  <a:pt x="1367028" y="0"/>
                </a:cubicBezTo>
                <a:close/>
              </a:path>
            </a:pathLst>
          </a:custGeom>
          <a:solidFill>
            <a:srgbClr val="FFDB0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1642;p35"/>
          <p:cNvSpPr/>
          <p:nvPr/>
        </p:nvSpPr>
        <p:spPr>
          <a:xfrm>
            <a:off x="6096160" y="2536652"/>
            <a:ext cx="1232961" cy="1384244"/>
          </a:xfrm>
          <a:custGeom>
            <a:avLst/>
            <a:gdLst/>
            <a:ahLst/>
            <a:cxnLst/>
            <a:rect l="l" t="t" r="r" b="b"/>
            <a:pathLst>
              <a:path w="1217739" h="1367155" extrusionOk="0">
                <a:moveTo>
                  <a:pt x="1217739" y="1217741"/>
                </a:moveTo>
                <a:cubicBezTo>
                  <a:pt x="1217739" y="1300259"/>
                  <a:pt x="1150874" y="1367156"/>
                  <a:pt x="1068324" y="1367156"/>
                </a:cubicBezTo>
                <a:cubicBezTo>
                  <a:pt x="985774" y="1367156"/>
                  <a:pt x="918909" y="1300259"/>
                  <a:pt x="918909" y="1217741"/>
                </a:cubicBezTo>
                <a:cubicBezTo>
                  <a:pt x="919416" y="710769"/>
                  <a:pt x="508876" y="299359"/>
                  <a:pt x="1905" y="298832"/>
                </a:cubicBezTo>
                <a:cubicBezTo>
                  <a:pt x="1270" y="298832"/>
                  <a:pt x="635" y="298832"/>
                  <a:pt x="0" y="298832"/>
                </a:cubicBezTo>
                <a:cubicBezTo>
                  <a:pt x="82518" y="298832"/>
                  <a:pt x="149416" y="231934"/>
                  <a:pt x="149416" y="149416"/>
                </a:cubicBezTo>
                <a:cubicBezTo>
                  <a:pt x="149416" y="66898"/>
                  <a:pt x="82518" y="1"/>
                  <a:pt x="0" y="1"/>
                </a:cubicBezTo>
                <a:cubicBezTo>
                  <a:pt x="671728" y="-806"/>
                  <a:pt x="1216914" y="543084"/>
                  <a:pt x="1217739" y="1214819"/>
                </a:cubicBezTo>
                <a:cubicBezTo>
                  <a:pt x="1217739" y="1215791"/>
                  <a:pt x="1217739" y="1216769"/>
                  <a:pt x="1217739" y="1217741"/>
                </a:cubicBezTo>
                <a:close/>
              </a:path>
            </a:pathLst>
          </a:custGeom>
          <a:solidFill>
            <a:srgbClr val="FD0188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4" name="Google Shape;1643;p35"/>
          <p:cNvGrpSpPr/>
          <p:nvPr/>
        </p:nvGrpSpPr>
        <p:grpSpPr>
          <a:xfrm>
            <a:off x="4862521" y="2536652"/>
            <a:ext cx="2467263" cy="2467937"/>
            <a:chOff x="3338363" y="1813243"/>
            <a:chExt cx="2467263" cy="2467937"/>
          </a:xfrm>
        </p:grpSpPr>
        <p:sp>
          <p:nvSpPr>
            <p:cNvPr id="85" name="Google Shape;1644;p35"/>
            <p:cNvSpPr/>
            <p:nvPr/>
          </p:nvSpPr>
          <p:spPr>
            <a:xfrm>
              <a:off x="3338363" y="1813244"/>
              <a:ext cx="1383795" cy="1232961"/>
            </a:xfrm>
            <a:custGeom>
              <a:avLst/>
              <a:gdLst/>
              <a:ahLst/>
              <a:cxnLst/>
              <a:rect l="l" t="t" r="r" b="b"/>
              <a:pathLst>
                <a:path w="1366711" h="1217739" extrusionOk="0">
                  <a:moveTo>
                    <a:pt x="1366712" y="149415"/>
                  </a:moveTo>
                  <a:cubicBezTo>
                    <a:pt x="1366851" y="231794"/>
                    <a:pt x="1300183" y="298691"/>
                    <a:pt x="1217804" y="298831"/>
                  </a:cubicBezTo>
                  <a:cubicBezTo>
                    <a:pt x="1217785" y="298831"/>
                    <a:pt x="1217760" y="298831"/>
                    <a:pt x="1217741" y="298831"/>
                  </a:cubicBezTo>
                  <a:cubicBezTo>
                    <a:pt x="710769" y="298304"/>
                    <a:pt x="299359" y="708863"/>
                    <a:pt x="298832" y="1215834"/>
                  </a:cubicBezTo>
                  <a:cubicBezTo>
                    <a:pt x="298832" y="1216470"/>
                    <a:pt x="298832" y="1217104"/>
                    <a:pt x="298832" y="1217740"/>
                  </a:cubicBezTo>
                  <a:cubicBezTo>
                    <a:pt x="298832" y="1135221"/>
                    <a:pt x="231935" y="1068324"/>
                    <a:pt x="149417" y="1068324"/>
                  </a:cubicBezTo>
                  <a:cubicBezTo>
                    <a:pt x="66898" y="1068324"/>
                    <a:pt x="1" y="1135221"/>
                    <a:pt x="1" y="1217740"/>
                  </a:cubicBezTo>
                  <a:cubicBezTo>
                    <a:pt x="-805" y="546005"/>
                    <a:pt x="543085" y="807"/>
                    <a:pt x="1214819" y="0"/>
                  </a:cubicBezTo>
                  <a:cubicBezTo>
                    <a:pt x="1215791" y="0"/>
                    <a:pt x="1216763" y="0"/>
                    <a:pt x="1217741" y="0"/>
                  </a:cubicBezTo>
                  <a:cubicBezTo>
                    <a:pt x="1300132" y="140"/>
                    <a:pt x="1366813" y="67024"/>
                    <a:pt x="1366712" y="149415"/>
                  </a:cubicBezTo>
                  <a:close/>
                </a:path>
              </a:pathLst>
            </a:custGeom>
            <a:solidFill>
              <a:srgbClr val="FFFFFF">
                <a:alpha val="40000"/>
              </a:srgbClr>
            </a:solidFill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endPara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" name="Google Shape;1645;p35"/>
            <p:cNvSpPr/>
            <p:nvPr/>
          </p:nvSpPr>
          <p:spPr>
            <a:xfrm>
              <a:off x="3338364" y="2896097"/>
              <a:ext cx="1232961" cy="1384244"/>
            </a:xfrm>
            <a:custGeom>
              <a:avLst/>
              <a:gdLst/>
              <a:ahLst/>
              <a:cxnLst/>
              <a:rect l="l" t="t" r="r" b="b"/>
              <a:pathLst>
                <a:path w="1217739" h="1367155" extrusionOk="0">
                  <a:moveTo>
                    <a:pt x="1217740" y="1367155"/>
                  </a:moveTo>
                  <a:cubicBezTo>
                    <a:pt x="546005" y="1367962"/>
                    <a:pt x="807" y="824071"/>
                    <a:pt x="0" y="152336"/>
                  </a:cubicBezTo>
                  <a:cubicBezTo>
                    <a:pt x="0" y="151365"/>
                    <a:pt x="0" y="150387"/>
                    <a:pt x="0" y="149416"/>
                  </a:cubicBezTo>
                  <a:cubicBezTo>
                    <a:pt x="0" y="66897"/>
                    <a:pt x="66897" y="0"/>
                    <a:pt x="149416" y="0"/>
                  </a:cubicBezTo>
                  <a:cubicBezTo>
                    <a:pt x="231934" y="0"/>
                    <a:pt x="298831" y="66897"/>
                    <a:pt x="298831" y="149416"/>
                  </a:cubicBezTo>
                  <a:cubicBezTo>
                    <a:pt x="298304" y="656387"/>
                    <a:pt x="708863" y="1067797"/>
                    <a:pt x="1215835" y="1068324"/>
                  </a:cubicBezTo>
                  <a:cubicBezTo>
                    <a:pt x="1216470" y="1068324"/>
                    <a:pt x="1217105" y="1068324"/>
                    <a:pt x="1217740" y="1068324"/>
                  </a:cubicBezTo>
                  <a:cubicBezTo>
                    <a:pt x="1135221" y="1068324"/>
                    <a:pt x="1068324" y="1135221"/>
                    <a:pt x="1068324" y="1217740"/>
                  </a:cubicBezTo>
                  <a:cubicBezTo>
                    <a:pt x="1068324" y="1300258"/>
                    <a:pt x="1135221" y="1367155"/>
                    <a:pt x="1217740" y="1367155"/>
                  </a:cubicBezTo>
                  <a:close/>
                </a:path>
              </a:pathLst>
            </a:custGeom>
            <a:solidFill>
              <a:srgbClr val="FFFFFF">
                <a:alpha val="40000"/>
              </a:srgbClr>
            </a:solidFill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endPara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" name="Google Shape;1646;p35"/>
            <p:cNvSpPr/>
            <p:nvPr/>
          </p:nvSpPr>
          <p:spPr>
            <a:xfrm>
              <a:off x="4572665" y="1813243"/>
              <a:ext cx="1232961" cy="1384244"/>
            </a:xfrm>
            <a:custGeom>
              <a:avLst/>
              <a:gdLst/>
              <a:ahLst/>
              <a:cxnLst/>
              <a:rect l="l" t="t" r="r" b="b"/>
              <a:pathLst>
                <a:path w="1217739" h="1367155" extrusionOk="0">
                  <a:moveTo>
                    <a:pt x="1217739" y="1217741"/>
                  </a:moveTo>
                  <a:cubicBezTo>
                    <a:pt x="1217739" y="1300259"/>
                    <a:pt x="1150874" y="1367156"/>
                    <a:pt x="1068324" y="1367156"/>
                  </a:cubicBezTo>
                  <a:cubicBezTo>
                    <a:pt x="985774" y="1367156"/>
                    <a:pt x="918909" y="1300259"/>
                    <a:pt x="918909" y="1217741"/>
                  </a:cubicBezTo>
                  <a:cubicBezTo>
                    <a:pt x="919416" y="710769"/>
                    <a:pt x="508876" y="299359"/>
                    <a:pt x="1905" y="298832"/>
                  </a:cubicBezTo>
                  <a:cubicBezTo>
                    <a:pt x="1270" y="298832"/>
                    <a:pt x="635" y="298832"/>
                    <a:pt x="0" y="298832"/>
                  </a:cubicBezTo>
                  <a:cubicBezTo>
                    <a:pt x="82518" y="298832"/>
                    <a:pt x="149416" y="231934"/>
                    <a:pt x="149416" y="149416"/>
                  </a:cubicBezTo>
                  <a:cubicBezTo>
                    <a:pt x="149416" y="66898"/>
                    <a:pt x="82518" y="1"/>
                    <a:pt x="0" y="1"/>
                  </a:cubicBezTo>
                  <a:cubicBezTo>
                    <a:pt x="671728" y="-806"/>
                    <a:pt x="1216914" y="543084"/>
                    <a:pt x="1217739" y="1214819"/>
                  </a:cubicBezTo>
                  <a:cubicBezTo>
                    <a:pt x="1217739" y="1215791"/>
                    <a:pt x="1217739" y="1216769"/>
                    <a:pt x="1217739" y="1217741"/>
                  </a:cubicBezTo>
                  <a:close/>
                </a:path>
              </a:pathLst>
            </a:custGeom>
            <a:solidFill>
              <a:srgbClr val="FFFFFF">
                <a:alpha val="40000"/>
              </a:srgbClr>
            </a:solidFill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endPara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1647;p35"/>
            <p:cNvSpPr/>
            <p:nvPr/>
          </p:nvSpPr>
          <p:spPr>
            <a:xfrm>
              <a:off x="4421305" y="3048219"/>
              <a:ext cx="1384244" cy="1232961"/>
            </a:xfrm>
            <a:custGeom>
              <a:avLst/>
              <a:gdLst/>
              <a:ahLst/>
              <a:cxnLst/>
              <a:rect l="l" t="t" r="r" b="b"/>
              <a:pathLst>
                <a:path w="1367155" h="1217739" extrusionOk="0">
                  <a:moveTo>
                    <a:pt x="1367155" y="0"/>
                  </a:moveTo>
                  <a:cubicBezTo>
                    <a:pt x="1367980" y="671735"/>
                    <a:pt x="824071" y="1216933"/>
                    <a:pt x="152336" y="1217739"/>
                  </a:cubicBezTo>
                  <a:cubicBezTo>
                    <a:pt x="151365" y="1217739"/>
                    <a:pt x="150387" y="1217739"/>
                    <a:pt x="149415" y="1217739"/>
                  </a:cubicBezTo>
                  <a:cubicBezTo>
                    <a:pt x="66897" y="1217739"/>
                    <a:pt x="0" y="1150842"/>
                    <a:pt x="0" y="1068324"/>
                  </a:cubicBezTo>
                  <a:cubicBezTo>
                    <a:pt x="0" y="985806"/>
                    <a:pt x="66897" y="918908"/>
                    <a:pt x="149415" y="918908"/>
                  </a:cubicBezTo>
                  <a:cubicBezTo>
                    <a:pt x="656387" y="919366"/>
                    <a:pt x="1067752" y="508749"/>
                    <a:pt x="1068197" y="1778"/>
                  </a:cubicBezTo>
                  <a:cubicBezTo>
                    <a:pt x="1068197" y="1187"/>
                    <a:pt x="1068197" y="590"/>
                    <a:pt x="1068197" y="0"/>
                  </a:cubicBezTo>
                  <a:cubicBezTo>
                    <a:pt x="1068197" y="82518"/>
                    <a:pt x="1135063" y="149415"/>
                    <a:pt x="1217613" y="149415"/>
                  </a:cubicBezTo>
                  <a:cubicBezTo>
                    <a:pt x="1300163" y="149415"/>
                    <a:pt x="1367028" y="82518"/>
                    <a:pt x="1367028" y="0"/>
                  </a:cubicBezTo>
                  <a:close/>
                </a:path>
              </a:pathLst>
            </a:custGeom>
            <a:solidFill>
              <a:srgbClr val="FFFFFF">
                <a:alpha val="40000"/>
              </a:srgbClr>
            </a:solidFill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endPara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9" name="Google Shape;1648;p35"/>
          <p:cNvSpPr/>
          <p:nvPr/>
        </p:nvSpPr>
        <p:spPr>
          <a:xfrm>
            <a:off x="4875569" y="2550362"/>
            <a:ext cx="998995" cy="998995"/>
          </a:xfrm>
          <a:custGeom>
            <a:avLst/>
            <a:gdLst/>
            <a:ahLst/>
            <a:cxnLst/>
            <a:rect l="l" t="t" r="r" b="b"/>
            <a:pathLst>
              <a:path w="986662" h="986662" extrusionOk="0">
                <a:moveTo>
                  <a:pt x="986663" y="493332"/>
                </a:moveTo>
                <a:cubicBezTo>
                  <a:pt x="986663" y="765791"/>
                  <a:pt x="765791" y="986663"/>
                  <a:pt x="493331" y="986663"/>
                </a:cubicBezTo>
                <a:cubicBezTo>
                  <a:pt x="220872" y="986663"/>
                  <a:pt x="0" y="765791"/>
                  <a:pt x="0" y="493332"/>
                </a:cubicBezTo>
                <a:cubicBezTo>
                  <a:pt x="0" y="220872"/>
                  <a:pt x="220872" y="0"/>
                  <a:pt x="493331" y="0"/>
                </a:cubicBezTo>
                <a:cubicBezTo>
                  <a:pt x="765791" y="0"/>
                  <a:pt x="986663" y="220872"/>
                  <a:pt x="986663" y="493332"/>
                </a:cubicBezTo>
                <a:close/>
              </a:path>
            </a:pathLst>
          </a:custGeom>
          <a:solidFill>
            <a:srgbClr val="FB71B6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4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04</a:t>
            </a:r>
            <a:endParaRPr kumimoji="0" sz="24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0" name="Google Shape;1649;p35"/>
          <p:cNvSpPr/>
          <p:nvPr/>
        </p:nvSpPr>
        <p:spPr>
          <a:xfrm>
            <a:off x="4875569" y="3991463"/>
            <a:ext cx="998995" cy="998996"/>
          </a:xfrm>
          <a:custGeom>
            <a:avLst/>
            <a:gdLst/>
            <a:ahLst/>
            <a:cxnLst/>
            <a:rect l="l" t="t" r="r" b="b"/>
            <a:pathLst>
              <a:path w="986662" h="986663" extrusionOk="0">
                <a:moveTo>
                  <a:pt x="986663" y="493331"/>
                </a:moveTo>
                <a:cubicBezTo>
                  <a:pt x="986663" y="765791"/>
                  <a:pt x="765791" y="986663"/>
                  <a:pt x="493331" y="986663"/>
                </a:cubicBezTo>
                <a:cubicBezTo>
                  <a:pt x="220872" y="986663"/>
                  <a:pt x="0" y="765791"/>
                  <a:pt x="0" y="493331"/>
                </a:cubicBezTo>
                <a:cubicBezTo>
                  <a:pt x="0" y="220872"/>
                  <a:pt x="220872" y="0"/>
                  <a:pt x="493331" y="0"/>
                </a:cubicBezTo>
                <a:cubicBezTo>
                  <a:pt x="765791" y="0"/>
                  <a:pt x="986663" y="220872"/>
                  <a:pt x="986663" y="493331"/>
                </a:cubicBezTo>
                <a:close/>
              </a:path>
            </a:pathLst>
          </a:custGeom>
          <a:solidFill>
            <a:srgbClr val="F59D01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4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kumimoji="0" sz="24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1" name="Google Shape;1650;p35"/>
          <p:cNvSpPr/>
          <p:nvPr/>
        </p:nvSpPr>
        <p:spPr>
          <a:xfrm>
            <a:off x="6316670" y="3991463"/>
            <a:ext cx="998996" cy="998996"/>
          </a:xfrm>
          <a:custGeom>
            <a:avLst/>
            <a:gdLst/>
            <a:ahLst/>
            <a:cxnLst/>
            <a:rect l="l" t="t" r="r" b="b"/>
            <a:pathLst>
              <a:path w="986663" h="986663" extrusionOk="0">
                <a:moveTo>
                  <a:pt x="986663" y="493331"/>
                </a:moveTo>
                <a:cubicBezTo>
                  <a:pt x="986663" y="765791"/>
                  <a:pt x="765791" y="986663"/>
                  <a:pt x="493331" y="986663"/>
                </a:cubicBezTo>
                <a:cubicBezTo>
                  <a:pt x="220872" y="986663"/>
                  <a:pt x="0" y="765791"/>
                  <a:pt x="0" y="493331"/>
                </a:cubicBezTo>
                <a:cubicBezTo>
                  <a:pt x="0" y="220872"/>
                  <a:pt x="220872" y="0"/>
                  <a:pt x="493331" y="0"/>
                </a:cubicBezTo>
                <a:cubicBezTo>
                  <a:pt x="765791" y="0"/>
                  <a:pt x="986663" y="220872"/>
                  <a:pt x="986663" y="493331"/>
                </a:cubicBezTo>
                <a:close/>
              </a:path>
            </a:pathLst>
          </a:custGeom>
          <a:solidFill>
            <a:srgbClr val="FFDB03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4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kumimoji="0" sz="24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2" name="Google Shape;1651;p35"/>
          <p:cNvSpPr/>
          <p:nvPr/>
        </p:nvSpPr>
        <p:spPr>
          <a:xfrm>
            <a:off x="6316670" y="2550362"/>
            <a:ext cx="998996" cy="998995"/>
          </a:xfrm>
          <a:custGeom>
            <a:avLst/>
            <a:gdLst/>
            <a:ahLst/>
            <a:cxnLst/>
            <a:rect l="l" t="t" r="r" b="b"/>
            <a:pathLst>
              <a:path w="986663" h="986662" extrusionOk="0">
                <a:moveTo>
                  <a:pt x="986663" y="493332"/>
                </a:moveTo>
                <a:cubicBezTo>
                  <a:pt x="986663" y="765791"/>
                  <a:pt x="765791" y="986663"/>
                  <a:pt x="493331" y="986663"/>
                </a:cubicBezTo>
                <a:cubicBezTo>
                  <a:pt x="220872" y="986663"/>
                  <a:pt x="0" y="765791"/>
                  <a:pt x="0" y="493332"/>
                </a:cubicBezTo>
                <a:cubicBezTo>
                  <a:pt x="0" y="220872"/>
                  <a:pt x="220872" y="0"/>
                  <a:pt x="493331" y="0"/>
                </a:cubicBezTo>
                <a:cubicBezTo>
                  <a:pt x="765791" y="0"/>
                  <a:pt x="986663" y="220872"/>
                  <a:pt x="986663" y="493332"/>
                </a:cubicBezTo>
                <a:close/>
              </a:path>
            </a:pathLst>
          </a:custGeom>
          <a:solidFill>
            <a:srgbClr val="FD0188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4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kumimoji="0" sz="24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97" name="Google Shape;1660;p35"/>
          <p:cNvCxnSpPr/>
          <p:nvPr/>
        </p:nvCxnSpPr>
        <p:spPr>
          <a:xfrm rot="10800000" flipV="1">
            <a:off x="4302933" y="2902847"/>
            <a:ext cx="589951" cy="147012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tx1"/>
            </a:solidFill>
            <a:prstDash val="solid"/>
            <a:round/>
            <a:headEnd type="oval" w="med" len="med"/>
            <a:tailEnd type="none" w="med" len="med"/>
          </a:ln>
        </p:spPr>
      </p:cxnSp>
      <p:cxnSp>
        <p:nvCxnSpPr>
          <p:cNvPr id="98" name="Google Shape;1661;p35"/>
          <p:cNvCxnSpPr/>
          <p:nvPr/>
        </p:nvCxnSpPr>
        <p:spPr>
          <a:xfrm rot="10800000">
            <a:off x="4377225" y="4235620"/>
            <a:ext cx="537558" cy="122703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tx1"/>
            </a:solidFill>
            <a:prstDash val="solid"/>
            <a:round/>
            <a:headEnd type="oval" w="med" len="med"/>
            <a:tailEnd type="none" w="med" len="med"/>
          </a:ln>
        </p:spPr>
      </p:cxnSp>
      <p:cxnSp>
        <p:nvCxnSpPr>
          <p:cNvPr id="99" name="Google Shape;1662;p35"/>
          <p:cNvCxnSpPr/>
          <p:nvPr/>
        </p:nvCxnSpPr>
        <p:spPr>
          <a:xfrm flipV="1">
            <a:off x="7295883" y="2687935"/>
            <a:ext cx="561047" cy="183087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tx1"/>
            </a:solidFill>
            <a:prstDash val="solid"/>
            <a:round/>
            <a:headEnd type="oval" w="med" len="med"/>
            <a:tailEnd type="none" w="med" len="med"/>
          </a:ln>
        </p:spPr>
      </p:cxnSp>
      <p:cxnSp>
        <p:nvCxnSpPr>
          <p:cNvPr id="100" name="Google Shape;1663;p35"/>
          <p:cNvCxnSpPr/>
          <p:nvPr/>
        </p:nvCxnSpPr>
        <p:spPr>
          <a:xfrm flipV="1">
            <a:off x="7315666" y="4332032"/>
            <a:ext cx="443417" cy="93599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tx1"/>
            </a:solidFill>
            <a:prstDash val="solid"/>
            <a:round/>
            <a:headEnd type="oval" w="med" len="med"/>
            <a:tailEnd type="none" w="med" len="med"/>
          </a:ln>
        </p:spPr>
      </p:cxnSp>
      <p:sp>
        <p:nvSpPr>
          <p:cNvPr id="102" name="Rectangle 101"/>
          <p:cNvSpPr/>
          <p:nvPr/>
        </p:nvSpPr>
        <p:spPr>
          <a:xfrm>
            <a:off x="7889517" y="2486300"/>
            <a:ext cx="32574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Probing Questions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– follow-up questions to explore answers in more detail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Example: “You mentioned resolving a conflict — what exact steps did you take to calm the team?”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Ensures authenticity and clarifies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responses (Wingate, 2024).</a:t>
            </a:r>
          </a:p>
        </p:txBody>
      </p:sp>
      <p:sp>
        <p:nvSpPr>
          <p:cNvPr id="103" name="Rectangle 102"/>
          <p:cNvSpPr/>
          <p:nvPr/>
        </p:nvSpPr>
        <p:spPr>
          <a:xfrm>
            <a:off x="7759083" y="3790130"/>
            <a:ext cx="36049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Situational Questions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– present hypothetical challenges relevant to the care environment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Example: “How would you handle a staff shortage during a night shift?”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Tests problem-solving and judgment (Ahmed, 2025).</a:t>
            </a:r>
          </a:p>
        </p:txBody>
      </p:sp>
      <p:sp>
        <p:nvSpPr>
          <p:cNvPr id="104" name="Rectangle 103"/>
          <p:cNvSpPr/>
          <p:nvPr/>
        </p:nvSpPr>
        <p:spPr>
          <a:xfrm>
            <a:off x="1797175" y="2578632"/>
            <a:ext cx="282619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Socratic Questioning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– encourages reflection and ethical reasoning (Chauhan,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Example: “Why do you think empathy is important in team leadership?”</a:t>
            </a:r>
          </a:p>
        </p:txBody>
      </p:sp>
      <p:sp>
        <p:nvSpPr>
          <p:cNvPr id="105" name="Rectangle 104"/>
          <p:cNvSpPr/>
          <p:nvPr/>
        </p:nvSpPr>
        <p:spPr>
          <a:xfrm>
            <a:off x="1433243" y="3917799"/>
            <a:ext cx="303474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Leading vs. Open Questions: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Open-ended questions encourage detailed responses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Leading questions avoided to maintain fairness and avoid bias (Smith, 2022).</a:t>
            </a:r>
          </a:p>
        </p:txBody>
      </p:sp>
      <p:pic>
        <p:nvPicPr>
          <p:cNvPr id="2051" name="Picture 3" descr="How To Use Listening Skills For A Successful Job Interview - Work It Dail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03" y="227683"/>
            <a:ext cx="3234696" cy="215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3475" y="83540"/>
            <a:ext cx="7458452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000" b="1" kern="18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Comparison: Face-to-Face vs Online Interview</a:t>
            </a:r>
            <a:endParaRPr lang="en-US" sz="3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30819" y="987155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b="1" dirty="0" err="1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sz="1200" b="1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Court Care Home is accustomed to face-to-face interviews; however, the emergence of remote recruitment following COVID-19 has led to an increased relevance of online interviews.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b="1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the case of the Care Manager position, there are advantages and drawbacks to each of the approaches.</a:t>
            </a:r>
            <a:endParaRPr lang="en-US" sz="1200" b="1" dirty="0">
              <a:solidFill>
                <a:srgbClr val="0E101A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61728"/>
              </p:ext>
            </p:extLst>
          </p:nvPr>
        </p:nvGraphicFramePr>
        <p:xfrm>
          <a:off x="743857" y="2221691"/>
          <a:ext cx="7727949" cy="2549330"/>
        </p:xfrm>
        <a:graphic>
          <a:graphicData uri="http://schemas.openxmlformats.org/drawingml/2006/table">
            <a:tbl>
              <a:tblPr firstRow="1" firstCol="1" bandRow="1">
                <a:tableStyleId>{03E440B4-AB61-4FCA-95DB-8B49FAC0799A}</a:tableStyleId>
              </a:tblPr>
              <a:tblGrid>
                <a:gridCol w="25759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59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759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973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Criteria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Face-to-Face Interview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Online Interview</a:t>
                      </a:r>
                      <a:endParaRPr lang="en-US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Interaction Quality</a:t>
                      </a:r>
                      <a:endParaRPr lang="en-US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Builds stronger rapport; allows observation of non-verbal cues.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May limit body-language assessment but convenient.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Assessment Accuracy</a:t>
                      </a:r>
                      <a:endParaRPr lang="en-US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FF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Easier to gauge empathy, professionalism, and interpersonal skills.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Useful for initial screening; saves travel time.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Fairness &amp; Access</a:t>
                      </a:r>
                      <a:endParaRPr lang="en-US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Ensures equal treatment; supports deeper engagement.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Broader access to candidates; potential tech issues.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&amp; Time</a:t>
                      </a:r>
                      <a:endParaRPr lang="en-US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More time-consuming but richer in evaluation.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Cost-efficient and flexible scheduling.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Best Use Case at </a:t>
                      </a:r>
                      <a:r>
                        <a:rPr lang="en-US" sz="1400" b="1" dirty="0" err="1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Karam</a:t>
                      </a:r>
                      <a:r>
                        <a:rPr lang="en-US" sz="1400" b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Court</a:t>
                      </a:r>
                      <a:endParaRPr lang="en-US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rgbClr val="FF33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Final-round interview for leadership/managerial roles.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Initial shortlisting and pre-screening.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5006897" y="987155"/>
            <a:ext cx="386947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b="1" dirty="0" err="1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Karam</a:t>
            </a:r>
            <a:r>
              <a:rPr lang="en-US" sz="1200" b="1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Court Recommendation: </a:t>
            </a:r>
          </a:p>
          <a:p>
            <a:r>
              <a:rPr lang="en-US" sz="1200" b="1" dirty="0">
                <a:solidFill>
                  <a:srgbClr val="0E10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Adopt a hybrid solution - conduct initial screening online, and then hold final interviews face-to-face to assess emotional intelligence and congruence with the values of care.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19713" y="548634"/>
            <a:ext cx="677436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(Linked to MLO 2 &amp; 3 – performance evaluation and sustainable business practices)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p70"/>
          <p:cNvSpPr txBox="1">
            <a:spLocks noGrp="1"/>
          </p:cNvSpPr>
          <p:nvPr>
            <p:ph type="title"/>
          </p:nvPr>
        </p:nvSpPr>
        <p:spPr>
          <a:xfrm>
            <a:off x="173588" y="0"/>
            <a:ext cx="227968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2" name="Google Shape;472;p70"/>
          <p:cNvSpPr/>
          <p:nvPr/>
        </p:nvSpPr>
        <p:spPr>
          <a:xfrm>
            <a:off x="4683000" y="0"/>
            <a:ext cx="4461000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73" name="Google Shape;473;p70"/>
          <p:cNvPicPr preferRelativeResize="0"/>
          <p:nvPr/>
        </p:nvPicPr>
        <p:blipFill rotWithShape="1">
          <a:blip r:embed="rId3">
            <a:alphaModFix/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l="51212"/>
          <a:stretch/>
        </p:blipFill>
        <p:spPr>
          <a:xfrm>
            <a:off x="4682850" y="0"/>
            <a:ext cx="4461006" cy="5143498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1456;p31"/>
          <p:cNvSpPr/>
          <p:nvPr/>
        </p:nvSpPr>
        <p:spPr>
          <a:xfrm>
            <a:off x="3405158" y="1783169"/>
            <a:ext cx="1753821" cy="1590438"/>
          </a:xfrm>
          <a:custGeom>
            <a:avLst/>
            <a:gdLst/>
            <a:ahLst/>
            <a:cxnLst/>
            <a:rect l="l" t="t" r="r" b="b"/>
            <a:pathLst>
              <a:path w="1555495" h="1410588" extrusionOk="0">
                <a:moveTo>
                  <a:pt x="1555496" y="641795"/>
                </a:moveTo>
                <a:lnTo>
                  <a:pt x="887730" y="641795"/>
                </a:lnTo>
                <a:lnTo>
                  <a:pt x="1221613" y="63500"/>
                </a:lnTo>
                <a:lnTo>
                  <a:pt x="1111631" y="0"/>
                </a:lnTo>
                <a:lnTo>
                  <a:pt x="777748" y="578295"/>
                </a:lnTo>
                <a:lnTo>
                  <a:pt x="443865" y="0"/>
                </a:lnTo>
                <a:lnTo>
                  <a:pt x="333883" y="63500"/>
                </a:lnTo>
                <a:lnTo>
                  <a:pt x="667766" y="641795"/>
                </a:lnTo>
                <a:lnTo>
                  <a:pt x="0" y="641795"/>
                </a:lnTo>
                <a:lnTo>
                  <a:pt x="0" y="768795"/>
                </a:lnTo>
                <a:lnTo>
                  <a:pt x="667766" y="768795"/>
                </a:lnTo>
                <a:lnTo>
                  <a:pt x="333883" y="1347089"/>
                </a:lnTo>
                <a:lnTo>
                  <a:pt x="443865" y="1410589"/>
                </a:lnTo>
                <a:lnTo>
                  <a:pt x="777748" y="832295"/>
                </a:lnTo>
                <a:lnTo>
                  <a:pt x="1111631" y="1410589"/>
                </a:lnTo>
                <a:lnTo>
                  <a:pt x="1221613" y="1347089"/>
                </a:lnTo>
                <a:lnTo>
                  <a:pt x="887730" y="768795"/>
                </a:lnTo>
                <a:lnTo>
                  <a:pt x="1555496" y="768795"/>
                </a:lnTo>
                <a:lnTo>
                  <a:pt x="1555496" y="64179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1457;p31"/>
          <p:cNvSpPr/>
          <p:nvPr/>
        </p:nvSpPr>
        <p:spPr>
          <a:xfrm>
            <a:off x="2857619" y="2128472"/>
            <a:ext cx="827795" cy="900011"/>
          </a:xfrm>
          <a:custGeom>
            <a:avLst/>
            <a:gdLst/>
            <a:ahLst/>
            <a:cxnLst/>
            <a:rect l="l" t="t" r="r" b="b"/>
            <a:pathLst>
              <a:path w="734186" h="798236" extrusionOk="0">
                <a:moveTo>
                  <a:pt x="0" y="279484"/>
                </a:moveTo>
                <a:lnTo>
                  <a:pt x="0" y="518435"/>
                </a:lnTo>
                <a:cubicBezTo>
                  <a:pt x="-3" y="575699"/>
                  <a:pt x="30545" y="628613"/>
                  <a:pt x="80137" y="657246"/>
                </a:cubicBezTo>
                <a:lnTo>
                  <a:pt x="287084" y="776753"/>
                </a:lnTo>
                <a:cubicBezTo>
                  <a:pt x="336671" y="805397"/>
                  <a:pt x="397770" y="805397"/>
                  <a:pt x="447357" y="776753"/>
                </a:cubicBezTo>
                <a:lnTo>
                  <a:pt x="654050" y="657246"/>
                </a:lnTo>
                <a:cubicBezTo>
                  <a:pt x="703644" y="628613"/>
                  <a:pt x="734193" y="575699"/>
                  <a:pt x="734187" y="518435"/>
                </a:cubicBezTo>
                <a:lnTo>
                  <a:pt x="734187" y="279484"/>
                </a:lnTo>
                <a:cubicBezTo>
                  <a:pt x="734174" y="222226"/>
                  <a:pt x="703631" y="169312"/>
                  <a:pt x="654050" y="140673"/>
                </a:cubicBezTo>
                <a:lnTo>
                  <a:pt x="447357" y="21484"/>
                </a:lnTo>
                <a:cubicBezTo>
                  <a:pt x="397770" y="-7161"/>
                  <a:pt x="336671" y="-7161"/>
                  <a:pt x="287084" y="21484"/>
                </a:cubicBezTo>
                <a:lnTo>
                  <a:pt x="80137" y="140673"/>
                </a:lnTo>
                <a:cubicBezTo>
                  <a:pt x="30555" y="169312"/>
                  <a:pt x="10" y="222226"/>
                  <a:pt x="0" y="279484"/>
                </a:cubicBezTo>
                <a:close/>
              </a:path>
            </a:pathLst>
          </a:custGeom>
          <a:solidFill>
            <a:srgbClr val="FFDB03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 dirty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05</a:t>
            </a:r>
            <a:endParaRPr kumimoji="0" sz="20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2" name="Google Shape;1458;p31"/>
          <p:cNvSpPr/>
          <p:nvPr/>
        </p:nvSpPr>
        <p:spPr>
          <a:xfrm>
            <a:off x="3801406" y="2051374"/>
            <a:ext cx="961537" cy="1053943"/>
          </a:xfrm>
          <a:custGeom>
            <a:avLst/>
            <a:gdLst/>
            <a:ahLst/>
            <a:cxnLst/>
            <a:rect l="l" t="t" r="r" b="b"/>
            <a:pathLst>
              <a:path w="852804" h="934761" extrusionOk="0">
                <a:moveTo>
                  <a:pt x="0" y="313838"/>
                </a:moveTo>
                <a:lnTo>
                  <a:pt x="0" y="620924"/>
                </a:lnTo>
                <a:cubicBezTo>
                  <a:pt x="-6" y="678188"/>
                  <a:pt x="30543" y="731102"/>
                  <a:pt x="80137" y="759735"/>
                </a:cubicBezTo>
                <a:lnTo>
                  <a:pt x="346456" y="913278"/>
                </a:lnTo>
                <a:cubicBezTo>
                  <a:pt x="396043" y="941923"/>
                  <a:pt x="457143" y="941923"/>
                  <a:pt x="506730" y="913278"/>
                </a:cubicBezTo>
                <a:lnTo>
                  <a:pt x="772668" y="759735"/>
                </a:lnTo>
                <a:cubicBezTo>
                  <a:pt x="822261" y="731102"/>
                  <a:pt x="852811" y="678188"/>
                  <a:pt x="852805" y="620924"/>
                </a:cubicBezTo>
                <a:lnTo>
                  <a:pt x="852805" y="313838"/>
                </a:lnTo>
                <a:cubicBezTo>
                  <a:pt x="852811" y="256573"/>
                  <a:pt x="822261" y="203659"/>
                  <a:pt x="772668" y="175027"/>
                </a:cubicBezTo>
                <a:lnTo>
                  <a:pt x="506730" y="21484"/>
                </a:lnTo>
                <a:cubicBezTo>
                  <a:pt x="457143" y="-7161"/>
                  <a:pt x="396043" y="-7161"/>
                  <a:pt x="346456" y="21484"/>
                </a:cubicBezTo>
                <a:lnTo>
                  <a:pt x="80454" y="175027"/>
                </a:lnTo>
                <a:cubicBezTo>
                  <a:pt x="30740" y="203576"/>
                  <a:pt x="63" y="256510"/>
                  <a:pt x="0" y="313838"/>
                </a:cubicBezTo>
                <a:close/>
              </a:path>
            </a:pathLst>
          </a:custGeom>
          <a:solidFill>
            <a:srgbClr val="4C00D5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1459;p31"/>
          <p:cNvSpPr/>
          <p:nvPr/>
        </p:nvSpPr>
        <p:spPr>
          <a:xfrm>
            <a:off x="3374702" y="3001811"/>
            <a:ext cx="827795" cy="900441"/>
          </a:xfrm>
          <a:custGeom>
            <a:avLst/>
            <a:gdLst/>
            <a:ahLst/>
            <a:cxnLst/>
            <a:rect l="l" t="t" r="r" b="b"/>
            <a:pathLst>
              <a:path w="734186" h="798617" extrusionOk="0">
                <a:moveTo>
                  <a:pt x="79947" y="657500"/>
                </a:moveTo>
                <a:lnTo>
                  <a:pt x="286893" y="777134"/>
                </a:lnTo>
                <a:cubicBezTo>
                  <a:pt x="336480" y="805778"/>
                  <a:pt x="397580" y="805778"/>
                  <a:pt x="447167" y="777134"/>
                </a:cubicBezTo>
                <a:lnTo>
                  <a:pt x="654050" y="657500"/>
                </a:lnTo>
                <a:cubicBezTo>
                  <a:pt x="703631" y="628861"/>
                  <a:pt x="734174" y="575946"/>
                  <a:pt x="734187" y="518689"/>
                </a:cubicBezTo>
                <a:lnTo>
                  <a:pt x="734187" y="279738"/>
                </a:lnTo>
                <a:cubicBezTo>
                  <a:pt x="734193" y="222474"/>
                  <a:pt x="703644" y="169559"/>
                  <a:pt x="654050" y="140927"/>
                </a:cubicBezTo>
                <a:lnTo>
                  <a:pt x="447167" y="21484"/>
                </a:lnTo>
                <a:cubicBezTo>
                  <a:pt x="397580" y="-7161"/>
                  <a:pt x="336480" y="-7161"/>
                  <a:pt x="286893" y="21484"/>
                </a:cubicBezTo>
                <a:lnTo>
                  <a:pt x="79947" y="140991"/>
                </a:lnTo>
                <a:cubicBezTo>
                  <a:pt x="30448" y="169661"/>
                  <a:pt x="-19" y="222537"/>
                  <a:pt x="0" y="279738"/>
                </a:cubicBezTo>
                <a:lnTo>
                  <a:pt x="0" y="518689"/>
                </a:lnTo>
                <a:cubicBezTo>
                  <a:pt x="-32" y="575908"/>
                  <a:pt x="30436" y="628810"/>
                  <a:pt x="79947" y="657500"/>
                </a:cubicBezTo>
                <a:close/>
              </a:path>
            </a:pathLst>
          </a:custGeom>
          <a:solidFill>
            <a:srgbClr val="FD0188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 dirty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04</a:t>
            </a:r>
            <a:endParaRPr kumimoji="0" sz="20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4" name="Google Shape;1460;p31"/>
          <p:cNvSpPr/>
          <p:nvPr/>
        </p:nvSpPr>
        <p:spPr>
          <a:xfrm>
            <a:off x="4384988" y="2998518"/>
            <a:ext cx="828081" cy="900297"/>
          </a:xfrm>
          <a:custGeom>
            <a:avLst/>
            <a:gdLst/>
            <a:ahLst/>
            <a:cxnLst/>
            <a:rect l="l" t="t" r="r" b="b"/>
            <a:pathLst>
              <a:path w="734440" h="798490" extrusionOk="0">
                <a:moveTo>
                  <a:pt x="447357" y="777007"/>
                </a:moveTo>
                <a:lnTo>
                  <a:pt x="654304" y="657563"/>
                </a:lnTo>
                <a:cubicBezTo>
                  <a:pt x="703897" y="628931"/>
                  <a:pt x="734447" y="576017"/>
                  <a:pt x="734441" y="518752"/>
                </a:cubicBezTo>
                <a:lnTo>
                  <a:pt x="734441" y="279802"/>
                </a:lnTo>
                <a:cubicBezTo>
                  <a:pt x="734447" y="222537"/>
                  <a:pt x="703897" y="169623"/>
                  <a:pt x="654304" y="140991"/>
                </a:cubicBezTo>
                <a:lnTo>
                  <a:pt x="447357" y="21484"/>
                </a:lnTo>
                <a:cubicBezTo>
                  <a:pt x="397770" y="-7161"/>
                  <a:pt x="336671" y="-7161"/>
                  <a:pt x="287083" y="21484"/>
                </a:cubicBezTo>
                <a:lnTo>
                  <a:pt x="80137" y="140991"/>
                </a:lnTo>
                <a:cubicBezTo>
                  <a:pt x="30543" y="169623"/>
                  <a:pt x="-6" y="222537"/>
                  <a:pt x="0" y="279802"/>
                </a:cubicBezTo>
                <a:lnTo>
                  <a:pt x="0" y="518752"/>
                </a:lnTo>
                <a:cubicBezTo>
                  <a:pt x="-6" y="576017"/>
                  <a:pt x="30543" y="628931"/>
                  <a:pt x="80137" y="657563"/>
                </a:cubicBezTo>
                <a:lnTo>
                  <a:pt x="287083" y="777007"/>
                </a:lnTo>
                <a:cubicBezTo>
                  <a:pt x="336671" y="805652"/>
                  <a:pt x="397770" y="805652"/>
                  <a:pt x="447357" y="777007"/>
                </a:cubicBezTo>
                <a:close/>
              </a:path>
            </a:pathLst>
          </a:custGeom>
          <a:solidFill>
            <a:srgbClr val="FB71B6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 dirty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kumimoji="0" sz="2000" b="1" i="0" u="none" strike="noStrike" kern="0" cap="none" spc="0" normalizeH="0" baseline="0" noProof="0" dirty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5" name="Google Shape;1461;p31"/>
          <p:cNvSpPr/>
          <p:nvPr/>
        </p:nvSpPr>
        <p:spPr>
          <a:xfrm>
            <a:off x="4878906" y="2121743"/>
            <a:ext cx="827795" cy="900011"/>
          </a:xfrm>
          <a:custGeom>
            <a:avLst/>
            <a:gdLst/>
            <a:ahLst/>
            <a:cxnLst/>
            <a:rect l="l" t="t" r="r" b="b"/>
            <a:pathLst>
              <a:path w="734186" h="798236" extrusionOk="0">
                <a:moveTo>
                  <a:pt x="734187" y="518752"/>
                </a:moveTo>
                <a:lnTo>
                  <a:pt x="734187" y="279802"/>
                </a:lnTo>
                <a:cubicBezTo>
                  <a:pt x="734193" y="222537"/>
                  <a:pt x="703644" y="169623"/>
                  <a:pt x="654050" y="140991"/>
                </a:cubicBezTo>
                <a:lnTo>
                  <a:pt x="447104" y="21484"/>
                </a:lnTo>
                <a:cubicBezTo>
                  <a:pt x="397516" y="-7161"/>
                  <a:pt x="336417" y="-7161"/>
                  <a:pt x="286829" y="21484"/>
                </a:cubicBezTo>
                <a:lnTo>
                  <a:pt x="80137" y="140991"/>
                </a:lnTo>
                <a:cubicBezTo>
                  <a:pt x="30543" y="169623"/>
                  <a:pt x="-6" y="222537"/>
                  <a:pt x="0" y="279802"/>
                </a:cubicBezTo>
                <a:lnTo>
                  <a:pt x="0" y="518752"/>
                </a:lnTo>
                <a:cubicBezTo>
                  <a:pt x="13" y="576010"/>
                  <a:pt x="30556" y="628925"/>
                  <a:pt x="80137" y="657563"/>
                </a:cubicBezTo>
                <a:lnTo>
                  <a:pt x="286829" y="776753"/>
                </a:lnTo>
                <a:cubicBezTo>
                  <a:pt x="336417" y="805397"/>
                  <a:pt x="397516" y="805397"/>
                  <a:pt x="447104" y="776753"/>
                </a:cubicBezTo>
                <a:lnTo>
                  <a:pt x="654050" y="657309"/>
                </a:lnTo>
                <a:cubicBezTo>
                  <a:pt x="703555" y="628715"/>
                  <a:pt x="734085" y="575921"/>
                  <a:pt x="734187" y="518752"/>
                </a:cubicBezTo>
                <a:close/>
              </a:path>
            </a:pathLst>
          </a:custGeom>
          <a:solidFill>
            <a:srgbClr val="B200FD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kumimoji="0" sz="20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6" name="Google Shape;1462;p31"/>
          <p:cNvSpPr/>
          <p:nvPr/>
        </p:nvSpPr>
        <p:spPr>
          <a:xfrm>
            <a:off x="4379548" y="1247976"/>
            <a:ext cx="827795" cy="900440"/>
          </a:xfrm>
          <a:custGeom>
            <a:avLst/>
            <a:gdLst/>
            <a:ahLst/>
            <a:cxnLst/>
            <a:rect l="l" t="t" r="r" b="b"/>
            <a:pathLst>
              <a:path w="734186" h="798616" extrusionOk="0">
                <a:moveTo>
                  <a:pt x="654241" y="141117"/>
                </a:moveTo>
                <a:lnTo>
                  <a:pt x="447294" y="21483"/>
                </a:lnTo>
                <a:cubicBezTo>
                  <a:pt x="397707" y="-7161"/>
                  <a:pt x="336607" y="-7161"/>
                  <a:pt x="287020" y="21483"/>
                </a:cubicBezTo>
                <a:lnTo>
                  <a:pt x="80137" y="141117"/>
                </a:lnTo>
                <a:cubicBezTo>
                  <a:pt x="30556" y="169755"/>
                  <a:pt x="13" y="222670"/>
                  <a:pt x="0" y="279928"/>
                </a:cubicBezTo>
                <a:lnTo>
                  <a:pt x="0" y="518878"/>
                </a:lnTo>
                <a:cubicBezTo>
                  <a:pt x="-6" y="576143"/>
                  <a:pt x="30543" y="629057"/>
                  <a:pt x="80137" y="657689"/>
                </a:cubicBezTo>
                <a:lnTo>
                  <a:pt x="287020" y="777133"/>
                </a:lnTo>
                <a:cubicBezTo>
                  <a:pt x="336607" y="805778"/>
                  <a:pt x="397707" y="805778"/>
                  <a:pt x="447294" y="777133"/>
                </a:cubicBezTo>
                <a:lnTo>
                  <a:pt x="654241" y="657626"/>
                </a:lnTo>
                <a:cubicBezTo>
                  <a:pt x="703739" y="628955"/>
                  <a:pt x="734206" y="576079"/>
                  <a:pt x="734187" y="518878"/>
                </a:cubicBezTo>
                <a:lnTo>
                  <a:pt x="734187" y="279928"/>
                </a:lnTo>
                <a:cubicBezTo>
                  <a:pt x="734219" y="222708"/>
                  <a:pt x="703751" y="169806"/>
                  <a:pt x="654241" y="141117"/>
                </a:cubicBezTo>
                <a:close/>
              </a:path>
            </a:pathLst>
          </a:custGeom>
          <a:solidFill>
            <a:srgbClr val="11CD8E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kumimoji="0" sz="20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7" name="Google Shape;1463;p31"/>
          <p:cNvSpPr/>
          <p:nvPr/>
        </p:nvSpPr>
        <p:spPr>
          <a:xfrm>
            <a:off x="3368975" y="1251412"/>
            <a:ext cx="828081" cy="900296"/>
          </a:xfrm>
          <a:custGeom>
            <a:avLst/>
            <a:gdLst/>
            <a:ahLst/>
            <a:cxnLst/>
            <a:rect l="l" t="t" r="r" b="b"/>
            <a:pathLst>
              <a:path w="734440" h="798489" extrusionOk="0">
                <a:moveTo>
                  <a:pt x="287084" y="21483"/>
                </a:moveTo>
                <a:lnTo>
                  <a:pt x="80137" y="140926"/>
                </a:lnTo>
                <a:cubicBezTo>
                  <a:pt x="30543" y="169558"/>
                  <a:pt x="-6" y="222473"/>
                  <a:pt x="0" y="279737"/>
                </a:cubicBezTo>
                <a:lnTo>
                  <a:pt x="0" y="518688"/>
                </a:lnTo>
                <a:cubicBezTo>
                  <a:pt x="-6" y="575952"/>
                  <a:pt x="30543" y="628867"/>
                  <a:pt x="80137" y="657499"/>
                </a:cubicBezTo>
                <a:lnTo>
                  <a:pt x="287084" y="777006"/>
                </a:lnTo>
                <a:cubicBezTo>
                  <a:pt x="336671" y="805651"/>
                  <a:pt x="397770" y="805651"/>
                  <a:pt x="447357" y="777006"/>
                </a:cubicBezTo>
                <a:lnTo>
                  <a:pt x="654304" y="657499"/>
                </a:lnTo>
                <a:cubicBezTo>
                  <a:pt x="703898" y="628867"/>
                  <a:pt x="734447" y="575952"/>
                  <a:pt x="734441" y="518688"/>
                </a:cubicBezTo>
                <a:lnTo>
                  <a:pt x="734441" y="279737"/>
                </a:lnTo>
                <a:cubicBezTo>
                  <a:pt x="734447" y="222473"/>
                  <a:pt x="703898" y="169558"/>
                  <a:pt x="654304" y="140926"/>
                </a:cubicBezTo>
                <a:lnTo>
                  <a:pt x="447357" y="21483"/>
                </a:lnTo>
                <a:cubicBezTo>
                  <a:pt x="397770" y="-7161"/>
                  <a:pt x="336671" y="-7161"/>
                  <a:pt x="287084" y="21483"/>
                </a:cubicBezTo>
                <a:close/>
              </a:path>
            </a:pathLst>
          </a:custGeom>
          <a:solidFill>
            <a:srgbClr val="F59D0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" sz="2000" b="1" i="0" u="none" strike="noStrike" kern="0" cap="none" spc="0" normalizeH="0" baseline="0" noProof="0">
                <a:ln>
                  <a:noFill/>
                </a:ln>
                <a:solidFill>
                  <a:srgbClr val="0D1540"/>
                </a:solidFill>
                <a:effectLst/>
                <a:uLnTx/>
                <a:uFillTx/>
                <a:latin typeface="Montserrat"/>
                <a:ea typeface="Montserrat"/>
                <a:cs typeface="Montserrat"/>
                <a:sym typeface="Montserrat"/>
              </a:rPr>
              <a:t>06</a:t>
            </a:r>
            <a:endParaRPr kumimoji="0" sz="2000" b="1" i="0" u="none" strike="noStrike" kern="0" cap="none" spc="0" normalizeH="0" baseline="0" noProof="0">
              <a:ln>
                <a:noFill/>
              </a:ln>
              <a:solidFill>
                <a:srgbClr val="0D1540"/>
              </a:solidFill>
              <a:effectLst/>
              <a:uLnTx/>
              <a:uFillTx/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48" name="Google Shape;1476;p31"/>
          <p:cNvGrpSpPr/>
          <p:nvPr/>
        </p:nvGrpSpPr>
        <p:grpSpPr>
          <a:xfrm>
            <a:off x="4098989" y="2394019"/>
            <a:ext cx="366364" cy="365467"/>
            <a:chOff x="-59029025" y="3711650"/>
            <a:chExt cx="316650" cy="315875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49" name="Google Shape;1477;p31"/>
            <p:cNvSpPr/>
            <p:nvPr/>
          </p:nvSpPr>
          <p:spPr>
            <a:xfrm>
              <a:off x="-59029025" y="3712450"/>
              <a:ext cx="70125" cy="70125"/>
            </a:xfrm>
            <a:custGeom>
              <a:avLst/>
              <a:gdLst/>
              <a:ahLst/>
              <a:cxnLst/>
              <a:rect l="l" t="t" r="r" b="b"/>
              <a:pathLst>
                <a:path w="2805" h="2805" extrusionOk="0">
                  <a:moveTo>
                    <a:pt x="1229" y="0"/>
                  </a:moveTo>
                  <a:cubicBezTo>
                    <a:pt x="568" y="0"/>
                    <a:pt x="1" y="568"/>
                    <a:pt x="1" y="1229"/>
                  </a:cubicBezTo>
                  <a:cubicBezTo>
                    <a:pt x="1" y="1891"/>
                    <a:pt x="568" y="2458"/>
                    <a:pt x="1229" y="2458"/>
                  </a:cubicBezTo>
                  <a:cubicBezTo>
                    <a:pt x="1419" y="2458"/>
                    <a:pt x="1576" y="2426"/>
                    <a:pt x="1734" y="2332"/>
                  </a:cubicBezTo>
                  <a:lnTo>
                    <a:pt x="2206" y="2804"/>
                  </a:lnTo>
                  <a:cubicBezTo>
                    <a:pt x="2458" y="2489"/>
                    <a:pt x="2584" y="2426"/>
                    <a:pt x="2805" y="2206"/>
                  </a:cubicBezTo>
                  <a:lnTo>
                    <a:pt x="2332" y="1733"/>
                  </a:lnTo>
                  <a:cubicBezTo>
                    <a:pt x="2427" y="1576"/>
                    <a:pt x="2458" y="1387"/>
                    <a:pt x="2458" y="1229"/>
                  </a:cubicBezTo>
                  <a:cubicBezTo>
                    <a:pt x="2458" y="568"/>
                    <a:pt x="1923" y="0"/>
                    <a:pt x="12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0" name="Google Shape;1478;p31"/>
            <p:cNvSpPr/>
            <p:nvPr/>
          </p:nvSpPr>
          <p:spPr>
            <a:xfrm>
              <a:off x="-58782500" y="3958175"/>
              <a:ext cx="70125" cy="69350"/>
            </a:xfrm>
            <a:custGeom>
              <a:avLst/>
              <a:gdLst/>
              <a:ahLst/>
              <a:cxnLst/>
              <a:rect l="l" t="t" r="r" b="b"/>
              <a:pathLst>
                <a:path w="2805" h="2774" extrusionOk="0">
                  <a:moveTo>
                    <a:pt x="599" y="1"/>
                  </a:moveTo>
                  <a:cubicBezTo>
                    <a:pt x="379" y="222"/>
                    <a:pt x="316" y="316"/>
                    <a:pt x="1" y="568"/>
                  </a:cubicBezTo>
                  <a:lnTo>
                    <a:pt x="473" y="1041"/>
                  </a:lnTo>
                  <a:cubicBezTo>
                    <a:pt x="379" y="1198"/>
                    <a:pt x="347" y="1387"/>
                    <a:pt x="347" y="1576"/>
                  </a:cubicBezTo>
                  <a:cubicBezTo>
                    <a:pt x="347" y="2238"/>
                    <a:pt x="914" y="2773"/>
                    <a:pt x="1576" y="2773"/>
                  </a:cubicBezTo>
                  <a:cubicBezTo>
                    <a:pt x="2238" y="2773"/>
                    <a:pt x="2805" y="2238"/>
                    <a:pt x="2805" y="1576"/>
                  </a:cubicBezTo>
                  <a:cubicBezTo>
                    <a:pt x="2805" y="883"/>
                    <a:pt x="2238" y="348"/>
                    <a:pt x="1576" y="348"/>
                  </a:cubicBezTo>
                  <a:cubicBezTo>
                    <a:pt x="1387" y="348"/>
                    <a:pt x="1230" y="379"/>
                    <a:pt x="1072" y="474"/>
                  </a:cubicBezTo>
                  <a:lnTo>
                    <a:pt x="59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1" name="Google Shape;1479;p31"/>
            <p:cNvSpPr/>
            <p:nvPr/>
          </p:nvSpPr>
          <p:spPr>
            <a:xfrm>
              <a:off x="-58782500" y="3711650"/>
              <a:ext cx="70125" cy="70125"/>
            </a:xfrm>
            <a:custGeom>
              <a:avLst/>
              <a:gdLst/>
              <a:ahLst/>
              <a:cxnLst/>
              <a:rect l="l" t="t" r="r" b="b"/>
              <a:pathLst>
                <a:path w="2805" h="2805" extrusionOk="0">
                  <a:moveTo>
                    <a:pt x="1576" y="1"/>
                  </a:moveTo>
                  <a:cubicBezTo>
                    <a:pt x="914" y="1"/>
                    <a:pt x="347" y="568"/>
                    <a:pt x="347" y="1230"/>
                  </a:cubicBezTo>
                  <a:cubicBezTo>
                    <a:pt x="347" y="1419"/>
                    <a:pt x="379" y="1576"/>
                    <a:pt x="473" y="1734"/>
                  </a:cubicBezTo>
                  <a:lnTo>
                    <a:pt x="1" y="2206"/>
                  </a:lnTo>
                  <a:cubicBezTo>
                    <a:pt x="284" y="2458"/>
                    <a:pt x="347" y="2521"/>
                    <a:pt x="599" y="2805"/>
                  </a:cubicBezTo>
                  <a:lnTo>
                    <a:pt x="1072" y="2332"/>
                  </a:lnTo>
                  <a:cubicBezTo>
                    <a:pt x="1230" y="2395"/>
                    <a:pt x="1419" y="2458"/>
                    <a:pt x="1576" y="2458"/>
                  </a:cubicBezTo>
                  <a:cubicBezTo>
                    <a:pt x="2238" y="2458"/>
                    <a:pt x="2805" y="1891"/>
                    <a:pt x="2805" y="1230"/>
                  </a:cubicBezTo>
                  <a:cubicBezTo>
                    <a:pt x="2805" y="568"/>
                    <a:pt x="2238" y="1"/>
                    <a:pt x="157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2" name="Google Shape;1480;p31"/>
            <p:cNvSpPr/>
            <p:nvPr/>
          </p:nvSpPr>
          <p:spPr>
            <a:xfrm>
              <a:off x="-58911650" y="3880200"/>
              <a:ext cx="79550" cy="30750"/>
            </a:xfrm>
            <a:custGeom>
              <a:avLst/>
              <a:gdLst/>
              <a:ahLst/>
              <a:cxnLst/>
              <a:rect l="l" t="t" r="r" b="b"/>
              <a:pathLst>
                <a:path w="3182" h="1230" extrusionOk="0">
                  <a:moveTo>
                    <a:pt x="1607" y="1"/>
                  </a:moveTo>
                  <a:cubicBezTo>
                    <a:pt x="819" y="1"/>
                    <a:pt x="189" y="505"/>
                    <a:pt x="0" y="1230"/>
                  </a:cubicBezTo>
                  <a:lnTo>
                    <a:pt x="3182" y="1230"/>
                  </a:lnTo>
                  <a:cubicBezTo>
                    <a:pt x="3025" y="537"/>
                    <a:pt x="2394" y="1"/>
                    <a:pt x="160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3" name="Google Shape;1481;p31"/>
            <p:cNvSpPr/>
            <p:nvPr/>
          </p:nvSpPr>
          <p:spPr>
            <a:xfrm>
              <a:off x="-58891975" y="3818000"/>
              <a:ext cx="41775" cy="41750"/>
            </a:xfrm>
            <a:custGeom>
              <a:avLst/>
              <a:gdLst/>
              <a:ahLst/>
              <a:cxnLst/>
              <a:rect l="l" t="t" r="r" b="b"/>
              <a:pathLst>
                <a:path w="1671" h="1670" extrusionOk="0">
                  <a:moveTo>
                    <a:pt x="851" y="0"/>
                  </a:moveTo>
                  <a:cubicBezTo>
                    <a:pt x="379" y="0"/>
                    <a:pt x="1" y="378"/>
                    <a:pt x="1" y="819"/>
                  </a:cubicBezTo>
                  <a:cubicBezTo>
                    <a:pt x="1" y="1292"/>
                    <a:pt x="379" y="1670"/>
                    <a:pt x="851" y="1670"/>
                  </a:cubicBezTo>
                  <a:cubicBezTo>
                    <a:pt x="1292" y="1670"/>
                    <a:pt x="1670" y="1292"/>
                    <a:pt x="1670" y="819"/>
                  </a:cubicBezTo>
                  <a:cubicBezTo>
                    <a:pt x="1670" y="378"/>
                    <a:pt x="1292" y="0"/>
                    <a:pt x="8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4" name="Google Shape;1482;p31"/>
            <p:cNvSpPr/>
            <p:nvPr/>
          </p:nvSpPr>
          <p:spPr>
            <a:xfrm>
              <a:off x="-58983325" y="3755775"/>
              <a:ext cx="227625" cy="226850"/>
            </a:xfrm>
            <a:custGeom>
              <a:avLst/>
              <a:gdLst/>
              <a:ahLst/>
              <a:cxnLst/>
              <a:rect l="l" t="t" r="r" b="b"/>
              <a:pathLst>
                <a:path w="9105" h="9074" extrusionOk="0">
                  <a:moveTo>
                    <a:pt x="4537" y="1701"/>
                  </a:moveTo>
                  <a:cubicBezTo>
                    <a:pt x="5419" y="1701"/>
                    <a:pt x="6175" y="2458"/>
                    <a:pt x="6175" y="3371"/>
                  </a:cubicBezTo>
                  <a:cubicBezTo>
                    <a:pt x="6175" y="3781"/>
                    <a:pt x="6018" y="4190"/>
                    <a:pt x="5702" y="4505"/>
                  </a:cubicBezTo>
                  <a:cubicBezTo>
                    <a:pt x="6459" y="4946"/>
                    <a:pt x="6994" y="5734"/>
                    <a:pt x="6994" y="6679"/>
                  </a:cubicBezTo>
                  <a:cubicBezTo>
                    <a:pt x="6963" y="6868"/>
                    <a:pt x="6805" y="7057"/>
                    <a:pt x="6585" y="7057"/>
                  </a:cubicBezTo>
                  <a:lnTo>
                    <a:pt x="2426" y="7057"/>
                  </a:lnTo>
                  <a:cubicBezTo>
                    <a:pt x="2205" y="7057"/>
                    <a:pt x="2048" y="6868"/>
                    <a:pt x="2048" y="6679"/>
                  </a:cubicBezTo>
                  <a:cubicBezTo>
                    <a:pt x="2048" y="5734"/>
                    <a:pt x="2552" y="4946"/>
                    <a:pt x="3340" y="4505"/>
                  </a:cubicBezTo>
                  <a:cubicBezTo>
                    <a:pt x="3056" y="4190"/>
                    <a:pt x="2867" y="3781"/>
                    <a:pt x="2867" y="3371"/>
                  </a:cubicBezTo>
                  <a:cubicBezTo>
                    <a:pt x="2867" y="2458"/>
                    <a:pt x="3623" y="1701"/>
                    <a:pt x="4537" y="1701"/>
                  </a:cubicBezTo>
                  <a:close/>
                  <a:moveTo>
                    <a:pt x="4537" y="0"/>
                  </a:moveTo>
                  <a:cubicBezTo>
                    <a:pt x="2016" y="0"/>
                    <a:pt x="0" y="2048"/>
                    <a:pt x="0" y="4537"/>
                  </a:cubicBezTo>
                  <a:cubicBezTo>
                    <a:pt x="0" y="7057"/>
                    <a:pt x="2048" y="9074"/>
                    <a:pt x="4537" y="9074"/>
                  </a:cubicBezTo>
                  <a:cubicBezTo>
                    <a:pt x="7057" y="9074"/>
                    <a:pt x="9042" y="7026"/>
                    <a:pt x="9042" y="4537"/>
                  </a:cubicBezTo>
                  <a:cubicBezTo>
                    <a:pt x="9105" y="2017"/>
                    <a:pt x="7057" y="0"/>
                    <a:pt x="45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5" name="Google Shape;1483;p31"/>
            <p:cNvSpPr/>
            <p:nvPr/>
          </p:nvSpPr>
          <p:spPr>
            <a:xfrm>
              <a:off x="-59029025" y="3956600"/>
              <a:ext cx="70900" cy="70925"/>
            </a:xfrm>
            <a:custGeom>
              <a:avLst/>
              <a:gdLst/>
              <a:ahLst/>
              <a:cxnLst/>
              <a:rect l="l" t="t" r="r" b="b"/>
              <a:pathLst>
                <a:path w="2836" h="2837" extrusionOk="0">
                  <a:moveTo>
                    <a:pt x="2269" y="1"/>
                  </a:moveTo>
                  <a:lnTo>
                    <a:pt x="1734" y="537"/>
                  </a:lnTo>
                  <a:cubicBezTo>
                    <a:pt x="1576" y="442"/>
                    <a:pt x="1387" y="411"/>
                    <a:pt x="1229" y="411"/>
                  </a:cubicBezTo>
                  <a:cubicBezTo>
                    <a:pt x="568" y="411"/>
                    <a:pt x="1" y="946"/>
                    <a:pt x="1" y="1639"/>
                  </a:cubicBezTo>
                  <a:cubicBezTo>
                    <a:pt x="1" y="2301"/>
                    <a:pt x="568" y="2836"/>
                    <a:pt x="1229" y="2836"/>
                  </a:cubicBezTo>
                  <a:cubicBezTo>
                    <a:pt x="1891" y="2836"/>
                    <a:pt x="2458" y="2301"/>
                    <a:pt x="2458" y="1639"/>
                  </a:cubicBezTo>
                  <a:cubicBezTo>
                    <a:pt x="2458" y="1419"/>
                    <a:pt x="2427" y="1261"/>
                    <a:pt x="2332" y="1104"/>
                  </a:cubicBezTo>
                  <a:lnTo>
                    <a:pt x="2836" y="600"/>
                  </a:lnTo>
                  <a:cubicBezTo>
                    <a:pt x="2584" y="379"/>
                    <a:pt x="2490" y="285"/>
                    <a:pt x="226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6" name="Rectangle 5"/>
          <p:cNvSpPr/>
          <p:nvPr/>
        </p:nvSpPr>
        <p:spPr>
          <a:xfrm>
            <a:off x="4744595" y="1235756"/>
            <a:ext cx="39682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/>
            <a:r>
              <a:rPr lang="en-US" sz="12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recruitment at </a:t>
            </a:r>
            <a:r>
              <a:rPr lang="en-US" sz="1200" b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Karam</a:t>
            </a:r>
            <a:r>
              <a:rPr lang="en-US" sz="12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Court Care Home should focus on aligning values, the quality of leadership, and ensuring awareness of compliance.</a:t>
            </a:r>
            <a:endParaRPr lang="en-US" sz="1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706518" y="2265865"/>
            <a:ext cx="32887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The planning of HR involves job analysis, description, and person specification, which ensures that the right individual is assigned to the right job.</a:t>
            </a:r>
          </a:p>
        </p:txBody>
      </p:sp>
      <p:sp>
        <p:nvSpPr>
          <p:cNvPr id="10" name="Rectangle 9"/>
          <p:cNvSpPr/>
          <p:nvPr/>
        </p:nvSpPr>
        <p:spPr>
          <a:xfrm>
            <a:off x="5249824" y="3289182"/>
            <a:ext cx="33270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Calibri" panose="020F0502020204030204" pitchFamily="34" charset="0"/>
                <a:cs typeface="Calibri" panose="020F0502020204030204" pitchFamily="34" charset="0"/>
              </a:rPr>
              <a:t>Structured and panel interviews, as well as competency-based interviews with effective questioning, allow objective, fair, and quality candidate selection.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-14556" y="1263594"/>
            <a:ext cx="32010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r"/>
            <a:r>
              <a:rPr lang="en-US" sz="12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mixed method of interviewing (internet-based and face-to-face) is a compromise, both in terms of effectiveness and competence.</a:t>
            </a:r>
            <a:endParaRPr lang="en-US" sz="1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-623453" y="3289182"/>
            <a:ext cx="38936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r"/>
            <a:r>
              <a:rPr lang="en-US" sz="12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choice of candidates to hire should revolve around the inclusion of people who share the </a:t>
            </a:r>
            <a:r>
              <a:rPr lang="en-US" sz="1200" b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Karam</a:t>
            </a:r>
            <a:r>
              <a:rPr lang="en-US" sz="12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Court's mission, as this aligns with Simon Sinek's teachings on purposeful employment.</a:t>
            </a:r>
            <a:endParaRPr lang="en-US" sz="1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-452169" y="2265865"/>
            <a:ext cx="32010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r"/>
            <a:r>
              <a:rPr lang="en-US" sz="12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This strategy yields sustainable performance, lower turnover, and higher resident satisfaction.</a:t>
            </a:r>
            <a:endParaRPr lang="en-US" sz="1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90943" y="538484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(Linked to all MLOs; </a:t>
            </a:r>
            <a:r>
              <a:rPr lang="en-US" i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summarises</a:t>
            </a:r>
            <a:r>
              <a:rPr lang="en-US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learning integration and practical insight)</a:t>
            </a:r>
            <a:endParaRPr lang="en-US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68"/>
          <p:cNvSpPr txBox="1">
            <a:spLocks noGrp="1"/>
          </p:cNvSpPr>
          <p:nvPr>
            <p:ph type="title"/>
          </p:nvPr>
        </p:nvSpPr>
        <p:spPr>
          <a:xfrm>
            <a:off x="3308924" y="58325"/>
            <a:ext cx="36450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84303" y="900125"/>
            <a:ext cx="747503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Ahmed, F.,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Saha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Tasrif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A.A., Ali, A.I. and Khan, N.A. (2025) ‘Strategic role of job analysis in enhancing human resource management practices: a case study approach’,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Pacific Journal of Business Innovation and Strategy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2(2), pp. 5–10.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Chauhan, S. (2025) ‘Ethical HRM: building organizational integrity and social responsibility’, in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Advances in Ethical Work Climate and Employee Well-Being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pp. 115–136. IGI Global Scientific Publishing.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Elugbaju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W.K.,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Okeke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N.I. and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Alabi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O.A. (2024) ‘Human resource analytics as a strategic tool for workforce planning and succession management’,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Engineering Research and Development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20(11), pp. 744–756.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Huffcutt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A.I. and Murphy, S.A. (2023) ‘Structured interviews: moving beyond mean validity…’,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Industrial and Organizational Psychology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16(3), pp. 344–348.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Khan, S.R. (2024) ‘Role of HRM in a hybrid workforce company using software solutions: to investigate cost and efficiency’.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Khetre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Thakare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S. and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Kamble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M.P. (2023) ‘A comparative analysis of virtual interview and in-person interview’,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The Online Journal of Distance Education and e-Learning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11(1).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Smith, J. and Mitchell, J. (2022) ‘Shaping people practice to benefit your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’, in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Studying Human Resource Management: A Guide to the Study, Context and Practice of HR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p. 89.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Sparkman, R. (2025) ‘Strategic workforce planning: developing optimized talent strategies for future growth’, </a:t>
            </a:r>
            <a:r>
              <a:rPr lang="en-US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Kogan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 Page Publishers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Wang, X., Wang, R.S., Qin, X., Huang, Y.N., Chiu, H.C. and Wang, B.L. (2024) ‘Exploring human resource management in the top five global hospitals: a comparative study’,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Frontiers in Public Health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11, p. 1307823.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Wingate, T.G. and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Bourdage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J.S. (2024) ‘What are interviews for? A qualitative study of employment interview goals and design’, </a:t>
            </a:r>
            <a:r>
              <a:rPr lang="en-US" sz="1200" i="1" dirty="0">
                <a:latin typeface="Calibri" panose="020F0502020204030204" pitchFamily="34" charset="0"/>
                <a:cs typeface="Calibri" panose="020F0502020204030204" pitchFamily="34" charset="0"/>
              </a:rPr>
              <a:t>Human Resource Management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63(4), pp. 555–580.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hite Research Center XL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FFFF"/>
      </a:accent1>
      <a:accent2>
        <a:srgbClr val="000000"/>
      </a:accent2>
      <a:accent3>
        <a:srgbClr val="F3F3F3"/>
      </a:accent3>
      <a:accent4>
        <a:srgbClr val="999999"/>
      </a:accent4>
      <a:accent5>
        <a:srgbClr val="CCCCCC"/>
      </a:accent5>
      <a:accent6>
        <a:srgbClr val="E4E4E4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2454</Words>
  <Application>Microsoft Office PowerPoint</Application>
  <PresentationFormat>On-screen Show (16:9)</PresentationFormat>
  <Paragraphs>210</Paragraphs>
  <Slides>14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White Research Center XL by Slidesgo</vt:lpstr>
      <vt:lpstr>Strategic Recruitment and Selection Practices for the Care Manager Role at Karam Court Care Home</vt:lpstr>
      <vt:lpstr>  Student number: 2325135</vt:lpstr>
      <vt:lpstr>Table of content</vt:lpstr>
      <vt:lpstr>Introduction of the Company</vt:lpstr>
      <vt:lpstr>Recruitment Process: Job Analysis</vt:lpstr>
      <vt:lpstr>Recruitment Process: Job Description</vt:lpstr>
      <vt:lpstr>Recruitment Process: Person Specification (Linked to MLO 1 – HR planning; MLO 2 – performance alignment)</vt:lpstr>
      <vt:lpstr>Interview Type 1: Structured Interview (Linked to MLO 2 – managing employee performance through structured selection methods)</vt:lpstr>
      <vt:lpstr>PowerPoint Presentation</vt:lpstr>
      <vt:lpstr>Interview Type 3: Competency-Based Interview</vt:lpstr>
      <vt:lpstr>Questioning Techniques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RESEARCH CENTER</dc:title>
  <dc:creator>Mahjabeen.shk</dc:creator>
  <cp:lastModifiedBy>omima hassan</cp:lastModifiedBy>
  <cp:revision>28</cp:revision>
  <dcterms:modified xsi:type="dcterms:W3CDTF">2025-10-08T19:53:27Z</dcterms:modified>
</cp:coreProperties>
</file>