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5" r:id="rId5"/>
    <p:sldId id="259" r:id="rId6"/>
    <p:sldId id="260" r:id="rId7"/>
    <p:sldId id="261" r:id="rId8"/>
    <p:sldId id="264"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73" d="100"/>
          <a:sy n="73" d="100"/>
        </p:scale>
        <p:origin x="54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1/28/2019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1/28/2019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smtClean="0"/>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1/28/2019</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7.xml"/><Relationship Id="rId4" Type="http://schemas.openxmlformats.org/officeDocument/2006/relationships/image" Target="../media/image9.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4001845" y="0"/>
            <a:ext cx="3033656" cy="1477328"/>
          </a:xfrm>
          <a:prstGeom prst="rect">
            <a:avLst/>
          </a:prstGeom>
        </p:spPr>
        <p:txBody>
          <a:bodyPr wrap="square">
            <a:spAutoFit/>
          </a:bodyPr>
          <a:lstStyle/>
          <a:p>
            <a:pPr algn="just">
              <a:lnSpc>
                <a:spcPct val="150000"/>
              </a:lnSpc>
            </a:pPr>
            <a:r>
              <a:rPr lang="en-GB" sz="6000" dirty="0" smtClean="0">
                <a:latin typeface="Times New Roman" panose="02020603050405020304" pitchFamily="18" charset="0"/>
                <a:cs typeface="Times New Roman" panose="02020603050405020304" pitchFamily="18" charset="0"/>
              </a:rPr>
              <a:t>Refugees</a:t>
            </a:r>
            <a:endParaRPr lang="en-GB" sz="6000" dirty="0">
              <a:latin typeface="Times New Roman" panose="02020603050405020304" pitchFamily="18" charset="0"/>
              <a:cs typeface="Times New Roman" panose="02020603050405020304" pitchFamily="18" charset="0"/>
            </a:endParaRPr>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73044" y="1648609"/>
            <a:ext cx="6798832" cy="3560781"/>
          </a:xfrm>
          <a:prstGeom prst="rect">
            <a:avLst/>
          </a:prstGeom>
        </p:spPr>
      </p:pic>
      <p:sp>
        <p:nvSpPr>
          <p:cNvPr id="10" name="Rectangle 9"/>
          <p:cNvSpPr/>
          <p:nvPr/>
        </p:nvSpPr>
        <p:spPr>
          <a:xfrm>
            <a:off x="7180409" y="5295451"/>
            <a:ext cx="2227469" cy="369332"/>
          </a:xfrm>
          <a:prstGeom prst="rect">
            <a:avLst/>
          </a:prstGeom>
        </p:spPr>
        <p:txBody>
          <a:bodyPr wrap="none">
            <a:spAutoFit/>
          </a:bodyPr>
          <a:lstStyle/>
          <a:p>
            <a:r>
              <a:rPr lang="en-GB" dirty="0">
                <a:solidFill>
                  <a:srgbClr val="000000"/>
                </a:solidFill>
              </a:rPr>
              <a:t>(</a:t>
            </a:r>
            <a:r>
              <a:rPr lang="en-GB" dirty="0" err="1">
                <a:solidFill>
                  <a:srgbClr val="000000"/>
                </a:solidFill>
              </a:rPr>
              <a:t>McCambridge</a:t>
            </a:r>
            <a:r>
              <a:rPr lang="en-GB" dirty="0">
                <a:solidFill>
                  <a:srgbClr val="000000"/>
                </a:solidFill>
              </a:rPr>
              <a:t>, 2016)</a:t>
            </a:r>
            <a:endParaRPr lang="en-GB" dirty="0"/>
          </a:p>
        </p:txBody>
      </p:sp>
    </p:spTree>
    <p:extLst>
      <p:ext uri="{BB962C8B-B14F-4D97-AF65-F5344CB8AC3E}">
        <p14:creationId xmlns:p14="http://schemas.microsoft.com/office/powerpoint/2010/main" val="28614737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689873" y="344245"/>
            <a:ext cx="3313356" cy="1067600"/>
          </a:xfrm>
          <a:prstGeom prst="rect">
            <a:avLst/>
          </a:prstGeom>
          <a:noFill/>
        </p:spPr>
        <p:txBody>
          <a:bodyPr wrap="square" rtlCol="0">
            <a:spAutoFit/>
          </a:bodyPr>
          <a:lstStyle/>
          <a:p>
            <a:pPr algn="just">
              <a:lnSpc>
                <a:spcPct val="150000"/>
              </a:lnSpc>
            </a:pPr>
            <a:r>
              <a:rPr lang="en-GB" sz="4800" dirty="0" smtClean="0">
                <a:latin typeface="Times New Roman" panose="02020603050405020304" pitchFamily="18" charset="0"/>
                <a:cs typeface="Times New Roman" panose="02020603050405020304" pitchFamily="18" charset="0"/>
              </a:rPr>
              <a:t>Introduction</a:t>
            </a:r>
            <a:r>
              <a:rPr lang="en-GB" dirty="0" smtClean="0"/>
              <a:t> </a:t>
            </a:r>
            <a:endParaRPr lang="en-GB" dirty="0"/>
          </a:p>
        </p:txBody>
      </p:sp>
      <p:sp>
        <p:nvSpPr>
          <p:cNvPr id="3" name="Rectangle 2"/>
          <p:cNvSpPr/>
          <p:nvPr/>
        </p:nvSpPr>
        <p:spPr>
          <a:xfrm>
            <a:off x="1649762" y="1951112"/>
            <a:ext cx="7393577" cy="3139321"/>
          </a:xfrm>
          <a:prstGeom prst="rect">
            <a:avLst/>
          </a:prstGeom>
        </p:spPr>
        <p:txBody>
          <a:bodyPr wrap="square">
            <a:spAutoFit/>
          </a:bodyPr>
          <a:lstStyle/>
          <a:p>
            <a:r>
              <a:rPr lang="en-GB" dirty="0">
                <a:latin typeface="Times New Roman" panose="02020603050405020304" pitchFamily="18" charset="0"/>
                <a:cs typeface="Times New Roman" panose="02020603050405020304" pitchFamily="18" charset="0"/>
              </a:rPr>
              <a:t>This seminar will be discussing the following topics</a:t>
            </a:r>
            <a:r>
              <a:rPr lang="en-GB" dirty="0" smtClean="0"/>
              <a:t>:</a:t>
            </a:r>
          </a:p>
          <a:p>
            <a:endParaRPr lang="en-GB" dirty="0"/>
          </a:p>
          <a:p>
            <a:r>
              <a:rPr lang="en-GB" dirty="0">
                <a:latin typeface="Times New Roman" panose="02020603050405020304" pitchFamily="18" charset="0"/>
                <a:cs typeface="Times New Roman" panose="02020603050405020304" pitchFamily="18" charset="0"/>
              </a:rPr>
              <a:t>Clarification of terms </a:t>
            </a:r>
            <a:endParaRPr lang="en-GB" dirty="0" smtClean="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Political view points </a:t>
            </a:r>
            <a:endParaRPr lang="en-GB" dirty="0" smtClean="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Selling of weapons in the Middle East </a:t>
            </a:r>
            <a:endParaRPr lang="en-GB" dirty="0" smtClean="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Support for Refugees </a:t>
            </a:r>
            <a:endParaRPr lang="en-GB" dirty="0" smtClean="0">
              <a:latin typeface="Times New Roman" panose="02020603050405020304" pitchFamily="18" charset="0"/>
              <a:cs typeface="Times New Roman" panose="02020603050405020304" pitchFamily="18" charset="0"/>
            </a:endParaRPr>
          </a:p>
          <a:p>
            <a:r>
              <a:rPr lang="en-GB" smtClean="0">
                <a:latin typeface="Times New Roman" panose="02020603050405020304" pitchFamily="18" charset="0"/>
                <a:cs typeface="Times New Roman" panose="02020603050405020304" pitchFamily="18" charset="0"/>
              </a:rPr>
              <a:t>Conclusion </a:t>
            </a:r>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0992736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829261" y="301214"/>
            <a:ext cx="6691257" cy="1200329"/>
          </a:xfrm>
          <a:prstGeom prst="rect">
            <a:avLst/>
          </a:prstGeom>
          <a:noFill/>
        </p:spPr>
        <p:txBody>
          <a:bodyPr wrap="square" rtlCol="0">
            <a:spAutoFit/>
          </a:bodyPr>
          <a:lstStyle/>
          <a:p>
            <a:pPr algn="ctr">
              <a:lnSpc>
                <a:spcPct val="150000"/>
              </a:lnSpc>
            </a:pPr>
            <a:r>
              <a:rPr lang="en-GB" sz="4800" dirty="0" smtClean="0">
                <a:latin typeface="Times New Roman" panose="02020603050405020304" pitchFamily="18" charset="0"/>
                <a:cs typeface="Times New Roman" panose="02020603050405020304" pitchFamily="18" charset="0"/>
              </a:rPr>
              <a:t>Clarification of terms </a:t>
            </a:r>
            <a:endParaRPr lang="en-GB" sz="4800" dirty="0">
              <a:latin typeface="Times New Roman" panose="02020603050405020304" pitchFamily="18" charset="0"/>
              <a:cs typeface="Times New Roman" panose="02020603050405020304" pitchFamily="18" charset="0"/>
            </a:endParaRPr>
          </a:p>
        </p:txBody>
      </p:sp>
      <p:sp>
        <p:nvSpPr>
          <p:cNvPr id="5" name="TextBox 4"/>
          <p:cNvSpPr txBox="1"/>
          <p:nvPr/>
        </p:nvSpPr>
        <p:spPr>
          <a:xfrm>
            <a:off x="371137" y="2718040"/>
            <a:ext cx="3051331" cy="1477328"/>
          </a:xfrm>
          <a:prstGeom prst="rect">
            <a:avLst/>
          </a:prstGeom>
          <a:noFill/>
        </p:spPr>
        <p:txBody>
          <a:bodyPr wrap="square" rtlCol="0">
            <a:spAutoFit/>
          </a:bodyPr>
          <a:lstStyle/>
          <a:p>
            <a:r>
              <a:rPr lang="en-GB" b="1" dirty="0" smtClean="0">
                <a:latin typeface="Times New Roman" panose="02020603050405020304" pitchFamily="18" charset="0"/>
                <a:cs typeface="Times New Roman" panose="02020603050405020304" pitchFamily="18" charset="0"/>
              </a:rPr>
              <a:t>Refugee </a:t>
            </a:r>
          </a:p>
          <a:p>
            <a:endParaRPr lang="en-GB" b="1"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cs typeface="Times New Roman" panose="02020603050405020304" pitchFamily="18" charset="0"/>
              </a:rPr>
              <a:t>Asylum </a:t>
            </a:r>
            <a:r>
              <a:rPr lang="en-GB" b="1" dirty="0" smtClean="0">
                <a:latin typeface="Times New Roman" panose="02020603050405020304" pitchFamily="18" charset="0"/>
                <a:cs typeface="Times New Roman" panose="02020603050405020304" pitchFamily="18" charset="0"/>
              </a:rPr>
              <a:t>seeker</a:t>
            </a:r>
          </a:p>
          <a:p>
            <a:endParaRPr lang="en-GB" b="1"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cs typeface="Times New Roman" panose="02020603050405020304" pitchFamily="18" charset="0"/>
              </a:rPr>
              <a:t>Economic migrant</a:t>
            </a:r>
          </a:p>
        </p:txBody>
      </p:sp>
      <p:pic>
        <p:nvPicPr>
          <p:cNvPr id="2" name="Picture 1"/>
          <p:cNvPicPr>
            <a:picLocks noChangeAspect="1"/>
          </p:cNvPicPr>
          <p:nvPr/>
        </p:nvPicPr>
        <p:blipFill>
          <a:blip r:embed="rId2"/>
          <a:stretch>
            <a:fillRect/>
          </a:stretch>
        </p:blipFill>
        <p:spPr>
          <a:xfrm>
            <a:off x="3855021" y="1612191"/>
            <a:ext cx="6602240" cy="3536115"/>
          </a:xfrm>
          <a:prstGeom prst="rect">
            <a:avLst/>
          </a:prstGeom>
        </p:spPr>
      </p:pic>
      <p:sp>
        <p:nvSpPr>
          <p:cNvPr id="7" name="Rectangle 6"/>
          <p:cNvSpPr/>
          <p:nvPr/>
        </p:nvSpPr>
        <p:spPr>
          <a:xfrm>
            <a:off x="9520518" y="5184419"/>
            <a:ext cx="1064715" cy="276999"/>
          </a:xfrm>
          <a:prstGeom prst="rect">
            <a:avLst/>
          </a:prstGeom>
        </p:spPr>
        <p:txBody>
          <a:bodyPr wrap="none">
            <a:spAutoFit/>
          </a:bodyPr>
          <a:lstStyle/>
          <a:p>
            <a:r>
              <a:rPr lang="en-GB" sz="1200" dirty="0">
                <a:solidFill>
                  <a:srgbClr val="000000"/>
                </a:solidFill>
                <a:latin typeface="Times New Roman" panose="02020603050405020304" pitchFamily="18" charset="0"/>
                <a:cs typeface="Times New Roman" panose="02020603050405020304" pitchFamily="18" charset="0"/>
              </a:rPr>
              <a:t>(Myers, 2017)</a:t>
            </a:r>
            <a:endParaRPr lang="en-GB" sz="1200" dirty="0">
              <a:latin typeface="Times New Roman" panose="02020603050405020304" pitchFamily="18" charset="0"/>
              <a:cs typeface="Times New Roman" panose="02020603050405020304" pitchFamily="18" charset="0"/>
            </a:endParaRPr>
          </a:p>
        </p:txBody>
      </p:sp>
      <p:sp>
        <p:nvSpPr>
          <p:cNvPr id="4" name="Rectangle 3"/>
          <p:cNvSpPr/>
          <p:nvPr/>
        </p:nvSpPr>
        <p:spPr>
          <a:xfrm>
            <a:off x="194033" y="6278480"/>
            <a:ext cx="1967205" cy="369332"/>
          </a:xfrm>
          <a:prstGeom prst="rect">
            <a:avLst/>
          </a:prstGeom>
        </p:spPr>
        <p:txBody>
          <a:bodyPr wrap="none">
            <a:spAutoFit/>
          </a:bodyPr>
          <a:lstStyle/>
          <a:p>
            <a:r>
              <a:rPr lang="en-GB" dirty="0">
                <a:solidFill>
                  <a:srgbClr val="000000"/>
                </a:solidFill>
                <a:latin typeface="Open Sans"/>
              </a:rPr>
              <a:t>(Refugees, 2019)</a:t>
            </a:r>
            <a:endParaRPr lang="en-GB" dirty="0"/>
          </a:p>
        </p:txBody>
      </p:sp>
      <p:sp>
        <p:nvSpPr>
          <p:cNvPr id="6" name="Rectangle 5"/>
          <p:cNvSpPr/>
          <p:nvPr/>
        </p:nvSpPr>
        <p:spPr>
          <a:xfrm>
            <a:off x="10052875" y="6278480"/>
            <a:ext cx="1975734" cy="369332"/>
          </a:xfrm>
          <a:prstGeom prst="rect">
            <a:avLst/>
          </a:prstGeom>
        </p:spPr>
        <p:txBody>
          <a:bodyPr wrap="none">
            <a:spAutoFit/>
          </a:bodyPr>
          <a:lstStyle/>
          <a:p>
            <a:r>
              <a:rPr lang="en-GB" dirty="0">
                <a:solidFill>
                  <a:srgbClr val="000000"/>
                </a:solidFill>
                <a:latin typeface="Open Sans"/>
              </a:rPr>
              <a:t>(McKinney, 2017)</a:t>
            </a:r>
            <a:endParaRPr lang="en-GB" dirty="0"/>
          </a:p>
        </p:txBody>
      </p:sp>
    </p:spTree>
    <p:extLst>
      <p:ext uri="{BB962C8B-B14F-4D97-AF65-F5344CB8AC3E}">
        <p14:creationId xmlns:p14="http://schemas.microsoft.com/office/powerpoint/2010/main" val="12258108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764" y="814892"/>
            <a:ext cx="10036886" cy="5228216"/>
          </a:xfrm>
          <a:prstGeom prst="rect">
            <a:avLst/>
          </a:prstGeom>
        </p:spPr>
      </p:pic>
      <p:sp>
        <p:nvSpPr>
          <p:cNvPr id="5" name="Rectangle 4"/>
          <p:cNvSpPr/>
          <p:nvPr/>
        </p:nvSpPr>
        <p:spPr>
          <a:xfrm>
            <a:off x="10057429" y="6043108"/>
            <a:ext cx="1556836" cy="458074"/>
          </a:xfrm>
          <a:prstGeom prst="rect">
            <a:avLst/>
          </a:prstGeom>
        </p:spPr>
        <p:txBody>
          <a:bodyPr wrap="none">
            <a:spAutoFit/>
          </a:bodyPr>
          <a:lstStyle/>
          <a:p>
            <a:pPr algn="just">
              <a:lnSpc>
                <a:spcPct val="150000"/>
              </a:lnSpc>
            </a:pPr>
            <a:r>
              <a:rPr lang="en-GB" dirty="0">
                <a:solidFill>
                  <a:srgbClr val="000000"/>
                </a:solidFill>
                <a:latin typeface="Times New Roman" panose="02020603050405020304" pitchFamily="18" charset="0"/>
                <a:cs typeface="Times New Roman" panose="02020603050405020304" pitchFamily="18" charset="0"/>
              </a:rPr>
              <a:t>(Gerard, 2017)</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816375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47596" y="0"/>
            <a:ext cx="5432611" cy="1200329"/>
          </a:xfrm>
          <a:prstGeom prst="rect">
            <a:avLst/>
          </a:prstGeom>
          <a:noFill/>
        </p:spPr>
        <p:txBody>
          <a:bodyPr wrap="square" rtlCol="0">
            <a:spAutoFit/>
          </a:bodyPr>
          <a:lstStyle/>
          <a:p>
            <a:pPr algn="just">
              <a:lnSpc>
                <a:spcPct val="150000"/>
              </a:lnSpc>
            </a:pPr>
            <a:r>
              <a:rPr lang="en-GB" sz="4800" dirty="0" smtClean="0">
                <a:latin typeface="Times New Roman" panose="02020603050405020304" pitchFamily="18" charset="0"/>
                <a:cs typeface="Times New Roman" panose="02020603050405020304" pitchFamily="18" charset="0"/>
              </a:rPr>
              <a:t>Political view points </a:t>
            </a:r>
            <a:endParaRPr lang="en-GB" sz="4800" dirty="0">
              <a:latin typeface="Times New Roman" panose="02020603050405020304" pitchFamily="18" charset="0"/>
              <a:cs typeface="Times New Roman" panose="02020603050405020304" pitchFamily="18" charset="0"/>
            </a:endParaRPr>
          </a:p>
        </p:txBody>
      </p:sp>
      <p:graphicFrame>
        <p:nvGraphicFramePr>
          <p:cNvPr id="3" name="Table 2"/>
          <p:cNvGraphicFramePr>
            <a:graphicFrameLocks noGrp="1"/>
          </p:cNvGraphicFramePr>
          <p:nvPr>
            <p:extLst>
              <p:ext uri="{D42A27DB-BD31-4B8C-83A1-F6EECF244321}">
                <p14:modId xmlns:p14="http://schemas.microsoft.com/office/powerpoint/2010/main" val="3531913557"/>
              </p:ext>
            </p:extLst>
          </p:nvPr>
        </p:nvGraphicFramePr>
        <p:xfrm>
          <a:off x="1720027" y="1827704"/>
          <a:ext cx="8639586" cy="370840"/>
        </p:xfrm>
        <a:graphic>
          <a:graphicData uri="http://schemas.openxmlformats.org/drawingml/2006/table">
            <a:tbl>
              <a:tblPr firstRow="1" bandRow="1">
                <a:tableStyleId>{5C22544A-7EE6-4342-B048-85BDC9FD1C3A}</a:tableStyleId>
              </a:tblPr>
              <a:tblGrid>
                <a:gridCol w="2879862">
                  <a:extLst>
                    <a:ext uri="{9D8B030D-6E8A-4147-A177-3AD203B41FA5}">
                      <a16:colId xmlns:a16="http://schemas.microsoft.com/office/drawing/2014/main" val="2704992006"/>
                    </a:ext>
                  </a:extLst>
                </a:gridCol>
                <a:gridCol w="2879862">
                  <a:extLst>
                    <a:ext uri="{9D8B030D-6E8A-4147-A177-3AD203B41FA5}">
                      <a16:colId xmlns:a16="http://schemas.microsoft.com/office/drawing/2014/main" val="1057216824"/>
                    </a:ext>
                  </a:extLst>
                </a:gridCol>
                <a:gridCol w="2879862">
                  <a:extLst>
                    <a:ext uri="{9D8B030D-6E8A-4147-A177-3AD203B41FA5}">
                      <a16:colId xmlns:a16="http://schemas.microsoft.com/office/drawing/2014/main" val="3715225955"/>
                    </a:ext>
                  </a:extLst>
                </a:gridCol>
              </a:tblGrid>
              <a:tr h="370840">
                <a:tc>
                  <a:txBody>
                    <a:bodyPr/>
                    <a:lstStyle/>
                    <a:p>
                      <a:r>
                        <a:rPr lang="en-GB" dirty="0" smtClean="0"/>
                        <a:t>Con</a:t>
                      </a:r>
                      <a:endParaRPr lang="en-GB" dirty="0"/>
                    </a:p>
                  </a:txBody>
                  <a:tcPr/>
                </a:tc>
                <a:tc>
                  <a:txBody>
                    <a:bodyPr/>
                    <a:lstStyle/>
                    <a:p>
                      <a:r>
                        <a:rPr lang="en-GB" dirty="0" smtClean="0"/>
                        <a:t>Labour </a:t>
                      </a:r>
                      <a:endParaRPr lang="en-GB" dirty="0"/>
                    </a:p>
                  </a:txBody>
                  <a:tcPr>
                    <a:solidFill>
                      <a:srgbClr val="FF0000"/>
                    </a:solidFill>
                  </a:tcPr>
                </a:tc>
                <a:tc>
                  <a:txBody>
                    <a:bodyPr/>
                    <a:lstStyle/>
                    <a:p>
                      <a:r>
                        <a:rPr lang="en-GB" dirty="0" smtClean="0"/>
                        <a:t>UKIP</a:t>
                      </a:r>
                      <a:endParaRPr lang="en-GB" dirty="0"/>
                    </a:p>
                  </a:txBody>
                  <a:tcPr>
                    <a:solidFill>
                      <a:schemeClr val="accent6"/>
                    </a:solidFill>
                  </a:tcPr>
                </a:tc>
                <a:extLst>
                  <a:ext uri="{0D108BD9-81ED-4DB2-BD59-A6C34878D82A}">
                    <a16:rowId xmlns:a16="http://schemas.microsoft.com/office/drawing/2014/main" val="1118543176"/>
                  </a:ext>
                </a:extLst>
              </a:tr>
            </a:tbl>
          </a:graphicData>
        </a:graphic>
      </p:graphicFrame>
      <p:sp>
        <p:nvSpPr>
          <p:cNvPr id="4" name="Rectangle 3"/>
          <p:cNvSpPr/>
          <p:nvPr/>
        </p:nvSpPr>
        <p:spPr>
          <a:xfrm>
            <a:off x="1402080" y="6119326"/>
            <a:ext cx="6096000" cy="923330"/>
          </a:xfrm>
          <a:prstGeom prst="rect">
            <a:avLst/>
          </a:prstGeom>
        </p:spPr>
        <p:txBody>
          <a:bodyPr>
            <a:spAutoFit/>
          </a:bodyPr>
          <a:lstStyle/>
          <a:p>
            <a:r>
              <a:rPr lang="en-GB" dirty="0"/>
              <a:t>https://www.independent.co.uk/news/uk/politics/british-arms-sales-to-the-middle-east-are-probably-fuelling-isis-says-jeremy-corbyn-10364998.html</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05002" y="2505171"/>
            <a:ext cx="2545078" cy="3307528"/>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05871" y="2494339"/>
            <a:ext cx="2667898" cy="3318360"/>
          </a:xfrm>
          <a:prstGeom prst="rect">
            <a:avLst/>
          </a:prstGeom>
        </p:spPr>
      </p:pic>
      <p:sp>
        <p:nvSpPr>
          <p:cNvPr id="9" name="Rectangle 8"/>
          <p:cNvSpPr/>
          <p:nvPr/>
        </p:nvSpPr>
        <p:spPr>
          <a:xfrm>
            <a:off x="5864299" y="5581097"/>
            <a:ext cx="1633781" cy="463204"/>
          </a:xfrm>
          <a:prstGeom prst="rect">
            <a:avLst/>
          </a:prstGeom>
        </p:spPr>
        <p:txBody>
          <a:bodyPr wrap="none">
            <a:spAutoFit/>
          </a:bodyPr>
          <a:lstStyle/>
          <a:p>
            <a:pPr algn="just">
              <a:lnSpc>
                <a:spcPct val="150000"/>
              </a:lnSpc>
            </a:pPr>
            <a:r>
              <a:rPr lang="en-GB" dirty="0">
                <a:solidFill>
                  <a:srgbClr val="000000"/>
                </a:solidFill>
              </a:rPr>
              <a:t>(</a:t>
            </a:r>
            <a:r>
              <a:rPr lang="en-GB" sz="1200" dirty="0" err="1">
                <a:solidFill>
                  <a:srgbClr val="000000"/>
                </a:solidFill>
                <a:latin typeface="Times New Roman" panose="02020603050405020304" pitchFamily="18" charset="0"/>
                <a:cs typeface="Times New Roman" panose="02020603050405020304" pitchFamily="18" charset="0"/>
              </a:rPr>
              <a:t>UKProgressive</a:t>
            </a:r>
            <a:r>
              <a:rPr lang="en-GB" sz="1200" dirty="0">
                <a:solidFill>
                  <a:srgbClr val="000000"/>
                </a:solidFill>
                <a:latin typeface="Times New Roman" panose="02020603050405020304" pitchFamily="18" charset="0"/>
                <a:cs typeface="Times New Roman" panose="02020603050405020304" pitchFamily="18" charset="0"/>
              </a:rPr>
              <a:t>, 2019</a:t>
            </a:r>
            <a:r>
              <a:rPr lang="en-GB" dirty="0">
                <a:solidFill>
                  <a:srgbClr val="000000"/>
                </a:solidFill>
              </a:rPr>
              <a:t>)</a:t>
            </a:r>
            <a:endParaRPr lang="en-GB" dirty="0"/>
          </a:p>
        </p:txBody>
      </p:sp>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73566" y="2494339"/>
            <a:ext cx="2712125" cy="3307527"/>
          </a:xfrm>
          <a:prstGeom prst="rect">
            <a:avLst/>
          </a:prstGeom>
        </p:spPr>
      </p:pic>
      <p:sp>
        <p:nvSpPr>
          <p:cNvPr id="11" name="Rectangle 10"/>
          <p:cNvSpPr/>
          <p:nvPr/>
        </p:nvSpPr>
        <p:spPr>
          <a:xfrm>
            <a:off x="9200706" y="5708183"/>
            <a:ext cx="1158907" cy="336118"/>
          </a:xfrm>
          <a:prstGeom prst="rect">
            <a:avLst/>
          </a:prstGeom>
        </p:spPr>
        <p:txBody>
          <a:bodyPr wrap="none">
            <a:spAutoFit/>
          </a:bodyPr>
          <a:lstStyle/>
          <a:p>
            <a:pPr algn="just">
              <a:lnSpc>
                <a:spcPct val="150000"/>
              </a:lnSpc>
            </a:pPr>
            <a:r>
              <a:rPr lang="en-GB" sz="1200" dirty="0">
                <a:solidFill>
                  <a:srgbClr val="000000"/>
                </a:solidFill>
                <a:latin typeface="Times New Roman" panose="02020603050405020304" pitchFamily="18" charset="0"/>
                <a:cs typeface="Times New Roman" panose="02020603050405020304" pitchFamily="18" charset="0"/>
              </a:rPr>
              <a:t>(Lindsay, 2018)</a:t>
            </a:r>
            <a:endParaRPr lang="en-GB" sz="1200" dirty="0">
              <a:latin typeface="Times New Roman" panose="02020603050405020304" pitchFamily="18" charset="0"/>
              <a:cs typeface="Times New Roman" panose="02020603050405020304" pitchFamily="18" charset="0"/>
            </a:endParaRPr>
          </a:p>
        </p:txBody>
      </p:sp>
      <p:sp>
        <p:nvSpPr>
          <p:cNvPr id="6" name="Rectangle 5"/>
          <p:cNvSpPr/>
          <p:nvPr/>
        </p:nvSpPr>
        <p:spPr>
          <a:xfrm>
            <a:off x="9686186" y="6396325"/>
            <a:ext cx="2505814" cy="369332"/>
          </a:xfrm>
          <a:prstGeom prst="rect">
            <a:avLst/>
          </a:prstGeom>
        </p:spPr>
        <p:txBody>
          <a:bodyPr wrap="none">
            <a:spAutoFit/>
          </a:bodyPr>
          <a:lstStyle/>
          <a:p>
            <a:r>
              <a:rPr lang="en-GB" dirty="0">
                <a:solidFill>
                  <a:srgbClr val="000000"/>
                </a:solidFill>
                <a:latin typeface="Open Sans"/>
              </a:rPr>
              <a:t>(Help Refugees, 2017)</a:t>
            </a:r>
            <a:endParaRPr lang="en-GB" dirty="0"/>
          </a:p>
        </p:txBody>
      </p:sp>
    </p:spTree>
    <p:extLst>
      <p:ext uri="{BB962C8B-B14F-4D97-AF65-F5344CB8AC3E}">
        <p14:creationId xmlns:p14="http://schemas.microsoft.com/office/powerpoint/2010/main" val="44124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56262" y="0"/>
            <a:ext cx="6727371" cy="1938992"/>
          </a:xfrm>
          <a:prstGeom prst="rect">
            <a:avLst/>
          </a:prstGeom>
          <a:noFill/>
        </p:spPr>
        <p:txBody>
          <a:bodyPr wrap="square" rtlCol="0">
            <a:spAutoFit/>
          </a:bodyPr>
          <a:lstStyle/>
          <a:p>
            <a:pPr algn="ctr">
              <a:lnSpc>
                <a:spcPct val="150000"/>
              </a:lnSpc>
            </a:pPr>
            <a:r>
              <a:rPr lang="en-GB" sz="4000" b="1" dirty="0">
                <a:latin typeface="Times New Roman" panose="02020603050405020304" pitchFamily="18" charset="0"/>
                <a:cs typeface="Times New Roman" panose="02020603050405020304" pitchFamily="18" charset="0"/>
              </a:rPr>
              <a:t>S</a:t>
            </a:r>
            <a:r>
              <a:rPr lang="en-GB" sz="4000" b="1" dirty="0" smtClean="0">
                <a:latin typeface="Times New Roman" panose="02020603050405020304" pitchFamily="18" charset="0"/>
                <a:cs typeface="Times New Roman" panose="02020603050405020304" pitchFamily="18" charset="0"/>
              </a:rPr>
              <a:t>elling </a:t>
            </a:r>
            <a:r>
              <a:rPr lang="en-GB" sz="4000" b="1" dirty="0">
                <a:latin typeface="Times New Roman" panose="02020603050405020304" pitchFamily="18" charset="0"/>
                <a:cs typeface="Times New Roman" panose="02020603050405020304" pitchFamily="18" charset="0"/>
              </a:rPr>
              <a:t>of weapons in the </a:t>
            </a:r>
            <a:r>
              <a:rPr lang="en-GB" sz="4000" b="1" dirty="0">
                <a:latin typeface="Times New Roman" panose="02020603050405020304" pitchFamily="18" charset="0"/>
                <a:cs typeface="Times New Roman" panose="02020603050405020304" pitchFamily="18" charset="0"/>
              </a:rPr>
              <a:t>M</a:t>
            </a:r>
            <a:r>
              <a:rPr lang="en-GB" sz="4000" b="1" dirty="0" smtClean="0">
                <a:latin typeface="Times New Roman" panose="02020603050405020304" pitchFamily="18" charset="0"/>
                <a:cs typeface="Times New Roman" panose="02020603050405020304" pitchFamily="18" charset="0"/>
              </a:rPr>
              <a:t>iddle </a:t>
            </a:r>
            <a:r>
              <a:rPr lang="en-GB" sz="4000" b="1" dirty="0">
                <a:latin typeface="Times New Roman" panose="02020603050405020304" pitchFamily="18" charset="0"/>
                <a:cs typeface="Times New Roman" panose="02020603050405020304" pitchFamily="18" charset="0"/>
              </a:rPr>
              <a:t>E</a:t>
            </a:r>
            <a:r>
              <a:rPr lang="en-GB" sz="4000" b="1" dirty="0" smtClean="0">
                <a:latin typeface="Times New Roman" panose="02020603050405020304" pitchFamily="18" charset="0"/>
                <a:cs typeface="Times New Roman" panose="02020603050405020304" pitchFamily="18" charset="0"/>
              </a:rPr>
              <a:t>ast </a:t>
            </a:r>
            <a:endParaRPr lang="en-GB" sz="4000" dirty="0">
              <a:latin typeface="Times New Roman" panose="02020603050405020304" pitchFamily="18" charset="0"/>
              <a:cs typeface="Times New Roman" panose="02020603050405020304" pitchFamily="18" charset="0"/>
            </a:endParaRPr>
          </a:p>
        </p:txBody>
      </p:sp>
      <p:sp>
        <p:nvSpPr>
          <p:cNvPr id="3" name="Rectangle 2"/>
          <p:cNvSpPr/>
          <p:nvPr/>
        </p:nvSpPr>
        <p:spPr>
          <a:xfrm>
            <a:off x="1110341" y="2206679"/>
            <a:ext cx="10019212" cy="3782061"/>
          </a:xfrm>
          <a:prstGeom prst="rect">
            <a:avLst/>
          </a:prstGeom>
        </p:spPr>
        <p:txBody>
          <a:bodyPr wrap="square">
            <a:spAutoFit/>
          </a:bodyPr>
          <a:lstStyle/>
          <a:p>
            <a:pPr>
              <a:lnSpc>
                <a:spcPct val="150000"/>
              </a:lnSpc>
            </a:pPr>
            <a:r>
              <a:rPr lang="en-GB" dirty="0">
                <a:solidFill>
                  <a:srgbClr val="212121"/>
                </a:solidFill>
                <a:latin typeface="Times New Roman" panose="02020603050405020304" pitchFamily="18" charset="0"/>
                <a:cs typeface="Times New Roman" panose="02020603050405020304" pitchFamily="18" charset="0"/>
              </a:rPr>
              <a:t>The United Kingdom is  the second largest weapons dealer in the </a:t>
            </a:r>
            <a:r>
              <a:rPr lang="en-GB" dirty="0" smtClean="0">
                <a:solidFill>
                  <a:srgbClr val="212121"/>
                </a:solidFill>
                <a:latin typeface="Times New Roman" panose="02020603050405020304" pitchFamily="18" charset="0"/>
                <a:cs typeface="Times New Roman" panose="02020603050405020304" pitchFamily="18" charset="0"/>
              </a:rPr>
              <a:t>world. As </a:t>
            </a:r>
            <a:r>
              <a:rPr lang="en-GB" dirty="0">
                <a:solidFill>
                  <a:srgbClr val="212121"/>
                </a:solidFill>
                <a:latin typeface="Times New Roman" panose="02020603050405020304" pitchFamily="18" charset="0"/>
                <a:cs typeface="Times New Roman" panose="02020603050405020304" pitchFamily="18" charset="0"/>
              </a:rPr>
              <a:t>evident by  official government  data that indicates that; the vast majority of the weapons fuelling deadly conflicts in the Middle East and is facilitating the mass genocide in Yemen has been supplied by the UK.  </a:t>
            </a:r>
            <a:r>
              <a:rPr lang="en-GB" dirty="0">
                <a:latin typeface="Times New Roman" panose="02020603050405020304" pitchFamily="18" charset="0"/>
                <a:cs typeface="Times New Roman" panose="02020603050405020304" pitchFamily="18" charset="0"/>
              </a:rPr>
              <a:t/>
            </a: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
            </a:r>
            <a:br>
              <a:rPr lang="en-GB" dirty="0">
                <a:latin typeface="Times New Roman" panose="02020603050405020304" pitchFamily="18" charset="0"/>
                <a:cs typeface="Times New Roman" panose="02020603050405020304" pitchFamily="18" charset="0"/>
              </a:rPr>
            </a:br>
            <a:r>
              <a:rPr lang="en-GB" dirty="0">
                <a:solidFill>
                  <a:srgbClr val="212121"/>
                </a:solidFill>
                <a:latin typeface="Times New Roman" panose="02020603050405020304" pitchFamily="18" charset="0"/>
                <a:cs typeface="Times New Roman" panose="02020603050405020304" pitchFamily="18" charset="0"/>
              </a:rPr>
              <a:t>Furthermore, Since 2010 the </a:t>
            </a:r>
            <a:r>
              <a:rPr lang="en-GB" dirty="0" smtClean="0">
                <a:solidFill>
                  <a:srgbClr val="212121"/>
                </a:solidFill>
                <a:latin typeface="Times New Roman" panose="02020603050405020304" pitchFamily="18" charset="0"/>
                <a:cs typeface="Times New Roman" panose="02020603050405020304" pitchFamily="18" charset="0"/>
              </a:rPr>
              <a:t>UK </a:t>
            </a:r>
            <a:r>
              <a:rPr lang="en-GB" dirty="0">
                <a:solidFill>
                  <a:srgbClr val="212121"/>
                </a:solidFill>
                <a:latin typeface="Times New Roman" panose="02020603050405020304" pitchFamily="18" charset="0"/>
                <a:cs typeface="Times New Roman" panose="02020603050405020304" pitchFamily="18" charset="0"/>
              </a:rPr>
              <a:t>has supplied arms to 39 of the 51 countries ranked “not free” on the Freedom House "Freedom in the world" report, in addition,  22 of the 30 countries are on the UK Government’s  human rights watch list.</a:t>
            </a:r>
            <a:r>
              <a:rPr lang="en-GB" dirty="0">
                <a:latin typeface="Times New Roman" panose="02020603050405020304" pitchFamily="18" charset="0"/>
                <a:cs typeface="Times New Roman" panose="02020603050405020304" pitchFamily="18" charset="0"/>
              </a:rPr>
              <a:t/>
            </a: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
            </a:r>
            <a:br>
              <a:rPr lang="en-GB" dirty="0">
                <a:latin typeface="Times New Roman" panose="02020603050405020304" pitchFamily="18" charset="0"/>
                <a:cs typeface="Times New Roman" panose="02020603050405020304" pitchFamily="18" charset="0"/>
              </a:rPr>
            </a:br>
            <a:r>
              <a:rPr lang="en-GB" dirty="0">
                <a:solidFill>
                  <a:srgbClr val="212121"/>
                </a:solidFill>
                <a:latin typeface="Times New Roman" panose="02020603050405020304" pitchFamily="18" charset="0"/>
                <a:cs typeface="Times New Roman" panose="02020603050405020304" pitchFamily="18" charset="0"/>
              </a:rPr>
              <a:t>Additionally , many public sector organizations have invested employees pensions into such companies.</a:t>
            </a:r>
            <a:endParaRPr lang="en-GB" dirty="0">
              <a:latin typeface="Times New Roman" panose="02020603050405020304" pitchFamily="18" charset="0"/>
              <a:cs typeface="Times New Roman" panose="02020603050405020304" pitchFamily="18" charset="0"/>
            </a:endParaRPr>
          </a:p>
        </p:txBody>
      </p:sp>
      <p:sp>
        <p:nvSpPr>
          <p:cNvPr id="4" name="Rectangle 3"/>
          <p:cNvSpPr/>
          <p:nvPr/>
        </p:nvSpPr>
        <p:spPr>
          <a:xfrm>
            <a:off x="9001547" y="6039786"/>
            <a:ext cx="1582484" cy="369332"/>
          </a:xfrm>
          <a:prstGeom prst="rect">
            <a:avLst/>
          </a:prstGeom>
        </p:spPr>
        <p:txBody>
          <a:bodyPr wrap="none">
            <a:spAutoFit/>
          </a:bodyPr>
          <a:lstStyle/>
          <a:p>
            <a:r>
              <a:rPr lang="en-GB" dirty="0">
                <a:solidFill>
                  <a:srgbClr val="000000"/>
                </a:solidFill>
                <a:latin typeface="Open Sans"/>
              </a:rPr>
              <a:t>(Stone, 2016)</a:t>
            </a:r>
            <a:endParaRPr lang="en-GB" dirty="0"/>
          </a:p>
        </p:txBody>
      </p:sp>
    </p:spTree>
    <p:extLst>
      <p:ext uri="{BB962C8B-B14F-4D97-AF65-F5344CB8AC3E}">
        <p14:creationId xmlns:p14="http://schemas.microsoft.com/office/powerpoint/2010/main" val="420884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99954" y="156755"/>
            <a:ext cx="6609806" cy="1189493"/>
          </a:xfrm>
          <a:prstGeom prst="rect">
            <a:avLst/>
          </a:prstGeom>
          <a:noFill/>
        </p:spPr>
        <p:txBody>
          <a:bodyPr wrap="square" rtlCol="0">
            <a:spAutoFit/>
          </a:bodyPr>
          <a:lstStyle/>
          <a:p>
            <a:pPr algn="ctr">
              <a:lnSpc>
                <a:spcPct val="150000"/>
              </a:lnSpc>
            </a:pPr>
            <a:r>
              <a:rPr lang="en-GB" sz="5400" dirty="0" smtClean="0">
                <a:latin typeface="Times New Roman" panose="02020603050405020304" pitchFamily="18" charset="0"/>
                <a:cs typeface="Times New Roman" panose="02020603050405020304" pitchFamily="18" charset="0"/>
              </a:rPr>
              <a:t>Support for Refugees </a:t>
            </a:r>
            <a:endParaRPr lang="en-GB" sz="5400" dirty="0">
              <a:latin typeface="Times New Roman" panose="02020603050405020304" pitchFamily="18" charset="0"/>
              <a:cs typeface="Times New Roman" panose="02020603050405020304" pitchFamily="18" charset="0"/>
            </a:endParaRPr>
          </a:p>
        </p:txBody>
      </p:sp>
      <p:sp>
        <p:nvSpPr>
          <p:cNvPr id="3" name="TextBox 2"/>
          <p:cNvSpPr txBox="1"/>
          <p:nvPr/>
        </p:nvSpPr>
        <p:spPr>
          <a:xfrm>
            <a:off x="2076994" y="1346248"/>
            <a:ext cx="7680960" cy="4493538"/>
          </a:xfrm>
          <a:prstGeom prst="rect">
            <a:avLst/>
          </a:prstGeom>
          <a:noFill/>
        </p:spPr>
        <p:txBody>
          <a:bodyPr wrap="square" rtlCol="0">
            <a:spAutoFit/>
          </a:bodyPr>
          <a:lstStyle/>
          <a:p>
            <a:pPr algn="just"/>
            <a:r>
              <a:rPr lang="en-GB" sz="2800" dirty="0">
                <a:latin typeface="Times New Roman" panose="02020603050405020304" pitchFamily="18" charset="0"/>
                <a:cs typeface="Times New Roman" panose="02020603050405020304" pitchFamily="18" charset="0"/>
              </a:rPr>
              <a:t>S</a:t>
            </a:r>
            <a:r>
              <a:rPr lang="en-GB" sz="2800" dirty="0" smtClean="0">
                <a:latin typeface="Times New Roman" panose="02020603050405020304" pitchFamily="18" charset="0"/>
                <a:cs typeface="Times New Roman" panose="02020603050405020304" pitchFamily="18" charset="0"/>
              </a:rPr>
              <a:t>ection 31 of Immigration and Asylum </a:t>
            </a:r>
            <a:r>
              <a:rPr lang="en-GB" sz="2800" dirty="0">
                <a:latin typeface="Times New Roman" panose="02020603050405020304" pitchFamily="18" charset="0"/>
                <a:cs typeface="Times New Roman" panose="02020603050405020304" pitchFamily="18" charset="0"/>
              </a:rPr>
              <a:t>A</a:t>
            </a:r>
            <a:r>
              <a:rPr lang="en-GB" sz="2800" dirty="0" smtClean="0">
                <a:latin typeface="Times New Roman" panose="02020603050405020304" pitchFamily="18" charset="0"/>
                <a:cs typeface="Times New Roman" panose="02020603050405020304" pitchFamily="18" charset="0"/>
              </a:rPr>
              <a:t>ct 1999 </a:t>
            </a:r>
          </a:p>
          <a:p>
            <a:pPr algn="just"/>
            <a:endParaRPr lang="en-GB" sz="2800" dirty="0" smtClean="0">
              <a:latin typeface="Times New Roman" panose="02020603050405020304" pitchFamily="18" charset="0"/>
              <a:cs typeface="Times New Roman" panose="02020603050405020304" pitchFamily="18" charset="0"/>
            </a:endParaRPr>
          </a:p>
          <a:p>
            <a:pPr algn="just"/>
            <a:r>
              <a:rPr lang="en-GB" sz="2800" dirty="0">
                <a:latin typeface="Times New Roman" panose="02020603050405020304" pitchFamily="18" charset="0"/>
                <a:cs typeface="Times New Roman" panose="02020603050405020304" pitchFamily="18" charset="0"/>
              </a:rPr>
              <a:t>A</a:t>
            </a:r>
            <a:r>
              <a:rPr lang="en-GB" sz="2800" dirty="0" smtClean="0">
                <a:latin typeface="Times New Roman" panose="02020603050405020304" pitchFamily="18" charset="0"/>
                <a:cs typeface="Times New Roman" panose="02020603050405020304" pitchFamily="18" charset="0"/>
              </a:rPr>
              <a:t>rticle 31 of the 1951 Refugee </a:t>
            </a:r>
            <a:r>
              <a:rPr lang="en-GB" sz="2800" dirty="0">
                <a:latin typeface="Times New Roman" panose="02020603050405020304" pitchFamily="18" charset="0"/>
                <a:cs typeface="Times New Roman" panose="02020603050405020304" pitchFamily="18" charset="0"/>
              </a:rPr>
              <a:t>C</a:t>
            </a:r>
            <a:r>
              <a:rPr lang="en-GB" sz="2800" dirty="0" smtClean="0">
                <a:latin typeface="Times New Roman" panose="02020603050405020304" pitchFamily="18" charset="0"/>
                <a:cs typeface="Times New Roman" panose="02020603050405020304" pitchFamily="18" charset="0"/>
              </a:rPr>
              <a:t>onvention</a:t>
            </a:r>
          </a:p>
          <a:p>
            <a:pPr algn="just"/>
            <a:endParaRPr lang="en-GB" sz="2800" dirty="0" smtClean="0">
              <a:latin typeface="Times New Roman" panose="02020603050405020304" pitchFamily="18" charset="0"/>
              <a:cs typeface="Times New Roman" panose="02020603050405020304" pitchFamily="18" charset="0"/>
            </a:endParaRPr>
          </a:p>
          <a:p>
            <a:pPr algn="just"/>
            <a:r>
              <a:rPr lang="en-GB" sz="2800" dirty="0">
                <a:latin typeface="Times New Roman" panose="02020603050405020304" pitchFamily="18" charset="0"/>
                <a:cs typeface="Times New Roman" panose="02020603050405020304" pitchFamily="18" charset="0"/>
              </a:rPr>
              <a:t>R</a:t>
            </a:r>
            <a:r>
              <a:rPr lang="en-GB" sz="2800" dirty="0" smtClean="0">
                <a:latin typeface="Times New Roman" panose="02020603050405020304" pitchFamily="18" charset="0"/>
                <a:cs typeface="Times New Roman" panose="02020603050405020304" pitchFamily="18" charset="0"/>
              </a:rPr>
              <a:t>efugee </a:t>
            </a:r>
            <a:r>
              <a:rPr lang="en-GB" sz="2800" dirty="0">
                <a:latin typeface="Times New Roman" panose="02020603050405020304" pitchFamily="18" charset="0"/>
                <a:cs typeface="Times New Roman" panose="02020603050405020304" pitchFamily="18" charset="0"/>
              </a:rPr>
              <a:t>C</a:t>
            </a:r>
            <a:r>
              <a:rPr lang="en-GB" sz="2800" dirty="0" smtClean="0">
                <a:latin typeface="Times New Roman" panose="02020603050405020304" pitchFamily="18" charset="0"/>
                <a:cs typeface="Times New Roman" panose="02020603050405020304" pitchFamily="18" charset="0"/>
              </a:rPr>
              <a:t>ouncil</a:t>
            </a:r>
          </a:p>
          <a:p>
            <a:pPr algn="just"/>
            <a:endParaRPr lang="en-GB" sz="2800" dirty="0" smtClean="0">
              <a:latin typeface="Times New Roman" panose="02020603050405020304" pitchFamily="18" charset="0"/>
              <a:cs typeface="Times New Roman" panose="02020603050405020304" pitchFamily="18" charset="0"/>
            </a:endParaRPr>
          </a:p>
          <a:p>
            <a:pPr algn="just"/>
            <a:r>
              <a:rPr lang="en-GB" sz="2800" dirty="0" smtClean="0">
                <a:latin typeface="Times New Roman" panose="02020603050405020304" pitchFamily="18" charset="0"/>
                <a:cs typeface="Times New Roman" panose="02020603050405020304" pitchFamily="18" charset="0"/>
              </a:rPr>
              <a:t>Refugee-Action</a:t>
            </a:r>
          </a:p>
          <a:p>
            <a:endParaRPr lang="en-GB" dirty="0"/>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7811234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74721" y="-75304"/>
            <a:ext cx="4270786" cy="1555234"/>
          </a:xfrm>
          <a:prstGeom prst="rect">
            <a:avLst/>
          </a:prstGeom>
          <a:noFill/>
        </p:spPr>
        <p:txBody>
          <a:bodyPr wrap="square" rtlCol="0">
            <a:spAutoFit/>
          </a:bodyPr>
          <a:lstStyle/>
          <a:p>
            <a:pPr algn="ctr">
              <a:lnSpc>
                <a:spcPct val="150000"/>
              </a:lnSpc>
            </a:pPr>
            <a:r>
              <a:rPr lang="en-GB" sz="7200" dirty="0" smtClean="0">
                <a:latin typeface="Times New Roman" panose="02020603050405020304" pitchFamily="18" charset="0"/>
                <a:cs typeface="Times New Roman" panose="02020603050405020304" pitchFamily="18" charset="0"/>
              </a:rPr>
              <a:t>Reference</a:t>
            </a:r>
            <a:endParaRPr lang="en-GB" sz="7200" dirty="0">
              <a:latin typeface="Times New Roman" panose="02020603050405020304" pitchFamily="18" charset="0"/>
              <a:cs typeface="Times New Roman" panose="02020603050405020304" pitchFamily="18" charset="0"/>
            </a:endParaRPr>
          </a:p>
        </p:txBody>
      </p:sp>
      <p:sp>
        <p:nvSpPr>
          <p:cNvPr id="3" name="Rectangle 2"/>
          <p:cNvSpPr/>
          <p:nvPr/>
        </p:nvSpPr>
        <p:spPr>
          <a:xfrm>
            <a:off x="419548" y="1648194"/>
            <a:ext cx="10983558" cy="4524315"/>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sz="1200" dirty="0"/>
              <a:t>Assets.publishing.service.gov.uk. (2012). </a:t>
            </a:r>
            <a:r>
              <a:rPr lang="en-GB" sz="1200" i="1" dirty="0"/>
              <a:t>SECTION 31 OF IMMIGRATION AND ASYLUM ACT 1999 AND ARTICLE 31 OF THE 1951 REFUGEE CONVENTION</a:t>
            </a:r>
            <a:r>
              <a:rPr lang="en-GB" sz="1200" dirty="0"/>
              <a:t>. [online] Available at: https://assets.publishing.service.gov.uk/government/uploads/system/uploads/attachment_data/file/257378/article31.pdf [Accessed 28 Jan. 2019].</a:t>
            </a:r>
          </a:p>
          <a:p>
            <a:pPr marL="285750" indent="-285750" algn="just">
              <a:lnSpc>
                <a:spcPct val="150000"/>
              </a:lnSpc>
              <a:buFont typeface="Arial" panose="020B0604020202020204" pitchFamily="34" charset="0"/>
              <a:buChar char="•"/>
            </a:pPr>
            <a:r>
              <a:rPr lang="en-GB" sz="1200" dirty="0" smtClean="0">
                <a:latin typeface="Times New Roman" panose="02020603050405020304" pitchFamily="18" charset="0"/>
                <a:cs typeface="Times New Roman" panose="02020603050405020304" pitchFamily="18" charset="0"/>
              </a:rPr>
              <a:t>Gerard</a:t>
            </a:r>
            <a:r>
              <a:rPr lang="en-GB" sz="1200" dirty="0">
                <a:latin typeface="Times New Roman" panose="02020603050405020304" pitchFamily="18" charset="0"/>
                <a:cs typeface="Times New Roman" panose="02020603050405020304" pitchFamily="18" charset="0"/>
              </a:rPr>
              <a:t>, L. (2017). </a:t>
            </a:r>
            <a:r>
              <a:rPr lang="en-GB" sz="1200" i="1" dirty="0">
                <a:latin typeface="Times New Roman" panose="02020603050405020304" pitchFamily="18" charset="0"/>
                <a:cs typeface="Times New Roman" panose="02020603050405020304" pitchFamily="18" charset="0"/>
              </a:rPr>
              <a:t>Anti immigration rhetoric: the poisonous xenophobia of our press</a:t>
            </a:r>
            <a:r>
              <a:rPr lang="en-GB" sz="1200" dirty="0">
                <a:latin typeface="Times New Roman" panose="02020603050405020304" pitchFamily="18" charset="0"/>
                <a:cs typeface="Times New Roman" panose="02020603050405020304" pitchFamily="18" charset="0"/>
              </a:rPr>
              <a:t>. [image] Available at: https://www.theneweuropean.co.uk/top-stories/anti-immigration-rhetoric-the-poisonous-xenophobia-of-our-press-1-4921622 [Accessed 23 Jan. 2019].</a:t>
            </a:r>
          </a:p>
          <a:p>
            <a:pPr marL="285750" indent="-285750" algn="just">
              <a:lnSpc>
                <a:spcPct val="150000"/>
              </a:lnSpc>
              <a:buFont typeface="Arial" panose="020B0604020202020204" pitchFamily="34" charset="0"/>
              <a:buChar char="•"/>
            </a:pPr>
            <a:r>
              <a:rPr lang="en-GB" sz="1200" dirty="0"/>
              <a:t>Help Refugees. (2017). </a:t>
            </a:r>
            <a:r>
              <a:rPr lang="en-GB" sz="1200" i="1" dirty="0"/>
              <a:t>2017 Party </a:t>
            </a:r>
            <a:r>
              <a:rPr lang="en-GB" sz="1200" i="1" dirty="0" err="1"/>
              <a:t>Manfestos</a:t>
            </a:r>
            <a:r>
              <a:rPr lang="en-GB" sz="1200" i="1" dirty="0"/>
              <a:t>: What do they say about refugees?</a:t>
            </a:r>
            <a:r>
              <a:rPr lang="en-GB" sz="1200" dirty="0"/>
              <a:t>. [online] Available at: https://helprefugees.org/news/2017-party-manifestos-refugees/ [Accessed 28 Jan. 2019].</a:t>
            </a:r>
            <a:endParaRPr lang="en-GB" sz="1000" dirty="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GB" sz="1200" dirty="0" err="1" smtClean="0">
                <a:latin typeface="Times New Roman" panose="02020603050405020304" pitchFamily="18" charset="0"/>
                <a:cs typeface="Times New Roman" panose="02020603050405020304" pitchFamily="18" charset="0"/>
              </a:rPr>
              <a:t>McCambridge</a:t>
            </a:r>
            <a:r>
              <a:rPr lang="en-GB" sz="1200" dirty="0">
                <a:latin typeface="Times New Roman" panose="02020603050405020304" pitchFamily="18" charset="0"/>
                <a:cs typeface="Times New Roman" panose="02020603050405020304" pitchFamily="18" charset="0"/>
              </a:rPr>
              <a:t>, R. (2016). </a:t>
            </a:r>
            <a:r>
              <a:rPr lang="en-GB" sz="1200" i="1" dirty="0">
                <a:latin typeface="Times New Roman" panose="02020603050405020304" pitchFamily="18" charset="0"/>
                <a:cs typeface="Times New Roman" panose="02020603050405020304" pitchFamily="18" charset="0"/>
              </a:rPr>
              <a:t>Amnesty’s Staff Arrives at Moscow Office Only to Find It Sealed: Watch this Video to Understand What May be Going on</a:t>
            </a:r>
            <a:r>
              <a:rPr lang="en-GB" sz="1200" dirty="0">
                <a:latin typeface="Times New Roman" panose="02020603050405020304" pitchFamily="18" charset="0"/>
                <a:cs typeface="Times New Roman" panose="02020603050405020304" pitchFamily="18" charset="0"/>
              </a:rPr>
              <a:t>. [image] Available at: https://nonprofitquarterly.org/2016/11/04/amnestys-staff-arrives-moscow-office-find-sealed-watch-video-understand-may-going/ [Accessed 23 Jan. 2019</a:t>
            </a:r>
            <a:r>
              <a:rPr lang="en-GB" sz="1200" dirty="0" smtClean="0">
                <a:latin typeface="Times New Roman" panose="02020603050405020304" pitchFamily="18" charset="0"/>
                <a:cs typeface="Times New Roman" panose="02020603050405020304" pitchFamily="18" charset="0"/>
              </a:rPr>
              <a:t>].</a:t>
            </a:r>
          </a:p>
          <a:p>
            <a:pPr marL="285750" indent="-285750" algn="just">
              <a:lnSpc>
                <a:spcPct val="150000"/>
              </a:lnSpc>
              <a:buFont typeface="Arial" panose="020B0604020202020204" pitchFamily="34" charset="0"/>
              <a:buChar char="•"/>
            </a:pPr>
            <a:r>
              <a:rPr lang="en-GB" sz="1200" dirty="0"/>
              <a:t>McKinney, C. (2017). </a:t>
            </a:r>
            <a:r>
              <a:rPr lang="en-GB" sz="1200" i="1" dirty="0"/>
              <a:t>Refugees in the UK</a:t>
            </a:r>
            <a:r>
              <a:rPr lang="en-GB" sz="1200" dirty="0"/>
              <a:t>. [online] Full Fact. Available at: https://fullfact.org/immigration/uk-refugees/ [Accessed 28 Jan. 2019].</a:t>
            </a:r>
            <a:endParaRPr lang="en-GB" sz="1000" dirty="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GB" sz="1200" dirty="0" smtClean="0"/>
              <a:t>Myers</a:t>
            </a:r>
            <a:r>
              <a:rPr lang="en-GB" sz="1200" dirty="0"/>
              <a:t>, K. (2017). </a:t>
            </a:r>
            <a:r>
              <a:rPr lang="en-GB" sz="1200" i="1" dirty="0"/>
              <a:t>Refugee, migrant, IDP: What’s the difference?</a:t>
            </a:r>
            <a:r>
              <a:rPr lang="en-GB" sz="1200" dirty="0"/>
              <a:t>. [image] Available at: https://www.concernusa.org/story/refugee-migrant-idp-whats-the-difference/ [Accessed 28 Jan. 2019].</a:t>
            </a:r>
            <a:endParaRPr lang="en-GB" sz="1000" dirty="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GB" sz="1200" dirty="0" smtClean="0">
                <a:latin typeface="Times New Roman" panose="02020603050405020304" pitchFamily="18" charset="0"/>
                <a:cs typeface="Times New Roman" panose="02020603050405020304" pitchFamily="18" charset="0"/>
              </a:rPr>
              <a:t>Lindsay</a:t>
            </a:r>
            <a:r>
              <a:rPr lang="en-GB" sz="1200" dirty="0">
                <a:latin typeface="Times New Roman" panose="02020603050405020304" pitchFamily="18" charset="0"/>
                <a:cs typeface="Times New Roman" panose="02020603050405020304" pitchFamily="18" charset="0"/>
              </a:rPr>
              <a:t>, J. (2018). </a:t>
            </a:r>
            <a:r>
              <a:rPr lang="en-GB" sz="1200" i="1" dirty="0">
                <a:latin typeface="Times New Roman" panose="02020603050405020304" pitchFamily="18" charset="0"/>
                <a:cs typeface="Times New Roman" panose="02020603050405020304" pitchFamily="18" charset="0"/>
              </a:rPr>
              <a:t>Who is Gerard Batten MEP? UKIP’s interim leader who has replaced Henry Bolton</a:t>
            </a:r>
            <a:r>
              <a:rPr lang="en-GB" sz="1200" dirty="0">
                <a:latin typeface="Times New Roman" panose="02020603050405020304" pitchFamily="18" charset="0"/>
                <a:cs typeface="Times New Roman" panose="02020603050405020304" pitchFamily="18" charset="0"/>
              </a:rPr>
              <a:t>. [image] Available at: https://metro.co.uk/2018/02/19/gerard-batten-mep-ukips-interim-leader-replaced-henry-bolton-7324417/ [Accessed 23 Jan. 2019].</a:t>
            </a:r>
          </a:p>
          <a:p>
            <a:pPr marL="285750" indent="-285750" algn="just">
              <a:lnSpc>
                <a:spcPct val="150000"/>
              </a:lnSpc>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 Lord Ashcroft. (2016). How the United Kingdom voted on Thursday… and why. Lord Ashcroft Polls, published </a:t>
            </a:r>
            <a:r>
              <a:rPr lang="en-GB" sz="1200" dirty="0" smtClean="0">
                <a:latin typeface="Times New Roman" panose="02020603050405020304" pitchFamily="18" charset="0"/>
                <a:cs typeface="Times New Roman" panose="02020603050405020304" pitchFamily="18" charset="0"/>
              </a:rPr>
              <a:t>online.</a:t>
            </a:r>
            <a:endParaRPr lang="en-GB" sz="1200" dirty="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endParaRPr lang="en-GB" sz="1200" dirty="0" smtClean="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04958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927463" y="1200329"/>
            <a:ext cx="10816045" cy="2585323"/>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Refugee Action. (2019). </a:t>
            </a:r>
            <a:r>
              <a:rPr lang="en-GB" sz="1200" i="1" dirty="0">
                <a:latin typeface="Times New Roman" panose="02020603050405020304" pitchFamily="18" charset="0"/>
                <a:cs typeface="Times New Roman" panose="02020603050405020304" pitchFamily="18" charset="0"/>
              </a:rPr>
              <a:t>Our services - Refugee Action</a:t>
            </a:r>
            <a:r>
              <a:rPr lang="en-GB" sz="1200" dirty="0">
                <a:latin typeface="Times New Roman" panose="02020603050405020304" pitchFamily="18" charset="0"/>
                <a:cs typeface="Times New Roman" panose="02020603050405020304" pitchFamily="18" charset="0"/>
              </a:rPr>
              <a:t>. [online] Available at: https://www.refugee-action.org.uk/our-services/ [Accessed </a:t>
            </a:r>
            <a:r>
              <a:rPr lang="en-GB" sz="1200" dirty="0" smtClean="0">
                <a:latin typeface="Times New Roman" panose="02020603050405020304" pitchFamily="18" charset="0"/>
                <a:cs typeface="Times New Roman" panose="02020603050405020304" pitchFamily="18" charset="0"/>
              </a:rPr>
              <a:t>28]. </a:t>
            </a:r>
            <a:r>
              <a:rPr lang="en-GB" sz="1200" dirty="0">
                <a:latin typeface="Times New Roman" panose="02020603050405020304" pitchFamily="18" charset="0"/>
                <a:cs typeface="Times New Roman" panose="02020603050405020304" pitchFamily="18" charset="0"/>
              </a:rPr>
              <a:t>Jan. 2019</a:t>
            </a:r>
            <a:endParaRPr lang="en-GB" sz="1200" dirty="0">
              <a:solidFill>
                <a:srgbClr val="000000"/>
              </a:solidFill>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Refugees, U. (2019). </a:t>
            </a:r>
            <a:r>
              <a:rPr lang="en-GB" sz="1200" i="1" dirty="0">
                <a:latin typeface="Times New Roman" panose="02020603050405020304" pitchFamily="18" charset="0"/>
                <a:cs typeface="Times New Roman" panose="02020603050405020304" pitchFamily="18" charset="0"/>
              </a:rPr>
              <a:t>Figures at a Glance</a:t>
            </a:r>
            <a:r>
              <a:rPr lang="en-GB" sz="1200" dirty="0">
                <a:latin typeface="Times New Roman" panose="02020603050405020304" pitchFamily="18" charset="0"/>
                <a:cs typeface="Times New Roman" panose="02020603050405020304" pitchFamily="18" charset="0"/>
              </a:rPr>
              <a:t>. [online] UNHCR. Available at: https://www.unhcr.org/figures-at-a-glance.html [Accessed 28 Jan. 2019].</a:t>
            </a:r>
          </a:p>
          <a:p>
            <a:pPr marL="285750" indent="-285750" algn="just">
              <a:lnSpc>
                <a:spcPct val="150000"/>
              </a:lnSpc>
              <a:buFont typeface="Arial" panose="020B0604020202020204" pitchFamily="34" charset="0"/>
              <a:buChar char="•"/>
            </a:pPr>
            <a:r>
              <a:rPr lang="en-GB" sz="1200" dirty="0"/>
              <a:t>Refugees, U. (2019). </a:t>
            </a:r>
            <a:r>
              <a:rPr lang="en-GB" sz="1200" i="1" dirty="0"/>
              <a:t>The 1951 Refugee Convention</a:t>
            </a:r>
            <a:r>
              <a:rPr lang="en-GB" sz="1200" dirty="0"/>
              <a:t>. [online] UNHCR. Available at: https://www.unhcr.org/1951-refugee-convention.html [Accessed 28 Jan. 2019].</a:t>
            </a:r>
            <a:endParaRPr lang="en-GB" sz="1000" dirty="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GB" sz="1200" dirty="0" smtClean="0">
                <a:latin typeface="Times New Roman" panose="02020603050405020304" pitchFamily="18" charset="0"/>
                <a:cs typeface="Times New Roman" panose="02020603050405020304" pitchFamily="18" charset="0"/>
              </a:rPr>
              <a:t>Stone</a:t>
            </a:r>
            <a:r>
              <a:rPr lang="en-GB" sz="1200" dirty="0">
                <a:latin typeface="Times New Roman" panose="02020603050405020304" pitchFamily="18" charset="0"/>
                <a:cs typeface="Times New Roman" panose="02020603050405020304" pitchFamily="18" charset="0"/>
              </a:rPr>
              <a:t>, J. (2016). Britain is now the second biggest arms dealer in the world. </a:t>
            </a:r>
            <a:r>
              <a:rPr lang="en-GB" sz="1200" i="1" dirty="0">
                <a:latin typeface="Times New Roman" panose="02020603050405020304" pitchFamily="18" charset="0"/>
                <a:cs typeface="Times New Roman" panose="02020603050405020304" pitchFamily="18" charset="0"/>
              </a:rPr>
              <a:t>Independent</a:t>
            </a:r>
            <a:r>
              <a:rPr lang="en-GB" sz="1200" dirty="0">
                <a:latin typeface="Times New Roman" panose="02020603050405020304" pitchFamily="18" charset="0"/>
                <a:cs typeface="Times New Roman" panose="02020603050405020304" pitchFamily="18" charset="0"/>
              </a:rPr>
              <a:t>. [online] Available at: https://www.independent.co.uk/news/uk/home-news/britain-is-now-the-second-biggest-arms-dealer-in-the-world-a7225351.html?amp [Accessed 28 Jan. 2019].</a:t>
            </a:r>
          </a:p>
          <a:p>
            <a:pPr marL="285750" indent="-285750" algn="just">
              <a:lnSpc>
                <a:spcPct val="150000"/>
              </a:lnSpc>
              <a:buFont typeface="Arial" panose="020B0604020202020204" pitchFamily="34" charset="0"/>
              <a:buChar char="•"/>
            </a:pPr>
            <a:r>
              <a:rPr lang="en-GB" sz="1200" dirty="0" err="1">
                <a:latin typeface="Times New Roman" panose="02020603050405020304" pitchFamily="18" charset="0"/>
                <a:cs typeface="Times New Roman" panose="02020603050405020304" pitchFamily="18" charset="0"/>
              </a:rPr>
              <a:t>UKProgressive</a:t>
            </a:r>
            <a:r>
              <a:rPr lang="en-GB" sz="1200" dirty="0">
                <a:latin typeface="Times New Roman" panose="02020603050405020304" pitchFamily="18" charset="0"/>
                <a:cs typeface="Times New Roman" panose="02020603050405020304" pitchFamily="18" charset="0"/>
              </a:rPr>
              <a:t> (2019). </a:t>
            </a:r>
            <a:r>
              <a:rPr lang="en-GB" sz="1200" i="1" dirty="0">
                <a:latin typeface="Times New Roman" panose="02020603050405020304" pitchFamily="18" charset="0"/>
                <a:cs typeface="Times New Roman" panose="02020603050405020304" pitchFamily="18" charset="0"/>
              </a:rPr>
              <a:t>Most Labour members believe </a:t>
            </a:r>
            <a:r>
              <a:rPr lang="en-GB" sz="1200" i="1" dirty="0" err="1">
                <a:latin typeface="Times New Roman" panose="02020603050405020304" pitchFamily="18" charset="0"/>
                <a:cs typeface="Times New Roman" panose="02020603050405020304" pitchFamily="18" charset="0"/>
              </a:rPr>
              <a:t>Corbyn</a:t>
            </a:r>
            <a:r>
              <a:rPr lang="en-GB" sz="1200" i="1" dirty="0">
                <a:latin typeface="Times New Roman" panose="02020603050405020304" pitchFamily="18" charset="0"/>
                <a:cs typeface="Times New Roman" panose="02020603050405020304" pitchFamily="18" charset="0"/>
              </a:rPr>
              <a:t> should back second Brexit vote</a:t>
            </a:r>
            <a:r>
              <a:rPr lang="en-GB" sz="1200" dirty="0">
                <a:latin typeface="Times New Roman" panose="02020603050405020304" pitchFamily="18" charset="0"/>
                <a:cs typeface="Times New Roman" panose="02020603050405020304" pitchFamily="18" charset="0"/>
              </a:rPr>
              <a:t>. [image] Available at: https://www.ukprogressive.co.uk/most-labour-members-believe-corbyn-should-back-second-brexit-vote/article82673.html [Accessed 23 Jan. 2019</a:t>
            </a:r>
            <a:r>
              <a:rPr lang="en-GB" sz="1200" dirty="0" smtClean="0">
                <a:latin typeface="Times New Roman" panose="02020603050405020304" pitchFamily="18" charset="0"/>
                <a:cs typeface="Times New Roman" panose="02020603050405020304" pitchFamily="18" charset="0"/>
              </a:rPr>
              <a:t>].</a:t>
            </a:r>
          </a:p>
          <a:p>
            <a:pPr marL="285750" indent="-285750" algn="just">
              <a:lnSpc>
                <a:spcPct val="150000"/>
              </a:lnSpc>
              <a:buFont typeface="Arial" panose="020B0604020202020204" pitchFamily="34" charset="0"/>
              <a:buChar char="•"/>
            </a:pPr>
            <a:endParaRPr lang="en-GB" sz="1200" dirty="0" smtClean="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3077672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383</TotalTime>
  <Words>564</Words>
  <Application>Microsoft Office PowerPoint</Application>
  <PresentationFormat>Widescreen</PresentationFormat>
  <Paragraphs>58</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Open Sans</vt:lpstr>
      <vt:lpstr>Times New Roman</vt:lpstr>
      <vt:lpstr>Tw Cen MT</vt:lpstr>
      <vt:lpstr>Droplet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Katrina Hynes (1402970)</dc:creator>
  <cp:lastModifiedBy>Katrina Hynes (1402970)</cp:lastModifiedBy>
  <cp:revision>25</cp:revision>
  <dcterms:created xsi:type="dcterms:W3CDTF">2019-01-23T11:24:37Z</dcterms:created>
  <dcterms:modified xsi:type="dcterms:W3CDTF">2019-01-28T23:42:00Z</dcterms:modified>
</cp:coreProperties>
</file>