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0" r:id="rId1"/>
  </p:sldMasterIdLst>
  <p:notesMasterIdLst>
    <p:notesMasterId r:id="rId26"/>
  </p:notesMasterIdLst>
  <p:sldIdLst>
    <p:sldId id="257" r:id="rId2"/>
    <p:sldId id="281" r:id="rId3"/>
    <p:sldId id="282" r:id="rId4"/>
    <p:sldId id="283" r:id="rId5"/>
    <p:sldId id="284" r:id="rId6"/>
    <p:sldId id="285" r:id="rId7"/>
    <p:sldId id="286" r:id="rId8"/>
    <p:sldId id="289" r:id="rId9"/>
    <p:sldId id="301" r:id="rId10"/>
    <p:sldId id="288" r:id="rId11"/>
    <p:sldId id="287" r:id="rId12"/>
    <p:sldId id="302" r:id="rId13"/>
    <p:sldId id="290" r:id="rId14"/>
    <p:sldId id="291" r:id="rId15"/>
    <p:sldId id="292" r:id="rId16"/>
    <p:sldId id="293" r:id="rId17"/>
    <p:sldId id="294" r:id="rId18"/>
    <p:sldId id="295" r:id="rId19"/>
    <p:sldId id="296" r:id="rId20"/>
    <p:sldId id="297" r:id="rId21"/>
    <p:sldId id="299" r:id="rId22"/>
    <p:sldId id="298" r:id="rId23"/>
    <p:sldId id="300" r:id="rId24"/>
    <p:sldId id="280" r:id="rId2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FF"/>
    <a:srgbClr val="6600CC"/>
    <a:srgbClr val="660066"/>
    <a:srgbClr val="0066FF"/>
    <a:srgbClr val="777777"/>
    <a:srgbClr val="000000"/>
    <a:srgbClr val="808000"/>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6" d="100"/>
          <a:sy n="96" d="100"/>
        </p:scale>
        <p:origin x="1128"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205615421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885105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5492ACD-F42D-4B63-9E34-D78A94F01715}" type="slidenum">
              <a:rPr lang="en-GB" smtClean="0"/>
              <a:pPr/>
              <a:t>21</a:t>
            </a:fld>
            <a:endParaRPr lang="en-GB"/>
          </a:p>
        </p:txBody>
      </p:sp>
    </p:spTree>
    <p:extLst>
      <p:ext uri="{BB962C8B-B14F-4D97-AF65-F5344CB8AC3E}">
        <p14:creationId xmlns:p14="http://schemas.microsoft.com/office/powerpoint/2010/main" val="3093520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51A0A728-58A8-4400-8922-32EBFA9DE446}" type="slidenum">
              <a:rPr lang="en-GB" smtClean="0"/>
              <a:pPr/>
              <a:t>‹#›</a:t>
            </a:fld>
            <a:endParaRPr lang="en-GB"/>
          </a:p>
        </p:txBody>
      </p:sp>
    </p:spTree>
    <p:extLst>
      <p:ext uri="{BB962C8B-B14F-4D97-AF65-F5344CB8AC3E}">
        <p14:creationId xmlns:p14="http://schemas.microsoft.com/office/powerpoint/2010/main" val="593359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extLst>
      <p:ext uri="{BB962C8B-B14F-4D97-AF65-F5344CB8AC3E}">
        <p14:creationId xmlns:p14="http://schemas.microsoft.com/office/powerpoint/2010/main" val="3455938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extLst>
      <p:ext uri="{BB962C8B-B14F-4D97-AF65-F5344CB8AC3E}">
        <p14:creationId xmlns:p14="http://schemas.microsoft.com/office/powerpoint/2010/main" val="3440852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extLst>
      <p:ext uri="{BB962C8B-B14F-4D97-AF65-F5344CB8AC3E}">
        <p14:creationId xmlns:p14="http://schemas.microsoft.com/office/powerpoint/2010/main" val="3670254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4004316E-0BDD-430E-94E9-748E7FD875E3}" type="slidenum">
              <a:rPr lang="en-GB" smtClean="0"/>
              <a:pPr/>
              <a:t>‹#›</a:t>
            </a:fld>
            <a:endParaRPr lang="en-GB"/>
          </a:p>
        </p:txBody>
      </p:sp>
    </p:spTree>
    <p:extLst>
      <p:ext uri="{BB962C8B-B14F-4D97-AF65-F5344CB8AC3E}">
        <p14:creationId xmlns:p14="http://schemas.microsoft.com/office/powerpoint/2010/main" val="704946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07C7589-490C-489F-8478-54DCAA9AA8E4}" type="slidenum">
              <a:rPr lang="en-GB" smtClean="0"/>
              <a:pPr/>
              <a:t>‹#›</a:t>
            </a:fld>
            <a:endParaRPr lang="en-GB"/>
          </a:p>
        </p:txBody>
      </p:sp>
    </p:spTree>
    <p:extLst>
      <p:ext uri="{BB962C8B-B14F-4D97-AF65-F5344CB8AC3E}">
        <p14:creationId xmlns:p14="http://schemas.microsoft.com/office/powerpoint/2010/main" val="4169461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extLst>
      <p:ext uri="{BB962C8B-B14F-4D97-AF65-F5344CB8AC3E}">
        <p14:creationId xmlns:p14="http://schemas.microsoft.com/office/powerpoint/2010/main" val="3083409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extLst>
      <p:ext uri="{BB962C8B-B14F-4D97-AF65-F5344CB8AC3E}">
        <p14:creationId xmlns:p14="http://schemas.microsoft.com/office/powerpoint/2010/main" val="1728003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extLst>
      <p:ext uri="{BB962C8B-B14F-4D97-AF65-F5344CB8AC3E}">
        <p14:creationId xmlns:p14="http://schemas.microsoft.com/office/powerpoint/2010/main" val="2645217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extLst>
      <p:ext uri="{BB962C8B-B14F-4D97-AF65-F5344CB8AC3E}">
        <p14:creationId xmlns:p14="http://schemas.microsoft.com/office/powerpoint/2010/main" val="4144769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extLst>
      <p:ext uri="{BB962C8B-B14F-4D97-AF65-F5344CB8AC3E}">
        <p14:creationId xmlns:p14="http://schemas.microsoft.com/office/powerpoint/2010/main" val="4032773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19347F20-F82F-4947-A7B4-706D91F163B7}" type="slidenum">
              <a:rPr lang="en-GB" smtClean="0"/>
              <a:pPr/>
              <a:t>‹#›</a:t>
            </a:fld>
            <a:endParaRPr lang="en-GB"/>
          </a:p>
        </p:txBody>
      </p:sp>
    </p:spTree>
    <p:extLst>
      <p:ext uri="{BB962C8B-B14F-4D97-AF65-F5344CB8AC3E}">
        <p14:creationId xmlns:p14="http://schemas.microsoft.com/office/powerpoint/2010/main" val="34418592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6.xml"/><Relationship Id="rId5" Type="http://schemas.openxmlformats.org/officeDocument/2006/relationships/image" Target="../media/image5.jpeg"/><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dirty="0" smtClean="0"/>
              <a:t>Research Methods II</a:t>
            </a:r>
            <a:endParaRPr lang="en-GB" dirty="0"/>
          </a:p>
        </p:txBody>
      </p:sp>
      <p:sp>
        <p:nvSpPr>
          <p:cNvPr id="3075" name="Rectangle 3"/>
          <p:cNvSpPr>
            <a:spLocks noGrp="1" noChangeArrowheads="1"/>
          </p:cNvSpPr>
          <p:nvPr>
            <p:ph type="subTitle" idx="1"/>
          </p:nvPr>
        </p:nvSpPr>
        <p:spPr/>
        <p:txBody>
          <a:bodyPr/>
          <a:lstStyle/>
          <a:p>
            <a:r>
              <a:rPr lang="en-GB" dirty="0" smtClean="0"/>
              <a:t>M5X01051</a:t>
            </a:r>
          </a:p>
          <a:p>
            <a:r>
              <a:rPr lang="en-GB" smtClean="0"/>
              <a:t>Reflective </a:t>
            </a:r>
            <a:r>
              <a:rPr lang="en-GB" dirty="0" smtClean="0"/>
              <a:t>Writing</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a:t>
            </a:r>
            <a:r>
              <a:rPr lang="en-GB" dirty="0" err="1" smtClean="0"/>
              <a:t>relflective</a:t>
            </a:r>
            <a:r>
              <a:rPr lang="en-GB" dirty="0" smtClean="0"/>
              <a:t> writing?</a:t>
            </a:r>
            <a:endParaRPr lang="en-GB" dirty="0"/>
          </a:p>
        </p:txBody>
      </p:sp>
      <p:sp>
        <p:nvSpPr>
          <p:cNvPr id="3" name="Content Placeholder 2"/>
          <p:cNvSpPr>
            <a:spLocks noGrp="1"/>
          </p:cNvSpPr>
          <p:nvPr>
            <p:ph idx="1"/>
          </p:nvPr>
        </p:nvSpPr>
        <p:spPr/>
        <p:txBody>
          <a:bodyPr>
            <a:normAutofit lnSpcReduction="10000"/>
          </a:bodyPr>
          <a:lstStyle/>
          <a:p>
            <a:r>
              <a:rPr lang="en-GB" dirty="0" smtClean="0"/>
              <a:t>Reflective writing is evidence of reflective thinking</a:t>
            </a:r>
          </a:p>
          <a:p>
            <a:r>
              <a:rPr lang="en-GB" dirty="0" smtClean="0"/>
              <a:t>This normally involves</a:t>
            </a:r>
          </a:p>
          <a:p>
            <a:pPr lvl="1"/>
            <a:r>
              <a:rPr lang="en-GB" dirty="0" smtClean="0"/>
              <a:t>Looking back at something</a:t>
            </a:r>
          </a:p>
          <a:p>
            <a:pPr lvl="1"/>
            <a:r>
              <a:rPr lang="en-GB" dirty="0" smtClean="0"/>
              <a:t>Analysing the event or idea</a:t>
            </a:r>
          </a:p>
          <a:p>
            <a:pPr lvl="1"/>
            <a:r>
              <a:rPr lang="en-GB" dirty="0" smtClean="0"/>
              <a:t>Thinking about what it means for you as a learner or a practitioner</a:t>
            </a:r>
          </a:p>
          <a:p>
            <a:r>
              <a:rPr lang="en-GB" dirty="0" smtClean="0"/>
              <a:t>Reflective writing is therefore much more personal than normal academic writing</a:t>
            </a:r>
          </a:p>
          <a:p>
            <a:pPr lvl="1"/>
            <a:r>
              <a:rPr lang="en-GB" dirty="0" smtClean="0"/>
              <a:t>The ‘Personal Reflections’ section of a report is the only place where it is acceptable to use the word ‘I’</a:t>
            </a:r>
          </a:p>
          <a:p>
            <a:r>
              <a:rPr lang="en-GB" dirty="0" smtClean="0"/>
              <a:t>Reflective writing still needs to show logical thinking and structure</a:t>
            </a:r>
            <a:endParaRPr lang="en-GB"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2</a:t>
            </a:fld>
            <a:endParaRPr lang="en-GB"/>
          </a:p>
        </p:txBody>
      </p:sp>
      <p:sp>
        <p:nvSpPr>
          <p:cNvPr id="6" name="TextBox 5"/>
          <p:cNvSpPr txBox="1"/>
          <p:nvPr/>
        </p:nvSpPr>
        <p:spPr>
          <a:xfrm>
            <a:off x="2071670" y="6500834"/>
            <a:ext cx="6473247" cy="215444"/>
          </a:xfrm>
          <a:prstGeom prst="rect">
            <a:avLst/>
          </a:prstGeom>
          <a:noFill/>
        </p:spPr>
        <p:txBody>
          <a:bodyPr wrap="none" rtlCol="0">
            <a:spAutoFit/>
          </a:bodyPr>
          <a:lstStyle/>
          <a:p>
            <a:r>
              <a:rPr lang="en-GB" sz="800" dirty="0" smtClean="0"/>
              <a:t>Adapted from  http://www.port.ac.uk/departments/studentsupport/ask/resources/handouts/writtenassignments/filetodownload,73259,en.pdf</a:t>
            </a:r>
            <a:endParaRPr lang="en-GB"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For example…</a:t>
            </a:r>
            <a:endParaRPr lang="en-GB" dirty="0"/>
          </a:p>
        </p:txBody>
      </p:sp>
      <p:sp>
        <p:nvSpPr>
          <p:cNvPr id="3" name="Content Placeholder 2"/>
          <p:cNvSpPr>
            <a:spLocks noGrp="1"/>
          </p:cNvSpPr>
          <p:nvPr>
            <p:ph idx="1"/>
          </p:nvPr>
        </p:nvSpPr>
        <p:spPr>
          <a:xfrm>
            <a:off x="457200" y="1142984"/>
            <a:ext cx="8472518" cy="5429288"/>
          </a:xfrm>
        </p:spPr>
        <p:txBody>
          <a:bodyPr>
            <a:normAutofit fontScale="92500" lnSpcReduction="20000"/>
          </a:bodyPr>
          <a:lstStyle/>
          <a:p>
            <a:pPr>
              <a:buNone/>
            </a:pPr>
            <a:r>
              <a:rPr lang="en-GB" dirty="0" smtClean="0"/>
              <a:t>	Specific tasks were shared out amongst members of my team. Initially, however, the tasks were not seen as equally difficult by all team members. Cooperation between group members was  at risk because of this perception of unfairness. Social interdependence theory recognises a type of group interaction called ‘positive interdependence’, meaning cooperation (Johnson &amp; Johnson, 1993, cited by </a:t>
            </a:r>
            <a:r>
              <a:rPr lang="en-GB" dirty="0" err="1" smtClean="0"/>
              <a:t>Maughan</a:t>
            </a:r>
            <a:r>
              <a:rPr lang="en-GB" dirty="0" smtClean="0"/>
              <a:t> &amp; Webb, 2001), and many studies have demonstrated that “cooperative learning experiences encourage higher achievement” (</a:t>
            </a:r>
            <a:r>
              <a:rPr lang="en-GB" dirty="0" err="1" smtClean="0"/>
              <a:t>Maughan</a:t>
            </a:r>
            <a:r>
              <a:rPr lang="en-GB" dirty="0" smtClean="0"/>
              <a:t> &amp; Webb, 2001). Ultimately, our group achieved a successful outcome, but to improve the process, we perhaps needed a chairperson to help encourage cooperation when tasks were being shared out. In future group work, on the course and at work, I would probably suggest this.</a:t>
            </a:r>
          </a:p>
          <a:p>
            <a:pPr>
              <a:buNone/>
            </a:pPr>
            <a:endParaRPr lang="en-GB" dirty="0" smtClean="0"/>
          </a:p>
        </p:txBody>
      </p:sp>
      <p:sp>
        <p:nvSpPr>
          <p:cNvPr id="5" name="Slide Number Placeholder 4"/>
          <p:cNvSpPr>
            <a:spLocks noGrp="1"/>
          </p:cNvSpPr>
          <p:nvPr>
            <p:ph type="sldNum" sz="quarter" idx="12"/>
          </p:nvPr>
        </p:nvSpPr>
        <p:spPr/>
        <p:txBody>
          <a:bodyPr/>
          <a:lstStyle/>
          <a:p>
            <a:fld id="{9D8DC0F4-76EC-4928-B389-C9FEDA3416A3}"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Three parts structure</a:t>
            </a:r>
            <a:endParaRPr lang="en-GB" dirty="0"/>
          </a:p>
        </p:txBody>
      </p:sp>
      <p:sp>
        <p:nvSpPr>
          <p:cNvPr id="3" name="Content Placeholder 2"/>
          <p:cNvSpPr>
            <a:spLocks noGrp="1"/>
          </p:cNvSpPr>
          <p:nvPr>
            <p:ph idx="1"/>
          </p:nvPr>
        </p:nvSpPr>
        <p:spPr/>
        <p:txBody>
          <a:bodyPr/>
          <a:lstStyle/>
          <a:p>
            <a:r>
              <a:rPr lang="en-GB" dirty="0" smtClean="0"/>
              <a:t>This sample can be broken down into three parts</a:t>
            </a:r>
          </a:p>
          <a:p>
            <a:r>
              <a:rPr lang="en-GB" dirty="0" smtClean="0"/>
              <a:t>A description</a:t>
            </a:r>
          </a:p>
          <a:p>
            <a:pPr lvl="1"/>
            <a:r>
              <a:rPr lang="en-GB" dirty="0" smtClean="0"/>
              <a:t>What happened? </a:t>
            </a:r>
          </a:p>
          <a:p>
            <a:pPr lvl="1"/>
            <a:r>
              <a:rPr lang="en-GB" dirty="0" smtClean="0"/>
              <a:t>What is being examined?</a:t>
            </a:r>
          </a:p>
          <a:p>
            <a:r>
              <a:rPr lang="en-GB" dirty="0" smtClean="0"/>
              <a:t>An interpretation</a:t>
            </a:r>
          </a:p>
          <a:p>
            <a:pPr lvl="1"/>
            <a:r>
              <a:rPr lang="en-GB" dirty="0" smtClean="0"/>
              <a:t>What is most important/interesting/useful/relevant about it?</a:t>
            </a:r>
          </a:p>
          <a:p>
            <a:pPr lvl="1"/>
            <a:r>
              <a:rPr lang="en-GB" dirty="0" smtClean="0"/>
              <a:t>How can it be explained?</a:t>
            </a:r>
          </a:p>
          <a:p>
            <a:pPr lvl="1"/>
            <a:r>
              <a:rPr lang="en-GB" dirty="0" smtClean="0"/>
              <a:t>How is it similar to and different from others?</a:t>
            </a:r>
          </a:p>
          <a:p>
            <a:r>
              <a:rPr lang="en-GB" dirty="0" smtClean="0"/>
              <a:t>Outcome</a:t>
            </a:r>
          </a:p>
          <a:p>
            <a:pPr lvl="1"/>
            <a:r>
              <a:rPr lang="en-GB" dirty="0" smtClean="0"/>
              <a:t>What have I learned from this?</a:t>
            </a:r>
          </a:p>
          <a:p>
            <a:pPr lvl="1"/>
            <a:r>
              <a:rPr lang="en-GB" dirty="0" smtClean="0"/>
              <a:t>What does it mean for my future?</a:t>
            </a:r>
            <a:endParaRPr lang="en-GB"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Description</a:t>
            </a:r>
            <a:endParaRPr lang="en-GB" dirty="0"/>
          </a:p>
        </p:txBody>
      </p:sp>
      <p:sp>
        <p:nvSpPr>
          <p:cNvPr id="6" name="Content Placeholder 5"/>
          <p:cNvSpPr>
            <a:spLocks noGrp="1"/>
          </p:cNvSpPr>
          <p:nvPr>
            <p:ph sz="half" idx="1"/>
          </p:nvPr>
        </p:nvSpPr>
        <p:spPr>
          <a:xfrm>
            <a:off x="457200" y="1142984"/>
            <a:ext cx="3686172" cy="4983179"/>
          </a:xfrm>
        </p:spPr>
        <p:txBody>
          <a:bodyPr>
            <a:normAutofit/>
          </a:bodyPr>
          <a:lstStyle/>
          <a:p>
            <a:r>
              <a:rPr lang="en-GB" sz="2800" dirty="0" smtClean="0"/>
              <a:t>What happened?</a:t>
            </a:r>
          </a:p>
          <a:p>
            <a:r>
              <a:rPr lang="en-GB" sz="2800" dirty="0" smtClean="0"/>
              <a:t>What is being examined?</a:t>
            </a:r>
            <a:endParaRPr lang="en-GB" sz="2800" dirty="0"/>
          </a:p>
        </p:txBody>
      </p:sp>
      <p:sp>
        <p:nvSpPr>
          <p:cNvPr id="7" name="Content Placeholder 6"/>
          <p:cNvSpPr>
            <a:spLocks noGrp="1"/>
          </p:cNvSpPr>
          <p:nvPr>
            <p:ph sz="half" idx="2"/>
          </p:nvPr>
        </p:nvSpPr>
        <p:spPr>
          <a:xfrm>
            <a:off x="4000496" y="1142984"/>
            <a:ext cx="5000660" cy="4983179"/>
          </a:xfrm>
        </p:spPr>
        <p:txBody>
          <a:bodyPr/>
          <a:lstStyle/>
          <a:p>
            <a:pPr>
              <a:buNone/>
            </a:pPr>
            <a:r>
              <a:rPr lang="en-GB" i="1" dirty="0" smtClean="0"/>
              <a:t>	Specific tasks were shared out amongst members of my team. Initially, however, the tasks were not seen as equally difficult by all team members.</a:t>
            </a:r>
            <a:endParaRPr lang="en-GB" i="1"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Interpretation</a:t>
            </a:r>
            <a:endParaRPr lang="en-GB" dirty="0"/>
          </a:p>
        </p:txBody>
      </p:sp>
      <p:sp>
        <p:nvSpPr>
          <p:cNvPr id="6" name="Content Placeholder 5"/>
          <p:cNvSpPr>
            <a:spLocks noGrp="1"/>
          </p:cNvSpPr>
          <p:nvPr>
            <p:ph sz="half" idx="1"/>
          </p:nvPr>
        </p:nvSpPr>
        <p:spPr>
          <a:xfrm>
            <a:off x="457200" y="1142984"/>
            <a:ext cx="3686172" cy="4983179"/>
          </a:xfrm>
        </p:spPr>
        <p:txBody>
          <a:bodyPr>
            <a:noAutofit/>
          </a:bodyPr>
          <a:lstStyle/>
          <a:p>
            <a:r>
              <a:rPr lang="en-GB" sz="2400" dirty="0" smtClean="0"/>
              <a:t>What is most important / interesting / useful / relevant about it?</a:t>
            </a:r>
          </a:p>
          <a:p>
            <a:r>
              <a:rPr lang="en-GB" sz="2400" dirty="0" smtClean="0"/>
              <a:t>How can it be explained?</a:t>
            </a:r>
          </a:p>
          <a:p>
            <a:r>
              <a:rPr lang="en-GB" sz="2400" dirty="0" smtClean="0"/>
              <a:t>How is it similar to and different from others?</a:t>
            </a:r>
          </a:p>
        </p:txBody>
      </p:sp>
      <p:sp>
        <p:nvSpPr>
          <p:cNvPr id="7" name="Content Placeholder 6"/>
          <p:cNvSpPr>
            <a:spLocks noGrp="1"/>
          </p:cNvSpPr>
          <p:nvPr>
            <p:ph sz="half" idx="2"/>
          </p:nvPr>
        </p:nvSpPr>
        <p:spPr>
          <a:xfrm>
            <a:off x="4214810" y="1142984"/>
            <a:ext cx="4786346" cy="4983179"/>
          </a:xfrm>
        </p:spPr>
        <p:txBody>
          <a:bodyPr>
            <a:noAutofit/>
          </a:bodyPr>
          <a:lstStyle/>
          <a:p>
            <a:pPr>
              <a:buNone/>
            </a:pPr>
            <a:r>
              <a:rPr lang="en-GB" i="1" dirty="0" smtClean="0"/>
              <a:t>	</a:t>
            </a:r>
            <a:r>
              <a:rPr lang="en-GB" sz="2000" i="1" dirty="0" smtClean="0"/>
              <a:t>Cooperation between group members was at risk because of this perception of unfairness. Social interdependence theory recognises a type of group interaction called ‘positive interdependence’, meaning cooperation (Johnson &amp; Johnson, 1993, cited by </a:t>
            </a:r>
            <a:r>
              <a:rPr lang="en-GB" sz="2000" i="1" dirty="0" err="1" smtClean="0"/>
              <a:t>Maughan</a:t>
            </a:r>
            <a:r>
              <a:rPr lang="en-GB" sz="2000" i="1" dirty="0" smtClean="0"/>
              <a:t> &amp; Webb, 2001), and many studies have demonstrated that “cooperative learning experiences encourage higher achievement” (</a:t>
            </a:r>
            <a:r>
              <a:rPr lang="en-GB" sz="2000" i="1" dirty="0" err="1" smtClean="0"/>
              <a:t>Maughan</a:t>
            </a:r>
            <a:r>
              <a:rPr lang="en-GB" sz="2000" i="1" dirty="0" smtClean="0"/>
              <a:t> &amp; Webb, 2001). </a:t>
            </a:r>
            <a:endParaRPr lang="en-GB" i="1"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Outcome</a:t>
            </a:r>
            <a:endParaRPr lang="en-GB" dirty="0"/>
          </a:p>
        </p:txBody>
      </p:sp>
      <p:sp>
        <p:nvSpPr>
          <p:cNvPr id="6" name="Content Placeholder 5"/>
          <p:cNvSpPr>
            <a:spLocks noGrp="1"/>
          </p:cNvSpPr>
          <p:nvPr>
            <p:ph sz="half" idx="1"/>
          </p:nvPr>
        </p:nvSpPr>
        <p:spPr>
          <a:xfrm>
            <a:off x="457200" y="1142984"/>
            <a:ext cx="3686172" cy="4983179"/>
          </a:xfrm>
        </p:spPr>
        <p:txBody>
          <a:bodyPr>
            <a:noAutofit/>
          </a:bodyPr>
          <a:lstStyle/>
          <a:p>
            <a:r>
              <a:rPr lang="en-GB" dirty="0" smtClean="0"/>
              <a:t>What have I learned from this?</a:t>
            </a:r>
          </a:p>
          <a:p>
            <a:r>
              <a:rPr lang="en-GB" dirty="0" smtClean="0"/>
              <a:t>What does it mean for my future?</a:t>
            </a:r>
            <a:endParaRPr lang="en-GB" dirty="0"/>
          </a:p>
        </p:txBody>
      </p:sp>
      <p:sp>
        <p:nvSpPr>
          <p:cNvPr id="7" name="Content Placeholder 6"/>
          <p:cNvSpPr>
            <a:spLocks noGrp="1"/>
          </p:cNvSpPr>
          <p:nvPr>
            <p:ph sz="half" idx="2"/>
          </p:nvPr>
        </p:nvSpPr>
        <p:spPr>
          <a:xfrm>
            <a:off x="4214810" y="1142984"/>
            <a:ext cx="4786346" cy="4983179"/>
          </a:xfrm>
        </p:spPr>
        <p:txBody>
          <a:bodyPr>
            <a:noAutofit/>
          </a:bodyPr>
          <a:lstStyle/>
          <a:p>
            <a:pPr>
              <a:buNone/>
            </a:pPr>
            <a:r>
              <a:rPr lang="en-GB" i="1" dirty="0" smtClean="0"/>
              <a:t>	</a:t>
            </a:r>
            <a:r>
              <a:rPr lang="en-GB" sz="2400" i="1" dirty="0" smtClean="0"/>
              <a:t>Ultimately, our group achieved a successful outcome, but to improve the process, we perhaps needed a chairperson to help encourage cooperation when tasks were being shared out. In future group work, on the course and at work, I would probably suggest this.</a:t>
            </a:r>
            <a:endParaRPr lang="en-GB" i="1"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Pattern Y and related images</a:t>
            </a:r>
            <a:endParaRPr lang="en-GB" dirty="0"/>
          </a:p>
        </p:txBody>
      </p:sp>
      <p:sp>
        <p:nvSpPr>
          <p:cNvPr id="4" name="Slide Number Placeholder 3"/>
          <p:cNvSpPr>
            <a:spLocks noGrp="1"/>
          </p:cNvSpPr>
          <p:nvPr>
            <p:ph type="sldNum" sz="quarter" idx="12"/>
          </p:nvPr>
        </p:nvSpPr>
        <p:spPr/>
        <p:txBody>
          <a:bodyPr/>
          <a:lstStyle/>
          <a:p>
            <a:fld id="{B07C7589-490C-489F-8478-54DCAA9AA8E4}" type="slidenum">
              <a:rPr lang="en-GB" smtClean="0"/>
              <a:pPr/>
              <a:t>8</a:t>
            </a:fld>
            <a:endParaRPr lang="en-GB"/>
          </a:p>
        </p:txBody>
      </p:sp>
      <p:pic>
        <p:nvPicPr>
          <p:cNvPr id="5" name="Picture 4"/>
          <p:cNvPicPr/>
          <p:nvPr/>
        </p:nvPicPr>
        <p:blipFill rotWithShape="1">
          <a:blip r:embed="rId2" cstate="print">
            <a:extLst>
              <a:ext uri="{28A0092B-C50C-407E-A947-70E740481C1C}">
                <a14:useLocalDpi xmlns:a14="http://schemas.microsoft.com/office/drawing/2010/main"/>
              </a:ext>
            </a:extLst>
          </a:blip>
          <a:srcRect/>
          <a:stretch/>
        </p:blipFill>
        <p:spPr bwMode="auto">
          <a:xfrm>
            <a:off x="357158" y="1285860"/>
            <a:ext cx="2454650" cy="2857520"/>
          </a:xfrm>
          <a:prstGeom prst="rect">
            <a:avLst/>
          </a:prstGeom>
          <a:ln>
            <a:noFill/>
          </a:ln>
          <a:extLst>
            <a:ext uri="{53640926-AAD7-44d8-BBD7-CCE9431645EC}">
              <a14:shadowObscured xmlns:lc="http://schemas.openxmlformats.org/drawingml/2006/lockedCanvas" xmlns:pic="http://schemas.openxmlformats.org/drawingml/2006/picture" xmlns:a14="http://schemas.microsoft.com/office/drawing/2010/main"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v="urn:schemas-microsoft-com:mac:vml" xmlns:mc="http://schemas.openxmlformats.org/markup-compatibility/2006" xmlns:mo="http://schemas.microsoft.com/office/mac/office/2008/main" xmlns:wpc="http://schemas.microsoft.com/office/word/2010/wordprocessingCanvas" xmlns=""/>
            </a:ext>
          </a:extLst>
        </p:spPr>
      </p:pic>
      <p:pic>
        <p:nvPicPr>
          <p:cNvPr id="6" name="Picture 5"/>
          <p:cNvPicPr/>
          <p:nvPr/>
        </p:nvPicPr>
        <p:blipFill rotWithShape="1">
          <a:blip r:embed="rId3" cstate="print">
            <a:extLst>
              <a:ext uri="{28A0092B-C50C-407E-A947-70E740481C1C}">
                <a14:useLocalDpi xmlns:a14="http://schemas.microsoft.com/office/drawing/2010/main"/>
              </a:ext>
            </a:extLst>
          </a:blip>
          <a:srcRect/>
          <a:stretch/>
        </p:blipFill>
        <p:spPr bwMode="auto">
          <a:xfrm flipV="1">
            <a:off x="1571604" y="3786189"/>
            <a:ext cx="2857457" cy="2857095"/>
          </a:xfrm>
          <a:prstGeom prst="rect">
            <a:avLst/>
          </a:prstGeom>
          <a:ln>
            <a:noFill/>
          </a:ln>
          <a:extLst>
            <a:ext uri="{53640926-AAD7-44d8-BBD7-CCE9431645EC}">
              <a14:shadowObscured xmlns:lc="http://schemas.openxmlformats.org/drawingml/2006/lockedCanvas" xmlns:pic="http://schemas.openxmlformats.org/drawingml/2006/picture" xmlns:a14="http://schemas.microsoft.com/office/drawing/2010/main"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v="urn:schemas-microsoft-com:mac:vml" xmlns:mc="http://schemas.openxmlformats.org/markup-compatibility/2006" xmlns:mo="http://schemas.microsoft.com/office/mac/office/2008/main" xmlns:wpc="http://schemas.microsoft.com/office/word/2010/wordprocessingCanvas" xmlns=""/>
            </a:ext>
          </a:extLst>
        </p:spPr>
      </p:pic>
      <p:pic>
        <p:nvPicPr>
          <p:cNvPr id="7" name="Picture 6"/>
          <p:cNvPicPr/>
          <p:nvPr/>
        </p:nvPicPr>
        <p:blipFill rotWithShape="1">
          <a:blip r:embed="rId4" cstate="print">
            <a:extLst>
              <a:ext uri="{28A0092B-C50C-407E-A947-70E740481C1C}">
                <a14:useLocalDpi xmlns:a14="http://schemas.microsoft.com/office/drawing/2010/main"/>
              </a:ext>
            </a:extLst>
          </a:blip>
          <a:srcRect/>
          <a:stretch/>
        </p:blipFill>
        <p:spPr bwMode="auto">
          <a:xfrm>
            <a:off x="3929058" y="1285860"/>
            <a:ext cx="2884320" cy="2857520"/>
          </a:xfrm>
          <a:prstGeom prst="rect">
            <a:avLst/>
          </a:prstGeom>
          <a:ln>
            <a:noFill/>
          </a:ln>
          <a:extLst>
            <a:ext uri="{53640926-AAD7-44d8-BBD7-CCE9431645EC}">
              <a14:shadowObscured xmlns:lc="http://schemas.openxmlformats.org/drawingml/2006/lockedCanvas" xmlns:pic="http://schemas.openxmlformats.org/drawingml/2006/picture" xmlns:a14="http://schemas.microsoft.com/office/drawing/2010/main"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v="urn:schemas-microsoft-com:mac:vml" xmlns:mc="http://schemas.openxmlformats.org/markup-compatibility/2006" xmlns:mo="http://schemas.microsoft.com/office/mac/office/2008/main" xmlns:wpc="http://schemas.microsoft.com/office/word/2010/wordprocessingCanvas" xmlns=""/>
            </a:ext>
          </a:extLst>
        </p:spPr>
      </p:pic>
      <p:pic>
        <p:nvPicPr>
          <p:cNvPr id="8" name="Picture 7"/>
          <p:cNvPicPr/>
          <p:nvPr/>
        </p:nvPicPr>
        <p:blipFill rotWithShape="1">
          <a:blip r:embed="rId5" cstate="print">
            <a:extLst>
              <a:ext uri="{28A0092B-C50C-407E-A947-70E740481C1C}">
                <a14:useLocalDpi xmlns:a14="http://schemas.microsoft.com/office/drawing/2010/main"/>
              </a:ext>
            </a:extLst>
          </a:blip>
          <a:srcRect/>
          <a:stretch/>
        </p:blipFill>
        <p:spPr bwMode="auto">
          <a:xfrm>
            <a:off x="6215074" y="3714752"/>
            <a:ext cx="2740347" cy="2925368"/>
          </a:xfrm>
          <a:prstGeom prst="rect">
            <a:avLst/>
          </a:prstGeom>
          <a:ln>
            <a:noFill/>
          </a:ln>
          <a:extLst>
            <a:ext uri="{53640926-AAD7-44d8-BBD7-CCE9431645EC}">
              <a14:shadowObscured xmlns:lc="http://schemas.openxmlformats.org/drawingml/2006/lockedCanvas" xmlns:pic="http://schemas.openxmlformats.org/drawingml/2006/picture" xmlns:a14="http://schemas.microsoft.com/office/drawing/2010/main"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v="urn:schemas-microsoft-com:mac:vml" xmlns:mc="http://schemas.openxmlformats.org/markup-compatibility/2006" xmlns:mo="http://schemas.microsoft.com/office/mac/office/2008/main" xmlns:wpc="http://schemas.microsoft.com/office/word/2010/wordprocessingCanvas" xmln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Another example</a:t>
            </a:r>
            <a:endParaRPr lang="en-GB" dirty="0"/>
          </a:p>
        </p:txBody>
      </p:sp>
      <p:sp>
        <p:nvSpPr>
          <p:cNvPr id="8" name="Content Placeholder 7"/>
          <p:cNvSpPr>
            <a:spLocks noGrp="1"/>
          </p:cNvSpPr>
          <p:nvPr>
            <p:ph idx="1"/>
          </p:nvPr>
        </p:nvSpPr>
        <p:spPr>
          <a:xfrm>
            <a:off x="457200" y="1142984"/>
            <a:ext cx="8472518" cy="5286412"/>
          </a:xfrm>
        </p:spPr>
        <p:txBody>
          <a:bodyPr>
            <a:normAutofit/>
          </a:bodyPr>
          <a:lstStyle/>
          <a:p>
            <a:r>
              <a:rPr lang="en-GB" dirty="0" smtClean="0"/>
              <a:t>Doing the painting with the Perspex and the roller I couldn’t really see what relevance this could possibly have to my design. As there had to be some relevance, I wondered what I needed to do to these in order to make them useful. I therefore scanned them in to the computer and started to manipulate the colours using the GIMP software package. The montage in figure x below shows some of the results.</a:t>
            </a:r>
          </a:p>
          <a:p>
            <a:endParaRPr lang="en-GB" dirty="0"/>
          </a:p>
        </p:txBody>
      </p:sp>
      <p:sp>
        <p:nvSpPr>
          <p:cNvPr id="6" name="Slide Number Placeholder 5"/>
          <p:cNvSpPr>
            <a:spLocks noGrp="1"/>
          </p:cNvSpPr>
          <p:nvPr>
            <p:ph type="sldNum" sz="quarter" idx="12"/>
          </p:nvPr>
        </p:nvSpPr>
        <p:spPr/>
        <p:txBody>
          <a:bodyPr/>
          <a:lstStyle/>
          <a:p>
            <a:fld id="{0447557F-7AD8-4A27-9C27-E480EA562049}" type="slidenum">
              <a:rPr lang="en-GB" smtClean="0"/>
              <a:pPr/>
              <a:t>9</a:t>
            </a:fld>
            <a:endParaRPr lang="en-GB"/>
          </a:p>
        </p:txBody>
      </p:sp>
    </p:spTree>
    <p:extLst>
      <p:ext uri="{BB962C8B-B14F-4D97-AF65-F5344CB8AC3E}">
        <p14:creationId xmlns:p14="http://schemas.microsoft.com/office/powerpoint/2010/main" val="3200499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Figure x</a:t>
            </a:r>
            <a:endParaRPr lang="en-GB"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10</a:t>
            </a:fld>
            <a:endParaRPr lang="en-GB"/>
          </a:p>
        </p:txBody>
      </p:sp>
      <p:pic>
        <p:nvPicPr>
          <p:cNvPr id="7" name="Picture 6"/>
          <p:cNvPicPr/>
          <p:nvPr/>
        </p:nvPicPr>
        <p:blipFill>
          <a:blip r:embed="rId2" cstate="print">
            <a:extLst>
              <a:ext uri="{28A0092B-C50C-407E-A947-70E740481C1C}">
                <a14:useLocalDpi xmlns:a14="http://schemas.microsoft.com/office/drawing/2010/main"/>
              </a:ext>
            </a:extLst>
          </a:blip>
          <a:srcRect/>
          <a:stretch>
            <a:fillRect/>
          </a:stretch>
        </p:blipFill>
        <p:spPr bwMode="auto">
          <a:xfrm>
            <a:off x="428596" y="1285860"/>
            <a:ext cx="8429684" cy="521497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Another example</a:t>
            </a:r>
            <a:endParaRPr lang="en-GB" dirty="0"/>
          </a:p>
        </p:txBody>
      </p:sp>
      <p:sp>
        <p:nvSpPr>
          <p:cNvPr id="8" name="Content Placeholder 7"/>
          <p:cNvSpPr>
            <a:spLocks noGrp="1"/>
          </p:cNvSpPr>
          <p:nvPr>
            <p:ph idx="1"/>
          </p:nvPr>
        </p:nvSpPr>
        <p:spPr>
          <a:xfrm>
            <a:off x="457200" y="1142984"/>
            <a:ext cx="8472518" cy="5286412"/>
          </a:xfrm>
        </p:spPr>
        <p:txBody>
          <a:bodyPr>
            <a:normAutofit/>
          </a:bodyPr>
          <a:lstStyle/>
          <a:p>
            <a:r>
              <a:rPr lang="en-GB" dirty="0" smtClean="0"/>
              <a:t>Several of the manipulated textures are far more usable. In particular, the two in the bottom right of figure x, based upon pattern y, are interesting. It might be possible to create such a pattern using sandblasting to maintain the delicate shading of this texture. The more highly coloured textures are also very striking, although not suitable for my current design.</a:t>
            </a:r>
          </a:p>
          <a:p>
            <a:endParaRPr lang="en-GB" dirty="0"/>
          </a:p>
        </p:txBody>
      </p:sp>
      <p:sp>
        <p:nvSpPr>
          <p:cNvPr id="6" name="Slide Number Placeholder 5"/>
          <p:cNvSpPr>
            <a:spLocks noGrp="1"/>
          </p:cNvSpPr>
          <p:nvPr>
            <p:ph type="sldNum" sz="quarter" idx="12"/>
          </p:nvPr>
        </p:nvSpPr>
        <p:spPr/>
        <p:txBody>
          <a:bodyPr/>
          <a:lstStyle/>
          <a:p>
            <a:fld id="{0447557F-7AD8-4A27-9C27-E480EA562049}"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Another example</a:t>
            </a:r>
            <a:endParaRPr lang="en-GB" dirty="0"/>
          </a:p>
        </p:txBody>
      </p:sp>
      <p:sp>
        <p:nvSpPr>
          <p:cNvPr id="8" name="Content Placeholder 7"/>
          <p:cNvSpPr>
            <a:spLocks noGrp="1"/>
          </p:cNvSpPr>
          <p:nvPr>
            <p:ph idx="1"/>
          </p:nvPr>
        </p:nvSpPr>
        <p:spPr>
          <a:xfrm>
            <a:off x="457200" y="1142984"/>
            <a:ext cx="8472518" cy="5286412"/>
          </a:xfrm>
        </p:spPr>
        <p:txBody>
          <a:bodyPr>
            <a:normAutofit/>
          </a:bodyPr>
          <a:lstStyle/>
          <a:p>
            <a:r>
              <a:rPr lang="en-GB" dirty="0" smtClean="0"/>
              <a:t>On reflection I can now see the potential for the Perspex/roller textures, but only once the images have been manipulated. I am glad that I chose to focus on getting some colour variations by using the red and yellow separately rather than trying to get a single colour from the mix, as it is these variations that lead to the most interesting textures. I really would not like to try to get any of the coloured textures in figure x by mixing the paint directly.</a:t>
            </a:r>
          </a:p>
          <a:p>
            <a:endParaRPr lang="en-GB" dirty="0"/>
          </a:p>
        </p:txBody>
      </p:sp>
      <p:sp>
        <p:nvSpPr>
          <p:cNvPr id="6" name="Slide Number Placeholder 5"/>
          <p:cNvSpPr>
            <a:spLocks noGrp="1"/>
          </p:cNvSpPr>
          <p:nvPr>
            <p:ph type="sldNum" sz="quarter" idx="12"/>
          </p:nvPr>
        </p:nvSpPr>
        <p:spPr/>
        <p:txBody>
          <a:bodyPr/>
          <a:lstStyle/>
          <a:p>
            <a:fld id="{0447557F-7AD8-4A27-9C27-E480EA562049}" type="slidenum">
              <a:rPr lang="en-GB" smtClean="0"/>
              <a:pPr/>
              <a:t>12</a:t>
            </a:fld>
            <a:endParaRPr lang="en-GB"/>
          </a:p>
        </p:txBody>
      </p:sp>
    </p:spTree>
    <p:extLst>
      <p:ext uri="{BB962C8B-B14F-4D97-AF65-F5344CB8AC3E}">
        <p14:creationId xmlns:p14="http://schemas.microsoft.com/office/powerpoint/2010/main" val="1922473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Description</a:t>
            </a:r>
            <a:endParaRPr lang="en-GB" dirty="0"/>
          </a:p>
        </p:txBody>
      </p:sp>
      <p:sp>
        <p:nvSpPr>
          <p:cNvPr id="6" name="Content Placeholder 5"/>
          <p:cNvSpPr>
            <a:spLocks noGrp="1"/>
          </p:cNvSpPr>
          <p:nvPr>
            <p:ph sz="half" idx="1"/>
          </p:nvPr>
        </p:nvSpPr>
        <p:spPr>
          <a:xfrm>
            <a:off x="457200" y="1142984"/>
            <a:ext cx="3686172" cy="4983179"/>
          </a:xfrm>
        </p:spPr>
        <p:txBody>
          <a:bodyPr>
            <a:noAutofit/>
          </a:bodyPr>
          <a:lstStyle/>
          <a:p>
            <a:r>
              <a:rPr lang="en-GB" sz="2800" dirty="0" smtClean="0"/>
              <a:t>What happened?</a:t>
            </a:r>
          </a:p>
          <a:p>
            <a:r>
              <a:rPr lang="en-GB" sz="2800" dirty="0" smtClean="0"/>
              <a:t>What is being examined?</a:t>
            </a:r>
            <a:endParaRPr lang="en-GB" sz="2800" dirty="0"/>
          </a:p>
        </p:txBody>
      </p:sp>
      <p:sp>
        <p:nvSpPr>
          <p:cNvPr id="7" name="Content Placeholder 6"/>
          <p:cNvSpPr>
            <a:spLocks noGrp="1"/>
          </p:cNvSpPr>
          <p:nvPr>
            <p:ph sz="half" idx="2"/>
          </p:nvPr>
        </p:nvSpPr>
        <p:spPr>
          <a:xfrm>
            <a:off x="4000496" y="1142984"/>
            <a:ext cx="5000660" cy="4983179"/>
          </a:xfrm>
        </p:spPr>
        <p:txBody>
          <a:bodyPr>
            <a:noAutofit/>
          </a:bodyPr>
          <a:lstStyle/>
          <a:p>
            <a:pPr>
              <a:buNone/>
            </a:pPr>
            <a:r>
              <a:rPr lang="en-GB" i="1" dirty="0" smtClean="0"/>
              <a:t>	</a:t>
            </a:r>
            <a:r>
              <a:rPr lang="en-GB" sz="2200" i="1" dirty="0" smtClean="0"/>
              <a:t>Doing the painting with the Perspex and the roller I couldn’t really see what relevance this could possibly have to my design. As there had to be some relevance, I wondered what I needed to do to these in order to make them useful. I therefore scanned them in to the computer and started to manipulate the colours using the GIMP software package. The montage in figure x below shows some of the results.</a:t>
            </a:r>
          </a:p>
          <a:p>
            <a:pPr>
              <a:buNone/>
            </a:pPr>
            <a:endParaRPr lang="en-GB" i="1"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Interpretation</a:t>
            </a:r>
            <a:endParaRPr lang="en-GB" dirty="0"/>
          </a:p>
        </p:txBody>
      </p:sp>
      <p:sp>
        <p:nvSpPr>
          <p:cNvPr id="6" name="Content Placeholder 5"/>
          <p:cNvSpPr>
            <a:spLocks noGrp="1"/>
          </p:cNvSpPr>
          <p:nvPr>
            <p:ph sz="half" idx="1"/>
          </p:nvPr>
        </p:nvSpPr>
        <p:spPr>
          <a:xfrm>
            <a:off x="457200" y="1142984"/>
            <a:ext cx="3686172" cy="4983179"/>
          </a:xfrm>
        </p:spPr>
        <p:txBody>
          <a:bodyPr>
            <a:noAutofit/>
          </a:bodyPr>
          <a:lstStyle/>
          <a:p>
            <a:r>
              <a:rPr lang="en-GB" sz="2400" dirty="0" smtClean="0"/>
              <a:t>What is most important / interesting / useful / relevant about it?</a:t>
            </a:r>
          </a:p>
          <a:p>
            <a:r>
              <a:rPr lang="en-GB" sz="2400" dirty="0" smtClean="0"/>
              <a:t>How can it be explained?</a:t>
            </a:r>
          </a:p>
          <a:p>
            <a:r>
              <a:rPr lang="en-GB" sz="2400" dirty="0" smtClean="0"/>
              <a:t>How is it similar to and different from others?</a:t>
            </a:r>
          </a:p>
        </p:txBody>
      </p:sp>
      <p:sp>
        <p:nvSpPr>
          <p:cNvPr id="7" name="Content Placeholder 6"/>
          <p:cNvSpPr>
            <a:spLocks noGrp="1"/>
          </p:cNvSpPr>
          <p:nvPr>
            <p:ph sz="half" idx="2"/>
          </p:nvPr>
        </p:nvSpPr>
        <p:spPr>
          <a:xfrm>
            <a:off x="4214810" y="1142984"/>
            <a:ext cx="4786346" cy="4983179"/>
          </a:xfrm>
        </p:spPr>
        <p:txBody>
          <a:bodyPr>
            <a:noAutofit/>
          </a:bodyPr>
          <a:lstStyle/>
          <a:p>
            <a:pPr>
              <a:buNone/>
            </a:pPr>
            <a:r>
              <a:rPr lang="en-GB" i="1" dirty="0" smtClean="0"/>
              <a:t>	</a:t>
            </a:r>
            <a:r>
              <a:rPr lang="en-GB" sz="2200" i="1" dirty="0" smtClean="0"/>
              <a:t>Several of the manipulated textures are far more usable. In particular, the two in the bottom right of figure x, based upon pattern y, are interesting. It might be possible to create such a pattern using sandblasting to maintain the delicate shading of this texture. The more highly coloured textures are also very striking, although not suitable for my current design.</a:t>
            </a:r>
          </a:p>
          <a:p>
            <a:pPr>
              <a:buNone/>
            </a:pPr>
            <a:endParaRPr lang="en-GB" i="1"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Outcome</a:t>
            </a:r>
            <a:endParaRPr lang="en-GB" dirty="0"/>
          </a:p>
        </p:txBody>
      </p:sp>
      <p:sp>
        <p:nvSpPr>
          <p:cNvPr id="6" name="Content Placeholder 5"/>
          <p:cNvSpPr>
            <a:spLocks noGrp="1"/>
          </p:cNvSpPr>
          <p:nvPr>
            <p:ph sz="half" idx="1"/>
          </p:nvPr>
        </p:nvSpPr>
        <p:spPr>
          <a:xfrm>
            <a:off x="457200" y="1142984"/>
            <a:ext cx="3686172" cy="4983179"/>
          </a:xfrm>
        </p:spPr>
        <p:txBody>
          <a:bodyPr>
            <a:noAutofit/>
          </a:bodyPr>
          <a:lstStyle/>
          <a:p>
            <a:r>
              <a:rPr lang="en-GB" dirty="0" smtClean="0"/>
              <a:t>What have I learned from this?</a:t>
            </a:r>
          </a:p>
          <a:p>
            <a:r>
              <a:rPr lang="en-GB" dirty="0" smtClean="0"/>
              <a:t>What does it mean for my future?</a:t>
            </a:r>
            <a:endParaRPr lang="en-GB" dirty="0"/>
          </a:p>
        </p:txBody>
      </p:sp>
      <p:sp>
        <p:nvSpPr>
          <p:cNvPr id="7" name="Content Placeholder 6"/>
          <p:cNvSpPr>
            <a:spLocks noGrp="1"/>
          </p:cNvSpPr>
          <p:nvPr>
            <p:ph sz="half" idx="2"/>
          </p:nvPr>
        </p:nvSpPr>
        <p:spPr>
          <a:xfrm>
            <a:off x="4214810" y="1142984"/>
            <a:ext cx="4786346" cy="4983179"/>
          </a:xfrm>
        </p:spPr>
        <p:txBody>
          <a:bodyPr>
            <a:noAutofit/>
          </a:bodyPr>
          <a:lstStyle/>
          <a:p>
            <a:pPr>
              <a:buNone/>
            </a:pPr>
            <a:r>
              <a:rPr lang="en-GB" sz="2400" i="1" dirty="0" smtClean="0"/>
              <a:t>	</a:t>
            </a:r>
            <a:r>
              <a:rPr lang="en-GB" sz="2200" i="1" dirty="0" smtClean="0"/>
              <a:t>On reflection I can now see the potential for the Perspex/roller textures, but only once the images have been manipulated. I am glad that I chose to focus on getting some colour variations by using the red and yellow separately rather than trying to get a single colour from the mix, as it is these variations that lead to the most interesting textures. I really would not like to try to get any of the coloured textures in figure x by mixing the paint directly.</a:t>
            </a:r>
          </a:p>
        </p:txBody>
      </p:sp>
      <p:sp>
        <p:nvSpPr>
          <p:cNvPr id="5" name="Slide Number Placeholder 4"/>
          <p:cNvSpPr>
            <a:spLocks noGrp="1"/>
          </p:cNvSpPr>
          <p:nvPr>
            <p:ph type="sldNum" sz="quarter" idx="12"/>
          </p:nvPr>
        </p:nvSpPr>
        <p:spPr/>
        <p:txBody>
          <a:bodyPr/>
          <a:lstStyle/>
          <a:p>
            <a:fld id="{9D8DC0F4-76EC-4928-B389-C9FEDA3416A3}" type="slidenum">
              <a:rPr lang="en-GB" smtClean="0"/>
              <a:pPr/>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But I don’t want to admit that!</a:t>
            </a:r>
            <a:endParaRPr lang="en-GB" dirty="0"/>
          </a:p>
        </p:txBody>
      </p:sp>
      <p:sp>
        <p:nvSpPr>
          <p:cNvPr id="8" name="Content Placeholder 7"/>
          <p:cNvSpPr>
            <a:spLocks noGrp="1"/>
          </p:cNvSpPr>
          <p:nvPr>
            <p:ph idx="1"/>
          </p:nvPr>
        </p:nvSpPr>
        <p:spPr/>
        <p:txBody>
          <a:bodyPr>
            <a:normAutofit lnSpcReduction="10000"/>
          </a:bodyPr>
          <a:lstStyle/>
          <a:p>
            <a:r>
              <a:rPr lang="en-GB" dirty="0" smtClean="0"/>
              <a:t>Reflection is about exploring and explaining events, not just describing them</a:t>
            </a:r>
          </a:p>
          <a:p>
            <a:r>
              <a:rPr lang="en-GB" dirty="0" smtClean="0"/>
              <a:t>This involves admitting to anxieties, errors and weaknesses as well as strengths and successes</a:t>
            </a:r>
          </a:p>
          <a:p>
            <a:pPr lvl="1"/>
            <a:r>
              <a:rPr lang="en-GB" dirty="0" smtClean="0"/>
              <a:t>This is essential, and does not mean that you will lose marks for admitting to errors</a:t>
            </a:r>
          </a:p>
          <a:p>
            <a:pPr lvl="1"/>
            <a:r>
              <a:rPr lang="en-GB" dirty="0" smtClean="0"/>
              <a:t>Provided that you show that you understand the possible cause and have a plan how to improve, then you will </a:t>
            </a:r>
            <a:r>
              <a:rPr lang="en-GB" i="1" dirty="0" smtClean="0"/>
              <a:t>gain</a:t>
            </a:r>
            <a:r>
              <a:rPr lang="en-GB" dirty="0" smtClean="0"/>
              <a:t> marks</a:t>
            </a:r>
          </a:p>
          <a:p>
            <a:r>
              <a:rPr lang="en-GB" dirty="0" smtClean="0"/>
              <a:t>You should just select the most significant parts of the event, otherwise you will spend too long trying to explain describe the whole event</a:t>
            </a:r>
          </a:p>
          <a:p>
            <a:r>
              <a:rPr lang="en-GB" dirty="0" smtClean="0"/>
              <a:t>You can </a:t>
            </a:r>
            <a:r>
              <a:rPr lang="en-GB" i="1" dirty="0" smtClean="0"/>
              <a:t>reflect forward</a:t>
            </a:r>
            <a:r>
              <a:rPr lang="en-GB" dirty="0" smtClean="0"/>
              <a:t> as well as </a:t>
            </a:r>
            <a:r>
              <a:rPr lang="en-GB" i="1" dirty="0" smtClean="0"/>
              <a:t>reflect back</a:t>
            </a:r>
            <a:endParaRPr lang="en-GB" dirty="0"/>
          </a:p>
        </p:txBody>
      </p:sp>
      <p:sp>
        <p:nvSpPr>
          <p:cNvPr id="6" name="Slide Number Placeholder 5"/>
          <p:cNvSpPr>
            <a:spLocks noGrp="1"/>
          </p:cNvSpPr>
          <p:nvPr>
            <p:ph type="sldNum" sz="quarter" idx="12"/>
          </p:nvPr>
        </p:nvSpPr>
        <p:spPr/>
        <p:txBody>
          <a:bodyPr/>
          <a:lstStyle/>
          <a:p>
            <a:fld id="{0447557F-7AD8-4A27-9C27-E480EA562049}" type="slidenum">
              <a:rPr lang="en-GB" smtClean="0"/>
              <a:pPr/>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to word things</a:t>
            </a:r>
            <a:endParaRPr lang="en-GB" dirty="0"/>
          </a:p>
        </p:txBody>
      </p:sp>
      <p:sp>
        <p:nvSpPr>
          <p:cNvPr id="3" name="Content Placeholder 2"/>
          <p:cNvSpPr>
            <a:spLocks noGrp="1"/>
          </p:cNvSpPr>
          <p:nvPr>
            <p:ph idx="1"/>
          </p:nvPr>
        </p:nvSpPr>
        <p:spPr/>
        <p:txBody>
          <a:bodyPr/>
          <a:lstStyle/>
          <a:p>
            <a:r>
              <a:rPr lang="en-GB" dirty="0" smtClean="0"/>
              <a:t>There are some words and phrases you might find useful in reflective writing, in particular in the interpretation and outcome stages</a:t>
            </a:r>
          </a:p>
          <a:p>
            <a:r>
              <a:rPr lang="en-GB" dirty="0" smtClean="0"/>
              <a:t>Using these does not automatically make you a good reflective writer but they will help you think about the things that you need to consider</a:t>
            </a:r>
          </a:p>
        </p:txBody>
      </p:sp>
      <p:sp>
        <p:nvSpPr>
          <p:cNvPr id="5" name="Slide Number Placeholder 4"/>
          <p:cNvSpPr>
            <a:spLocks noGrp="1"/>
          </p:cNvSpPr>
          <p:nvPr>
            <p:ph type="sldNum" sz="quarter" idx="12"/>
          </p:nvPr>
        </p:nvSpPr>
        <p:spPr/>
        <p:txBody>
          <a:bodyPr/>
          <a:lstStyle/>
          <a:p>
            <a:fld id="{9D8DC0F4-76EC-4928-B389-C9FEDA3416A3}" type="slidenum">
              <a:rPr lang="en-GB" smtClean="0"/>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Interpretation (the important bit)</a:t>
            </a:r>
            <a:endParaRPr lang="en-GB"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18</a:t>
            </a:fld>
            <a:endParaRPr lang="en-GB"/>
          </a:p>
        </p:txBody>
      </p:sp>
      <p:sp>
        <p:nvSpPr>
          <p:cNvPr id="6" name="TextBox 5"/>
          <p:cNvSpPr txBox="1"/>
          <p:nvPr/>
        </p:nvSpPr>
        <p:spPr>
          <a:xfrm>
            <a:off x="428596" y="3429000"/>
            <a:ext cx="2056973" cy="369332"/>
          </a:xfrm>
          <a:prstGeom prst="rect">
            <a:avLst/>
          </a:prstGeom>
          <a:noFill/>
        </p:spPr>
        <p:txBody>
          <a:bodyPr wrap="none" rtlCol="0">
            <a:spAutoFit/>
          </a:bodyPr>
          <a:lstStyle/>
          <a:p>
            <a:r>
              <a:rPr lang="en-GB" dirty="0" smtClean="0"/>
              <a:t>For me, the [most]</a:t>
            </a:r>
            <a:endParaRPr lang="en-GB" dirty="0"/>
          </a:p>
        </p:txBody>
      </p:sp>
      <p:sp>
        <p:nvSpPr>
          <p:cNvPr id="7" name="TextBox 6"/>
          <p:cNvSpPr txBox="1"/>
          <p:nvPr/>
        </p:nvSpPr>
        <p:spPr>
          <a:xfrm>
            <a:off x="2857488" y="2643182"/>
            <a:ext cx="1313180" cy="1477328"/>
          </a:xfrm>
          <a:prstGeom prst="rect">
            <a:avLst/>
          </a:prstGeom>
          <a:noFill/>
        </p:spPr>
        <p:txBody>
          <a:bodyPr wrap="none" rtlCol="0">
            <a:spAutoFit/>
          </a:bodyPr>
          <a:lstStyle/>
          <a:p>
            <a:r>
              <a:rPr lang="en-GB" dirty="0" smtClean="0"/>
              <a:t>meaningful</a:t>
            </a:r>
          </a:p>
          <a:p>
            <a:r>
              <a:rPr lang="en-GB" dirty="0" smtClean="0"/>
              <a:t>significant</a:t>
            </a:r>
          </a:p>
          <a:p>
            <a:r>
              <a:rPr lang="en-GB" dirty="0" smtClean="0"/>
              <a:t>important</a:t>
            </a:r>
          </a:p>
          <a:p>
            <a:r>
              <a:rPr lang="en-GB" dirty="0" smtClean="0"/>
              <a:t>relevant</a:t>
            </a:r>
          </a:p>
          <a:p>
            <a:r>
              <a:rPr lang="en-GB" dirty="0" smtClean="0"/>
              <a:t>useful</a:t>
            </a:r>
          </a:p>
        </p:txBody>
      </p:sp>
      <p:sp>
        <p:nvSpPr>
          <p:cNvPr id="8" name="Left Brace 7"/>
          <p:cNvSpPr/>
          <p:nvPr/>
        </p:nvSpPr>
        <p:spPr>
          <a:xfrm>
            <a:off x="2643174" y="2714620"/>
            <a:ext cx="142876" cy="1285884"/>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TextBox 8"/>
          <p:cNvSpPr txBox="1"/>
          <p:nvPr/>
        </p:nvSpPr>
        <p:spPr>
          <a:xfrm>
            <a:off x="4929190" y="1928802"/>
            <a:ext cx="1608133" cy="1477328"/>
          </a:xfrm>
          <a:prstGeom prst="rect">
            <a:avLst/>
          </a:prstGeom>
          <a:noFill/>
        </p:spPr>
        <p:txBody>
          <a:bodyPr wrap="none" rtlCol="0">
            <a:spAutoFit/>
          </a:bodyPr>
          <a:lstStyle/>
          <a:p>
            <a:r>
              <a:rPr lang="en-GB" dirty="0" smtClean="0"/>
              <a:t>aspect(s)</a:t>
            </a:r>
          </a:p>
          <a:p>
            <a:r>
              <a:rPr lang="en-GB" dirty="0" smtClean="0"/>
              <a:t>element(s)</a:t>
            </a:r>
          </a:p>
          <a:p>
            <a:r>
              <a:rPr lang="en-GB" dirty="0" smtClean="0"/>
              <a:t>experience(s)</a:t>
            </a:r>
          </a:p>
          <a:p>
            <a:r>
              <a:rPr lang="en-GB" dirty="0" smtClean="0"/>
              <a:t>issue(s)</a:t>
            </a:r>
          </a:p>
          <a:p>
            <a:r>
              <a:rPr lang="en-GB" dirty="0" smtClean="0"/>
              <a:t>idea(s)</a:t>
            </a:r>
          </a:p>
        </p:txBody>
      </p:sp>
      <p:sp>
        <p:nvSpPr>
          <p:cNvPr id="10" name="Left Brace 9"/>
          <p:cNvSpPr/>
          <p:nvPr/>
        </p:nvSpPr>
        <p:spPr>
          <a:xfrm>
            <a:off x="4786314" y="2071678"/>
            <a:ext cx="142876" cy="1285884"/>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6929454" y="2786058"/>
            <a:ext cx="1544012" cy="369332"/>
          </a:xfrm>
          <a:prstGeom prst="rect">
            <a:avLst/>
          </a:prstGeom>
          <a:noFill/>
        </p:spPr>
        <p:txBody>
          <a:bodyPr wrap="none" rtlCol="0">
            <a:spAutoFit/>
          </a:bodyPr>
          <a:lstStyle/>
          <a:p>
            <a:r>
              <a:rPr lang="en-GB" dirty="0" smtClean="0"/>
              <a:t>was (were)…</a:t>
            </a:r>
            <a:endParaRPr lang="en-GB" dirty="0"/>
          </a:p>
        </p:txBody>
      </p:sp>
      <p:sp>
        <p:nvSpPr>
          <p:cNvPr id="12" name="TextBox 11"/>
          <p:cNvSpPr txBox="1"/>
          <p:nvPr/>
        </p:nvSpPr>
        <p:spPr>
          <a:xfrm>
            <a:off x="4857752" y="4429132"/>
            <a:ext cx="1005403" cy="369332"/>
          </a:xfrm>
          <a:prstGeom prst="rect">
            <a:avLst/>
          </a:prstGeom>
          <a:noFill/>
        </p:spPr>
        <p:txBody>
          <a:bodyPr wrap="none" rtlCol="0">
            <a:spAutoFit/>
          </a:bodyPr>
          <a:lstStyle/>
          <a:p>
            <a:r>
              <a:rPr lang="en-GB" dirty="0" smtClean="0"/>
              <a:t>learning</a:t>
            </a:r>
            <a:endParaRPr lang="en-GB" dirty="0"/>
          </a:p>
        </p:txBody>
      </p:sp>
      <p:sp>
        <p:nvSpPr>
          <p:cNvPr id="13" name="TextBox 12"/>
          <p:cNvSpPr txBox="1"/>
          <p:nvPr/>
        </p:nvSpPr>
        <p:spPr>
          <a:xfrm>
            <a:off x="6929454" y="4429132"/>
            <a:ext cx="2095445" cy="923330"/>
          </a:xfrm>
          <a:prstGeom prst="rect">
            <a:avLst/>
          </a:prstGeom>
          <a:noFill/>
        </p:spPr>
        <p:txBody>
          <a:bodyPr wrap="none" rtlCol="0">
            <a:spAutoFit/>
          </a:bodyPr>
          <a:lstStyle/>
          <a:p>
            <a:r>
              <a:rPr lang="en-GB" dirty="0" smtClean="0"/>
              <a:t>arose from…</a:t>
            </a:r>
          </a:p>
          <a:p>
            <a:r>
              <a:rPr lang="en-GB" dirty="0" smtClean="0"/>
              <a:t>happened when…</a:t>
            </a:r>
          </a:p>
          <a:p>
            <a:r>
              <a:rPr lang="en-GB" dirty="0" smtClean="0"/>
              <a:t>resulted from…</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Interpretation (the important bit)</a:t>
            </a:r>
            <a:endParaRPr lang="en-GB"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19</a:t>
            </a:fld>
            <a:endParaRPr lang="en-GB"/>
          </a:p>
        </p:txBody>
      </p:sp>
      <p:sp>
        <p:nvSpPr>
          <p:cNvPr id="6" name="TextBox 5"/>
          <p:cNvSpPr txBox="1"/>
          <p:nvPr/>
        </p:nvSpPr>
        <p:spPr>
          <a:xfrm>
            <a:off x="3929058" y="2071678"/>
            <a:ext cx="248786" cy="369332"/>
          </a:xfrm>
          <a:prstGeom prst="rect">
            <a:avLst/>
          </a:prstGeom>
          <a:noFill/>
        </p:spPr>
        <p:txBody>
          <a:bodyPr wrap="none" rtlCol="0">
            <a:spAutoFit/>
          </a:bodyPr>
          <a:lstStyle/>
          <a:p>
            <a:r>
              <a:rPr lang="en-GB" dirty="0" smtClean="0"/>
              <a:t>I</a:t>
            </a:r>
            <a:endParaRPr lang="en-GB" dirty="0"/>
          </a:p>
        </p:txBody>
      </p:sp>
      <p:sp>
        <p:nvSpPr>
          <p:cNvPr id="7" name="TextBox 6"/>
          <p:cNvSpPr txBox="1"/>
          <p:nvPr/>
        </p:nvSpPr>
        <p:spPr>
          <a:xfrm>
            <a:off x="785786" y="1357298"/>
            <a:ext cx="1629485" cy="1754326"/>
          </a:xfrm>
          <a:prstGeom prst="rect">
            <a:avLst/>
          </a:prstGeom>
          <a:noFill/>
        </p:spPr>
        <p:txBody>
          <a:bodyPr wrap="none" rtlCol="0">
            <a:spAutoFit/>
          </a:bodyPr>
          <a:lstStyle/>
          <a:p>
            <a:r>
              <a:rPr lang="en-GB" dirty="0" smtClean="0"/>
              <a:t>Previously,</a:t>
            </a:r>
          </a:p>
          <a:p>
            <a:r>
              <a:rPr lang="en-GB" dirty="0" smtClean="0"/>
              <a:t>At the time,</a:t>
            </a:r>
          </a:p>
          <a:p>
            <a:r>
              <a:rPr lang="en-GB" dirty="0" smtClean="0"/>
              <a:t>At first</a:t>
            </a:r>
          </a:p>
          <a:p>
            <a:r>
              <a:rPr lang="en-GB" dirty="0" smtClean="0"/>
              <a:t>Initially,</a:t>
            </a:r>
          </a:p>
          <a:p>
            <a:r>
              <a:rPr lang="en-GB" dirty="0" smtClean="0"/>
              <a:t>Subsequently,</a:t>
            </a:r>
          </a:p>
          <a:p>
            <a:r>
              <a:rPr lang="en-GB" dirty="0" smtClean="0"/>
              <a:t>Later,</a:t>
            </a:r>
          </a:p>
        </p:txBody>
      </p:sp>
      <p:sp>
        <p:nvSpPr>
          <p:cNvPr id="8" name="Left Brace 7"/>
          <p:cNvSpPr/>
          <p:nvPr/>
        </p:nvSpPr>
        <p:spPr>
          <a:xfrm>
            <a:off x="4786314" y="1428736"/>
            <a:ext cx="174626" cy="1571636"/>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TextBox 8"/>
          <p:cNvSpPr txBox="1"/>
          <p:nvPr/>
        </p:nvSpPr>
        <p:spPr>
          <a:xfrm>
            <a:off x="4929190" y="1317484"/>
            <a:ext cx="3441968" cy="1754326"/>
          </a:xfrm>
          <a:prstGeom prst="rect">
            <a:avLst/>
          </a:prstGeom>
          <a:noFill/>
        </p:spPr>
        <p:txBody>
          <a:bodyPr wrap="none" rtlCol="0">
            <a:spAutoFit/>
          </a:bodyPr>
          <a:lstStyle/>
          <a:p>
            <a:r>
              <a:rPr lang="en-GB" dirty="0" smtClean="0"/>
              <a:t>thought (did not think)…</a:t>
            </a:r>
          </a:p>
          <a:p>
            <a:r>
              <a:rPr lang="en-GB" dirty="0" smtClean="0"/>
              <a:t>felt (did not feel)…</a:t>
            </a:r>
          </a:p>
          <a:p>
            <a:r>
              <a:rPr lang="en-GB" dirty="0" smtClean="0"/>
              <a:t>knew (did not know)…</a:t>
            </a:r>
          </a:p>
          <a:p>
            <a:r>
              <a:rPr lang="en-GB" dirty="0" smtClean="0"/>
              <a:t>noticed (did not notice)…</a:t>
            </a:r>
          </a:p>
          <a:p>
            <a:r>
              <a:rPr lang="en-GB" dirty="0" smtClean="0"/>
              <a:t>questioned (did not question)…</a:t>
            </a:r>
          </a:p>
          <a:p>
            <a:r>
              <a:rPr lang="en-GB" dirty="0" smtClean="0"/>
              <a:t>realise (did not realise)…</a:t>
            </a:r>
          </a:p>
        </p:txBody>
      </p:sp>
      <p:sp>
        <p:nvSpPr>
          <p:cNvPr id="10" name="Left Brace 9"/>
          <p:cNvSpPr/>
          <p:nvPr/>
        </p:nvSpPr>
        <p:spPr>
          <a:xfrm flipH="1">
            <a:off x="2611424" y="1428736"/>
            <a:ext cx="174626" cy="1571636"/>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 name="TextBox 13"/>
          <p:cNvSpPr txBox="1"/>
          <p:nvPr/>
        </p:nvSpPr>
        <p:spPr>
          <a:xfrm>
            <a:off x="2786050" y="3786190"/>
            <a:ext cx="620683" cy="369332"/>
          </a:xfrm>
          <a:prstGeom prst="rect">
            <a:avLst/>
          </a:prstGeom>
          <a:noFill/>
        </p:spPr>
        <p:txBody>
          <a:bodyPr wrap="none" rtlCol="0">
            <a:spAutoFit/>
          </a:bodyPr>
          <a:lstStyle/>
          <a:p>
            <a:r>
              <a:rPr lang="en-GB" dirty="0" smtClean="0"/>
              <a:t>This</a:t>
            </a:r>
            <a:endParaRPr lang="en-GB" dirty="0"/>
          </a:p>
        </p:txBody>
      </p:sp>
      <p:sp>
        <p:nvSpPr>
          <p:cNvPr id="15" name="TextBox 14"/>
          <p:cNvSpPr txBox="1"/>
          <p:nvPr/>
        </p:nvSpPr>
        <p:spPr>
          <a:xfrm>
            <a:off x="857224" y="3643314"/>
            <a:ext cx="1616661" cy="646331"/>
          </a:xfrm>
          <a:prstGeom prst="rect">
            <a:avLst/>
          </a:prstGeom>
          <a:noFill/>
        </p:spPr>
        <p:txBody>
          <a:bodyPr wrap="none" rtlCol="0">
            <a:spAutoFit/>
          </a:bodyPr>
          <a:lstStyle/>
          <a:p>
            <a:r>
              <a:rPr lang="en-GB" dirty="0" smtClean="0"/>
              <a:t>[Alternatively,]</a:t>
            </a:r>
          </a:p>
          <a:p>
            <a:r>
              <a:rPr lang="en-GB" dirty="0" smtClean="0"/>
              <a:t>[Equally,]</a:t>
            </a:r>
          </a:p>
        </p:txBody>
      </p:sp>
      <p:sp>
        <p:nvSpPr>
          <p:cNvPr id="16" name="Left Brace 15"/>
          <p:cNvSpPr/>
          <p:nvPr/>
        </p:nvSpPr>
        <p:spPr>
          <a:xfrm>
            <a:off x="5857884" y="3429000"/>
            <a:ext cx="142876" cy="1071570"/>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7" name="TextBox 16"/>
          <p:cNvSpPr txBox="1"/>
          <p:nvPr/>
        </p:nvSpPr>
        <p:spPr>
          <a:xfrm>
            <a:off x="6000760" y="3357562"/>
            <a:ext cx="1736373" cy="1200329"/>
          </a:xfrm>
          <a:prstGeom prst="rect">
            <a:avLst/>
          </a:prstGeom>
          <a:noFill/>
        </p:spPr>
        <p:txBody>
          <a:bodyPr wrap="none" rtlCol="0">
            <a:spAutoFit/>
          </a:bodyPr>
          <a:lstStyle/>
          <a:p>
            <a:r>
              <a:rPr lang="en-GB" dirty="0" smtClean="0"/>
              <a:t>because of…</a:t>
            </a:r>
          </a:p>
          <a:p>
            <a:r>
              <a:rPr lang="en-GB" dirty="0" smtClean="0"/>
              <a:t>due to…</a:t>
            </a:r>
          </a:p>
          <a:p>
            <a:r>
              <a:rPr lang="en-GB" dirty="0" smtClean="0"/>
              <a:t>explained by…</a:t>
            </a:r>
          </a:p>
          <a:p>
            <a:r>
              <a:rPr lang="en-GB" dirty="0" smtClean="0"/>
              <a:t>related to…</a:t>
            </a:r>
          </a:p>
        </p:txBody>
      </p:sp>
      <p:sp>
        <p:nvSpPr>
          <p:cNvPr id="19" name="Left Brace 18"/>
          <p:cNvSpPr/>
          <p:nvPr/>
        </p:nvSpPr>
        <p:spPr>
          <a:xfrm>
            <a:off x="3714744" y="3429000"/>
            <a:ext cx="214314" cy="1071570"/>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TextBox 19"/>
          <p:cNvSpPr txBox="1"/>
          <p:nvPr/>
        </p:nvSpPr>
        <p:spPr>
          <a:xfrm>
            <a:off x="3929058" y="3357562"/>
            <a:ext cx="1326004" cy="1200329"/>
          </a:xfrm>
          <a:prstGeom prst="rect">
            <a:avLst/>
          </a:prstGeom>
          <a:noFill/>
        </p:spPr>
        <p:txBody>
          <a:bodyPr wrap="none" rtlCol="0">
            <a:spAutoFit/>
          </a:bodyPr>
          <a:lstStyle/>
          <a:p>
            <a:r>
              <a:rPr lang="en-GB" dirty="0" smtClean="0"/>
              <a:t>might be</a:t>
            </a:r>
          </a:p>
          <a:p>
            <a:r>
              <a:rPr lang="en-GB" dirty="0" smtClean="0"/>
              <a:t>us perhaps</a:t>
            </a:r>
          </a:p>
          <a:p>
            <a:r>
              <a:rPr lang="en-GB" dirty="0" smtClean="0"/>
              <a:t>could be</a:t>
            </a:r>
          </a:p>
          <a:p>
            <a:r>
              <a:rPr lang="en-GB" dirty="0" smtClean="0"/>
              <a:t>is probably</a:t>
            </a:r>
          </a:p>
        </p:txBody>
      </p:sp>
      <p:sp>
        <p:nvSpPr>
          <p:cNvPr id="21" name="TextBox 20"/>
          <p:cNvSpPr txBox="1"/>
          <p:nvPr/>
        </p:nvSpPr>
        <p:spPr>
          <a:xfrm>
            <a:off x="5857884" y="4983130"/>
            <a:ext cx="1313180" cy="369332"/>
          </a:xfrm>
          <a:prstGeom prst="rect">
            <a:avLst/>
          </a:prstGeom>
          <a:noFill/>
        </p:spPr>
        <p:txBody>
          <a:bodyPr wrap="none" rtlCol="0">
            <a:spAutoFit/>
          </a:bodyPr>
          <a:lstStyle/>
          <a:p>
            <a:r>
              <a:rPr lang="en-GB" dirty="0" smtClean="0"/>
              <a:t>because…</a:t>
            </a:r>
            <a:endParaRPr lang="en-GB" dirty="0"/>
          </a:p>
        </p:txBody>
      </p:sp>
      <p:sp>
        <p:nvSpPr>
          <p:cNvPr id="22" name="TextBox 21"/>
          <p:cNvSpPr txBox="1"/>
          <p:nvPr/>
        </p:nvSpPr>
        <p:spPr>
          <a:xfrm>
            <a:off x="2808309" y="4983130"/>
            <a:ext cx="620683" cy="369332"/>
          </a:xfrm>
          <a:prstGeom prst="rect">
            <a:avLst/>
          </a:prstGeom>
          <a:noFill/>
        </p:spPr>
        <p:txBody>
          <a:bodyPr wrap="none" rtlCol="0">
            <a:spAutoFit/>
          </a:bodyPr>
          <a:lstStyle/>
          <a:p>
            <a:r>
              <a:rPr lang="en-GB" dirty="0" smtClean="0"/>
              <a:t>This</a:t>
            </a:r>
          </a:p>
        </p:txBody>
      </p:sp>
      <p:sp>
        <p:nvSpPr>
          <p:cNvPr id="23" name="Left Brace 22"/>
          <p:cNvSpPr/>
          <p:nvPr/>
        </p:nvSpPr>
        <p:spPr>
          <a:xfrm>
            <a:off x="3714744" y="4925809"/>
            <a:ext cx="214314" cy="485949"/>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TextBox 23"/>
          <p:cNvSpPr txBox="1"/>
          <p:nvPr/>
        </p:nvSpPr>
        <p:spPr>
          <a:xfrm>
            <a:off x="3929058" y="4854371"/>
            <a:ext cx="1582484" cy="646331"/>
          </a:xfrm>
          <a:prstGeom prst="rect">
            <a:avLst/>
          </a:prstGeom>
          <a:noFill/>
        </p:spPr>
        <p:txBody>
          <a:bodyPr wrap="none" rtlCol="0">
            <a:spAutoFit/>
          </a:bodyPr>
          <a:lstStyle/>
          <a:p>
            <a:r>
              <a:rPr lang="en-GB" dirty="0" smtClean="0"/>
              <a:t>is similar to…</a:t>
            </a:r>
          </a:p>
          <a:p>
            <a:r>
              <a:rPr lang="en-GB" dirty="0" smtClean="0"/>
              <a:t>is unlike…</a:t>
            </a:r>
          </a:p>
        </p:txBody>
      </p:sp>
      <p:sp>
        <p:nvSpPr>
          <p:cNvPr id="25" name="TextBox 24"/>
          <p:cNvSpPr txBox="1"/>
          <p:nvPr/>
        </p:nvSpPr>
        <p:spPr>
          <a:xfrm>
            <a:off x="2786050" y="5917188"/>
            <a:ext cx="543739" cy="369332"/>
          </a:xfrm>
          <a:prstGeom prst="rect">
            <a:avLst/>
          </a:prstGeom>
          <a:noFill/>
        </p:spPr>
        <p:txBody>
          <a:bodyPr wrap="none" rtlCol="0">
            <a:spAutoFit/>
          </a:bodyPr>
          <a:lstStyle/>
          <a:p>
            <a:r>
              <a:rPr lang="en-GB" dirty="0" smtClean="0"/>
              <a:t>this</a:t>
            </a:r>
            <a:endParaRPr lang="en-GB" dirty="0"/>
          </a:p>
        </p:txBody>
      </p:sp>
      <p:sp>
        <p:nvSpPr>
          <p:cNvPr id="26" name="TextBox 25"/>
          <p:cNvSpPr txBox="1"/>
          <p:nvPr/>
        </p:nvSpPr>
        <p:spPr>
          <a:xfrm>
            <a:off x="857224" y="5917188"/>
            <a:ext cx="1261884" cy="369332"/>
          </a:xfrm>
          <a:prstGeom prst="rect">
            <a:avLst/>
          </a:prstGeom>
          <a:noFill/>
        </p:spPr>
        <p:txBody>
          <a:bodyPr wrap="none" rtlCol="0">
            <a:spAutoFit/>
          </a:bodyPr>
          <a:lstStyle/>
          <a:p>
            <a:r>
              <a:rPr lang="en-GB" dirty="0" smtClean="0"/>
              <a:t>[Un]Like…</a:t>
            </a:r>
          </a:p>
        </p:txBody>
      </p:sp>
      <p:sp>
        <p:nvSpPr>
          <p:cNvPr id="27" name="Left Brace 26"/>
          <p:cNvSpPr/>
          <p:nvPr/>
        </p:nvSpPr>
        <p:spPr>
          <a:xfrm>
            <a:off x="3714744" y="5857892"/>
            <a:ext cx="214314" cy="500066"/>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8" name="TextBox 27"/>
          <p:cNvSpPr txBox="1"/>
          <p:nvPr/>
        </p:nvSpPr>
        <p:spPr>
          <a:xfrm>
            <a:off x="3929058" y="5783065"/>
            <a:ext cx="1851789" cy="646331"/>
          </a:xfrm>
          <a:prstGeom prst="rect">
            <a:avLst/>
          </a:prstGeom>
          <a:noFill/>
        </p:spPr>
        <p:txBody>
          <a:bodyPr wrap="none" rtlCol="0">
            <a:spAutoFit/>
          </a:bodyPr>
          <a:lstStyle/>
          <a:p>
            <a:r>
              <a:rPr lang="en-GB" dirty="0" smtClean="0"/>
              <a:t>reveals…</a:t>
            </a:r>
          </a:p>
          <a:p>
            <a:r>
              <a:rPr lang="en-GB" dirty="0" smtClean="0"/>
              <a:t>demonstrates…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Outcome</a:t>
            </a:r>
            <a:endParaRPr lang="en-GB"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20</a:t>
            </a:fld>
            <a:endParaRPr lang="en-GB"/>
          </a:p>
        </p:txBody>
      </p:sp>
      <p:sp>
        <p:nvSpPr>
          <p:cNvPr id="6" name="TextBox 5"/>
          <p:cNvSpPr txBox="1"/>
          <p:nvPr/>
        </p:nvSpPr>
        <p:spPr>
          <a:xfrm>
            <a:off x="3929058" y="2071678"/>
            <a:ext cx="736099" cy="369332"/>
          </a:xfrm>
          <a:prstGeom prst="rect">
            <a:avLst/>
          </a:prstGeom>
          <a:noFill/>
        </p:spPr>
        <p:txBody>
          <a:bodyPr wrap="none" rtlCol="0">
            <a:spAutoFit/>
          </a:bodyPr>
          <a:lstStyle/>
          <a:p>
            <a:r>
              <a:rPr lang="en-GB" dirty="0" smtClean="0"/>
              <a:t>I now</a:t>
            </a:r>
            <a:endParaRPr lang="en-GB" dirty="0"/>
          </a:p>
        </p:txBody>
      </p:sp>
      <p:sp>
        <p:nvSpPr>
          <p:cNvPr id="7" name="TextBox 6"/>
          <p:cNvSpPr txBox="1"/>
          <p:nvPr/>
        </p:nvSpPr>
        <p:spPr>
          <a:xfrm>
            <a:off x="2285984" y="1285860"/>
            <a:ext cx="1697901" cy="1754326"/>
          </a:xfrm>
          <a:prstGeom prst="rect">
            <a:avLst/>
          </a:prstGeom>
          <a:noFill/>
        </p:spPr>
        <p:txBody>
          <a:bodyPr wrap="none" rtlCol="0">
            <a:spAutoFit/>
          </a:bodyPr>
          <a:lstStyle/>
          <a:p>
            <a:r>
              <a:rPr lang="en-GB" dirty="0" smtClean="0"/>
              <a:t>read…</a:t>
            </a:r>
          </a:p>
          <a:p>
            <a:r>
              <a:rPr lang="en-GB" dirty="0" smtClean="0"/>
              <a:t>experienced…</a:t>
            </a:r>
          </a:p>
          <a:p>
            <a:r>
              <a:rPr lang="en-GB" dirty="0" smtClean="0"/>
              <a:t>applied…</a:t>
            </a:r>
          </a:p>
          <a:p>
            <a:r>
              <a:rPr lang="en-GB" dirty="0" smtClean="0"/>
              <a:t>discussed…</a:t>
            </a:r>
          </a:p>
          <a:p>
            <a:r>
              <a:rPr lang="en-GB" dirty="0" smtClean="0"/>
              <a:t>analysed…</a:t>
            </a:r>
          </a:p>
          <a:p>
            <a:r>
              <a:rPr lang="en-GB" dirty="0" smtClean="0"/>
              <a:t>learned…</a:t>
            </a:r>
          </a:p>
        </p:txBody>
      </p:sp>
      <p:sp>
        <p:nvSpPr>
          <p:cNvPr id="8" name="Left Brace 7"/>
          <p:cNvSpPr/>
          <p:nvPr/>
        </p:nvSpPr>
        <p:spPr>
          <a:xfrm>
            <a:off x="4786314" y="1428736"/>
            <a:ext cx="174626" cy="1571636"/>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TextBox 8"/>
          <p:cNvSpPr txBox="1"/>
          <p:nvPr/>
        </p:nvSpPr>
        <p:spPr>
          <a:xfrm>
            <a:off x="4929190" y="1317484"/>
            <a:ext cx="1338828" cy="1754326"/>
          </a:xfrm>
          <a:prstGeom prst="rect">
            <a:avLst/>
          </a:prstGeom>
          <a:noFill/>
        </p:spPr>
        <p:txBody>
          <a:bodyPr wrap="none" rtlCol="0">
            <a:spAutoFit/>
          </a:bodyPr>
          <a:lstStyle/>
          <a:p>
            <a:r>
              <a:rPr lang="en-GB" dirty="0" smtClean="0"/>
              <a:t>feel…</a:t>
            </a:r>
          </a:p>
          <a:p>
            <a:r>
              <a:rPr lang="en-GB" dirty="0" smtClean="0"/>
              <a:t>think…</a:t>
            </a:r>
          </a:p>
          <a:p>
            <a:r>
              <a:rPr lang="en-GB" dirty="0" smtClean="0"/>
              <a:t>realise…</a:t>
            </a:r>
          </a:p>
          <a:p>
            <a:r>
              <a:rPr lang="en-GB" dirty="0" smtClean="0"/>
              <a:t>wonder…</a:t>
            </a:r>
          </a:p>
          <a:p>
            <a:r>
              <a:rPr lang="en-GB" dirty="0" smtClean="0"/>
              <a:t>question…</a:t>
            </a:r>
          </a:p>
          <a:p>
            <a:r>
              <a:rPr lang="en-GB" dirty="0" smtClean="0"/>
              <a:t>know…</a:t>
            </a:r>
          </a:p>
        </p:txBody>
      </p:sp>
      <p:sp>
        <p:nvSpPr>
          <p:cNvPr id="21" name="TextBox 20"/>
          <p:cNvSpPr txBox="1"/>
          <p:nvPr/>
        </p:nvSpPr>
        <p:spPr>
          <a:xfrm>
            <a:off x="3929058" y="3577240"/>
            <a:ext cx="2326278" cy="369332"/>
          </a:xfrm>
          <a:prstGeom prst="rect">
            <a:avLst/>
          </a:prstGeom>
          <a:noFill/>
        </p:spPr>
        <p:txBody>
          <a:bodyPr wrap="none" rtlCol="0">
            <a:spAutoFit/>
          </a:bodyPr>
          <a:lstStyle/>
          <a:p>
            <a:r>
              <a:rPr lang="en-GB" dirty="0" smtClean="0"/>
              <a:t>I have learned that…</a:t>
            </a:r>
            <a:endParaRPr lang="en-GB" dirty="0"/>
          </a:p>
        </p:txBody>
      </p:sp>
      <p:sp>
        <p:nvSpPr>
          <p:cNvPr id="22" name="TextBox 21"/>
          <p:cNvSpPr txBox="1"/>
          <p:nvPr/>
        </p:nvSpPr>
        <p:spPr>
          <a:xfrm>
            <a:off x="1357290" y="3291488"/>
            <a:ext cx="1988558" cy="923330"/>
          </a:xfrm>
          <a:prstGeom prst="rect">
            <a:avLst/>
          </a:prstGeom>
          <a:noFill/>
        </p:spPr>
        <p:txBody>
          <a:bodyPr wrap="none" rtlCol="0">
            <a:spAutoFit/>
          </a:bodyPr>
          <a:lstStyle/>
          <a:p>
            <a:r>
              <a:rPr lang="en-GB" dirty="0" smtClean="0"/>
              <a:t>[Additionally,]</a:t>
            </a:r>
          </a:p>
          <a:p>
            <a:r>
              <a:rPr lang="en-GB" dirty="0" smtClean="0"/>
              <a:t>[Furthermore,]</a:t>
            </a:r>
          </a:p>
          <a:p>
            <a:r>
              <a:rPr lang="en-GB" dirty="0" smtClean="0"/>
              <a:t>Most importantly,]</a:t>
            </a:r>
          </a:p>
        </p:txBody>
      </p:sp>
      <p:sp>
        <p:nvSpPr>
          <p:cNvPr id="28" name="TextBox 27"/>
          <p:cNvSpPr txBox="1"/>
          <p:nvPr/>
        </p:nvSpPr>
        <p:spPr>
          <a:xfrm>
            <a:off x="3071802" y="5857892"/>
            <a:ext cx="2416046" cy="646331"/>
          </a:xfrm>
          <a:prstGeom prst="rect">
            <a:avLst/>
          </a:prstGeom>
          <a:noFill/>
        </p:spPr>
        <p:txBody>
          <a:bodyPr wrap="none" rtlCol="0">
            <a:spAutoFit/>
          </a:bodyPr>
          <a:lstStyle/>
          <a:p>
            <a:r>
              <a:rPr lang="en-GB" dirty="0" smtClean="0"/>
              <a:t>This means that…</a:t>
            </a:r>
          </a:p>
          <a:p>
            <a:r>
              <a:rPr lang="en-GB" dirty="0" smtClean="0"/>
              <a:t>This makes me feel…</a:t>
            </a:r>
          </a:p>
        </p:txBody>
      </p:sp>
      <p:sp>
        <p:nvSpPr>
          <p:cNvPr id="29" name="TextBox 28"/>
          <p:cNvSpPr txBox="1"/>
          <p:nvPr/>
        </p:nvSpPr>
        <p:spPr>
          <a:xfrm>
            <a:off x="714348" y="2000240"/>
            <a:ext cx="902811" cy="369332"/>
          </a:xfrm>
          <a:prstGeom prst="rect">
            <a:avLst/>
          </a:prstGeom>
          <a:noFill/>
        </p:spPr>
        <p:txBody>
          <a:bodyPr wrap="none" rtlCol="0">
            <a:spAutoFit/>
          </a:bodyPr>
          <a:lstStyle/>
          <a:p>
            <a:r>
              <a:rPr lang="en-GB" dirty="0" smtClean="0"/>
              <a:t>Having</a:t>
            </a:r>
          </a:p>
        </p:txBody>
      </p:sp>
      <p:sp>
        <p:nvSpPr>
          <p:cNvPr id="30" name="Left Brace 29"/>
          <p:cNvSpPr/>
          <p:nvPr/>
        </p:nvSpPr>
        <p:spPr>
          <a:xfrm>
            <a:off x="2143108" y="1357298"/>
            <a:ext cx="174626" cy="1571636"/>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1" name="Left Brace 30"/>
          <p:cNvSpPr/>
          <p:nvPr/>
        </p:nvSpPr>
        <p:spPr>
          <a:xfrm flipH="1">
            <a:off x="3286116" y="3362926"/>
            <a:ext cx="214314" cy="785818"/>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2" name="TextBox 31"/>
          <p:cNvSpPr txBox="1"/>
          <p:nvPr/>
        </p:nvSpPr>
        <p:spPr>
          <a:xfrm>
            <a:off x="642910" y="4500570"/>
            <a:ext cx="813043" cy="369332"/>
          </a:xfrm>
          <a:prstGeom prst="rect">
            <a:avLst/>
          </a:prstGeom>
          <a:noFill/>
        </p:spPr>
        <p:txBody>
          <a:bodyPr wrap="none" rtlCol="0">
            <a:spAutoFit/>
          </a:bodyPr>
          <a:lstStyle/>
          <a:p>
            <a:r>
              <a:rPr lang="en-GB" dirty="0" smtClean="0"/>
              <a:t>I have</a:t>
            </a:r>
            <a:endParaRPr lang="en-GB" dirty="0"/>
          </a:p>
        </p:txBody>
      </p:sp>
      <p:sp>
        <p:nvSpPr>
          <p:cNvPr id="33" name="TextBox 32"/>
          <p:cNvSpPr txBox="1"/>
          <p:nvPr/>
        </p:nvSpPr>
        <p:spPr>
          <a:xfrm>
            <a:off x="642910" y="5214950"/>
            <a:ext cx="3437801" cy="369332"/>
          </a:xfrm>
          <a:prstGeom prst="rect">
            <a:avLst/>
          </a:prstGeom>
          <a:noFill/>
        </p:spPr>
        <p:txBody>
          <a:bodyPr wrap="none" rtlCol="0">
            <a:spAutoFit/>
          </a:bodyPr>
          <a:lstStyle/>
          <a:p>
            <a:r>
              <a:rPr lang="en-GB" dirty="0" smtClean="0"/>
              <a:t>However I have not [sufficiently]</a:t>
            </a:r>
            <a:endParaRPr lang="en-GB" dirty="0"/>
          </a:p>
        </p:txBody>
      </p:sp>
      <p:sp>
        <p:nvSpPr>
          <p:cNvPr id="34" name="TextBox 33"/>
          <p:cNvSpPr txBox="1"/>
          <p:nvPr/>
        </p:nvSpPr>
        <p:spPr>
          <a:xfrm>
            <a:off x="2656162" y="4500570"/>
            <a:ext cx="1415772" cy="646331"/>
          </a:xfrm>
          <a:prstGeom prst="rect">
            <a:avLst/>
          </a:prstGeom>
          <a:noFill/>
        </p:spPr>
        <p:txBody>
          <a:bodyPr wrap="none" rtlCol="0">
            <a:spAutoFit/>
          </a:bodyPr>
          <a:lstStyle/>
          <a:p>
            <a:r>
              <a:rPr lang="en-GB" dirty="0" smtClean="0"/>
              <a:t>significantly</a:t>
            </a:r>
          </a:p>
          <a:p>
            <a:r>
              <a:rPr lang="en-GB" dirty="0" smtClean="0"/>
              <a:t>slightly</a:t>
            </a:r>
            <a:endParaRPr lang="en-GB" dirty="0"/>
          </a:p>
        </p:txBody>
      </p:sp>
      <p:sp>
        <p:nvSpPr>
          <p:cNvPr id="35" name="Left Brace 34"/>
          <p:cNvSpPr/>
          <p:nvPr/>
        </p:nvSpPr>
        <p:spPr>
          <a:xfrm flipH="1">
            <a:off x="4000496" y="4572008"/>
            <a:ext cx="214314" cy="928694"/>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6" name="TextBox 35"/>
          <p:cNvSpPr txBox="1"/>
          <p:nvPr/>
        </p:nvSpPr>
        <p:spPr>
          <a:xfrm>
            <a:off x="4572000" y="4714884"/>
            <a:ext cx="1287532" cy="646331"/>
          </a:xfrm>
          <a:prstGeom prst="rect">
            <a:avLst/>
          </a:prstGeom>
          <a:noFill/>
        </p:spPr>
        <p:txBody>
          <a:bodyPr wrap="none" rtlCol="0">
            <a:spAutoFit/>
          </a:bodyPr>
          <a:lstStyle/>
          <a:p>
            <a:r>
              <a:rPr lang="en-GB" dirty="0" smtClean="0"/>
              <a:t>developed</a:t>
            </a:r>
          </a:p>
          <a:p>
            <a:r>
              <a:rPr lang="en-GB" dirty="0" smtClean="0"/>
              <a:t>improved</a:t>
            </a:r>
            <a:endParaRPr lang="en-GB" dirty="0"/>
          </a:p>
        </p:txBody>
      </p:sp>
      <p:sp>
        <p:nvSpPr>
          <p:cNvPr id="37" name="Left Brace 36"/>
          <p:cNvSpPr/>
          <p:nvPr/>
        </p:nvSpPr>
        <p:spPr>
          <a:xfrm>
            <a:off x="4500562" y="4786322"/>
            <a:ext cx="142876" cy="571504"/>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8" name="Left Brace 37"/>
          <p:cNvSpPr/>
          <p:nvPr/>
        </p:nvSpPr>
        <p:spPr>
          <a:xfrm>
            <a:off x="6000760" y="4540384"/>
            <a:ext cx="142876" cy="1031756"/>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TextBox 38"/>
          <p:cNvSpPr txBox="1"/>
          <p:nvPr/>
        </p:nvSpPr>
        <p:spPr>
          <a:xfrm>
            <a:off x="6215074" y="4429132"/>
            <a:ext cx="2505814" cy="1200329"/>
          </a:xfrm>
          <a:prstGeom prst="rect">
            <a:avLst/>
          </a:prstGeom>
          <a:noFill/>
        </p:spPr>
        <p:txBody>
          <a:bodyPr wrap="none" rtlCol="0">
            <a:spAutoFit/>
          </a:bodyPr>
          <a:lstStyle/>
          <a:p>
            <a:r>
              <a:rPr lang="en-GB" dirty="0" smtClean="0"/>
              <a:t>my skills in…</a:t>
            </a:r>
          </a:p>
          <a:p>
            <a:r>
              <a:rPr lang="en-GB" dirty="0" smtClean="0"/>
              <a:t>my understanding of…</a:t>
            </a:r>
          </a:p>
          <a:p>
            <a:r>
              <a:rPr lang="en-GB" dirty="0" smtClean="0"/>
              <a:t>my knowledge of…</a:t>
            </a:r>
          </a:p>
          <a:p>
            <a:r>
              <a:rPr lang="en-GB" dirty="0" smtClean="0"/>
              <a:t>my ability to…</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Outcome</a:t>
            </a:r>
            <a:endParaRPr lang="en-GB"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21</a:t>
            </a:fld>
            <a:endParaRPr lang="en-GB"/>
          </a:p>
        </p:txBody>
      </p:sp>
      <p:sp>
        <p:nvSpPr>
          <p:cNvPr id="6" name="TextBox 5"/>
          <p:cNvSpPr txBox="1"/>
          <p:nvPr/>
        </p:nvSpPr>
        <p:spPr>
          <a:xfrm>
            <a:off x="3929058" y="2071678"/>
            <a:ext cx="736099" cy="369332"/>
          </a:xfrm>
          <a:prstGeom prst="rect">
            <a:avLst/>
          </a:prstGeom>
          <a:noFill/>
        </p:spPr>
        <p:txBody>
          <a:bodyPr wrap="none" rtlCol="0">
            <a:spAutoFit/>
          </a:bodyPr>
          <a:lstStyle/>
          <a:p>
            <a:r>
              <a:rPr lang="en-GB" dirty="0" smtClean="0"/>
              <a:t>I now</a:t>
            </a:r>
            <a:endParaRPr lang="en-GB" dirty="0"/>
          </a:p>
        </p:txBody>
      </p:sp>
      <p:sp>
        <p:nvSpPr>
          <p:cNvPr id="7" name="TextBox 6"/>
          <p:cNvSpPr txBox="1"/>
          <p:nvPr/>
        </p:nvSpPr>
        <p:spPr>
          <a:xfrm>
            <a:off x="2285984" y="1285860"/>
            <a:ext cx="1697901" cy="1754326"/>
          </a:xfrm>
          <a:prstGeom prst="rect">
            <a:avLst/>
          </a:prstGeom>
          <a:noFill/>
        </p:spPr>
        <p:txBody>
          <a:bodyPr wrap="none" rtlCol="0">
            <a:spAutoFit/>
          </a:bodyPr>
          <a:lstStyle/>
          <a:p>
            <a:r>
              <a:rPr lang="en-GB" dirty="0" smtClean="0"/>
              <a:t>read…</a:t>
            </a:r>
          </a:p>
          <a:p>
            <a:r>
              <a:rPr lang="en-GB" dirty="0" smtClean="0"/>
              <a:t>experienced…</a:t>
            </a:r>
          </a:p>
          <a:p>
            <a:r>
              <a:rPr lang="en-GB" dirty="0" smtClean="0"/>
              <a:t>applied…</a:t>
            </a:r>
          </a:p>
          <a:p>
            <a:r>
              <a:rPr lang="en-GB" dirty="0" smtClean="0"/>
              <a:t>discussed…</a:t>
            </a:r>
          </a:p>
          <a:p>
            <a:r>
              <a:rPr lang="en-GB" dirty="0" smtClean="0"/>
              <a:t>analysed…</a:t>
            </a:r>
          </a:p>
          <a:p>
            <a:r>
              <a:rPr lang="en-GB" dirty="0" smtClean="0"/>
              <a:t>learned…</a:t>
            </a:r>
          </a:p>
        </p:txBody>
      </p:sp>
      <p:sp>
        <p:nvSpPr>
          <p:cNvPr id="8" name="Left Brace 7"/>
          <p:cNvSpPr/>
          <p:nvPr/>
        </p:nvSpPr>
        <p:spPr>
          <a:xfrm>
            <a:off x="4786314" y="1428736"/>
            <a:ext cx="174626" cy="1571636"/>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TextBox 8"/>
          <p:cNvSpPr txBox="1"/>
          <p:nvPr/>
        </p:nvSpPr>
        <p:spPr>
          <a:xfrm>
            <a:off x="4929190" y="1317484"/>
            <a:ext cx="1338828" cy="1754326"/>
          </a:xfrm>
          <a:prstGeom prst="rect">
            <a:avLst/>
          </a:prstGeom>
          <a:noFill/>
        </p:spPr>
        <p:txBody>
          <a:bodyPr wrap="none" rtlCol="0">
            <a:spAutoFit/>
          </a:bodyPr>
          <a:lstStyle/>
          <a:p>
            <a:r>
              <a:rPr lang="en-GB" dirty="0" smtClean="0"/>
              <a:t>feel…</a:t>
            </a:r>
          </a:p>
          <a:p>
            <a:r>
              <a:rPr lang="en-GB" dirty="0" smtClean="0"/>
              <a:t>think…</a:t>
            </a:r>
          </a:p>
          <a:p>
            <a:r>
              <a:rPr lang="en-GB" dirty="0" smtClean="0"/>
              <a:t>realise…</a:t>
            </a:r>
          </a:p>
          <a:p>
            <a:r>
              <a:rPr lang="en-GB" dirty="0" smtClean="0"/>
              <a:t>wonder…</a:t>
            </a:r>
          </a:p>
          <a:p>
            <a:r>
              <a:rPr lang="en-GB" dirty="0" smtClean="0"/>
              <a:t>question…</a:t>
            </a:r>
          </a:p>
          <a:p>
            <a:r>
              <a:rPr lang="en-GB" dirty="0" smtClean="0"/>
              <a:t>know…</a:t>
            </a:r>
          </a:p>
        </p:txBody>
      </p:sp>
      <p:sp>
        <p:nvSpPr>
          <p:cNvPr id="21" name="TextBox 20"/>
          <p:cNvSpPr txBox="1"/>
          <p:nvPr/>
        </p:nvSpPr>
        <p:spPr>
          <a:xfrm>
            <a:off x="3929058" y="3577240"/>
            <a:ext cx="2326278" cy="369332"/>
          </a:xfrm>
          <a:prstGeom prst="rect">
            <a:avLst/>
          </a:prstGeom>
          <a:noFill/>
        </p:spPr>
        <p:txBody>
          <a:bodyPr wrap="none" rtlCol="0">
            <a:spAutoFit/>
          </a:bodyPr>
          <a:lstStyle/>
          <a:p>
            <a:r>
              <a:rPr lang="en-GB" dirty="0" smtClean="0"/>
              <a:t>I have learned that…</a:t>
            </a:r>
            <a:endParaRPr lang="en-GB" dirty="0"/>
          </a:p>
        </p:txBody>
      </p:sp>
      <p:sp>
        <p:nvSpPr>
          <p:cNvPr id="22" name="TextBox 21"/>
          <p:cNvSpPr txBox="1"/>
          <p:nvPr/>
        </p:nvSpPr>
        <p:spPr>
          <a:xfrm>
            <a:off x="1357290" y="3291488"/>
            <a:ext cx="2052678" cy="923330"/>
          </a:xfrm>
          <a:prstGeom prst="rect">
            <a:avLst/>
          </a:prstGeom>
          <a:noFill/>
        </p:spPr>
        <p:txBody>
          <a:bodyPr wrap="none" rtlCol="0">
            <a:spAutoFit/>
          </a:bodyPr>
          <a:lstStyle/>
          <a:p>
            <a:r>
              <a:rPr lang="en-GB" dirty="0" smtClean="0"/>
              <a:t>[Also,]</a:t>
            </a:r>
          </a:p>
          <a:p>
            <a:r>
              <a:rPr lang="en-GB" dirty="0" smtClean="0"/>
              <a:t>[Additionally,]</a:t>
            </a:r>
          </a:p>
          <a:p>
            <a:r>
              <a:rPr lang="en-GB" dirty="0" smtClean="0"/>
              <a:t>[Most importantly,]</a:t>
            </a:r>
          </a:p>
        </p:txBody>
      </p:sp>
      <p:sp>
        <p:nvSpPr>
          <p:cNvPr id="28" name="TextBox 27"/>
          <p:cNvSpPr txBox="1"/>
          <p:nvPr/>
        </p:nvSpPr>
        <p:spPr>
          <a:xfrm>
            <a:off x="3071802" y="5857892"/>
            <a:ext cx="2416046" cy="646331"/>
          </a:xfrm>
          <a:prstGeom prst="rect">
            <a:avLst/>
          </a:prstGeom>
          <a:noFill/>
        </p:spPr>
        <p:txBody>
          <a:bodyPr wrap="none" rtlCol="0">
            <a:spAutoFit/>
          </a:bodyPr>
          <a:lstStyle/>
          <a:p>
            <a:r>
              <a:rPr lang="en-GB" dirty="0" smtClean="0"/>
              <a:t>This means that…</a:t>
            </a:r>
          </a:p>
          <a:p>
            <a:r>
              <a:rPr lang="en-GB" dirty="0" smtClean="0"/>
              <a:t>This makes me feel…</a:t>
            </a:r>
          </a:p>
        </p:txBody>
      </p:sp>
      <p:sp>
        <p:nvSpPr>
          <p:cNvPr id="29" name="TextBox 28"/>
          <p:cNvSpPr txBox="1"/>
          <p:nvPr/>
        </p:nvSpPr>
        <p:spPr>
          <a:xfrm>
            <a:off x="714348" y="2000240"/>
            <a:ext cx="902811" cy="369332"/>
          </a:xfrm>
          <a:prstGeom prst="rect">
            <a:avLst/>
          </a:prstGeom>
          <a:noFill/>
        </p:spPr>
        <p:txBody>
          <a:bodyPr wrap="none" rtlCol="0">
            <a:spAutoFit/>
          </a:bodyPr>
          <a:lstStyle/>
          <a:p>
            <a:r>
              <a:rPr lang="en-GB" dirty="0" smtClean="0"/>
              <a:t>Having</a:t>
            </a:r>
          </a:p>
        </p:txBody>
      </p:sp>
      <p:sp>
        <p:nvSpPr>
          <p:cNvPr id="30" name="Left Brace 29"/>
          <p:cNvSpPr/>
          <p:nvPr/>
        </p:nvSpPr>
        <p:spPr>
          <a:xfrm>
            <a:off x="2143108" y="1357298"/>
            <a:ext cx="174626" cy="1571636"/>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1" name="Left Brace 30"/>
          <p:cNvSpPr/>
          <p:nvPr/>
        </p:nvSpPr>
        <p:spPr>
          <a:xfrm flipH="1">
            <a:off x="3286116" y="3362926"/>
            <a:ext cx="214314" cy="785818"/>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2" name="TextBox 31"/>
          <p:cNvSpPr txBox="1"/>
          <p:nvPr/>
        </p:nvSpPr>
        <p:spPr>
          <a:xfrm>
            <a:off x="642910" y="4500570"/>
            <a:ext cx="813043" cy="369332"/>
          </a:xfrm>
          <a:prstGeom prst="rect">
            <a:avLst/>
          </a:prstGeom>
          <a:noFill/>
        </p:spPr>
        <p:txBody>
          <a:bodyPr wrap="none" rtlCol="0">
            <a:spAutoFit/>
          </a:bodyPr>
          <a:lstStyle/>
          <a:p>
            <a:r>
              <a:rPr lang="en-GB" dirty="0" smtClean="0"/>
              <a:t>I have</a:t>
            </a:r>
            <a:endParaRPr lang="en-GB" dirty="0"/>
          </a:p>
        </p:txBody>
      </p:sp>
      <p:sp>
        <p:nvSpPr>
          <p:cNvPr id="33" name="TextBox 32"/>
          <p:cNvSpPr txBox="1"/>
          <p:nvPr/>
        </p:nvSpPr>
        <p:spPr>
          <a:xfrm>
            <a:off x="642910" y="5214950"/>
            <a:ext cx="3437801" cy="369332"/>
          </a:xfrm>
          <a:prstGeom prst="rect">
            <a:avLst/>
          </a:prstGeom>
          <a:noFill/>
        </p:spPr>
        <p:txBody>
          <a:bodyPr wrap="none" rtlCol="0">
            <a:spAutoFit/>
          </a:bodyPr>
          <a:lstStyle/>
          <a:p>
            <a:r>
              <a:rPr lang="en-GB" dirty="0" smtClean="0"/>
              <a:t>However I have not [sufficiently]</a:t>
            </a:r>
            <a:endParaRPr lang="en-GB" dirty="0"/>
          </a:p>
        </p:txBody>
      </p:sp>
      <p:sp>
        <p:nvSpPr>
          <p:cNvPr id="34" name="TextBox 33"/>
          <p:cNvSpPr txBox="1"/>
          <p:nvPr/>
        </p:nvSpPr>
        <p:spPr>
          <a:xfrm>
            <a:off x="2656162" y="4500570"/>
            <a:ext cx="1415772" cy="646331"/>
          </a:xfrm>
          <a:prstGeom prst="rect">
            <a:avLst/>
          </a:prstGeom>
          <a:noFill/>
        </p:spPr>
        <p:txBody>
          <a:bodyPr wrap="none" rtlCol="0">
            <a:spAutoFit/>
          </a:bodyPr>
          <a:lstStyle/>
          <a:p>
            <a:r>
              <a:rPr lang="en-GB" dirty="0" smtClean="0"/>
              <a:t>significantly</a:t>
            </a:r>
          </a:p>
          <a:p>
            <a:r>
              <a:rPr lang="en-GB" dirty="0" smtClean="0"/>
              <a:t>slightly</a:t>
            </a:r>
            <a:endParaRPr lang="en-GB" dirty="0"/>
          </a:p>
        </p:txBody>
      </p:sp>
      <p:sp>
        <p:nvSpPr>
          <p:cNvPr id="35" name="Left Brace 34"/>
          <p:cNvSpPr/>
          <p:nvPr/>
        </p:nvSpPr>
        <p:spPr>
          <a:xfrm flipH="1">
            <a:off x="4000496" y="4572008"/>
            <a:ext cx="214314" cy="928694"/>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6" name="TextBox 35"/>
          <p:cNvSpPr txBox="1"/>
          <p:nvPr/>
        </p:nvSpPr>
        <p:spPr>
          <a:xfrm>
            <a:off x="4572000" y="4714884"/>
            <a:ext cx="1287532" cy="646331"/>
          </a:xfrm>
          <a:prstGeom prst="rect">
            <a:avLst/>
          </a:prstGeom>
          <a:noFill/>
        </p:spPr>
        <p:txBody>
          <a:bodyPr wrap="none" rtlCol="0">
            <a:spAutoFit/>
          </a:bodyPr>
          <a:lstStyle/>
          <a:p>
            <a:r>
              <a:rPr lang="en-GB" dirty="0" smtClean="0"/>
              <a:t>developed</a:t>
            </a:r>
          </a:p>
          <a:p>
            <a:r>
              <a:rPr lang="en-GB" dirty="0" smtClean="0"/>
              <a:t>improved</a:t>
            </a:r>
            <a:endParaRPr lang="en-GB" dirty="0"/>
          </a:p>
        </p:txBody>
      </p:sp>
      <p:sp>
        <p:nvSpPr>
          <p:cNvPr id="37" name="Left Brace 36"/>
          <p:cNvSpPr/>
          <p:nvPr/>
        </p:nvSpPr>
        <p:spPr>
          <a:xfrm>
            <a:off x="4500562" y="4786322"/>
            <a:ext cx="142876" cy="571504"/>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8" name="Left Brace 37"/>
          <p:cNvSpPr/>
          <p:nvPr/>
        </p:nvSpPr>
        <p:spPr>
          <a:xfrm>
            <a:off x="6000760" y="4540384"/>
            <a:ext cx="142876" cy="1031756"/>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TextBox 38"/>
          <p:cNvSpPr txBox="1"/>
          <p:nvPr/>
        </p:nvSpPr>
        <p:spPr>
          <a:xfrm>
            <a:off x="6215074" y="4429132"/>
            <a:ext cx="2505814" cy="1200329"/>
          </a:xfrm>
          <a:prstGeom prst="rect">
            <a:avLst/>
          </a:prstGeom>
          <a:noFill/>
        </p:spPr>
        <p:txBody>
          <a:bodyPr wrap="none" rtlCol="0">
            <a:spAutoFit/>
          </a:bodyPr>
          <a:lstStyle/>
          <a:p>
            <a:r>
              <a:rPr lang="en-GB" dirty="0" smtClean="0"/>
              <a:t>my skills in…</a:t>
            </a:r>
          </a:p>
          <a:p>
            <a:r>
              <a:rPr lang="en-GB" dirty="0" smtClean="0"/>
              <a:t>my understanding of…</a:t>
            </a:r>
          </a:p>
          <a:p>
            <a:r>
              <a:rPr lang="en-GB" dirty="0" smtClean="0"/>
              <a:t>my knowledge of…</a:t>
            </a:r>
          </a:p>
          <a:p>
            <a:r>
              <a:rPr lang="en-GB" dirty="0" smtClean="0"/>
              <a:t>my ability to…</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Outcome</a:t>
            </a:r>
            <a:endParaRPr lang="en-GB"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22</a:t>
            </a:fld>
            <a:endParaRPr lang="en-GB"/>
          </a:p>
        </p:txBody>
      </p:sp>
      <p:sp>
        <p:nvSpPr>
          <p:cNvPr id="7" name="TextBox 6"/>
          <p:cNvSpPr txBox="1"/>
          <p:nvPr/>
        </p:nvSpPr>
        <p:spPr>
          <a:xfrm>
            <a:off x="2500299" y="1285860"/>
            <a:ext cx="1056700" cy="923330"/>
          </a:xfrm>
          <a:prstGeom prst="rect">
            <a:avLst/>
          </a:prstGeom>
          <a:noFill/>
        </p:spPr>
        <p:txBody>
          <a:bodyPr wrap="none" rtlCol="0">
            <a:spAutoFit/>
          </a:bodyPr>
          <a:lstStyle/>
          <a:p>
            <a:r>
              <a:rPr lang="en-GB" dirty="0" smtClean="0"/>
              <a:t>is</a:t>
            </a:r>
          </a:p>
          <a:p>
            <a:r>
              <a:rPr lang="en-GB" dirty="0" smtClean="0"/>
              <a:t>could be</a:t>
            </a:r>
          </a:p>
          <a:p>
            <a:r>
              <a:rPr lang="en-GB" dirty="0" smtClean="0"/>
              <a:t>will be</a:t>
            </a:r>
          </a:p>
        </p:txBody>
      </p:sp>
      <p:sp>
        <p:nvSpPr>
          <p:cNvPr id="8" name="Left Brace 7"/>
          <p:cNvSpPr/>
          <p:nvPr/>
        </p:nvSpPr>
        <p:spPr>
          <a:xfrm>
            <a:off x="5099179" y="1425347"/>
            <a:ext cx="159486" cy="571504"/>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TextBox 8"/>
          <p:cNvSpPr txBox="1"/>
          <p:nvPr/>
        </p:nvSpPr>
        <p:spPr>
          <a:xfrm>
            <a:off x="5258665" y="1357298"/>
            <a:ext cx="3813929" cy="646331"/>
          </a:xfrm>
          <a:prstGeom prst="rect">
            <a:avLst/>
          </a:prstGeom>
          <a:noFill/>
        </p:spPr>
        <p:txBody>
          <a:bodyPr wrap="none" rtlCol="0">
            <a:spAutoFit/>
          </a:bodyPr>
          <a:lstStyle/>
          <a:p>
            <a:r>
              <a:rPr lang="en-GB" dirty="0" smtClean="0"/>
              <a:t>To me as a learner [because]…</a:t>
            </a:r>
          </a:p>
          <a:p>
            <a:r>
              <a:rPr lang="en-GB" dirty="0" smtClean="0"/>
              <a:t>To me as a practitioner [because]…</a:t>
            </a:r>
          </a:p>
        </p:txBody>
      </p:sp>
      <p:sp>
        <p:nvSpPr>
          <p:cNvPr id="21" name="TextBox 20"/>
          <p:cNvSpPr txBox="1"/>
          <p:nvPr/>
        </p:nvSpPr>
        <p:spPr>
          <a:xfrm>
            <a:off x="6072198" y="3389186"/>
            <a:ext cx="2185214" cy="369332"/>
          </a:xfrm>
          <a:prstGeom prst="rect">
            <a:avLst/>
          </a:prstGeom>
          <a:noFill/>
        </p:spPr>
        <p:txBody>
          <a:bodyPr wrap="none" rtlCol="0">
            <a:spAutoFit/>
          </a:bodyPr>
          <a:lstStyle/>
          <a:p>
            <a:r>
              <a:rPr lang="en-GB" dirty="0" smtClean="0"/>
              <a:t>I will now need to…</a:t>
            </a:r>
            <a:endParaRPr lang="en-GB" dirty="0"/>
          </a:p>
        </p:txBody>
      </p:sp>
      <p:sp>
        <p:nvSpPr>
          <p:cNvPr id="22" name="TextBox 21"/>
          <p:cNvSpPr txBox="1"/>
          <p:nvPr/>
        </p:nvSpPr>
        <p:spPr>
          <a:xfrm>
            <a:off x="2428860" y="2817682"/>
            <a:ext cx="3159839" cy="1754326"/>
          </a:xfrm>
          <a:prstGeom prst="rect">
            <a:avLst/>
          </a:prstGeom>
          <a:noFill/>
        </p:spPr>
        <p:txBody>
          <a:bodyPr wrap="none" rtlCol="0">
            <a:spAutoFit/>
          </a:bodyPr>
          <a:lstStyle/>
          <a:p>
            <a:r>
              <a:rPr lang="en-GB" dirty="0" smtClean="0"/>
              <a:t>Did not…</a:t>
            </a:r>
          </a:p>
          <a:p>
            <a:r>
              <a:rPr lang="en-GB" dirty="0" smtClean="0"/>
              <a:t>Have not yet…</a:t>
            </a:r>
          </a:p>
          <a:p>
            <a:r>
              <a:rPr lang="en-GB" dirty="0" smtClean="0"/>
              <a:t>Am not yet certain about…</a:t>
            </a:r>
          </a:p>
          <a:p>
            <a:r>
              <a:rPr lang="en-GB" dirty="0" smtClean="0"/>
              <a:t>Am not yet confident about…</a:t>
            </a:r>
          </a:p>
          <a:p>
            <a:r>
              <a:rPr lang="en-GB" dirty="0" smtClean="0"/>
              <a:t>Do not yet know…</a:t>
            </a:r>
          </a:p>
          <a:p>
            <a:r>
              <a:rPr lang="en-GB" dirty="0" smtClean="0"/>
              <a:t>Do not yet understand…</a:t>
            </a:r>
          </a:p>
        </p:txBody>
      </p:sp>
      <p:sp>
        <p:nvSpPr>
          <p:cNvPr id="28" name="TextBox 27"/>
          <p:cNvSpPr txBox="1"/>
          <p:nvPr/>
        </p:nvSpPr>
        <p:spPr>
          <a:xfrm>
            <a:off x="2786050" y="5214950"/>
            <a:ext cx="2839239" cy="369332"/>
          </a:xfrm>
          <a:prstGeom prst="rect">
            <a:avLst/>
          </a:prstGeom>
          <a:noFill/>
        </p:spPr>
        <p:txBody>
          <a:bodyPr wrap="none" rtlCol="0">
            <a:spAutoFit/>
          </a:bodyPr>
          <a:lstStyle/>
          <a:p>
            <a:r>
              <a:rPr lang="en-GB" dirty="0" smtClean="0"/>
              <a:t>As a next step I need to…</a:t>
            </a:r>
          </a:p>
        </p:txBody>
      </p:sp>
      <p:sp>
        <p:nvSpPr>
          <p:cNvPr id="29" name="TextBox 28"/>
          <p:cNvSpPr txBox="1"/>
          <p:nvPr/>
        </p:nvSpPr>
        <p:spPr>
          <a:xfrm>
            <a:off x="142844" y="1362662"/>
            <a:ext cx="2146742" cy="923330"/>
          </a:xfrm>
          <a:prstGeom prst="rect">
            <a:avLst/>
          </a:prstGeom>
          <a:noFill/>
        </p:spPr>
        <p:txBody>
          <a:bodyPr wrap="none" rtlCol="0">
            <a:spAutoFit/>
          </a:bodyPr>
          <a:lstStyle/>
          <a:p>
            <a:r>
              <a:rPr lang="en-GB" dirty="0" smtClean="0"/>
              <a:t>This knowledge</a:t>
            </a:r>
          </a:p>
          <a:p>
            <a:r>
              <a:rPr lang="en-GB" dirty="0" smtClean="0"/>
              <a:t>This understanding</a:t>
            </a:r>
          </a:p>
          <a:p>
            <a:r>
              <a:rPr lang="en-GB" dirty="0" smtClean="0"/>
              <a:t>This skill</a:t>
            </a:r>
          </a:p>
        </p:txBody>
      </p:sp>
      <p:sp>
        <p:nvSpPr>
          <p:cNvPr id="30" name="Left Brace 29"/>
          <p:cNvSpPr/>
          <p:nvPr/>
        </p:nvSpPr>
        <p:spPr>
          <a:xfrm>
            <a:off x="2357422" y="1357298"/>
            <a:ext cx="197703" cy="785818"/>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TextBox 22"/>
          <p:cNvSpPr txBox="1"/>
          <p:nvPr/>
        </p:nvSpPr>
        <p:spPr>
          <a:xfrm>
            <a:off x="3841010" y="1285860"/>
            <a:ext cx="1146468" cy="923330"/>
          </a:xfrm>
          <a:prstGeom prst="rect">
            <a:avLst/>
          </a:prstGeom>
          <a:noFill/>
        </p:spPr>
        <p:txBody>
          <a:bodyPr wrap="none" rtlCol="0">
            <a:spAutoFit/>
          </a:bodyPr>
          <a:lstStyle/>
          <a:p>
            <a:r>
              <a:rPr lang="en-GB" dirty="0" smtClean="0"/>
              <a:t>essential</a:t>
            </a:r>
          </a:p>
          <a:p>
            <a:r>
              <a:rPr lang="en-GB" dirty="0" smtClean="0"/>
              <a:t>important</a:t>
            </a:r>
          </a:p>
          <a:p>
            <a:r>
              <a:rPr lang="en-GB" dirty="0" smtClean="0"/>
              <a:t>useful</a:t>
            </a:r>
          </a:p>
        </p:txBody>
      </p:sp>
      <p:sp>
        <p:nvSpPr>
          <p:cNvPr id="24" name="Left Brace 23"/>
          <p:cNvSpPr/>
          <p:nvPr/>
        </p:nvSpPr>
        <p:spPr>
          <a:xfrm>
            <a:off x="3698133" y="1357298"/>
            <a:ext cx="197703" cy="785818"/>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Left Brace 24"/>
          <p:cNvSpPr/>
          <p:nvPr/>
        </p:nvSpPr>
        <p:spPr>
          <a:xfrm>
            <a:off x="2285984" y="2889120"/>
            <a:ext cx="142876" cy="1571636"/>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6" name="TextBox 25"/>
          <p:cNvSpPr txBox="1"/>
          <p:nvPr/>
        </p:nvSpPr>
        <p:spPr>
          <a:xfrm>
            <a:off x="642910" y="3500438"/>
            <a:ext cx="1210588" cy="369332"/>
          </a:xfrm>
          <a:prstGeom prst="rect">
            <a:avLst/>
          </a:prstGeom>
          <a:noFill/>
        </p:spPr>
        <p:txBody>
          <a:bodyPr wrap="none" rtlCol="0">
            <a:spAutoFit/>
          </a:bodyPr>
          <a:lstStyle/>
          <a:p>
            <a:r>
              <a:rPr lang="en-GB" dirty="0" smtClean="0"/>
              <a:t>Because I</a:t>
            </a:r>
            <a:endParaRPr lang="en-GB" dirty="0"/>
          </a:p>
        </p:txBody>
      </p:sp>
      <p:sp>
        <p:nvSpPr>
          <p:cNvPr id="27" name="TextBox 26"/>
          <p:cNvSpPr txBox="1"/>
          <p:nvPr/>
        </p:nvSpPr>
        <p:spPr>
          <a:xfrm>
            <a:off x="2786050" y="5643578"/>
            <a:ext cx="3429144" cy="369332"/>
          </a:xfrm>
          <a:prstGeom prst="rect">
            <a:avLst/>
          </a:prstGeom>
          <a:noFill/>
        </p:spPr>
        <p:txBody>
          <a:bodyPr wrap="none" rtlCol="0">
            <a:spAutoFit/>
          </a:bodyPr>
          <a:lstStyle/>
          <a:p>
            <a:r>
              <a:rPr lang="en-GB" dirty="0" smtClean="0"/>
              <a:t>If I were to repeat this I would…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Summary</a:t>
            </a:r>
            <a:endParaRPr lang="en-GB" dirty="0"/>
          </a:p>
        </p:txBody>
      </p:sp>
      <p:sp>
        <p:nvSpPr>
          <p:cNvPr id="6" name="Content Placeholder 5"/>
          <p:cNvSpPr>
            <a:spLocks noGrp="1"/>
          </p:cNvSpPr>
          <p:nvPr>
            <p:ph idx="1"/>
          </p:nvPr>
        </p:nvSpPr>
        <p:spPr/>
        <p:txBody>
          <a:bodyPr>
            <a:normAutofit lnSpcReduction="10000"/>
          </a:bodyPr>
          <a:lstStyle/>
          <a:p>
            <a:r>
              <a:rPr lang="en-GB" dirty="0" smtClean="0"/>
              <a:t>Reflective writing is therefore about what you have learned from your experience of an event</a:t>
            </a:r>
          </a:p>
          <a:p>
            <a:pPr lvl="1"/>
            <a:r>
              <a:rPr lang="en-GB" dirty="0" smtClean="0"/>
              <a:t>Within the academic context an ‘event’ might be a group project, a personal project, an assessed piece of work, a module, or even your entire degree</a:t>
            </a:r>
          </a:p>
          <a:p>
            <a:r>
              <a:rPr lang="en-GB" dirty="0" smtClean="0"/>
              <a:t>It gives you a chance to explain how the event affected</a:t>
            </a:r>
          </a:p>
          <a:p>
            <a:pPr lvl="1"/>
            <a:r>
              <a:rPr lang="en-GB" dirty="0" smtClean="0"/>
              <a:t>Your thoughts</a:t>
            </a:r>
          </a:p>
          <a:p>
            <a:pPr lvl="1"/>
            <a:r>
              <a:rPr lang="en-GB" dirty="0" smtClean="0"/>
              <a:t>Your skills</a:t>
            </a:r>
          </a:p>
          <a:p>
            <a:pPr lvl="1"/>
            <a:r>
              <a:rPr lang="en-GB" dirty="0" smtClean="0"/>
              <a:t>Your future</a:t>
            </a:r>
          </a:p>
          <a:p>
            <a:r>
              <a:rPr lang="en-GB" dirty="0" smtClean="0"/>
              <a:t>It also gives you a chance to think through what you have done and to look for new challenges and new ways to do things</a:t>
            </a:r>
          </a:p>
        </p:txBody>
      </p:sp>
      <p:sp>
        <p:nvSpPr>
          <p:cNvPr id="4" name="Slide Number Placeholder 3"/>
          <p:cNvSpPr>
            <a:spLocks noGrp="1"/>
          </p:cNvSpPr>
          <p:nvPr>
            <p:ph type="sldNum" sz="quarter" idx="12"/>
          </p:nvPr>
        </p:nvSpPr>
        <p:spPr/>
        <p:txBody>
          <a:bodyPr/>
          <a:lstStyle/>
          <a:p>
            <a:fld id="{B07C7589-490C-489F-8478-54DCAA9AA8E4}" type="slidenum">
              <a:rPr lang="en-GB" smtClean="0"/>
              <a:pPr/>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Next week: Research Ethics and the Ethics Form</a:t>
            </a:r>
          </a:p>
          <a:p>
            <a:endParaRPr lang="en-GB" dirty="0" smtClean="0"/>
          </a:p>
          <a:p>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24</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14908</TotalTime>
  <Words>1196</Words>
  <Application>Microsoft Office PowerPoint</Application>
  <PresentationFormat>On-screen Show (4:3)</PresentationFormat>
  <Paragraphs>240</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Georgia</vt:lpstr>
      <vt:lpstr>Trebuchet MS</vt:lpstr>
      <vt:lpstr>Wingdings 2</vt:lpstr>
      <vt:lpstr>Nik2013</vt:lpstr>
      <vt:lpstr>Research Methods II</vt:lpstr>
      <vt:lpstr>What is relflective writing?</vt:lpstr>
      <vt:lpstr>For example…</vt:lpstr>
      <vt:lpstr>Three parts structure</vt:lpstr>
      <vt:lpstr>Description</vt:lpstr>
      <vt:lpstr>Interpretation</vt:lpstr>
      <vt:lpstr>Outcome</vt:lpstr>
      <vt:lpstr>Pattern Y and related images</vt:lpstr>
      <vt:lpstr>Another example</vt:lpstr>
      <vt:lpstr>Figure x</vt:lpstr>
      <vt:lpstr>Another example</vt:lpstr>
      <vt:lpstr>Another example</vt:lpstr>
      <vt:lpstr>Description</vt:lpstr>
      <vt:lpstr>Interpretation</vt:lpstr>
      <vt:lpstr>Outcome</vt:lpstr>
      <vt:lpstr>But I don’t want to admit that!</vt:lpstr>
      <vt:lpstr>How to word things</vt:lpstr>
      <vt:lpstr>Interpretation (the important bit)</vt:lpstr>
      <vt:lpstr>Interpretation (the important bit)</vt:lpstr>
      <vt:lpstr>Outcome</vt:lpstr>
      <vt:lpstr>Outcome</vt:lpstr>
      <vt:lpstr>Outcome</vt:lpstr>
      <vt:lpstr>Summary</vt:lpstr>
      <vt:lpstr>Looking ahead</vt:lpstr>
    </vt:vector>
  </TitlesOfParts>
  <Company>University of Akureyri</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Aims Objectives &amp; Lit Review</dc:title>
  <dc:subject>Data Representation</dc:subject>
  <dc:creator>Nik Whitehead</dc:creator>
  <cp:lastModifiedBy>Nik Whitehead</cp:lastModifiedBy>
  <cp:revision>1302</cp:revision>
  <dcterms:created xsi:type="dcterms:W3CDTF">2006-01-28T12:00:35Z</dcterms:created>
  <dcterms:modified xsi:type="dcterms:W3CDTF">2017-09-08T09:32:45Z</dcterms:modified>
</cp:coreProperties>
</file>