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10" r:id="rId1"/>
  </p:sldMasterIdLst>
  <p:notesMasterIdLst>
    <p:notesMasterId r:id="rId15"/>
  </p:notesMasterIdLst>
  <p:handoutMasterIdLst>
    <p:handoutMasterId r:id="rId16"/>
  </p:handoutMasterIdLst>
  <p:sldIdLst>
    <p:sldId id="282" r:id="rId2"/>
    <p:sldId id="462" r:id="rId3"/>
    <p:sldId id="438" r:id="rId4"/>
    <p:sldId id="439" r:id="rId5"/>
    <p:sldId id="452" r:id="rId6"/>
    <p:sldId id="453" r:id="rId7"/>
    <p:sldId id="454" r:id="rId8"/>
    <p:sldId id="458" r:id="rId9"/>
    <p:sldId id="459" r:id="rId10"/>
    <p:sldId id="440" r:id="rId11"/>
    <p:sldId id="418" r:id="rId12"/>
    <p:sldId id="464" r:id="rId13"/>
    <p:sldId id="4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77" autoAdjust="0"/>
    <p:restoredTop sz="85597" autoAdjust="0"/>
  </p:normalViewPr>
  <p:slideViewPr>
    <p:cSldViewPr snapToGrid="0" snapToObjects="1">
      <p:cViewPr varScale="1">
        <p:scale>
          <a:sx n="80" d="100"/>
          <a:sy n="80" d="100"/>
        </p:scale>
        <p:origin x="474" y="39"/>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EF15DD-D940-40DA-BE37-39731F6CE33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86EB269-7465-4034-89B0-97CBFB8267D1}">
      <dgm:prSet/>
      <dgm:spPr/>
      <dgm:t>
        <a:bodyPr/>
        <a:lstStyle/>
        <a:p>
          <a:r>
            <a:rPr lang="en-GB" b="1" dirty="0"/>
            <a:t>Check in Process </a:t>
          </a:r>
          <a:endParaRPr lang="en-US" dirty="0"/>
        </a:p>
      </dgm:t>
    </dgm:pt>
    <dgm:pt modelId="{A7F304F9-B7B8-43F1-AACE-4E275B11ACBA}" type="parTrans" cxnId="{14DE3F65-10B5-4372-B13D-0A5724255CFD}">
      <dgm:prSet/>
      <dgm:spPr/>
      <dgm:t>
        <a:bodyPr/>
        <a:lstStyle/>
        <a:p>
          <a:endParaRPr lang="en-US"/>
        </a:p>
      </dgm:t>
    </dgm:pt>
    <dgm:pt modelId="{6B7195AE-D504-4341-AA87-193B77267A73}" type="sibTrans" cxnId="{14DE3F65-10B5-4372-B13D-0A5724255CFD}">
      <dgm:prSet/>
      <dgm:spPr/>
      <dgm:t>
        <a:bodyPr/>
        <a:lstStyle/>
        <a:p>
          <a:endParaRPr lang="en-US"/>
        </a:p>
      </dgm:t>
    </dgm:pt>
    <dgm:pt modelId="{6BEF8375-C7F3-4509-A74C-7285EE622AF7}">
      <dgm:prSet/>
      <dgm:spPr/>
      <dgm:t>
        <a:bodyPr/>
        <a:lstStyle/>
        <a:p>
          <a:r>
            <a:rPr lang="en-GB" b="1"/>
            <a:t>Mindful based activity </a:t>
          </a:r>
          <a:endParaRPr lang="en-US"/>
        </a:p>
      </dgm:t>
    </dgm:pt>
    <dgm:pt modelId="{F8D234DF-36D9-4C9B-8086-D3A526A23B40}" type="parTrans" cxnId="{81410944-B417-49FB-A159-CAAE24DF1C77}">
      <dgm:prSet/>
      <dgm:spPr/>
      <dgm:t>
        <a:bodyPr/>
        <a:lstStyle/>
        <a:p>
          <a:endParaRPr lang="en-US"/>
        </a:p>
      </dgm:t>
    </dgm:pt>
    <dgm:pt modelId="{A6E5FF39-EC0A-435C-810C-1C6D6BF6A9E2}" type="sibTrans" cxnId="{81410944-B417-49FB-A159-CAAE24DF1C77}">
      <dgm:prSet/>
      <dgm:spPr/>
      <dgm:t>
        <a:bodyPr/>
        <a:lstStyle/>
        <a:p>
          <a:endParaRPr lang="en-US"/>
        </a:p>
      </dgm:t>
    </dgm:pt>
    <dgm:pt modelId="{55BA4997-B363-4CD3-A336-126583AEF8F8}">
      <dgm:prSet/>
      <dgm:spPr/>
      <dgm:t>
        <a:bodyPr/>
        <a:lstStyle/>
        <a:p>
          <a:r>
            <a:rPr lang="en-GB" b="1"/>
            <a:t>Review of contract</a:t>
          </a:r>
          <a:endParaRPr lang="en-US"/>
        </a:p>
      </dgm:t>
    </dgm:pt>
    <dgm:pt modelId="{BD95B7F3-5CB1-4ADD-A122-D68A044D1DBF}" type="parTrans" cxnId="{1F249C7F-7671-4D61-A26A-E82E381AB186}">
      <dgm:prSet/>
      <dgm:spPr/>
      <dgm:t>
        <a:bodyPr/>
        <a:lstStyle/>
        <a:p>
          <a:endParaRPr lang="en-US"/>
        </a:p>
      </dgm:t>
    </dgm:pt>
    <dgm:pt modelId="{2AE4C558-7118-4938-AE27-F567409F8421}" type="sibTrans" cxnId="{1F249C7F-7671-4D61-A26A-E82E381AB186}">
      <dgm:prSet/>
      <dgm:spPr/>
      <dgm:t>
        <a:bodyPr/>
        <a:lstStyle/>
        <a:p>
          <a:endParaRPr lang="en-US"/>
        </a:p>
      </dgm:t>
    </dgm:pt>
    <dgm:pt modelId="{EA2D7FF4-5B14-4D89-9D29-722C02939B26}">
      <dgm:prSet/>
      <dgm:spPr/>
      <dgm:t>
        <a:bodyPr/>
        <a:lstStyle/>
        <a:p>
          <a:r>
            <a:rPr lang="en-US" b="1" dirty="0"/>
            <a:t>Structure of session/ Review Skills </a:t>
          </a:r>
        </a:p>
      </dgm:t>
    </dgm:pt>
    <dgm:pt modelId="{56C9DFAD-9781-4BAB-80F7-C3F703024274}" type="parTrans" cxnId="{FDE66AAC-BCF5-4B88-974A-C4DA239BE271}">
      <dgm:prSet/>
      <dgm:spPr/>
      <dgm:t>
        <a:bodyPr/>
        <a:lstStyle/>
        <a:p>
          <a:endParaRPr lang="en-US"/>
        </a:p>
      </dgm:t>
    </dgm:pt>
    <dgm:pt modelId="{B7BBD312-A6A6-47FF-9C90-3761F911F2CD}" type="sibTrans" cxnId="{FDE66AAC-BCF5-4B88-974A-C4DA239BE271}">
      <dgm:prSet/>
      <dgm:spPr/>
      <dgm:t>
        <a:bodyPr/>
        <a:lstStyle/>
        <a:p>
          <a:endParaRPr lang="en-US"/>
        </a:p>
      </dgm:t>
    </dgm:pt>
    <dgm:pt modelId="{A9DEC894-E185-454B-8898-434168762AFB}">
      <dgm:prSet/>
      <dgm:spPr/>
      <dgm:t>
        <a:bodyPr/>
        <a:lstStyle/>
        <a:p>
          <a:r>
            <a:rPr lang="en-GB" b="1"/>
            <a:t>Role of Observer</a:t>
          </a:r>
          <a:endParaRPr lang="en-US"/>
        </a:p>
      </dgm:t>
    </dgm:pt>
    <dgm:pt modelId="{5F85ED9D-9781-4A63-9D14-75F78AB4E397}" type="parTrans" cxnId="{040B3F24-0A49-4831-8B57-36E468A435E6}">
      <dgm:prSet/>
      <dgm:spPr/>
      <dgm:t>
        <a:bodyPr/>
        <a:lstStyle/>
        <a:p>
          <a:endParaRPr lang="en-US"/>
        </a:p>
      </dgm:t>
    </dgm:pt>
    <dgm:pt modelId="{1878FB49-80C1-41C1-9C63-C9E1044DF7E4}" type="sibTrans" cxnId="{040B3F24-0A49-4831-8B57-36E468A435E6}">
      <dgm:prSet/>
      <dgm:spPr/>
      <dgm:t>
        <a:bodyPr/>
        <a:lstStyle/>
        <a:p>
          <a:endParaRPr lang="en-US"/>
        </a:p>
      </dgm:t>
    </dgm:pt>
    <dgm:pt modelId="{B0E0B9A5-3DB4-44DB-AA4F-5A063A3A8EBC}">
      <dgm:prSet/>
      <dgm:spPr/>
      <dgm:t>
        <a:bodyPr/>
        <a:lstStyle/>
        <a:p>
          <a:r>
            <a:rPr lang="en-GB" b="1"/>
            <a:t>Small Group work</a:t>
          </a:r>
          <a:endParaRPr lang="en-US"/>
        </a:p>
      </dgm:t>
    </dgm:pt>
    <dgm:pt modelId="{16D2F172-892C-4594-98D9-9EAB51DD600F}" type="parTrans" cxnId="{ECEA2CD2-DF60-455E-AE40-5B00E1CC8456}">
      <dgm:prSet/>
      <dgm:spPr/>
      <dgm:t>
        <a:bodyPr/>
        <a:lstStyle/>
        <a:p>
          <a:endParaRPr lang="en-US"/>
        </a:p>
      </dgm:t>
    </dgm:pt>
    <dgm:pt modelId="{CD2C9F65-2A70-47A3-80B2-AE4B8CF6C80C}" type="sibTrans" cxnId="{ECEA2CD2-DF60-455E-AE40-5B00E1CC8456}">
      <dgm:prSet/>
      <dgm:spPr/>
      <dgm:t>
        <a:bodyPr/>
        <a:lstStyle/>
        <a:p>
          <a:endParaRPr lang="en-US"/>
        </a:p>
      </dgm:t>
    </dgm:pt>
    <dgm:pt modelId="{3EB20112-C4AB-4BCA-83BD-749D9BF5A3B4}">
      <dgm:prSet/>
      <dgm:spPr/>
      <dgm:t>
        <a:bodyPr/>
        <a:lstStyle/>
        <a:p>
          <a:r>
            <a:rPr lang="en-GB" b="1"/>
            <a:t>Closing Round</a:t>
          </a:r>
          <a:endParaRPr lang="en-US"/>
        </a:p>
      </dgm:t>
    </dgm:pt>
    <dgm:pt modelId="{829133F1-E8F1-421C-9C71-6360A6E70979}" type="parTrans" cxnId="{4F5D8DA3-B702-4500-9E60-C36C9F991D4A}">
      <dgm:prSet/>
      <dgm:spPr/>
      <dgm:t>
        <a:bodyPr/>
        <a:lstStyle/>
        <a:p>
          <a:endParaRPr lang="en-US"/>
        </a:p>
      </dgm:t>
    </dgm:pt>
    <dgm:pt modelId="{AEB0684B-F5BF-4C86-B5DB-76692F8F5DF2}" type="sibTrans" cxnId="{4F5D8DA3-B702-4500-9E60-C36C9F991D4A}">
      <dgm:prSet/>
      <dgm:spPr/>
      <dgm:t>
        <a:bodyPr/>
        <a:lstStyle/>
        <a:p>
          <a:endParaRPr lang="en-US"/>
        </a:p>
      </dgm:t>
    </dgm:pt>
    <dgm:pt modelId="{2325CC40-4175-454F-B464-0D595EBF510B}" type="pres">
      <dgm:prSet presAssocID="{BCEF15DD-D940-40DA-BE37-39731F6CE333}" presName="vert0" presStyleCnt="0">
        <dgm:presLayoutVars>
          <dgm:dir/>
          <dgm:animOne val="branch"/>
          <dgm:animLvl val="lvl"/>
        </dgm:presLayoutVars>
      </dgm:prSet>
      <dgm:spPr/>
    </dgm:pt>
    <dgm:pt modelId="{0DE8DC16-A6CF-444F-B806-41DF34E536DA}" type="pres">
      <dgm:prSet presAssocID="{F86EB269-7465-4034-89B0-97CBFB8267D1}" presName="thickLine" presStyleLbl="alignNode1" presStyleIdx="0" presStyleCnt="7"/>
      <dgm:spPr/>
    </dgm:pt>
    <dgm:pt modelId="{81125058-9A5B-4D0C-9DC1-EA1720CE535B}" type="pres">
      <dgm:prSet presAssocID="{F86EB269-7465-4034-89B0-97CBFB8267D1}" presName="horz1" presStyleCnt="0"/>
      <dgm:spPr/>
    </dgm:pt>
    <dgm:pt modelId="{2488A8D2-4CF7-4611-9C17-B59862FCDD72}" type="pres">
      <dgm:prSet presAssocID="{F86EB269-7465-4034-89B0-97CBFB8267D1}" presName="tx1" presStyleLbl="revTx" presStyleIdx="0" presStyleCnt="7"/>
      <dgm:spPr/>
    </dgm:pt>
    <dgm:pt modelId="{6ADAAE2F-AD61-4EC6-B879-772207D1D3FD}" type="pres">
      <dgm:prSet presAssocID="{F86EB269-7465-4034-89B0-97CBFB8267D1}" presName="vert1" presStyleCnt="0"/>
      <dgm:spPr/>
    </dgm:pt>
    <dgm:pt modelId="{5E0E899F-246D-4285-AC67-C4AAC4D2C955}" type="pres">
      <dgm:prSet presAssocID="{6BEF8375-C7F3-4509-A74C-7285EE622AF7}" presName="thickLine" presStyleLbl="alignNode1" presStyleIdx="1" presStyleCnt="7"/>
      <dgm:spPr/>
    </dgm:pt>
    <dgm:pt modelId="{EE53D90D-D6D4-423E-993F-8D75B967F680}" type="pres">
      <dgm:prSet presAssocID="{6BEF8375-C7F3-4509-A74C-7285EE622AF7}" presName="horz1" presStyleCnt="0"/>
      <dgm:spPr/>
    </dgm:pt>
    <dgm:pt modelId="{F4273FA7-8F83-45AC-8CC0-E2A9B7560B2C}" type="pres">
      <dgm:prSet presAssocID="{6BEF8375-C7F3-4509-A74C-7285EE622AF7}" presName="tx1" presStyleLbl="revTx" presStyleIdx="1" presStyleCnt="7"/>
      <dgm:spPr/>
    </dgm:pt>
    <dgm:pt modelId="{83DF7CB9-684D-4649-BC98-70021B2572EE}" type="pres">
      <dgm:prSet presAssocID="{6BEF8375-C7F3-4509-A74C-7285EE622AF7}" presName="vert1" presStyleCnt="0"/>
      <dgm:spPr/>
    </dgm:pt>
    <dgm:pt modelId="{5100CCD7-7677-4C2C-89D7-A8344C22B817}" type="pres">
      <dgm:prSet presAssocID="{55BA4997-B363-4CD3-A336-126583AEF8F8}" presName="thickLine" presStyleLbl="alignNode1" presStyleIdx="2" presStyleCnt="7"/>
      <dgm:spPr/>
    </dgm:pt>
    <dgm:pt modelId="{FF3D51F9-976E-4292-A9FB-7E670C4408D8}" type="pres">
      <dgm:prSet presAssocID="{55BA4997-B363-4CD3-A336-126583AEF8F8}" presName="horz1" presStyleCnt="0"/>
      <dgm:spPr/>
    </dgm:pt>
    <dgm:pt modelId="{F4F4ECD0-B19A-46E6-9539-448A65C3CFFD}" type="pres">
      <dgm:prSet presAssocID="{55BA4997-B363-4CD3-A336-126583AEF8F8}" presName="tx1" presStyleLbl="revTx" presStyleIdx="2" presStyleCnt="7"/>
      <dgm:spPr/>
    </dgm:pt>
    <dgm:pt modelId="{71CAD912-405B-42CC-B04A-711747583310}" type="pres">
      <dgm:prSet presAssocID="{55BA4997-B363-4CD3-A336-126583AEF8F8}" presName="vert1" presStyleCnt="0"/>
      <dgm:spPr/>
    </dgm:pt>
    <dgm:pt modelId="{E9FF1174-6DAF-4DC9-A01F-5C657C9D290B}" type="pres">
      <dgm:prSet presAssocID="{EA2D7FF4-5B14-4D89-9D29-722C02939B26}" presName="thickLine" presStyleLbl="alignNode1" presStyleIdx="3" presStyleCnt="7"/>
      <dgm:spPr/>
    </dgm:pt>
    <dgm:pt modelId="{F64DB496-4E43-4739-A114-9621C5DDBC39}" type="pres">
      <dgm:prSet presAssocID="{EA2D7FF4-5B14-4D89-9D29-722C02939B26}" presName="horz1" presStyleCnt="0"/>
      <dgm:spPr/>
    </dgm:pt>
    <dgm:pt modelId="{E1EB1C81-060D-466F-9914-76B831C604ED}" type="pres">
      <dgm:prSet presAssocID="{EA2D7FF4-5B14-4D89-9D29-722C02939B26}" presName="tx1" presStyleLbl="revTx" presStyleIdx="3" presStyleCnt="7"/>
      <dgm:spPr/>
    </dgm:pt>
    <dgm:pt modelId="{0779218C-D72F-4429-A9E5-AE03FD4CD6F0}" type="pres">
      <dgm:prSet presAssocID="{EA2D7FF4-5B14-4D89-9D29-722C02939B26}" presName="vert1" presStyleCnt="0"/>
      <dgm:spPr/>
    </dgm:pt>
    <dgm:pt modelId="{DB013D37-C56A-41D9-9CE9-6BD72AA09F9D}" type="pres">
      <dgm:prSet presAssocID="{A9DEC894-E185-454B-8898-434168762AFB}" presName="thickLine" presStyleLbl="alignNode1" presStyleIdx="4" presStyleCnt="7"/>
      <dgm:spPr/>
    </dgm:pt>
    <dgm:pt modelId="{1535F815-BF3E-4125-ACF6-FE3B0C532093}" type="pres">
      <dgm:prSet presAssocID="{A9DEC894-E185-454B-8898-434168762AFB}" presName="horz1" presStyleCnt="0"/>
      <dgm:spPr/>
    </dgm:pt>
    <dgm:pt modelId="{A378BFB5-D2FB-4D14-A13B-671ECF48F2B7}" type="pres">
      <dgm:prSet presAssocID="{A9DEC894-E185-454B-8898-434168762AFB}" presName="tx1" presStyleLbl="revTx" presStyleIdx="4" presStyleCnt="7"/>
      <dgm:spPr/>
    </dgm:pt>
    <dgm:pt modelId="{18AE808B-9081-4AFE-B8EE-A049B884C886}" type="pres">
      <dgm:prSet presAssocID="{A9DEC894-E185-454B-8898-434168762AFB}" presName="vert1" presStyleCnt="0"/>
      <dgm:spPr/>
    </dgm:pt>
    <dgm:pt modelId="{98C0D20F-DF33-48C1-81AF-5147A0BB4626}" type="pres">
      <dgm:prSet presAssocID="{B0E0B9A5-3DB4-44DB-AA4F-5A063A3A8EBC}" presName="thickLine" presStyleLbl="alignNode1" presStyleIdx="5" presStyleCnt="7"/>
      <dgm:spPr/>
    </dgm:pt>
    <dgm:pt modelId="{089ACE09-2B26-4903-A3BF-5EF2DE5D2A27}" type="pres">
      <dgm:prSet presAssocID="{B0E0B9A5-3DB4-44DB-AA4F-5A063A3A8EBC}" presName="horz1" presStyleCnt="0"/>
      <dgm:spPr/>
    </dgm:pt>
    <dgm:pt modelId="{814E7F9C-60FE-4750-AC6B-1E35E89C61F7}" type="pres">
      <dgm:prSet presAssocID="{B0E0B9A5-3DB4-44DB-AA4F-5A063A3A8EBC}" presName="tx1" presStyleLbl="revTx" presStyleIdx="5" presStyleCnt="7"/>
      <dgm:spPr/>
    </dgm:pt>
    <dgm:pt modelId="{16D1FC72-B73A-44EE-8BC8-67B984638E5E}" type="pres">
      <dgm:prSet presAssocID="{B0E0B9A5-3DB4-44DB-AA4F-5A063A3A8EBC}" presName="vert1" presStyleCnt="0"/>
      <dgm:spPr/>
    </dgm:pt>
    <dgm:pt modelId="{E8849896-7F1B-4026-9994-DDF1D27ADE20}" type="pres">
      <dgm:prSet presAssocID="{3EB20112-C4AB-4BCA-83BD-749D9BF5A3B4}" presName="thickLine" presStyleLbl="alignNode1" presStyleIdx="6" presStyleCnt="7"/>
      <dgm:spPr/>
    </dgm:pt>
    <dgm:pt modelId="{03FA8C2F-EAF7-403C-B5AF-609551D3709B}" type="pres">
      <dgm:prSet presAssocID="{3EB20112-C4AB-4BCA-83BD-749D9BF5A3B4}" presName="horz1" presStyleCnt="0"/>
      <dgm:spPr/>
    </dgm:pt>
    <dgm:pt modelId="{7F012753-F29A-43CE-AB6D-7DC84EC2DEF7}" type="pres">
      <dgm:prSet presAssocID="{3EB20112-C4AB-4BCA-83BD-749D9BF5A3B4}" presName="tx1" presStyleLbl="revTx" presStyleIdx="6" presStyleCnt="7"/>
      <dgm:spPr/>
    </dgm:pt>
    <dgm:pt modelId="{00903FB5-B8DC-4D37-81A7-E5A40D122CDE}" type="pres">
      <dgm:prSet presAssocID="{3EB20112-C4AB-4BCA-83BD-749D9BF5A3B4}" presName="vert1" presStyleCnt="0"/>
      <dgm:spPr/>
    </dgm:pt>
  </dgm:ptLst>
  <dgm:cxnLst>
    <dgm:cxn modelId="{3BC21A03-52A9-4BDF-B40F-92074EEEF55D}" type="presOf" srcId="{3EB20112-C4AB-4BCA-83BD-749D9BF5A3B4}" destId="{7F012753-F29A-43CE-AB6D-7DC84EC2DEF7}" srcOrd="0" destOrd="0" presId="urn:microsoft.com/office/officeart/2008/layout/LinedList"/>
    <dgm:cxn modelId="{5942DA16-A98C-4307-90C6-2790BB7DC5DD}" type="presOf" srcId="{55BA4997-B363-4CD3-A336-126583AEF8F8}" destId="{F4F4ECD0-B19A-46E6-9539-448A65C3CFFD}" srcOrd="0" destOrd="0" presId="urn:microsoft.com/office/officeart/2008/layout/LinedList"/>
    <dgm:cxn modelId="{A0A2AD18-A073-4F93-9EC1-DCE4F0E3C82E}" type="presOf" srcId="{B0E0B9A5-3DB4-44DB-AA4F-5A063A3A8EBC}" destId="{814E7F9C-60FE-4750-AC6B-1E35E89C61F7}" srcOrd="0" destOrd="0" presId="urn:microsoft.com/office/officeart/2008/layout/LinedList"/>
    <dgm:cxn modelId="{040B3F24-0A49-4831-8B57-36E468A435E6}" srcId="{BCEF15DD-D940-40DA-BE37-39731F6CE333}" destId="{A9DEC894-E185-454B-8898-434168762AFB}" srcOrd="4" destOrd="0" parTransId="{5F85ED9D-9781-4A63-9D14-75F78AB4E397}" sibTransId="{1878FB49-80C1-41C1-9C63-C9E1044DF7E4}"/>
    <dgm:cxn modelId="{70E39C2D-EE71-44D1-ADF1-36EBCDB2D336}" type="presOf" srcId="{BCEF15DD-D940-40DA-BE37-39731F6CE333}" destId="{2325CC40-4175-454F-B464-0D595EBF510B}" srcOrd="0" destOrd="0" presId="urn:microsoft.com/office/officeart/2008/layout/LinedList"/>
    <dgm:cxn modelId="{81410944-B417-49FB-A159-CAAE24DF1C77}" srcId="{BCEF15DD-D940-40DA-BE37-39731F6CE333}" destId="{6BEF8375-C7F3-4509-A74C-7285EE622AF7}" srcOrd="1" destOrd="0" parTransId="{F8D234DF-36D9-4C9B-8086-D3A526A23B40}" sibTransId="{A6E5FF39-EC0A-435C-810C-1C6D6BF6A9E2}"/>
    <dgm:cxn modelId="{14DE3F65-10B5-4372-B13D-0A5724255CFD}" srcId="{BCEF15DD-D940-40DA-BE37-39731F6CE333}" destId="{F86EB269-7465-4034-89B0-97CBFB8267D1}" srcOrd="0" destOrd="0" parTransId="{A7F304F9-B7B8-43F1-AACE-4E275B11ACBA}" sibTransId="{6B7195AE-D504-4341-AA87-193B77267A73}"/>
    <dgm:cxn modelId="{D8620469-C53A-42E5-92E2-80DD84110F00}" type="presOf" srcId="{6BEF8375-C7F3-4509-A74C-7285EE622AF7}" destId="{F4273FA7-8F83-45AC-8CC0-E2A9B7560B2C}" srcOrd="0" destOrd="0" presId="urn:microsoft.com/office/officeart/2008/layout/LinedList"/>
    <dgm:cxn modelId="{3CD1104B-2C7C-4A2B-AE94-BDEDFE31CD59}" type="presOf" srcId="{F86EB269-7465-4034-89B0-97CBFB8267D1}" destId="{2488A8D2-4CF7-4611-9C17-B59862FCDD72}" srcOrd="0" destOrd="0" presId="urn:microsoft.com/office/officeart/2008/layout/LinedList"/>
    <dgm:cxn modelId="{1F249C7F-7671-4D61-A26A-E82E381AB186}" srcId="{BCEF15DD-D940-40DA-BE37-39731F6CE333}" destId="{55BA4997-B363-4CD3-A336-126583AEF8F8}" srcOrd="2" destOrd="0" parTransId="{BD95B7F3-5CB1-4ADD-A122-D68A044D1DBF}" sibTransId="{2AE4C558-7118-4938-AE27-F567409F8421}"/>
    <dgm:cxn modelId="{968FE38B-6BDB-47F5-B185-8F2358B05699}" type="presOf" srcId="{EA2D7FF4-5B14-4D89-9D29-722C02939B26}" destId="{E1EB1C81-060D-466F-9914-76B831C604ED}" srcOrd="0" destOrd="0" presId="urn:microsoft.com/office/officeart/2008/layout/LinedList"/>
    <dgm:cxn modelId="{4F5D8DA3-B702-4500-9E60-C36C9F991D4A}" srcId="{BCEF15DD-D940-40DA-BE37-39731F6CE333}" destId="{3EB20112-C4AB-4BCA-83BD-749D9BF5A3B4}" srcOrd="6" destOrd="0" parTransId="{829133F1-E8F1-421C-9C71-6360A6E70979}" sibTransId="{AEB0684B-F5BF-4C86-B5DB-76692F8F5DF2}"/>
    <dgm:cxn modelId="{FDE66AAC-BCF5-4B88-974A-C4DA239BE271}" srcId="{BCEF15DD-D940-40DA-BE37-39731F6CE333}" destId="{EA2D7FF4-5B14-4D89-9D29-722C02939B26}" srcOrd="3" destOrd="0" parTransId="{56C9DFAD-9781-4BAB-80F7-C3F703024274}" sibTransId="{B7BBD312-A6A6-47FF-9C90-3761F911F2CD}"/>
    <dgm:cxn modelId="{ECEA2CD2-DF60-455E-AE40-5B00E1CC8456}" srcId="{BCEF15DD-D940-40DA-BE37-39731F6CE333}" destId="{B0E0B9A5-3DB4-44DB-AA4F-5A063A3A8EBC}" srcOrd="5" destOrd="0" parTransId="{16D2F172-892C-4594-98D9-9EAB51DD600F}" sibTransId="{CD2C9F65-2A70-47A3-80B2-AE4B8CF6C80C}"/>
    <dgm:cxn modelId="{7D0430D3-3EEB-4B3C-8A43-F0437E0C57B5}" type="presOf" srcId="{A9DEC894-E185-454B-8898-434168762AFB}" destId="{A378BFB5-D2FB-4D14-A13B-671ECF48F2B7}" srcOrd="0" destOrd="0" presId="urn:microsoft.com/office/officeart/2008/layout/LinedList"/>
    <dgm:cxn modelId="{CA564B8E-03E1-414C-8B90-A462B5D1BF56}" type="presParOf" srcId="{2325CC40-4175-454F-B464-0D595EBF510B}" destId="{0DE8DC16-A6CF-444F-B806-41DF34E536DA}" srcOrd="0" destOrd="0" presId="urn:microsoft.com/office/officeart/2008/layout/LinedList"/>
    <dgm:cxn modelId="{CAB40517-979B-4C79-A52D-894838040AB6}" type="presParOf" srcId="{2325CC40-4175-454F-B464-0D595EBF510B}" destId="{81125058-9A5B-4D0C-9DC1-EA1720CE535B}" srcOrd="1" destOrd="0" presId="urn:microsoft.com/office/officeart/2008/layout/LinedList"/>
    <dgm:cxn modelId="{7BCFEE54-366C-4EEC-B357-5051F6EF4F8B}" type="presParOf" srcId="{81125058-9A5B-4D0C-9DC1-EA1720CE535B}" destId="{2488A8D2-4CF7-4611-9C17-B59862FCDD72}" srcOrd="0" destOrd="0" presId="urn:microsoft.com/office/officeart/2008/layout/LinedList"/>
    <dgm:cxn modelId="{7FB7FCD3-E5E8-44BC-9189-797D8C7E6BB4}" type="presParOf" srcId="{81125058-9A5B-4D0C-9DC1-EA1720CE535B}" destId="{6ADAAE2F-AD61-4EC6-B879-772207D1D3FD}" srcOrd="1" destOrd="0" presId="urn:microsoft.com/office/officeart/2008/layout/LinedList"/>
    <dgm:cxn modelId="{1FEBBD71-83A0-4038-B8DA-F4F8B49A642F}" type="presParOf" srcId="{2325CC40-4175-454F-B464-0D595EBF510B}" destId="{5E0E899F-246D-4285-AC67-C4AAC4D2C955}" srcOrd="2" destOrd="0" presId="urn:microsoft.com/office/officeart/2008/layout/LinedList"/>
    <dgm:cxn modelId="{84CC45A3-227C-431B-AD7C-C5F41287234B}" type="presParOf" srcId="{2325CC40-4175-454F-B464-0D595EBF510B}" destId="{EE53D90D-D6D4-423E-993F-8D75B967F680}" srcOrd="3" destOrd="0" presId="urn:microsoft.com/office/officeart/2008/layout/LinedList"/>
    <dgm:cxn modelId="{FFB22F5D-AF77-465B-946A-9039FCCD4D2D}" type="presParOf" srcId="{EE53D90D-D6D4-423E-993F-8D75B967F680}" destId="{F4273FA7-8F83-45AC-8CC0-E2A9B7560B2C}" srcOrd="0" destOrd="0" presId="urn:microsoft.com/office/officeart/2008/layout/LinedList"/>
    <dgm:cxn modelId="{01A21F48-EF94-4AA4-B6FD-8D7679A39D88}" type="presParOf" srcId="{EE53D90D-D6D4-423E-993F-8D75B967F680}" destId="{83DF7CB9-684D-4649-BC98-70021B2572EE}" srcOrd="1" destOrd="0" presId="urn:microsoft.com/office/officeart/2008/layout/LinedList"/>
    <dgm:cxn modelId="{A4CD9343-4099-4FE8-96CD-02F783487915}" type="presParOf" srcId="{2325CC40-4175-454F-B464-0D595EBF510B}" destId="{5100CCD7-7677-4C2C-89D7-A8344C22B817}" srcOrd="4" destOrd="0" presId="urn:microsoft.com/office/officeart/2008/layout/LinedList"/>
    <dgm:cxn modelId="{F9C2D42A-A836-4D16-ACCF-C134C94A67CF}" type="presParOf" srcId="{2325CC40-4175-454F-B464-0D595EBF510B}" destId="{FF3D51F9-976E-4292-A9FB-7E670C4408D8}" srcOrd="5" destOrd="0" presId="urn:microsoft.com/office/officeart/2008/layout/LinedList"/>
    <dgm:cxn modelId="{50503974-8909-46A2-A9D6-AC235101F8A4}" type="presParOf" srcId="{FF3D51F9-976E-4292-A9FB-7E670C4408D8}" destId="{F4F4ECD0-B19A-46E6-9539-448A65C3CFFD}" srcOrd="0" destOrd="0" presId="urn:microsoft.com/office/officeart/2008/layout/LinedList"/>
    <dgm:cxn modelId="{D9052D7A-41D1-48DD-95B4-25BBE7F168A6}" type="presParOf" srcId="{FF3D51F9-976E-4292-A9FB-7E670C4408D8}" destId="{71CAD912-405B-42CC-B04A-711747583310}" srcOrd="1" destOrd="0" presId="urn:microsoft.com/office/officeart/2008/layout/LinedList"/>
    <dgm:cxn modelId="{FA8727A0-BA2C-4CD3-B3DB-F5F6E4D33FB0}" type="presParOf" srcId="{2325CC40-4175-454F-B464-0D595EBF510B}" destId="{E9FF1174-6DAF-4DC9-A01F-5C657C9D290B}" srcOrd="6" destOrd="0" presId="urn:microsoft.com/office/officeart/2008/layout/LinedList"/>
    <dgm:cxn modelId="{BFEF45EB-5AC5-43B9-9291-A9120CF4AF58}" type="presParOf" srcId="{2325CC40-4175-454F-B464-0D595EBF510B}" destId="{F64DB496-4E43-4739-A114-9621C5DDBC39}" srcOrd="7" destOrd="0" presId="urn:microsoft.com/office/officeart/2008/layout/LinedList"/>
    <dgm:cxn modelId="{F79B0253-D121-4731-9B51-5488B0EE50FE}" type="presParOf" srcId="{F64DB496-4E43-4739-A114-9621C5DDBC39}" destId="{E1EB1C81-060D-466F-9914-76B831C604ED}" srcOrd="0" destOrd="0" presId="urn:microsoft.com/office/officeart/2008/layout/LinedList"/>
    <dgm:cxn modelId="{7B90E32D-F11C-4E04-AA2B-B6A386FAD1A3}" type="presParOf" srcId="{F64DB496-4E43-4739-A114-9621C5DDBC39}" destId="{0779218C-D72F-4429-A9E5-AE03FD4CD6F0}" srcOrd="1" destOrd="0" presId="urn:microsoft.com/office/officeart/2008/layout/LinedList"/>
    <dgm:cxn modelId="{A5DA731E-2F4B-4932-B7BA-ACDD91D3DB0B}" type="presParOf" srcId="{2325CC40-4175-454F-B464-0D595EBF510B}" destId="{DB013D37-C56A-41D9-9CE9-6BD72AA09F9D}" srcOrd="8" destOrd="0" presId="urn:microsoft.com/office/officeart/2008/layout/LinedList"/>
    <dgm:cxn modelId="{6E3365F1-9EC0-4F78-B0CE-A7E663918436}" type="presParOf" srcId="{2325CC40-4175-454F-B464-0D595EBF510B}" destId="{1535F815-BF3E-4125-ACF6-FE3B0C532093}" srcOrd="9" destOrd="0" presId="urn:microsoft.com/office/officeart/2008/layout/LinedList"/>
    <dgm:cxn modelId="{75F8891B-2B0F-4B05-BB6F-12A764DD6FD7}" type="presParOf" srcId="{1535F815-BF3E-4125-ACF6-FE3B0C532093}" destId="{A378BFB5-D2FB-4D14-A13B-671ECF48F2B7}" srcOrd="0" destOrd="0" presId="urn:microsoft.com/office/officeart/2008/layout/LinedList"/>
    <dgm:cxn modelId="{3EECD750-221B-46AD-A546-28121BFA48FE}" type="presParOf" srcId="{1535F815-BF3E-4125-ACF6-FE3B0C532093}" destId="{18AE808B-9081-4AFE-B8EE-A049B884C886}" srcOrd="1" destOrd="0" presId="urn:microsoft.com/office/officeart/2008/layout/LinedList"/>
    <dgm:cxn modelId="{F80BE229-411C-4DEB-9370-289E7A81D888}" type="presParOf" srcId="{2325CC40-4175-454F-B464-0D595EBF510B}" destId="{98C0D20F-DF33-48C1-81AF-5147A0BB4626}" srcOrd="10" destOrd="0" presId="urn:microsoft.com/office/officeart/2008/layout/LinedList"/>
    <dgm:cxn modelId="{0011DD2D-87E6-403F-8119-395163515D6E}" type="presParOf" srcId="{2325CC40-4175-454F-B464-0D595EBF510B}" destId="{089ACE09-2B26-4903-A3BF-5EF2DE5D2A27}" srcOrd="11" destOrd="0" presId="urn:microsoft.com/office/officeart/2008/layout/LinedList"/>
    <dgm:cxn modelId="{15040FE5-65F4-45FB-8B43-A4A90A375248}" type="presParOf" srcId="{089ACE09-2B26-4903-A3BF-5EF2DE5D2A27}" destId="{814E7F9C-60FE-4750-AC6B-1E35E89C61F7}" srcOrd="0" destOrd="0" presId="urn:microsoft.com/office/officeart/2008/layout/LinedList"/>
    <dgm:cxn modelId="{B9D4F3E8-7BFF-4C76-BDD2-A3CE888EE718}" type="presParOf" srcId="{089ACE09-2B26-4903-A3BF-5EF2DE5D2A27}" destId="{16D1FC72-B73A-44EE-8BC8-67B984638E5E}" srcOrd="1" destOrd="0" presId="urn:microsoft.com/office/officeart/2008/layout/LinedList"/>
    <dgm:cxn modelId="{7B4B18E7-0921-4A93-A509-3A7A3FA540C8}" type="presParOf" srcId="{2325CC40-4175-454F-B464-0D595EBF510B}" destId="{E8849896-7F1B-4026-9994-DDF1D27ADE20}" srcOrd="12" destOrd="0" presId="urn:microsoft.com/office/officeart/2008/layout/LinedList"/>
    <dgm:cxn modelId="{2A26273A-2FD1-4CE7-863C-CE55D2D80EE0}" type="presParOf" srcId="{2325CC40-4175-454F-B464-0D595EBF510B}" destId="{03FA8C2F-EAF7-403C-B5AF-609551D3709B}" srcOrd="13" destOrd="0" presId="urn:microsoft.com/office/officeart/2008/layout/LinedList"/>
    <dgm:cxn modelId="{F27E6577-5146-49C4-AA2E-E8A58B73CB92}" type="presParOf" srcId="{03FA8C2F-EAF7-403C-B5AF-609551D3709B}" destId="{7F012753-F29A-43CE-AB6D-7DC84EC2DEF7}" srcOrd="0" destOrd="0" presId="urn:microsoft.com/office/officeart/2008/layout/LinedList"/>
    <dgm:cxn modelId="{4D22962E-830E-43D0-B280-610FDAC12B76}" type="presParOf" srcId="{03FA8C2F-EAF7-403C-B5AF-609551D3709B}" destId="{00903FB5-B8DC-4D37-81A7-E5A40D122C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E8DC16-A6CF-444F-B806-41DF34E536DA}">
      <dsp:nvSpPr>
        <dsp:cNvPr id="0" name=""/>
        <dsp:cNvSpPr/>
      </dsp:nvSpPr>
      <dsp:spPr>
        <a:xfrm>
          <a:off x="0" y="479"/>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88A8D2-4CF7-4611-9C17-B59862FCDD72}">
      <dsp:nvSpPr>
        <dsp:cNvPr id="0" name=""/>
        <dsp:cNvSpPr/>
      </dsp:nvSpPr>
      <dsp:spPr>
        <a:xfrm>
          <a:off x="0" y="479"/>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Check in Process </a:t>
          </a:r>
          <a:endParaRPr lang="en-US" sz="2500" kern="1200" dirty="0"/>
        </a:p>
      </dsp:txBody>
      <dsp:txXfrm>
        <a:off x="0" y="479"/>
        <a:ext cx="10058399" cy="561565"/>
      </dsp:txXfrm>
    </dsp:sp>
    <dsp:sp modelId="{5E0E899F-246D-4285-AC67-C4AAC4D2C955}">
      <dsp:nvSpPr>
        <dsp:cNvPr id="0" name=""/>
        <dsp:cNvSpPr/>
      </dsp:nvSpPr>
      <dsp:spPr>
        <a:xfrm>
          <a:off x="0" y="562045"/>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273FA7-8F83-45AC-8CC0-E2A9B7560B2C}">
      <dsp:nvSpPr>
        <dsp:cNvPr id="0" name=""/>
        <dsp:cNvSpPr/>
      </dsp:nvSpPr>
      <dsp:spPr>
        <a:xfrm>
          <a:off x="0" y="562045"/>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Mindful based activity </a:t>
          </a:r>
          <a:endParaRPr lang="en-US" sz="2500" kern="1200"/>
        </a:p>
      </dsp:txBody>
      <dsp:txXfrm>
        <a:off x="0" y="562045"/>
        <a:ext cx="10058399" cy="561565"/>
      </dsp:txXfrm>
    </dsp:sp>
    <dsp:sp modelId="{5100CCD7-7677-4C2C-89D7-A8344C22B817}">
      <dsp:nvSpPr>
        <dsp:cNvPr id="0" name=""/>
        <dsp:cNvSpPr/>
      </dsp:nvSpPr>
      <dsp:spPr>
        <a:xfrm>
          <a:off x="0" y="1123611"/>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F4ECD0-B19A-46E6-9539-448A65C3CFFD}">
      <dsp:nvSpPr>
        <dsp:cNvPr id="0" name=""/>
        <dsp:cNvSpPr/>
      </dsp:nvSpPr>
      <dsp:spPr>
        <a:xfrm>
          <a:off x="0" y="1123611"/>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Review of contract</a:t>
          </a:r>
          <a:endParaRPr lang="en-US" sz="2500" kern="1200"/>
        </a:p>
      </dsp:txBody>
      <dsp:txXfrm>
        <a:off x="0" y="1123611"/>
        <a:ext cx="10058399" cy="561565"/>
      </dsp:txXfrm>
    </dsp:sp>
    <dsp:sp modelId="{E9FF1174-6DAF-4DC9-A01F-5C657C9D290B}">
      <dsp:nvSpPr>
        <dsp:cNvPr id="0" name=""/>
        <dsp:cNvSpPr/>
      </dsp:nvSpPr>
      <dsp:spPr>
        <a:xfrm>
          <a:off x="0" y="1685177"/>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EB1C81-060D-466F-9914-76B831C604ED}">
      <dsp:nvSpPr>
        <dsp:cNvPr id="0" name=""/>
        <dsp:cNvSpPr/>
      </dsp:nvSpPr>
      <dsp:spPr>
        <a:xfrm>
          <a:off x="0" y="1685177"/>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dirty="0"/>
            <a:t>Structure of session/ Review Skills </a:t>
          </a:r>
        </a:p>
      </dsp:txBody>
      <dsp:txXfrm>
        <a:off x="0" y="1685177"/>
        <a:ext cx="10058399" cy="561565"/>
      </dsp:txXfrm>
    </dsp:sp>
    <dsp:sp modelId="{DB013D37-C56A-41D9-9CE9-6BD72AA09F9D}">
      <dsp:nvSpPr>
        <dsp:cNvPr id="0" name=""/>
        <dsp:cNvSpPr/>
      </dsp:nvSpPr>
      <dsp:spPr>
        <a:xfrm>
          <a:off x="0" y="2246742"/>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78BFB5-D2FB-4D14-A13B-671ECF48F2B7}">
      <dsp:nvSpPr>
        <dsp:cNvPr id="0" name=""/>
        <dsp:cNvSpPr/>
      </dsp:nvSpPr>
      <dsp:spPr>
        <a:xfrm>
          <a:off x="0" y="2246742"/>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Role of Observer</a:t>
          </a:r>
          <a:endParaRPr lang="en-US" sz="2500" kern="1200"/>
        </a:p>
      </dsp:txBody>
      <dsp:txXfrm>
        <a:off x="0" y="2246742"/>
        <a:ext cx="10058399" cy="561565"/>
      </dsp:txXfrm>
    </dsp:sp>
    <dsp:sp modelId="{98C0D20F-DF33-48C1-81AF-5147A0BB4626}">
      <dsp:nvSpPr>
        <dsp:cNvPr id="0" name=""/>
        <dsp:cNvSpPr/>
      </dsp:nvSpPr>
      <dsp:spPr>
        <a:xfrm>
          <a:off x="0" y="2808308"/>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4E7F9C-60FE-4750-AC6B-1E35E89C61F7}">
      <dsp:nvSpPr>
        <dsp:cNvPr id="0" name=""/>
        <dsp:cNvSpPr/>
      </dsp:nvSpPr>
      <dsp:spPr>
        <a:xfrm>
          <a:off x="0" y="2808308"/>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Small Group work</a:t>
          </a:r>
          <a:endParaRPr lang="en-US" sz="2500" kern="1200"/>
        </a:p>
      </dsp:txBody>
      <dsp:txXfrm>
        <a:off x="0" y="2808308"/>
        <a:ext cx="10058399" cy="561565"/>
      </dsp:txXfrm>
    </dsp:sp>
    <dsp:sp modelId="{E8849896-7F1B-4026-9994-DDF1D27ADE20}">
      <dsp:nvSpPr>
        <dsp:cNvPr id="0" name=""/>
        <dsp:cNvSpPr/>
      </dsp:nvSpPr>
      <dsp:spPr>
        <a:xfrm>
          <a:off x="0" y="3369874"/>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012753-F29A-43CE-AB6D-7DC84EC2DEF7}">
      <dsp:nvSpPr>
        <dsp:cNvPr id="0" name=""/>
        <dsp:cNvSpPr/>
      </dsp:nvSpPr>
      <dsp:spPr>
        <a:xfrm>
          <a:off x="0" y="3369874"/>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Closing Round</a:t>
          </a:r>
          <a:endParaRPr lang="en-US" sz="2500" kern="1200"/>
        </a:p>
      </dsp:txBody>
      <dsp:txXfrm>
        <a:off x="0" y="3369874"/>
        <a:ext cx="10058399" cy="56156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25/02/2024</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25/02/2024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3</a:t>
            </a:fld>
            <a:endParaRPr lang="en-GB" noProof="0" dirty="0"/>
          </a:p>
        </p:txBody>
      </p:sp>
    </p:spTree>
    <p:extLst>
      <p:ext uri="{BB962C8B-B14F-4D97-AF65-F5344CB8AC3E}">
        <p14:creationId xmlns:p14="http://schemas.microsoft.com/office/powerpoint/2010/main" val="326430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4</a:t>
            </a:fld>
            <a:endParaRPr lang="en-GB" noProof="0" dirty="0"/>
          </a:p>
        </p:txBody>
      </p:sp>
    </p:spTree>
    <p:extLst>
      <p:ext uri="{BB962C8B-B14F-4D97-AF65-F5344CB8AC3E}">
        <p14:creationId xmlns:p14="http://schemas.microsoft.com/office/powerpoint/2010/main" val="811195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When thinking about asking a client a question, first ask yourself </a:t>
            </a:r>
            <a:r>
              <a:rPr lang="en-GB" altLang="en-US" i="1" dirty="0"/>
              <a:t>whether the question is necessary</a:t>
            </a:r>
            <a:r>
              <a:rPr lang="en-GB" altLang="en-US" dirty="0"/>
              <a:t>.</a:t>
            </a:r>
          </a:p>
          <a:p>
            <a:r>
              <a:rPr lang="en-GB" altLang="en-US" dirty="0"/>
              <a:t>A basic rule here is to ask a question only if you feel it will:</a:t>
            </a:r>
          </a:p>
          <a:p>
            <a:r>
              <a:rPr lang="en-GB" altLang="en-US" dirty="0"/>
              <a:t>clarify your understanding</a:t>
            </a:r>
          </a:p>
          <a:p>
            <a:r>
              <a:rPr lang="en-GB" altLang="en-US" dirty="0"/>
              <a:t>help the speaker to explore their own process</a:t>
            </a:r>
          </a:p>
          <a:p>
            <a:endParaRPr lang="en-GB" altLang="en-US" dirty="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0D9BCB7D-3FFB-47DC-8040-BF241E30E4F8}" type="slidenum">
              <a:rPr lang="en-GB" altLang="en-US" smtClean="0">
                <a:latin typeface="Calibri" panose="020F0502020204030204" pitchFamily="34" charset="0"/>
              </a:rPr>
              <a:pPr fontAlgn="base">
                <a:spcBef>
                  <a:spcPct val="0"/>
                </a:spcBef>
                <a:spcAft>
                  <a:spcPct val="0"/>
                </a:spcAft>
              </a:pPr>
              <a:t>5</a:t>
            </a:fld>
            <a:endParaRPr lang="en-GB" altLang="en-US">
              <a:latin typeface="Calibri" panose="020F0502020204030204" pitchFamily="34" charset="0"/>
            </a:endParaRPr>
          </a:p>
        </p:txBody>
      </p:sp>
    </p:spTree>
    <p:extLst>
      <p:ext uri="{BB962C8B-B14F-4D97-AF65-F5344CB8AC3E}">
        <p14:creationId xmlns:p14="http://schemas.microsoft.com/office/powerpoint/2010/main" val="2220178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t>When a clarifying question is asked, the client has the opportunity to </a:t>
            </a:r>
            <a:r>
              <a:rPr lang="en-GB" altLang="en-US" sz="1200" b="1" i="1" dirty="0"/>
              <a:t>either correct the counsellor</a:t>
            </a:r>
            <a:r>
              <a:rPr lang="en-GB" altLang="en-US" sz="1200" b="1" dirty="0"/>
              <a:t> or </a:t>
            </a:r>
            <a:r>
              <a:rPr lang="en-GB" altLang="en-US" sz="1200" b="1" i="1" dirty="0"/>
              <a:t>reinforce</a:t>
            </a:r>
            <a:r>
              <a:rPr lang="en-GB" altLang="en-US" sz="1200" b="1" dirty="0"/>
              <a:t> that the counsellor does understand.</a:t>
            </a:r>
          </a:p>
          <a:p>
            <a:r>
              <a:rPr lang="en-GB" altLang="en-US" sz="1200" b="1" dirty="0"/>
              <a:t>Being in the client's frame of reference is an important component of  empathy which is a requirement in a therapeutic relationship.</a:t>
            </a:r>
          </a:p>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8</a:t>
            </a:fld>
            <a:endParaRPr lang="en-GB" noProof="0" dirty="0"/>
          </a:p>
        </p:txBody>
      </p:sp>
    </p:spTree>
    <p:extLst>
      <p:ext uri="{BB962C8B-B14F-4D97-AF65-F5344CB8AC3E}">
        <p14:creationId xmlns:p14="http://schemas.microsoft.com/office/powerpoint/2010/main" val="709049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11</a:t>
            </a:fld>
            <a:endParaRPr lang="en-GB" noProof="0" dirty="0"/>
          </a:p>
        </p:txBody>
      </p:sp>
    </p:spTree>
    <p:extLst>
      <p:ext uri="{BB962C8B-B14F-4D97-AF65-F5344CB8AC3E}">
        <p14:creationId xmlns:p14="http://schemas.microsoft.com/office/powerpoint/2010/main" val="42186710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ED291B17-9318-49DB-B28B-6E5994AE9581}" type="datetime1">
              <a:rPr lang="en-US" smtClean="0"/>
              <a:t>2/25/2024</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54459325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1F839A3-6DD4-47BB-8E7A-0C313BD6BCA1}" type="datetimeFigureOut">
              <a:rPr lang="en-GB" smtClean="0"/>
              <a:pPr>
                <a:defRPr/>
              </a:pPr>
              <a:t>25/02/2024</a:t>
            </a:fld>
            <a:endParaRPr lang="en-GB"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A43C6F4E-AFD9-4DDB-87F5-A899A460FD22}" type="slidenum">
              <a:rPr lang="en-GB" altLang="en-US" smtClean="0"/>
              <a:pPr>
                <a:defRPr/>
              </a:pPr>
              <a:t>‹#›</a:t>
            </a:fld>
            <a:endParaRPr lang="en-GB" altLang="en-US" dirty="0"/>
          </a:p>
        </p:txBody>
      </p:sp>
    </p:spTree>
    <p:extLst>
      <p:ext uri="{BB962C8B-B14F-4D97-AF65-F5344CB8AC3E}">
        <p14:creationId xmlns:p14="http://schemas.microsoft.com/office/powerpoint/2010/main" val="460119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pPr rtl="0"/>
            <a:fld id="{E6A80EED-24B3-4BD0-916A-2782446FD12C}" type="datetime1">
              <a:rPr lang="en-GB" noProof="0" smtClean="0"/>
              <a:t>25/02/2024</a:t>
            </a:fld>
            <a:endParaRPr lang="en-GB" noProof="0"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pPr rtl="0"/>
            <a:endParaRPr lang="en-GB" noProof="0" dirty="0"/>
          </a:p>
        </p:txBody>
      </p:sp>
      <p:sp>
        <p:nvSpPr>
          <p:cNvPr id="6" name="Slide Number Placeholder 5"/>
          <p:cNvSpPr>
            <a:spLocks noGrp="1"/>
          </p:cNvSpPr>
          <p:nvPr>
            <p:ph type="sldNum" sz="quarter" idx="12"/>
          </p:nvPr>
        </p:nvSpPr>
        <p:spPr>
          <a:xfrm>
            <a:off x="8604504" y="5211060"/>
            <a:ext cx="2112264" cy="228600"/>
          </a:xfrm>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366110945"/>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83945EE-F198-4C0F-8B3F-9FBA27B624C3}" type="datetimeFigureOut">
              <a:rPr lang="en-GB" smtClean="0"/>
              <a:pPr>
                <a:defRPr/>
              </a:pPr>
              <a:t>25/02/2024</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DB6D89E-D6B6-470B-99FE-0EE8AD8D3D82}" type="slidenum">
              <a:rPr lang="en-GB" altLang="en-US" smtClean="0"/>
              <a:pPr>
                <a:defRPr/>
              </a:pPr>
              <a:t>‹#›</a:t>
            </a:fld>
            <a:endParaRPr lang="en-GB" altLang="en-US" dirty="0"/>
          </a:p>
        </p:txBody>
      </p:sp>
    </p:spTree>
    <p:extLst>
      <p:ext uri="{BB962C8B-B14F-4D97-AF65-F5344CB8AC3E}">
        <p14:creationId xmlns:p14="http://schemas.microsoft.com/office/powerpoint/2010/main" val="2981203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E6A80EED-24B3-4BD0-916A-2782446FD12C}" type="datetime1">
              <a:rPr lang="en-GB" noProof="0" smtClean="0"/>
              <a:t>25/02/2024</a:t>
            </a:fld>
            <a:endParaRPr lang="en-GB" noProof="0" dirty="0"/>
          </a:p>
        </p:txBody>
      </p:sp>
      <p:sp>
        <p:nvSpPr>
          <p:cNvPr id="8" name="Footer Placeholder 7"/>
          <p:cNvSpPr>
            <a:spLocks noGrp="1"/>
          </p:cNvSpPr>
          <p:nvPr>
            <p:ph type="ftr" sz="quarter" idx="11"/>
          </p:nvPr>
        </p:nvSpPr>
        <p:spPr/>
        <p:txBody>
          <a:bodyPr/>
          <a:lstStyle/>
          <a:p>
            <a:pPr rtl="0"/>
            <a:endParaRPr lang="en-GB" noProof="0" dirty="0"/>
          </a:p>
        </p:txBody>
      </p:sp>
      <p:sp>
        <p:nvSpPr>
          <p:cNvPr id="9" name="Slide Number Placeholder 8"/>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77461348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E6A80EED-24B3-4BD0-916A-2782446FD12C}" type="datetime1">
              <a:rPr lang="en-GB" noProof="0" smtClean="0"/>
              <a:t>25/02/2024</a:t>
            </a:fld>
            <a:endParaRPr lang="en-GB" noProof="0" dirty="0"/>
          </a:p>
        </p:txBody>
      </p:sp>
      <p:sp>
        <p:nvSpPr>
          <p:cNvPr id="4" name="Footer Placeholder 3"/>
          <p:cNvSpPr>
            <a:spLocks noGrp="1"/>
          </p:cNvSpPr>
          <p:nvPr>
            <p:ph type="ftr" sz="quarter" idx="11"/>
          </p:nvPr>
        </p:nvSpPr>
        <p:spPr/>
        <p:txBody>
          <a:bodyPr/>
          <a:lstStyle/>
          <a:p>
            <a:pPr rtl="0"/>
            <a:endParaRPr lang="en-GB" noProof="0" dirty="0"/>
          </a:p>
        </p:txBody>
      </p:sp>
      <p:sp>
        <p:nvSpPr>
          <p:cNvPr id="5" name="Slide Number Placeholder 4"/>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129537715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E6A80EED-24B3-4BD0-916A-2782446FD12C}" type="datetime1">
              <a:rPr lang="en-GB" noProof="0" smtClean="0"/>
              <a:t>25/02/2024</a:t>
            </a:fld>
            <a:endParaRPr lang="en-GB" noProof="0" dirty="0"/>
          </a:p>
        </p:txBody>
      </p:sp>
      <p:sp>
        <p:nvSpPr>
          <p:cNvPr id="3" name="Footer Placeholder 2"/>
          <p:cNvSpPr>
            <a:spLocks noGrp="1"/>
          </p:cNvSpPr>
          <p:nvPr>
            <p:ph type="ftr" sz="quarter" idx="11"/>
          </p:nvPr>
        </p:nvSpPr>
        <p:spPr/>
        <p:txBody>
          <a:bodyPr/>
          <a:lstStyle/>
          <a:p>
            <a:pPr rtl="0"/>
            <a:endParaRPr lang="en-GB" noProof="0" dirty="0"/>
          </a:p>
        </p:txBody>
      </p:sp>
      <p:sp>
        <p:nvSpPr>
          <p:cNvPr id="4" name="Slide Number Placeholder 3"/>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43807931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pPr rtl="0"/>
            <a:fld id="{E6A80EED-24B3-4BD0-916A-2782446FD12C}" type="datetime1">
              <a:rPr lang="en-GB" noProof="0" smtClean="0"/>
              <a:t>25/02/2024</a:t>
            </a:fld>
            <a:endParaRPr lang="en-GB" noProof="0" dirty="0"/>
          </a:p>
        </p:txBody>
      </p:sp>
      <p:sp>
        <p:nvSpPr>
          <p:cNvPr id="9" name="Footer Placeholder 8"/>
          <p:cNvSpPr>
            <a:spLocks noGrp="1"/>
          </p:cNvSpPr>
          <p:nvPr>
            <p:ph type="ftr" sz="quarter" idx="11"/>
          </p:nvPr>
        </p:nvSpPr>
        <p:spPr/>
        <p:txBody>
          <a:bodyPr/>
          <a:lstStyle>
            <a:lvl1pPr algn="r">
              <a:defRPr/>
            </a:lvl1pPr>
          </a:lstStyle>
          <a:p>
            <a:pPr rtl="0"/>
            <a:endParaRPr lang="en-GB" noProof="0"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pPr rtl="0"/>
            <a:fld id="{62C6627B-E4D5-2947-8E88-B84039729B99}" type="slidenum">
              <a:rPr lang="en-GB" noProof="0" smtClean="0"/>
              <a:t>‹#›</a:t>
            </a:fld>
            <a:endParaRPr lang="en-GB" noProof="0"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406237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pPr rtl="0"/>
            <a:fld id="{E6A80EED-24B3-4BD0-916A-2782446FD12C}" type="datetime1">
              <a:rPr lang="en-GB" noProof="0" smtClean="0"/>
              <a:t>25/02/2024</a:t>
            </a:fld>
            <a:endParaRPr lang="en-GB" noProof="0"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pPr rtl="0"/>
            <a:endParaRPr lang="en-GB" noProof="0"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pPr rtl="0"/>
            <a:fld id="{62C6627B-E4D5-2947-8E88-B84039729B99}" type="slidenum">
              <a:rPr lang="en-GB" noProof="0" smtClean="0"/>
              <a:t>‹#›</a:t>
            </a:fld>
            <a:endParaRPr lang="en-GB" noProof="0"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65531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E6A80EED-24B3-4BD0-916A-2782446FD12C}" type="datetime1">
              <a:rPr lang="en-GB" noProof="0" smtClean="0"/>
              <a:t>25/02/2024</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144766946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E6A80EED-24B3-4BD0-916A-2782446FD12C}" type="datetime1">
              <a:rPr lang="en-GB" noProof="0" smtClean="0"/>
              <a:t>25/02/2024</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56019799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49482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25/02/2024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637133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pPr rtl="0"/>
            <a:fld id="{E6A80EED-24B3-4BD0-916A-2782446FD12C}" type="datetime1">
              <a:rPr lang="en-GB" noProof="0" smtClean="0"/>
              <a:t>25/02/2024</a:t>
            </a:fld>
            <a:endParaRPr lang="en-GB" noProof="0"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pPr rtl="0"/>
            <a:endParaRPr lang="en-GB" noProof="0"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178241941"/>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669" r:id="rId13"/>
    <p:sldLayoutId id="2147483673" r:id="rId14"/>
    <p:sldLayoutId id="2147483670" r:id="rId15"/>
    <p:sldLayoutId id="2147483674" r:id="rId16"/>
    <p:sldLayoutId id="2147483675" r:id="rId17"/>
    <p:sldLayoutId id="2147483677" r:id="rId18"/>
    <p:sldLayoutId id="2147483678" r:id="rId19"/>
    <p:sldLayoutId id="2147483679" r:id="rId20"/>
    <p:sldLayoutId id="2147483681" r:id="rId21"/>
    <p:sldLayoutId id="2147483682" r:id="rId22"/>
    <p:sldLayoutId id="2147483686" r:id="rId23"/>
    <p:sldLayoutId id="2147483683" r:id="rId24"/>
    <p:sldLayoutId id="2147483684" r:id="rId25"/>
    <p:sldLayoutId id="2147483692" r:id="rId26"/>
    <p:sldLayoutId id="2147483693" r:id="rId27"/>
    <p:sldLayoutId id="2147483694" r:id="rId28"/>
    <p:sldLayoutId id="2147483688" r:id="rId29"/>
    <p:sldLayoutId id="2147483687" r:id="rId30"/>
    <p:sldLayoutId id="2147483689" r:id="rId31"/>
    <p:sldLayoutId id="2147483690" r:id="rId32"/>
    <p:sldLayoutId id="2147483697" r:id="rId33"/>
    <p:sldLayoutId id="2147483698" r:id="rId34"/>
    <p:sldLayoutId id="2147483703" r:id="rId35"/>
    <p:sldLayoutId id="2147483704" r:id="rId36"/>
    <p:sldLayoutId id="2147483705" r:id="rId37"/>
    <p:sldLayoutId id="2147483706" r:id="rId38"/>
    <p:sldLayoutId id="2147483700" r:id="rId39"/>
    <p:sldLayoutId id="2147483699" r:id="rId40"/>
    <p:sldLayoutId id="2147483701" r:id="rId41"/>
    <p:sldLayoutId id="2147483702" r:id="rId42"/>
    <p:sldLayoutId id="2147483723" r:id="rId43"/>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4.xml"/><Relationship Id="rId4" Type="http://schemas.openxmlformats.org/officeDocument/2006/relationships/hyperlink" Target="http://viajedetelemaco.blogspot.com/2019/02/sobre-la-segunda-sesion-considerando.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3.xml"/></Relationships>
</file>

<file path=ppt/slides/_rels/slide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6846137" y="727626"/>
            <a:ext cx="4602152" cy="1718225"/>
          </a:xfrm>
        </p:spPr>
        <p:txBody>
          <a:bodyPr vert="horz" lIns="91440" tIns="45720" rIns="91440" bIns="45720" rtlCol="0" anchor="ctr">
            <a:normAutofit/>
          </a:bodyPr>
          <a:lstStyle/>
          <a:p>
            <a:r>
              <a:rPr lang="en-US" sz="4100" b="1" cap="none" dirty="0">
                <a:solidFill>
                  <a:schemeClr val="tx1">
                    <a:lumMod val="85000"/>
                    <a:lumOff val="15000"/>
                  </a:schemeClr>
                </a:solidFill>
                <a:latin typeface="+mj-lt"/>
              </a:rPr>
              <a:t>Introduction to Counselling Skills </a:t>
            </a:r>
          </a:p>
        </p:txBody>
      </p:sp>
      <p:sp>
        <p:nvSpPr>
          <p:cNvPr id="11" name="Rectangle 10">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4" name="Picture 2" descr="Image result for free images of online counselling">
            <a:extLst>
              <a:ext uri="{FF2B5EF4-FFF2-40B4-BE49-F238E27FC236}">
                <a16:creationId xmlns:a16="http://schemas.microsoft.com/office/drawing/2014/main" id="{6604CC6A-9396-42C4-B7A8-93174E15770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060" r="11001"/>
          <a:stretch/>
        </p:blipFill>
        <p:spPr bwMode="auto">
          <a:xfrm>
            <a:off x="407432" y="419292"/>
            <a:ext cx="5522976" cy="6053328"/>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07730D41-D3A4-4CFC-91DC-62E6A5AE503B}"/>
              </a:ext>
            </a:extLst>
          </p:cNvPr>
          <p:cNvSpPr>
            <a:spLocks noGrp="1"/>
          </p:cNvSpPr>
          <p:nvPr>
            <p:ph idx="1"/>
          </p:nvPr>
        </p:nvSpPr>
        <p:spPr>
          <a:xfrm>
            <a:off x="6846137" y="2538919"/>
            <a:ext cx="4602152" cy="3596880"/>
          </a:xfrm>
        </p:spPr>
        <p:txBody>
          <a:bodyPr vert="horz" lIns="91440" tIns="45720" rIns="91440" bIns="45720" rtlCol="0">
            <a:normAutofit/>
          </a:bodyPr>
          <a:lstStyle/>
          <a:p>
            <a:pPr marL="0" indent="0">
              <a:buNone/>
            </a:pPr>
            <a:r>
              <a:rPr lang="en-US" sz="4000" b="1" dirty="0">
                <a:solidFill>
                  <a:schemeClr val="accent1"/>
                </a:solidFill>
                <a:latin typeface="+mn-lt"/>
              </a:rPr>
              <a:t>Practical Skills Session </a:t>
            </a:r>
          </a:p>
          <a:p>
            <a:pPr marL="0" indent="0">
              <a:buNone/>
            </a:pPr>
            <a:r>
              <a:rPr lang="en-US" sz="4000" b="1" dirty="0">
                <a:solidFill>
                  <a:schemeClr val="accent1"/>
                </a:solidFill>
                <a:latin typeface="+mn-lt"/>
              </a:rPr>
              <a:t>Week 4 </a:t>
            </a:r>
          </a:p>
        </p:txBody>
      </p:sp>
    </p:spTree>
    <p:extLst>
      <p:ext uri="{BB962C8B-B14F-4D97-AF65-F5344CB8AC3E}">
        <p14:creationId xmlns:p14="http://schemas.microsoft.com/office/powerpoint/2010/main" val="674873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45DAE-5311-2EA8-B164-1A64D78EAF25}"/>
              </a:ext>
            </a:extLst>
          </p:cNvPr>
          <p:cNvSpPr>
            <a:spLocks noGrp="1"/>
          </p:cNvSpPr>
          <p:nvPr>
            <p:ph type="title"/>
          </p:nvPr>
        </p:nvSpPr>
        <p:spPr/>
        <p:txBody>
          <a:bodyPr/>
          <a:lstStyle/>
          <a:p>
            <a:r>
              <a:rPr lang="en-GB" dirty="0"/>
              <a:t>Aims </a:t>
            </a:r>
          </a:p>
        </p:txBody>
      </p:sp>
      <p:graphicFrame>
        <p:nvGraphicFramePr>
          <p:cNvPr id="5" name="Content Placeholder 2">
            <a:extLst>
              <a:ext uri="{FF2B5EF4-FFF2-40B4-BE49-F238E27FC236}">
                <a16:creationId xmlns:a16="http://schemas.microsoft.com/office/drawing/2014/main" id="{45597538-11BD-19E3-66BE-BB027E33F2CD}"/>
              </a:ext>
            </a:extLst>
          </p:cNvPr>
          <p:cNvGraphicFramePr>
            <a:graphicFrameLocks noGrp="1"/>
          </p:cNvGraphicFramePr>
          <p:nvPr>
            <p:ph idx="1"/>
            <p:extLst>
              <p:ext uri="{D42A27DB-BD31-4B8C-83A1-F6EECF244321}">
                <p14:modId xmlns:p14="http://schemas.microsoft.com/office/powerpoint/2010/main" val="1263469585"/>
              </p:ext>
            </p:extLst>
          </p:nvPr>
        </p:nvGraphicFramePr>
        <p:xfrm>
          <a:off x="1066800" y="2103120"/>
          <a:ext cx="10058400" cy="3931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1286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pic>
        <p:nvPicPr>
          <p:cNvPr id="9" name="Picture 8"/>
          <p:cNvPicPr>
            <a:picLocks noChangeAspect="1"/>
          </p:cNvPicPr>
          <p:nvPr/>
        </p:nvPicPr>
        <p:blipFill rotWithShape="1">
          <a:blip r:embed="rId3"/>
          <a:srcRect l="22511" r="37769" b="-1"/>
          <a:stretch/>
        </p:blipFill>
        <p:spPr>
          <a:xfrm>
            <a:off x="190846" y="237744"/>
            <a:ext cx="4040033" cy="6382512"/>
          </a:xfrm>
          <a:prstGeom prst="rect">
            <a:avLst/>
          </a:prstGeom>
        </p:spPr>
      </p:pic>
      <p:sp>
        <p:nvSpPr>
          <p:cNvPr id="16" name="Rectangle 15">
            <a:extLst>
              <a:ext uri="{FF2B5EF4-FFF2-40B4-BE49-F238E27FC236}">
                <a16:creationId xmlns:a16="http://schemas.microsoft.com/office/drawing/2014/main" id="{BE7270DF-375F-4ECC-989A-D033E481AE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3"/>
          <p:cNvSpPr>
            <a:spLocks noGrp="1"/>
          </p:cNvSpPr>
          <p:nvPr>
            <p:ph type="ctrTitle"/>
          </p:nvPr>
        </p:nvSpPr>
        <p:spPr>
          <a:xfrm>
            <a:off x="4965192" y="642593"/>
            <a:ext cx="6280826" cy="1139824"/>
          </a:xfrm>
        </p:spPr>
        <p:txBody>
          <a:bodyPr vert="horz" lIns="91440" tIns="45720" rIns="91440" bIns="45720" rtlCol="0" anchor="ctr">
            <a:normAutofit fontScale="90000"/>
          </a:bodyPr>
          <a:lstStyle/>
          <a:p>
            <a:r>
              <a:rPr lang="en-US" sz="3700" b="1" cap="none" dirty="0">
                <a:solidFill>
                  <a:schemeClr val="tx1">
                    <a:lumMod val="85000"/>
                    <a:lumOff val="15000"/>
                  </a:schemeClr>
                </a:solidFill>
                <a:latin typeface="+mj-lt"/>
              </a:rPr>
              <a:t>Beginning </a:t>
            </a:r>
            <a:r>
              <a:rPr lang="en-US" sz="3600" i="1" cap="none" dirty="0">
                <a:solidFill>
                  <a:schemeClr val="tx1">
                    <a:lumMod val="85000"/>
                    <a:lumOff val="15000"/>
                  </a:schemeClr>
                </a:solidFill>
                <a:latin typeface="+mj-lt"/>
              </a:rPr>
              <a:t>(Contracting)  </a:t>
            </a:r>
            <a:br>
              <a:rPr lang="en-US" sz="3700" cap="none" dirty="0">
                <a:solidFill>
                  <a:schemeClr val="tx1">
                    <a:lumMod val="85000"/>
                    <a:lumOff val="15000"/>
                  </a:schemeClr>
                </a:solidFill>
                <a:latin typeface="+mj-lt"/>
              </a:rPr>
            </a:br>
            <a:br>
              <a:rPr lang="en-US" sz="3700" cap="none" dirty="0">
                <a:solidFill>
                  <a:schemeClr val="tx1">
                    <a:lumMod val="85000"/>
                    <a:lumOff val="15000"/>
                  </a:schemeClr>
                </a:solidFill>
                <a:latin typeface="+mj-lt"/>
              </a:rPr>
            </a:br>
            <a:endParaRPr lang="en-US" sz="3700" cap="none" dirty="0">
              <a:solidFill>
                <a:schemeClr val="tx1">
                  <a:lumMod val="85000"/>
                  <a:lumOff val="15000"/>
                </a:schemeClr>
              </a:solidFill>
              <a:latin typeface="+mj-lt"/>
            </a:endParaRPr>
          </a:p>
        </p:txBody>
      </p:sp>
      <p:sp>
        <p:nvSpPr>
          <p:cNvPr id="7" name="Content Placeholder 6"/>
          <p:cNvSpPr>
            <a:spLocks noGrp="1"/>
          </p:cNvSpPr>
          <p:nvPr>
            <p:ph idx="1"/>
          </p:nvPr>
        </p:nvSpPr>
        <p:spPr>
          <a:xfrm>
            <a:off x="4965192" y="1921565"/>
            <a:ext cx="6280826" cy="4113475"/>
          </a:xfrm>
        </p:spPr>
        <p:txBody>
          <a:bodyPr vert="horz" lIns="91440" tIns="45720" rIns="91440" bIns="45720" rtlCol="0">
            <a:normAutofit/>
          </a:bodyPr>
          <a:lstStyle/>
          <a:p>
            <a:pPr>
              <a:lnSpc>
                <a:spcPct val="90000"/>
              </a:lnSpc>
            </a:pPr>
            <a:r>
              <a:rPr lang="en-US" b="1" dirty="0">
                <a:latin typeface="+mn-lt"/>
              </a:rPr>
              <a:t>Welcome – Introduction</a:t>
            </a:r>
          </a:p>
          <a:p>
            <a:pPr>
              <a:lnSpc>
                <a:spcPct val="90000"/>
              </a:lnSpc>
            </a:pPr>
            <a:r>
              <a:rPr lang="en-US" b="1" dirty="0">
                <a:latin typeface="+mn-lt"/>
              </a:rPr>
              <a:t>Time – 10 minutes</a:t>
            </a:r>
          </a:p>
          <a:p>
            <a:pPr>
              <a:lnSpc>
                <a:spcPct val="90000"/>
              </a:lnSpc>
            </a:pPr>
            <a:r>
              <a:rPr lang="en-US" b="1" dirty="0">
                <a:latin typeface="+mn-lt"/>
              </a:rPr>
              <a:t> Confidentiality - limits of confidentially</a:t>
            </a:r>
          </a:p>
          <a:p>
            <a:pPr>
              <a:lnSpc>
                <a:spcPct val="90000"/>
              </a:lnSpc>
            </a:pPr>
            <a:r>
              <a:rPr lang="en-US" b="1" dirty="0">
                <a:latin typeface="+mn-lt"/>
              </a:rPr>
              <a:t>Recognition of observers</a:t>
            </a:r>
          </a:p>
          <a:p>
            <a:pPr>
              <a:lnSpc>
                <a:spcPct val="90000"/>
              </a:lnSpc>
            </a:pPr>
            <a:r>
              <a:rPr lang="en-US" b="1" dirty="0">
                <a:latin typeface="+mn-lt"/>
              </a:rPr>
              <a:t>Ethical Framework BPS/BACP/Student Code of Conduct</a:t>
            </a:r>
          </a:p>
          <a:p>
            <a:pPr>
              <a:lnSpc>
                <a:spcPct val="90000"/>
              </a:lnSpc>
            </a:pPr>
            <a:r>
              <a:rPr lang="en-US" b="1" dirty="0">
                <a:latin typeface="+mn-lt"/>
              </a:rPr>
              <a:t>If you need to stop at anytime, please let me know</a:t>
            </a:r>
          </a:p>
          <a:p>
            <a:pPr>
              <a:lnSpc>
                <a:spcPct val="90000"/>
              </a:lnSpc>
            </a:pPr>
            <a:r>
              <a:rPr lang="en-US" b="1" dirty="0">
                <a:latin typeface="+mn-lt"/>
              </a:rPr>
              <a:t>Opening question:  What would you like to speak about today. </a:t>
            </a:r>
          </a:p>
          <a:p>
            <a:pPr>
              <a:lnSpc>
                <a:spcPct val="90000"/>
              </a:lnSpc>
            </a:pPr>
            <a:endParaRPr lang="en-US" dirty="0">
              <a:latin typeface="+mn-lt"/>
            </a:endParaRPr>
          </a:p>
          <a:p>
            <a:pPr>
              <a:lnSpc>
                <a:spcPct val="90000"/>
              </a:lnSpc>
            </a:pPr>
            <a:endParaRPr lang="en-US" dirty="0">
              <a:latin typeface="+mn-lt"/>
            </a:endParaRPr>
          </a:p>
          <a:p>
            <a:pPr>
              <a:lnSpc>
                <a:spcPct val="90000"/>
              </a:lnSpc>
            </a:pPr>
            <a:endParaRPr lang="en-US" dirty="0">
              <a:latin typeface="+mn-lt"/>
            </a:endParaRPr>
          </a:p>
        </p:txBody>
      </p:sp>
    </p:spTree>
    <p:extLst>
      <p:ext uri="{BB962C8B-B14F-4D97-AF65-F5344CB8AC3E}">
        <p14:creationId xmlns:p14="http://schemas.microsoft.com/office/powerpoint/2010/main" val="759820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8" name="Rectangle 117">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4" name="Title 3"/>
          <p:cNvSpPr>
            <a:spLocks noGrp="1"/>
          </p:cNvSpPr>
          <p:nvPr>
            <p:ph type="ctrTitle"/>
          </p:nvPr>
        </p:nvSpPr>
        <p:spPr>
          <a:xfrm>
            <a:off x="6579450" y="727627"/>
            <a:ext cx="4957553" cy="1645920"/>
          </a:xfrm>
        </p:spPr>
        <p:txBody>
          <a:bodyPr vert="horz" lIns="91440" tIns="45720" rIns="91440" bIns="45720" rtlCol="0" anchor="ctr">
            <a:normAutofit/>
          </a:bodyPr>
          <a:lstStyle/>
          <a:p>
            <a:r>
              <a:rPr lang="en-US" sz="3700" b="1" cap="none">
                <a:solidFill>
                  <a:schemeClr val="tx1">
                    <a:lumMod val="85000"/>
                    <a:lumOff val="15000"/>
                  </a:schemeClr>
                </a:solidFill>
                <a:latin typeface="+mj-lt"/>
              </a:rPr>
              <a:t>Middle</a:t>
            </a:r>
            <a:r>
              <a:rPr lang="en-US" sz="3700" cap="none">
                <a:solidFill>
                  <a:schemeClr val="tx1">
                    <a:lumMod val="85000"/>
                    <a:lumOff val="15000"/>
                  </a:schemeClr>
                </a:solidFill>
                <a:latin typeface="+mj-lt"/>
              </a:rPr>
              <a:t> </a:t>
            </a:r>
            <a:r>
              <a:rPr lang="en-US" sz="3700" i="1" cap="none">
                <a:solidFill>
                  <a:schemeClr val="tx1">
                    <a:lumMod val="85000"/>
                    <a:lumOff val="15000"/>
                  </a:schemeClr>
                </a:solidFill>
                <a:latin typeface="+mj-lt"/>
              </a:rPr>
              <a:t>(the Dialogue) </a:t>
            </a:r>
            <a:br>
              <a:rPr lang="en-US" sz="3700" cap="none">
                <a:solidFill>
                  <a:schemeClr val="tx1">
                    <a:lumMod val="85000"/>
                    <a:lumOff val="15000"/>
                  </a:schemeClr>
                </a:solidFill>
                <a:latin typeface="+mj-lt"/>
              </a:rPr>
            </a:br>
            <a:endParaRPr lang="en-US" sz="3700" cap="none">
              <a:solidFill>
                <a:schemeClr val="tx1">
                  <a:lumMod val="85000"/>
                  <a:lumOff val="15000"/>
                </a:schemeClr>
              </a:solidFill>
              <a:latin typeface="+mj-lt"/>
            </a:endParaRPr>
          </a:p>
        </p:txBody>
      </p:sp>
      <p:sp>
        <p:nvSpPr>
          <p:cNvPr id="120" name="Rectangle 119">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2" name="Rectangle 121">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7" name="Picture 6" descr="A logo of two people&#10;&#10;Description automatically generated">
            <a:extLst>
              <a:ext uri="{FF2B5EF4-FFF2-40B4-BE49-F238E27FC236}">
                <a16:creationId xmlns:a16="http://schemas.microsoft.com/office/drawing/2014/main" id="{0FDFEA13-1A27-77CD-81BB-5242A508360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04017" y="1779990"/>
            <a:ext cx="4414438" cy="3310828"/>
          </a:xfrm>
          <a:prstGeom prst="rect">
            <a:avLst/>
          </a:prstGeom>
        </p:spPr>
      </p:pic>
      <p:sp>
        <p:nvSpPr>
          <p:cNvPr id="3" name="Content Placeholder 2"/>
          <p:cNvSpPr>
            <a:spLocks noGrp="1"/>
          </p:cNvSpPr>
          <p:nvPr>
            <p:ph idx="1"/>
          </p:nvPr>
        </p:nvSpPr>
        <p:spPr>
          <a:xfrm>
            <a:off x="6579450" y="2538919"/>
            <a:ext cx="4957554" cy="3496120"/>
          </a:xfrm>
        </p:spPr>
        <p:txBody>
          <a:bodyPr vert="horz" lIns="91440" tIns="45720" rIns="91440" bIns="45720" rtlCol="0">
            <a:normAutofit/>
          </a:bodyPr>
          <a:lstStyle/>
          <a:p>
            <a:pPr marL="0">
              <a:lnSpc>
                <a:spcPct val="90000"/>
              </a:lnSpc>
            </a:pPr>
            <a:endParaRPr lang="en-US">
              <a:latin typeface="+mn-lt"/>
            </a:endParaRPr>
          </a:p>
          <a:p>
            <a:pPr marL="0">
              <a:lnSpc>
                <a:spcPct val="90000"/>
              </a:lnSpc>
            </a:pPr>
            <a:r>
              <a:rPr lang="en-US" b="1">
                <a:latin typeface="+mn-lt"/>
              </a:rPr>
              <a:t>Demonstrating Active Listening Skills</a:t>
            </a:r>
          </a:p>
          <a:p>
            <a:pPr>
              <a:lnSpc>
                <a:spcPct val="90000"/>
              </a:lnSpc>
            </a:pPr>
            <a:r>
              <a:rPr lang="en-US">
                <a:latin typeface="+mn-lt"/>
              </a:rPr>
              <a:t>SOLER – Nonverbal skills, Using Minimal encourages</a:t>
            </a:r>
          </a:p>
          <a:p>
            <a:pPr>
              <a:lnSpc>
                <a:spcPct val="90000"/>
              </a:lnSpc>
            </a:pPr>
            <a:r>
              <a:rPr lang="en-US">
                <a:latin typeface="+mn-lt"/>
              </a:rPr>
              <a:t>Reflective Skills - Restating, Paraphrasing, Summarizing</a:t>
            </a:r>
          </a:p>
          <a:p>
            <a:pPr>
              <a:lnSpc>
                <a:spcPct val="90000"/>
              </a:lnSpc>
            </a:pPr>
            <a:r>
              <a:rPr lang="en-US">
                <a:latin typeface="+mn-lt"/>
              </a:rPr>
              <a:t>Identifying and reflecting feelings, content and meaning. “track the client” (Cully and Bond 2004)</a:t>
            </a:r>
          </a:p>
          <a:p>
            <a:pPr>
              <a:lnSpc>
                <a:spcPct val="90000"/>
              </a:lnSpc>
            </a:pPr>
            <a:r>
              <a:rPr lang="en-US">
                <a:latin typeface="+mn-lt"/>
              </a:rPr>
              <a:t>Asking Questions</a:t>
            </a:r>
          </a:p>
          <a:p>
            <a:pPr lvl="1">
              <a:lnSpc>
                <a:spcPct val="90000"/>
              </a:lnSpc>
            </a:pPr>
            <a:r>
              <a:rPr lang="en-US">
                <a:latin typeface="+mn-lt"/>
              </a:rPr>
              <a:t>Closed and Open Questions, Clarifying Questions</a:t>
            </a:r>
          </a:p>
          <a:p>
            <a:pPr>
              <a:lnSpc>
                <a:spcPct val="90000"/>
              </a:lnSpc>
            </a:pPr>
            <a:endParaRPr lang="en-US">
              <a:latin typeface="+mn-lt"/>
            </a:endParaRPr>
          </a:p>
        </p:txBody>
      </p:sp>
    </p:spTree>
    <p:extLst>
      <p:ext uri="{BB962C8B-B14F-4D97-AF65-F5344CB8AC3E}">
        <p14:creationId xmlns:p14="http://schemas.microsoft.com/office/powerpoint/2010/main" val="2435729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p:cNvSpPr>
            <a:spLocks noGrp="1"/>
          </p:cNvSpPr>
          <p:nvPr>
            <p:ph type="ctrTitle"/>
          </p:nvPr>
        </p:nvSpPr>
        <p:spPr>
          <a:xfrm>
            <a:off x="5679988" y="914400"/>
            <a:ext cx="6019449" cy="861391"/>
          </a:xfrm>
        </p:spPr>
        <p:txBody>
          <a:bodyPr vert="horz" lIns="91440" tIns="45720" rIns="91440" bIns="45720" rtlCol="0" anchor="ctr">
            <a:normAutofit/>
          </a:bodyPr>
          <a:lstStyle/>
          <a:p>
            <a:pPr>
              <a:defRPr/>
            </a:pPr>
            <a:r>
              <a:rPr lang="en-US" sz="3200" b="1" cap="none" dirty="0">
                <a:solidFill>
                  <a:schemeClr val="tx1">
                    <a:lumMod val="85000"/>
                    <a:lumOff val="15000"/>
                  </a:schemeClr>
                </a:solidFill>
                <a:latin typeface="+mj-lt"/>
              </a:rPr>
              <a:t>Open Questions </a:t>
            </a:r>
          </a:p>
        </p:txBody>
      </p:sp>
      <p:sp>
        <p:nvSpPr>
          <p:cNvPr id="73" name="Rectangle 72">
            <a:extLst>
              <a:ext uri="{FF2B5EF4-FFF2-40B4-BE49-F238E27FC236}">
                <a16:creationId xmlns:a16="http://schemas.microsoft.com/office/drawing/2014/main" id="{E0EA0D7C-699D-4E8D-A37A-9D14205EA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307B7CB-50A5-4F80-8693-D845BE859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126" y="643464"/>
            <a:ext cx="3969458"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12290" name="Picture 2" descr="Image result for free images of pebbles"/>
          <p:cNvPicPr>
            <a:picLocks noGrp="1" noChangeAspect="1" noChangeArrowheads="1"/>
          </p:cNvPicPr>
          <p:nvPr>
            <p:ph type="pic" sz="quarter" idx="10"/>
          </p:nvPr>
        </p:nvPicPr>
        <p:blipFill rotWithShape="1">
          <a:blip r:embed="rId3">
            <a:extLst>
              <a:ext uri="{28A0092B-C50C-407E-A947-70E740481C1C}">
                <a14:useLocalDpi xmlns:a14="http://schemas.microsoft.com/office/drawing/2010/main" val="0"/>
              </a:ext>
            </a:extLst>
          </a:blip>
          <a:srcRect l="23027" r="24879"/>
          <a:stretch/>
        </p:blipFill>
        <p:spPr bwMode="auto">
          <a:xfrm>
            <a:off x="820198" y="809243"/>
            <a:ext cx="3639312" cy="523951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867873" y="1775791"/>
            <a:ext cx="5447251" cy="4195241"/>
          </a:xfrm>
        </p:spPr>
        <p:txBody>
          <a:bodyPr vert="horz" lIns="91440" tIns="45720" rIns="91440" bIns="45720" rtlCol="0">
            <a:normAutofit lnSpcReduction="10000"/>
          </a:bodyPr>
          <a:lstStyle/>
          <a:p>
            <a:pPr marL="0">
              <a:lnSpc>
                <a:spcPct val="90000"/>
              </a:lnSpc>
              <a:defRPr/>
            </a:pPr>
            <a:endParaRPr lang="en-US" sz="1400" b="1" dirty="0">
              <a:latin typeface="+mn-lt"/>
            </a:endParaRPr>
          </a:p>
          <a:p>
            <a:pPr marL="0">
              <a:lnSpc>
                <a:spcPct val="90000"/>
              </a:lnSpc>
              <a:defRPr/>
            </a:pPr>
            <a:r>
              <a:rPr lang="en-US" sz="1800" dirty="0">
                <a:latin typeface="+mn-lt"/>
              </a:rPr>
              <a:t>Open questions are questions that do not have a </a:t>
            </a:r>
            <a:r>
              <a:rPr lang="en-US" sz="1800" i="1" dirty="0">
                <a:latin typeface="+mn-lt"/>
              </a:rPr>
              <a:t>"yes"</a:t>
            </a:r>
            <a:r>
              <a:rPr lang="en-US" sz="1800" dirty="0">
                <a:latin typeface="+mn-lt"/>
              </a:rPr>
              <a:t> or </a:t>
            </a:r>
            <a:r>
              <a:rPr lang="en-US" sz="1800" i="1" dirty="0">
                <a:latin typeface="+mn-lt"/>
              </a:rPr>
              <a:t>"no"</a:t>
            </a:r>
            <a:r>
              <a:rPr lang="en-US" sz="1800" dirty="0">
                <a:latin typeface="+mn-lt"/>
              </a:rPr>
              <a:t> answer.</a:t>
            </a:r>
          </a:p>
          <a:p>
            <a:pPr marL="0">
              <a:lnSpc>
                <a:spcPct val="90000"/>
              </a:lnSpc>
              <a:defRPr/>
            </a:pPr>
            <a:r>
              <a:rPr lang="en-US" sz="1800" dirty="0">
                <a:latin typeface="+mn-lt"/>
              </a:rPr>
              <a:t>The helper/counsellor uses open questions to clarify his or her understanding of what the client is feeling.</a:t>
            </a:r>
          </a:p>
          <a:p>
            <a:pPr marL="0">
              <a:lnSpc>
                <a:spcPct val="90000"/>
              </a:lnSpc>
              <a:defRPr/>
            </a:pPr>
            <a:r>
              <a:rPr lang="en-US" sz="1800" dirty="0">
                <a:latin typeface="+mn-lt"/>
              </a:rPr>
              <a:t>Open questions:</a:t>
            </a:r>
          </a:p>
          <a:p>
            <a:pPr>
              <a:lnSpc>
                <a:spcPct val="90000"/>
              </a:lnSpc>
              <a:defRPr/>
            </a:pPr>
            <a:r>
              <a:rPr lang="en-US" sz="1800" dirty="0">
                <a:latin typeface="+mn-lt"/>
              </a:rPr>
              <a:t>may begin with how, what or who</a:t>
            </a:r>
          </a:p>
          <a:p>
            <a:pPr>
              <a:lnSpc>
                <a:spcPct val="90000"/>
              </a:lnSpc>
              <a:defRPr/>
            </a:pPr>
            <a:r>
              <a:rPr lang="en-US" sz="1800" dirty="0">
                <a:latin typeface="+mn-lt"/>
              </a:rPr>
              <a:t>require an answer other than 'yes' or 'no'</a:t>
            </a:r>
          </a:p>
          <a:p>
            <a:pPr>
              <a:lnSpc>
                <a:spcPct val="90000"/>
              </a:lnSpc>
              <a:defRPr/>
            </a:pPr>
            <a:r>
              <a:rPr lang="en-US" sz="1800" dirty="0">
                <a:latin typeface="+mn-lt"/>
              </a:rPr>
              <a:t>may be used to gain information (what happened as a result?); explore thoughts, feelings, attitudes and opinions (what were you hoping to achieve?); or consider hypothetical situations (how might you deal with. ..?)</a:t>
            </a:r>
          </a:p>
          <a:p>
            <a:pPr>
              <a:lnSpc>
                <a:spcPct val="90000"/>
              </a:lnSpc>
              <a:defRPr/>
            </a:pPr>
            <a:endParaRPr lang="en-US" sz="1400" dirty="0">
              <a:latin typeface="+mn-lt"/>
            </a:endParaRPr>
          </a:p>
        </p:txBody>
      </p:sp>
    </p:spTree>
    <p:extLst>
      <p:ext uri="{BB962C8B-B14F-4D97-AF65-F5344CB8AC3E}">
        <p14:creationId xmlns:p14="http://schemas.microsoft.com/office/powerpoint/2010/main" val="3070470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pic>
        <p:nvPicPr>
          <p:cNvPr id="10242" name="Picture 2" descr="Image result for free images of pebbles"/>
          <p:cNvPicPr>
            <a:picLocks noGrp="1" noChangeAspect="1" noChangeArrowheads="1"/>
          </p:cNvPicPr>
          <p:nvPr>
            <p:ph type="pic" sz="quarter" idx="10"/>
          </p:nvPr>
        </p:nvPicPr>
        <p:blipFill rotWithShape="1">
          <a:blip r:embed="rId2">
            <a:extLst>
              <a:ext uri="{28A0092B-C50C-407E-A947-70E740481C1C}">
                <a14:useLocalDpi xmlns:a14="http://schemas.microsoft.com/office/drawing/2010/main" val="0"/>
              </a:ext>
            </a:extLst>
          </a:blip>
          <a:srcRect l="24841" r="26693"/>
          <a:stretch/>
        </p:blipFill>
        <p:spPr bwMode="auto">
          <a:xfrm>
            <a:off x="7837371" y="237744"/>
            <a:ext cx="4124416" cy="6382512"/>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868680" y="642593"/>
            <a:ext cx="6281928" cy="901285"/>
          </a:xfrm>
        </p:spPr>
        <p:txBody>
          <a:bodyPr vert="horz" lIns="91440" tIns="45720" rIns="91440" bIns="45720" rtlCol="0" anchor="ctr">
            <a:normAutofit/>
          </a:bodyPr>
          <a:lstStyle/>
          <a:p>
            <a:pPr>
              <a:defRPr/>
            </a:pPr>
            <a:r>
              <a:rPr lang="en-US" sz="3200" b="1" cap="none" dirty="0">
                <a:solidFill>
                  <a:schemeClr val="tx1">
                    <a:lumMod val="85000"/>
                    <a:lumOff val="15000"/>
                  </a:schemeClr>
                </a:solidFill>
                <a:latin typeface="+mj-lt"/>
              </a:rPr>
              <a:t>Cont.…</a:t>
            </a:r>
          </a:p>
        </p:txBody>
      </p:sp>
      <p:sp>
        <p:nvSpPr>
          <p:cNvPr id="35843" name="Content Placeholder 2"/>
          <p:cNvSpPr>
            <a:spLocks noGrp="1"/>
          </p:cNvSpPr>
          <p:nvPr>
            <p:ph idx="1"/>
          </p:nvPr>
        </p:nvSpPr>
        <p:spPr>
          <a:xfrm>
            <a:off x="868680" y="1411357"/>
            <a:ext cx="6281928" cy="4623683"/>
          </a:xfrm>
        </p:spPr>
        <p:txBody>
          <a:bodyPr vert="horz" lIns="91440" tIns="45720" rIns="91440" bIns="45720" rtlCol="0">
            <a:normAutofit/>
          </a:bodyPr>
          <a:lstStyle/>
          <a:p>
            <a:pPr marL="0"/>
            <a:r>
              <a:rPr lang="en-US" altLang="en-US" sz="2000" dirty="0">
                <a:latin typeface="+mn-lt"/>
              </a:rPr>
              <a:t>Open questions, if used respectfully, will help build a trusting relationship where the speaker feels safe to explore what is going on for them.</a:t>
            </a:r>
          </a:p>
          <a:p>
            <a:pPr marL="0"/>
            <a:r>
              <a:rPr lang="en-US" altLang="en-US" sz="2000" dirty="0">
                <a:latin typeface="+mn-lt"/>
              </a:rPr>
              <a:t>One final observation: Be very careful with the 'why' question, as sometimes this can feel very judgmental and might make you sound like a teacher questioning a child.</a:t>
            </a:r>
          </a:p>
          <a:p>
            <a:pPr marL="0"/>
            <a:r>
              <a:rPr lang="en-US" altLang="en-US" sz="2000" dirty="0">
                <a:latin typeface="+mn-lt"/>
              </a:rPr>
              <a:t>Try swapping the word 'why' for 'what'. So instead of saying, 'Why did you do that?', ask, 'What made you do that?'</a:t>
            </a:r>
          </a:p>
          <a:p>
            <a:pPr marL="0"/>
            <a:r>
              <a:rPr lang="en-US" altLang="en-US" sz="2000" dirty="0">
                <a:latin typeface="+mn-lt"/>
              </a:rPr>
              <a:t>You will be surprised how much better the conversation flows, and how much more you will both find out!</a:t>
            </a:r>
          </a:p>
          <a:p>
            <a:endParaRPr lang="en-US" altLang="en-US" dirty="0">
              <a:latin typeface="+mn-lt"/>
            </a:endParaRPr>
          </a:p>
        </p:txBody>
      </p:sp>
    </p:spTree>
    <p:extLst>
      <p:ext uri="{BB962C8B-B14F-4D97-AF65-F5344CB8AC3E}">
        <p14:creationId xmlns:p14="http://schemas.microsoft.com/office/powerpoint/2010/main" val="912477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67874" y="892120"/>
            <a:ext cx="5447250" cy="1645920"/>
          </a:xfrm>
        </p:spPr>
        <p:txBody>
          <a:bodyPr>
            <a:normAutofit/>
          </a:bodyPr>
          <a:lstStyle/>
          <a:p>
            <a:pPr>
              <a:defRPr/>
            </a:pPr>
            <a:r>
              <a:rPr lang="en-GB" sz="3200" b="1" dirty="0"/>
              <a:t>Closed Questions</a:t>
            </a:r>
          </a:p>
        </p:txBody>
      </p:sp>
      <p:sp>
        <p:nvSpPr>
          <p:cNvPr id="73" name="Rectangle 72">
            <a:extLst>
              <a:ext uri="{FF2B5EF4-FFF2-40B4-BE49-F238E27FC236}">
                <a16:creationId xmlns:a16="http://schemas.microsoft.com/office/drawing/2014/main" id="{E0EA0D7C-699D-4E8D-A37A-9D14205EA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307B7CB-50A5-4F80-8693-D845BE859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126" y="643464"/>
            <a:ext cx="3969458"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36868" name="Picture 3" descr="Image result for Reflecting Counselling Techniques"/>
          <p:cNvPicPr>
            <a:picLocks noChangeAspect="1" noChangeArrowheads="1"/>
          </p:cNvPicPr>
          <p:nvPr/>
        </p:nvPicPr>
        <p:blipFill rotWithShape="1">
          <a:blip r:embed="rId2">
            <a:extLst>
              <a:ext uri="{28A0092B-C50C-407E-A947-70E740481C1C}">
                <a14:useLocalDpi xmlns:a14="http://schemas.microsoft.com/office/drawing/2010/main" val="0"/>
              </a:ext>
            </a:extLst>
          </a:blip>
          <a:srcRect l="41212" r="12919"/>
          <a:stretch/>
        </p:blipFill>
        <p:spPr bwMode="auto">
          <a:xfrm>
            <a:off x="820198" y="809243"/>
            <a:ext cx="3639312" cy="5239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5867873" y="2679192"/>
            <a:ext cx="5447251" cy="3291840"/>
          </a:xfrm>
        </p:spPr>
        <p:txBody>
          <a:bodyPr>
            <a:normAutofit/>
          </a:bodyPr>
          <a:lstStyle/>
          <a:p>
            <a:pPr marL="0" indent="0">
              <a:buFont typeface="Wingdings 3" panose="05040102010807070707" pitchFamily="18" charset="2"/>
              <a:buNone/>
              <a:defRPr/>
            </a:pPr>
            <a:r>
              <a:rPr lang="en-GB" dirty="0"/>
              <a:t>Closed questions are questions that lead to "yes"  or "no" answers.</a:t>
            </a:r>
          </a:p>
          <a:p>
            <a:pPr>
              <a:defRPr/>
            </a:pPr>
            <a:r>
              <a:rPr lang="en-GB" dirty="0"/>
              <a:t>For example:</a:t>
            </a:r>
          </a:p>
          <a:p>
            <a:pPr lvl="1">
              <a:buFont typeface="Courier New" panose="02070309020205020404" pitchFamily="49" charset="0"/>
              <a:buChar char="o"/>
              <a:defRPr/>
            </a:pPr>
            <a:r>
              <a:rPr lang="en-GB" dirty="0"/>
              <a:t>"Do you feel sad?" No.</a:t>
            </a:r>
          </a:p>
          <a:p>
            <a:pPr lvl="1">
              <a:buFont typeface="Courier New" panose="02070309020205020404" pitchFamily="49" charset="0"/>
              <a:buChar char="o"/>
              <a:defRPr/>
            </a:pPr>
            <a:r>
              <a:rPr lang="en-GB" dirty="0"/>
              <a:t>"Do you feel happy?" No.</a:t>
            </a:r>
          </a:p>
          <a:p>
            <a:pPr lvl="1">
              <a:buFont typeface="Courier New" panose="02070309020205020404" pitchFamily="49" charset="0"/>
              <a:buChar char="o"/>
              <a:defRPr/>
            </a:pPr>
            <a:endParaRPr lang="en-GB" dirty="0"/>
          </a:p>
          <a:p>
            <a:pPr marL="0" indent="0">
              <a:buFont typeface="Wingdings 3" panose="05040102010807070707" pitchFamily="18" charset="2"/>
              <a:buNone/>
              <a:defRPr/>
            </a:pPr>
            <a:r>
              <a:rPr lang="en-GB" dirty="0"/>
              <a:t>Is there a good time to use a closed question?</a:t>
            </a:r>
            <a:r>
              <a:rPr lang="en-GB" b="1" dirty="0"/>
              <a:t> </a:t>
            </a:r>
          </a:p>
        </p:txBody>
      </p:sp>
    </p:spTree>
    <p:extLst>
      <p:ext uri="{BB962C8B-B14F-4D97-AF65-F5344CB8AC3E}">
        <p14:creationId xmlns:p14="http://schemas.microsoft.com/office/powerpoint/2010/main" val="3689763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37B4EAB-AC75-4CE4-9C55-9B5D13A97E31}"/>
              </a:ext>
            </a:extLst>
          </p:cNvPr>
          <p:cNvSpPr>
            <a:spLocks noGrp="1"/>
          </p:cNvSpPr>
          <p:nvPr>
            <p:ph type="title"/>
          </p:nvPr>
        </p:nvSpPr>
        <p:spPr>
          <a:xfrm>
            <a:off x="868680" y="642593"/>
            <a:ext cx="6281928" cy="1744183"/>
          </a:xfrm>
        </p:spPr>
        <p:txBody>
          <a:bodyPr>
            <a:normAutofit/>
          </a:bodyPr>
          <a:lstStyle/>
          <a:p>
            <a:r>
              <a:rPr lang="en-GB" sz="3200" b="1" dirty="0"/>
              <a:t>Clarifying Questions </a:t>
            </a:r>
          </a:p>
        </p:txBody>
      </p:sp>
      <p:sp>
        <p:nvSpPr>
          <p:cNvPr id="15" name="Content Placeholder 2">
            <a:extLst>
              <a:ext uri="{FF2B5EF4-FFF2-40B4-BE49-F238E27FC236}">
                <a16:creationId xmlns:a16="http://schemas.microsoft.com/office/drawing/2014/main" id="{BDF82E54-3A82-4C5E-AD4C-D0F8A49C6A3E}"/>
              </a:ext>
            </a:extLst>
          </p:cNvPr>
          <p:cNvSpPr>
            <a:spLocks noGrp="1"/>
          </p:cNvSpPr>
          <p:nvPr>
            <p:ph idx="1"/>
          </p:nvPr>
        </p:nvSpPr>
        <p:spPr>
          <a:xfrm>
            <a:off x="868680" y="2386584"/>
            <a:ext cx="6281928" cy="3648456"/>
          </a:xfrm>
        </p:spPr>
        <p:txBody>
          <a:bodyPr>
            <a:normAutofit/>
          </a:bodyPr>
          <a:lstStyle/>
          <a:p>
            <a:r>
              <a:rPr lang="en-GB" altLang="en-US" dirty="0"/>
              <a:t>Clarifying questions are open questions used by the counsellor to make sure they fully understand what the client means.</a:t>
            </a:r>
          </a:p>
          <a:p>
            <a:r>
              <a:rPr lang="en-GB" altLang="en-US" dirty="0"/>
              <a:t>Clarification is used so the counsellor does not misunderstand the client's frame of reference.</a:t>
            </a:r>
          </a:p>
          <a:p>
            <a:r>
              <a:rPr lang="en-GB" altLang="en-US" dirty="0"/>
              <a:t>Someone who is skilled in the ‘art of listening’ will use open questions sparingly, to help clarify what the client has said so that they can reflect and paraphrase it more accurately</a:t>
            </a:r>
            <a:endParaRPr lang="en-GB" dirty="0"/>
          </a:p>
        </p:txBody>
      </p:sp>
      <p:sp useBgFill="1">
        <p:nvSpPr>
          <p:cNvPr id="12" name="Rectangle 11">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id="{214B3AE4-E374-F466-AF26-087E73A1959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19528" y="1770177"/>
            <a:ext cx="3318836" cy="3318836"/>
          </a:xfrm>
          <a:prstGeom prst="rect">
            <a:avLst/>
          </a:prstGeom>
        </p:spPr>
      </p:pic>
    </p:spTree>
    <p:extLst>
      <p:ext uri="{BB962C8B-B14F-4D97-AF65-F5344CB8AC3E}">
        <p14:creationId xmlns:p14="http://schemas.microsoft.com/office/powerpoint/2010/main" val="3570090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83214-F8D8-4F54-B452-367D759E2557}"/>
              </a:ext>
            </a:extLst>
          </p:cNvPr>
          <p:cNvSpPr>
            <a:spLocks noGrp="1"/>
          </p:cNvSpPr>
          <p:nvPr>
            <p:ph type="title"/>
          </p:nvPr>
        </p:nvSpPr>
        <p:spPr/>
        <p:txBody>
          <a:bodyPr>
            <a:normAutofit/>
          </a:bodyPr>
          <a:lstStyle/>
          <a:p>
            <a:r>
              <a:rPr lang="en-GB" sz="3200" b="1" dirty="0"/>
              <a:t>Person-Centred Approach to questions</a:t>
            </a:r>
          </a:p>
        </p:txBody>
      </p:sp>
      <p:sp>
        <p:nvSpPr>
          <p:cNvPr id="3" name="Content Placeholder 2">
            <a:extLst>
              <a:ext uri="{FF2B5EF4-FFF2-40B4-BE49-F238E27FC236}">
                <a16:creationId xmlns:a16="http://schemas.microsoft.com/office/drawing/2014/main" id="{C33C456E-3086-4563-9C16-07D37475F5CB}"/>
              </a:ext>
            </a:extLst>
          </p:cNvPr>
          <p:cNvSpPr>
            <a:spLocks noGrp="1"/>
          </p:cNvSpPr>
          <p:nvPr>
            <p:ph idx="1"/>
          </p:nvPr>
        </p:nvSpPr>
        <p:spPr/>
        <p:txBody>
          <a:bodyPr/>
          <a:lstStyle/>
          <a:p>
            <a:pPr>
              <a:defRPr/>
            </a:pPr>
            <a:r>
              <a:rPr lang="en-GB" sz="1800" dirty="0"/>
              <a:t>In the person-centred approach to counselling, Carl Rogers believes that the client is the expert—</a:t>
            </a:r>
          </a:p>
          <a:p>
            <a:pPr>
              <a:defRPr/>
            </a:pPr>
            <a:r>
              <a:rPr lang="en-GB" sz="1800" dirty="0"/>
              <a:t>It’s not for us to guide the client; it’s for the client to guide us, and for us to walk with them in their subjective reality. That is the empathic bond that we have with the client</a:t>
            </a:r>
          </a:p>
          <a:p>
            <a:pPr>
              <a:defRPr/>
            </a:pPr>
            <a:r>
              <a:rPr lang="en-GB" sz="1800" dirty="0"/>
              <a:t>In asking a question, is it for our knowledge—for us to better understand what the client is bringing? </a:t>
            </a:r>
          </a:p>
          <a:p>
            <a:pPr>
              <a:defRPr/>
            </a:pPr>
            <a:r>
              <a:rPr lang="en-GB" sz="1800" dirty="0"/>
              <a:t>Need to be careful that the questions don’t set the agenda, that they allow the client to do this, even when (and this can be difficult) we can see that the meat of what the client needs to work on is in a different direction.</a:t>
            </a:r>
          </a:p>
          <a:p>
            <a:endParaRPr lang="en-GB" dirty="0"/>
          </a:p>
        </p:txBody>
      </p:sp>
    </p:spTree>
    <p:extLst>
      <p:ext uri="{BB962C8B-B14F-4D97-AF65-F5344CB8AC3E}">
        <p14:creationId xmlns:p14="http://schemas.microsoft.com/office/powerpoint/2010/main" val="1824789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4" name="Title 3"/>
          <p:cNvSpPr>
            <a:spLocks noGrp="1"/>
          </p:cNvSpPr>
          <p:nvPr>
            <p:ph type="ctrTitle"/>
          </p:nvPr>
        </p:nvSpPr>
        <p:spPr>
          <a:xfrm>
            <a:off x="6846137" y="727626"/>
            <a:ext cx="4602152" cy="1718225"/>
          </a:xfrm>
        </p:spPr>
        <p:txBody>
          <a:bodyPr vert="horz" lIns="91440" tIns="45720" rIns="91440" bIns="45720" rtlCol="0" anchor="ctr">
            <a:normAutofit/>
          </a:bodyPr>
          <a:lstStyle/>
          <a:p>
            <a:r>
              <a:rPr lang="en-US" sz="3400" b="1" cap="none" dirty="0">
                <a:solidFill>
                  <a:schemeClr val="tx1">
                    <a:lumMod val="85000"/>
                    <a:lumOff val="15000"/>
                  </a:schemeClr>
                </a:solidFill>
                <a:latin typeface="+mj-lt"/>
              </a:rPr>
              <a:t>Ending </a:t>
            </a:r>
            <a:br>
              <a:rPr lang="en-US" sz="3400" cap="none" dirty="0">
                <a:solidFill>
                  <a:schemeClr val="tx1">
                    <a:lumMod val="85000"/>
                    <a:lumOff val="15000"/>
                  </a:schemeClr>
                </a:solidFill>
                <a:latin typeface="+mj-lt"/>
              </a:rPr>
            </a:br>
            <a:r>
              <a:rPr lang="en-US" sz="3200" i="1" cap="none" dirty="0">
                <a:solidFill>
                  <a:schemeClr val="tx1">
                    <a:lumMod val="85000"/>
                    <a:lumOff val="15000"/>
                  </a:schemeClr>
                </a:solidFill>
                <a:latin typeface="+mj-lt"/>
              </a:rPr>
              <a:t>(Closing the Session</a:t>
            </a:r>
            <a:r>
              <a:rPr lang="en-US" sz="3400" i="1" cap="none" dirty="0">
                <a:solidFill>
                  <a:schemeClr val="tx1">
                    <a:lumMod val="85000"/>
                    <a:lumOff val="15000"/>
                  </a:schemeClr>
                </a:solidFill>
                <a:latin typeface="+mj-lt"/>
              </a:rPr>
              <a:t>) </a:t>
            </a:r>
          </a:p>
        </p:txBody>
      </p:sp>
      <p:sp>
        <p:nvSpPr>
          <p:cNvPr id="73" name="Rectangle 72">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2050" name="Picture 2" descr="Image result for pixabay images pebbles"/>
          <p:cNvPicPr>
            <a:picLocks noGrp="1" noChangeAspect="1" noChangeArrowheads="1"/>
          </p:cNvPicPr>
          <p:nvPr>
            <p:ph type="pic" sz="quarter" idx="10"/>
          </p:nvPr>
        </p:nvPicPr>
        <p:blipFill rotWithShape="1">
          <a:blip r:embed="rId2">
            <a:extLst>
              <a:ext uri="{28A0092B-C50C-407E-A947-70E740481C1C}">
                <a14:useLocalDpi xmlns:a14="http://schemas.microsoft.com/office/drawing/2010/main" val="0"/>
              </a:ext>
            </a:extLst>
          </a:blip>
          <a:srcRect l="26363" r="24597"/>
          <a:stretch/>
        </p:blipFill>
        <p:spPr bwMode="auto">
          <a:xfrm>
            <a:off x="407432" y="419292"/>
            <a:ext cx="5522976" cy="605332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6846137" y="2538919"/>
            <a:ext cx="4602152" cy="3596880"/>
          </a:xfrm>
        </p:spPr>
        <p:txBody>
          <a:bodyPr vert="horz" lIns="91440" tIns="45720" rIns="91440" bIns="45720" rtlCol="0">
            <a:normAutofit/>
          </a:bodyPr>
          <a:lstStyle/>
          <a:p>
            <a:r>
              <a:rPr lang="en-US" sz="2800" dirty="0">
                <a:latin typeface="+mn-lt"/>
              </a:rPr>
              <a:t>Acknowledging that you are coming to the end of the session. </a:t>
            </a:r>
          </a:p>
          <a:p>
            <a:r>
              <a:rPr lang="en-US" sz="2800" dirty="0">
                <a:latin typeface="+mn-lt"/>
              </a:rPr>
              <a:t>Summarizing the main points</a:t>
            </a:r>
          </a:p>
          <a:p>
            <a:r>
              <a:rPr lang="en-US" sz="2800" dirty="0">
                <a:latin typeface="+mn-lt"/>
              </a:rPr>
              <a:t>Acknowledge the next session  </a:t>
            </a:r>
          </a:p>
        </p:txBody>
      </p:sp>
    </p:spTree>
    <p:extLst>
      <p:ext uri="{BB962C8B-B14F-4D97-AF65-F5344CB8AC3E}">
        <p14:creationId xmlns:p14="http://schemas.microsoft.com/office/powerpoint/2010/main" val="365071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3" name="Title 2"/>
          <p:cNvSpPr>
            <a:spLocks noGrp="1"/>
          </p:cNvSpPr>
          <p:nvPr>
            <p:ph type="ctrTitle"/>
          </p:nvPr>
        </p:nvSpPr>
        <p:spPr>
          <a:xfrm>
            <a:off x="6579450" y="727627"/>
            <a:ext cx="4957553" cy="1645920"/>
          </a:xfrm>
        </p:spPr>
        <p:txBody>
          <a:bodyPr vert="horz" lIns="91440" tIns="45720" rIns="91440" bIns="45720" rtlCol="0" anchor="ctr">
            <a:normAutofit/>
          </a:bodyPr>
          <a:lstStyle/>
          <a:p>
            <a:r>
              <a:rPr lang="en-US" sz="4800" b="1" cap="none" dirty="0">
                <a:solidFill>
                  <a:schemeClr val="tx1">
                    <a:lumMod val="85000"/>
                    <a:lumOff val="15000"/>
                  </a:schemeClr>
                </a:solidFill>
                <a:latin typeface="+mj-lt"/>
              </a:rPr>
              <a:t>Gibb’s reflective Cycle</a:t>
            </a:r>
          </a:p>
        </p:txBody>
      </p:sp>
      <p:sp>
        <p:nvSpPr>
          <p:cNvPr id="21" name="Rectangle 20">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3" name="Rectangle 22">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4017" y="1472770"/>
            <a:ext cx="4414438" cy="3925269"/>
          </a:xfrm>
          <a:prstGeom prst="rect">
            <a:avLst/>
          </a:prstGeom>
        </p:spPr>
      </p:pic>
      <p:sp>
        <p:nvSpPr>
          <p:cNvPr id="4" name="Text Placeholder 3"/>
          <p:cNvSpPr>
            <a:spLocks noGrp="1"/>
          </p:cNvSpPr>
          <p:nvPr>
            <p:ph type="body" sz="quarter" idx="14"/>
          </p:nvPr>
        </p:nvSpPr>
        <p:spPr>
          <a:xfrm>
            <a:off x="6579450" y="2538919"/>
            <a:ext cx="4957554" cy="3496120"/>
          </a:xfrm>
        </p:spPr>
        <p:txBody>
          <a:bodyPr vert="horz" lIns="91440" tIns="45720" rIns="91440" bIns="45720" rtlCol="0">
            <a:normAutofit lnSpcReduction="10000"/>
          </a:bodyPr>
          <a:lstStyle/>
          <a:p>
            <a:pPr indent="-182880">
              <a:buFont typeface="Garamond" pitchFamily="18" charset="0"/>
              <a:buChar char="◦"/>
            </a:pPr>
            <a:r>
              <a:rPr lang="en-US" sz="2000" dirty="0">
                <a:latin typeface="+mn-lt"/>
              </a:rPr>
              <a:t>Description</a:t>
            </a:r>
          </a:p>
          <a:p>
            <a:pPr indent="-182880">
              <a:buFont typeface="Garamond" pitchFamily="18" charset="0"/>
              <a:buChar char="◦"/>
            </a:pPr>
            <a:r>
              <a:rPr lang="en-US" sz="2000" dirty="0">
                <a:latin typeface="+mn-lt"/>
              </a:rPr>
              <a:t>Feelings</a:t>
            </a:r>
          </a:p>
          <a:p>
            <a:pPr indent="-182880">
              <a:buFont typeface="Garamond" pitchFamily="18" charset="0"/>
              <a:buChar char="◦"/>
            </a:pPr>
            <a:r>
              <a:rPr lang="en-US" sz="2000" dirty="0">
                <a:latin typeface="+mn-lt"/>
              </a:rPr>
              <a:t>Evaluation</a:t>
            </a:r>
          </a:p>
          <a:p>
            <a:pPr indent="-182880">
              <a:buFont typeface="Garamond" pitchFamily="18" charset="0"/>
              <a:buChar char="◦"/>
            </a:pPr>
            <a:r>
              <a:rPr lang="en-US" sz="2000" dirty="0">
                <a:latin typeface="+mn-lt"/>
              </a:rPr>
              <a:t>Analysis</a:t>
            </a:r>
          </a:p>
          <a:p>
            <a:pPr indent="-182880">
              <a:buFont typeface="Garamond" pitchFamily="18" charset="0"/>
              <a:buChar char="◦"/>
            </a:pPr>
            <a:r>
              <a:rPr lang="en-US" sz="2000" dirty="0">
                <a:latin typeface="+mn-lt"/>
              </a:rPr>
              <a:t>Conclusion</a:t>
            </a:r>
          </a:p>
          <a:p>
            <a:pPr indent="-182880">
              <a:buFont typeface="Garamond" pitchFamily="18" charset="0"/>
              <a:buChar char="◦"/>
            </a:pPr>
            <a:r>
              <a:rPr lang="en-US" sz="2000" dirty="0">
                <a:latin typeface="+mn-lt"/>
              </a:rPr>
              <a:t>Action Plan</a:t>
            </a:r>
          </a:p>
          <a:p>
            <a:pPr indent="-182880">
              <a:buFont typeface="Garamond" pitchFamily="18" charset="0"/>
              <a:buChar char="◦"/>
            </a:pPr>
            <a:endParaRPr lang="en-US" b="1" dirty="0">
              <a:latin typeface="+mn-lt"/>
            </a:endParaRPr>
          </a:p>
          <a:p>
            <a:r>
              <a:rPr lang="en-US" dirty="0">
                <a:latin typeface="+mn-lt"/>
              </a:rPr>
              <a:t>Adapted from: Gibbs, G. (1988) Learning by doing: a guide to teaching and learning methods. Oxford: Further Education Unit</a:t>
            </a:r>
            <a:endParaRPr lang="en-US" b="1" dirty="0">
              <a:latin typeface="+mn-lt"/>
            </a:endParaRPr>
          </a:p>
        </p:txBody>
      </p:sp>
    </p:spTree>
    <p:extLst>
      <p:ext uri="{BB962C8B-B14F-4D97-AF65-F5344CB8AC3E}">
        <p14:creationId xmlns:p14="http://schemas.microsoft.com/office/powerpoint/2010/main" val="1309845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0C184-C7AA-6B3A-5592-8EF8E9CAD821}"/>
              </a:ext>
            </a:extLst>
          </p:cNvPr>
          <p:cNvSpPr>
            <a:spLocks noGrp="1"/>
          </p:cNvSpPr>
          <p:nvPr>
            <p:ph type="title"/>
          </p:nvPr>
        </p:nvSpPr>
        <p:spPr>
          <a:xfrm>
            <a:off x="6579450" y="727627"/>
            <a:ext cx="4957553" cy="1645920"/>
          </a:xfrm>
        </p:spPr>
        <p:txBody>
          <a:bodyPr>
            <a:normAutofit/>
          </a:bodyPr>
          <a:lstStyle/>
          <a:p>
            <a:r>
              <a:rPr lang="en-GB" dirty="0"/>
              <a:t>Skills Practice </a:t>
            </a:r>
          </a:p>
        </p:txBody>
      </p:sp>
      <p:sp>
        <p:nvSpPr>
          <p:cNvPr id="10" name="Rectangle 9">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7" name="Graphic 6" descr="Head with Gears">
            <a:extLst>
              <a:ext uri="{FF2B5EF4-FFF2-40B4-BE49-F238E27FC236}">
                <a16:creationId xmlns:a16="http://schemas.microsoft.com/office/drawing/2014/main" id="{0A2FCB16-0595-76ED-2B7C-773E57A8F6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4017" y="1228185"/>
            <a:ext cx="4414438" cy="4414438"/>
          </a:xfrm>
          <a:prstGeom prst="rect">
            <a:avLst/>
          </a:prstGeom>
        </p:spPr>
      </p:pic>
    </p:spTree>
    <p:extLst>
      <p:ext uri="{BB962C8B-B14F-4D97-AF65-F5344CB8AC3E}">
        <p14:creationId xmlns:p14="http://schemas.microsoft.com/office/powerpoint/2010/main" val="1589106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31D0D-A0EE-B07C-0A21-4D316347710A}"/>
              </a:ext>
            </a:extLst>
          </p:cNvPr>
          <p:cNvSpPr>
            <a:spLocks noGrp="1"/>
          </p:cNvSpPr>
          <p:nvPr>
            <p:ph type="title"/>
          </p:nvPr>
        </p:nvSpPr>
        <p:spPr>
          <a:xfrm>
            <a:off x="6579450" y="727627"/>
            <a:ext cx="4957553" cy="1645920"/>
          </a:xfrm>
        </p:spPr>
        <p:txBody>
          <a:bodyPr>
            <a:normAutofit/>
          </a:bodyPr>
          <a:lstStyle/>
          <a:p>
            <a:r>
              <a:rPr lang="en-GB" sz="3400"/>
              <a:t>Observations/Closing Round</a:t>
            </a:r>
          </a:p>
        </p:txBody>
      </p:sp>
      <p:sp>
        <p:nvSpPr>
          <p:cNvPr id="10" name="Rectangle 9">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7" name="Graphic 6" descr="Questions">
            <a:extLst>
              <a:ext uri="{FF2B5EF4-FFF2-40B4-BE49-F238E27FC236}">
                <a16:creationId xmlns:a16="http://schemas.microsoft.com/office/drawing/2014/main" id="{84FDEC45-39D0-01C4-CBFE-EF3F797A303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4017" y="1228185"/>
            <a:ext cx="4414438" cy="4414438"/>
          </a:xfrm>
          <a:prstGeom prst="rect">
            <a:avLst/>
          </a:prstGeom>
        </p:spPr>
      </p:pic>
    </p:spTree>
    <p:extLst>
      <p:ext uri="{BB962C8B-B14F-4D97-AF65-F5344CB8AC3E}">
        <p14:creationId xmlns:p14="http://schemas.microsoft.com/office/powerpoint/2010/main" val="14672561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4">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81CF805-3B31-4459-975B-CA3F910B04AC}">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TM03457510[[fn=Savon]]</Template>
  <TotalTime>0</TotalTime>
  <Words>776</Words>
  <Application>Microsoft Office PowerPoint</Application>
  <PresentationFormat>Widescreen</PresentationFormat>
  <Paragraphs>83</Paragraphs>
  <Slides>13</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Calibri</vt:lpstr>
      <vt:lpstr>Century Gothic</vt:lpstr>
      <vt:lpstr>Courier New</vt:lpstr>
      <vt:lpstr>Garamond</vt:lpstr>
      <vt:lpstr>Sagona ExtraLight</vt:lpstr>
      <vt:lpstr>Speak Pro</vt:lpstr>
      <vt:lpstr>Wingdings 3</vt:lpstr>
      <vt:lpstr>Savon</vt:lpstr>
      <vt:lpstr>Introduction to Counselling Skills </vt:lpstr>
      <vt:lpstr>Aims </vt:lpstr>
      <vt:lpstr>Beginning (Contracting)    </vt:lpstr>
      <vt:lpstr>Middle (the Dialogue)  </vt:lpstr>
      <vt:lpstr>Open Questions </vt:lpstr>
      <vt:lpstr>Cont.…</vt:lpstr>
      <vt:lpstr>Closed Questions</vt:lpstr>
      <vt:lpstr>Clarifying Questions </vt:lpstr>
      <vt:lpstr>Person-Centred Approach to questions</vt:lpstr>
      <vt:lpstr>Ending  (Closing the Session) </vt:lpstr>
      <vt:lpstr>Gibb’s reflective Cycle</vt:lpstr>
      <vt:lpstr>Skills Practice </vt:lpstr>
      <vt:lpstr>Observations/Closing Round</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2024-02-25T15:28:21Z</dcterms:modified>
</cp:coreProperties>
</file>