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696" r:id="rId1"/>
  </p:sldMasterIdLst>
  <p:notesMasterIdLst>
    <p:notesMasterId r:id="rId20"/>
  </p:notesMasterIdLst>
  <p:sldIdLst>
    <p:sldId id="256" r:id="rId2"/>
    <p:sldId id="257" r:id="rId3"/>
    <p:sldId id="269" r:id="rId4"/>
    <p:sldId id="273" r:id="rId5"/>
    <p:sldId id="259" r:id="rId6"/>
    <p:sldId id="272" r:id="rId7"/>
    <p:sldId id="260" r:id="rId8"/>
    <p:sldId id="271" r:id="rId9"/>
    <p:sldId id="262" r:id="rId10"/>
    <p:sldId id="261" r:id="rId11"/>
    <p:sldId id="275" r:id="rId12"/>
    <p:sldId id="263" r:id="rId13"/>
    <p:sldId id="264" r:id="rId14"/>
    <p:sldId id="265" r:id="rId15"/>
    <p:sldId id="267" r:id="rId16"/>
    <p:sldId id="266" r:id="rId17"/>
    <p:sldId id="270" r:id="rId18"/>
    <p:sldId id="274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418A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93" autoAdjust="0"/>
    <p:restoredTop sz="72192" autoAdjust="0"/>
  </p:normalViewPr>
  <p:slideViewPr>
    <p:cSldViewPr snapToGrid="0">
      <p:cViewPr varScale="1">
        <p:scale>
          <a:sx n="72" d="100"/>
          <a:sy n="72" d="100"/>
        </p:scale>
        <p:origin x="46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1E2592-887A-4662-8AE9-540F0ED1F9DE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A1A0E-9076-4FD6-8FF9-B086B3405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676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1254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601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0716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2062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5939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6609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how does ESDGC link to global inequalities. </a:t>
            </a:r>
          </a:p>
          <a:p>
            <a:r>
              <a:rPr lang="en-GB" dirty="0"/>
              <a:t>ESDGC offers the learner to make: (read slide)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4170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ESDGC is (read slide).</a:t>
            </a:r>
          </a:p>
          <a:p>
            <a:r>
              <a:rPr lang="en-GB" dirty="0"/>
              <a:t>It aims are to ensure learners are aware of: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8120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9272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1235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6107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9916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1567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3CD91-C198-4E68-A058-94ECC30B46F0}" type="datetime1">
              <a:rPr lang="en-US" smtClean="0"/>
              <a:t>5/9/2018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99C59-51E7-4C12-B236-D0654E46B61D}" type="datetime1">
              <a:rPr lang="en-US" smtClean="0"/>
              <a:t>5/9/2018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3211C-0073-4BB4-83C1-956CF39203A9}" type="datetime1">
              <a:rPr lang="en-US" smtClean="0"/>
              <a:t>5/9/2018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CC7A0-5ABF-4A03-96A5-1459693D8F22}" type="datetime1">
              <a:rPr lang="en-US" smtClean="0"/>
              <a:t>5/9/2018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1F9F3-C79D-47C0-8338-8CE6796ABA55}" type="datetime1">
              <a:rPr lang="en-US" smtClean="0"/>
              <a:t>5/9/2018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65F12-EC65-4DA9-B2A8-E4A7A2BCF13B}" type="datetime1">
              <a:rPr lang="en-US" smtClean="0"/>
              <a:t>5/9/2018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D05C9-39D3-4EA1-A559-F37B1B6957B2}" type="datetime1">
              <a:rPr lang="en-US" smtClean="0"/>
              <a:t>5/9/2018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0A7DF-99FF-40AD-8E14-BE73961040DD}" type="datetime1">
              <a:rPr lang="en-US" smtClean="0"/>
              <a:t>5/9/2018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BCC66726-0F98-4816-A994-DBD8D9F50AD4}" type="datetime1">
              <a:rPr lang="en-US" smtClean="0"/>
              <a:t>5/9/2018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67CA-BDD9-4105-B402-F5AD00D4885D}" type="datetime1">
              <a:rPr lang="en-US" smtClean="0"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BB0BD-5263-4C55-BC0D-BD08B2070F2B}" type="datetime1">
              <a:rPr lang="en-US" smtClean="0"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682AB22-31D9-433C-B1F0-391F7FA4D633}" type="datetime1">
              <a:rPr lang="en-US" smtClean="0"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co-schools.org.uk/topics/" TargetMode="External"/><Relationship Id="rId2" Type="http://schemas.openxmlformats.org/officeDocument/2006/relationships/hyperlink" Target="http://www.trueactivist.com/5-simple-ways-to-be-a-better-global-citizen-toda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searchgate.net/profile/John_Huckle/publication/263063773_Eco-schooling_and_sustainability_citizenship_Exploring_issues_raised_by_corporate_sponsorship/links/56d95b1008aebabdb40f6db8.pdf" TargetMode="External"/><Relationship Id="rId5" Type="http://schemas.openxmlformats.org/officeDocument/2006/relationships/hyperlink" Target="http://citeseerx.ist.psu.edu/viewdoc/download?doi=10.1.1.691.5836&amp;rep=rep1&amp;type=pdf" TargetMode="External"/><Relationship Id="rId4" Type="http://schemas.openxmlformats.org/officeDocument/2006/relationships/hyperlink" Target="https://schools.fairtrade.org.uk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off-guardian.org/2016/09/01/neoliberalism-is-not-dead-a-response-to-martin-jacques/" TargetMode="External"/><Relationship Id="rId2" Type="http://schemas.openxmlformats.org/officeDocument/2006/relationships/hyperlink" Target="https://www.kosmosjournal.org/article/what-does-it-mean-to-be-a-global-citize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nchester.ac.uk/research/beacons/global-inequalities/" TargetMode="External"/><Relationship Id="rId5" Type="http://schemas.openxmlformats.org/officeDocument/2006/relationships/hyperlink" Target="https://www.maxpixel.net/Globe-Many-Access-International-Hands-Continents-933158" TargetMode="External"/><Relationship Id="rId4" Type="http://schemas.openxmlformats.org/officeDocument/2006/relationships/hyperlink" Target="https://www.maxpixel.net/Mountain-Wales-Snowdonia-Park-Landscape-Snowdon-2992744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806373" TargetMode="External"/><Relationship Id="rId7" Type="http://schemas.openxmlformats.org/officeDocument/2006/relationships/hyperlink" Target="https://gov.wales/topics/educationandskills/schoolshome/curriculuminwales/curriculum-for-wales-curriculum-for-life/?lang=en" TargetMode="External"/><Relationship Id="rId2" Type="http://schemas.openxmlformats.org/officeDocument/2006/relationships/hyperlink" Target="https://pixabay.com/en/hands-keep-globe-protection-earth-1080792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earning.gov.wales/docs/learningwales/publications/081204infoteachertraineesen.pdf" TargetMode="External"/><Relationship Id="rId5" Type="http://schemas.openxmlformats.org/officeDocument/2006/relationships/hyperlink" Target="http://learning.gov.wales/docs/learningwales/publications/081204commonunderstschoolsen.pdf" TargetMode="External"/><Relationship Id="rId4" Type="http://schemas.openxmlformats.org/officeDocument/2006/relationships/hyperlink" Target="https://www.manchester.ac.uk/research/beacons/global-inequaliti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18A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E846A-E939-44D9-AB00-C668BD6926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2800" cap="none" dirty="0"/>
              <a:t>How does the concept of Education for Sustainable Development and Global Citizenship (ESDGC) contribute to reducing global inequalities?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539E66-5633-476C-BA2D-E7953A0CC0E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SJSS5001 Communication and Communities in a Connected World</a:t>
            </a:r>
          </a:p>
          <a:p>
            <a:endParaRPr lang="en-GB" sz="1800" dirty="0"/>
          </a:p>
          <a:p>
            <a:r>
              <a:rPr lang="en-GB" sz="1800" dirty="0"/>
              <a:t>Rhiannon Bambury - 1601172</a:t>
            </a:r>
          </a:p>
        </p:txBody>
      </p:sp>
    </p:spTree>
    <p:extLst>
      <p:ext uri="{BB962C8B-B14F-4D97-AF65-F5344CB8AC3E}">
        <p14:creationId xmlns:p14="http://schemas.microsoft.com/office/powerpoint/2010/main" val="35639384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66378-009A-418E-8E9C-EEDE1E000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What will be discussed….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98F93-F1D5-4087-BC29-114785A991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585035"/>
            <a:ext cx="9369287" cy="3101983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Globalisation</a:t>
            </a:r>
            <a:r>
              <a:rPr lang="en-GB" dirty="0"/>
              <a:t> (Giddens and Sutton, 2017; Steger, 2017; Cogan, 1998)</a:t>
            </a:r>
          </a:p>
          <a:p>
            <a:r>
              <a:rPr lang="en-GB" b="1" dirty="0"/>
              <a:t>What makes a global citizen? </a:t>
            </a:r>
            <a:r>
              <a:rPr lang="en-GB" dirty="0"/>
              <a:t>(Israel, 2012)</a:t>
            </a:r>
          </a:p>
          <a:p>
            <a:r>
              <a:rPr lang="en-GB" b="1" dirty="0"/>
              <a:t>What is ESDGC? </a:t>
            </a:r>
            <a:r>
              <a:rPr lang="en-GB" dirty="0"/>
              <a:t>(Welsh Assembly Government, 2008a, 2008b)</a:t>
            </a:r>
          </a:p>
          <a:p>
            <a:r>
              <a:rPr lang="en-GB" b="1" dirty="0"/>
              <a:t>Examples of global inequalities? </a:t>
            </a:r>
            <a:r>
              <a:rPr lang="en-GB" dirty="0"/>
              <a:t>(</a:t>
            </a:r>
            <a:r>
              <a:rPr lang="en-GB" dirty="0" err="1"/>
              <a:t>Mitlin</a:t>
            </a:r>
            <a:r>
              <a:rPr lang="en-GB" dirty="0"/>
              <a:t>, 2016; The University of Manchester, no date; </a:t>
            </a:r>
            <a:r>
              <a:rPr lang="en-GB" dirty="0" err="1"/>
              <a:t>Haralmabos</a:t>
            </a:r>
            <a:r>
              <a:rPr lang="en-GB" dirty="0"/>
              <a:t> and Holborn, 2013)</a:t>
            </a:r>
          </a:p>
          <a:p>
            <a:r>
              <a:rPr lang="en-GB" b="1" dirty="0"/>
              <a:t>How does ESDGC link to global inequalities? </a:t>
            </a:r>
            <a:r>
              <a:rPr lang="en-GB" dirty="0"/>
              <a:t>(Welsh Assembly Government, 2008a)</a:t>
            </a:r>
          </a:p>
          <a:p>
            <a:r>
              <a:rPr lang="en-GB" b="1" dirty="0"/>
              <a:t>A sustainable Wales </a:t>
            </a:r>
            <a:r>
              <a:rPr lang="en-GB" dirty="0"/>
              <a:t>(Welsh Assembly Government, 2008a)</a:t>
            </a:r>
          </a:p>
          <a:p>
            <a:r>
              <a:rPr lang="en-GB" b="1" dirty="0"/>
              <a:t>What are school doing currently? </a:t>
            </a:r>
            <a:r>
              <a:rPr lang="en-GB" dirty="0"/>
              <a:t>(Fairtrade Foundation, 2018; Eco-Schools, no date)</a:t>
            </a:r>
          </a:p>
          <a:p>
            <a:r>
              <a:rPr lang="en-GB" b="1" dirty="0"/>
              <a:t>Neoliberalism and education </a:t>
            </a:r>
            <a:r>
              <a:rPr lang="en-GB" dirty="0"/>
              <a:t>(</a:t>
            </a:r>
            <a:r>
              <a:rPr lang="en-GB" dirty="0" err="1"/>
              <a:t>Pais</a:t>
            </a:r>
            <a:r>
              <a:rPr lang="en-GB" dirty="0"/>
              <a:t> and Costa, 2017; </a:t>
            </a:r>
            <a:r>
              <a:rPr lang="en-GB" dirty="0" err="1"/>
              <a:t>Huckle</a:t>
            </a:r>
            <a:r>
              <a:rPr lang="en-GB" dirty="0"/>
              <a:t>, 2013; </a:t>
            </a:r>
            <a:r>
              <a:rPr lang="en-GB" dirty="0" err="1"/>
              <a:t>Haralambos</a:t>
            </a:r>
            <a:r>
              <a:rPr lang="en-GB" dirty="0"/>
              <a:t> and Holborn, 2013)</a:t>
            </a:r>
          </a:p>
          <a:p>
            <a:r>
              <a:rPr lang="en-GB" b="1" dirty="0"/>
              <a:t>The future of Welsh education </a:t>
            </a:r>
            <a:r>
              <a:rPr lang="en-GB" dirty="0"/>
              <a:t>(Donaldson, 2015)</a:t>
            </a:r>
          </a:p>
          <a:p>
            <a:r>
              <a:rPr lang="en-GB" b="1" dirty="0"/>
              <a:t>How does Successful Futures contribute to global inequalities? </a:t>
            </a:r>
            <a:r>
              <a:rPr lang="en-GB" dirty="0"/>
              <a:t>(Welsh Government, 2008)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47E367-DC1E-4CF7-B053-649BE41138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5D2ED6-D009-4D64-83ED-5556D4DE72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61563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18A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0E91A-671B-4DFE-99FB-BD4AD84FE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cap="none" dirty="0"/>
              <a:t>Globalisation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C937E-EFC8-46D7-AAFF-A517290D07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770" y="2294626"/>
            <a:ext cx="11938958" cy="4563374"/>
          </a:xfrm>
        </p:spPr>
        <p:txBody>
          <a:bodyPr>
            <a:normAutofit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GB" sz="2000" b="1" dirty="0">
                <a:solidFill>
                  <a:srgbClr val="DDDDDD"/>
                </a:solidFill>
              </a:rPr>
              <a:t>Globalisation is suggested as social and economic relationships stretching worldwide, growing interdependence between different people and countries</a:t>
            </a:r>
          </a:p>
          <a:p>
            <a:pPr marL="685800" lvl="3" indent="0" algn="r">
              <a:lnSpc>
                <a:spcPct val="90000"/>
              </a:lnSpc>
              <a:buNone/>
            </a:pPr>
            <a:r>
              <a:rPr lang="en-GB" sz="1800" b="1" dirty="0">
                <a:solidFill>
                  <a:srgbClr val="DDDDDD"/>
                </a:solidFill>
              </a:rPr>
              <a:t>			</a:t>
            </a:r>
            <a:r>
              <a:rPr lang="en-GB" sz="1400" b="1" dirty="0">
                <a:solidFill>
                  <a:srgbClr val="DDDDDD"/>
                </a:solidFill>
              </a:rPr>
              <a:t>(Giddens and Sutton, 2017)</a:t>
            </a:r>
          </a:p>
          <a:p>
            <a:pPr lvl="1">
              <a:lnSpc>
                <a:spcPct val="90000"/>
              </a:lnSpc>
              <a:buClr>
                <a:schemeClr val="bg1"/>
              </a:buClr>
            </a:pPr>
            <a:r>
              <a:rPr lang="en-GB" sz="1800" b="1" dirty="0">
                <a:solidFill>
                  <a:srgbClr val="DDDDDD"/>
                </a:solidFill>
              </a:rPr>
              <a:t>1990s internet revolution and the global integration of markets</a:t>
            </a:r>
          </a:p>
          <a:p>
            <a:pPr marL="228600" lvl="1" indent="0" algn="r">
              <a:lnSpc>
                <a:spcPct val="90000"/>
              </a:lnSpc>
              <a:buNone/>
            </a:pPr>
            <a:r>
              <a:rPr lang="en-GB" sz="1400" b="1" dirty="0">
                <a:solidFill>
                  <a:srgbClr val="DDDDDD"/>
                </a:solidFill>
              </a:rPr>
              <a:t>(Steger, 2017)</a:t>
            </a:r>
          </a:p>
          <a:p>
            <a:pPr lvl="1">
              <a:lnSpc>
                <a:spcPct val="90000"/>
              </a:lnSpc>
            </a:pPr>
            <a:endParaRPr lang="en-GB" sz="1800" b="1" dirty="0">
              <a:solidFill>
                <a:srgbClr val="DDDDDD"/>
              </a:solidFill>
            </a:endParaRPr>
          </a:p>
          <a:p>
            <a:r>
              <a:rPr lang="en-GB" b="1" dirty="0">
                <a:solidFill>
                  <a:srgbClr val="DDDDDD"/>
                </a:solidFill>
              </a:rPr>
              <a:t>Cogan (1998) outlines interwoven themes of globalisation:</a:t>
            </a:r>
          </a:p>
          <a:p>
            <a:pPr lvl="1">
              <a:buClr>
                <a:srgbClr val="DDDDDD"/>
              </a:buClr>
            </a:pPr>
            <a:r>
              <a:rPr lang="en-GB" sz="1800" b="1" dirty="0">
                <a:solidFill>
                  <a:srgbClr val="DDDDDD"/>
                </a:solidFill>
              </a:rPr>
              <a:t>The global economy</a:t>
            </a:r>
          </a:p>
          <a:p>
            <a:pPr lvl="1">
              <a:buClr>
                <a:srgbClr val="DDDDDD"/>
              </a:buClr>
            </a:pPr>
            <a:r>
              <a:rPr lang="en-GB" sz="1800" b="1" dirty="0">
                <a:solidFill>
                  <a:srgbClr val="DDDDDD"/>
                </a:solidFill>
              </a:rPr>
              <a:t>Technology and communication</a:t>
            </a:r>
          </a:p>
          <a:p>
            <a:pPr lvl="1">
              <a:buClr>
                <a:srgbClr val="DDDDDD"/>
              </a:buClr>
            </a:pPr>
            <a:r>
              <a:rPr lang="en-GB" sz="1800" b="1" dirty="0">
                <a:solidFill>
                  <a:srgbClr val="DDDDDD"/>
                </a:solidFill>
              </a:rPr>
              <a:t>Population and environment</a:t>
            </a:r>
          </a:p>
          <a:p>
            <a:pPr>
              <a:lnSpc>
                <a:spcPct val="90000"/>
              </a:lnSpc>
            </a:pPr>
            <a:endParaRPr lang="en-GB" sz="1300" dirty="0">
              <a:solidFill>
                <a:srgbClr val="DDDDDD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CA2880-EBB0-4FF7-B465-13BF95A8B5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020A99-6346-4EBF-A93D-66F6EED1D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776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text on a white background&#10;&#10;Description generated with high confidence">
            <a:extLst>
              <a:ext uri="{FF2B5EF4-FFF2-40B4-BE49-F238E27FC236}">
                <a16:creationId xmlns:a16="http://schemas.microsoft.com/office/drawing/2014/main" id="{2075A57D-D614-4DE8-B4AB-E166B0F2C8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87"/>
          <a:stretch/>
        </p:blipFill>
        <p:spPr>
          <a:xfrm>
            <a:off x="6096000" y="10"/>
            <a:ext cx="6096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5E00F85-2A46-45D5-86F5-88263AB24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cap="none" dirty="0"/>
              <a:t>What makes a global citizen?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A657C-DB34-4517-9003-E806C92D3A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8661" y="2638044"/>
            <a:ext cx="4292707" cy="310198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Global citizen is suggested as an individual ‘who identifies with being part of an emerging world community and whose actions contribute to building this community’s values and practices’</a:t>
            </a:r>
          </a:p>
          <a:p>
            <a:pPr marL="0" indent="0" algn="r">
              <a:buNone/>
            </a:pPr>
            <a:r>
              <a:rPr lang="en-GB" sz="1400" dirty="0"/>
              <a:t>(Israel, 2012, para.1)</a:t>
            </a:r>
          </a:p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1B1D69-68C3-427B-B30B-7CBF4B787B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56EBEB-E7A7-4189-B88C-4129F3E51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6095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18A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CAE36-E260-4BF6-9255-3EC991FA6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What is </a:t>
            </a:r>
            <a:r>
              <a:rPr lang="en-GB" dirty="0"/>
              <a:t>ESDGC?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69159-F543-46E8-B748-0DB949E446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964234"/>
          </a:xfrm>
        </p:spPr>
        <p:txBody>
          <a:bodyPr>
            <a:normAutofit/>
          </a:bodyPr>
          <a:lstStyle/>
          <a:p>
            <a:pPr>
              <a:buClr>
                <a:srgbClr val="DDDDDD"/>
              </a:buClr>
            </a:pPr>
            <a:r>
              <a:rPr lang="en-GB" b="1" dirty="0">
                <a:solidFill>
                  <a:srgbClr val="DDDDDD"/>
                </a:solidFill>
              </a:rPr>
              <a:t>Building on the desires of the Welsh Assembly Government</a:t>
            </a:r>
          </a:p>
          <a:p>
            <a:pPr>
              <a:buClr>
                <a:srgbClr val="DDDDDD"/>
              </a:buClr>
            </a:pPr>
            <a:r>
              <a:rPr lang="en-GB" b="1" dirty="0">
                <a:solidFill>
                  <a:srgbClr val="DDDDDD"/>
                </a:solidFill>
              </a:rPr>
              <a:t>Holistic approach to education</a:t>
            </a:r>
          </a:p>
          <a:p>
            <a:pPr>
              <a:buClr>
                <a:srgbClr val="DDDDDD"/>
              </a:buClr>
            </a:pPr>
            <a:r>
              <a:rPr lang="en-GB" b="1" dirty="0">
                <a:solidFill>
                  <a:srgbClr val="DDDDDD"/>
                </a:solidFill>
              </a:rPr>
              <a:t>Attempts to prepare learners for ‘their lives in the 21</a:t>
            </a:r>
            <a:r>
              <a:rPr lang="en-GB" b="1" baseline="30000" dirty="0">
                <a:solidFill>
                  <a:srgbClr val="DDDDDD"/>
                </a:solidFill>
              </a:rPr>
              <a:t>st</a:t>
            </a:r>
            <a:r>
              <a:rPr lang="en-GB" b="1" dirty="0">
                <a:solidFill>
                  <a:srgbClr val="DDDDDD"/>
                </a:solidFill>
              </a:rPr>
              <a:t> century and their role as global citizens’</a:t>
            </a:r>
          </a:p>
          <a:p>
            <a:pPr lvl="1">
              <a:buClr>
                <a:srgbClr val="DDDDDD"/>
              </a:buClr>
            </a:pPr>
            <a:r>
              <a:rPr lang="en-GB" b="1" dirty="0">
                <a:solidFill>
                  <a:srgbClr val="DDDDDD"/>
                </a:solidFill>
              </a:rPr>
              <a:t>Enables critical and lateral thinking to make informed decisions</a:t>
            </a:r>
          </a:p>
          <a:p>
            <a:pPr lvl="1">
              <a:buClr>
                <a:srgbClr val="DDDDDD"/>
              </a:buClr>
            </a:pPr>
            <a:r>
              <a:rPr lang="en-GB" b="1" dirty="0">
                <a:solidFill>
                  <a:srgbClr val="DDDDDD"/>
                </a:solidFill>
              </a:rPr>
              <a:t>Understanding of the complexities and interrelatedness of the world</a:t>
            </a:r>
          </a:p>
          <a:p>
            <a:pPr lvl="1">
              <a:buClr>
                <a:srgbClr val="DDDDDD"/>
              </a:buClr>
            </a:pPr>
            <a:r>
              <a:rPr lang="en-GB" b="1" dirty="0">
                <a:solidFill>
                  <a:srgbClr val="DDDDDD"/>
                </a:solidFill>
              </a:rPr>
              <a:t>Awareness of arising global challenges</a:t>
            </a:r>
          </a:p>
          <a:p>
            <a:pPr marL="228600" lvl="1" indent="0">
              <a:buNone/>
            </a:pPr>
            <a:endParaRPr lang="en-GB" b="1" dirty="0">
              <a:solidFill>
                <a:srgbClr val="DDDDDD"/>
              </a:solidFill>
            </a:endParaRPr>
          </a:p>
          <a:p>
            <a:pPr marL="228600" lvl="1" indent="0" algn="r">
              <a:buNone/>
            </a:pPr>
            <a:r>
              <a:rPr lang="en-GB" sz="1400" b="1" dirty="0">
                <a:solidFill>
                  <a:srgbClr val="DDDDDD"/>
                </a:solidFill>
              </a:rPr>
              <a:t>(Welsh Assembly Government, 2008a, p.3;  Welsh Assembly Government, 2008b)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BAAA36-B60D-4109-93CD-190C652C5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5E3992-FAE5-4F75-9DFC-6D00C97AC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02462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6B139AB-2471-4BE2-A2D0-49A9B0D7F5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499" r="24391" b="1"/>
          <a:stretch/>
        </p:blipFill>
        <p:spPr>
          <a:xfrm>
            <a:off x="6096000" y="10"/>
            <a:ext cx="6096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2E0C0D-A2DE-4577-86BF-E42DBBA31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78776"/>
            <a:ext cx="4486656" cy="1174991"/>
          </a:xfrm>
        </p:spPr>
        <p:txBody>
          <a:bodyPr>
            <a:normAutofit/>
          </a:bodyPr>
          <a:lstStyle/>
          <a:p>
            <a:r>
              <a:rPr lang="en-GB" sz="2400" cap="none"/>
              <a:t>Examples of global inequalities</a:t>
            </a:r>
            <a:endParaRPr lang="en-GB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C49E0-9A73-4A04-A677-A540257273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640692"/>
            <a:ext cx="4486656" cy="40879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Resources</a:t>
            </a:r>
          </a:p>
          <a:p>
            <a:pPr>
              <a:lnSpc>
                <a:spcPct val="90000"/>
              </a:lnSpc>
            </a:pPr>
            <a:r>
              <a:rPr lang="en-GB" dirty="0"/>
              <a:t>Infrastructure</a:t>
            </a:r>
          </a:p>
          <a:p>
            <a:pPr>
              <a:lnSpc>
                <a:spcPct val="90000"/>
              </a:lnSpc>
            </a:pPr>
            <a:r>
              <a:rPr lang="en-GB" dirty="0"/>
              <a:t>Food and water</a:t>
            </a:r>
          </a:p>
          <a:p>
            <a:pPr>
              <a:lnSpc>
                <a:spcPct val="90000"/>
              </a:lnSpc>
            </a:pPr>
            <a:r>
              <a:rPr lang="en-GB" dirty="0"/>
              <a:t>Health and well-being</a:t>
            </a:r>
          </a:p>
          <a:p>
            <a:pPr>
              <a:lnSpc>
                <a:spcPct val="90000"/>
              </a:lnSpc>
            </a:pPr>
            <a:r>
              <a:rPr lang="en-GB" dirty="0"/>
              <a:t>Gender</a:t>
            </a:r>
          </a:p>
          <a:p>
            <a:pPr>
              <a:lnSpc>
                <a:spcPct val="90000"/>
              </a:lnSpc>
            </a:pPr>
            <a:r>
              <a:rPr lang="en-GB" dirty="0"/>
              <a:t>Education</a:t>
            </a:r>
          </a:p>
          <a:p>
            <a:pPr>
              <a:lnSpc>
                <a:spcPct val="90000"/>
              </a:lnSpc>
            </a:pPr>
            <a:r>
              <a:rPr lang="en-GB" dirty="0"/>
              <a:t>Employment opportunities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 marL="0" indent="0" algn="r">
              <a:lnSpc>
                <a:spcPct val="90000"/>
              </a:lnSpc>
              <a:buNone/>
            </a:pPr>
            <a:r>
              <a:rPr lang="en-GB" sz="1400" dirty="0"/>
              <a:t>(</a:t>
            </a:r>
            <a:r>
              <a:rPr lang="en-GB" sz="1400" dirty="0" err="1"/>
              <a:t>Mitlin</a:t>
            </a:r>
            <a:r>
              <a:rPr lang="en-GB" sz="1400" dirty="0"/>
              <a:t>, 2016; The University of Manchester, no date; </a:t>
            </a:r>
            <a:r>
              <a:rPr lang="en-GB" sz="1400" dirty="0" err="1"/>
              <a:t>Haralambos</a:t>
            </a:r>
            <a:r>
              <a:rPr lang="en-GB" sz="1400" dirty="0"/>
              <a:t> and Holborn, 2013)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51D17B-47CC-440C-99B4-E0EBDA1BE314}"/>
              </a:ext>
            </a:extLst>
          </p:cNvPr>
          <p:cNvSpPr txBox="1"/>
          <p:nvPr/>
        </p:nvSpPr>
        <p:spPr>
          <a:xfrm>
            <a:off x="10800273" y="6519436"/>
            <a:ext cx="17080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</a:t>
            </a:r>
            <a:r>
              <a:rPr lang="en-GB" sz="1600" dirty="0" err="1"/>
              <a:t>Pxhere</a:t>
            </a:r>
            <a:r>
              <a:rPr lang="en-GB" sz="1600" dirty="0"/>
              <a:t>, 2017)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09E6DD-A4DC-444A-B3C7-EA0B71AA53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4B9DEB-D9B2-437B-AEBA-83FD77B88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5781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18A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D7478-21AF-433F-A0BD-D7EFDE01C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How does ESDGC link to global inequalities?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AB20D-72C9-4D1F-BCDC-3EC0EEE28E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Clr>
                <a:srgbClr val="DDDDDD"/>
              </a:buClr>
            </a:pPr>
            <a:r>
              <a:rPr lang="en-GB" b="1" dirty="0">
                <a:solidFill>
                  <a:srgbClr val="DDDDDD"/>
                </a:solidFill>
              </a:rPr>
              <a:t>the links between society, the economy and the environment and between our own lives and those of people throughout the world</a:t>
            </a:r>
          </a:p>
          <a:p>
            <a:pPr>
              <a:buClr>
                <a:srgbClr val="DDDDDD"/>
              </a:buClr>
            </a:pPr>
            <a:r>
              <a:rPr lang="en-GB" b="1" dirty="0">
                <a:solidFill>
                  <a:srgbClr val="DDDDDD"/>
                </a:solidFill>
              </a:rPr>
              <a:t>the needs and rights of both present and future generations</a:t>
            </a:r>
          </a:p>
          <a:p>
            <a:pPr>
              <a:buClr>
                <a:srgbClr val="DDDDDD"/>
              </a:buClr>
            </a:pPr>
            <a:r>
              <a:rPr lang="en-GB" b="1" dirty="0">
                <a:solidFill>
                  <a:srgbClr val="DDDDDD"/>
                </a:solidFill>
              </a:rPr>
              <a:t>the relationships between power, resources and human rights</a:t>
            </a:r>
          </a:p>
          <a:p>
            <a:pPr>
              <a:buClr>
                <a:srgbClr val="DDDDDD"/>
              </a:buClr>
            </a:pPr>
            <a:r>
              <a:rPr lang="en-GB" b="1" dirty="0">
                <a:solidFill>
                  <a:srgbClr val="DDDDDD"/>
                </a:solidFill>
              </a:rPr>
              <a:t>the local and global implications of everything we do and the actions that individuals and organisations can take in response to local and global issues</a:t>
            </a:r>
          </a:p>
          <a:p>
            <a:endParaRPr lang="en-GB" b="1" dirty="0">
              <a:solidFill>
                <a:srgbClr val="DDDDDD"/>
              </a:solidFill>
            </a:endParaRPr>
          </a:p>
          <a:p>
            <a:pPr marL="0" indent="0" algn="r">
              <a:buNone/>
            </a:pPr>
            <a:r>
              <a:rPr lang="en-GB" sz="1400" b="1" dirty="0">
                <a:solidFill>
                  <a:srgbClr val="DDDDDD"/>
                </a:solidFill>
              </a:rPr>
              <a:t>(Qualifications, Curriculum and Assessment Authority for Wales, 2002 </a:t>
            </a:r>
            <a:r>
              <a:rPr lang="en-GB" sz="1400" b="1" i="1" dirty="0">
                <a:solidFill>
                  <a:srgbClr val="DDDDDD"/>
                </a:solidFill>
              </a:rPr>
              <a:t>cited in</a:t>
            </a:r>
          </a:p>
          <a:p>
            <a:pPr marL="0" indent="0" algn="r">
              <a:buNone/>
            </a:pPr>
            <a:r>
              <a:rPr lang="en-GB" sz="1400" b="1" dirty="0">
                <a:solidFill>
                  <a:srgbClr val="DDDDDD"/>
                </a:solidFill>
              </a:rPr>
              <a:t>Welsh Assembly Government, 2008a, p.4)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04A68D-FF62-4AE0-BD62-E405466890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C6D4E1-D133-45CF-9C3C-E8BC36A5A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0967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outdoor, sky, mountain, grass&#10;&#10;Description generated with very high confidence">
            <a:extLst>
              <a:ext uri="{FF2B5EF4-FFF2-40B4-BE49-F238E27FC236}">
                <a16:creationId xmlns:a16="http://schemas.microsoft.com/office/drawing/2014/main" id="{23626E6B-8685-43AA-8749-3074064B59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821" r="22845" b="-1"/>
          <a:stretch/>
        </p:blipFill>
        <p:spPr>
          <a:xfrm>
            <a:off x="6096000" y="10"/>
            <a:ext cx="6096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4F28AA-93D3-4CB6-A076-051208311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4576" y="2841505"/>
            <a:ext cx="4492752" cy="1174991"/>
          </a:xfrm>
          <a:solidFill>
            <a:schemeClr val="bg1">
              <a:alpha val="80000"/>
            </a:schemeClr>
          </a:solidFill>
        </p:spPr>
        <p:txBody>
          <a:bodyPr>
            <a:normAutofit/>
          </a:bodyPr>
          <a:lstStyle/>
          <a:p>
            <a:r>
              <a:rPr lang="en-GB" sz="2400" cap="none"/>
              <a:t>A sustainable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B630C-B45B-4AAD-96B9-0660522DBB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976129"/>
            <a:ext cx="4474464" cy="4919815"/>
          </a:xfrm>
        </p:spPr>
        <p:txBody>
          <a:bodyPr anchor="ctr">
            <a:normAutofit/>
          </a:bodyPr>
          <a:lstStyle/>
          <a:p>
            <a:r>
              <a:rPr lang="en-GB" dirty="0"/>
              <a:t>Not an additional subject</a:t>
            </a:r>
          </a:p>
          <a:p>
            <a:r>
              <a:rPr lang="en-GB" dirty="0"/>
              <a:t>Ethos to be embedded on a whole-school approach</a:t>
            </a:r>
          </a:p>
          <a:p>
            <a:pPr lvl="1"/>
            <a:r>
              <a:rPr lang="en-GB" dirty="0"/>
              <a:t>Attitudes, values and behaviour of individuals</a:t>
            </a:r>
          </a:p>
          <a:p>
            <a:pPr lvl="1"/>
            <a:endParaRPr lang="en-GB" dirty="0"/>
          </a:p>
          <a:p>
            <a:r>
              <a:rPr lang="en-GB" dirty="0"/>
              <a:t>Minimizing demands on the environment</a:t>
            </a:r>
          </a:p>
          <a:p>
            <a:r>
              <a:rPr lang="en-GB" dirty="0"/>
              <a:t>Tackling poverty by taking social justice action</a:t>
            </a:r>
          </a:p>
          <a:p>
            <a:r>
              <a:rPr lang="en-GB" dirty="0"/>
              <a:t>Ensuring biodiversity and diversity thrives in communities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sz="1400" dirty="0"/>
              <a:t>(Welsh Assembly Government, 2008a)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45A689-F1F7-405A-BB19-20CEBB9F5924}"/>
              </a:ext>
            </a:extLst>
          </p:cNvPr>
          <p:cNvSpPr txBox="1"/>
          <p:nvPr/>
        </p:nvSpPr>
        <p:spPr>
          <a:xfrm>
            <a:off x="10662251" y="6519436"/>
            <a:ext cx="17080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(Max Pixel, 2016)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94C110-574D-4FE5-BCF1-C644378F1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220C8-A3F6-4495-824D-37743D066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31737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18A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DEC389C-EA76-4CD6-BD86-93A8EA7B072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t="10965" b="10064"/>
          <a:stretch/>
        </p:blipFill>
        <p:spPr>
          <a:xfrm>
            <a:off x="5461206" y="2833141"/>
            <a:ext cx="2305707" cy="2578308"/>
          </a:xfrm>
          <a:prstGeom prst="rect">
            <a:avLst/>
          </a:prstGeom>
          <a:ln w="31750" cap="sq">
            <a:solidFill>
              <a:srgbClr val="FFFFFF"/>
            </a:solidFill>
            <a:miter lim="800000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C010AD5-44EF-4AF9-93D1-8101E252154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806" t="14050" r="71378" b="70846"/>
          <a:stretch/>
        </p:blipFill>
        <p:spPr>
          <a:xfrm>
            <a:off x="8346269" y="3431492"/>
            <a:ext cx="2885611" cy="1177740"/>
          </a:xfrm>
          <a:prstGeom prst="rect">
            <a:avLst/>
          </a:prstGeom>
          <a:ln w="31750" cap="sq">
            <a:solidFill>
              <a:srgbClr val="FFFFFF"/>
            </a:solidFill>
            <a:miter lim="800000"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3E08EB7-EA15-480A-A618-9127A5B61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8928" y="964692"/>
            <a:ext cx="6092952" cy="1188720"/>
          </a:xfrm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cap="none" dirty="0"/>
              <a:t>What are schools doing currently?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769AD7-E9C4-4F48-8B1C-EF18C1F907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1" y="2153412"/>
            <a:ext cx="3707652" cy="358661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DDDDDD"/>
              </a:buClr>
            </a:pPr>
            <a:r>
              <a:rPr lang="en-US" b="1" dirty="0">
                <a:solidFill>
                  <a:srgbClr val="DDDDDD"/>
                </a:solidFill>
              </a:rPr>
              <a:t>Biodiversity</a:t>
            </a:r>
          </a:p>
          <a:p>
            <a:pPr>
              <a:buClr>
                <a:srgbClr val="DDDDDD"/>
              </a:buClr>
            </a:pPr>
            <a:r>
              <a:rPr lang="en-US" b="1" dirty="0">
                <a:solidFill>
                  <a:srgbClr val="DDDDDD"/>
                </a:solidFill>
              </a:rPr>
              <a:t>Energy</a:t>
            </a:r>
          </a:p>
          <a:p>
            <a:pPr>
              <a:buClr>
                <a:srgbClr val="DDDDDD"/>
              </a:buClr>
            </a:pPr>
            <a:r>
              <a:rPr lang="en-US" b="1" dirty="0">
                <a:solidFill>
                  <a:srgbClr val="DDDDDD"/>
                </a:solidFill>
              </a:rPr>
              <a:t>Litter</a:t>
            </a:r>
          </a:p>
          <a:p>
            <a:pPr>
              <a:buClr>
                <a:srgbClr val="DDDDDD"/>
              </a:buClr>
            </a:pPr>
            <a:r>
              <a:rPr lang="en-US" b="1" dirty="0">
                <a:solidFill>
                  <a:srgbClr val="DDDDDD"/>
                </a:solidFill>
              </a:rPr>
              <a:t>Waste</a:t>
            </a:r>
          </a:p>
          <a:p>
            <a:pPr>
              <a:buClr>
                <a:srgbClr val="DDDDDD"/>
              </a:buClr>
            </a:pPr>
            <a:r>
              <a:rPr lang="en-US" b="1" dirty="0">
                <a:solidFill>
                  <a:srgbClr val="DDDDDD"/>
                </a:solidFill>
              </a:rPr>
              <a:t>Transport</a:t>
            </a:r>
          </a:p>
          <a:p>
            <a:pPr>
              <a:buClr>
                <a:srgbClr val="DDDDDD"/>
              </a:buClr>
            </a:pPr>
            <a:r>
              <a:rPr lang="en-US" b="1" dirty="0">
                <a:solidFill>
                  <a:srgbClr val="DDDDDD"/>
                </a:solidFill>
              </a:rPr>
              <a:t>Water</a:t>
            </a:r>
          </a:p>
          <a:p>
            <a:pPr>
              <a:buClr>
                <a:srgbClr val="DDDDDD"/>
              </a:buClr>
            </a:pPr>
            <a:r>
              <a:rPr lang="en-US" b="1" dirty="0">
                <a:solidFill>
                  <a:srgbClr val="DDDDDD"/>
                </a:solidFill>
              </a:rPr>
              <a:t>Healthy living</a:t>
            </a:r>
          </a:p>
          <a:p>
            <a:pPr>
              <a:buClr>
                <a:srgbClr val="DDDDDD"/>
              </a:buClr>
            </a:pPr>
            <a:r>
              <a:rPr lang="en-US" b="1" dirty="0">
                <a:solidFill>
                  <a:srgbClr val="DDDDDD"/>
                </a:solidFill>
              </a:rPr>
              <a:t>Global citizenship</a:t>
            </a:r>
          </a:p>
          <a:p>
            <a:pPr marL="0" indent="0" algn="r">
              <a:buNone/>
            </a:pPr>
            <a:r>
              <a:rPr lang="en-US" sz="1400" b="1" dirty="0">
                <a:solidFill>
                  <a:srgbClr val="DDDDDD"/>
                </a:solidFill>
              </a:rPr>
              <a:t>(Eco-Schools, no date, para.5)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9E21D38-6925-4FCC-BA84-5A15B3E9E460}"/>
              </a:ext>
            </a:extLst>
          </p:cNvPr>
          <p:cNvSpPr txBox="1"/>
          <p:nvPr/>
        </p:nvSpPr>
        <p:spPr>
          <a:xfrm>
            <a:off x="6096000" y="5394223"/>
            <a:ext cx="23057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(Eco-Schools, no date)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7C6531-BD08-4299-AB99-7FB6798FE903}"/>
              </a:ext>
            </a:extLst>
          </p:cNvPr>
          <p:cNvSpPr txBox="1"/>
          <p:nvPr/>
        </p:nvSpPr>
        <p:spPr>
          <a:xfrm>
            <a:off x="9094123" y="4588810"/>
            <a:ext cx="23057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(Fairtrade Foundation, 2018)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F8150A-2BAA-4121-972E-1E39AEF9C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Rhiannon Bambury - 1601172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B56254-D05E-4397-A3D0-886ED2D4E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2977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068BAD-6536-4113-BCF0-9DAD231BAE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3436" y="3119247"/>
            <a:ext cx="4270248" cy="445770"/>
          </a:xfrm>
        </p:spPr>
        <p:txBody>
          <a:bodyPr>
            <a:normAutofit/>
          </a:bodyPr>
          <a:lstStyle/>
          <a:p>
            <a:pPr algn="l"/>
            <a:r>
              <a:rPr lang="en-GB" sz="2000" cap="none" dirty="0"/>
              <a:t>Critical democracy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24E9C-C6E9-4FD4-BE25-7E22C99466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83436" y="3840480"/>
            <a:ext cx="4270248" cy="1899545"/>
          </a:xfrm>
        </p:spPr>
        <p:txBody>
          <a:bodyPr>
            <a:normAutofit/>
          </a:bodyPr>
          <a:lstStyle/>
          <a:p>
            <a:pPr algn="ctr"/>
            <a:r>
              <a:rPr lang="en-GB" sz="1600" dirty="0"/>
              <a:t>Active citizenry</a:t>
            </a:r>
          </a:p>
          <a:p>
            <a:pPr algn="ctr"/>
            <a:r>
              <a:rPr lang="en-GB" sz="1600" dirty="0"/>
              <a:t>Ethical values</a:t>
            </a:r>
          </a:p>
          <a:p>
            <a:pPr algn="ctr"/>
            <a:r>
              <a:rPr lang="en-GB" sz="1600" dirty="0"/>
              <a:t>Social responsibility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C15EDF8-1352-4DC9-BF75-F269957538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8316" y="3840480"/>
            <a:ext cx="4253484" cy="1899546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dirty="0"/>
              <a:t>Self-investment</a:t>
            </a:r>
          </a:p>
          <a:p>
            <a:pPr algn="ctr"/>
            <a:r>
              <a:rPr lang="en-GB" dirty="0"/>
              <a:t>Enhancement of profits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marL="0" indent="0" algn="r">
              <a:buNone/>
            </a:pPr>
            <a:r>
              <a:rPr lang="en-GB" sz="1400" dirty="0"/>
              <a:t>(</a:t>
            </a:r>
            <a:r>
              <a:rPr lang="en-GB" sz="1400" dirty="0" err="1"/>
              <a:t>Pais</a:t>
            </a:r>
            <a:r>
              <a:rPr lang="en-GB" sz="1400" dirty="0"/>
              <a:t> and Costa, 2017)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A904C91-439B-4B0F-8680-F207312695C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38316" y="3119247"/>
            <a:ext cx="4270248" cy="445770"/>
          </a:xfrm>
        </p:spPr>
        <p:txBody>
          <a:bodyPr>
            <a:normAutofit/>
          </a:bodyPr>
          <a:lstStyle/>
          <a:p>
            <a:pPr algn="l"/>
            <a:r>
              <a:rPr lang="en-GB" sz="2000" cap="none" dirty="0"/>
              <a:t>Neoliberal discourse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6D0D60-716D-4B1B-82DB-1030813BD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Neoliberalism and 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278E8E-7BB9-43D4-81EE-FA957B407A8D}"/>
              </a:ext>
            </a:extLst>
          </p:cNvPr>
          <p:cNvSpPr txBox="1"/>
          <p:nvPr/>
        </p:nvSpPr>
        <p:spPr>
          <a:xfrm>
            <a:off x="1600200" y="2451663"/>
            <a:ext cx="9008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Education is the key to success </a:t>
            </a:r>
            <a:r>
              <a:rPr lang="en-GB" sz="1400" dirty="0"/>
              <a:t>(Ball, 2012 </a:t>
            </a:r>
            <a:r>
              <a:rPr lang="en-GB" sz="1400" i="1" dirty="0"/>
              <a:t>cited in </a:t>
            </a:r>
            <a:r>
              <a:rPr lang="en-GB" sz="1400" dirty="0" err="1"/>
              <a:t>Haralambos</a:t>
            </a:r>
            <a:r>
              <a:rPr lang="en-GB" sz="1400" dirty="0"/>
              <a:t> and Holborn, 2013)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0574B5-ED40-4645-AFCF-BF0A416F2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Rhiannon Bambury - 1601172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BD1045-12E0-4BC2-A492-329B90A3F1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18181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18A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9A6A8C2-8B3A-4AD3-AFCC-F1D3F1F02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4182" y="964692"/>
            <a:ext cx="6885432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F64937-39B5-4AB3-A2EF-EA689BA60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802" y="1128683"/>
            <a:ext cx="6558192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8F0BAF8D-3158-476F-ACCD-F21977EB81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4429" y="1293275"/>
            <a:ext cx="5724938" cy="42793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BD855B4-242F-4630-9754-6792BD3FD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3066937" cy="1188720"/>
          </a:xfrm>
        </p:spPr>
        <p:txBody>
          <a:bodyPr>
            <a:normAutofit/>
          </a:bodyPr>
          <a:lstStyle/>
          <a:p>
            <a:r>
              <a:rPr lang="en-GB" cap="none" dirty="0"/>
              <a:t>Neoliberalism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AF811-D8BE-4213-ACBE-758127BBDE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4" y="2638044"/>
            <a:ext cx="3063765" cy="3263206"/>
          </a:xfrm>
        </p:spPr>
        <p:txBody>
          <a:bodyPr>
            <a:normAutofit/>
          </a:bodyPr>
          <a:lstStyle/>
          <a:p>
            <a:pPr>
              <a:buClr>
                <a:srgbClr val="DDDDDD"/>
              </a:buClr>
            </a:pPr>
            <a:r>
              <a:rPr lang="en-GB" b="1" dirty="0">
                <a:solidFill>
                  <a:srgbClr val="DDDDDD"/>
                </a:solidFill>
              </a:rPr>
              <a:t>Privatisation</a:t>
            </a:r>
          </a:p>
          <a:p>
            <a:pPr>
              <a:buClr>
                <a:srgbClr val="DDDDDD"/>
              </a:buClr>
            </a:pPr>
            <a:r>
              <a:rPr lang="en-GB" b="1" dirty="0">
                <a:solidFill>
                  <a:srgbClr val="DDDDDD"/>
                </a:solidFill>
              </a:rPr>
              <a:t>Trade liberalisation</a:t>
            </a:r>
          </a:p>
          <a:p>
            <a:pPr>
              <a:buClr>
                <a:srgbClr val="DDDDDD"/>
              </a:buClr>
            </a:pPr>
            <a:r>
              <a:rPr lang="en-GB" b="1" dirty="0">
                <a:solidFill>
                  <a:srgbClr val="DDDDDD"/>
                </a:solidFill>
              </a:rPr>
              <a:t>Deregulation</a:t>
            </a:r>
          </a:p>
          <a:p>
            <a:pPr>
              <a:buClr>
                <a:srgbClr val="DDDDDD"/>
              </a:buClr>
            </a:pPr>
            <a:r>
              <a:rPr lang="en-GB" b="1" dirty="0">
                <a:solidFill>
                  <a:srgbClr val="DDDDDD"/>
                </a:solidFill>
              </a:rPr>
              <a:t>Financialisaton</a:t>
            </a:r>
          </a:p>
          <a:p>
            <a:pPr>
              <a:buClr>
                <a:srgbClr val="DDDDDD"/>
              </a:buClr>
            </a:pPr>
            <a:r>
              <a:rPr lang="en-GB" b="1" dirty="0">
                <a:solidFill>
                  <a:srgbClr val="DDDDDD"/>
                </a:solidFill>
              </a:rPr>
              <a:t>Globalisation</a:t>
            </a:r>
          </a:p>
          <a:p>
            <a:pPr>
              <a:buClr>
                <a:srgbClr val="DDDDDD"/>
              </a:buClr>
            </a:pPr>
            <a:endParaRPr lang="en-GB" b="1" dirty="0">
              <a:solidFill>
                <a:srgbClr val="DDDDDD"/>
              </a:solidFill>
            </a:endParaRPr>
          </a:p>
          <a:p>
            <a:pPr marL="0" indent="0" algn="r">
              <a:buNone/>
            </a:pPr>
            <a:r>
              <a:rPr lang="en-GB" sz="1400" b="1" dirty="0">
                <a:solidFill>
                  <a:srgbClr val="DDDDDD"/>
                </a:solidFill>
              </a:rPr>
              <a:t>(</a:t>
            </a:r>
            <a:r>
              <a:rPr lang="en-GB" sz="1400" b="1" dirty="0" err="1">
                <a:solidFill>
                  <a:srgbClr val="DDDDDD"/>
                </a:solidFill>
              </a:rPr>
              <a:t>Huckle</a:t>
            </a:r>
            <a:r>
              <a:rPr lang="en-GB" sz="1400" b="1" dirty="0">
                <a:solidFill>
                  <a:srgbClr val="DDDDDD"/>
                </a:solidFill>
              </a:rPr>
              <a:t>, 2013)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130B55-9D73-47B2-BB65-8F674D76E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8315" y="6236208"/>
            <a:ext cx="5901189" cy="32004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Rhiannon Bambury - 1601172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730AC2-1EA4-4EDD-A619-ED7744C07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8A7A6979-0714-4377-B894-6BE4C2D6E202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11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F4BE01-485B-4F8F-8D2C-B915EBFF85E6}"/>
              </a:ext>
            </a:extLst>
          </p:cNvPr>
          <p:cNvSpPr txBox="1"/>
          <p:nvPr/>
        </p:nvSpPr>
        <p:spPr>
          <a:xfrm>
            <a:off x="10111170" y="5889337"/>
            <a:ext cx="20270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(Jarvis, 2016)</a:t>
            </a:r>
          </a:p>
        </p:txBody>
      </p:sp>
    </p:spTree>
    <p:extLst>
      <p:ext uri="{BB962C8B-B14F-4D97-AF65-F5344CB8AC3E}">
        <p14:creationId xmlns:p14="http://schemas.microsoft.com/office/powerpoint/2010/main" val="18718186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59A51-ED8B-4958-B689-B21994174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/>
          <a:lstStyle/>
          <a:p>
            <a:r>
              <a:rPr lang="en-GB" cap="none" dirty="0"/>
              <a:t>The future of Welsh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2205A-3417-40C5-9B45-6171AB1B5A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Successful Futures proposes learners to develop as:</a:t>
            </a:r>
          </a:p>
          <a:p>
            <a:r>
              <a:rPr lang="en-GB" dirty="0"/>
              <a:t>ambitious, capable learners, ready to learn throughout their lives</a:t>
            </a:r>
          </a:p>
          <a:p>
            <a:r>
              <a:rPr lang="en-GB" dirty="0"/>
              <a:t>enterprising, creative contributors, ready to play a full part in life and work</a:t>
            </a:r>
          </a:p>
          <a:p>
            <a:r>
              <a:rPr lang="en-GB" dirty="0"/>
              <a:t>ethical, informed citizens of Wales and the world</a:t>
            </a:r>
          </a:p>
          <a:p>
            <a:r>
              <a:rPr lang="en-GB" dirty="0"/>
              <a:t>healthy, confident individuals, ready to lead fulfilling lives as valued members of society</a:t>
            </a:r>
          </a:p>
          <a:p>
            <a:pPr marL="0" indent="0" algn="r">
              <a:buNone/>
            </a:pPr>
            <a:r>
              <a:rPr lang="en-GB" sz="1400" dirty="0"/>
              <a:t>(Donaldson, 2015, p. 29)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90C82F-921D-4883-8E02-419C518FBA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AC16DD-31F9-47D0-B836-A03345330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69406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18A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1">
            <a:extLst>
              <a:ext uri="{FF2B5EF4-FFF2-40B4-BE49-F238E27FC236}">
                <a16:creationId xmlns:a16="http://schemas.microsoft.com/office/drawing/2014/main" id="{496AC89B-FC31-4359-8180-FE1BCC49670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3605" y="964692"/>
            <a:ext cx="5440680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4A5970C-32AD-45E3-B88B-C683E4C1C56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0699" y="1128683"/>
            <a:ext cx="5106493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0F2BB27-7B2F-404B-9E49-C6BDA3E018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2789" y="1597759"/>
            <a:ext cx="4782312" cy="36704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4FBD72-1563-4C75-94F3-C9BBE6CEBE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4476806" cy="1188720"/>
          </a:xfrm>
        </p:spPr>
        <p:txBody>
          <a:bodyPr>
            <a:normAutofit/>
          </a:bodyPr>
          <a:lstStyle/>
          <a:p>
            <a:r>
              <a:rPr lang="en-GB" sz="2000" cap="none"/>
              <a:t>How does Successful Futures contribute to global inequalities?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A3005-994D-4043-A6ED-2E5F4DF8F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4" y="2638044"/>
            <a:ext cx="4492932" cy="3263206"/>
          </a:xfrm>
        </p:spPr>
        <p:txBody>
          <a:bodyPr>
            <a:normAutofit/>
          </a:bodyPr>
          <a:lstStyle/>
          <a:p>
            <a:pPr>
              <a:buClr>
                <a:srgbClr val="DDDDDD"/>
              </a:buClr>
            </a:pPr>
            <a:r>
              <a:rPr lang="en-GB" b="1" dirty="0">
                <a:solidFill>
                  <a:srgbClr val="DDDDDD"/>
                </a:solidFill>
              </a:rPr>
              <a:t>Advancements in technology and globalisation</a:t>
            </a:r>
          </a:p>
          <a:p>
            <a:pPr>
              <a:buClr>
                <a:srgbClr val="DDDDDD"/>
              </a:buClr>
            </a:pPr>
            <a:r>
              <a:rPr lang="en-GB" b="1" dirty="0">
                <a:solidFill>
                  <a:srgbClr val="DDDDDD"/>
                </a:solidFill>
              </a:rPr>
              <a:t>Foundations for 21</a:t>
            </a:r>
            <a:r>
              <a:rPr lang="en-GB" b="1" baseline="30000" dirty="0">
                <a:solidFill>
                  <a:srgbClr val="DDDDDD"/>
                </a:solidFill>
              </a:rPr>
              <a:t>st</a:t>
            </a:r>
            <a:r>
              <a:rPr lang="en-GB" b="1" dirty="0">
                <a:solidFill>
                  <a:srgbClr val="DDDDDD"/>
                </a:solidFill>
              </a:rPr>
              <a:t> century education</a:t>
            </a:r>
          </a:p>
          <a:p>
            <a:pPr>
              <a:buClr>
                <a:srgbClr val="DDDDDD"/>
              </a:buClr>
            </a:pPr>
            <a:r>
              <a:rPr lang="en-GB" b="1" dirty="0">
                <a:solidFill>
                  <a:srgbClr val="DDDDDD"/>
                </a:solidFill>
              </a:rPr>
              <a:t>National and international thinking</a:t>
            </a:r>
          </a:p>
          <a:p>
            <a:pPr marL="0" indent="0" algn="r">
              <a:buNone/>
            </a:pPr>
            <a:r>
              <a:rPr lang="en-GB" sz="1400" b="1" dirty="0">
                <a:solidFill>
                  <a:srgbClr val="DDDDDD"/>
                </a:solidFill>
              </a:rPr>
              <a:t>(Welsh Government, 2018)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53DEA8A-B2FE-43DE-AF84-9DAAAC1E596B}"/>
              </a:ext>
            </a:extLst>
          </p:cNvPr>
          <p:cNvSpPr txBox="1"/>
          <p:nvPr/>
        </p:nvSpPr>
        <p:spPr>
          <a:xfrm>
            <a:off x="10198215" y="5873431"/>
            <a:ext cx="23721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Pixabay</a:t>
            </a:r>
            <a:r>
              <a:rPr lang="en-GB" sz="1400" dirty="0"/>
              <a:t>, 2015)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FFD89B-A36B-440A-BE45-C04E057611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59674A-467F-4FFA-B70F-413B0CB24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65738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C73977A-4AC9-435F-A6F6-A5850D8A6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BC3EB8-0F30-4E63-BD5A-CF5FF78BE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33728" y="0"/>
            <a:ext cx="12225728" cy="6893152"/>
          </a:xfrm>
          <a:prstGeom prst="rect">
            <a:avLst/>
          </a:prstGeom>
          <a:blipFill dpi="0" rotWithShape="1">
            <a:blip r:embed="rId2">
              <a:alphaModFix amt="27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6B67677-E6DD-45C9-A2BD-6CB8049BC3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338466"/>
            <a:ext cx="7729728" cy="3401562"/>
          </a:xfrm>
        </p:spPr>
        <p:txBody>
          <a:bodyPr>
            <a:normAutofit/>
          </a:bodyPr>
          <a:lstStyle/>
          <a:p>
            <a:r>
              <a:rPr lang="en-GB" b="1" dirty="0"/>
              <a:t>Interconnectedness of the globe </a:t>
            </a:r>
            <a:r>
              <a:rPr lang="en-GB" sz="1400" dirty="0"/>
              <a:t>(Giddens and Sutton, 2017; Israel, 2012)</a:t>
            </a:r>
          </a:p>
          <a:p>
            <a:pPr lvl="1"/>
            <a:r>
              <a:rPr lang="en-GB" b="1" dirty="0"/>
              <a:t>Economics, technology, communication and the environment </a:t>
            </a:r>
            <a:r>
              <a:rPr lang="en-GB" sz="1400" dirty="0"/>
              <a:t>(Cogan, 1998)</a:t>
            </a:r>
          </a:p>
          <a:p>
            <a:r>
              <a:rPr lang="en-GB" b="1" dirty="0"/>
              <a:t>ESDGC and Successful Futures ensure learners are ready for life in the 21</a:t>
            </a:r>
            <a:r>
              <a:rPr lang="en-GB" b="1" baseline="30000" dirty="0"/>
              <a:t>st</a:t>
            </a:r>
            <a:r>
              <a:rPr lang="en-GB" b="1" dirty="0"/>
              <a:t> century </a:t>
            </a:r>
            <a:r>
              <a:rPr lang="en-GB" sz="1400" dirty="0"/>
              <a:t>(Welsh Assembly Government, 2008a, 2008b; Donaldson, 2015)</a:t>
            </a:r>
          </a:p>
          <a:p>
            <a:r>
              <a:rPr lang="en-GB" b="1" dirty="0"/>
              <a:t>Global corporations and organisations and the neoliberal discourse involved in education</a:t>
            </a:r>
            <a:r>
              <a:rPr lang="en-GB" dirty="0"/>
              <a:t> </a:t>
            </a:r>
            <a:r>
              <a:rPr lang="en-GB" sz="1400" dirty="0"/>
              <a:t>(Fairtrade Foundation, 2018; </a:t>
            </a:r>
            <a:r>
              <a:rPr lang="en-GB" sz="1400" dirty="0" err="1"/>
              <a:t>Pais</a:t>
            </a:r>
            <a:r>
              <a:rPr lang="en-GB" sz="1400" dirty="0"/>
              <a:t> and Costa, 2017; </a:t>
            </a:r>
            <a:r>
              <a:rPr lang="en-GB" sz="1400" dirty="0" err="1"/>
              <a:t>Huckle</a:t>
            </a:r>
            <a:r>
              <a:rPr lang="en-GB" sz="1400" dirty="0"/>
              <a:t>, 2013; Eco-Schools, no date)</a:t>
            </a:r>
          </a:p>
          <a:p>
            <a:r>
              <a:rPr lang="en-GB" b="1" dirty="0"/>
              <a:t>Are we imposing our western ideologies upon the globe? </a:t>
            </a:r>
            <a:r>
              <a:rPr lang="en-GB" sz="1400" dirty="0"/>
              <a:t>(</a:t>
            </a:r>
            <a:r>
              <a:rPr lang="en-GB" sz="1400" dirty="0" err="1"/>
              <a:t>Pais</a:t>
            </a:r>
            <a:r>
              <a:rPr lang="en-GB" sz="1400" dirty="0"/>
              <a:t> and Costa, 2017; </a:t>
            </a:r>
            <a:r>
              <a:rPr lang="en-GB" sz="1400" dirty="0" err="1"/>
              <a:t>Jickling</a:t>
            </a:r>
            <a:r>
              <a:rPr lang="en-GB" sz="1400" dirty="0"/>
              <a:t> and </a:t>
            </a:r>
            <a:r>
              <a:rPr lang="en-GB" sz="1400" dirty="0" err="1"/>
              <a:t>Wals</a:t>
            </a:r>
            <a:r>
              <a:rPr lang="en-GB" sz="1400" dirty="0"/>
              <a:t>, 2007)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AAF003-390E-4E71-9C59-000723962AC5}"/>
              </a:ext>
            </a:extLst>
          </p:cNvPr>
          <p:cNvSpPr txBox="1"/>
          <p:nvPr/>
        </p:nvSpPr>
        <p:spPr>
          <a:xfrm>
            <a:off x="10230687" y="6550223"/>
            <a:ext cx="21766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(Cosmos Journal, 2016)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3431999-A9C0-47FD-B64E-FD3AF1AE1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0074" y="1088168"/>
            <a:ext cx="4499448" cy="754118"/>
          </a:xfrm>
          <a:noFill/>
        </p:spPr>
        <p:txBody>
          <a:bodyPr/>
          <a:lstStyle/>
          <a:p>
            <a:r>
              <a:rPr lang="en-GB" cap="none" dirty="0"/>
              <a:t>In summary…</a:t>
            </a:r>
          </a:p>
        </p:txBody>
      </p:sp>
    </p:spTree>
    <p:extLst>
      <p:ext uri="{BB962C8B-B14F-4D97-AF65-F5344CB8AC3E}">
        <p14:creationId xmlns:p14="http://schemas.microsoft.com/office/powerpoint/2010/main" val="9311936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18A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3ADCD-760E-443C-9C95-DFE7749FB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Thank you for your time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53C37-82E1-4EB7-91B7-631CD94774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Are there any questions?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937F9A-DDA0-4FA1-9DCA-F6532FE1A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22F330-7352-4D0D-B451-0FBF01725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0063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02A42-CF64-4746-A7A1-8DDDB3FE4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0F651-E520-4554-8212-06D5FEB93B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638044"/>
            <a:ext cx="12192000" cy="39456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Cogan, J.J. (1998) </a:t>
            </a:r>
            <a:r>
              <a:rPr lang="en-GB" sz="1400" i="1" dirty="0"/>
              <a:t>Citizenship Education for the 21st Century</a:t>
            </a:r>
            <a:r>
              <a:rPr lang="en-GB" sz="1400" dirty="0"/>
              <a:t>. London: Kogan Page.</a:t>
            </a:r>
          </a:p>
          <a:p>
            <a:pPr marL="0" indent="0">
              <a:buNone/>
            </a:pPr>
            <a:r>
              <a:rPr lang="en-GB" sz="1400" dirty="0"/>
              <a:t>Cosmos Journal (2016) </a:t>
            </a:r>
            <a:r>
              <a:rPr lang="en-GB" sz="1400" i="1" dirty="0"/>
              <a:t>5 Simple Ways To Be A Better Global Citizen Today. </a:t>
            </a:r>
            <a:r>
              <a:rPr lang="en-GB" sz="1400" dirty="0"/>
              <a:t>Available at: </a:t>
            </a:r>
            <a:r>
              <a:rPr lang="en-GB" sz="1400" dirty="0">
                <a:hlinkClick r:id="rId2"/>
              </a:rPr>
              <a:t>http://www.trueactivist.com/5-simple-ways-to-be-a-better-global-citizen-today/</a:t>
            </a:r>
            <a:r>
              <a:rPr lang="en-GB" sz="1400" dirty="0"/>
              <a:t> (Accessed: 8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  <a:endParaRPr lang="en-GB" sz="1400" i="1" dirty="0"/>
          </a:p>
          <a:p>
            <a:pPr marL="0" indent="0">
              <a:buNone/>
            </a:pPr>
            <a:r>
              <a:rPr lang="en-GB" sz="1400" dirty="0"/>
              <a:t>Donaldson, G. (2015) </a:t>
            </a:r>
            <a:r>
              <a:rPr lang="en-GB" sz="1400" i="1" dirty="0"/>
              <a:t>Successful Futures: Independent Review of Curriculum and Assessment Arrangements in Wales. </a:t>
            </a:r>
            <a:r>
              <a:rPr lang="en-GB" sz="1400" dirty="0" err="1"/>
              <a:t>Caerdydd</a:t>
            </a:r>
            <a:r>
              <a:rPr lang="en-GB" sz="1400" dirty="0"/>
              <a:t>: </a:t>
            </a:r>
            <a:r>
              <a:rPr lang="en-GB" sz="1400" dirty="0" err="1"/>
              <a:t>Llywodraeth</a:t>
            </a:r>
            <a:r>
              <a:rPr lang="en-GB" sz="1400" dirty="0"/>
              <a:t> </a:t>
            </a:r>
            <a:r>
              <a:rPr lang="en-GB" sz="1400" dirty="0" err="1"/>
              <a:t>Cenelaethol</a:t>
            </a:r>
            <a:r>
              <a:rPr lang="en-GB" sz="1400" dirty="0"/>
              <a:t> Cymru.</a:t>
            </a:r>
          </a:p>
          <a:p>
            <a:pPr marL="0" indent="0">
              <a:buNone/>
            </a:pPr>
            <a:r>
              <a:rPr lang="en-GB" sz="1400" dirty="0"/>
              <a:t>Eco-Schools (no date) </a:t>
            </a:r>
            <a:r>
              <a:rPr lang="en-GB" sz="1400" i="1" dirty="0"/>
              <a:t>The Eco-Schools Topics.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3"/>
              </a:rPr>
              <a:t>https://www.eco-schools.org.uk/topics/</a:t>
            </a:r>
            <a:r>
              <a:rPr lang="en-GB" sz="1400" dirty="0"/>
              <a:t> (Accessed: 6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  <a:p>
            <a:pPr marL="0" indent="0">
              <a:buNone/>
            </a:pPr>
            <a:r>
              <a:rPr lang="en-GB" sz="1400" dirty="0"/>
              <a:t>Fairtrade Foundation (2018) </a:t>
            </a:r>
            <a:r>
              <a:rPr lang="en-GB" sz="1400" i="1" dirty="0"/>
              <a:t>Fairtrade Schools.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4"/>
              </a:rPr>
              <a:t>https://schools.fairtrade.org.uk/</a:t>
            </a:r>
            <a:r>
              <a:rPr lang="en-GB" sz="1400" dirty="0"/>
              <a:t> (Accessed: 6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  <a:p>
            <a:pPr marL="0" indent="0">
              <a:buNone/>
            </a:pPr>
            <a:r>
              <a:rPr lang="en-GB" sz="1400" dirty="0"/>
              <a:t>Giddens, A. and Sutton, P.W. (2017) </a:t>
            </a:r>
            <a:r>
              <a:rPr lang="en-GB" sz="1400" i="1" dirty="0"/>
              <a:t>Sociology. </a:t>
            </a:r>
            <a:r>
              <a:rPr lang="en-GB" sz="1400" dirty="0"/>
              <a:t>8</a:t>
            </a:r>
            <a:r>
              <a:rPr lang="en-GB" sz="1400" baseline="30000" dirty="0"/>
              <a:t>th</a:t>
            </a:r>
            <a:r>
              <a:rPr lang="en-GB" sz="1400" dirty="0"/>
              <a:t> </a:t>
            </a:r>
            <a:r>
              <a:rPr lang="en-GB" sz="1400" dirty="0" err="1"/>
              <a:t>edn</a:t>
            </a:r>
            <a:r>
              <a:rPr lang="en-GB" sz="1400" dirty="0"/>
              <a:t>. Cambridge: Polity Press.</a:t>
            </a:r>
          </a:p>
          <a:p>
            <a:pPr marL="0" indent="0">
              <a:buNone/>
            </a:pPr>
            <a:r>
              <a:rPr lang="en-GB" sz="1400" dirty="0"/>
              <a:t>Griffiths, P. (2014) ‘Fairtrade in Schools: teaching ethics or unlawful marketing to the defenceless?’, </a:t>
            </a:r>
            <a:r>
              <a:rPr lang="en-GB" sz="1400" i="1" dirty="0"/>
              <a:t>Ethics and Education</a:t>
            </a:r>
            <a:r>
              <a:rPr lang="en-GB" sz="1400" dirty="0"/>
              <a:t>, 9(3), pp. 1-22. Available at: </a:t>
            </a:r>
            <a:r>
              <a:rPr lang="en-GB" sz="1400" u="sng" dirty="0">
                <a:hlinkClick r:id="rId5"/>
              </a:rPr>
              <a:t>http://citeseerx.ist.psu.edu/viewdoc/download?doi=10.1.1.691.5836&amp;rep=rep1&amp;type=pdf</a:t>
            </a:r>
            <a:r>
              <a:rPr lang="en-GB" sz="1400" dirty="0"/>
              <a:t> (Accessed: 6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  <a:p>
            <a:pPr marL="0" indent="0">
              <a:buNone/>
            </a:pPr>
            <a:r>
              <a:rPr lang="en-GB" sz="1400" dirty="0" err="1"/>
              <a:t>Haralambos</a:t>
            </a:r>
            <a:r>
              <a:rPr lang="en-GB" sz="1400" dirty="0"/>
              <a:t>, H. and Holborn, H. (2013) </a:t>
            </a:r>
            <a:r>
              <a:rPr lang="en-GB" sz="1400" i="1" dirty="0"/>
              <a:t>Sociology: Themes and Perspectives. </a:t>
            </a:r>
            <a:r>
              <a:rPr lang="en-GB" sz="1400" dirty="0"/>
              <a:t>8</a:t>
            </a:r>
            <a:r>
              <a:rPr lang="en-GB" sz="1400" baseline="30000" dirty="0"/>
              <a:t>th</a:t>
            </a:r>
            <a:r>
              <a:rPr lang="en-GB" sz="1400" dirty="0"/>
              <a:t> </a:t>
            </a:r>
            <a:r>
              <a:rPr lang="en-GB" sz="1400" dirty="0" err="1"/>
              <a:t>edn</a:t>
            </a:r>
            <a:r>
              <a:rPr lang="en-GB" sz="1400" dirty="0"/>
              <a:t>. London: Harper Collins.</a:t>
            </a:r>
          </a:p>
          <a:p>
            <a:pPr marL="0" indent="0">
              <a:buNone/>
            </a:pPr>
            <a:r>
              <a:rPr lang="en-GB" sz="1400" dirty="0" err="1"/>
              <a:t>Huckle</a:t>
            </a:r>
            <a:r>
              <a:rPr lang="en-GB" sz="1400" dirty="0"/>
              <a:t>, J. (2013) ‘Eco-schooling and sustainability citizenship: exploring issues raised by corporate sponsorship</a:t>
            </a:r>
            <a:r>
              <a:rPr lang="en-GB" sz="1400" i="1" dirty="0"/>
              <a:t>’, The Curriculum Journal</a:t>
            </a:r>
            <a:r>
              <a:rPr lang="en-GB" sz="1400" dirty="0"/>
              <a:t>, 24(2), pp. 206-223. Available at: </a:t>
            </a:r>
            <a:r>
              <a:rPr lang="en-GB" sz="1400" u="sng" dirty="0">
                <a:hlinkClick r:id="rId6"/>
              </a:rPr>
              <a:t>https://www.researchgate.net/profile/John_Huckle/publication/263063773_Eco-schooling_and_sustainability_citizenship_Exploring_issues_raised_by_corporate_sponsorship/links/56d95b1008aebabdb40f6db8.pdf</a:t>
            </a:r>
            <a:r>
              <a:rPr lang="en-GB" sz="1400" dirty="0"/>
              <a:t> (Accessed: 5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1656DB-741E-4F22-B350-495D701E1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50FE66-D82A-4E83-B0D5-3810CFE0D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37139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02A42-CF64-4746-A7A1-8DDDB3FE4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0F651-E520-4554-8212-06D5FEB93B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638044"/>
            <a:ext cx="12192000" cy="37177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Israel, R.C. (2012) </a:t>
            </a:r>
            <a:r>
              <a:rPr lang="en-GB" sz="1400" i="1" dirty="0"/>
              <a:t>What does it mean to be a global citizen?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2"/>
              </a:rPr>
              <a:t>https://www.kosmosjournal.org/article/what-does-it-mean-to-be-a-global-citizen/</a:t>
            </a:r>
            <a:r>
              <a:rPr lang="en-GB" sz="1400" dirty="0"/>
              <a:t> (Accessed: 4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  <a:p>
            <a:pPr marL="0" indent="0">
              <a:buNone/>
            </a:pPr>
            <a:r>
              <a:rPr lang="en-GB" sz="1400" dirty="0"/>
              <a:t>Jarvis, D.S.L. (2016) </a:t>
            </a:r>
            <a:r>
              <a:rPr lang="en-GB" sz="1400" i="1" dirty="0"/>
              <a:t>Neoliberalism is not dead: A Response to Martin Jacques. </a:t>
            </a:r>
            <a:r>
              <a:rPr lang="en-GB" sz="1400" dirty="0"/>
              <a:t>Available at: </a:t>
            </a:r>
            <a:r>
              <a:rPr lang="en-GB" sz="1400" dirty="0">
                <a:hlinkClick r:id="rId3"/>
              </a:rPr>
              <a:t>https://off-guardian.org/2016/09/01/neoliberalism-is-not-dead-a-response-to-martin-jacques/</a:t>
            </a:r>
            <a:r>
              <a:rPr lang="en-GB" sz="1400" dirty="0"/>
              <a:t> (Accessed: 7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  <a:endParaRPr lang="en-GB" sz="1400" i="1" dirty="0"/>
          </a:p>
          <a:p>
            <a:pPr marL="0" indent="0">
              <a:buNone/>
            </a:pPr>
            <a:r>
              <a:rPr lang="en-GB" sz="1400" dirty="0" err="1"/>
              <a:t>Jickling</a:t>
            </a:r>
            <a:r>
              <a:rPr lang="en-GB" sz="1400" dirty="0"/>
              <a:t>, B. and </a:t>
            </a:r>
            <a:r>
              <a:rPr lang="en-GB" sz="1400" dirty="0" err="1"/>
              <a:t>Wals</a:t>
            </a:r>
            <a:r>
              <a:rPr lang="en-GB" sz="1400" dirty="0"/>
              <a:t>, E.A.J. (2007) ‘Globalization and environmental education: Looking beyond sustainable development’, </a:t>
            </a:r>
            <a:r>
              <a:rPr lang="en-GB" sz="1400" i="1" dirty="0"/>
              <a:t>Journal of Curriculum Studies, </a:t>
            </a:r>
            <a:r>
              <a:rPr lang="en-GB" sz="1400" dirty="0"/>
              <a:t>40(1), pp.  1-21.</a:t>
            </a:r>
          </a:p>
          <a:p>
            <a:pPr marL="0" indent="0">
              <a:buNone/>
            </a:pPr>
            <a:r>
              <a:rPr lang="en-GB" sz="1400" dirty="0"/>
              <a:t>Max Pixel (2016) </a:t>
            </a:r>
            <a:r>
              <a:rPr lang="en-GB" sz="1400" i="1" dirty="0"/>
              <a:t>Mountain Wales Snowdonia Park Landscape Snowdon.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4"/>
              </a:rPr>
              <a:t>https://www.maxpixel.net/Mountain-Wales-Snowdonia-Park-Landscape-Snowdon-2992744</a:t>
            </a:r>
            <a:r>
              <a:rPr lang="en-GB" sz="1400" dirty="0"/>
              <a:t> (Accessed: 4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  <a:p>
            <a:pPr marL="0" indent="0">
              <a:buNone/>
            </a:pPr>
            <a:r>
              <a:rPr lang="en-GB" sz="1400" dirty="0"/>
              <a:t>Max Pixel (no date) </a:t>
            </a:r>
            <a:r>
              <a:rPr lang="en-GB" sz="1400" i="1" dirty="0"/>
              <a:t>Globe Many Access International Hands Continents.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5"/>
              </a:rPr>
              <a:t>https://www.maxpixel.net/Globe-Many-Access-International-Hands-Continents-933158</a:t>
            </a:r>
            <a:r>
              <a:rPr lang="en-GB" sz="1400" dirty="0"/>
              <a:t> (Accessed: 4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  <a:p>
            <a:pPr marL="0" indent="0">
              <a:buNone/>
            </a:pPr>
            <a:r>
              <a:rPr lang="en-GB" sz="1400" dirty="0" err="1"/>
              <a:t>Mitlin</a:t>
            </a:r>
            <a:r>
              <a:rPr lang="en-GB" sz="1400" dirty="0"/>
              <a:t>, D. (2016) </a:t>
            </a:r>
            <a:r>
              <a:rPr lang="en-GB" sz="1400" i="1" dirty="0"/>
              <a:t>Professor Diana </a:t>
            </a:r>
            <a:r>
              <a:rPr lang="en-GB" sz="1400" i="1" dirty="0" err="1"/>
              <a:t>Mitlin</a:t>
            </a:r>
            <a:r>
              <a:rPr lang="en-GB" sz="1400" i="1" dirty="0"/>
              <a:t> on how Manchester is leading the world in addressing global inequalities.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6"/>
              </a:rPr>
              <a:t>https://www.manchester.ac.uk/research/beacons/global-inequalities/</a:t>
            </a:r>
            <a:r>
              <a:rPr lang="en-GB" sz="1400" dirty="0"/>
              <a:t> (Accessed: 4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  <a:p>
            <a:pPr marL="0" indent="0">
              <a:buNone/>
            </a:pPr>
            <a:r>
              <a:rPr lang="en-GB" sz="1400" dirty="0" err="1"/>
              <a:t>Pais</a:t>
            </a:r>
            <a:r>
              <a:rPr lang="en-GB" sz="1400" dirty="0"/>
              <a:t>, A. and Costa, M. (2017) ‘An ideology critique of global citizenship education’, </a:t>
            </a:r>
            <a:r>
              <a:rPr lang="en-GB" sz="1400" i="1" dirty="0"/>
              <a:t>Critical Studies in Education, </a:t>
            </a:r>
            <a:r>
              <a:rPr lang="en-GB" sz="1400" dirty="0"/>
              <a:t>p. 1-16.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21C0C3-B105-49A8-9466-22F2766D5F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FBE431-5514-472B-929A-2986D395AA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82021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02A42-CF64-4746-A7A1-8DDDB3FE4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0F651-E520-4554-8212-06D5FEB93B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638044"/>
            <a:ext cx="12192000" cy="39456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 err="1"/>
              <a:t>Pixabay</a:t>
            </a:r>
            <a:r>
              <a:rPr lang="en-GB" sz="1400" dirty="0"/>
              <a:t> (2015</a:t>
            </a:r>
            <a:r>
              <a:rPr lang="en-GB" sz="1400" i="1" dirty="0"/>
              <a:t>) Hands Keep Globe Protection Earth</a:t>
            </a:r>
            <a:r>
              <a:rPr lang="en-GB" sz="1400" dirty="0"/>
              <a:t>.  Available at: </a:t>
            </a:r>
            <a:r>
              <a:rPr lang="en-GB" sz="1400" dirty="0">
                <a:hlinkClick r:id="rId2"/>
              </a:rPr>
              <a:t>https://pixabay.com/en/hands-keep-globe-protection-earth-1080792/</a:t>
            </a:r>
            <a:r>
              <a:rPr lang="en-GB" sz="1400" dirty="0"/>
              <a:t> (Accessed: 7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  <a:p>
            <a:pPr marL="0" indent="0">
              <a:buNone/>
            </a:pPr>
            <a:r>
              <a:rPr lang="en-GB" sz="1400" dirty="0" err="1"/>
              <a:t>Pxhere</a:t>
            </a:r>
            <a:r>
              <a:rPr lang="en-GB" sz="1400" dirty="0"/>
              <a:t> (2017) </a:t>
            </a:r>
            <a:r>
              <a:rPr lang="en-GB" sz="1400" i="1" dirty="0"/>
              <a:t>Water, Fruit.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3"/>
              </a:rPr>
              <a:t>https://pxhere.com/en/photo/806373</a:t>
            </a:r>
            <a:r>
              <a:rPr lang="en-GB" sz="1400" dirty="0"/>
              <a:t> (Accessed: 4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  <a:p>
            <a:pPr marL="0" indent="0">
              <a:buNone/>
            </a:pPr>
            <a:r>
              <a:rPr lang="en-GB" sz="1400" dirty="0"/>
              <a:t>Steger, M.B. (2017) </a:t>
            </a:r>
            <a:r>
              <a:rPr lang="en-GB" sz="1400" i="1" dirty="0"/>
              <a:t>Globalization: A Very Short Introduction. </a:t>
            </a:r>
            <a:r>
              <a:rPr lang="en-GB" sz="1400" dirty="0"/>
              <a:t>Oxford: Oxford University Press.</a:t>
            </a:r>
          </a:p>
          <a:p>
            <a:pPr marL="0" indent="0">
              <a:buNone/>
            </a:pPr>
            <a:r>
              <a:rPr lang="en-GB" sz="1400" dirty="0"/>
              <a:t>The University of Manchester (no date) </a:t>
            </a:r>
            <a:r>
              <a:rPr lang="en-GB" sz="1400" i="1" dirty="0"/>
              <a:t>Global Inequalities.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4"/>
              </a:rPr>
              <a:t>https://www.manchester.ac.uk/research/beacons/global-inequalities/</a:t>
            </a:r>
            <a:r>
              <a:rPr lang="en-GB" sz="1400" dirty="0"/>
              <a:t> (Accessed: 4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  <a:p>
            <a:pPr marL="0" indent="0">
              <a:buNone/>
            </a:pPr>
            <a:r>
              <a:rPr lang="en-GB" sz="1400" dirty="0"/>
              <a:t>Welsh Assembly Government (2008a) </a:t>
            </a:r>
            <a:r>
              <a:rPr lang="en-GB" sz="1400" i="1" dirty="0"/>
              <a:t>Education for Sustainable Development and Global Citizenship: A Common Understanding for Schools. </a:t>
            </a:r>
            <a:r>
              <a:rPr lang="en-GB" sz="1400" dirty="0"/>
              <a:t>Cardiff: Department for Children, Education, Lifelong Learning and Skills.  Available at: </a:t>
            </a:r>
            <a:r>
              <a:rPr lang="en-GB" sz="1400" u="sng" dirty="0">
                <a:hlinkClick r:id="rId5"/>
              </a:rPr>
              <a:t>http://learning.gov.wales/docs/learningwales/publications/081204commonunderstschoolsen.pdf</a:t>
            </a:r>
            <a:r>
              <a:rPr lang="en-GB" sz="1400" dirty="0"/>
              <a:t> (Accessed: 4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  <a:p>
            <a:pPr marL="0" indent="0">
              <a:buNone/>
            </a:pPr>
            <a:r>
              <a:rPr lang="en-GB" sz="1400" dirty="0"/>
              <a:t>Welsh Assembly Government (2008b) </a:t>
            </a:r>
            <a:r>
              <a:rPr lang="en-GB" sz="1400" i="1" dirty="0"/>
              <a:t>Education for Sustainable Development and Global Citizenship: Information for teacher trainees and new teachers in Wales.</a:t>
            </a:r>
            <a:r>
              <a:rPr lang="en-GB" sz="1400" dirty="0"/>
              <a:t> Cardiff: Department for Children, Education, Lifelong Learning and Skills. Available at: </a:t>
            </a:r>
            <a:r>
              <a:rPr lang="en-GB" sz="1400" u="sng" dirty="0">
                <a:hlinkClick r:id="rId6"/>
              </a:rPr>
              <a:t>http://learning.gov.wales/docs/learningwales/publications/081204infoteachertraineesen.pdf</a:t>
            </a:r>
            <a:r>
              <a:rPr lang="en-GB" sz="1400" dirty="0"/>
              <a:t> (Accessed: 4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  <a:p>
            <a:pPr marL="0" indent="0">
              <a:buNone/>
            </a:pPr>
            <a:r>
              <a:rPr lang="en-GB" sz="1400" dirty="0"/>
              <a:t>Welsh Government (2018) </a:t>
            </a:r>
            <a:r>
              <a:rPr lang="en-GB" sz="1400" i="1" dirty="0"/>
              <a:t>New School Curriculum.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7"/>
              </a:rPr>
              <a:t>https://gov.wales/topics/educationandskills/schoolshome/curriculuminwales/curriculum-for-wales-curriculum-for-life/?lang=en</a:t>
            </a:r>
            <a:r>
              <a:rPr lang="en-GB" sz="1400" dirty="0"/>
              <a:t> (Accessed: 7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232B39-FAD0-4FCE-A753-CFCFD2C44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5EC4DB-EE6C-4E08-9502-6DFF4258E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494590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865</TotalTime>
  <Words>1875</Words>
  <Application>Microsoft Office PowerPoint</Application>
  <PresentationFormat>Widescreen</PresentationFormat>
  <Paragraphs>200</Paragraphs>
  <Slides>18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Gill Sans MT</vt:lpstr>
      <vt:lpstr>Parcel</vt:lpstr>
      <vt:lpstr>How does the concept of Education for Sustainable Development and Global Citizenship (ESDGC) contribute to reducing global inequalities?</vt:lpstr>
      <vt:lpstr>What will be discussed….</vt:lpstr>
      <vt:lpstr>Globalisation</vt:lpstr>
      <vt:lpstr>What makes a global citizen?</vt:lpstr>
      <vt:lpstr>What is ESDGC?</vt:lpstr>
      <vt:lpstr>Examples of global inequalities</vt:lpstr>
      <vt:lpstr>How does ESDGC link to global inequalities?</vt:lpstr>
      <vt:lpstr>A sustainable Wales</vt:lpstr>
      <vt:lpstr>What are schools doing currently?</vt:lpstr>
      <vt:lpstr>Neoliberalism and education</vt:lpstr>
      <vt:lpstr>Neoliberalism</vt:lpstr>
      <vt:lpstr>The future of Welsh education</vt:lpstr>
      <vt:lpstr>How does Successful Futures contribute to global inequalities?</vt:lpstr>
      <vt:lpstr>In summary…</vt:lpstr>
      <vt:lpstr>Thank you for your time</vt:lpstr>
      <vt:lpstr>Reference list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does the concept of Education for Sustainable Development and Global Citizenship (ESDGC) contribute to reducing global inequalities?</dc:title>
  <dc:creator>Rhiannon Bambury</dc:creator>
  <cp:lastModifiedBy>Rhiannon Bambury</cp:lastModifiedBy>
  <cp:revision>119</cp:revision>
  <dcterms:created xsi:type="dcterms:W3CDTF">2018-05-04T10:07:52Z</dcterms:created>
  <dcterms:modified xsi:type="dcterms:W3CDTF">2018-05-09T10:31:40Z</dcterms:modified>
</cp:coreProperties>
</file>