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98" r:id="rId3"/>
    <p:sldId id="273" r:id="rId4"/>
    <p:sldId id="270" r:id="rId5"/>
    <p:sldId id="266" r:id="rId6"/>
    <p:sldId id="271" r:id="rId7"/>
    <p:sldId id="262" r:id="rId8"/>
    <p:sldId id="272" r:id="rId9"/>
    <p:sldId id="290" r:id="rId10"/>
    <p:sldId id="274" r:id="rId11"/>
    <p:sldId id="281" r:id="rId12"/>
    <p:sldId id="279" r:id="rId13"/>
    <p:sldId id="280" r:id="rId14"/>
    <p:sldId id="293" r:id="rId15"/>
    <p:sldId id="294" r:id="rId16"/>
    <p:sldId id="292" r:id="rId17"/>
    <p:sldId id="260" r:id="rId18"/>
    <p:sldId id="282" r:id="rId19"/>
    <p:sldId id="276" r:id="rId20"/>
    <p:sldId id="283" r:id="rId21"/>
    <p:sldId id="300" r:id="rId22"/>
    <p:sldId id="295" r:id="rId23"/>
    <p:sldId id="301" r:id="rId24"/>
    <p:sldId id="302" r:id="rId25"/>
    <p:sldId id="299" r:id="rId26"/>
    <p:sldId id="296" r:id="rId27"/>
    <p:sldId id="297" r:id="rId28"/>
  </p:sldIdLst>
  <p:sldSz cx="12192000" cy="6858000"/>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316" autoAdjust="0"/>
    <p:restoredTop sz="94660"/>
  </p:normalViewPr>
  <p:slideViewPr>
    <p:cSldViewPr snapToGrid="0">
      <p:cViewPr varScale="1">
        <p:scale>
          <a:sx n="67" d="100"/>
          <a:sy n="67" d="100"/>
        </p:scale>
        <p:origin x="72" y="12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Looked After Children</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B600-46D1-8A1A-2391D939411B}"/>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B600-46D1-8A1A-2391D939411B}"/>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B600-46D1-8A1A-2391D939411B}"/>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B600-46D1-8A1A-2391D939411B}"/>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B600-46D1-8A1A-2391D939411B}"/>
              </c:ext>
            </c:extLst>
          </c:dPt>
          <c:cat>
            <c:strRef>
              <c:f>Sheet1!$A$2:$A$6</c:f>
              <c:strCache>
                <c:ptCount val="5"/>
                <c:pt idx="0">
                  <c:v>Abuse/Neglect  (61%)</c:v>
                </c:pt>
                <c:pt idx="1">
                  <c:v>Family Disfunction   (15%)</c:v>
                </c:pt>
                <c:pt idx="2">
                  <c:v>Family accute stress   (8%)</c:v>
                </c:pt>
                <c:pt idx="3">
                  <c:v>Absents parents  (7%)</c:v>
                </c:pt>
                <c:pt idx="4">
                  <c:v>Other  (9%)</c:v>
                </c:pt>
              </c:strCache>
            </c:strRef>
          </c:cat>
          <c:val>
            <c:numRef>
              <c:f>Sheet1!$B$2:$B$6</c:f>
              <c:numCache>
                <c:formatCode>0%</c:formatCode>
                <c:ptCount val="5"/>
                <c:pt idx="0">
                  <c:v>0.61</c:v>
                </c:pt>
                <c:pt idx="1">
                  <c:v>0.15</c:v>
                </c:pt>
                <c:pt idx="2">
                  <c:v>0.08</c:v>
                </c:pt>
                <c:pt idx="3">
                  <c:v>7.0000000000000007E-2</c:v>
                </c:pt>
                <c:pt idx="4">
                  <c:v>0.09</c:v>
                </c:pt>
              </c:numCache>
            </c:numRef>
          </c:val>
          <c:extLst>
            <c:ext xmlns:c16="http://schemas.microsoft.com/office/drawing/2014/chart" uri="{C3380CC4-5D6E-409C-BE32-E72D297353CC}">
              <c16:uniqueId val="{00000000-2012-4AC2-8D15-61D408A8D6C3}"/>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ECDE07-E3BD-4E32-81FD-1CCF33C29A13}" type="doc">
      <dgm:prSet loTypeId="urn:microsoft.com/office/officeart/2005/8/layout/default" loCatId="list" qsTypeId="urn:microsoft.com/office/officeart/2005/8/quickstyle/simple4" qsCatId="simple" csTypeId="urn:microsoft.com/office/officeart/2005/8/colors/accent0_3" csCatId="mainScheme" phldr="1"/>
      <dgm:spPr/>
      <dgm:t>
        <a:bodyPr/>
        <a:lstStyle/>
        <a:p>
          <a:endParaRPr lang="en-US"/>
        </a:p>
      </dgm:t>
    </dgm:pt>
    <dgm:pt modelId="{DADE17F7-5CFE-4128-94F2-72B29DC22F7C}">
      <dgm:prSet/>
      <dgm:spPr/>
      <dgm:t>
        <a:bodyPr/>
        <a:lstStyle/>
        <a:p>
          <a:r>
            <a:rPr lang="en-US" dirty="0"/>
            <a:t>In this presentation I will be discussing the ACEs in Looked after Children. There are five sections.</a:t>
          </a:r>
        </a:p>
      </dgm:t>
    </dgm:pt>
    <dgm:pt modelId="{49BABE6C-001F-419B-B83C-5957189BD6F3}" type="parTrans" cxnId="{0F2AFC4A-7814-4D2A-8892-67EC2E9877DC}">
      <dgm:prSet/>
      <dgm:spPr/>
      <dgm:t>
        <a:bodyPr/>
        <a:lstStyle/>
        <a:p>
          <a:endParaRPr lang="en-US"/>
        </a:p>
      </dgm:t>
    </dgm:pt>
    <dgm:pt modelId="{541601B3-281D-405E-994D-B4BBEF28444A}" type="sibTrans" cxnId="{0F2AFC4A-7814-4D2A-8892-67EC2E9877DC}">
      <dgm:prSet/>
      <dgm:spPr/>
      <dgm:t>
        <a:bodyPr/>
        <a:lstStyle/>
        <a:p>
          <a:endParaRPr lang="en-US"/>
        </a:p>
      </dgm:t>
    </dgm:pt>
    <dgm:pt modelId="{A511502B-80FC-4DB0-A8B4-981033801924}">
      <dgm:prSet/>
      <dgm:spPr/>
      <dgm:t>
        <a:bodyPr/>
        <a:lstStyle/>
        <a:p>
          <a:r>
            <a:rPr lang="en-US"/>
            <a:t>The statistics behind LAC’s.</a:t>
          </a:r>
        </a:p>
      </dgm:t>
    </dgm:pt>
    <dgm:pt modelId="{437AA9B4-36DB-4523-858D-43ADE5D9A032}" type="parTrans" cxnId="{EBDDCF04-D980-41BC-853E-C234CFC76177}">
      <dgm:prSet/>
      <dgm:spPr/>
      <dgm:t>
        <a:bodyPr/>
        <a:lstStyle/>
        <a:p>
          <a:endParaRPr lang="en-US"/>
        </a:p>
      </dgm:t>
    </dgm:pt>
    <dgm:pt modelId="{544E3106-48A8-4B85-A528-A958FC3886CC}" type="sibTrans" cxnId="{EBDDCF04-D980-41BC-853E-C234CFC76177}">
      <dgm:prSet/>
      <dgm:spPr/>
      <dgm:t>
        <a:bodyPr/>
        <a:lstStyle/>
        <a:p>
          <a:endParaRPr lang="en-US"/>
        </a:p>
      </dgm:t>
    </dgm:pt>
    <dgm:pt modelId="{BADCDB5A-598C-4F7D-AB88-6E6F5E119830}">
      <dgm:prSet/>
      <dgm:spPr/>
      <dgm:t>
        <a:bodyPr/>
        <a:lstStyle/>
        <a:p>
          <a:r>
            <a:rPr lang="en-US" dirty="0"/>
            <a:t>A discussion on ACE’s, and brain development.</a:t>
          </a:r>
        </a:p>
      </dgm:t>
    </dgm:pt>
    <dgm:pt modelId="{F8D0C4CA-207E-4334-8295-F8E84B1C9E60}" type="parTrans" cxnId="{4C5A8006-7DB8-48D2-A345-3CE61D86C376}">
      <dgm:prSet/>
      <dgm:spPr/>
      <dgm:t>
        <a:bodyPr/>
        <a:lstStyle/>
        <a:p>
          <a:endParaRPr lang="en-US"/>
        </a:p>
      </dgm:t>
    </dgm:pt>
    <dgm:pt modelId="{0D848DE1-7E20-41DD-A0E2-B7E6002E23A0}" type="sibTrans" cxnId="{4C5A8006-7DB8-48D2-A345-3CE61D86C376}">
      <dgm:prSet/>
      <dgm:spPr/>
      <dgm:t>
        <a:bodyPr/>
        <a:lstStyle/>
        <a:p>
          <a:endParaRPr lang="en-US"/>
        </a:p>
      </dgm:t>
    </dgm:pt>
    <dgm:pt modelId="{F9B14862-13B1-4785-AC61-B76BF878101B}">
      <dgm:prSet/>
      <dgm:spPr/>
      <dgm:t>
        <a:bodyPr/>
        <a:lstStyle/>
        <a:p>
          <a:r>
            <a:rPr lang="en-US" dirty="0"/>
            <a:t>An overview on how LAC’s are supported, with multi-agency oversight.</a:t>
          </a:r>
        </a:p>
      </dgm:t>
    </dgm:pt>
    <dgm:pt modelId="{5DFF7A7E-BF12-4493-BE4C-0DDDF3047A40}" type="parTrans" cxnId="{945F2744-B5D9-4B9A-B8A5-5B799C4B074E}">
      <dgm:prSet/>
      <dgm:spPr/>
      <dgm:t>
        <a:bodyPr/>
        <a:lstStyle/>
        <a:p>
          <a:endParaRPr lang="en-US"/>
        </a:p>
      </dgm:t>
    </dgm:pt>
    <dgm:pt modelId="{B6238C0E-09B5-4FA0-9FB7-31D95442FCCC}" type="sibTrans" cxnId="{945F2744-B5D9-4B9A-B8A5-5B799C4B074E}">
      <dgm:prSet/>
      <dgm:spPr/>
      <dgm:t>
        <a:bodyPr/>
        <a:lstStyle/>
        <a:p>
          <a:endParaRPr lang="en-US"/>
        </a:p>
      </dgm:t>
    </dgm:pt>
    <dgm:pt modelId="{44D5E5D1-6BD8-497A-97F4-FD78E7DBC69C}">
      <dgm:prSet/>
      <dgm:spPr/>
      <dgm:t>
        <a:bodyPr/>
        <a:lstStyle/>
        <a:p>
          <a:r>
            <a:rPr lang="en-US"/>
            <a:t>The Welsh Government led policies concerning ACES.</a:t>
          </a:r>
        </a:p>
      </dgm:t>
    </dgm:pt>
    <dgm:pt modelId="{76DF199C-D138-4233-B827-1F34E9108896}" type="parTrans" cxnId="{572CC7ED-0694-4D35-8DD5-9F9290D77807}">
      <dgm:prSet/>
      <dgm:spPr/>
      <dgm:t>
        <a:bodyPr/>
        <a:lstStyle/>
        <a:p>
          <a:endParaRPr lang="en-US"/>
        </a:p>
      </dgm:t>
    </dgm:pt>
    <dgm:pt modelId="{BC54CD38-F606-4EA5-AC08-620C3DF4F67F}" type="sibTrans" cxnId="{572CC7ED-0694-4D35-8DD5-9F9290D77807}">
      <dgm:prSet/>
      <dgm:spPr/>
      <dgm:t>
        <a:bodyPr/>
        <a:lstStyle/>
        <a:p>
          <a:endParaRPr lang="en-US"/>
        </a:p>
      </dgm:t>
    </dgm:pt>
    <dgm:pt modelId="{BB13DA27-C39A-4F93-B216-0C8B7162E7DA}">
      <dgm:prSet/>
      <dgm:spPr/>
      <dgm:t>
        <a:bodyPr/>
        <a:lstStyle/>
        <a:p>
          <a:r>
            <a:rPr lang="en-US" dirty="0"/>
            <a:t>Proven Youth work interventions majoring on resilience.</a:t>
          </a:r>
        </a:p>
      </dgm:t>
    </dgm:pt>
    <dgm:pt modelId="{5DE66307-3685-491C-BE3A-735094F7B77A}" type="parTrans" cxnId="{5E6314AF-E608-4545-B88D-0B4F3D6ABD7B}">
      <dgm:prSet/>
      <dgm:spPr/>
      <dgm:t>
        <a:bodyPr/>
        <a:lstStyle/>
        <a:p>
          <a:endParaRPr lang="en-US"/>
        </a:p>
      </dgm:t>
    </dgm:pt>
    <dgm:pt modelId="{50E1BEFE-E65F-4C5D-853A-9BF48F9731C1}" type="sibTrans" cxnId="{5E6314AF-E608-4545-B88D-0B4F3D6ABD7B}">
      <dgm:prSet/>
      <dgm:spPr/>
      <dgm:t>
        <a:bodyPr/>
        <a:lstStyle/>
        <a:p>
          <a:endParaRPr lang="en-US"/>
        </a:p>
      </dgm:t>
    </dgm:pt>
    <dgm:pt modelId="{30085BDD-2A7C-4BB6-88CD-9B612687890A}">
      <dgm:prSet/>
      <dgm:spPr/>
      <dgm:t>
        <a:bodyPr/>
        <a:lstStyle/>
        <a:p>
          <a:r>
            <a:rPr lang="en-US" dirty="0"/>
            <a:t>Finally, the conclusion.</a:t>
          </a:r>
        </a:p>
      </dgm:t>
    </dgm:pt>
    <dgm:pt modelId="{67D7D9EE-C075-40CA-923B-8F290377CA69}" type="parTrans" cxnId="{79E20C5A-13B2-4346-8366-6429E11AEC96}">
      <dgm:prSet/>
      <dgm:spPr/>
    </dgm:pt>
    <dgm:pt modelId="{214FCF38-362F-41D1-AF95-06A7B3E67840}" type="sibTrans" cxnId="{79E20C5A-13B2-4346-8366-6429E11AEC96}">
      <dgm:prSet/>
      <dgm:spPr/>
    </dgm:pt>
    <dgm:pt modelId="{67F2CF71-0C75-4A23-A08B-00BE8FEFE2F3}" type="pres">
      <dgm:prSet presAssocID="{18ECDE07-E3BD-4E32-81FD-1CCF33C29A13}" presName="diagram" presStyleCnt="0">
        <dgm:presLayoutVars>
          <dgm:dir/>
          <dgm:resizeHandles val="exact"/>
        </dgm:presLayoutVars>
      </dgm:prSet>
      <dgm:spPr/>
    </dgm:pt>
    <dgm:pt modelId="{6346E67A-70E8-4FDB-92A3-9DF49FC621D3}" type="pres">
      <dgm:prSet presAssocID="{DADE17F7-5CFE-4128-94F2-72B29DC22F7C}" presName="node" presStyleLbl="node1" presStyleIdx="0" presStyleCnt="1" custScaleX="142428" custScaleY="201203">
        <dgm:presLayoutVars>
          <dgm:bulletEnabled val="1"/>
        </dgm:presLayoutVars>
      </dgm:prSet>
      <dgm:spPr/>
    </dgm:pt>
  </dgm:ptLst>
  <dgm:cxnLst>
    <dgm:cxn modelId="{EBDDCF04-D980-41BC-853E-C234CFC76177}" srcId="{DADE17F7-5CFE-4128-94F2-72B29DC22F7C}" destId="{A511502B-80FC-4DB0-A8B4-981033801924}" srcOrd="0" destOrd="0" parTransId="{437AA9B4-36DB-4523-858D-43ADE5D9A032}" sibTransId="{544E3106-48A8-4B85-A528-A958FC3886CC}"/>
    <dgm:cxn modelId="{4C5A8006-7DB8-48D2-A345-3CE61D86C376}" srcId="{DADE17F7-5CFE-4128-94F2-72B29DC22F7C}" destId="{BADCDB5A-598C-4F7D-AB88-6E6F5E119830}" srcOrd="1" destOrd="0" parTransId="{F8D0C4CA-207E-4334-8295-F8E84B1C9E60}" sibTransId="{0D848DE1-7E20-41DD-A0E2-B7E6002E23A0}"/>
    <dgm:cxn modelId="{CC1E0A08-DD54-4106-9F44-4802A5DA633A}" type="presOf" srcId="{A511502B-80FC-4DB0-A8B4-981033801924}" destId="{6346E67A-70E8-4FDB-92A3-9DF49FC621D3}" srcOrd="0" destOrd="1" presId="urn:microsoft.com/office/officeart/2005/8/layout/default"/>
    <dgm:cxn modelId="{6A92D15F-362A-4D32-8490-F5B6933073C5}" type="presOf" srcId="{18ECDE07-E3BD-4E32-81FD-1CCF33C29A13}" destId="{67F2CF71-0C75-4A23-A08B-00BE8FEFE2F3}" srcOrd="0" destOrd="0" presId="urn:microsoft.com/office/officeart/2005/8/layout/default"/>
    <dgm:cxn modelId="{945F2744-B5D9-4B9A-B8A5-5B799C4B074E}" srcId="{DADE17F7-5CFE-4128-94F2-72B29DC22F7C}" destId="{F9B14862-13B1-4785-AC61-B76BF878101B}" srcOrd="2" destOrd="0" parTransId="{5DFF7A7E-BF12-4493-BE4C-0DDDF3047A40}" sibTransId="{B6238C0E-09B5-4FA0-9FB7-31D95442FCCC}"/>
    <dgm:cxn modelId="{0F2AFC4A-7814-4D2A-8892-67EC2E9877DC}" srcId="{18ECDE07-E3BD-4E32-81FD-1CCF33C29A13}" destId="{DADE17F7-5CFE-4128-94F2-72B29DC22F7C}" srcOrd="0" destOrd="0" parTransId="{49BABE6C-001F-419B-B83C-5957189BD6F3}" sibTransId="{541601B3-281D-405E-994D-B4BBEF28444A}"/>
    <dgm:cxn modelId="{5D21194B-9372-4A12-85C9-6C8CEFE75EC6}" type="presOf" srcId="{BADCDB5A-598C-4F7D-AB88-6E6F5E119830}" destId="{6346E67A-70E8-4FDB-92A3-9DF49FC621D3}" srcOrd="0" destOrd="2" presId="urn:microsoft.com/office/officeart/2005/8/layout/default"/>
    <dgm:cxn modelId="{3C90764F-EE9E-4AE9-B550-C1C4FCC14644}" type="presOf" srcId="{44D5E5D1-6BD8-497A-97F4-FD78E7DBC69C}" destId="{6346E67A-70E8-4FDB-92A3-9DF49FC621D3}" srcOrd="0" destOrd="4" presId="urn:microsoft.com/office/officeart/2005/8/layout/default"/>
    <dgm:cxn modelId="{31697F79-65E0-40BA-B8F0-1352221C8790}" type="presOf" srcId="{BB13DA27-C39A-4F93-B216-0C8B7162E7DA}" destId="{6346E67A-70E8-4FDB-92A3-9DF49FC621D3}" srcOrd="0" destOrd="5" presId="urn:microsoft.com/office/officeart/2005/8/layout/default"/>
    <dgm:cxn modelId="{79E20C5A-13B2-4346-8366-6429E11AEC96}" srcId="{DADE17F7-5CFE-4128-94F2-72B29DC22F7C}" destId="{30085BDD-2A7C-4BB6-88CD-9B612687890A}" srcOrd="5" destOrd="0" parTransId="{67D7D9EE-C075-40CA-923B-8F290377CA69}" sibTransId="{214FCF38-362F-41D1-AF95-06A7B3E67840}"/>
    <dgm:cxn modelId="{DA52507F-C06E-403E-BD4F-398733D32127}" type="presOf" srcId="{F9B14862-13B1-4785-AC61-B76BF878101B}" destId="{6346E67A-70E8-4FDB-92A3-9DF49FC621D3}" srcOrd="0" destOrd="3" presId="urn:microsoft.com/office/officeart/2005/8/layout/default"/>
    <dgm:cxn modelId="{4C011E8F-40E2-4478-BE91-196E7070DBE7}" type="presOf" srcId="{30085BDD-2A7C-4BB6-88CD-9B612687890A}" destId="{6346E67A-70E8-4FDB-92A3-9DF49FC621D3}" srcOrd="0" destOrd="6" presId="urn:microsoft.com/office/officeart/2005/8/layout/default"/>
    <dgm:cxn modelId="{5E6314AF-E608-4545-B88D-0B4F3D6ABD7B}" srcId="{DADE17F7-5CFE-4128-94F2-72B29DC22F7C}" destId="{BB13DA27-C39A-4F93-B216-0C8B7162E7DA}" srcOrd="4" destOrd="0" parTransId="{5DE66307-3685-491C-BE3A-735094F7B77A}" sibTransId="{50E1BEFE-E65F-4C5D-853A-9BF48F9731C1}"/>
    <dgm:cxn modelId="{572CC7ED-0694-4D35-8DD5-9F9290D77807}" srcId="{DADE17F7-5CFE-4128-94F2-72B29DC22F7C}" destId="{44D5E5D1-6BD8-497A-97F4-FD78E7DBC69C}" srcOrd="3" destOrd="0" parTransId="{76DF199C-D138-4233-B827-1F34E9108896}" sibTransId="{BC54CD38-F606-4EA5-AC08-620C3DF4F67F}"/>
    <dgm:cxn modelId="{6B41F4F7-2BE4-4EE3-A9D6-6FA6A0E169EA}" type="presOf" srcId="{DADE17F7-5CFE-4128-94F2-72B29DC22F7C}" destId="{6346E67A-70E8-4FDB-92A3-9DF49FC621D3}" srcOrd="0" destOrd="0" presId="urn:microsoft.com/office/officeart/2005/8/layout/default"/>
    <dgm:cxn modelId="{8710421A-AF26-4E22-9F4A-76128E64B21C}" type="presParOf" srcId="{67F2CF71-0C75-4A23-A08B-00BE8FEFE2F3}" destId="{6346E67A-70E8-4FDB-92A3-9DF49FC621D3}"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CFE76A-8031-412F-8A0A-8BBACC2C9323}"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0FFA14E2-5F54-4706-8F0C-D18F0D29AFAD}">
      <dgm:prSet phldrT="[Text]"/>
      <dgm:spPr/>
      <dgm:t>
        <a:bodyPr/>
        <a:lstStyle/>
        <a:p>
          <a:pPr>
            <a:buNone/>
          </a:pPr>
          <a:r>
            <a:rPr lang="en-GB" dirty="0"/>
            <a:t>The young person or child were more likely to be put into care if they had developmental delay or congenital abnormalities.</a:t>
          </a:r>
        </a:p>
      </dgm:t>
    </dgm:pt>
    <dgm:pt modelId="{38B880D9-2625-46F1-8606-06217F246265}" type="parTrans" cxnId="{8DB5AF56-1635-4C1D-B3E7-D95B02938179}">
      <dgm:prSet/>
      <dgm:spPr/>
      <dgm:t>
        <a:bodyPr/>
        <a:lstStyle/>
        <a:p>
          <a:endParaRPr lang="en-GB"/>
        </a:p>
      </dgm:t>
    </dgm:pt>
    <dgm:pt modelId="{C20A2B4B-DDAC-4F88-B746-9B0EAC4E49E7}" type="sibTrans" cxnId="{8DB5AF56-1635-4C1D-B3E7-D95B02938179}">
      <dgm:prSet/>
      <dgm:spPr/>
      <dgm:t>
        <a:bodyPr/>
        <a:lstStyle/>
        <a:p>
          <a:endParaRPr lang="en-GB"/>
        </a:p>
      </dgm:t>
    </dgm:pt>
    <dgm:pt modelId="{77F8C5A7-2038-4A03-871F-A9F258C97886}">
      <dgm:prSet phldrT="[Text]"/>
      <dgm:spPr/>
      <dgm:t>
        <a:bodyPr/>
        <a:lstStyle/>
        <a:p>
          <a:r>
            <a:rPr lang="en-GB" dirty="0"/>
            <a:t>52% were born to mothers who lived in  the most deprived areas.</a:t>
          </a:r>
        </a:p>
      </dgm:t>
    </dgm:pt>
    <dgm:pt modelId="{CB0C8B1D-F674-4121-A6E7-A6CBC0613AED}" type="parTrans" cxnId="{E4BCAB29-B231-4BA8-918C-B37BDB34EA66}">
      <dgm:prSet/>
      <dgm:spPr/>
      <dgm:t>
        <a:bodyPr/>
        <a:lstStyle/>
        <a:p>
          <a:endParaRPr lang="en-GB"/>
        </a:p>
      </dgm:t>
    </dgm:pt>
    <dgm:pt modelId="{09D8D62E-87FB-482A-9A0B-D3265C1E1F4E}" type="sibTrans" cxnId="{E4BCAB29-B231-4BA8-918C-B37BDB34EA66}">
      <dgm:prSet/>
      <dgm:spPr/>
      <dgm:t>
        <a:bodyPr/>
        <a:lstStyle/>
        <a:p>
          <a:endParaRPr lang="en-GB"/>
        </a:p>
      </dgm:t>
    </dgm:pt>
    <dgm:pt modelId="{6703442B-40BD-42C0-86C6-DE29E87DE9A2}">
      <dgm:prSet phldrT="[Text]"/>
      <dgm:spPr/>
      <dgm:t>
        <a:bodyPr/>
        <a:lstStyle/>
        <a:p>
          <a:r>
            <a:rPr lang="en-GB" dirty="0"/>
            <a:t>Had a mother who had been treated for mental health problems</a:t>
          </a:r>
        </a:p>
      </dgm:t>
    </dgm:pt>
    <dgm:pt modelId="{A09C6BAE-9774-46C6-B489-5CB472DDD635}" type="parTrans" cxnId="{147E2C62-FDAF-4534-A5F8-C205168F7519}">
      <dgm:prSet/>
      <dgm:spPr/>
      <dgm:t>
        <a:bodyPr/>
        <a:lstStyle/>
        <a:p>
          <a:endParaRPr lang="en-GB"/>
        </a:p>
      </dgm:t>
    </dgm:pt>
    <dgm:pt modelId="{1BC66C17-4162-4831-9B64-B433879381F0}" type="sibTrans" cxnId="{147E2C62-FDAF-4534-A5F8-C205168F7519}">
      <dgm:prSet/>
      <dgm:spPr/>
      <dgm:t>
        <a:bodyPr/>
        <a:lstStyle/>
        <a:p>
          <a:endParaRPr lang="en-GB"/>
        </a:p>
      </dgm:t>
    </dgm:pt>
    <dgm:pt modelId="{9D3F873E-A562-4298-A62A-AF1C88523CEB}">
      <dgm:prSet phldrT="[Text]"/>
      <dgm:spPr/>
      <dgm:t>
        <a:bodyPr/>
        <a:lstStyle/>
        <a:p>
          <a:r>
            <a:rPr lang="en-GB" dirty="0"/>
            <a:t>The mother had a diagnosed learning disability.</a:t>
          </a:r>
        </a:p>
      </dgm:t>
    </dgm:pt>
    <dgm:pt modelId="{B23BEA85-ACA5-4E3A-8E87-86C937D2C731}" type="parTrans" cxnId="{06D6EA60-0640-488C-AB73-3A55085A2609}">
      <dgm:prSet/>
      <dgm:spPr/>
      <dgm:t>
        <a:bodyPr/>
        <a:lstStyle/>
        <a:p>
          <a:endParaRPr lang="en-GB"/>
        </a:p>
      </dgm:t>
    </dgm:pt>
    <dgm:pt modelId="{0CC1271E-E65C-43E0-94B2-C9519D761E02}" type="sibTrans" cxnId="{06D6EA60-0640-488C-AB73-3A55085A2609}">
      <dgm:prSet/>
      <dgm:spPr/>
      <dgm:t>
        <a:bodyPr/>
        <a:lstStyle/>
        <a:p>
          <a:endParaRPr lang="en-GB"/>
        </a:p>
      </dgm:t>
    </dgm:pt>
    <dgm:pt modelId="{595BA649-83D8-4C18-9FA5-7EAA5826F27C}">
      <dgm:prSet phldrT="[Text]"/>
      <dgm:spPr/>
      <dgm:t>
        <a:bodyPr/>
        <a:lstStyle/>
        <a:p>
          <a:r>
            <a:rPr lang="en-GB" dirty="0"/>
            <a:t>The mother had an alcohol related problem and or substance abuse</a:t>
          </a:r>
        </a:p>
      </dgm:t>
    </dgm:pt>
    <dgm:pt modelId="{1DA99F80-5EFE-4B14-8B51-0A86BD58F31E}" type="parTrans" cxnId="{D00BDE22-1D5A-4ED4-90BA-B90F4C1207BC}">
      <dgm:prSet/>
      <dgm:spPr/>
      <dgm:t>
        <a:bodyPr/>
        <a:lstStyle/>
        <a:p>
          <a:endParaRPr lang="en-GB"/>
        </a:p>
      </dgm:t>
    </dgm:pt>
    <dgm:pt modelId="{17191A72-A6AD-4513-B9D2-7BBD7F4F6B0D}" type="sibTrans" cxnId="{D00BDE22-1D5A-4ED4-90BA-B90F4C1207BC}">
      <dgm:prSet/>
      <dgm:spPr/>
      <dgm:t>
        <a:bodyPr/>
        <a:lstStyle/>
        <a:p>
          <a:endParaRPr lang="en-GB"/>
        </a:p>
      </dgm:t>
    </dgm:pt>
    <dgm:pt modelId="{F6833874-B0CF-4A8F-B91B-BEBEA98E02C4}">
      <dgm:prSet/>
      <dgm:spPr/>
      <dgm:t>
        <a:bodyPr/>
        <a:lstStyle/>
        <a:p>
          <a:endParaRPr lang="en-GB"/>
        </a:p>
      </dgm:t>
    </dgm:pt>
    <dgm:pt modelId="{653B1DE0-E673-4F69-8373-F58BCBDE08C5}" type="parTrans" cxnId="{C9287FB2-0F15-4850-B43D-B083870B6EAE}">
      <dgm:prSet/>
      <dgm:spPr/>
      <dgm:t>
        <a:bodyPr/>
        <a:lstStyle/>
        <a:p>
          <a:endParaRPr lang="en-GB"/>
        </a:p>
      </dgm:t>
    </dgm:pt>
    <dgm:pt modelId="{8CFF71E8-19AA-4250-918E-DD553FFA9400}" type="sibTrans" cxnId="{C9287FB2-0F15-4850-B43D-B083870B6EAE}">
      <dgm:prSet/>
      <dgm:spPr/>
      <dgm:t>
        <a:bodyPr/>
        <a:lstStyle/>
        <a:p>
          <a:endParaRPr lang="en-GB"/>
        </a:p>
      </dgm:t>
    </dgm:pt>
    <dgm:pt modelId="{1C0ADBD5-ECE9-456A-A06B-04D4D152C6CE}">
      <dgm:prSet/>
      <dgm:spPr/>
      <dgm:t>
        <a:bodyPr/>
        <a:lstStyle/>
        <a:p>
          <a:endParaRPr lang="en-GB" dirty="0"/>
        </a:p>
      </dgm:t>
    </dgm:pt>
    <dgm:pt modelId="{A13E0D25-CC27-4895-AD42-B8F3D313E230}" type="parTrans" cxnId="{34E4F1A1-4B1E-4E63-94BD-7015D3E39EA9}">
      <dgm:prSet/>
      <dgm:spPr/>
      <dgm:t>
        <a:bodyPr/>
        <a:lstStyle/>
        <a:p>
          <a:endParaRPr lang="en-GB"/>
        </a:p>
      </dgm:t>
    </dgm:pt>
    <dgm:pt modelId="{A008EAFA-EBB6-428A-9281-225543C62ED2}" type="sibTrans" cxnId="{34E4F1A1-4B1E-4E63-94BD-7015D3E39EA9}">
      <dgm:prSet/>
      <dgm:spPr/>
      <dgm:t>
        <a:bodyPr/>
        <a:lstStyle/>
        <a:p>
          <a:endParaRPr lang="en-GB"/>
        </a:p>
      </dgm:t>
    </dgm:pt>
    <dgm:pt modelId="{1B63A865-F158-4F7D-824C-A7C50673369B}">
      <dgm:prSet/>
      <dgm:spPr/>
      <dgm:t>
        <a:bodyPr/>
        <a:lstStyle/>
        <a:p>
          <a:endParaRPr lang="en-GB"/>
        </a:p>
      </dgm:t>
    </dgm:pt>
    <dgm:pt modelId="{E11D9EFD-099B-4DDA-8E8D-CC0DF5C76B52}" type="parTrans" cxnId="{566B0E5D-EDF9-463D-B88D-3BCD559B0C35}">
      <dgm:prSet/>
      <dgm:spPr/>
      <dgm:t>
        <a:bodyPr/>
        <a:lstStyle/>
        <a:p>
          <a:endParaRPr lang="en-GB"/>
        </a:p>
      </dgm:t>
    </dgm:pt>
    <dgm:pt modelId="{43FC2093-0608-4761-8E90-FF4C2A45E43F}" type="sibTrans" cxnId="{566B0E5D-EDF9-463D-B88D-3BCD559B0C35}">
      <dgm:prSet/>
      <dgm:spPr/>
      <dgm:t>
        <a:bodyPr/>
        <a:lstStyle/>
        <a:p>
          <a:endParaRPr lang="en-GB"/>
        </a:p>
      </dgm:t>
    </dgm:pt>
    <dgm:pt modelId="{53C001F6-9979-4336-90C7-5D0D9080131A}">
      <dgm:prSet/>
      <dgm:spPr/>
      <dgm:t>
        <a:bodyPr/>
        <a:lstStyle/>
        <a:p>
          <a:endParaRPr lang="en-GB" dirty="0"/>
        </a:p>
      </dgm:t>
    </dgm:pt>
    <dgm:pt modelId="{CB7CD233-99C0-4DA1-B152-1D7D6761FB48}" type="parTrans" cxnId="{B3392C5D-F340-4A57-8F0A-5E4B214F26D8}">
      <dgm:prSet/>
      <dgm:spPr/>
      <dgm:t>
        <a:bodyPr/>
        <a:lstStyle/>
        <a:p>
          <a:endParaRPr lang="en-GB"/>
        </a:p>
      </dgm:t>
    </dgm:pt>
    <dgm:pt modelId="{DD8A0B6D-12E5-4619-B932-52A3E6ADC4B8}" type="sibTrans" cxnId="{B3392C5D-F340-4A57-8F0A-5E4B214F26D8}">
      <dgm:prSet/>
      <dgm:spPr/>
      <dgm:t>
        <a:bodyPr/>
        <a:lstStyle/>
        <a:p>
          <a:endParaRPr lang="en-GB"/>
        </a:p>
      </dgm:t>
    </dgm:pt>
    <dgm:pt modelId="{B3BDA486-4EAD-42F0-A5B5-DBBA6F1DCE8F}">
      <dgm:prSet/>
      <dgm:spPr/>
      <dgm:t>
        <a:bodyPr/>
        <a:lstStyle/>
        <a:p>
          <a:endParaRPr lang="en-GB"/>
        </a:p>
      </dgm:t>
    </dgm:pt>
    <dgm:pt modelId="{E127DE2D-90F8-4AF8-AE02-67C9ABAFF4E8}" type="parTrans" cxnId="{9DD956AB-CA14-4292-BD77-B6C57F7F8B38}">
      <dgm:prSet/>
      <dgm:spPr/>
      <dgm:t>
        <a:bodyPr/>
        <a:lstStyle/>
        <a:p>
          <a:endParaRPr lang="en-GB"/>
        </a:p>
      </dgm:t>
    </dgm:pt>
    <dgm:pt modelId="{270D3956-B48D-4B5A-83A5-58B039F1CEE4}" type="sibTrans" cxnId="{9DD956AB-CA14-4292-BD77-B6C57F7F8B38}">
      <dgm:prSet/>
      <dgm:spPr/>
      <dgm:t>
        <a:bodyPr/>
        <a:lstStyle/>
        <a:p>
          <a:endParaRPr lang="en-GB"/>
        </a:p>
      </dgm:t>
    </dgm:pt>
    <dgm:pt modelId="{B4481022-4B73-4F65-9E2A-CB7F653C4BF7}" type="pres">
      <dgm:prSet presAssocID="{05CFE76A-8031-412F-8A0A-8BBACC2C9323}" presName="diagram" presStyleCnt="0">
        <dgm:presLayoutVars>
          <dgm:chMax val="1"/>
          <dgm:dir/>
          <dgm:animLvl val="ctr"/>
          <dgm:resizeHandles val="exact"/>
        </dgm:presLayoutVars>
      </dgm:prSet>
      <dgm:spPr/>
    </dgm:pt>
    <dgm:pt modelId="{EF81A0E6-7869-4011-B4C4-C05AC6FC0B41}" type="pres">
      <dgm:prSet presAssocID="{05CFE76A-8031-412F-8A0A-8BBACC2C9323}" presName="matrix" presStyleCnt="0"/>
      <dgm:spPr/>
    </dgm:pt>
    <dgm:pt modelId="{D08DD300-FA6D-4FEC-B6DE-CEE9B9D8EACD}" type="pres">
      <dgm:prSet presAssocID="{05CFE76A-8031-412F-8A0A-8BBACC2C9323}" presName="tile1" presStyleLbl="node1" presStyleIdx="0" presStyleCnt="4"/>
      <dgm:spPr/>
    </dgm:pt>
    <dgm:pt modelId="{02749E8F-6D75-4C62-9870-E92896E603D6}" type="pres">
      <dgm:prSet presAssocID="{05CFE76A-8031-412F-8A0A-8BBACC2C9323}" presName="tile1text" presStyleLbl="node1" presStyleIdx="0" presStyleCnt="4">
        <dgm:presLayoutVars>
          <dgm:chMax val="0"/>
          <dgm:chPref val="0"/>
          <dgm:bulletEnabled val="1"/>
        </dgm:presLayoutVars>
      </dgm:prSet>
      <dgm:spPr/>
    </dgm:pt>
    <dgm:pt modelId="{6E6065C4-5116-44AC-8893-CF844CFACD0E}" type="pres">
      <dgm:prSet presAssocID="{05CFE76A-8031-412F-8A0A-8BBACC2C9323}" presName="tile2" presStyleLbl="node1" presStyleIdx="1" presStyleCnt="4"/>
      <dgm:spPr/>
    </dgm:pt>
    <dgm:pt modelId="{18FA185A-4F67-4B36-83E3-45A9BB533F2B}" type="pres">
      <dgm:prSet presAssocID="{05CFE76A-8031-412F-8A0A-8BBACC2C9323}" presName="tile2text" presStyleLbl="node1" presStyleIdx="1" presStyleCnt="4">
        <dgm:presLayoutVars>
          <dgm:chMax val="0"/>
          <dgm:chPref val="0"/>
          <dgm:bulletEnabled val="1"/>
        </dgm:presLayoutVars>
      </dgm:prSet>
      <dgm:spPr/>
    </dgm:pt>
    <dgm:pt modelId="{E5CB44E0-44C1-4284-81E8-8C292808F0E7}" type="pres">
      <dgm:prSet presAssocID="{05CFE76A-8031-412F-8A0A-8BBACC2C9323}" presName="tile3" presStyleLbl="node1" presStyleIdx="2" presStyleCnt="4"/>
      <dgm:spPr/>
    </dgm:pt>
    <dgm:pt modelId="{C857A5A9-F6B2-4DEC-AB19-8B92063E075D}" type="pres">
      <dgm:prSet presAssocID="{05CFE76A-8031-412F-8A0A-8BBACC2C9323}" presName="tile3text" presStyleLbl="node1" presStyleIdx="2" presStyleCnt="4">
        <dgm:presLayoutVars>
          <dgm:chMax val="0"/>
          <dgm:chPref val="0"/>
          <dgm:bulletEnabled val="1"/>
        </dgm:presLayoutVars>
      </dgm:prSet>
      <dgm:spPr/>
    </dgm:pt>
    <dgm:pt modelId="{C2061444-B33D-4207-8917-6159AC940F56}" type="pres">
      <dgm:prSet presAssocID="{05CFE76A-8031-412F-8A0A-8BBACC2C9323}" presName="tile4" presStyleLbl="node1" presStyleIdx="3" presStyleCnt="4"/>
      <dgm:spPr/>
    </dgm:pt>
    <dgm:pt modelId="{C06EB83A-479B-425E-9CBD-5BE2430C0050}" type="pres">
      <dgm:prSet presAssocID="{05CFE76A-8031-412F-8A0A-8BBACC2C9323}" presName="tile4text" presStyleLbl="node1" presStyleIdx="3" presStyleCnt="4">
        <dgm:presLayoutVars>
          <dgm:chMax val="0"/>
          <dgm:chPref val="0"/>
          <dgm:bulletEnabled val="1"/>
        </dgm:presLayoutVars>
      </dgm:prSet>
      <dgm:spPr/>
    </dgm:pt>
    <dgm:pt modelId="{85115918-BBE2-4FF9-9B30-AC4323AC8B39}" type="pres">
      <dgm:prSet presAssocID="{05CFE76A-8031-412F-8A0A-8BBACC2C9323}" presName="centerTile" presStyleLbl="fgShp" presStyleIdx="0" presStyleCnt="1" custScaleX="122831" custScaleY="161133">
        <dgm:presLayoutVars>
          <dgm:chMax val="0"/>
          <dgm:chPref val="0"/>
        </dgm:presLayoutVars>
      </dgm:prSet>
      <dgm:spPr/>
    </dgm:pt>
  </dgm:ptLst>
  <dgm:cxnLst>
    <dgm:cxn modelId="{2F11000D-4E25-4A56-B0C0-30EA22BAC550}" type="presOf" srcId="{9D3F873E-A562-4298-A62A-AF1C88523CEB}" destId="{C857A5A9-F6B2-4DEC-AB19-8B92063E075D}" srcOrd="1" destOrd="0" presId="urn:microsoft.com/office/officeart/2005/8/layout/matrix1"/>
    <dgm:cxn modelId="{D00BDE22-1D5A-4ED4-90BA-B90F4C1207BC}" srcId="{0FFA14E2-5F54-4706-8F0C-D18F0D29AFAD}" destId="{595BA649-83D8-4C18-9FA5-7EAA5826F27C}" srcOrd="3" destOrd="0" parTransId="{1DA99F80-5EFE-4B14-8B51-0A86BD58F31E}" sibTransId="{17191A72-A6AD-4513-B9D2-7BBD7F4F6B0D}"/>
    <dgm:cxn modelId="{E4BCAB29-B231-4BA8-918C-B37BDB34EA66}" srcId="{0FFA14E2-5F54-4706-8F0C-D18F0D29AFAD}" destId="{77F8C5A7-2038-4A03-871F-A9F258C97886}" srcOrd="0" destOrd="0" parTransId="{CB0C8B1D-F674-4121-A6E7-A6CBC0613AED}" sibTransId="{09D8D62E-87FB-482A-9A0B-D3265C1E1F4E}"/>
    <dgm:cxn modelId="{566B0E5D-EDF9-463D-B88D-3BCD559B0C35}" srcId="{0FFA14E2-5F54-4706-8F0C-D18F0D29AFAD}" destId="{1B63A865-F158-4F7D-824C-A7C50673369B}" srcOrd="4" destOrd="0" parTransId="{E11D9EFD-099B-4DDA-8E8D-CC0DF5C76B52}" sibTransId="{43FC2093-0608-4761-8E90-FF4C2A45E43F}"/>
    <dgm:cxn modelId="{B3392C5D-F340-4A57-8F0A-5E4B214F26D8}" srcId="{0FFA14E2-5F54-4706-8F0C-D18F0D29AFAD}" destId="{53C001F6-9979-4336-90C7-5D0D9080131A}" srcOrd="5" destOrd="0" parTransId="{CB7CD233-99C0-4DA1-B152-1D7D6761FB48}" sibTransId="{DD8A0B6D-12E5-4619-B932-52A3E6ADC4B8}"/>
    <dgm:cxn modelId="{06D6EA60-0640-488C-AB73-3A55085A2609}" srcId="{0FFA14E2-5F54-4706-8F0C-D18F0D29AFAD}" destId="{9D3F873E-A562-4298-A62A-AF1C88523CEB}" srcOrd="2" destOrd="0" parTransId="{B23BEA85-ACA5-4E3A-8E87-86C937D2C731}" sibTransId="{0CC1271E-E65C-43E0-94B2-C9519D761E02}"/>
    <dgm:cxn modelId="{147E2C62-FDAF-4534-A5F8-C205168F7519}" srcId="{0FFA14E2-5F54-4706-8F0C-D18F0D29AFAD}" destId="{6703442B-40BD-42C0-86C6-DE29E87DE9A2}" srcOrd="1" destOrd="0" parTransId="{A09C6BAE-9774-46C6-B489-5CB472DDD635}" sibTransId="{1BC66C17-4162-4831-9B64-B433879381F0}"/>
    <dgm:cxn modelId="{6F35AB67-43AC-4688-98E4-868FB93F4283}" type="presOf" srcId="{595BA649-83D8-4C18-9FA5-7EAA5826F27C}" destId="{C2061444-B33D-4207-8917-6159AC940F56}" srcOrd="0" destOrd="0" presId="urn:microsoft.com/office/officeart/2005/8/layout/matrix1"/>
    <dgm:cxn modelId="{5292BB67-8960-46AB-BACE-996BE42C8340}" type="presOf" srcId="{0FFA14E2-5F54-4706-8F0C-D18F0D29AFAD}" destId="{85115918-BBE2-4FF9-9B30-AC4323AC8B39}" srcOrd="0" destOrd="0" presId="urn:microsoft.com/office/officeart/2005/8/layout/matrix1"/>
    <dgm:cxn modelId="{7A991F55-DAF2-41B1-BA85-8524F4B462C7}" type="presOf" srcId="{9D3F873E-A562-4298-A62A-AF1C88523CEB}" destId="{E5CB44E0-44C1-4284-81E8-8C292808F0E7}" srcOrd="0" destOrd="0" presId="urn:microsoft.com/office/officeart/2005/8/layout/matrix1"/>
    <dgm:cxn modelId="{8DB5AF56-1635-4C1D-B3E7-D95B02938179}" srcId="{05CFE76A-8031-412F-8A0A-8BBACC2C9323}" destId="{0FFA14E2-5F54-4706-8F0C-D18F0D29AFAD}" srcOrd="0" destOrd="0" parTransId="{38B880D9-2625-46F1-8606-06217F246265}" sibTransId="{C20A2B4B-DDAC-4F88-B746-9B0EAC4E49E7}"/>
    <dgm:cxn modelId="{03D50190-4EA1-4AAF-B9EA-61CB401C4482}" type="presOf" srcId="{77F8C5A7-2038-4A03-871F-A9F258C97886}" destId="{02749E8F-6D75-4C62-9870-E92896E603D6}" srcOrd="1" destOrd="0" presId="urn:microsoft.com/office/officeart/2005/8/layout/matrix1"/>
    <dgm:cxn modelId="{F4350394-3062-4F81-ACDC-2422FC88B2EB}" type="presOf" srcId="{77F8C5A7-2038-4A03-871F-A9F258C97886}" destId="{D08DD300-FA6D-4FEC-B6DE-CEE9B9D8EACD}" srcOrd="0" destOrd="0" presId="urn:microsoft.com/office/officeart/2005/8/layout/matrix1"/>
    <dgm:cxn modelId="{34E4F1A1-4B1E-4E63-94BD-7015D3E39EA9}" srcId="{0FFA14E2-5F54-4706-8F0C-D18F0D29AFAD}" destId="{1C0ADBD5-ECE9-456A-A06B-04D4D152C6CE}" srcOrd="7" destOrd="0" parTransId="{A13E0D25-CC27-4895-AD42-B8F3D313E230}" sibTransId="{A008EAFA-EBB6-428A-9281-225543C62ED2}"/>
    <dgm:cxn modelId="{B12F4AA3-6327-46D4-8E25-C4001628E872}" type="presOf" srcId="{595BA649-83D8-4C18-9FA5-7EAA5826F27C}" destId="{C06EB83A-479B-425E-9CBD-5BE2430C0050}" srcOrd="1" destOrd="0" presId="urn:microsoft.com/office/officeart/2005/8/layout/matrix1"/>
    <dgm:cxn modelId="{9DD956AB-CA14-4292-BD77-B6C57F7F8B38}" srcId="{05CFE76A-8031-412F-8A0A-8BBACC2C9323}" destId="{B3BDA486-4EAD-42F0-A5B5-DBBA6F1DCE8F}" srcOrd="1" destOrd="0" parTransId="{E127DE2D-90F8-4AF8-AE02-67C9ABAFF4E8}" sibTransId="{270D3956-B48D-4B5A-83A5-58B039F1CEE4}"/>
    <dgm:cxn modelId="{C9287FB2-0F15-4850-B43D-B083870B6EAE}" srcId="{0FFA14E2-5F54-4706-8F0C-D18F0D29AFAD}" destId="{F6833874-B0CF-4A8F-B91B-BEBEA98E02C4}" srcOrd="6" destOrd="0" parTransId="{653B1DE0-E673-4F69-8373-F58BCBDE08C5}" sibTransId="{8CFF71E8-19AA-4250-918E-DD553FFA9400}"/>
    <dgm:cxn modelId="{00DDC1B7-6381-41AD-B4EC-C7B90680587D}" type="presOf" srcId="{05CFE76A-8031-412F-8A0A-8BBACC2C9323}" destId="{B4481022-4B73-4F65-9E2A-CB7F653C4BF7}" srcOrd="0" destOrd="0" presId="urn:microsoft.com/office/officeart/2005/8/layout/matrix1"/>
    <dgm:cxn modelId="{A8CA9BCD-BF49-4E08-A1B9-266DDEBA4E70}" type="presOf" srcId="{6703442B-40BD-42C0-86C6-DE29E87DE9A2}" destId="{6E6065C4-5116-44AC-8893-CF844CFACD0E}" srcOrd="0" destOrd="0" presId="urn:microsoft.com/office/officeart/2005/8/layout/matrix1"/>
    <dgm:cxn modelId="{E4A45FFA-F6E9-48BC-87BC-8331D001EFF4}" type="presOf" srcId="{6703442B-40BD-42C0-86C6-DE29E87DE9A2}" destId="{18FA185A-4F67-4B36-83E3-45A9BB533F2B}" srcOrd="1" destOrd="0" presId="urn:microsoft.com/office/officeart/2005/8/layout/matrix1"/>
    <dgm:cxn modelId="{7E7D40F4-C7D8-4657-9E79-615E833F96B5}" type="presParOf" srcId="{B4481022-4B73-4F65-9E2A-CB7F653C4BF7}" destId="{EF81A0E6-7869-4011-B4C4-C05AC6FC0B41}" srcOrd="0" destOrd="0" presId="urn:microsoft.com/office/officeart/2005/8/layout/matrix1"/>
    <dgm:cxn modelId="{1755EA18-B33E-47CA-96BE-708E7467BC91}" type="presParOf" srcId="{EF81A0E6-7869-4011-B4C4-C05AC6FC0B41}" destId="{D08DD300-FA6D-4FEC-B6DE-CEE9B9D8EACD}" srcOrd="0" destOrd="0" presId="urn:microsoft.com/office/officeart/2005/8/layout/matrix1"/>
    <dgm:cxn modelId="{A1622D50-8EE8-4D68-8B6C-2FA823D6EC90}" type="presParOf" srcId="{EF81A0E6-7869-4011-B4C4-C05AC6FC0B41}" destId="{02749E8F-6D75-4C62-9870-E92896E603D6}" srcOrd="1" destOrd="0" presId="urn:microsoft.com/office/officeart/2005/8/layout/matrix1"/>
    <dgm:cxn modelId="{BAF6E04F-BDCA-4460-B170-8780D3ED0E7D}" type="presParOf" srcId="{EF81A0E6-7869-4011-B4C4-C05AC6FC0B41}" destId="{6E6065C4-5116-44AC-8893-CF844CFACD0E}" srcOrd="2" destOrd="0" presId="urn:microsoft.com/office/officeart/2005/8/layout/matrix1"/>
    <dgm:cxn modelId="{5EA2D20F-D375-43F4-B444-1B33E4797008}" type="presParOf" srcId="{EF81A0E6-7869-4011-B4C4-C05AC6FC0B41}" destId="{18FA185A-4F67-4B36-83E3-45A9BB533F2B}" srcOrd="3" destOrd="0" presId="urn:microsoft.com/office/officeart/2005/8/layout/matrix1"/>
    <dgm:cxn modelId="{0E3828B8-B093-470D-9822-763A26311ED7}" type="presParOf" srcId="{EF81A0E6-7869-4011-B4C4-C05AC6FC0B41}" destId="{E5CB44E0-44C1-4284-81E8-8C292808F0E7}" srcOrd="4" destOrd="0" presId="urn:microsoft.com/office/officeart/2005/8/layout/matrix1"/>
    <dgm:cxn modelId="{2BDF27F1-6959-45BB-A33C-BDFD6D574A2B}" type="presParOf" srcId="{EF81A0E6-7869-4011-B4C4-C05AC6FC0B41}" destId="{C857A5A9-F6B2-4DEC-AB19-8B92063E075D}" srcOrd="5" destOrd="0" presId="urn:microsoft.com/office/officeart/2005/8/layout/matrix1"/>
    <dgm:cxn modelId="{5AAB2704-117D-4D9A-9A53-D4773FEB145E}" type="presParOf" srcId="{EF81A0E6-7869-4011-B4C4-C05AC6FC0B41}" destId="{C2061444-B33D-4207-8917-6159AC940F56}" srcOrd="6" destOrd="0" presId="urn:microsoft.com/office/officeart/2005/8/layout/matrix1"/>
    <dgm:cxn modelId="{0E171CBE-911E-4DDD-AF91-8B464AB1F895}" type="presParOf" srcId="{EF81A0E6-7869-4011-B4C4-C05AC6FC0B41}" destId="{C06EB83A-479B-425E-9CBD-5BE2430C0050}" srcOrd="7" destOrd="0" presId="urn:microsoft.com/office/officeart/2005/8/layout/matrix1"/>
    <dgm:cxn modelId="{CBA6D8E1-3D23-4364-BB9C-D9F4A3250652}" type="presParOf" srcId="{B4481022-4B73-4F65-9E2A-CB7F653C4BF7}" destId="{85115918-BBE2-4FF9-9B30-AC4323AC8B39}"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80DD201-4BC3-4133-AE1F-49D785851B3F}" type="doc">
      <dgm:prSet loTypeId="urn:microsoft.com/office/officeart/2005/8/layout/hProcess9" loCatId="process" qsTypeId="urn:microsoft.com/office/officeart/2005/8/quickstyle/simple1" qsCatId="simple" csTypeId="urn:microsoft.com/office/officeart/2005/8/colors/accent1_2" csCatId="accent1" phldr="1"/>
      <dgm:spPr/>
    </dgm:pt>
    <dgm:pt modelId="{F227528E-0371-4873-A6AA-C12ADFDD95E9}">
      <dgm:prSet phldrT="[Text]"/>
      <dgm:spPr/>
      <dgm:t>
        <a:bodyPr/>
        <a:lstStyle/>
        <a:p>
          <a:r>
            <a:rPr lang="en-US" dirty="0"/>
            <a:t>52% risk of harm or neglect by parent</a:t>
          </a:r>
          <a:endParaRPr lang="en-GB" dirty="0"/>
        </a:p>
      </dgm:t>
    </dgm:pt>
    <dgm:pt modelId="{4944EAAA-943D-4F72-8B16-7DED4B175FB6}" type="parTrans" cxnId="{28A7F098-F093-456F-BEC1-8497EA520F34}">
      <dgm:prSet/>
      <dgm:spPr/>
      <dgm:t>
        <a:bodyPr/>
        <a:lstStyle/>
        <a:p>
          <a:endParaRPr lang="en-GB"/>
        </a:p>
      </dgm:t>
    </dgm:pt>
    <dgm:pt modelId="{56374899-9C5F-403E-937C-58578ABA567E}" type="sibTrans" cxnId="{28A7F098-F093-456F-BEC1-8497EA520F34}">
      <dgm:prSet/>
      <dgm:spPr/>
      <dgm:t>
        <a:bodyPr/>
        <a:lstStyle/>
        <a:p>
          <a:endParaRPr lang="en-GB"/>
        </a:p>
      </dgm:t>
    </dgm:pt>
    <dgm:pt modelId="{4DD5784A-8E21-46CE-9C2B-4C10059261B8}">
      <dgm:prSet phldrT="[Text]"/>
      <dgm:spPr/>
      <dgm:t>
        <a:bodyPr/>
        <a:lstStyle/>
        <a:p>
          <a:r>
            <a:rPr lang="en-US" dirty="0"/>
            <a:t>42% Parental mental health</a:t>
          </a:r>
          <a:endParaRPr lang="en-GB" dirty="0"/>
        </a:p>
      </dgm:t>
    </dgm:pt>
    <dgm:pt modelId="{FD4DACDC-E54D-49A9-9316-22CB946C3941}" type="parTrans" cxnId="{5724DFAA-1756-4FF1-B581-3AFE5AA192E1}">
      <dgm:prSet/>
      <dgm:spPr/>
      <dgm:t>
        <a:bodyPr/>
        <a:lstStyle/>
        <a:p>
          <a:endParaRPr lang="en-GB"/>
        </a:p>
      </dgm:t>
    </dgm:pt>
    <dgm:pt modelId="{C6B0F6B3-9873-460A-B6F2-0CC2C9F957D2}" type="sibTrans" cxnId="{5724DFAA-1756-4FF1-B581-3AFE5AA192E1}">
      <dgm:prSet/>
      <dgm:spPr/>
      <dgm:t>
        <a:bodyPr/>
        <a:lstStyle/>
        <a:p>
          <a:endParaRPr lang="en-GB"/>
        </a:p>
      </dgm:t>
    </dgm:pt>
    <dgm:pt modelId="{9B9B38C2-3227-4068-9FF8-147B534D0D32}" type="pres">
      <dgm:prSet presAssocID="{B80DD201-4BC3-4133-AE1F-49D785851B3F}" presName="CompostProcess" presStyleCnt="0">
        <dgm:presLayoutVars>
          <dgm:dir/>
          <dgm:resizeHandles val="exact"/>
        </dgm:presLayoutVars>
      </dgm:prSet>
      <dgm:spPr/>
    </dgm:pt>
    <dgm:pt modelId="{D8845D49-BDCB-486F-A7DC-117D11764F45}" type="pres">
      <dgm:prSet presAssocID="{B80DD201-4BC3-4133-AE1F-49D785851B3F}" presName="arrow" presStyleLbl="bgShp" presStyleIdx="0" presStyleCnt="1" custScaleX="116031" custLinFactNeighborX="4462"/>
      <dgm:spPr/>
    </dgm:pt>
    <dgm:pt modelId="{9273C7AD-B71C-4771-B5D2-55FB589D91B4}" type="pres">
      <dgm:prSet presAssocID="{B80DD201-4BC3-4133-AE1F-49D785851B3F}" presName="linearProcess" presStyleCnt="0"/>
      <dgm:spPr/>
    </dgm:pt>
    <dgm:pt modelId="{BBBFC1A8-0C3E-4B2C-8F4B-203E3D43E603}" type="pres">
      <dgm:prSet presAssocID="{F227528E-0371-4873-A6AA-C12ADFDD95E9}" presName="textNode" presStyleLbl="node1" presStyleIdx="0" presStyleCnt="2" custScaleX="122147">
        <dgm:presLayoutVars>
          <dgm:bulletEnabled val="1"/>
        </dgm:presLayoutVars>
      </dgm:prSet>
      <dgm:spPr/>
    </dgm:pt>
    <dgm:pt modelId="{1002BD22-871F-4A9C-82AA-2914F808EE69}" type="pres">
      <dgm:prSet presAssocID="{56374899-9C5F-403E-937C-58578ABA567E}" presName="sibTrans" presStyleCnt="0"/>
      <dgm:spPr/>
    </dgm:pt>
    <dgm:pt modelId="{FEC1D12B-D9FA-414F-9F2C-1F9357A85594}" type="pres">
      <dgm:prSet presAssocID="{4DD5784A-8E21-46CE-9C2B-4C10059261B8}" presName="textNode" presStyleLbl="node1" presStyleIdx="1" presStyleCnt="2">
        <dgm:presLayoutVars>
          <dgm:bulletEnabled val="1"/>
        </dgm:presLayoutVars>
      </dgm:prSet>
      <dgm:spPr/>
    </dgm:pt>
  </dgm:ptLst>
  <dgm:cxnLst>
    <dgm:cxn modelId="{28A7F098-F093-456F-BEC1-8497EA520F34}" srcId="{B80DD201-4BC3-4133-AE1F-49D785851B3F}" destId="{F227528E-0371-4873-A6AA-C12ADFDD95E9}" srcOrd="0" destOrd="0" parTransId="{4944EAAA-943D-4F72-8B16-7DED4B175FB6}" sibTransId="{56374899-9C5F-403E-937C-58578ABA567E}"/>
    <dgm:cxn modelId="{4DDAA99E-7E75-49E1-9344-6AFD6FA5AB67}" type="presOf" srcId="{F227528E-0371-4873-A6AA-C12ADFDD95E9}" destId="{BBBFC1A8-0C3E-4B2C-8F4B-203E3D43E603}" srcOrd="0" destOrd="0" presId="urn:microsoft.com/office/officeart/2005/8/layout/hProcess9"/>
    <dgm:cxn modelId="{5724DFAA-1756-4FF1-B581-3AFE5AA192E1}" srcId="{B80DD201-4BC3-4133-AE1F-49D785851B3F}" destId="{4DD5784A-8E21-46CE-9C2B-4C10059261B8}" srcOrd="1" destOrd="0" parTransId="{FD4DACDC-E54D-49A9-9316-22CB946C3941}" sibTransId="{C6B0F6B3-9873-460A-B6F2-0CC2C9F957D2}"/>
    <dgm:cxn modelId="{1BEA48E4-A61E-4056-B55E-0B2FA63104EE}" type="presOf" srcId="{B80DD201-4BC3-4133-AE1F-49D785851B3F}" destId="{9B9B38C2-3227-4068-9FF8-147B534D0D32}" srcOrd="0" destOrd="0" presId="urn:microsoft.com/office/officeart/2005/8/layout/hProcess9"/>
    <dgm:cxn modelId="{92A6EDE9-1161-4C72-87BF-09A098B233BF}" type="presOf" srcId="{4DD5784A-8E21-46CE-9C2B-4C10059261B8}" destId="{FEC1D12B-D9FA-414F-9F2C-1F9357A85594}" srcOrd="0" destOrd="0" presId="urn:microsoft.com/office/officeart/2005/8/layout/hProcess9"/>
    <dgm:cxn modelId="{541200E5-C890-4405-8CE8-3725D3B7751E}" type="presParOf" srcId="{9B9B38C2-3227-4068-9FF8-147B534D0D32}" destId="{D8845D49-BDCB-486F-A7DC-117D11764F45}" srcOrd="0" destOrd="0" presId="urn:microsoft.com/office/officeart/2005/8/layout/hProcess9"/>
    <dgm:cxn modelId="{0E87A7F8-7F21-4D84-85E5-1D9C0FDB3F36}" type="presParOf" srcId="{9B9B38C2-3227-4068-9FF8-147B534D0D32}" destId="{9273C7AD-B71C-4771-B5D2-55FB589D91B4}" srcOrd="1" destOrd="0" presId="urn:microsoft.com/office/officeart/2005/8/layout/hProcess9"/>
    <dgm:cxn modelId="{06917CD3-077B-4297-9E4D-1CD56B24CCCF}" type="presParOf" srcId="{9273C7AD-B71C-4771-B5D2-55FB589D91B4}" destId="{BBBFC1A8-0C3E-4B2C-8F4B-203E3D43E603}" srcOrd="0" destOrd="0" presId="urn:microsoft.com/office/officeart/2005/8/layout/hProcess9"/>
    <dgm:cxn modelId="{4E3461A5-1F4B-44AE-B7F9-50F3735CE197}" type="presParOf" srcId="{9273C7AD-B71C-4771-B5D2-55FB589D91B4}" destId="{1002BD22-871F-4A9C-82AA-2914F808EE69}" srcOrd="1" destOrd="0" presId="urn:microsoft.com/office/officeart/2005/8/layout/hProcess9"/>
    <dgm:cxn modelId="{107E5D83-65D8-480F-9C54-2DC113B95011}" type="presParOf" srcId="{9273C7AD-B71C-4771-B5D2-55FB589D91B4}" destId="{FEC1D12B-D9FA-414F-9F2C-1F9357A85594}" srcOrd="2"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87781A5-095A-4847-9858-70E35038708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377B030-92A3-4F8D-AA60-411DBC893B40}">
      <dgm:prSet/>
      <dgm:spPr/>
      <dgm:t>
        <a:bodyPr/>
        <a:lstStyle/>
        <a:p>
          <a:r>
            <a:rPr lang="en-GB" b="1" i="1"/>
            <a:t>Smoking</a:t>
          </a:r>
          <a:endParaRPr lang="en-US"/>
        </a:p>
      </dgm:t>
    </dgm:pt>
    <dgm:pt modelId="{D2787947-A797-4431-83FD-BC8A96E26AD8}" type="parTrans" cxnId="{5D58E1BB-6D3F-4DDC-B3DB-B97AF5B751FB}">
      <dgm:prSet/>
      <dgm:spPr/>
      <dgm:t>
        <a:bodyPr/>
        <a:lstStyle/>
        <a:p>
          <a:endParaRPr lang="en-US"/>
        </a:p>
      </dgm:t>
    </dgm:pt>
    <dgm:pt modelId="{A644E2E6-EF87-4EDD-9E78-5033EE4FFFAF}" type="sibTrans" cxnId="{5D58E1BB-6D3F-4DDC-B3DB-B97AF5B751FB}">
      <dgm:prSet/>
      <dgm:spPr/>
      <dgm:t>
        <a:bodyPr/>
        <a:lstStyle/>
        <a:p>
          <a:endParaRPr lang="en-US"/>
        </a:p>
      </dgm:t>
    </dgm:pt>
    <dgm:pt modelId="{63F91A48-1FD6-444B-9F54-74C4212ACDBF}">
      <dgm:prSet/>
      <dgm:spPr/>
      <dgm:t>
        <a:bodyPr/>
        <a:lstStyle/>
        <a:p>
          <a:r>
            <a:rPr lang="en-GB" b="1" i="1"/>
            <a:t>Alcohol Abuse </a:t>
          </a:r>
          <a:endParaRPr lang="en-US"/>
        </a:p>
      </dgm:t>
    </dgm:pt>
    <dgm:pt modelId="{43620B2C-AA15-4DF8-A8F2-71CC491CF740}" type="parTrans" cxnId="{366A3E64-A8DD-4939-85A2-49552BA1EF4F}">
      <dgm:prSet/>
      <dgm:spPr/>
      <dgm:t>
        <a:bodyPr/>
        <a:lstStyle/>
        <a:p>
          <a:endParaRPr lang="en-US"/>
        </a:p>
      </dgm:t>
    </dgm:pt>
    <dgm:pt modelId="{336A616D-D0E7-44D1-86D5-44CD77D09EEE}" type="sibTrans" cxnId="{366A3E64-A8DD-4939-85A2-49552BA1EF4F}">
      <dgm:prSet/>
      <dgm:spPr/>
      <dgm:t>
        <a:bodyPr/>
        <a:lstStyle/>
        <a:p>
          <a:endParaRPr lang="en-US"/>
        </a:p>
      </dgm:t>
    </dgm:pt>
    <dgm:pt modelId="{F4178DEF-42B3-4F07-8D7C-458880502C26}">
      <dgm:prSet/>
      <dgm:spPr/>
      <dgm:t>
        <a:bodyPr/>
        <a:lstStyle/>
        <a:p>
          <a:r>
            <a:rPr lang="en-GB" b="1" i="1"/>
            <a:t>Lack of Physical Activity</a:t>
          </a:r>
          <a:endParaRPr lang="en-US"/>
        </a:p>
      </dgm:t>
    </dgm:pt>
    <dgm:pt modelId="{F23013D1-74E3-4135-A455-05D7C628C611}" type="parTrans" cxnId="{C7B11122-D86D-4B31-AF60-CD31EA923D7E}">
      <dgm:prSet/>
      <dgm:spPr/>
      <dgm:t>
        <a:bodyPr/>
        <a:lstStyle/>
        <a:p>
          <a:endParaRPr lang="en-US"/>
        </a:p>
      </dgm:t>
    </dgm:pt>
    <dgm:pt modelId="{3D75061F-8614-42FF-9272-29A4BEDD42B8}" type="sibTrans" cxnId="{C7B11122-D86D-4B31-AF60-CD31EA923D7E}">
      <dgm:prSet/>
      <dgm:spPr/>
      <dgm:t>
        <a:bodyPr/>
        <a:lstStyle/>
        <a:p>
          <a:endParaRPr lang="en-US"/>
        </a:p>
      </dgm:t>
    </dgm:pt>
    <dgm:pt modelId="{650D8446-D945-45AE-9A1E-65F613D53DB0}">
      <dgm:prSet/>
      <dgm:spPr/>
      <dgm:t>
        <a:bodyPr/>
        <a:lstStyle/>
        <a:p>
          <a:r>
            <a:rPr lang="en-GB" b="1" i="1"/>
            <a:t>Drug Abuse</a:t>
          </a:r>
          <a:endParaRPr lang="en-US"/>
        </a:p>
      </dgm:t>
    </dgm:pt>
    <dgm:pt modelId="{D9CA6E53-1104-41CC-BA6F-A91172E23DAC}" type="parTrans" cxnId="{F0ABAE10-3BF8-4CE2-BA19-C818F63846BB}">
      <dgm:prSet/>
      <dgm:spPr/>
      <dgm:t>
        <a:bodyPr/>
        <a:lstStyle/>
        <a:p>
          <a:endParaRPr lang="en-US"/>
        </a:p>
      </dgm:t>
    </dgm:pt>
    <dgm:pt modelId="{A49995AB-0DC8-4C7D-9E81-631EC87E7404}" type="sibTrans" cxnId="{F0ABAE10-3BF8-4CE2-BA19-C818F63846BB}">
      <dgm:prSet/>
      <dgm:spPr/>
      <dgm:t>
        <a:bodyPr/>
        <a:lstStyle/>
        <a:p>
          <a:endParaRPr lang="en-US"/>
        </a:p>
      </dgm:t>
    </dgm:pt>
    <dgm:pt modelId="{99CD694A-16AE-4E1A-BBD1-CE1EAF55FE49}">
      <dgm:prSet/>
      <dgm:spPr/>
      <dgm:t>
        <a:bodyPr/>
        <a:lstStyle/>
        <a:p>
          <a:r>
            <a:rPr lang="en-GB" b="1" i="1"/>
            <a:t>Missing Work</a:t>
          </a:r>
          <a:endParaRPr lang="en-US"/>
        </a:p>
      </dgm:t>
    </dgm:pt>
    <dgm:pt modelId="{4DBCA0C3-AFC3-474E-9467-45875EEB8488}" type="parTrans" cxnId="{E602ED14-7F83-4A41-80BE-082742D2B034}">
      <dgm:prSet/>
      <dgm:spPr/>
      <dgm:t>
        <a:bodyPr/>
        <a:lstStyle/>
        <a:p>
          <a:endParaRPr lang="en-US"/>
        </a:p>
      </dgm:t>
    </dgm:pt>
    <dgm:pt modelId="{00F0680C-D8D2-4680-8DB8-EA3A67665545}" type="sibTrans" cxnId="{E602ED14-7F83-4A41-80BE-082742D2B034}">
      <dgm:prSet/>
      <dgm:spPr/>
      <dgm:t>
        <a:bodyPr/>
        <a:lstStyle/>
        <a:p>
          <a:endParaRPr lang="en-US"/>
        </a:p>
      </dgm:t>
    </dgm:pt>
    <dgm:pt modelId="{C18A3F19-F34A-413A-88EE-E95170850374}" type="pres">
      <dgm:prSet presAssocID="{687781A5-095A-4847-9858-70E350387089}" presName="vert0" presStyleCnt="0">
        <dgm:presLayoutVars>
          <dgm:dir/>
          <dgm:animOne val="branch"/>
          <dgm:animLvl val="lvl"/>
        </dgm:presLayoutVars>
      </dgm:prSet>
      <dgm:spPr/>
    </dgm:pt>
    <dgm:pt modelId="{F43D816B-11EF-4DD9-A2CF-133171DD2D90}" type="pres">
      <dgm:prSet presAssocID="{5377B030-92A3-4F8D-AA60-411DBC893B40}" presName="thickLine" presStyleLbl="alignNode1" presStyleIdx="0" presStyleCnt="5"/>
      <dgm:spPr/>
    </dgm:pt>
    <dgm:pt modelId="{03996836-A601-4ED6-9DA8-16BE183E12C2}" type="pres">
      <dgm:prSet presAssocID="{5377B030-92A3-4F8D-AA60-411DBC893B40}" presName="horz1" presStyleCnt="0"/>
      <dgm:spPr/>
    </dgm:pt>
    <dgm:pt modelId="{41074668-3E8F-4419-9DA8-4B6DAB65B100}" type="pres">
      <dgm:prSet presAssocID="{5377B030-92A3-4F8D-AA60-411DBC893B40}" presName="tx1" presStyleLbl="revTx" presStyleIdx="0" presStyleCnt="5"/>
      <dgm:spPr/>
    </dgm:pt>
    <dgm:pt modelId="{FCCE4EB7-F3F4-4172-8A05-C8AB86A1BF39}" type="pres">
      <dgm:prSet presAssocID="{5377B030-92A3-4F8D-AA60-411DBC893B40}" presName="vert1" presStyleCnt="0"/>
      <dgm:spPr/>
    </dgm:pt>
    <dgm:pt modelId="{5971F915-6D78-4BA2-BE6F-35AEE1ABFF44}" type="pres">
      <dgm:prSet presAssocID="{63F91A48-1FD6-444B-9F54-74C4212ACDBF}" presName="thickLine" presStyleLbl="alignNode1" presStyleIdx="1" presStyleCnt="5"/>
      <dgm:spPr/>
    </dgm:pt>
    <dgm:pt modelId="{8CFD1FD2-CE83-42CB-B98C-CA3EDBA16487}" type="pres">
      <dgm:prSet presAssocID="{63F91A48-1FD6-444B-9F54-74C4212ACDBF}" presName="horz1" presStyleCnt="0"/>
      <dgm:spPr/>
    </dgm:pt>
    <dgm:pt modelId="{7E14C0C3-F579-49C0-94CB-56AB3FDE161F}" type="pres">
      <dgm:prSet presAssocID="{63F91A48-1FD6-444B-9F54-74C4212ACDBF}" presName="tx1" presStyleLbl="revTx" presStyleIdx="1" presStyleCnt="5"/>
      <dgm:spPr/>
    </dgm:pt>
    <dgm:pt modelId="{E4D61EA4-2343-4BBF-9837-87D19F3078B5}" type="pres">
      <dgm:prSet presAssocID="{63F91A48-1FD6-444B-9F54-74C4212ACDBF}" presName="vert1" presStyleCnt="0"/>
      <dgm:spPr/>
    </dgm:pt>
    <dgm:pt modelId="{90C53ADE-BF6D-453C-BA41-0726D0A2736C}" type="pres">
      <dgm:prSet presAssocID="{F4178DEF-42B3-4F07-8D7C-458880502C26}" presName="thickLine" presStyleLbl="alignNode1" presStyleIdx="2" presStyleCnt="5"/>
      <dgm:spPr/>
    </dgm:pt>
    <dgm:pt modelId="{1BF111D1-6689-4F21-9623-612F916D55DA}" type="pres">
      <dgm:prSet presAssocID="{F4178DEF-42B3-4F07-8D7C-458880502C26}" presName="horz1" presStyleCnt="0"/>
      <dgm:spPr/>
    </dgm:pt>
    <dgm:pt modelId="{C34E2A30-AD78-4196-B5D5-F87233F9836E}" type="pres">
      <dgm:prSet presAssocID="{F4178DEF-42B3-4F07-8D7C-458880502C26}" presName="tx1" presStyleLbl="revTx" presStyleIdx="2" presStyleCnt="5"/>
      <dgm:spPr/>
    </dgm:pt>
    <dgm:pt modelId="{0363E2DC-00A8-403A-9A20-E1625CBC4794}" type="pres">
      <dgm:prSet presAssocID="{F4178DEF-42B3-4F07-8D7C-458880502C26}" presName="vert1" presStyleCnt="0"/>
      <dgm:spPr/>
    </dgm:pt>
    <dgm:pt modelId="{6F2F9B3C-BAC8-4BAE-8099-1F5203135075}" type="pres">
      <dgm:prSet presAssocID="{650D8446-D945-45AE-9A1E-65F613D53DB0}" presName="thickLine" presStyleLbl="alignNode1" presStyleIdx="3" presStyleCnt="5"/>
      <dgm:spPr/>
    </dgm:pt>
    <dgm:pt modelId="{06C444F3-1427-467E-BC51-5532787AE182}" type="pres">
      <dgm:prSet presAssocID="{650D8446-D945-45AE-9A1E-65F613D53DB0}" presName="horz1" presStyleCnt="0"/>
      <dgm:spPr/>
    </dgm:pt>
    <dgm:pt modelId="{36D36AB2-1F47-4013-A97C-C75B543479DF}" type="pres">
      <dgm:prSet presAssocID="{650D8446-D945-45AE-9A1E-65F613D53DB0}" presName="tx1" presStyleLbl="revTx" presStyleIdx="3" presStyleCnt="5"/>
      <dgm:spPr/>
    </dgm:pt>
    <dgm:pt modelId="{42E6CE5A-5611-4C39-840C-87811BB32225}" type="pres">
      <dgm:prSet presAssocID="{650D8446-D945-45AE-9A1E-65F613D53DB0}" presName="vert1" presStyleCnt="0"/>
      <dgm:spPr/>
    </dgm:pt>
    <dgm:pt modelId="{86DDA2F9-1587-47C1-B8AC-35620B52B8C4}" type="pres">
      <dgm:prSet presAssocID="{99CD694A-16AE-4E1A-BBD1-CE1EAF55FE49}" presName="thickLine" presStyleLbl="alignNode1" presStyleIdx="4" presStyleCnt="5"/>
      <dgm:spPr/>
    </dgm:pt>
    <dgm:pt modelId="{D7A9921B-C438-4EAA-9ACF-8EA4E27F4C95}" type="pres">
      <dgm:prSet presAssocID="{99CD694A-16AE-4E1A-BBD1-CE1EAF55FE49}" presName="horz1" presStyleCnt="0"/>
      <dgm:spPr/>
    </dgm:pt>
    <dgm:pt modelId="{7D134F8A-0245-4551-807A-650480297B25}" type="pres">
      <dgm:prSet presAssocID="{99CD694A-16AE-4E1A-BBD1-CE1EAF55FE49}" presName="tx1" presStyleLbl="revTx" presStyleIdx="4" presStyleCnt="5"/>
      <dgm:spPr/>
    </dgm:pt>
    <dgm:pt modelId="{9A993EDA-D311-4CF2-B28A-A1CF7739A9FB}" type="pres">
      <dgm:prSet presAssocID="{99CD694A-16AE-4E1A-BBD1-CE1EAF55FE49}" presName="vert1" presStyleCnt="0"/>
      <dgm:spPr/>
    </dgm:pt>
  </dgm:ptLst>
  <dgm:cxnLst>
    <dgm:cxn modelId="{F0ABAE10-3BF8-4CE2-BA19-C818F63846BB}" srcId="{687781A5-095A-4847-9858-70E350387089}" destId="{650D8446-D945-45AE-9A1E-65F613D53DB0}" srcOrd="3" destOrd="0" parTransId="{D9CA6E53-1104-41CC-BA6F-A91172E23DAC}" sibTransId="{A49995AB-0DC8-4C7D-9E81-631EC87E7404}"/>
    <dgm:cxn modelId="{E602ED14-7F83-4A41-80BE-082742D2B034}" srcId="{687781A5-095A-4847-9858-70E350387089}" destId="{99CD694A-16AE-4E1A-BBD1-CE1EAF55FE49}" srcOrd="4" destOrd="0" parTransId="{4DBCA0C3-AFC3-474E-9467-45875EEB8488}" sibTransId="{00F0680C-D8D2-4680-8DB8-EA3A67665545}"/>
    <dgm:cxn modelId="{C7B11122-D86D-4B31-AF60-CD31EA923D7E}" srcId="{687781A5-095A-4847-9858-70E350387089}" destId="{F4178DEF-42B3-4F07-8D7C-458880502C26}" srcOrd="2" destOrd="0" parTransId="{F23013D1-74E3-4135-A455-05D7C628C611}" sibTransId="{3D75061F-8614-42FF-9272-29A4BEDD42B8}"/>
    <dgm:cxn modelId="{56908137-6576-45CC-B9A7-CC5BE5E6DB10}" type="presOf" srcId="{99CD694A-16AE-4E1A-BBD1-CE1EAF55FE49}" destId="{7D134F8A-0245-4551-807A-650480297B25}" srcOrd="0" destOrd="0" presId="urn:microsoft.com/office/officeart/2008/layout/LinedList"/>
    <dgm:cxn modelId="{1C7BF73B-1215-4BCF-97CE-7541CE830E3D}" type="presOf" srcId="{63F91A48-1FD6-444B-9F54-74C4212ACDBF}" destId="{7E14C0C3-F579-49C0-94CB-56AB3FDE161F}" srcOrd="0" destOrd="0" presId="urn:microsoft.com/office/officeart/2008/layout/LinedList"/>
    <dgm:cxn modelId="{366A3E64-A8DD-4939-85A2-49552BA1EF4F}" srcId="{687781A5-095A-4847-9858-70E350387089}" destId="{63F91A48-1FD6-444B-9F54-74C4212ACDBF}" srcOrd="1" destOrd="0" parTransId="{43620B2C-AA15-4DF8-A8F2-71CC491CF740}" sibTransId="{336A616D-D0E7-44D1-86D5-44CD77D09EEE}"/>
    <dgm:cxn modelId="{4954DCAD-D6ED-467E-AD58-A1062CE97D71}" type="presOf" srcId="{F4178DEF-42B3-4F07-8D7C-458880502C26}" destId="{C34E2A30-AD78-4196-B5D5-F87233F9836E}" srcOrd="0" destOrd="0" presId="urn:microsoft.com/office/officeart/2008/layout/LinedList"/>
    <dgm:cxn modelId="{5D58E1BB-6D3F-4DDC-B3DB-B97AF5B751FB}" srcId="{687781A5-095A-4847-9858-70E350387089}" destId="{5377B030-92A3-4F8D-AA60-411DBC893B40}" srcOrd="0" destOrd="0" parTransId="{D2787947-A797-4431-83FD-BC8A96E26AD8}" sibTransId="{A644E2E6-EF87-4EDD-9E78-5033EE4FFFAF}"/>
    <dgm:cxn modelId="{DCFA56C4-2126-42EC-B132-FA28651FFAC5}" type="presOf" srcId="{5377B030-92A3-4F8D-AA60-411DBC893B40}" destId="{41074668-3E8F-4419-9DA8-4B6DAB65B100}" srcOrd="0" destOrd="0" presId="urn:microsoft.com/office/officeart/2008/layout/LinedList"/>
    <dgm:cxn modelId="{6C3649CE-095D-417F-84E0-99BF2B2B59A2}" type="presOf" srcId="{687781A5-095A-4847-9858-70E350387089}" destId="{C18A3F19-F34A-413A-88EE-E95170850374}" srcOrd="0" destOrd="0" presId="urn:microsoft.com/office/officeart/2008/layout/LinedList"/>
    <dgm:cxn modelId="{F8DFADD3-C7B6-4481-9C3A-AB3B3FD4EE95}" type="presOf" srcId="{650D8446-D945-45AE-9A1E-65F613D53DB0}" destId="{36D36AB2-1F47-4013-A97C-C75B543479DF}" srcOrd="0" destOrd="0" presId="urn:microsoft.com/office/officeart/2008/layout/LinedList"/>
    <dgm:cxn modelId="{AF4833BB-E5FA-45BB-82E9-6EA4F4D4791F}" type="presParOf" srcId="{C18A3F19-F34A-413A-88EE-E95170850374}" destId="{F43D816B-11EF-4DD9-A2CF-133171DD2D90}" srcOrd="0" destOrd="0" presId="urn:microsoft.com/office/officeart/2008/layout/LinedList"/>
    <dgm:cxn modelId="{9C86AFBA-33CF-4A3C-BBC0-04BC8A9B3F21}" type="presParOf" srcId="{C18A3F19-F34A-413A-88EE-E95170850374}" destId="{03996836-A601-4ED6-9DA8-16BE183E12C2}" srcOrd="1" destOrd="0" presId="urn:microsoft.com/office/officeart/2008/layout/LinedList"/>
    <dgm:cxn modelId="{FD6CFE22-8D46-496E-8BA1-D86EA74EA606}" type="presParOf" srcId="{03996836-A601-4ED6-9DA8-16BE183E12C2}" destId="{41074668-3E8F-4419-9DA8-4B6DAB65B100}" srcOrd="0" destOrd="0" presId="urn:microsoft.com/office/officeart/2008/layout/LinedList"/>
    <dgm:cxn modelId="{6D44B8D8-BB51-4975-AD54-3474D58585EF}" type="presParOf" srcId="{03996836-A601-4ED6-9DA8-16BE183E12C2}" destId="{FCCE4EB7-F3F4-4172-8A05-C8AB86A1BF39}" srcOrd="1" destOrd="0" presId="urn:microsoft.com/office/officeart/2008/layout/LinedList"/>
    <dgm:cxn modelId="{93042597-F3BA-48F4-B559-075911451AC3}" type="presParOf" srcId="{C18A3F19-F34A-413A-88EE-E95170850374}" destId="{5971F915-6D78-4BA2-BE6F-35AEE1ABFF44}" srcOrd="2" destOrd="0" presId="urn:microsoft.com/office/officeart/2008/layout/LinedList"/>
    <dgm:cxn modelId="{35657808-F92D-4907-8F11-5F325375DA45}" type="presParOf" srcId="{C18A3F19-F34A-413A-88EE-E95170850374}" destId="{8CFD1FD2-CE83-42CB-B98C-CA3EDBA16487}" srcOrd="3" destOrd="0" presId="urn:microsoft.com/office/officeart/2008/layout/LinedList"/>
    <dgm:cxn modelId="{A3ECC704-FE4C-4E30-AA5B-7132337A61D8}" type="presParOf" srcId="{8CFD1FD2-CE83-42CB-B98C-CA3EDBA16487}" destId="{7E14C0C3-F579-49C0-94CB-56AB3FDE161F}" srcOrd="0" destOrd="0" presId="urn:microsoft.com/office/officeart/2008/layout/LinedList"/>
    <dgm:cxn modelId="{9D63FA0C-BAF7-46B5-9F1E-788EAB639385}" type="presParOf" srcId="{8CFD1FD2-CE83-42CB-B98C-CA3EDBA16487}" destId="{E4D61EA4-2343-4BBF-9837-87D19F3078B5}" srcOrd="1" destOrd="0" presId="urn:microsoft.com/office/officeart/2008/layout/LinedList"/>
    <dgm:cxn modelId="{8C8E0F3E-02A3-4F4B-9B23-AC8DBC7C1716}" type="presParOf" srcId="{C18A3F19-F34A-413A-88EE-E95170850374}" destId="{90C53ADE-BF6D-453C-BA41-0726D0A2736C}" srcOrd="4" destOrd="0" presId="urn:microsoft.com/office/officeart/2008/layout/LinedList"/>
    <dgm:cxn modelId="{758923FF-E039-4F91-96D2-7E4E2FB5304B}" type="presParOf" srcId="{C18A3F19-F34A-413A-88EE-E95170850374}" destId="{1BF111D1-6689-4F21-9623-612F916D55DA}" srcOrd="5" destOrd="0" presId="urn:microsoft.com/office/officeart/2008/layout/LinedList"/>
    <dgm:cxn modelId="{C8D9AC25-9A8B-403C-BD6D-DA19588A8233}" type="presParOf" srcId="{1BF111D1-6689-4F21-9623-612F916D55DA}" destId="{C34E2A30-AD78-4196-B5D5-F87233F9836E}" srcOrd="0" destOrd="0" presId="urn:microsoft.com/office/officeart/2008/layout/LinedList"/>
    <dgm:cxn modelId="{8133573C-8E82-4148-A1A3-2292FD8FC65A}" type="presParOf" srcId="{1BF111D1-6689-4F21-9623-612F916D55DA}" destId="{0363E2DC-00A8-403A-9A20-E1625CBC4794}" srcOrd="1" destOrd="0" presId="urn:microsoft.com/office/officeart/2008/layout/LinedList"/>
    <dgm:cxn modelId="{44711A96-9EB2-4DF9-AB09-1E6E3497379A}" type="presParOf" srcId="{C18A3F19-F34A-413A-88EE-E95170850374}" destId="{6F2F9B3C-BAC8-4BAE-8099-1F5203135075}" srcOrd="6" destOrd="0" presId="urn:microsoft.com/office/officeart/2008/layout/LinedList"/>
    <dgm:cxn modelId="{4821E13A-F3DF-4FCC-BEE1-6D758AE68C31}" type="presParOf" srcId="{C18A3F19-F34A-413A-88EE-E95170850374}" destId="{06C444F3-1427-467E-BC51-5532787AE182}" srcOrd="7" destOrd="0" presId="urn:microsoft.com/office/officeart/2008/layout/LinedList"/>
    <dgm:cxn modelId="{BF2D0D57-8F06-426C-8999-F4CA70F3E9AB}" type="presParOf" srcId="{06C444F3-1427-467E-BC51-5532787AE182}" destId="{36D36AB2-1F47-4013-A97C-C75B543479DF}" srcOrd="0" destOrd="0" presId="urn:microsoft.com/office/officeart/2008/layout/LinedList"/>
    <dgm:cxn modelId="{E81B7928-7D39-4B36-A161-B01C7FDF7399}" type="presParOf" srcId="{06C444F3-1427-467E-BC51-5532787AE182}" destId="{42E6CE5A-5611-4C39-840C-87811BB32225}" srcOrd="1" destOrd="0" presId="urn:microsoft.com/office/officeart/2008/layout/LinedList"/>
    <dgm:cxn modelId="{C5E45DE7-9284-45A8-8F51-A279BE2D9EB7}" type="presParOf" srcId="{C18A3F19-F34A-413A-88EE-E95170850374}" destId="{86DDA2F9-1587-47C1-B8AC-35620B52B8C4}" srcOrd="8" destOrd="0" presId="urn:microsoft.com/office/officeart/2008/layout/LinedList"/>
    <dgm:cxn modelId="{F888EFF6-8080-48F4-9FF1-EBCD9DF1DBE6}" type="presParOf" srcId="{C18A3F19-F34A-413A-88EE-E95170850374}" destId="{D7A9921B-C438-4EAA-9ACF-8EA4E27F4C95}" srcOrd="9" destOrd="0" presId="urn:microsoft.com/office/officeart/2008/layout/LinedList"/>
    <dgm:cxn modelId="{4111F0B9-E3E2-490A-8B3F-40D7D5C0B404}" type="presParOf" srcId="{D7A9921B-C438-4EAA-9ACF-8EA4E27F4C95}" destId="{7D134F8A-0245-4551-807A-650480297B25}" srcOrd="0" destOrd="0" presId="urn:microsoft.com/office/officeart/2008/layout/LinedList"/>
    <dgm:cxn modelId="{151E2B7D-B889-48A2-8B0C-F484E0C829AD}" type="presParOf" srcId="{D7A9921B-C438-4EAA-9ACF-8EA4E27F4C95}" destId="{9A993EDA-D311-4CF2-B28A-A1CF7739A9F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4C3DE62-6071-4E6C-BC3E-7EC0C557E538}" type="doc">
      <dgm:prSet loTypeId="urn:microsoft.com/office/officeart/2005/8/layout/default" loCatId="list" qsTypeId="urn:microsoft.com/office/officeart/2005/8/quickstyle/simple4" qsCatId="simple" csTypeId="urn:microsoft.com/office/officeart/2005/8/colors/accent1_2" csCatId="accent1" phldr="1"/>
      <dgm:spPr/>
      <dgm:t>
        <a:bodyPr/>
        <a:lstStyle/>
        <a:p>
          <a:endParaRPr lang="en-GB"/>
        </a:p>
      </dgm:t>
    </dgm:pt>
    <dgm:pt modelId="{68744F1B-A9B4-41A6-A1F5-926D860EF1AF}">
      <dgm:prSet phldrT="[Text]"/>
      <dgm:spPr/>
      <dgm:t>
        <a:bodyPr/>
        <a:lstStyle/>
        <a:p>
          <a:r>
            <a:rPr lang="en-GB" b="1" i="1" dirty="0">
              <a:effectLst/>
              <a:latin typeface="Crimson Text"/>
            </a:rPr>
            <a:t>Chronic Lung Disease</a:t>
          </a:r>
          <a:endParaRPr lang="en-GB" dirty="0"/>
        </a:p>
      </dgm:t>
    </dgm:pt>
    <dgm:pt modelId="{955A4226-A51B-4147-8484-957F455C9BF1}" type="parTrans" cxnId="{DA39F8F4-6753-490B-BB3A-C9AB1B06872C}">
      <dgm:prSet/>
      <dgm:spPr/>
      <dgm:t>
        <a:bodyPr/>
        <a:lstStyle/>
        <a:p>
          <a:endParaRPr lang="en-GB"/>
        </a:p>
      </dgm:t>
    </dgm:pt>
    <dgm:pt modelId="{017688D5-FD28-4D5F-95DC-E5CC1B257869}" type="sibTrans" cxnId="{DA39F8F4-6753-490B-BB3A-C9AB1B06872C}">
      <dgm:prSet/>
      <dgm:spPr/>
      <dgm:t>
        <a:bodyPr/>
        <a:lstStyle/>
        <a:p>
          <a:endParaRPr lang="en-GB"/>
        </a:p>
      </dgm:t>
    </dgm:pt>
    <dgm:pt modelId="{34DE01D3-AA87-40CD-9743-3F8C21606353}">
      <dgm:prSet phldrT="[Text]"/>
      <dgm:spPr/>
      <dgm:t>
        <a:bodyPr/>
        <a:lstStyle/>
        <a:p>
          <a:r>
            <a:rPr lang="en-GB" b="1" i="1" dirty="0">
              <a:effectLst/>
              <a:latin typeface="Crimson Text"/>
            </a:rPr>
            <a:t>Suicide Attempts</a:t>
          </a:r>
          <a:endParaRPr lang="en-GB" dirty="0"/>
        </a:p>
      </dgm:t>
    </dgm:pt>
    <dgm:pt modelId="{57BDEE85-7A32-46C4-8A83-BAF070C066A2}" type="parTrans" cxnId="{143AC4EB-C3A2-4C31-965E-4127AD388412}">
      <dgm:prSet/>
      <dgm:spPr/>
      <dgm:t>
        <a:bodyPr/>
        <a:lstStyle/>
        <a:p>
          <a:endParaRPr lang="en-GB"/>
        </a:p>
      </dgm:t>
    </dgm:pt>
    <dgm:pt modelId="{F01285C6-68B3-4BD8-A7B2-0302C6124F33}" type="sibTrans" cxnId="{143AC4EB-C3A2-4C31-965E-4127AD388412}">
      <dgm:prSet/>
      <dgm:spPr/>
      <dgm:t>
        <a:bodyPr/>
        <a:lstStyle/>
        <a:p>
          <a:endParaRPr lang="en-GB"/>
        </a:p>
      </dgm:t>
    </dgm:pt>
    <dgm:pt modelId="{BE0D7CD9-175C-47EF-A490-7CD5626271ED}">
      <dgm:prSet phldrT="[Text]"/>
      <dgm:spPr/>
      <dgm:t>
        <a:bodyPr/>
        <a:lstStyle/>
        <a:p>
          <a:r>
            <a:rPr lang="en-GB" b="1" i="1" dirty="0">
              <a:effectLst/>
              <a:latin typeface="Crimson Text"/>
            </a:rPr>
            <a:t>STDs</a:t>
          </a:r>
          <a:endParaRPr lang="en-GB" dirty="0"/>
        </a:p>
      </dgm:t>
    </dgm:pt>
    <dgm:pt modelId="{CE68CA9E-D335-4CA9-8053-FBD49C3E629F}" type="parTrans" cxnId="{9B6D4331-5B78-4D72-9BE4-8CCD8F6F0D15}">
      <dgm:prSet/>
      <dgm:spPr/>
      <dgm:t>
        <a:bodyPr/>
        <a:lstStyle/>
        <a:p>
          <a:endParaRPr lang="en-GB"/>
        </a:p>
      </dgm:t>
    </dgm:pt>
    <dgm:pt modelId="{E02222F3-F8DD-4E00-A880-7198BD983DE6}" type="sibTrans" cxnId="{9B6D4331-5B78-4D72-9BE4-8CCD8F6F0D15}">
      <dgm:prSet/>
      <dgm:spPr/>
      <dgm:t>
        <a:bodyPr/>
        <a:lstStyle/>
        <a:p>
          <a:endParaRPr lang="en-GB"/>
        </a:p>
      </dgm:t>
    </dgm:pt>
    <dgm:pt modelId="{8F4A550A-2A05-422D-B84F-C45A7424CB8F}">
      <dgm:prSet phldrT="[Text]"/>
      <dgm:spPr/>
      <dgm:t>
        <a:bodyPr/>
        <a:lstStyle/>
        <a:p>
          <a:r>
            <a:rPr lang="en-GB" b="1" i="1" dirty="0">
              <a:effectLst/>
              <a:latin typeface="Crimson Text"/>
            </a:rPr>
            <a:t>Stroke</a:t>
          </a:r>
          <a:endParaRPr lang="en-GB" dirty="0"/>
        </a:p>
      </dgm:t>
    </dgm:pt>
    <dgm:pt modelId="{8A348160-89E4-4EEF-A753-63631484601E}" type="parTrans" cxnId="{71A0DEEB-24B7-43B7-A899-6119714D0FE8}">
      <dgm:prSet/>
      <dgm:spPr/>
      <dgm:t>
        <a:bodyPr/>
        <a:lstStyle/>
        <a:p>
          <a:endParaRPr lang="en-GB"/>
        </a:p>
      </dgm:t>
    </dgm:pt>
    <dgm:pt modelId="{AC2E1764-6CA3-4857-9BA1-24E886A62C23}" type="sibTrans" cxnId="{71A0DEEB-24B7-43B7-A899-6119714D0FE8}">
      <dgm:prSet/>
      <dgm:spPr/>
      <dgm:t>
        <a:bodyPr/>
        <a:lstStyle/>
        <a:p>
          <a:endParaRPr lang="en-GB"/>
        </a:p>
      </dgm:t>
    </dgm:pt>
    <dgm:pt modelId="{8217DDF2-B20C-4321-864C-FFF289C84F35}">
      <dgm:prSet phldrT="[Text]"/>
      <dgm:spPr/>
      <dgm:t>
        <a:bodyPr/>
        <a:lstStyle/>
        <a:p>
          <a:r>
            <a:rPr lang="en-GB" b="1" i="1" dirty="0">
              <a:effectLst/>
              <a:latin typeface="Crimson Text"/>
            </a:rPr>
            <a:t>Cancer</a:t>
          </a:r>
          <a:endParaRPr lang="en-GB" dirty="0"/>
        </a:p>
      </dgm:t>
    </dgm:pt>
    <dgm:pt modelId="{1ECCBDA2-B66A-49E5-AE6C-969221739C40}" type="parTrans" cxnId="{F9FB0EC1-340D-4C9C-9106-BB04B7D2E068}">
      <dgm:prSet/>
      <dgm:spPr/>
      <dgm:t>
        <a:bodyPr/>
        <a:lstStyle/>
        <a:p>
          <a:endParaRPr lang="en-GB"/>
        </a:p>
      </dgm:t>
    </dgm:pt>
    <dgm:pt modelId="{655B8FF8-C1FE-4775-B74D-7832D184D6BC}" type="sibTrans" cxnId="{F9FB0EC1-340D-4C9C-9106-BB04B7D2E068}">
      <dgm:prSet/>
      <dgm:spPr/>
      <dgm:t>
        <a:bodyPr/>
        <a:lstStyle/>
        <a:p>
          <a:endParaRPr lang="en-GB"/>
        </a:p>
      </dgm:t>
    </dgm:pt>
    <dgm:pt modelId="{7D36D64A-2057-4FE6-A6FA-3BC86A175C22}">
      <dgm:prSet phldrT="[Text]"/>
      <dgm:spPr/>
      <dgm:t>
        <a:bodyPr/>
        <a:lstStyle/>
        <a:p>
          <a:r>
            <a:rPr lang="en-GB" b="1" i="1" dirty="0">
              <a:effectLst/>
              <a:latin typeface="Crimson Text"/>
            </a:rPr>
            <a:t>Heart Disease</a:t>
          </a:r>
          <a:endParaRPr lang="en-GB" dirty="0"/>
        </a:p>
      </dgm:t>
    </dgm:pt>
    <dgm:pt modelId="{13BD4C9F-0F75-4EE6-ABAD-B56BCC5A60B5}" type="parTrans" cxnId="{3CD6F7B5-D1C1-487C-B314-0D7B335FB5EF}">
      <dgm:prSet/>
      <dgm:spPr/>
      <dgm:t>
        <a:bodyPr/>
        <a:lstStyle/>
        <a:p>
          <a:endParaRPr lang="en-GB"/>
        </a:p>
      </dgm:t>
    </dgm:pt>
    <dgm:pt modelId="{5F2123A6-88DB-4A8F-A711-AA0F19B409DF}" type="sibTrans" cxnId="{3CD6F7B5-D1C1-487C-B314-0D7B335FB5EF}">
      <dgm:prSet/>
      <dgm:spPr/>
      <dgm:t>
        <a:bodyPr/>
        <a:lstStyle/>
        <a:p>
          <a:endParaRPr lang="en-GB"/>
        </a:p>
      </dgm:t>
    </dgm:pt>
    <dgm:pt modelId="{799CF2CE-DDC9-4EFF-9AC9-799DCD0B53C0}">
      <dgm:prSet phldrT="[Text]"/>
      <dgm:spPr/>
      <dgm:t>
        <a:bodyPr/>
        <a:lstStyle/>
        <a:p>
          <a:r>
            <a:rPr lang="en-GB" b="1" i="1" dirty="0">
              <a:effectLst/>
              <a:latin typeface="Crimson Text"/>
            </a:rPr>
            <a:t>Severe Obesity</a:t>
          </a:r>
          <a:endParaRPr lang="en-GB" dirty="0"/>
        </a:p>
      </dgm:t>
    </dgm:pt>
    <dgm:pt modelId="{33B93635-BC75-4697-84DF-33197E0487EF}" type="parTrans" cxnId="{BFFA913E-D48F-4BDA-BF08-5F4FAEA4FFB0}">
      <dgm:prSet/>
      <dgm:spPr/>
      <dgm:t>
        <a:bodyPr/>
        <a:lstStyle/>
        <a:p>
          <a:endParaRPr lang="en-GB"/>
        </a:p>
      </dgm:t>
    </dgm:pt>
    <dgm:pt modelId="{8F7B8696-ACF8-4404-9217-5E97D1A1BA7D}" type="sibTrans" cxnId="{BFFA913E-D48F-4BDA-BF08-5F4FAEA4FFB0}">
      <dgm:prSet/>
      <dgm:spPr/>
      <dgm:t>
        <a:bodyPr/>
        <a:lstStyle/>
        <a:p>
          <a:endParaRPr lang="en-GB"/>
        </a:p>
      </dgm:t>
    </dgm:pt>
    <dgm:pt modelId="{41B35607-8E55-4C46-BA09-572EC38AFC9A}">
      <dgm:prSet/>
      <dgm:spPr/>
      <dgm:t>
        <a:bodyPr/>
        <a:lstStyle/>
        <a:p>
          <a:r>
            <a:rPr lang="en-GB" b="1" i="1">
              <a:effectLst/>
              <a:latin typeface="Crimson Text"/>
            </a:rPr>
            <a:t>Depression</a:t>
          </a:r>
          <a:endParaRPr lang="en-GB" b="1" i="1" dirty="0">
            <a:effectLst/>
            <a:latin typeface="Crimson Text"/>
          </a:endParaRPr>
        </a:p>
      </dgm:t>
    </dgm:pt>
    <dgm:pt modelId="{063F4AE9-4D77-4238-9802-6E94E6488458}" type="parTrans" cxnId="{23DFAFE6-2102-4516-A0CC-96FC07F0E844}">
      <dgm:prSet/>
      <dgm:spPr/>
      <dgm:t>
        <a:bodyPr/>
        <a:lstStyle/>
        <a:p>
          <a:endParaRPr lang="en-GB"/>
        </a:p>
      </dgm:t>
    </dgm:pt>
    <dgm:pt modelId="{00F5CA1E-6A81-4F3C-BAA3-BAB8545EA7A2}" type="sibTrans" cxnId="{23DFAFE6-2102-4516-A0CC-96FC07F0E844}">
      <dgm:prSet/>
      <dgm:spPr/>
      <dgm:t>
        <a:bodyPr/>
        <a:lstStyle/>
        <a:p>
          <a:endParaRPr lang="en-GB"/>
        </a:p>
      </dgm:t>
    </dgm:pt>
    <dgm:pt modelId="{9241D9F7-5FD6-43A7-86B9-7211A383A30D}">
      <dgm:prSet/>
      <dgm:spPr/>
      <dgm:t>
        <a:bodyPr/>
        <a:lstStyle/>
        <a:p>
          <a:r>
            <a:rPr lang="en-GB" b="1" i="1">
              <a:effectLst/>
              <a:latin typeface="Crimson Text"/>
            </a:rPr>
            <a:t>Diabetes</a:t>
          </a:r>
          <a:endParaRPr lang="en-GB" b="1" i="1" dirty="0">
            <a:effectLst/>
            <a:latin typeface="Crimson Text"/>
          </a:endParaRPr>
        </a:p>
      </dgm:t>
    </dgm:pt>
    <dgm:pt modelId="{20FC34B2-3C2E-48DA-9A29-1828CD172545}" type="parTrans" cxnId="{E6DD256D-9F31-4F52-BB37-55A54DC26866}">
      <dgm:prSet/>
      <dgm:spPr/>
      <dgm:t>
        <a:bodyPr/>
        <a:lstStyle/>
        <a:p>
          <a:endParaRPr lang="en-GB"/>
        </a:p>
      </dgm:t>
    </dgm:pt>
    <dgm:pt modelId="{AE7FA672-57B6-4811-B6A6-6969B4F3BEC9}" type="sibTrans" cxnId="{E6DD256D-9F31-4F52-BB37-55A54DC26866}">
      <dgm:prSet/>
      <dgm:spPr/>
      <dgm:t>
        <a:bodyPr/>
        <a:lstStyle/>
        <a:p>
          <a:endParaRPr lang="en-GB"/>
        </a:p>
      </dgm:t>
    </dgm:pt>
    <dgm:pt modelId="{27D98CF8-BA18-45E3-A671-F975B45166AB}" type="pres">
      <dgm:prSet presAssocID="{E4C3DE62-6071-4E6C-BC3E-7EC0C557E538}" presName="diagram" presStyleCnt="0">
        <dgm:presLayoutVars>
          <dgm:dir/>
          <dgm:resizeHandles val="exact"/>
        </dgm:presLayoutVars>
      </dgm:prSet>
      <dgm:spPr/>
    </dgm:pt>
    <dgm:pt modelId="{DDDDBA34-0057-4B66-8EE0-66A55143989D}" type="pres">
      <dgm:prSet presAssocID="{68744F1B-A9B4-41A6-A1F5-926D860EF1AF}" presName="node" presStyleLbl="node1" presStyleIdx="0" presStyleCnt="9">
        <dgm:presLayoutVars>
          <dgm:bulletEnabled val="1"/>
        </dgm:presLayoutVars>
      </dgm:prSet>
      <dgm:spPr/>
    </dgm:pt>
    <dgm:pt modelId="{6A7CC840-1192-4CB6-BB74-EC7E8822DAB0}" type="pres">
      <dgm:prSet presAssocID="{017688D5-FD28-4D5F-95DC-E5CC1B257869}" presName="sibTrans" presStyleCnt="0"/>
      <dgm:spPr/>
    </dgm:pt>
    <dgm:pt modelId="{91947BFA-C68B-415A-B8DE-A3FF3DEF0FCE}" type="pres">
      <dgm:prSet presAssocID="{8F4A550A-2A05-422D-B84F-C45A7424CB8F}" presName="node" presStyleLbl="node1" presStyleIdx="1" presStyleCnt="9">
        <dgm:presLayoutVars>
          <dgm:bulletEnabled val="1"/>
        </dgm:presLayoutVars>
      </dgm:prSet>
      <dgm:spPr/>
    </dgm:pt>
    <dgm:pt modelId="{F34CC36C-EE9D-462D-807F-F1C08D650649}" type="pres">
      <dgm:prSet presAssocID="{AC2E1764-6CA3-4857-9BA1-24E886A62C23}" presName="sibTrans" presStyleCnt="0"/>
      <dgm:spPr/>
    </dgm:pt>
    <dgm:pt modelId="{B201EEA6-9AD3-4C7D-BE3F-15DC11C528C1}" type="pres">
      <dgm:prSet presAssocID="{8217DDF2-B20C-4321-864C-FFF289C84F35}" presName="node" presStyleLbl="node1" presStyleIdx="2" presStyleCnt="9">
        <dgm:presLayoutVars>
          <dgm:bulletEnabled val="1"/>
        </dgm:presLayoutVars>
      </dgm:prSet>
      <dgm:spPr/>
    </dgm:pt>
    <dgm:pt modelId="{6DBB2049-AED5-4DAF-A372-E38C17990F56}" type="pres">
      <dgm:prSet presAssocID="{655B8FF8-C1FE-4775-B74D-7832D184D6BC}" presName="sibTrans" presStyleCnt="0"/>
      <dgm:spPr/>
    </dgm:pt>
    <dgm:pt modelId="{3755C9ED-6BC9-4ECF-94BB-B8D64FA3F3E7}" type="pres">
      <dgm:prSet presAssocID="{7D36D64A-2057-4FE6-A6FA-3BC86A175C22}" presName="node" presStyleLbl="node1" presStyleIdx="3" presStyleCnt="9">
        <dgm:presLayoutVars>
          <dgm:bulletEnabled val="1"/>
        </dgm:presLayoutVars>
      </dgm:prSet>
      <dgm:spPr/>
    </dgm:pt>
    <dgm:pt modelId="{F5AB2221-DE99-4EBB-B0B1-86D45646AF4F}" type="pres">
      <dgm:prSet presAssocID="{5F2123A6-88DB-4A8F-A711-AA0F19B409DF}" presName="sibTrans" presStyleCnt="0"/>
      <dgm:spPr/>
    </dgm:pt>
    <dgm:pt modelId="{ED690CC8-A5AD-46A9-ABDC-E1A21C26480D}" type="pres">
      <dgm:prSet presAssocID="{799CF2CE-DDC9-4EFF-9AC9-799DCD0B53C0}" presName="node" presStyleLbl="node1" presStyleIdx="4" presStyleCnt="9">
        <dgm:presLayoutVars>
          <dgm:bulletEnabled val="1"/>
        </dgm:presLayoutVars>
      </dgm:prSet>
      <dgm:spPr/>
    </dgm:pt>
    <dgm:pt modelId="{F19BB6A3-87A8-4FEC-94F3-36FA7F171247}" type="pres">
      <dgm:prSet presAssocID="{8F7B8696-ACF8-4404-9217-5E97D1A1BA7D}" presName="sibTrans" presStyleCnt="0"/>
      <dgm:spPr/>
    </dgm:pt>
    <dgm:pt modelId="{68E9842B-310D-467A-BA35-A415FF282AB8}" type="pres">
      <dgm:prSet presAssocID="{41B35607-8E55-4C46-BA09-572EC38AFC9A}" presName="node" presStyleLbl="node1" presStyleIdx="5" presStyleCnt="9">
        <dgm:presLayoutVars>
          <dgm:bulletEnabled val="1"/>
        </dgm:presLayoutVars>
      </dgm:prSet>
      <dgm:spPr/>
    </dgm:pt>
    <dgm:pt modelId="{4DF41B07-E349-4B96-AD34-301DBA956BC2}" type="pres">
      <dgm:prSet presAssocID="{00F5CA1E-6A81-4F3C-BAA3-BAB8545EA7A2}" presName="sibTrans" presStyleCnt="0"/>
      <dgm:spPr/>
    </dgm:pt>
    <dgm:pt modelId="{74D2590B-A974-4233-95B2-1659E11348A8}" type="pres">
      <dgm:prSet presAssocID="{9241D9F7-5FD6-43A7-86B9-7211A383A30D}" presName="node" presStyleLbl="node1" presStyleIdx="6" presStyleCnt="9">
        <dgm:presLayoutVars>
          <dgm:bulletEnabled val="1"/>
        </dgm:presLayoutVars>
      </dgm:prSet>
      <dgm:spPr/>
    </dgm:pt>
    <dgm:pt modelId="{C77052B2-DF1B-4F5A-933F-5A82D1C52C38}" type="pres">
      <dgm:prSet presAssocID="{AE7FA672-57B6-4811-B6A6-6969B4F3BEC9}" presName="sibTrans" presStyleCnt="0"/>
      <dgm:spPr/>
    </dgm:pt>
    <dgm:pt modelId="{51D1CA25-30D3-4CA6-BB61-0BE3D114A425}" type="pres">
      <dgm:prSet presAssocID="{34DE01D3-AA87-40CD-9743-3F8C21606353}" presName="node" presStyleLbl="node1" presStyleIdx="7" presStyleCnt="9">
        <dgm:presLayoutVars>
          <dgm:bulletEnabled val="1"/>
        </dgm:presLayoutVars>
      </dgm:prSet>
      <dgm:spPr/>
    </dgm:pt>
    <dgm:pt modelId="{C0BF75C3-C616-49A8-A3D4-4C73619734DC}" type="pres">
      <dgm:prSet presAssocID="{F01285C6-68B3-4BD8-A7B2-0302C6124F33}" presName="sibTrans" presStyleCnt="0"/>
      <dgm:spPr/>
    </dgm:pt>
    <dgm:pt modelId="{B85D5BB0-DD2A-4D65-9EEC-746A9C8248A7}" type="pres">
      <dgm:prSet presAssocID="{BE0D7CD9-175C-47EF-A490-7CD5626271ED}" presName="node" presStyleLbl="node1" presStyleIdx="8" presStyleCnt="9">
        <dgm:presLayoutVars>
          <dgm:bulletEnabled val="1"/>
        </dgm:presLayoutVars>
      </dgm:prSet>
      <dgm:spPr/>
    </dgm:pt>
  </dgm:ptLst>
  <dgm:cxnLst>
    <dgm:cxn modelId="{0E552A15-3244-4699-8D71-86DFBB86E56A}" type="presOf" srcId="{68744F1B-A9B4-41A6-A1F5-926D860EF1AF}" destId="{DDDDBA34-0057-4B66-8EE0-66A55143989D}" srcOrd="0" destOrd="0" presId="urn:microsoft.com/office/officeart/2005/8/layout/default"/>
    <dgm:cxn modelId="{9B6D4331-5B78-4D72-9BE4-8CCD8F6F0D15}" srcId="{E4C3DE62-6071-4E6C-BC3E-7EC0C557E538}" destId="{BE0D7CD9-175C-47EF-A490-7CD5626271ED}" srcOrd="8" destOrd="0" parTransId="{CE68CA9E-D335-4CA9-8053-FBD49C3E629F}" sibTransId="{E02222F3-F8DD-4E00-A880-7198BD983DE6}"/>
    <dgm:cxn modelId="{BFFA913E-D48F-4BDA-BF08-5F4FAEA4FFB0}" srcId="{E4C3DE62-6071-4E6C-BC3E-7EC0C557E538}" destId="{799CF2CE-DDC9-4EFF-9AC9-799DCD0B53C0}" srcOrd="4" destOrd="0" parTransId="{33B93635-BC75-4697-84DF-33197E0487EF}" sibTransId="{8F7B8696-ACF8-4404-9217-5E97D1A1BA7D}"/>
    <dgm:cxn modelId="{55B36163-5042-4BBE-A88E-66B65718E08F}" type="presOf" srcId="{9241D9F7-5FD6-43A7-86B9-7211A383A30D}" destId="{74D2590B-A974-4233-95B2-1659E11348A8}" srcOrd="0" destOrd="0" presId="urn:microsoft.com/office/officeart/2005/8/layout/default"/>
    <dgm:cxn modelId="{E6DD256D-9F31-4F52-BB37-55A54DC26866}" srcId="{E4C3DE62-6071-4E6C-BC3E-7EC0C557E538}" destId="{9241D9F7-5FD6-43A7-86B9-7211A383A30D}" srcOrd="6" destOrd="0" parTransId="{20FC34B2-3C2E-48DA-9A29-1828CD172545}" sibTransId="{AE7FA672-57B6-4811-B6A6-6969B4F3BEC9}"/>
    <dgm:cxn modelId="{637EFF6E-2A60-4364-AA47-3548B0F8AEB7}" type="presOf" srcId="{8217DDF2-B20C-4321-864C-FFF289C84F35}" destId="{B201EEA6-9AD3-4C7D-BE3F-15DC11C528C1}" srcOrd="0" destOrd="0" presId="urn:microsoft.com/office/officeart/2005/8/layout/default"/>
    <dgm:cxn modelId="{9BF33D74-355E-45F8-8335-70C444AC9396}" type="presOf" srcId="{41B35607-8E55-4C46-BA09-572EC38AFC9A}" destId="{68E9842B-310D-467A-BA35-A415FF282AB8}" srcOrd="0" destOrd="0" presId="urn:microsoft.com/office/officeart/2005/8/layout/default"/>
    <dgm:cxn modelId="{6D57F755-6847-4D8B-8AD4-EBF56D68529E}" type="presOf" srcId="{34DE01D3-AA87-40CD-9743-3F8C21606353}" destId="{51D1CA25-30D3-4CA6-BB61-0BE3D114A425}" srcOrd="0" destOrd="0" presId="urn:microsoft.com/office/officeart/2005/8/layout/default"/>
    <dgm:cxn modelId="{60031A85-6D2F-4CB9-B7EF-22B14331F473}" type="presOf" srcId="{8F4A550A-2A05-422D-B84F-C45A7424CB8F}" destId="{91947BFA-C68B-415A-B8DE-A3FF3DEF0FCE}" srcOrd="0" destOrd="0" presId="urn:microsoft.com/office/officeart/2005/8/layout/default"/>
    <dgm:cxn modelId="{007FFC96-F974-472D-BE1F-97BA0BEEDE94}" type="presOf" srcId="{799CF2CE-DDC9-4EFF-9AC9-799DCD0B53C0}" destId="{ED690CC8-A5AD-46A9-ABDC-E1A21C26480D}" srcOrd="0" destOrd="0" presId="urn:microsoft.com/office/officeart/2005/8/layout/default"/>
    <dgm:cxn modelId="{CF5513A4-B053-4A25-9007-DBD438D3B133}" type="presOf" srcId="{7D36D64A-2057-4FE6-A6FA-3BC86A175C22}" destId="{3755C9ED-6BC9-4ECF-94BB-B8D64FA3F3E7}" srcOrd="0" destOrd="0" presId="urn:microsoft.com/office/officeart/2005/8/layout/default"/>
    <dgm:cxn modelId="{3CD6F7B5-D1C1-487C-B314-0D7B335FB5EF}" srcId="{E4C3DE62-6071-4E6C-BC3E-7EC0C557E538}" destId="{7D36D64A-2057-4FE6-A6FA-3BC86A175C22}" srcOrd="3" destOrd="0" parTransId="{13BD4C9F-0F75-4EE6-ABAD-B56BCC5A60B5}" sibTransId="{5F2123A6-88DB-4A8F-A711-AA0F19B409DF}"/>
    <dgm:cxn modelId="{F9FB0EC1-340D-4C9C-9106-BB04B7D2E068}" srcId="{E4C3DE62-6071-4E6C-BC3E-7EC0C557E538}" destId="{8217DDF2-B20C-4321-864C-FFF289C84F35}" srcOrd="2" destOrd="0" parTransId="{1ECCBDA2-B66A-49E5-AE6C-969221739C40}" sibTransId="{655B8FF8-C1FE-4775-B74D-7832D184D6BC}"/>
    <dgm:cxn modelId="{4D108ACA-F516-495C-9B36-3620EB1DC726}" type="presOf" srcId="{E4C3DE62-6071-4E6C-BC3E-7EC0C557E538}" destId="{27D98CF8-BA18-45E3-A671-F975B45166AB}" srcOrd="0" destOrd="0" presId="urn:microsoft.com/office/officeart/2005/8/layout/default"/>
    <dgm:cxn modelId="{23DFAFE6-2102-4516-A0CC-96FC07F0E844}" srcId="{E4C3DE62-6071-4E6C-BC3E-7EC0C557E538}" destId="{41B35607-8E55-4C46-BA09-572EC38AFC9A}" srcOrd="5" destOrd="0" parTransId="{063F4AE9-4D77-4238-9802-6E94E6488458}" sibTransId="{00F5CA1E-6A81-4F3C-BAA3-BAB8545EA7A2}"/>
    <dgm:cxn modelId="{143AC4EB-C3A2-4C31-965E-4127AD388412}" srcId="{E4C3DE62-6071-4E6C-BC3E-7EC0C557E538}" destId="{34DE01D3-AA87-40CD-9743-3F8C21606353}" srcOrd="7" destOrd="0" parTransId="{57BDEE85-7A32-46C4-8A83-BAF070C066A2}" sibTransId="{F01285C6-68B3-4BD8-A7B2-0302C6124F33}"/>
    <dgm:cxn modelId="{71A0DEEB-24B7-43B7-A899-6119714D0FE8}" srcId="{E4C3DE62-6071-4E6C-BC3E-7EC0C557E538}" destId="{8F4A550A-2A05-422D-B84F-C45A7424CB8F}" srcOrd="1" destOrd="0" parTransId="{8A348160-89E4-4EEF-A753-63631484601E}" sibTransId="{AC2E1764-6CA3-4857-9BA1-24E886A62C23}"/>
    <dgm:cxn modelId="{A12B09F4-C2A5-44B7-9BA6-4EFCA445F500}" type="presOf" srcId="{BE0D7CD9-175C-47EF-A490-7CD5626271ED}" destId="{B85D5BB0-DD2A-4D65-9EEC-746A9C8248A7}" srcOrd="0" destOrd="0" presId="urn:microsoft.com/office/officeart/2005/8/layout/default"/>
    <dgm:cxn modelId="{DA39F8F4-6753-490B-BB3A-C9AB1B06872C}" srcId="{E4C3DE62-6071-4E6C-BC3E-7EC0C557E538}" destId="{68744F1B-A9B4-41A6-A1F5-926D860EF1AF}" srcOrd="0" destOrd="0" parTransId="{955A4226-A51B-4147-8484-957F455C9BF1}" sibTransId="{017688D5-FD28-4D5F-95DC-E5CC1B257869}"/>
    <dgm:cxn modelId="{4966DDD4-2EFB-4781-BD4F-6705A7EC0103}" type="presParOf" srcId="{27D98CF8-BA18-45E3-A671-F975B45166AB}" destId="{DDDDBA34-0057-4B66-8EE0-66A55143989D}" srcOrd="0" destOrd="0" presId="urn:microsoft.com/office/officeart/2005/8/layout/default"/>
    <dgm:cxn modelId="{3FF84140-3892-4C7A-BD16-A4EF5E6859A1}" type="presParOf" srcId="{27D98CF8-BA18-45E3-A671-F975B45166AB}" destId="{6A7CC840-1192-4CB6-BB74-EC7E8822DAB0}" srcOrd="1" destOrd="0" presId="urn:microsoft.com/office/officeart/2005/8/layout/default"/>
    <dgm:cxn modelId="{1A756DA4-3B1E-479D-8059-B878F1124C40}" type="presParOf" srcId="{27D98CF8-BA18-45E3-A671-F975B45166AB}" destId="{91947BFA-C68B-415A-B8DE-A3FF3DEF0FCE}" srcOrd="2" destOrd="0" presId="urn:microsoft.com/office/officeart/2005/8/layout/default"/>
    <dgm:cxn modelId="{0936AF80-159D-45B3-BEE0-640A996BB4FC}" type="presParOf" srcId="{27D98CF8-BA18-45E3-A671-F975B45166AB}" destId="{F34CC36C-EE9D-462D-807F-F1C08D650649}" srcOrd="3" destOrd="0" presId="urn:microsoft.com/office/officeart/2005/8/layout/default"/>
    <dgm:cxn modelId="{E51474B4-F9FE-464A-938A-3C6748808702}" type="presParOf" srcId="{27D98CF8-BA18-45E3-A671-F975B45166AB}" destId="{B201EEA6-9AD3-4C7D-BE3F-15DC11C528C1}" srcOrd="4" destOrd="0" presId="urn:microsoft.com/office/officeart/2005/8/layout/default"/>
    <dgm:cxn modelId="{33FFA777-5F2E-4C9D-A55C-7F7C7E78A01B}" type="presParOf" srcId="{27D98CF8-BA18-45E3-A671-F975B45166AB}" destId="{6DBB2049-AED5-4DAF-A372-E38C17990F56}" srcOrd="5" destOrd="0" presId="urn:microsoft.com/office/officeart/2005/8/layout/default"/>
    <dgm:cxn modelId="{77789882-F7B7-41EF-A8D6-C9E07D11E615}" type="presParOf" srcId="{27D98CF8-BA18-45E3-A671-F975B45166AB}" destId="{3755C9ED-6BC9-4ECF-94BB-B8D64FA3F3E7}" srcOrd="6" destOrd="0" presId="urn:microsoft.com/office/officeart/2005/8/layout/default"/>
    <dgm:cxn modelId="{6118A448-8433-4E29-9FB2-6E3C0A58C416}" type="presParOf" srcId="{27D98CF8-BA18-45E3-A671-F975B45166AB}" destId="{F5AB2221-DE99-4EBB-B0B1-86D45646AF4F}" srcOrd="7" destOrd="0" presId="urn:microsoft.com/office/officeart/2005/8/layout/default"/>
    <dgm:cxn modelId="{CB36BA12-034B-44A5-A903-AAD3F6754D19}" type="presParOf" srcId="{27D98CF8-BA18-45E3-A671-F975B45166AB}" destId="{ED690CC8-A5AD-46A9-ABDC-E1A21C26480D}" srcOrd="8" destOrd="0" presId="urn:microsoft.com/office/officeart/2005/8/layout/default"/>
    <dgm:cxn modelId="{8D87359B-6672-4E20-9EAD-B18BCE7C675A}" type="presParOf" srcId="{27D98CF8-BA18-45E3-A671-F975B45166AB}" destId="{F19BB6A3-87A8-4FEC-94F3-36FA7F171247}" srcOrd="9" destOrd="0" presId="urn:microsoft.com/office/officeart/2005/8/layout/default"/>
    <dgm:cxn modelId="{78518E2D-753D-449A-9904-9C218E0311D1}" type="presParOf" srcId="{27D98CF8-BA18-45E3-A671-F975B45166AB}" destId="{68E9842B-310D-467A-BA35-A415FF282AB8}" srcOrd="10" destOrd="0" presId="urn:microsoft.com/office/officeart/2005/8/layout/default"/>
    <dgm:cxn modelId="{D1EC80A6-97B6-4A61-9C18-BC5B95075CF3}" type="presParOf" srcId="{27D98CF8-BA18-45E3-A671-F975B45166AB}" destId="{4DF41B07-E349-4B96-AD34-301DBA956BC2}" srcOrd="11" destOrd="0" presId="urn:microsoft.com/office/officeart/2005/8/layout/default"/>
    <dgm:cxn modelId="{4A7D8D83-D765-44AD-A0E3-AA54CEE84EBB}" type="presParOf" srcId="{27D98CF8-BA18-45E3-A671-F975B45166AB}" destId="{74D2590B-A974-4233-95B2-1659E11348A8}" srcOrd="12" destOrd="0" presId="urn:microsoft.com/office/officeart/2005/8/layout/default"/>
    <dgm:cxn modelId="{A049D6CD-8CAB-46C0-86E3-20D881DD6E2F}" type="presParOf" srcId="{27D98CF8-BA18-45E3-A671-F975B45166AB}" destId="{C77052B2-DF1B-4F5A-933F-5A82D1C52C38}" srcOrd="13" destOrd="0" presId="urn:microsoft.com/office/officeart/2005/8/layout/default"/>
    <dgm:cxn modelId="{2538DD8E-F2BF-41BE-B865-F64DB648D7F7}" type="presParOf" srcId="{27D98CF8-BA18-45E3-A671-F975B45166AB}" destId="{51D1CA25-30D3-4CA6-BB61-0BE3D114A425}" srcOrd="14" destOrd="0" presId="urn:microsoft.com/office/officeart/2005/8/layout/default"/>
    <dgm:cxn modelId="{3329691D-40A0-4E0E-9F05-AE94B03F13A5}" type="presParOf" srcId="{27D98CF8-BA18-45E3-A671-F975B45166AB}" destId="{C0BF75C3-C616-49A8-A3D4-4C73619734DC}" srcOrd="15" destOrd="0" presId="urn:microsoft.com/office/officeart/2005/8/layout/default"/>
    <dgm:cxn modelId="{F217B765-03C0-4BDA-8DCD-9106379057CB}" type="presParOf" srcId="{27D98CF8-BA18-45E3-A671-F975B45166AB}" destId="{B85D5BB0-DD2A-4D65-9EEC-746A9C8248A7}"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44ABDFE-AEFA-4D74-8E8D-23E7C485D787}"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BDD11F1E-FAE0-4167-8711-F8C3A11CD222}">
      <dgm:prSet/>
      <dgm:spPr/>
      <dgm:t>
        <a:bodyPr/>
        <a:lstStyle/>
        <a:p>
          <a:r>
            <a:rPr lang="en-US"/>
            <a:t>A universal approach that does no harm.</a:t>
          </a:r>
        </a:p>
      </dgm:t>
    </dgm:pt>
    <dgm:pt modelId="{7F3A98DE-544A-4F93-BE05-3A199BC4B7B8}" type="parTrans" cxnId="{730367EF-3A7F-4AD9-8455-1E1EF37B2E21}">
      <dgm:prSet/>
      <dgm:spPr/>
      <dgm:t>
        <a:bodyPr/>
        <a:lstStyle/>
        <a:p>
          <a:endParaRPr lang="en-US"/>
        </a:p>
      </dgm:t>
    </dgm:pt>
    <dgm:pt modelId="{A6A654AC-DD7F-4AB0-9260-E3004D5936D4}" type="sibTrans" cxnId="{730367EF-3A7F-4AD9-8455-1E1EF37B2E21}">
      <dgm:prSet/>
      <dgm:spPr/>
      <dgm:t>
        <a:bodyPr/>
        <a:lstStyle/>
        <a:p>
          <a:endParaRPr lang="en-US"/>
        </a:p>
      </dgm:t>
    </dgm:pt>
    <dgm:pt modelId="{104AE4C7-0D13-4FE9-BC22-868E92B3813A}">
      <dgm:prSet/>
      <dgm:spPr/>
      <dgm:t>
        <a:bodyPr/>
        <a:lstStyle/>
        <a:p>
          <a:r>
            <a:rPr lang="en-GB"/>
            <a:t>Person centred.</a:t>
          </a:r>
          <a:endParaRPr lang="en-US"/>
        </a:p>
      </dgm:t>
    </dgm:pt>
    <dgm:pt modelId="{70C4790C-F936-40AC-ADFD-C02FB35D3DF6}" type="parTrans" cxnId="{EE2B5975-C845-46BF-894B-108F481E016F}">
      <dgm:prSet/>
      <dgm:spPr/>
      <dgm:t>
        <a:bodyPr/>
        <a:lstStyle/>
        <a:p>
          <a:endParaRPr lang="en-US"/>
        </a:p>
      </dgm:t>
    </dgm:pt>
    <dgm:pt modelId="{2AAF80B7-5192-4C4A-8311-1775870F593E}" type="sibTrans" cxnId="{EE2B5975-C845-46BF-894B-108F481E016F}">
      <dgm:prSet/>
      <dgm:spPr/>
      <dgm:t>
        <a:bodyPr/>
        <a:lstStyle/>
        <a:p>
          <a:endParaRPr lang="en-US"/>
        </a:p>
      </dgm:t>
    </dgm:pt>
    <dgm:pt modelId="{06B16D9C-0689-470A-AE0E-656E4E13AA85}">
      <dgm:prSet/>
      <dgm:spPr/>
      <dgm:t>
        <a:bodyPr/>
        <a:lstStyle/>
        <a:p>
          <a:r>
            <a:rPr lang="en-GB"/>
            <a:t>Relationship-focused.</a:t>
          </a:r>
          <a:endParaRPr lang="en-US"/>
        </a:p>
      </dgm:t>
    </dgm:pt>
    <dgm:pt modelId="{AD13D5EF-B8F6-46BA-9705-F1FA5C4A48B7}" type="parTrans" cxnId="{DFBBE719-DB70-4EF4-80AF-033DD361AFB8}">
      <dgm:prSet/>
      <dgm:spPr/>
      <dgm:t>
        <a:bodyPr/>
        <a:lstStyle/>
        <a:p>
          <a:endParaRPr lang="en-US"/>
        </a:p>
      </dgm:t>
    </dgm:pt>
    <dgm:pt modelId="{0D3C33BF-2090-46F0-A159-763B739F08B8}" type="sibTrans" cxnId="{DFBBE719-DB70-4EF4-80AF-033DD361AFB8}">
      <dgm:prSet/>
      <dgm:spPr/>
      <dgm:t>
        <a:bodyPr/>
        <a:lstStyle/>
        <a:p>
          <a:endParaRPr lang="en-US"/>
        </a:p>
      </dgm:t>
    </dgm:pt>
    <dgm:pt modelId="{DFF1E80C-E8EB-46CF-9CDA-23725D9107F9}">
      <dgm:prSet/>
      <dgm:spPr/>
      <dgm:t>
        <a:bodyPr/>
        <a:lstStyle/>
        <a:p>
          <a:r>
            <a:rPr lang="en-GB"/>
            <a:t>Resilience and strengths-focused.</a:t>
          </a:r>
          <a:endParaRPr lang="en-US"/>
        </a:p>
      </dgm:t>
    </dgm:pt>
    <dgm:pt modelId="{407E8B9F-1F8D-41F9-80A8-A7735171F276}" type="parTrans" cxnId="{970873EA-2766-42F2-9B96-3D474E73EC71}">
      <dgm:prSet/>
      <dgm:spPr/>
      <dgm:t>
        <a:bodyPr/>
        <a:lstStyle/>
        <a:p>
          <a:endParaRPr lang="en-US"/>
        </a:p>
      </dgm:t>
    </dgm:pt>
    <dgm:pt modelId="{1D0DB94A-61C4-4F5A-A774-7FA531140DE8}" type="sibTrans" cxnId="{970873EA-2766-42F2-9B96-3D474E73EC71}">
      <dgm:prSet/>
      <dgm:spPr/>
      <dgm:t>
        <a:bodyPr/>
        <a:lstStyle/>
        <a:p>
          <a:endParaRPr lang="en-US"/>
        </a:p>
      </dgm:t>
    </dgm:pt>
    <dgm:pt modelId="{3CEACDC6-B55E-43F0-B407-E33245026242}">
      <dgm:prSet/>
      <dgm:spPr/>
      <dgm:t>
        <a:bodyPr/>
        <a:lstStyle/>
        <a:p>
          <a:r>
            <a:rPr lang="en-GB"/>
            <a:t>Inclusive.</a:t>
          </a:r>
          <a:endParaRPr lang="en-US"/>
        </a:p>
      </dgm:t>
    </dgm:pt>
    <dgm:pt modelId="{CC66BF55-A382-4F81-ACBD-9C7D0637D503}" type="parTrans" cxnId="{1BB9935E-7485-44EC-81CE-19275BC202D3}">
      <dgm:prSet/>
      <dgm:spPr/>
      <dgm:t>
        <a:bodyPr/>
        <a:lstStyle/>
        <a:p>
          <a:endParaRPr lang="en-US"/>
        </a:p>
      </dgm:t>
    </dgm:pt>
    <dgm:pt modelId="{A0B78915-57F1-46EE-A388-313B752665BA}" type="sibTrans" cxnId="{1BB9935E-7485-44EC-81CE-19275BC202D3}">
      <dgm:prSet/>
      <dgm:spPr/>
      <dgm:t>
        <a:bodyPr/>
        <a:lstStyle/>
        <a:p>
          <a:endParaRPr lang="en-US"/>
        </a:p>
      </dgm:t>
    </dgm:pt>
    <dgm:pt modelId="{D5FC56D8-9B88-4CE0-97FC-C56AB901A7C9}" type="pres">
      <dgm:prSet presAssocID="{044ABDFE-AEFA-4D74-8E8D-23E7C485D787}" presName="diagram" presStyleCnt="0">
        <dgm:presLayoutVars>
          <dgm:dir/>
          <dgm:resizeHandles val="exact"/>
        </dgm:presLayoutVars>
      </dgm:prSet>
      <dgm:spPr/>
    </dgm:pt>
    <dgm:pt modelId="{CC01F4DA-24E2-45B4-8769-72C397788993}" type="pres">
      <dgm:prSet presAssocID="{BDD11F1E-FAE0-4167-8711-F8C3A11CD222}" presName="node" presStyleLbl="node1" presStyleIdx="0" presStyleCnt="5">
        <dgm:presLayoutVars>
          <dgm:bulletEnabled val="1"/>
        </dgm:presLayoutVars>
      </dgm:prSet>
      <dgm:spPr/>
    </dgm:pt>
    <dgm:pt modelId="{D2FE4712-5DB9-45D9-8604-FBE5B1D34FDF}" type="pres">
      <dgm:prSet presAssocID="{A6A654AC-DD7F-4AB0-9260-E3004D5936D4}" presName="sibTrans" presStyleCnt="0"/>
      <dgm:spPr/>
    </dgm:pt>
    <dgm:pt modelId="{C9F54EE8-C0E4-4511-9CA0-61C840727CF7}" type="pres">
      <dgm:prSet presAssocID="{104AE4C7-0D13-4FE9-BC22-868E92B3813A}" presName="node" presStyleLbl="node1" presStyleIdx="1" presStyleCnt="5">
        <dgm:presLayoutVars>
          <dgm:bulletEnabled val="1"/>
        </dgm:presLayoutVars>
      </dgm:prSet>
      <dgm:spPr/>
    </dgm:pt>
    <dgm:pt modelId="{AAE8024E-4163-4197-BEC2-A19CAC8C24BE}" type="pres">
      <dgm:prSet presAssocID="{2AAF80B7-5192-4C4A-8311-1775870F593E}" presName="sibTrans" presStyleCnt="0"/>
      <dgm:spPr/>
    </dgm:pt>
    <dgm:pt modelId="{53DC74E1-7114-48E2-9934-49F6D2BDE6CB}" type="pres">
      <dgm:prSet presAssocID="{06B16D9C-0689-470A-AE0E-656E4E13AA85}" presName="node" presStyleLbl="node1" presStyleIdx="2" presStyleCnt="5">
        <dgm:presLayoutVars>
          <dgm:bulletEnabled val="1"/>
        </dgm:presLayoutVars>
      </dgm:prSet>
      <dgm:spPr/>
    </dgm:pt>
    <dgm:pt modelId="{ABC9DD2C-EA40-4AA6-B899-D84803577534}" type="pres">
      <dgm:prSet presAssocID="{0D3C33BF-2090-46F0-A159-763B739F08B8}" presName="sibTrans" presStyleCnt="0"/>
      <dgm:spPr/>
    </dgm:pt>
    <dgm:pt modelId="{7ED71E0F-D950-4BCA-B6F6-6988313BF221}" type="pres">
      <dgm:prSet presAssocID="{DFF1E80C-E8EB-46CF-9CDA-23725D9107F9}" presName="node" presStyleLbl="node1" presStyleIdx="3" presStyleCnt="5">
        <dgm:presLayoutVars>
          <dgm:bulletEnabled val="1"/>
        </dgm:presLayoutVars>
      </dgm:prSet>
      <dgm:spPr/>
    </dgm:pt>
    <dgm:pt modelId="{348E596C-5F90-46D9-8674-D5EF63CD6651}" type="pres">
      <dgm:prSet presAssocID="{1D0DB94A-61C4-4F5A-A774-7FA531140DE8}" presName="sibTrans" presStyleCnt="0"/>
      <dgm:spPr/>
    </dgm:pt>
    <dgm:pt modelId="{8F3AB825-EF5C-4AA1-92E9-6F007B2C38BA}" type="pres">
      <dgm:prSet presAssocID="{3CEACDC6-B55E-43F0-B407-E33245026242}" presName="node" presStyleLbl="node1" presStyleIdx="4" presStyleCnt="5">
        <dgm:presLayoutVars>
          <dgm:bulletEnabled val="1"/>
        </dgm:presLayoutVars>
      </dgm:prSet>
      <dgm:spPr/>
    </dgm:pt>
  </dgm:ptLst>
  <dgm:cxnLst>
    <dgm:cxn modelId="{DFBBE719-DB70-4EF4-80AF-033DD361AFB8}" srcId="{044ABDFE-AEFA-4D74-8E8D-23E7C485D787}" destId="{06B16D9C-0689-470A-AE0E-656E4E13AA85}" srcOrd="2" destOrd="0" parTransId="{AD13D5EF-B8F6-46BA-9705-F1FA5C4A48B7}" sibTransId="{0D3C33BF-2090-46F0-A159-763B739F08B8}"/>
    <dgm:cxn modelId="{37145C32-EB4D-452C-B5A6-37D4B197D79D}" type="presOf" srcId="{044ABDFE-AEFA-4D74-8E8D-23E7C485D787}" destId="{D5FC56D8-9B88-4CE0-97FC-C56AB901A7C9}" srcOrd="0" destOrd="0" presId="urn:microsoft.com/office/officeart/2005/8/layout/default"/>
    <dgm:cxn modelId="{9FEB2B3C-D3D8-4DF3-9461-B300BFC3ABEB}" type="presOf" srcId="{DFF1E80C-E8EB-46CF-9CDA-23725D9107F9}" destId="{7ED71E0F-D950-4BCA-B6F6-6988313BF221}" srcOrd="0" destOrd="0" presId="urn:microsoft.com/office/officeart/2005/8/layout/default"/>
    <dgm:cxn modelId="{1BB9935E-7485-44EC-81CE-19275BC202D3}" srcId="{044ABDFE-AEFA-4D74-8E8D-23E7C485D787}" destId="{3CEACDC6-B55E-43F0-B407-E33245026242}" srcOrd="4" destOrd="0" parTransId="{CC66BF55-A382-4F81-ACBD-9C7D0637D503}" sibTransId="{A0B78915-57F1-46EE-A388-313B752665BA}"/>
    <dgm:cxn modelId="{EE2B5975-C845-46BF-894B-108F481E016F}" srcId="{044ABDFE-AEFA-4D74-8E8D-23E7C485D787}" destId="{104AE4C7-0D13-4FE9-BC22-868E92B3813A}" srcOrd="1" destOrd="0" parTransId="{70C4790C-F936-40AC-ADFD-C02FB35D3DF6}" sibTransId="{2AAF80B7-5192-4C4A-8311-1775870F593E}"/>
    <dgm:cxn modelId="{6F8B6B98-0566-4E82-9C3B-6CD6DA43AF42}" type="presOf" srcId="{06B16D9C-0689-470A-AE0E-656E4E13AA85}" destId="{53DC74E1-7114-48E2-9934-49F6D2BDE6CB}" srcOrd="0" destOrd="0" presId="urn:microsoft.com/office/officeart/2005/8/layout/default"/>
    <dgm:cxn modelId="{A5EA8C9F-4FE8-4B9D-94B5-5FA8441DC897}" type="presOf" srcId="{BDD11F1E-FAE0-4167-8711-F8C3A11CD222}" destId="{CC01F4DA-24E2-45B4-8769-72C397788993}" srcOrd="0" destOrd="0" presId="urn:microsoft.com/office/officeart/2005/8/layout/default"/>
    <dgm:cxn modelId="{48C235AD-5470-40CE-81EF-4B00B9996A4A}" type="presOf" srcId="{3CEACDC6-B55E-43F0-B407-E33245026242}" destId="{8F3AB825-EF5C-4AA1-92E9-6F007B2C38BA}" srcOrd="0" destOrd="0" presId="urn:microsoft.com/office/officeart/2005/8/layout/default"/>
    <dgm:cxn modelId="{970873EA-2766-42F2-9B96-3D474E73EC71}" srcId="{044ABDFE-AEFA-4D74-8E8D-23E7C485D787}" destId="{DFF1E80C-E8EB-46CF-9CDA-23725D9107F9}" srcOrd="3" destOrd="0" parTransId="{407E8B9F-1F8D-41F9-80A8-A7735171F276}" sibTransId="{1D0DB94A-61C4-4F5A-A774-7FA531140DE8}"/>
    <dgm:cxn modelId="{730367EF-3A7F-4AD9-8455-1E1EF37B2E21}" srcId="{044ABDFE-AEFA-4D74-8E8D-23E7C485D787}" destId="{BDD11F1E-FAE0-4167-8711-F8C3A11CD222}" srcOrd="0" destOrd="0" parTransId="{7F3A98DE-544A-4F93-BE05-3A199BC4B7B8}" sibTransId="{A6A654AC-DD7F-4AB0-9260-E3004D5936D4}"/>
    <dgm:cxn modelId="{30147FF6-6A3E-4CFB-85E7-09357013F4F9}" type="presOf" srcId="{104AE4C7-0D13-4FE9-BC22-868E92B3813A}" destId="{C9F54EE8-C0E4-4511-9CA0-61C840727CF7}" srcOrd="0" destOrd="0" presId="urn:microsoft.com/office/officeart/2005/8/layout/default"/>
    <dgm:cxn modelId="{F9333482-5718-40FF-822F-43CD5EF7C9E7}" type="presParOf" srcId="{D5FC56D8-9B88-4CE0-97FC-C56AB901A7C9}" destId="{CC01F4DA-24E2-45B4-8769-72C397788993}" srcOrd="0" destOrd="0" presId="urn:microsoft.com/office/officeart/2005/8/layout/default"/>
    <dgm:cxn modelId="{E1C06522-FF9B-4608-AB0C-BBF634BE3CCC}" type="presParOf" srcId="{D5FC56D8-9B88-4CE0-97FC-C56AB901A7C9}" destId="{D2FE4712-5DB9-45D9-8604-FBE5B1D34FDF}" srcOrd="1" destOrd="0" presId="urn:microsoft.com/office/officeart/2005/8/layout/default"/>
    <dgm:cxn modelId="{359B0977-8DFB-41DE-8D78-D193E807F4AE}" type="presParOf" srcId="{D5FC56D8-9B88-4CE0-97FC-C56AB901A7C9}" destId="{C9F54EE8-C0E4-4511-9CA0-61C840727CF7}" srcOrd="2" destOrd="0" presId="urn:microsoft.com/office/officeart/2005/8/layout/default"/>
    <dgm:cxn modelId="{D64973DA-97D7-40E0-AC67-A41E5D4F0E7B}" type="presParOf" srcId="{D5FC56D8-9B88-4CE0-97FC-C56AB901A7C9}" destId="{AAE8024E-4163-4197-BEC2-A19CAC8C24BE}" srcOrd="3" destOrd="0" presId="urn:microsoft.com/office/officeart/2005/8/layout/default"/>
    <dgm:cxn modelId="{14E3C6C1-363A-4B5B-A670-FFE9FA4A8DDD}" type="presParOf" srcId="{D5FC56D8-9B88-4CE0-97FC-C56AB901A7C9}" destId="{53DC74E1-7114-48E2-9934-49F6D2BDE6CB}" srcOrd="4" destOrd="0" presId="urn:microsoft.com/office/officeart/2005/8/layout/default"/>
    <dgm:cxn modelId="{CFF722D3-F0F7-4D05-923E-F6CBD40B30DE}" type="presParOf" srcId="{D5FC56D8-9B88-4CE0-97FC-C56AB901A7C9}" destId="{ABC9DD2C-EA40-4AA6-B899-D84803577534}" srcOrd="5" destOrd="0" presId="urn:microsoft.com/office/officeart/2005/8/layout/default"/>
    <dgm:cxn modelId="{FE9F8A6D-A336-4167-AD2E-2ED72F703334}" type="presParOf" srcId="{D5FC56D8-9B88-4CE0-97FC-C56AB901A7C9}" destId="{7ED71E0F-D950-4BCA-B6F6-6988313BF221}" srcOrd="6" destOrd="0" presId="urn:microsoft.com/office/officeart/2005/8/layout/default"/>
    <dgm:cxn modelId="{011092B0-F3D7-471D-A8AD-F57A812DBD3C}" type="presParOf" srcId="{D5FC56D8-9B88-4CE0-97FC-C56AB901A7C9}" destId="{348E596C-5F90-46D9-8674-D5EF63CD6651}" srcOrd="7" destOrd="0" presId="urn:microsoft.com/office/officeart/2005/8/layout/default"/>
    <dgm:cxn modelId="{3F994E2A-3B92-444D-9AD7-4B46301AE797}" type="presParOf" srcId="{D5FC56D8-9B88-4CE0-97FC-C56AB901A7C9}" destId="{8F3AB825-EF5C-4AA1-92E9-6F007B2C38BA}"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6367168-A1B4-42AC-B189-15728FC420F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C584C94-3AD9-49A7-8992-83C0AD4C729C}">
      <dgm:prSet/>
      <dgm:spPr/>
      <dgm:t>
        <a:bodyPr/>
        <a:lstStyle/>
        <a:p>
          <a:r>
            <a:rPr lang="en-US" b="1"/>
            <a:t>A universal approach </a:t>
          </a:r>
          <a:r>
            <a:rPr lang="en-US"/>
            <a:t>that does no harm, proactively supports and encompasses community-led approaches, … to enable transformation within systems.</a:t>
          </a:r>
        </a:p>
      </dgm:t>
    </dgm:pt>
    <dgm:pt modelId="{19396E17-1623-41AF-BCE7-13F49DE1E884}" type="parTrans" cxnId="{A70E3300-1118-4231-9D74-CCE668141EDC}">
      <dgm:prSet/>
      <dgm:spPr/>
      <dgm:t>
        <a:bodyPr/>
        <a:lstStyle/>
        <a:p>
          <a:endParaRPr lang="en-US"/>
        </a:p>
      </dgm:t>
    </dgm:pt>
    <dgm:pt modelId="{E2258268-D5D8-4365-8CD6-CEC41FA3F036}" type="sibTrans" cxnId="{A70E3300-1118-4231-9D74-CCE668141EDC}">
      <dgm:prSet/>
      <dgm:spPr/>
      <dgm:t>
        <a:bodyPr/>
        <a:lstStyle/>
        <a:p>
          <a:endParaRPr lang="en-US"/>
        </a:p>
      </dgm:t>
    </dgm:pt>
    <dgm:pt modelId="{38AA83D9-6F52-4AFC-8CB2-D9D01CCD75E8}">
      <dgm:prSet/>
      <dgm:spPr/>
      <dgm:t>
        <a:bodyPr/>
        <a:lstStyle/>
        <a:p>
          <a:r>
            <a:rPr lang="en-US" b="1"/>
            <a:t>Person centred</a:t>
          </a:r>
          <a:r>
            <a:rPr lang="en-US"/>
            <a:t>: the person is always at the centre of a trauma-informed approach. … It promotes psychological and physical safety by promoting choice, collaboration and transparency</a:t>
          </a:r>
        </a:p>
      </dgm:t>
    </dgm:pt>
    <dgm:pt modelId="{85506FC1-B6A6-474D-9995-D0825884F3B6}" type="parTrans" cxnId="{E044DD51-8CEB-4D9E-9FE8-89A17199653B}">
      <dgm:prSet/>
      <dgm:spPr/>
      <dgm:t>
        <a:bodyPr/>
        <a:lstStyle/>
        <a:p>
          <a:endParaRPr lang="en-US"/>
        </a:p>
      </dgm:t>
    </dgm:pt>
    <dgm:pt modelId="{824A1359-1678-4E62-857F-24D5459AE667}" type="sibTrans" cxnId="{E044DD51-8CEB-4D9E-9FE8-89A17199653B}">
      <dgm:prSet/>
      <dgm:spPr/>
      <dgm:t>
        <a:bodyPr/>
        <a:lstStyle/>
        <a:p>
          <a:endParaRPr lang="en-US"/>
        </a:p>
      </dgm:t>
    </dgm:pt>
    <dgm:pt modelId="{B7C1C985-2B18-4DA6-9EE3-D5FD0198B350}">
      <dgm:prSet/>
      <dgm:spPr/>
      <dgm:t>
        <a:bodyPr/>
        <a:lstStyle/>
        <a:p>
          <a:r>
            <a:rPr lang="en-US" b="1"/>
            <a:t>Relationship-focused</a:t>
          </a:r>
          <a:r>
            <a:rPr lang="en-US"/>
            <a:t>: safe, supportive, empathic, compassionate and trusting relationships are central to a trauma-informed approach.</a:t>
          </a:r>
        </a:p>
      </dgm:t>
    </dgm:pt>
    <dgm:pt modelId="{62F5453F-808F-4DE1-A65A-376368AE1D5C}" type="parTrans" cxnId="{4D43F5AB-A662-4614-BC6D-987058ED0940}">
      <dgm:prSet/>
      <dgm:spPr/>
      <dgm:t>
        <a:bodyPr/>
        <a:lstStyle/>
        <a:p>
          <a:endParaRPr lang="en-US"/>
        </a:p>
      </dgm:t>
    </dgm:pt>
    <dgm:pt modelId="{7E8997C1-4EB6-403E-B045-807294AAD170}" type="sibTrans" cxnId="{4D43F5AB-A662-4614-BC6D-987058ED0940}">
      <dgm:prSet/>
      <dgm:spPr/>
      <dgm:t>
        <a:bodyPr/>
        <a:lstStyle/>
        <a:p>
          <a:endParaRPr lang="en-US"/>
        </a:p>
      </dgm:t>
    </dgm:pt>
    <dgm:pt modelId="{8D28D3C6-9263-4AC8-ADCF-DE5C419655E7}">
      <dgm:prSet/>
      <dgm:spPr/>
      <dgm:t>
        <a:bodyPr/>
        <a:lstStyle/>
        <a:p>
          <a:r>
            <a:rPr lang="en-US" b="1"/>
            <a:t>Resilience and strengths-focused</a:t>
          </a:r>
          <a:r>
            <a:rPr lang="en-US"/>
            <a:t>: a trauma-informed approach builds on the natural resilience of individuals, families and communities.</a:t>
          </a:r>
        </a:p>
      </dgm:t>
    </dgm:pt>
    <dgm:pt modelId="{578B83C0-3769-496A-B81E-295606BDF841}" type="parTrans" cxnId="{54703B9B-6735-445D-B5D4-2CD6A01358DA}">
      <dgm:prSet/>
      <dgm:spPr/>
      <dgm:t>
        <a:bodyPr/>
        <a:lstStyle/>
        <a:p>
          <a:endParaRPr lang="en-US"/>
        </a:p>
      </dgm:t>
    </dgm:pt>
    <dgm:pt modelId="{307A0F6D-7D7F-4729-950A-C78A4AE8DE50}" type="sibTrans" cxnId="{54703B9B-6735-445D-B5D4-2CD6A01358DA}">
      <dgm:prSet/>
      <dgm:spPr/>
      <dgm:t>
        <a:bodyPr/>
        <a:lstStyle/>
        <a:p>
          <a:endParaRPr lang="en-US"/>
        </a:p>
      </dgm:t>
    </dgm:pt>
    <dgm:pt modelId="{BEE04DF6-64C5-4FD7-B7B2-48A451BD564D}">
      <dgm:prSet/>
      <dgm:spPr/>
      <dgm:t>
        <a:bodyPr/>
        <a:lstStyle/>
        <a:p>
          <a:r>
            <a:rPr lang="en-US"/>
            <a:t>Inclusive: a trauma-informed approach recognises the impact of diversity, discrimination and racism.. and is inclusive of everyone in society.</a:t>
          </a:r>
        </a:p>
      </dgm:t>
    </dgm:pt>
    <dgm:pt modelId="{0A556F34-1AE1-4B20-975F-E06788E92F55}" type="parTrans" cxnId="{05EE5C0D-307E-478A-AFFE-A6CBEB1BE562}">
      <dgm:prSet/>
      <dgm:spPr/>
      <dgm:t>
        <a:bodyPr/>
        <a:lstStyle/>
        <a:p>
          <a:endParaRPr lang="en-US"/>
        </a:p>
      </dgm:t>
    </dgm:pt>
    <dgm:pt modelId="{9E54C5CC-3573-41B7-85A7-81935EA65164}" type="sibTrans" cxnId="{05EE5C0D-307E-478A-AFFE-A6CBEB1BE562}">
      <dgm:prSet/>
      <dgm:spPr/>
      <dgm:t>
        <a:bodyPr/>
        <a:lstStyle/>
        <a:p>
          <a:endParaRPr lang="en-US"/>
        </a:p>
      </dgm:t>
    </dgm:pt>
    <dgm:pt modelId="{A8B41F9B-306B-4134-9E56-66624DDBF699}" type="pres">
      <dgm:prSet presAssocID="{D6367168-A1B4-42AC-B189-15728FC420F9}" presName="linear" presStyleCnt="0">
        <dgm:presLayoutVars>
          <dgm:animLvl val="lvl"/>
          <dgm:resizeHandles val="exact"/>
        </dgm:presLayoutVars>
      </dgm:prSet>
      <dgm:spPr/>
    </dgm:pt>
    <dgm:pt modelId="{41CCE4FC-3C5B-4AC1-98FC-DA3D57A60EA6}" type="pres">
      <dgm:prSet presAssocID="{BC584C94-3AD9-49A7-8992-83C0AD4C729C}" presName="parentText" presStyleLbl="node1" presStyleIdx="0" presStyleCnt="5">
        <dgm:presLayoutVars>
          <dgm:chMax val="0"/>
          <dgm:bulletEnabled val="1"/>
        </dgm:presLayoutVars>
      </dgm:prSet>
      <dgm:spPr/>
    </dgm:pt>
    <dgm:pt modelId="{CEDDC238-2AE2-41B4-BCE5-63F04F0C1EC7}" type="pres">
      <dgm:prSet presAssocID="{E2258268-D5D8-4365-8CD6-CEC41FA3F036}" presName="spacer" presStyleCnt="0"/>
      <dgm:spPr/>
    </dgm:pt>
    <dgm:pt modelId="{1AE2CDEC-F6ED-407A-ABC3-56049139842C}" type="pres">
      <dgm:prSet presAssocID="{38AA83D9-6F52-4AFC-8CB2-D9D01CCD75E8}" presName="parentText" presStyleLbl="node1" presStyleIdx="1" presStyleCnt="5">
        <dgm:presLayoutVars>
          <dgm:chMax val="0"/>
          <dgm:bulletEnabled val="1"/>
        </dgm:presLayoutVars>
      </dgm:prSet>
      <dgm:spPr/>
    </dgm:pt>
    <dgm:pt modelId="{B511BF01-1B7D-45DB-A562-6924A571BF2A}" type="pres">
      <dgm:prSet presAssocID="{824A1359-1678-4E62-857F-24D5459AE667}" presName="spacer" presStyleCnt="0"/>
      <dgm:spPr/>
    </dgm:pt>
    <dgm:pt modelId="{78EA3188-1A1B-42E7-B908-C72CEC784094}" type="pres">
      <dgm:prSet presAssocID="{B7C1C985-2B18-4DA6-9EE3-D5FD0198B350}" presName="parentText" presStyleLbl="node1" presStyleIdx="2" presStyleCnt="5">
        <dgm:presLayoutVars>
          <dgm:chMax val="0"/>
          <dgm:bulletEnabled val="1"/>
        </dgm:presLayoutVars>
      </dgm:prSet>
      <dgm:spPr/>
    </dgm:pt>
    <dgm:pt modelId="{B149F274-5D6D-4528-8868-8E7C727F3B19}" type="pres">
      <dgm:prSet presAssocID="{7E8997C1-4EB6-403E-B045-807294AAD170}" presName="spacer" presStyleCnt="0"/>
      <dgm:spPr/>
    </dgm:pt>
    <dgm:pt modelId="{E26A1BC2-79D8-4DB6-93C5-EDF20C370C36}" type="pres">
      <dgm:prSet presAssocID="{8D28D3C6-9263-4AC8-ADCF-DE5C419655E7}" presName="parentText" presStyleLbl="node1" presStyleIdx="3" presStyleCnt="5">
        <dgm:presLayoutVars>
          <dgm:chMax val="0"/>
          <dgm:bulletEnabled val="1"/>
        </dgm:presLayoutVars>
      </dgm:prSet>
      <dgm:spPr/>
    </dgm:pt>
    <dgm:pt modelId="{AFE7F651-87DB-47DB-8248-6831E66FCDFD}" type="pres">
      <dgm:prSet presAssocID="{307A0F6D-7D7F-4729-950A-C78A4AE8DE50}" presName="spacer" presStyleCnt="0"/>
      <dgm:spPr/>
    </dgm:pt>
    <dgm:pt modelId="{57EC1A02-BA17-41D0-8038-4053A67257A6}" type="pres">
      <dgm:prSet presAssocID="{BEE04DF6-64C5-4FD7-B7B2-48A451BD564D}" presName="parentText" presStyleLbl="node1" presStyleIdx="4" presStyleCnt="5">
        <dgm:presLayoutVars>
          <dgm:chMax val="0"/>
          <dgm:bulletEnabled val="1"/>
        </dgm:presLayoutVars>
      </dgm:prSet>
      <dgm:spPr/>
    </dgm:pt>
  </dgm:ptLst>
  <dgm:cxnLst>
    <dgm:cxn modelId="{A70E3300-1118-4231-9D74-CCE668141EDC}" srcId="{D6367168-A1B4-42AC-B189-15728FC420F9}" destId="{BC584C94-3AD9-49A7-8992-83C0AD4C729C}" srcOrd="0" destOrd="0" parTransId="{19396E17-1623-41AF-BCE7-13F49DE1E884}" sibTransId="{E2258268-D5D8-4365-8CD6-CEC41FA3F036}"/>
    <dgm:cxn modelId="{F8A3F70A-7452-460A-A72E-73F2EDA3E981}" type="presOf" srcId="{8D28D3C6-9263-4AC8-ADCF-DE5C419655E7}" destId="{E26A1BC2-79D8-4DB6-93C5-EDF20C370C36}" srcOrd="0" destOrd="0" presId="urn:microsoft.com/office/officeart/2005/8/layout/vList2"/>
    <dgm:cxn modelId="{05EE5C0D-307E-478A-AFFE-A6CBEB1BE562}" srcId="{D6367168-A1B4-42AC-B189-15728FC420F9}" destId="{BEE04DF6-64C5-4FD7-B7B2-48A451BD564D}" srcOrd="4" destOrd="0" parTransId="{0A556F34-1AE1-4B20-975F-E06788E92F55}" sibTransId="{9E54C5CC-3573-41B7-85A7-81935EA65164}"/>
    <dgm:cxn modelId="{E044DD51-8CEB-4D9E-9FE8-89A17199653B}" srcId="{D6367168-A1B4-42AC-B189-15728FC420F9}" destId="{38AA83D9-6F52-4AFC-8CB2-D9D01CCD75E8}" srcOrd="1" destOrd="0" parTransId="{85506FC1-B6A6-474D-9995-D0825884F3B6}" sibTransId="{824A1359-1678-4E62-857F-24D5459AE667}"/>
    <dgm:cxn modelId="{80577F80-FD5E-44E7-B107-2B16A1C06EB0}" type="presOf" srcId="{BC584C94-3AD9-49A7-8992-83C0AD4C729C}" destId="{41CCE4FC-3C5B-4AC1-98FC-DA3D57A60EA6}" srcOrd="0" destOrd="0" presId="urn:microsoft.com/office/officeart/2005/8/layout/vList2"/>
    <dgm:cxn modelId="{7E46948F-2E44-49FC-8579-17FA133EFC98}" type="presOf" srcId="{D6367168-A1B4-42AC-B189-15728FC420F9}" destId="{A8B41F9B-306B-4134-9E56-66624DDBF699}" srcOrd="0" destOrd="0" presId="urn:microsoft.com/office/officeart/2005/8/layout/vList2"/>
    <dgm:cxn modelId="{54703B9B-6735-445D-B5D4-2CD6A01358DA}" srcId="{D6367168-A1B4-42AC-B189-15728FC420F9}" destId="{8D28D3C6-9263-4AC8-ADCF-DE5C419655E7}" srcOrd="3" destOrd="0" parTransId="{578B83C0-3769-496A-B81E-295606BDF841}" sibTransId="{307A0F6D-7D7F-4729-950A-C78A4AE8DE50}"/>
    <dgm:cxn modelId="{14AF31A1-03E1-41C1-ABEE-68F64EF5082A}" type="presOf" srcId="{38AA83D9-6F52-4AFC-8CB2-D9D01CCD75E8}" destId="{1AE2CDEC-F6ED-407A-ABC3-56049139842C}" srcOrd="0" destOrd="0" presId="urn:microsoft.com/office/officeart/2005/8/layout/vList2"/>
    <dgm:cxn modelId="{21455DA9-1A01-47B1-90BC-ECB7DFE57C71}" type="presOf" srcId="{BEE04DF6-64C5-4FD7-B7B2-48A451BD564D}" destId="{57EC1A02-BA17-41D0-8038-4053A67257A6}" srcOrd="0" destOrd="0" presId="urn:microsoft.com/office/officeart/2005/8/layout/vList2"/>
    <dgm:cxn modelId="{4D43F5AB-A662-4614-BC6D-987058ED0940}" srcId="{D6367168-A1B4-42AC-B189-15728FC420F9}" destId="{B7C1C985-2B18-4DA6-9EE3-D5FD0198B350}" srcOrd="2" destOrd="0" parTransId="{62F5453F-808F-4DE1-A65A-376368AE1D5C}" sibTransId="{7E8997C1-4EB6-403E-B045-807294AAD170}"/>
    <dgm:cxn modelId="{231182EE-B61D-4A56-B8C0-B6496EBA8C1C}" type="presOf" srcId="{B7C1C985-2B18-4DA6-9EE3-D5FD0198B350}" destId="{78EA3188-1A1B-42E7-B908-C72CEC784094}" srcOrd="0" destOrd="0" presId="urn:microsoft.com/office/officeart/2005/8/layout/vList2"/>
    <dgm:cxn modelId="{27B67702-1D74-48FB-853C-48ED5EA44743}" type="presParOf" srcId="{A8B41F9B-306B-4134-9E56-66624DDBF699}" destId="{41CCE4FC-3C5B-4AC1-98FC-DA3D57A60EA6}" srcOrd="0" destOrd="0" presId="urn:microsoft.com/office/officeart/2005/8/layout/vList2"/>
    <dgm:cxn modelId="{FEF7A94E-AB7E-452E-A876-9CE8BB06FD6E}" type="presParOf" srcId="{A8B41F9B-306B-4134-9E56-66624DDBF699}" destId="{CEDDC238-2AE2-41B4-BCE5-63F04F0C1EC7}" srcOrd="1" destOrd="0" presId="urn:microsoft.com/office/officeart/2005/8/layout/vList2"/>
    <dgm:cxn modelId="{1F8C7C03-1F52-4E08-852C-EBCBE6C00739}" type="presParOf" srcId="{A8B41F9B-306B-4134-9E56-66624DDBF699}" destId="{1AE2CDEC-F6ED-407A-ABC3-56049139842C}" srcOrd="2" destOrd="0" presId="urn:microsoft.com/office/officeart/2005/8/layout/vList2"/>
    <dgm:cxn modelId="{E9BE1E54-BC14-4BDB-98C2-EDFEFCDF57D4}" type="presParOf" srcId="{A8B41F9B-306B-4134-9E56-66624DDBF699}" destId="{B511BF01-1B7D-45DB-A562-6924A571BF2A}" srcOrd="3" destOrd="0" presId="urn:microsoft.com/office/officeart/2005/8/layout/vList2"/>
    <dgm:cxn modelId="{FF4A13D0-0917-4184-9F7C-0C8CD1656260}" type="presParOf" srcId="{A8B41F9B-306B-4134-9E56-66624DDBF699}" destId="{78EA3188-1A1B-42E7-B908-C72CEC784094}" srcOrd="4" destOrd="0" presId="urn:microsoft.com/office/officeart/2005/8/layout/vList2"/>
    <dgm:cxn modelId="{40D677DA-6900-4039-8CE5-93CBD7518A92}" type="presParOf" srcId="{A8B41F9B-306B-4134-9E56-66624DDBF699}" destId="{B149F274-5D6D-4528-8868-8E7C727F3B19}" srcOrd="5" destOrd="0" presId="urn:microsoft.com/office/officeart/2005/8/layout/vList2"/>
    <dgm:cxn modelId="{0134E61F-BFBF-4A05-BB21-0D7FE0732821}" type="presParOf" srcId="{A8B41F9B-306B-4134-9E56-66624DDBF699}" destId="{E26A1BC2-79D8-4DB6-93C5-EDF20C370C36}" srcOrd="6" destOrd="0" presId="urn:microsoft.com/office/officeart/2005/8/layout/vList2"/>
    <dgm:cxn modelId="{6BE976F5-9C03-4CB2-9C5A-C2FD75BC1FB8}" type="presParOf" srcId="{A8B41F9B-306B-4134-9E56-66624DDBF699}" destId="{AFE7F651-87DB-47DB-8248-6831E66FCDFD}" srcOrd="7" destOrd="0" presId="urn:microsoft.com/office/officeart/2005/8/layout/vList2"/>
    <dgm:cxn modelId="{63E5A216-B965-4016-A715-98F8372A4CC5}" type="presParOf" srcId="{A8B41F9B-306B-4134-9E56-66624DDBF699}" destId="{57EC1A02-BA17-41D0-8038-4053A67257A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6E67A-70E8-4FDB-92A3-9DF49FC621D3}">
      <dsp:nvSpPr>
        <dsp:cNvPr id="0" name=""/>
        <dsp:cNvSpPr/>
      </dsp:nvSpPr>
      <dsp:spPr>
        <a:xfrm>
          <a:off x="183038" y="1081"/>
          <a:ext cx="6220412" cy="5272413"/>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dirty="0"/>
            <a:t>In this presentation I will be discussing the ACEs in Looked after Children. There are five sections.</a:t>
          </a:r>
        </a:p>
        <a:p>
          <a:pPr marL="228600" lvl="1" indent="-228600" algn="l" defTabSz="1066800">
            <a:lnSpc>
              <a:spcPct val="90000"/>
            </a:lnSpc>
            <a:spcBef>
              <a:spcPct val="0"/>
            </a:spcBef>
            <a:spcAft>
              <a:spcPct val="15000"/>
            </a:spcAft>
            <a:buChar char="•"/>
          </a:pPr>
          <a:r>
            <a:rPr lang="en-US" sz="2400" kern="1200"/>
            <a:t>The statistics behind LAC’s.</a:t>
          </a:r>
        </a:p>
        <a:p>
          <a:pPr marL="228600" lvl="1" indent="-228600" algn="l" defTabSz="1066800">
            <a:lnSpc>
              <a:spcPct val="90000"/>
            </a:lnSpc>
            <a:spcBef>
              <a:spcPct val="0"/>
            </a:spcBef>
            <a:spcAft>
              <a:spcPct val="15000"/>
            </a:spcAft>
            <a:buChar char="•"/>
          </a:pPr>
          <a:r>
            <a:rPr lang="en-US" sz="2400" kern="1200" dirty="0"/>
            <a:t>A discussion on ACE’s, and brain development.</a:t>
          </a:r>
        </a:p>
        <a:p>
          <a:pPr marL="228600" lvl="1" indent="-228600" algn="l" defTabSz="1066800">
            <a:lnSpc>
              <a:spcPct val="90000"/>
            </a:lnSpc>
            <a:spcBef>
              <a:spcPct val="0"/>
            </a:spcBef>
            <a:spcAft>
              <a:spcPct val="15000"/>
            </a:spcAft>
            <a:buChar char="•"/>
          </a:pPr>
          <a:r>
            <a:rPr lang="en-US" sz="2400" kern="1200" dirty="0"/>
            <a:t>An overview on how LAC’s are supported, with multi-agency oversight.</a:t>
          </a:r>
        </a:p>
        <a:p>
          <a:pPr marL="228600" lvl="1" indent="-228600" algn="l" defTabSz="1066800">
            <a:lnSpc>
              <a:spcPct val="90000"/>
            </a:lnSpc>
            <a:spcBef>
              <a:spcPct val="0"/>
            </a:spcBef>
            <a:spcAft>
              <a:spcPct val="15000"/>
            </a:spcAft>
            <a:buChar char="•"/>
          </a:pPr>
          <a:r>
            <a:rPr lang="en-US" sz="2400" kern="1200"/>
            <a:t>The Welsh Government led policies concerning ACES.</a:t>
          </a:r>
        </a:p>
        <a:p>
          <a:pPr marL="228600" lvl="1" indent="-228600" algn="l" defTabSz="1066800">
            <a:lnSpc>
              <a:spcPct val="90000"/>
            </a:lnSpc>
            <a:spcBef>
              <a:spcPct val="0"/>
            </a:spcBef>
            <a:spcAft>
              <a:spcPct val="15000"/>
            </a:spcAft>
            <a:buChar char="•"/>
          </a:pPr>
          <a:r>
            <a:rPr lang="en-US" sz="2400" kern="1200" dirty="0"/>
            <a:t>Proven Youth work interventions majoring on resilience.</a:t>
          </a:r>
        </a:p>
        <a:p>
          <a:pPr marL="228600" lvl="1" indent="-228600" algn="l" defTabSz="1066800">
            <a:lnSpc>
              <a:spcPct val="90000"/>
            </a:lnSpc>
            <a:spcBef>
              <a:spcPct val="0"/>
            </a:spcBef>
            <a:spcAft>
              <a:spcPct val="15000"/>
            </a:spcAft>
            <a:buChar char="•"/>
          </a:pPr>
          <a:r>
            <a:rPr lang="en-US" sz="2400" kern="1200" dirty="0"/>
            <a:t>Finally, the conclusion.</a:t>
          </a:r>
        </a:p>
      </dsp:txBody>
      <dsp:txXfrm>
        <a:off x="183038" y="1081"/>
        <a:ext cx="6220412" cy="52724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8DD300-FA6D-4FEC-B6DE-CEE9B9D8EACD}">
      <dsp:nvSpPr>
        <dsp:cNvPr id="0" name=""/>
        <dsp:cNvSpPr/>
      </dsp:nvSpPr>
      <dsp:spPr>
        <a:xfrm rot="16200000">
          <a:off x="1541065" y="-1541065"/>
          <a:ext cx="2175669" cy="5257800"/>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52% were born to mothers who lived in  the most deprived areas.</a:t>
          </a:r>
        </a:p>
      </dsp:txBody>
      <dsp:txXfrm rot="5400000">
        <a:off x="0" y="0"/>
        <a:ext cx="5257800" cy="1631751"/>
      </dsp:txXfrm>
    </dsp:sp>
    <dsp:sp modelId="{6E6065C4-5116-44AC-8893-CF844CFACD0E}">
      <dsp:nvSpPr>
        <dsp:cNvPr id="0" name=""/>
        <dsp:cNvSpPr/>
      </dsp:nvSpPr>
      <dsp:spPr>
        <a:xfrm>
          <a:off x="5257800" y="0"/>
          <a:ext cx="5257800" cy="2175669"/>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Had a mother who had been treated for mental health problems</a:t>
          </a:r>
        </a:p>
      </dsp:txBody>
      <dsp:txXfrm>
        <a:off x="5257800" y="0"/>
        <a:ext cx="5257800" cy="1631751"/>
      </dsp:txXfrm>
    </dsp:sp>
    <dsp:sp modelId="{E5CB44E0-44C1-4284-81E8-8C292808F0E7}">
      <dsp:nvSpPr>
        <dsp:cNvPr id="0" name=""/>
        <dsp:cNvSpPr/>
      </dsp:nvSpPr>
      <dsp:spPr>
        <a:xfrm rot="10800000">
          <a:off x="0" y="2175669"/>
          <a:ext cx="5257800" cy="2175669"/>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The mother had a diagnosed learning disability.</a:t>
          </a:r>
        </a:p>
      </dsp:txBody>
      <dsp:txXfrm rot="10800000">
        <a:off x="0" y="2719586"/>
        <a:ext cx="5257800" cy="1631751"/>
      </dsp:txXfrm>
    </dsp:sp>
    <dsp:sp modelId="{C2061444-B33D-4207-8917-6159AC940F56}">
      <dsp:nvSpPr>
        <dsp:cNvPr id="0" name=""/>
        <dsp:cNvSpPr/>
      </dsp:nvSpPr>
      <dsp:spPr>
        <a:xfrm rot="5400000">
          <a:off x="6798865" y="634603"/>
          <a:ext cx="2175669" cy="5257800"/>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The mother had an alcohol related problem and or substance abuse</a:t>
          </a:r>
        </a:p>
      </dsp:txBody>
      <dsp:txXfrm rot="-5400000">
        <a:off x="5257800" y="2719586"/>
        <a:ext cx="5257800" cy="1631751"/>
      </dsp:txXfrm>
    </dsp:sp>
    <dsp:sp modelId="{85115918-BBE2-4FF9-9B30-AC4323AC8B39}">
      <dsp:nvSpPr>
        <dsp:cNvPr id="0" name=""/>
        <dsp:cNvSpPr/>
      </dsp:nvSpPr>
      <dsp:spPr>
        <a:xfrm>
          <a:off x="3320337" y="1299238"/>
          <a:ext cx="3874924" cy="1752860"/>
        </a:xfrm>
        <a:prstGeom prst="roundRect">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The young person or child were more likely to be put into care if they had developmental delay or congenital abnormalities.</a:t>
          </a:r>
        </a:p>
      </dsp:txBody>
      <dsp:txXfrm>
        <a:off x="3405905" y="1384806"/>
        <a:ext cx="3703788" cy="15817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845D49-BDCB-486F-A7DC-117D11764F45}">
      <dsp:nvSpPr>
        <dsp:cNvPr id="0" name=""/>
        <dsp:cNvSpPr/>
      </dsp:nvSpPr>
      <dsp:spPr>
        <a:xfrm>
          <a:off x="149744" y="0"/>
          <a:ext cx="10751492" cy="890546"/>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BFC1A8-0C3E-4B2C-8F4B-203E3D43E603}">
      <dsp:nvSpPr>
        <dsp:cNvPr id="0" name=""/>
        <dsp:cNvSpPr/>
      </dsp:nvSpPr>
      <dsp:spPr>
        <a:xfrm>
          <a:off x="1698205" y="267163"/>
          <a:ext cx="3994660" cy="35621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52% risk of harm or neglect by parent</a:t>
          </a:r>
          <a:endParaRPr lang="en-GB" sz="1400" kern="1200" dirty="0"/>
        </a:p>
      </dsp:txBody>
      <dsp:txXfrm>
        <a:off x="1715594" y="284552"/>
        <a:ext cx="3959882" cy="321440"/>
      </dsp:txXfrm>
    </dsp:sp>
    <dsp:sp modelId="{FEC1D12B-D9FA-414F-9F2C-1F9357A85594}">
      <dsp:nvSpPr>
        <dsp:cNvPr id="0" name=""/>
        <dsp:cNvSpPr/>
      </dsp:nvSpPr>
      <dsp:spPr>
        <a:xfrm>
          <a:off x="5932660" y="267163"/>
          <a:ext cx="3270371" cy="35621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42% Parental mental health</a:t>
          </a:r>
          <a:endParaRPr lang="en-GB" sz="1400" kern="1200" dirty="0"/>
        </a:p>
      </dsp:txBody>
      <dsp:txXfrm>
        <a:off x="5950049" y="284552"/>
        <a:ext cx="3235593" cy="3214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3D816B-11EF-4DD9-A2CF-133171DD2D90}">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074668-3E8F-4419-9DA8-4B6DAB65B100}">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b="1" i="1" kern="1200"/>
            <a:t>Smoking</a:t>
          </a:r>
          <a:endParaRPr lang="en-US" sz="5100" kern="1200"/>
        </a:p>
      </dsp:txBody>
      <dsp:txXfrm>
        <a:off x="0" y="675"/>
        <a:ext cx="6900512" cy="1106957"/>
      </dsp:txXfrm>
    </dsp:sp>
    <dsp:sp modelId="{5971F915-6D78-4BA2-BE6F-35AEE1ABFF44}">
      <dsp:nvSpPr>
        <dsp:cNvPr id="0" name=""/>
        <dsp:cNvSpPr/>
      </dsp:nvSpPr>
      <dsp:spPr>
        <a:xfrm>
          <a:off x="0" y="1107633"/>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14C0C3-F579-49C0-94CB-56AB3FDE161F}">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b="1" i="1" kern="1200"/>
            <a:t>Alcohol Abuse </a:t>
          </a:r>
          <a:endParaRPr lang="en-US" sz="5100" kern="1200"/>
        </a:p>
      </dsp:txBody>
      <dsp:txXfrm>
        <a:off x="0" y="1107633"/>
        <a:ext cx="6900512" cy="1106957"/>
      </dsp:txXfrm>
    </dsp:sp>
    <dsp:sp modelId="{90C53ADE-BF6D-453C-BA41-0726D0A2736C}">
      <dsp:nvSpPr>
        <dsp:cNvPr id="0" name=""/>
        <dsp:cNvSpPr/>
      </dsp:nvSpPr>
      <dsp:spPr>
        <a:xfrm>
          <a:off x="0" y="221459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4E2A30-AD78-4196-B5D5-F87233F9836E}">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b="1" i="1" kern="1200"/>
            <a:t>Lack of Physical Activity</a:t>
          </a:r>
          <a:endParaRPr lang="en-US" sz="5100" kern="1200"/>
        </a:p>
      </dsp:txBody>
      <dsp:txXfrm>
        <a:off x="0" y="2214591"/>
        <a:ext cx="6900512" cy="1106957"/>
      </dsp:txXfrm>
    </dsp:sp>
    <dsp:sp modelId="{6F2F9B3C-BAC8-4BAE-8099-1F5203135075}">
      <dsp:nvSpPr>
        <dsp:cNvPr id="0" name=""/>
        <dsp:cNvSpPr/>
      </dsp:nvSpPr>
      <dsp:spPr>
        <a:xfrm>
          <a:off x="0" y="3321549"/>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D36AB2-1F47-4013-A97C-C75B543479DF}">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b="1" i="1" kern="1200"/>
            <a:t>Drug Abuse</a:t>
          </a:r>
          <a:endParaRPr lang="en-US" sz="5100" kern="1200"/>
        </a:p>
      </dsp:txBody>
      <dsp:txXfrm>
        <a:off x="0" y="3321549"/>
        <a:ext cx="6900512" cy="1106957"/>
      </dsp:txXfrm>
    </dsp:sp>
    <dsp:sp modelId="{86DDA2F9-1587-47C1-B8AC-35620B52B8C4}">
      <dsp:nvSpPr>
        <dsp:cNvPr id="0" name=""/>
        <dsp:cNvSpPr/>
      </dsp:nvSpPr>
      <dsp:spPr>
        <a:xfrm>
          <a:off x="0" y="4428507"/>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134F8A-0245-4551-807A-650480297B25}">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b="1" i="1" kern="1200"/>
            <a:t>Missing Work</a:t>
          </a:r>
          <a:endParaRPr lang="en-US" sz="5100" kern="1200"/>
        </a:p>
      </dsp:txBody>
      <dsp:txXfrm>
        <a:off x="0" y="4428507"/>
        <a:ext cx="6900512" cy="11069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DDBA34-0057-4B66-8EE0-66A55143989D}">
      <dsp:nvSpPr>
        <dsp:cNvPr id="0" name=""/>
        <dsp:cNvSpPr/>
      </dsp:nvSpPr>
      <dsp:spPr>
        <a:xfrm>
          <a:off x="770313" y="1245"/>
          <a:ext cx="2087202" cy="125232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i="1" kern="1200" dirty="0">
              <a:effectLst/>
              <a:latin typeface="Crimson Text"/>
            </a:rPr>
            <a:t>Chronic Lung Disease</a:t>
          </a:r>
          <a:endParaRPr lang="en-GB" sz="2700" kern="1200" dirty="0"/>
        </a:p>
      </dsp:txBody>
      <dsp:txXfrm>
        <a:off x="770313" y="1245"/>
        <a:ext cx="2087202" cy="1252321"/>
      </dsp:txXfrm>
    </dsp:sp>
    <dsp:sp modelId="{91947BFA-C68B-415A-B8DE-A3FF3DEF0FCE}">
      <dsp:nvSpPr>
        <dsp:cNvPr id="0" name=""/>
        <dsp:cNvSpPr/>
      </dsp:nvSpPr>
      <dsp:spPr>
        <a:xfrm>
          <a:off x="3066237" y="1245"/>
          <a:ext cx="2087202" cy="125232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i="1" kern="1200" dirty="0">
              <a:effectLst/>
              <a:latin typeface="Crimson Text"/>
            </a:rPr>
            <a:t>Stroke</a:t>
          </a:r>
          <a:endParaRPr lang="en-GB" sz="2700" kern="1200" dirty="0"/>
        </a:p>
      </dsp:txBody>
      <dsp:txXfrm>
        <a:off x="3066237" y="1245"/>
        <a:ext cx="2087202" cy="1252321"/>
      </dsp:txXfrm>
    </dsp:sp>
    <dsp:sp modelId="{B201EEA6-9AD3-4C7D-BE3F-15DC11C528C1}">
      <dsp:nvSpPr>
        <dsp:cNvPr id="0" name=""/>
        <dsp:cNvSpPr/>
      </dsp:nvSpPr>
      <dsp:spPr>
        <a:xfrm>
          <a:off x="5362160" y="1245"/>
          <a:ext cx="2087202" cy="125232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i="1" kern="1200" dirty="0">
              <a:effectLst/>
              <a:latin typeface="Crimson Text"/>
            </a:rPr>
            <a:t>Cancer</a:t>
          </a:r>
          <a:endParaRPr lang="en-GB" sz="2700" kern="1200" dirty="0"/>
        </a:p>
      </dsp:txBody>
      <dsp:txXfrm>
        <a:off x="5362160" y="1245"/>
        <a:ext cx="2087202" cy="1252321"/>
      </dsp:txXfrm>
    </dsp:sp>
    <dsp:sp modelId="{3755C9ED-6BC9-4ECF-94BB-B8D64FA3F3E7}">
      <dsp:nvSpPr>
        <dsp:cNvPr id="0" name=""/>
        <dsp:cNvSpPr/>
      </dsp:nvSpPr>
      <dsp:spPr>
        <a:xfrm>
          <a:off x="7658083" y="1245"/>
          <a:ext cx="2087202" cy="125232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i="1" kern="1200" dirty="0">
              <a:effectLst/>
              <a:latin typeface="Crimson Text"/>
            </a:rPr>
            <a:t>Heart Disease</a:t>
          </a:r>
          <a:endParaRPr lang="en-GB" sz="2700" kern="1200" dirty="0"/>
        </a:p>
      </dsp:txBody>
      <dsp:txXfrm>
        <a:off x="7658083" y="1245"/>
        <a:ext cx="2087202" cy="1252321"/>
      </dsp:txXfrm>
    </dsp:sp>
    <dsp:sp modelId="{ED690CC8-A5AD-46A9-ABDC-E1A21C26480D}">
      <dsp:nvSpPr>
        <dsp:cNvPr id="0" name=""/>
        <dsp:cNvSpPr/>
      </dsp:nvSpPr>
      <dsp:spPr>
        <a:xfrm>
          <a:off x="770313" y="1462287"/>
          <a:ext cx="2087202" cy="125232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i="1" kern="1200" dirty="0">
              <a:effectLst/>
              <a:latin typeface="Crimson Text"/>
            </a:rPr>
            <a:t>Severe Obesity</a:t>
          </a:r>
          <a:endParaRPr lang="en-GB" sz="2700" kern="1200" dirty="0"/>
        </a:p>
      </dsp:txBody>
      <dsp:txXfrm>
        <a:off x="770313" y="1462287"/>
        <a:ext cx="2087202" cy="1252321"/>
      </dsp:txXfrm>
    </dsp:sp>
    <dsp:sp modelId="{68E9842B-310D-467A-BA35-A415FF282AB8}">
      <dsp:nvSpPr>
        <dsp:cNvPr id="0" name=""/>
        <dsp:cNvSpPr/>
      </dsp:nvSpPr>
      <dsp:spPr>
        <a:xfrm>
          <a:off x="3066237" y="1462287"/>
          <a:ext cx="2087202" cy="125232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i="1" kern="1200">
              <a:effectLst/>
              <a:latin typeface="Crimson Text"/>
            </a:rPr>
            <a:t>Depression</a:t>
          </a:r>
          <a:endParaRPr lang="en-GB" sz="2700" b="1" i="1" kern="1200" dirty="0">
            <a:effectLst/>
            <a:latin typeface="Crimson Text"/>
          </a:endParaRPr>
        </a:p>
      </dsp:txBody>
      <dsp:txXfrm>
        <a:off x="3066237" y="1462287"/>
        <a:ext cx="2087202" cy="1252321"/>
      </dsp:txXfrm>
    </dsp:sp>
    <dsp:sp modelId="{74D2590B-A974-4233-95B2-1659E11348A8}">
      <dsp:nvSpPr>
        <dsp:cNvPr id="0" name=""/>
        <dsp:cNvSpPr/>
      </dsp:nvSpPr>
      <dsp:spPr>
        <a:xfrm>
          <a:off x="5362160" y="1462287"/>
          <a:ext cx="2087202" cy="125232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i="1" kern="1200">
              <a:effectLst/>
              <a:latin typeface="Crimson Text"/>
            </a:rPr>
            <a:t>Diabetes</a:t>
          </a:r>
          <a:endParaRPr lang="en-GB" sz="2700" b="1" i="1" kern="1200" dirty="0">
            <a:effectLst/>
            <a:latin typeface="Crimson Text"/>
          </a:endParaRPr>
        </a:p>
      </dsp:txBody>
      <dsp:txXfrm>
        <a:off x="5362160" y="1462287"/>
        <a:ext cx="2087202" cy="1252321"/>
      </dsp:txXfrm>
    </dsp:sp>
    <dsp:sp modelId="{51D1CA25-30D3-4CA6-BB61-0BE3D114A425}">
      <dsp:nvSpPr>
        <dsp:cNvPr id="0" name=""/>
        <dsp:cNvSpPr/>
      </dsp:nvSpPr>
      <dsp:spPr>
        <a:xfrm>
          <a:off x="7658083" y="1462287"/>
          <a:ext cx="2087202" cy="125232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i="1" kern="1200" dirty="0">
              <a:effectLst/>
              <a:latin typeface="Crimson Text"/>
            </a:rPr>
            <a:t>Suicide Attempts</a:t>
          </a:r>
          <a:endParaRPr lang="en-GB" sz="2700" kern="1200" dirty="0"/>
        </a:p>
      </dsp:txBody>
      <dsp:txXfrm>
        <a:off x="7658083" y="1462287"/>
        <a:ext cx="2087202" cy="1252321"/>
      </dsp:txXfrm>
    </dsp:sp>
    <dsp:sp modelId="{B85D5BB0-DD2A-4D65-9EEC-746A9C8248A7}">
      <dsp:nvSpPr>
        <dsp:cNvPr id="0" name=""/>
        <dsp:cNvSpPr/>
      </dsp:nvSpPr>
      <dsp:spPr>
        <a:xfrm>
          <a:off x="4214198" y="2923329"/>
          <a:ext cx="2087202" cy="125232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i="1" kern="1200" dirty="0">
              <a:effectLst/>
              <a:latin typeface="Crimson Text"/>
            </a:rPr>
            <a:t>STDs</a:t>
          </a:r>
          <a:endParaRPr lang="en-GB" sz="2700" kern="1200" dirty="0"/>
        </a:p>
      </dsp:txBody>
      <dsp:txXfrm>
        <a:off x="4214198" y="2923329"/>
        <a:ext cx="2087202" cy="12523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01F4DA-24E2-45B4-8769-72C397788993}">
      <dsp:nvSpPr>
        <dsp:cNvPr id="0" name=""/>
        <dsp:cNvSpPr/>
      </dsp:nvSpPr>
      <dsp:spPr>
        <a:xfrm>
          <a:off x="709" y="72581"/>
          <a:ext cx="2766528" cy="165991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a:t>A universal approach that does no harm.</a:t>
          </a:r>
        </a:p>
      </dsp:txBody>
      <dsp:txXfrm>
        <a:off x="709" y="72581"/>
        <a:ext cx="2766528" cy="1659916"/>
      </dsp:txXfrm>
    </dsp:sp>
    <dsp:sp modelId="{C9F54EE8-C0E4-4511-9CA0-61C840727CF7}">
      <dsp:nvSpPr>
        <dsp:cNvPr id="0" name=""/>
        <dsp:cNvSpPr/>
      </dsp:nvSpPr>
      <dsp:spPr>
        <a:xfrm>
          <a:off x="3043890" y="72581"/>
          <a:ext cx="2766528" cy="165991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Person centred.</a:t>
          </a:r>
          <a:endParaRPr lang="en-US" sz="3300" kern="1200"/>
        </a:p>
      </dsp:txBody>
      <dsp:txXfrm>
        <a:off x="3043890" y="72581"/>
        <a:ext cx="2766528" cy="1659916"/>
      </dsp:txXfrm>
    </dsp:sp>
    <dsp:sp modelId="{53DC74E1-7114-48E2-9934-49F6D2BDE6CB}">
      <dsp:nvSpPr>
        <dsp:cNvPr id="0" name=""/>
        <dsp:cNvSpPr/>
      </dsp:nvSpPr>
      <dsp:spPr>
        <a:xfrm>
          <a:off x="709" y="2009151"/>
          <a:ext cx="2766528" cy="165991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Relationship-focused.</a:t>
          </a:r>
          <a:endParaRPr lang="en-US" sz="3300" kern="1200"/>
        </a:p>
      </dsp:txBody>
      <dsp:txXfrm>
        <a:off x="709" y="2009151"/>
        <a:ext cx="2766528" cy="1659916"/>
      </dsp:txXfrm>
    </dsp:sp>
    <dsp:sp modelId="{7ED71E0F-D950-4BCA-B6F6-6988313BF221}">
      <dsp:nvSpPr>
        <dsp:cNvPr id="0" name=""/>
        <dsp:cNvSpPr/>
      </dsp:nvSpPr>
      <dsp:spPr>
        <a:xfrm>
          <a:off x="3043890" y="2009151"/>
          <a:ext cx="2766528" cy="165991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Resilience and strengths-focused.</a:t>
          </a:r>
          <a:endParaRPr lang="en-US" sz="3300" kern="1200"/>
        </a:p>
      </dsp:txBody>
      <dsp:txXfrm>
        <a:off x="3043890" y="2009151"/>
        <a:ext cx="2766528" cy="1659916"/>
      </dsp:txXfrm>
    </dsp:sp>
    <dsp:sp modelId="{8F3AB825-EF5C-4AA1-92E9-6F007B2C38BA}">
      <dsp:nvSpPr>
        <dsp:cNvPr id="0" name=""/>
        <dsp:cNvSpPr/>
      </dsp:nvSpPr>
      <dsp:spPr>
        <a:xfrm>
          <a:off x="1522299" y="3945720"/>
          <a:ext cx="2766528" cy="165991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Inclusive.</a:t>
          </a:r>
          <a:endParaRPr lang="en-US" sz="3300" kern="1200"/>
        </a:p>
      </dsp:txBody>
      <dsp:txXfrm>
        <a:off x="1522299" y="3945720"/>
        <a:ext cx="2766528" cy="16599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CCE4FC-3C5B-4AC1-98FC-DA3D57A60EA6}">
      <dsp:nvSpPr>
        <dsp:cNvPr id="0" name=""/>
        <dsp:cNvSpPr/>
      </dsp:nvSpPr>
      <dsp:spPr>
        <a:xfrm>
          <a:off x="0" y="471902"/>
          <a:ext cx="10515600" cy="79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t>A universal approach </a:t>
          </a:r>
          <a:r>
            <a:rPr lang="en-US" sz="2000" kern="1200"/>
            <a:t>that does no harm, proactively supports and encompasses community-led approaches, … to enable transformation within systems.</a:t>
          </a:r>
        </a:p>
      </dsp:txBody>
      <dsp:txXfrm>
        <a:off x="38838" y="510740"/>
        <a:ext cx="10437924" cy="717924"/>
      </dsp:txXfrm>
    </dsp:sp>
    <dsp:sp modelId="{1AE2CDEC-F6ED-407A-ABC3-56049139842C}">
      <dsp:nvSpPr>
        <dsp:cNvPr id="0" name=""/>
        <dsp:cNvSpPr/>
      </dsp:nvSpPr>
      <dsp:spPr>
        <a:xfrm>
          <a:off x="0" y="1325102"/>
          <a:ext cx="10515600" cy="79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t>Person centred</a:t>
          </a:r>
          <a:r>
            <a:rPr lang="en-US" sz="2000" kern="1200"/>
            <a:t>: the person is always at the centre of a trauma-informed approach. … It promotes psychological and physical safety by promoting choice, collaboration and transparency</a:t>
          </a:r>
        </a:p>
      </dsp:txBody>
      <dsp:txXfrm>
        <a:off x="38838" y="1363940"/>
        <a:ext cx="10437924" cy="717924"/>
      </dsp:txXfrm>
    </dsp:sp>
    <dsp:sp modelId="{78EA3188-1A1B-42E7-B908-C72CEC784094}">
      <dsp:nvSpPr>
        <dsp:cNvPr id="0" name=""/>
        <dsp:cNvSpPr/>
      </dsp:nvSpPr>
      <dsp:spPr>
        <a:xfrm>
          <a:off x="0" y="2178302"/>
          <a:ext cx="10515600" cy="79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t>Relationship-focused</a:t>
          </a:r>
          <a:r>
            <a:rPr lang="en-US" sz="2000" kern="1200"/>
            <a:t>: safe, supportive, empathic, compassionate and trusting relationships are central to a trauma-informed approach.</a:t>
          </a:r>
        </a:p>
      </dsp:txBody>
      <dsp:txXfrm>
        <a:off x="38838" y="2217140"/>
        <a:ext cx="10437924" cy="717924"/>
      </dsp:txXfrm>
    </dsp:sp>
    <dsp:sp modelId="{E26A1BC2-79D8-4DB6-93C5-EDF20C370C36}">
      <dsp:nvSpPr>
        <dsp:cNvPr id="0" name=""/>
        <dsp:cNvSpPr/>
      </dsp:nvSpPr>
      <dsp:spPr>
        <a:xfrm>
          <a:off x="0" y="3031502"/>
          <a:ext cx="10515600" cy="79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t>Resilience and strengths-focused</a:t>
          </a:r>
          <a:r>
            <a:rPr lang="en-US" sz="2000" kern="1200"/>
            <a:t>: a trauma-informed approach builds on the natural resilience of individuals, families and communities.</a:t>
          </a:r>
        </a:p>
      </dsp:txBody>
      <dsp:txXfrm>
        <a:off x="38838" y="3070340"/>
        <a:ext cx="10437924" cy="717924"/>
      </dsp:txXfrm>
    </dsp:sp>
    <dsp:sp modelId="{57EC1A02-BA17-41D0-8038-4053A67257A6}">
      <dsp:nvSpPr>
        <dsp:cNvPr id="0" name=""/>
        <dsp:cNvSpPr/>
      </dsp:nvSpPr>
      <dsp:spPr>
        <a:xfrm>
          <a:off x="0" y="3884702"/>
          <a:ext cx="10515600" cy="79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Inclusive: a trauma-informed approach recognises the impact of diversity, discrimination and racism.. and is inclusive of everyone in society.</a:t>
          </a:r>
        </a:p>
      </dsp:txBody>
      <dsp:txXfrm>
        <a:off x="38838" y="3923540"/>
        <a:ext cx="10437924" cy="71792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609A3-12C3-58B1-D2E4-B0ACBD35455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4C76CC4-5EAF-76D9-437B-CE2337B0A3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B9131B1-FDE1-F599-9CED-E5B828DBBB7F}"/>
              </a:ext>
            </a:extLst>
          </p:cNvPr>
          <p:cNvSpPr>
            <a:spLocks noGrp="1"/>
          </p:cNvSpPr>
          <p:nvPr>
            <p:ph type="dt" sz="half" idx="10"/>
          </p:nvPr>
        </p:nvSpPr>
        <p:spPr/>
        <p:txBody>
          <a:bodyPr/>
          <a:lstStyle/>
          <a:p>
            <a:fld id="{5E239528-F0E8-4CA9-AAFC-FDD5C99C16B6}" type="datetimeFigureOut">
              <a:rPr lang="en-GB" smtClean="0"/>
              <a:t>17/01/2023</a:t>
            </a:fld>
            <a:endParaRPr lang="en-GB"/>
          </a:p>
        </p:txBody>
      </p:sp>
      <p:sp>
        <p:nvSpPr>
          <p:cNvPr id="5" name="Footer Placeholder 4">
            <a:extLst>
              <a:ext uri="{FF2B5EF4-FFF2-40B4-BE49-F238E27FC236}">
                <a16:creationId xmlns:a16="http://schemas.microsoft.com/office/drawing/2014/main" id="{712B9A12-88CB-C7A1-2154-07FC465D64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1707DD-9B43-62B5-8478-7A2D9F513F7C}"/>
              </a:ext>
            </a:extLst>
          </p:cNvPr>
          <p:cNvSpPr>
            <a:spLocks noGrp="1"/>
          </p:cNvSpPr>
          <p:nvPr>
            <p:ph type="sldNum" sz="quarter" idx="12"/>
          </p:nvPr>
        </p:nvSpPr>
        <p:spPr/>
        <p:txBody>
          <a:bodyPr/>
          <a:lstStyle/>
          <a:p>
            <a:fld id="{5903DE20-E552-435A-8CF2-83489095C7BA}" type="slidenum">
              <a:rPr lang="en-GB" smtClean="0"/>
              <a:t>‹#›</a:t>
            </a:fld>
            <a:endParaRPr lang="en-GB"/>
          </a:p>
        </p:txBody>
      </p:sp>
    </p:spTree>
    <p:extLst>
      <p:ext uri="{BB962C8B-B14F-4D97-AF65-F5344CB8AC3E}">
        <p14:creationId xmlns:p14="http://schemas.microsoft.com/office/powerpoint/2010/main" val="15150440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6A6AA-049D-EA06-14AD-48E0F1E325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9ADF5B-17EA-6819-71CE-CEB575BED4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C1F099-E11B-A36D-11EA-B2A40059B85E}"/>
              </a:ext>
            </a:extLst>
          </p:cNvPr>
          <p:cNvSpPr>
            <a:spLocks noGrp="1"/>
          </p:cNvSpPr>
          <p:nvPr>
            <p:ph type="dt" sz="half" idx="10"/>
          </p:nvPr>
        </p:nvSpPr>
        <p:spPr/>
        <p:txBody>
          <a:bodyPr/>
          <a:lstStyle/>
          <a:p>
            <a:fld id="{5E239528-F0E8-4CA9-AAFC-FDD5C99C16B6}" type="datetimeFigureOut">
              <a:rPr lang="en-GB" smtClean="0"/>
              <a:t>17/01/2023</a:t>
            </a:fld>
            <a:endParaRPr lang="en-GB"/>
          </a:p>
        </p:txBody>
      </p:sp>
      <p:sp>
        <p:nvSpPr>
          <p:cNvPr id="5" name="Footer Placeholder 4">
            <a:extLst>
              <a:ext uri="{FF2B5EF4-FFF2-40B4-BE49-F238E27FC236}">
                <a16:creationId xmlns:a16="http://schemas.microsoft.com/office/drawing/2014/main" id="{AC0FC8D2-53CC-B669-BD42-8ADC230F83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79CC85-705D-544B-C346-02652E4EF5FB}"/>
              </a:ext>
            </a:extLst>
          </p:cNvPr>
          <p:cNvSpPr>
            <a:spLocks noGrp="1"/>
          </p:cNvSpPr>
          <p:nvPr>
            <p:ph type="sldNum" sz="quarter" idx="12"/>
          </p:nvPr>
        </p:nvSpPr>
        <p:spPr/>
        <p:txBody>
          <a:bodyPr/>
          <a:lstStyle/>
          <a:p>
            <a:fld id="{5903DE20-E552-435A-8CF2-83489095C7BA}" type="slidenum">
              <a:rPr lang="en-GB" smtClean="0"/>
              <a:t>‹#›</a:t>
            </a:fld>
            <a:endParaRPr lang="en-GB"/>
          </a:p>
        </p:txBody>
      </p:sp>
    </p:spTree>
    <p:extLst>
      <p:ext uri="{BB962C8B-B14F-4D97-AF65-F5344CB8AC3E}">
        <p14:creationId xmlns:p14="http://schemas.microsoft.com/office/powerpoint/2010/main" val="1292500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239E4-F5EE-6012-28E6-DF2CF46CE5E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90CAE36-3FD2-BE6D-E822-D85F50C4B82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2E29ADF-A35A-A14A-504B-44D84F0EB581}"/>
              </a:ext>
            </a:extLst>
          </p:cNvPr>
          <p:cNvSpPr>
            <a:spLocks noGrp="1"/>
          </p:cNvSpPr>
          <p:nvPr>
            <p:ph type="dt" sz="half" idx="10"/>
          </p:nvPr>
        </p:nvSpPr>
        <p:spPr/>
        <p:txBody>
          <a:bodyPr/>
          <a:lstStyle/>
          <a:p>
            <a:fld id="{5E239528-F0E8-4CA9-AAFC-FDD5C99C16B6}" type="datetimeFigureOut">
              <a:rPr lang="en-GB" smtClean="0"/>
              <a:t>17/01/2023</a:t>
            </a:fld>
            <a:endParaRPr lang="en-GB"/>
          </a:p>
        </p:txBody>
      </p:sp>
      <p:sp>
        <p:nvSpPr>
          <p:cNvPr id="5" name="Footer Placeholder 4">
            <a:extLst>
              <a:ext uri="{FF2B5EF4-FFF2-40B4-BE49-F238E27FC236}">
                <a16:creationId xmlns:a16="http://schemas.microsoft.com/office/drawing/2014/main" id="{9E9D9D9B-9FB0-666F-6BA5-DD86D186E7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E9A69D-DBBE-9B90-C7EB-C5BBC5036739}"/>
              </a:ext>
            </a:extLst>
          </p:cNvPr>
          <p:cNvSpPr>
            <a:spLocks noGrp="1"/>
          </p:cNvSpPr>
          <p:nvPr>
            <p:ph type="sldNum" sz="quarter" idx="12"/>
          </p:nvPr>
        </p:nvSpPr>
        <p:spPr/>
        <p:txBody>
          <a:bodyPr/>
          <a:lstStyle/>
          <a:p>
            <a:fld id="{5903DE20-E552-435A-8CF2-83489095C7BA}" type="slidenum">
              <a:rPr lang="en-GB" smtClean="0"/>
              <a:t>‹#›</a:t>
            </a:fld>
            <a:endParaRPr lang="en-GB"/>
          </a:p>
        </p:txBody>
      </p:sp>
    </p:spTree>
    <p:extLst>
      <p:ext uri="{BB962C8B-B14F-4D97-AF65-F5344CB8AC3E}">
        <p14:creationId xmlns:p14="http://schemas.microsoft.com/office/powerpoint/2010/main" val="1242472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3A6D8-B396-8B02-DD69-853EF988D96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248820-AA95-334D-C36F-3683205A78A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CE5E7EE-FD4D-131C-229E-54763B60A18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077803E-50F0-4F9D-EEFC-D5DFD961CAAF}"/>
              </a:ext>
            </a:extLst>
          </p:cNvPr>
          <p:cNvSpPr>
            <a:spLocks noGrp="1"/>
          </p:cNvSpPr>
          <p:nvPr>
            <p:ph type="dt" sz="half" idx="10"/>
          </p:nvPr>
        </p:nvSpPr>
        <p:spPr/>
        <p:txBody>
          <a:bodyPr/>
          <a:lstStyle/>
          <a:p>
            <a:fld id="{5E239528-F0E8-4CA9-AAFC-FDD5C99C16B6}" type="datetimeFigureOut">
              <a:rPr lang="en-GB" smtClean="0"/>
              <a:t>17/01/2023</a:t>
            </a:fld>
            <a:endParaRPr lang="en-GB"/>
          </a:p>
        </p:txBody>
      </p:sp>
      <p:sp>
        <p:nvSpPr>
          <p:cNvPr id="6" name="Footer Placeholder 5">
            <a:extLst>
              <a:ext uri="{FF2B5EF4-FFF2-40B4-BE49-F238E27FC236}">
                <a16:creationId xmlns:a16="http://schemas.microsoft.com/office/drawing/2014/main" id="{FF87CD89-51A1-4604-B37D-A4052F78A3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710F83-E43E-D014-D5CB-7AB788F50985}"/>
              </a:ext>
            </a:extLst>
          </p:cNvPr>
          <p:cNvSpPr>
            <a:spLocks noGrp="1"/>
          </p:cNvSpPr>
          <p:nvPr>
            <p:ph type="sldNum" sz="quarter" idx="12"/>
          </p:nvPr>
        </p:nvSpPr>
        <p:spPr/>
        <p:txBody>
          <a:bodyPr/>
          <a:lstStyle/>
          <a:p>
            <a:fld id="{5903DE20-E552-435A-8CF2-83489095C7BA}" type="slidenum">
              <a:rPr lang="en-GB" smtClean="0"/>
              <a:t>‹#›</a:t>
            </a:fld>
            <a:endParaRPr lang="en-GB"/>
          </a:p>
        </p:txBody>
      </p:sp>
    </p:spTree>
    <p:extLst>
      <p:ext uri="{BB962C8B-B14F-4D97-AF65-F5344CB8AC3E}">
        <p14:creationId xmlns:p14="http://schemas.microsoft.com/office/powerpoint/2010/main" val="6601887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A0B37-8F2A-2B41-D8C7-CD50DA7FB0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620542-BCA3-4274-95C2-F5F1B248BA3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BB32AB-1660-596E-C8DF-0E66719C2F5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7016794-8CE0-69EB-E971-42BF54F1764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C452F8-E3EB-174E-6F05-520F8F7C1C9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CD7B1FD-EC77-CC5B-25BD-A2A216A36EB2}"/>
              </a:ext>
            </a:extLst>
          </p:cNvPr>
          <p:cNvSpPr>
            <a:spLocks noGrp="1"/>
          </p:cNvSpPr>
          <p:nvPr>
            <p:ph type="dt" sz="half" idx="10"/>
          </p:nvPr>
        </p:nvSpPr>
        <p:spPr/>
        <p:txBody>
          <a:bodyPr/>
          <a:lstStyle/>
          <a:p>
            <a:fld id="{5E239528-F0E8-4CA9-AAFC-FDD5C99C16B6}" type="datetimeFigureOut">
              <a:rPr lang="en-GB" smtClean="0"/>
              <a:t>17/01/2023</a:t>
            </a:fld>
            <a:endParaRPr lang="en-GB"/>
          </a:p>
        </p:txBody>
      </p:sp>
      <p:sp>
        <p:nvSpPr>
          <p:cNvPr id="8" name="Footer Placeholder 7">
            <a:extLst>
              <a:ext uri="{FF2B5EF4-FFF2-40B4-BE49-F238E27FC236}">
                <a16:creationId xmlns:a16="http://schemas.microsoft.com/office/drawing/2014/main" id="{2D89ABFC-048C-BB04-95BF-09DF971155A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0825F8F-B532-9460-C71B-3465324B8DB9}"/>
              </a:ext>
            </a:extLst>
          </p:cNvPr>
          <p:cNvSpPr>
            <a:spLocks noGrp="1"/>
          </p:cNvSpPr>
          <p:nvPr>
            <p:ph type="sldNum" sz="quarter" idx="12"/>
          </p:nvPr>
        </p:nvSpPr>
        <p:spPr/>
        <p:txBody>
          <a:bodyPr/>
          <a:lstStyle/>
          <a:p>
            <a:fld id="{5903DE20-E552-435A-8CF2-83489095C7BA}" type="slidenum">
              <a:rPr lang="en-GB" smtClean="0"/>
              <a:t>‹#›</a:t>
            </a:fld>
            <a:endParaRPr lang="en-GB"/>
          </a:p>
        </p:txBody>
      </p:sp>
    </p:spTree>
    <p:extLst>
      <p:ext uri="{BB962C8B-B14F-4D97-AF65-F5344CB8AC3E}">
        <p14:creationId xmlns:p14="http://schemas.microsoft.com/office/powerpoint/2010/main" val="12879269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D679A-0D8F-35B3-5ADE-B44D0075095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A96202A-2997-D0E9-599A-406002DA90F1}"/>
              </a:ext>
            </a:extLst>
          </p:cNvPr>
          <p:cNvSpPr>
            <a:spLocks noGrp="1"/>
          </p:cNvSpPr>
          <p:nvPr>
            <p:ph type="dt" sz="half" idx="10"/>
          </p:nvPr>
        </p:nvSpPr>
        <p:spPr/>
        <p:txBody>
          <a:bodyPr/>
          <a:lstStyle/>
          <a:p>
            <a:fld id="{5E239528-F0E8-4CA9-AAFC-FDD5C99C16B6}" type="datetimeFigureOut">
              <a:rPr lang="en-GB" smtClean="0"/>
              <a:t>17/01/2023</a:t>
            </a:fld>
            <a:endParaRPr lang="en-GB"/>
          </a:p>
        </p:txBody>
      </p:sp>
      <p:sp>
        <p:nvSpPr>
          <p:cNvPr id="4" name="Footer Placeholder 3">
            <a:extLst>
              <a:ext uri="{FF2B5EF4-FFF2-40B4-BE49-F238E27FC236}">
                <a16:creationId xmlns:a16="http://schemas.microsoft.com/office/drawing/2014/main" id="{68376D7F-F541-4EF1-B51F-1034C6493BA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6121DD1-82DA-3F92-6734-092176BC272B}"/>
              </a:ext>
            </a:extLst>
          </p:cNvPr>
          <p:cNvSpPr>
            <a:spLocks noGrp="1"/>
          </p:cNvSpPr>
          <p:nvPr>
            <p:ph type="sldNum" sz="quarter" idx="12"/>
          </p:nvPr>
        </p:nvSpPr>
        <p:spPr/>
        <p:txBody>
          <a:bodyPr/>
          <a:lstStyle/>
          <a:p>
            <a:fld id="{5903DE20-E552-435A-8CF2-83489095C7BA}" type="slidenum">
              <a:rPr lang="en-GB" smtClean="0"/>
              <a:t>‹#›</a:t>
            </a:fld>
            <a:endParaRPr lang="en-GB"/>
          </a:p>
        </p:txBody>
      </p:sp>
    </p:spTree>
    <p:extLst>
      <p:ext uri="{BB962C8B-B14F-4D97-AF65-F5344CB8AC3E}">
        <p14:creationId xmlns:p14="http://schemas.microsoft.com/office/powerpoint/2010/main" val="13615182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5C658BA-77EE-D295-F617-98AB0E5E7AEF}"/>
              </a:ext>
            </a:extLst>
          </p:cNvPr>
          <p:cNvSpPr>
            <a:spLocks noGrp="1"/>
          </p:cNvSpPr>
          <p:nvPr>
            <p:ph type="dt" sz="half" idx="10"/>
          </p:nvPr>
        </p:nvSpPr>
        <p:spPr/>
        <p:txBody>
          <a:bodyPr/>
          <a:lstStyle/>
          <a:p>
            <a:fld id="{5E239528-F0E8-4CA9-AAFC-FDD5C99C16B6}" type="datetimeFigureOut">
              <a:rPr lang="en-GB" smtClean="0"/>
              <a:t>17/01/2023</a:t>
            </a:fld>
            <a:endParaRPr lang="en-GB"/>
          </a:p>
        </p:txBody>
      </p:sp>
      <p:sp>
        <p:nvSpPr>
          <p:cNvPr id="3" name="Footer Placeholder 2">
            <a:extLst>
              <a:ext uri="{FF2B5EF4-FFF2-40B4-BE49-F238E27FC236}">
                <a16:creationId xmlns:a16="http://schemas.microsoft.com/office/drawing/2014/main" id="{BFF87FC1-91F0-53E2-DA90-F4058D4064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691E31C-C7BC-C610-45E7-26A2F751F8B0}"/>
              </a:ext>
            </a:extLst>
          </p:cNvPr>
          <p:cNvSpPr>
            <a:spLocks noGrp="1"/>
          </p:cNvSpPr>
          <p:nvPr>
            <p:ph type="sldNum" sz="quarter" idx="12"/>
          </p:nvPr>
        </p:nvSpPr>
        <p:spPr/>
        <p:txBody>
          <a:bodyPr/>
          <a:lstStyle/>
          <a:p>
            <a:fld id="{5903DE20-E552-435A-8CF2-83489095C7BA}" type="slidenum">
              <a:rPr lang="en-GB" smtClean="0"/>
              <a:t>‹#›</a:t>
            </a:fld>
            <a:endParaRPr lang="en-GB"/>
          </a:p>
        </p:txBody>
      </p:sp>
    </p:spTree>
    <p:extLst>
      <p:ext uri="{BB962C8B-B14F-4D97-AF65-F5344CB8AC3E}">
        <p14:creationId xmlns:p14="http://schemas.microsoft.com/office/powerpoint/2010/main" val="1753382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726DD-F250-D8B5-7DDA-97D3547B98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051EF9E-2A8F-94DD-8941-AF3CC6599B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003139-ED79-EF87-EB9B-8569A52B6D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727238-1C50-1520-9098-C97F91A97AEF}"/>
              </a:ext>
            </a:extLst>
          </p:cNvPr>
          <p:cNvSpPr>
            <a:spLocks noGrp="1"/>
          </p:cNvSpPr>
          <p:nvPr>
            <p:ph type="dt" sz="half" idx="10"/>
          </p:nvPr>
        </p:nvSpPr>
        <p:spPr/>
        <p:txBody>
          <a:bodyPr/>
          <a:lstStyle/>
          <a:p>
            <a:fld id="{5E239528-F0E8-4CA9-AAFC-FDD5C99C16B6}" type="datetimeFigureOut">
              <a:rPr lang="en-GB" smtClean="0"/>
              <a:t>17/01/2023</a:t>
            </a:fld>
            <a:endParaRPr lang="en-GB"/>
          </a:p>
        </p:txBody>
      </p:sp>
      <p:sp>
        <p:nvSpPr>
          <p:cNvPr id="6" name="Footer Placeholder 5">
            <a:extLst>
              <a:ext uri="{FF2B5EF4-FFF2-40B4-BE49-F238E27FC236}">
                <a16:creationId xmlns:a16="http://schemas.microsoft.com/office/drawing/2014/main" id="{AC6B0733-8DF1-8A58-3F70-A7D35E9637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1AD8C9-77CB-49A1-6585-27657BCF4AC4}"/>
              </a:ext>
            </a:extLst>
          </p:cNvPr>
          <p:cNvSpPr>
            <a:spLocks noGrp="1"/>
          </p:cNvSpPr>
          <p:nvPr>
            <p:ph type="sldNum" sz="quarter" idx="12"/>
          </p:nvPr>
        </p:nvSpPr>
        <p:spPr/>
        <p:txBody>
          <a:bodyPr/>
          <a:lstStyle/>
          <a:p>
            <a:fld id="{5903DE20-E552-435A-8CF2-83489095C7BA}" type="slidenum">
              <a:rPr lang="en-GB" smtClean="0"/>
              <a:t>‹#›</a:t>
            </a:fld>
            <a:endParaRPr lang="en-GB"/>
          </a:p>
        </p:txBody>
      </p:sp>
    </p:spTree>
    <p:extLst>
      <p:ext uri="{BB962C8B-B14F-4D97-AF65-F5344CB8AC3E}">
        <p14:creationId xmlns:p14="http://schemas.microsoft.com/office/powerpoint/2010/main" val="42099165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77F4D-E00D-6962-78FE-E782232C24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10EEE4F-2C37-0856-322A-84FDD08EBD9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1864660-A0F6-76D0-60C0-217276E0F1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14D17E-1013-8B61-5FFB-F1CAFF105198}"/>
              </a:ext>
            </a:extLst>
          </p:cNvPr>
          <p:cNvSpPr>
            <a:spLocks noGrp="1"/>
          </p:cNvSpPr>
          <p:nvPr>
            <p:ph type="dt" sz="half" idx="10"/>
          </p:nvPr>
        </p:nvSpPr>
        <p:spPr/>
        <p:txBody>
          <a:bodyPr/>
          <a:lstStyle/>
          <a:p>
            <a:fld id="{5E239528-F0E8-4CA9-AAFC-FDD5C99C16B6}" type="datetimeFigureOut">
              <a:rPr lang="en-GB" smtClean="0"/>
              <a:t>17/01/2023</a:t>
            </a:fld>
            <a:endParaRPr lang="en-GB"/>
          </a:p>
        </p:txBody>
      </p:sp>
      <p:sp>
        <p:nvSpPr>
          <p:cNvPr id="6" name="Footer Placeholder 5">
            <a:extLst>
              <a:ext uri="{FF2B5EF4-FFF2-40B4-BE49-F238E27FC236}">
                <a16:creationId xmlns:a16="http://schemas.microsoft.com/office/drawing/2014/main" id="{91C70561-AA9F-8862-97FE-002DBB76B6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9DE695-A6A5-575B-D167-28BD77A8CDBB}"/>
              </a:ext>
            </a:extLst>
          </p:cNvPr>
          <p:cNvSpPr>
            <a:spLocks noGrp="1"/>
          </p:cNvSpPr>
          <p:nvPr>
            <p:ph type="sldNum" sz="quarter" idx="12"/>
          </p:nvPr>
        </p:nvSpPr>
        <p:spPr/>
        <p:txBody>
          <a:bodyPr/>
          <a:lstStyle/>
          <a:p>
            <a:fld id="{5903DE20-E552-435A-8CF2-83489095C7BA}" type="slidenum">
              <a:rPr lang="en-GB" smtClean="0"/>
              <a:t>‹#›</a:t>
            </a:fld>
            <a:endParaRPr lang="en-GB"/>
          </a:p>
        </p:txBody>
      </p:sp>
    </p:spTree>
    <p:extLst>
      <p:ext uri="{BB962C8B-B14F-4D97-AF65-F5344CB8AC3E}">
        <p14:creationId xmlns:p14="http://schemas.microsoft.com/office/powerpoint/2010/main" val="33402403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B47E6-8039-0FFB-E408-626230297A2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3620905-F888-3EF7-D899-4B56E31BEA1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6CFA9E-C093-FF9F-5AEB-D585669EDD6B}"/>
              </a:ext>
            </a:extLst>
          </p:cNvPr>
          <p:cNvSpPr>
            <a:spLocks noGrp="1"/>
          </p:cNvSpPr>
          <p:nvPr>
            <p:ph type="dt" sz="half" idx="10"/>
          </p:nvPr>
        </p:nvSpPr>
        <p:spPr/>
        <p:txBody>
          <a:bodyPr/>
          <a:lstStyle/>
          <a:p>
            <a:fld id="{5E239528-F0E8-4CA9-AAFC-FDD5C99C16B6}" type="datetimeFigureOut">
              <a:rPr lang="en-GB" smtClean="0"/>
              <a:t>17/01/2023</a:t>
            </a:fld>
            <a:endParaRPr lang="en-GB"/>
          </a:p>
        </p:txBody>
      </p:sp>
      <p:sp>
        <p:nvSpPr>
          <p:cNvPr id="5" name="Footer Placeholder 4">
            <a:extLst>
              <a:ext uri="{FF2B5EF4-FFF2-40B4-BE49-F238E27FC236}">
                <a16:creationId xmlns:a16="http://schemas.microsoft.com/office/drawing/2014/main" id="{6358FD82-7B96-80D2-88F2-25B96B8281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E4AAB9-2C1C-6870-10A0-472E593CC725}"/>
              </a:ext>
            </a:extLst>
          </p:cNvPr>
          <p:cNvSpPr>
            <a:spLocks noGrp="1"/>
          </p:cNvSpPr>
          <p:nvPr>
            <p:ph type="sldNum" sz="quarter" idx="12"/>
          </p:nvPr>
        </p:nvSpPr>
        <p:spPr/>
        <p:txBody>
          <a:bodyPr/>
          <a:lstStyle/>
          <a:p>
            <a:fld id="{5903DE20-E552-435A-8CF2-83489095C7BA}" type="slidenum">
              <a:rPr lang="en-GB" smtClean="0"/>
              <a:t>‹#›</a:t>
            </a:fld>
            <a:endParaRPr lang="en-GB"/>
          </a:p>
        </p:txBody>
      </p:sp>
    </p:spTree>
    <p:extLst>
      <p:ext uri="{BB962C8B-B14F-4D97-AF65-F5344CB8AC3E}">
        <p14:creationId xmlns:p14="http://schemas.microsoft.com/office/powerpoint/2010/main" val="3994140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233F84F-CEFF-40A0-AAF9-8D064B5B96F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8FF605-5030-B5DE-39F7-251AE75573B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FFE6C8-6E11-D376-37DF-E5E819CAEE8F}"/>
              </a:ext>
            </a:extLst>
          </p:cNvPr>
          <p:cNvSpPr>
            <a:spLocks noGrp="1"/>
          </p:cNvSpPr>
          <p:nvPr>
            <p:ph type="dt" sz="half" idx="10"/>
          </p:nvPr>
        </p:nvSpPr>
        <p:spPr/>
        <p:txBody>
          <a:bodyPr/>
          <a:lstStyle/>
          <a:p>
            <a:fld id="{5E239528-F0E8-4CA9-AAFC-FDD5C99C16B6}" type="datetimeFigureOut">
              <a:rPr lang="en-GB" smtClean="0"/>
              <a:t>17/01/2023</a:t>
            </a:fld>
            <a:endParaRPr lang="en-GB"/>
          </a:p>
        </p:txBody>
      </p:sp>
      <p:sp>
        <p:nvSpPr>
          <p:cNvPr id="5" name="Footer Placeholder 4">
            <a:extLst>
              <a:ext uri="{FF2B5EF4-FFF2-40B4-BE49-F238E27FC236}">
                <a16:creationId xmlns:a16="http://schemas.microsoft.com/office/drawing/2014/main" id="{DC4F09EA-F63F-CBD6-A665-72F9D22910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4C3E00-1B0F-9512-35A3-6062958779B0}"/>
              </a:ext>
            </a:extLst>
          </p:cNvPr>
          <p:cNvSpPr>
            <a:spLocks noGrp="1"/>
          </p:cNvSpPr>
          <p:nvPr>
            <p:ph type="sldNum" sz="quarter" idx="12"/>
          </p:nvPr>
        </p:nvSpPr>
        <p:spPr/>
        <p:txBody>
          <a:bodyPr/>
          <a:lstStyle/>
          <a:p>
            <a:fld id="{5903DE20-E552-435A-8CF2-83489095C7BA}" type="slidenum">
              <a:rPr lang="en-GB" smtClean="0"/>
              <a:t>‹#›</a:t>
            </a:fld>
            <a:endParaRPr lang="en-GB"/>
          </a:p>
        </p:txBody>
      </p:sp>
    </p:spTree>
    <p:extLst>
      <p:ext uri="{BB962C8B-B14F-4D97-AF65-F5344CB8AC3E}">
        <p14:creationId xmlns:p14="http://schemas.microsoft.com/office/powerpoint/2010/main" val="40984735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7F0736-6653-445B-D4D8-73FEC746514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E4761F-5876-494C-29BF-5E171DFB36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21C3BE-CDC1-E90D-C6D8-40CCCB65CE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239528-F0E8-4CA9-AAFC-FDD5C99C16B6}" type="datetimeFigureOut">
              <a:rPr lang="en-GB" smtClean="0"/>
              <a:t>17/01/2023</a:t>
            </a:fld>
            <a:endParaRPr lang="en-GB"/>
          </a:p>
        </p:txBody>
      </p:sp>
      <p:sp>
        <p:nvSpPr>
          <p:cNvPr id="5" name="Footer Placeholder 4">
            <a:extLst>
              <a:ext uri="{FF2B5EF4-FFF2-40B4-BE49-F238E27FC236}">
                <a16:creationId xmlns:a16="http://schemas.microsoft.com/office/drawing/2014/main" id="{A46AE0BD-6046-471A-AA65-19675AD1DC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BE3B2BF-60EB-50C8-3A60-90E4671B73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03DE20-E552-435A-8CF2-83489095C7BA}" type="slidenum">
              <a:rPr lang="en-GB" smtClean="0"/>
              <a:t>‹#›</a:t>
            </a:fld>
            <a:endParaRPr lang="en-GB"/>
          </a:p>
        </p:txBody>
      </p:sp>
    </p:spTree>
    <p:extLst>
      <p:ext uri="{BB962C8B-B14F-4D97-AF65-F5344CB8AC3E}">
        <p14:creationId xmlns:p14="http://schemas.microsoft.com/office/powerpoint/2010/main" val="38054836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chart" Target="../charts/chart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s://fnp.nhs.uk/about-us/the-programme/" TargetMode="External"/><Relationship Id="rId3" Type="http://schemas.openxmlformats.org/officeDocument/2006/relationships/hyperlink" Target="https://acehubwales.com/wp-content/uploads/2022/11/ACEs-What-Works-in-Community-Interventions-English-final.pdf" TargetMode="External"/><Relationship Id="rId7" Type="http://schemas.openxmlformats.org/officeDocument/2006/relationships/hyperlink" Target="https://www.futuregenerations.wales/news/acesdecember-putting-aces-front-and-centre-with-the-well-being-of-future-generations-act/" TargetMode="External"/><Relationship Id="rId2" Type="http://schemas.openxmlformats.org/officeDocument/2006/relationships/hyperlink" Target="https://traumaframeworkcymru.com/" TargetMode="External"/><Relationship Id="rId1" Type="http://schemas.openxmlformats.org/officeDocument/2006/relationships/slideLayout" Target="../slideLayouts/slideLayout2.xml"/><Relationship Id="rId6" Type="http://schemas.openxmlformats.org/officeDocument/2006/relationships/hyperlink" Target="https://phwwhocc.co.uk/wp-content/uploads/2022/02/What-Works-to-Prevent-ACEs-at-the-Community-Level.-An-Evidence-Review-Mapping-Exercise-Full-Report.pdf" TargetMode="External"/><Relationship Id="rId5" Type="http://schemas.openxmlformats.org/officeDocument/2006/relationships/hyperlink" Target="https://cldstandardscouncil.org.uk/wp-content/uploads/YouthWorkNOS2019Intro.pdf" TargetMode="External"/><Relationship Id="rId4" Type="http://schemas.openxmlformats.org/officeDocument/2006/relationships/hyperlink" Target="https://doi.org/10.3389/fpsyt.2022.955871" TargetMode="External"/><Relationship Id="rId9" Type="http://schemas.openxmlformats.org/officeDocument/2006/relationships/hyperlink" Target="https://www.gov.uk/government/statistics/childrens-social-care-data-in-england-2021/main-findings-childrens-social-care-in-england-2021"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www.gov.wales/sites/default/files/pdf-versions/2021/3/3/1615991408/review-adverse-childhood-experiences-ace-policy-report.pdf" TargetMode="External"/><Relationship Id="rId3" Type="http://schemas.openxmlformats.org/officeDocument/2006/relationships/hyperlink" Target="https://www.ucl.ac.uk/epidemiology-health-care/news/2020/jul/children-care-suffer-poor-health-decades%20July%202020" TargetMode="External"/><Relationship Id="rId7" Type="http://schemas.openxmlformats.org/officeDocument/2006/relationships/hyperlink" Target="https://www.jonnyshannon.com/blog/resilience-grit" TargetMode="External"/><Relationship Id="rId2" Type="http://schemas.openxmlformats.org/officeDocument/2006/relationships/hyperlink" Target="https://www.joiningforcesforchildren.org/what-are-aces/" TargetMode="External"/><Relationship Id="rId1" Type="http://schemas.openxmlformats.org/officeDocument/2006/relationships/slideLayout" Target="../slideLayouts/slideLayout2.xml"/><Relationship Id="rId6" Type="http://schemas.openxmlformats.org/officeDocument/2006/relationships/hyperlink" Target="https://www.scie.org.uk/children/care/mental-health/report" TargetMode="External"/><Relationship Id="rId11" Type="http://schemas.openxmlformats.org/officeDocument/2006/relationships/hyperlink" Target="https://doi.org/10.15453/2168-6408.1800" TargetMode="External"/><Relationship Id="rId5" Type="http://schemas.openxmlformats.org/officeDocument/2006/relationships/hyperlink" Target="https://www.scie.org.uk/files/children/care/mental-health/recommendations/improving-mental-health-support-for-our-children-and-young-people-full-report.pdf" TargetMode="External"/><Relationship Id="rId10" Type="http://schemas.openxmlformats.org/officeDocument/2006/relationships/hyperlink" Target="https://www.gov.wales/wales-children-receiving-care-and-support-census-31-march-2021" TargetMode="External"/><Relationship Id="rId4" Type="http://schemas.openxmlformats.org/officeDocument/2006/relationships/hyperlink" Target="http://dx.doi.org/10.1136/jech-2022-SSMabstracts.22" TargetMode="External"/><Relationship Id="rId9" Type="http://schemas.openxmlformats.org/officeDocument/2006/relationships/hyperlink" Target="https://www.gov.wales/review-adverse-childhood-experiences-ace-policy-repo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F0C39-5E2D-26FB-3A45-2D0AB3B47E6B}"/>
              </a:ext>
            </a:extLst>
          </p:cNvPr>
          <p:cNvSpPr>
            <a:spLocks noGrp="1"/>
          </p:cNvSpPr>
          <p:nvPr>
            <p:ph type="ctrTitle"/>
          </p:nvPr>
        </p:nvSpPr>
        <p:spPr/>
        <p:txBody>
          <a:bodyPr>
            <a:normAutofit fontScale="90000"/>
          </a:bodyPr>
          <a:lstStyle/>
          <a:p>
            <a:r>
              <a:rPr lang="en-US" dirty="0"/>
              <a:t>Adverse Childhood Effects (ACE’s) on</a:t>
            </a:r>
            <a:br>
              <a:rPr lang="en-US" dirty="0"/>
            </a:br>
            <a:r>
              <a:rPr lang="en-US" dirty="0"/>
              <a:t>Looked After Children /Young People (LAC)</a:t>
            </a:r>
            <a:endParaRPr lang="en-GB" dirty="0"/>
          </a:p>
        </p:txBody>
      </p:sp>
      <p:sp>
        <p:nvSpPr>
          <p:cNvPr id="3" name="Subtitle 2">
            <a:extLst>
              <a:ext uri="{FF2B5EF4-FFF2-40B4-BE49-F238E27FC236}">
                <a16:creationId xmlns:a16="http://schemas.microsoft.com/office/drawing/2014/main" id="{15C8BD6C-0D5D-850C-99B7-B33C683E5043}"/>
              </a:ext>
            </a:extLst>
          </p:cNvPr>
          <p:cNvSpPr>
            <a:spLocks noGrp="1"/>
          </p:cNvSpPr>
          <p:nvPr>
            <p:ph type="subTitle" idx="1"/>
          </p:nvPr>
        </p:nvSpPr>
        <p:spPr/>
        <p:txBody>
          <a:bodyPr/>
          <a:lstStyle/>
          <a:p>
            <a:r>
              <a:rPr lang="en-US" dirty="0"/>
              <a:t>By Nic Sutton. Level 6 student. </a:t>
            </a:r>
          </a:p>
          <a:p>
            <a:r>
              <a:rPr lang="en-US" dirty="0"/>
              <a:t>Studying for the BA in Youth Work and Social education (ETS endorsed)</a:t>
            </a:r>
            <a:endParaRPr lang="en-GB" dirty="0"/>
          </a:p>
        </p:txBody>
      </p:sp>
    </p:spTree>
    <p:extLst>
      <p:ext uri="{BB962C8B-B14F-4D97-AF65-F5344CB8AC3E}">
        <p14:creationId xmlns:p14="http://schemas.microsoft.com/office/powerpoint/2010/main" val="14601625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AF7B8-C0BD-8AB8-3B8C-AB18F6D40409}"/>
              </a:ext>
            </a:extLst>
          </p:cNvPr>
          <p:cNvSpPr>
            <a:spLocks noGrp="1"/>
          </p:cNvSpPr>
          <p:nvPr>
            <p:ph type="title"/>
          </p:nvPr>
        </p:nvSpPr>
        <p:spPr>
          <a:xfrm>
            <a:off x="5259628" y="279409"/>
            <a:ext cx="6586491" cy="960995"/>
          </a:xfrm>
        </p:spPr>
        <p:txBody>
          <a:bodyPr>
            <a:normAutofit/>
          </a:bodyPr>
          <a:lstStyle/>
          <a:p>
            <a:r>
              <a:rPr lang="en-US" sz="5400" dirty="0"/>
              <a:t>Introduction</a:t>
            </a:r>
            <a:endParaRPr lang="en-GB" sz="5400" dirty="0"/>
          </a:p>
        </p:txBody>
      </p:sp>
      <p:pic>
        <p:nvPicPr>
          <p:cNvPr id="15" name="Picture 14" descr="Background pattern&#10;&#10;Description automatically generated">
            <a:extLst>
              <a:ext uri="{FF2B5EF4-FFF2-40B4-BE49-F238E27FC236}">
                <a16:creationId xmlns:a16="http://schemas.microsoft.com/office/drawing/2014/main" id="{2FC004EA-62E2-2DF9-3456-F76336392D80}"/>
              </a:ext>
            </a:extLst>
          </p:cNvPr>
          <p:cNvPicPr>
            <a:picLocks noChangeAspect="1"/>
          </p:cNvPicPr>
          <p:nvPr/>
        </p:nvPicPr>
        <p:blipFill rotWithShape="1">
          <a:blip r:embed="rId2"/>
          <a:srcRect l="32631" r="22250" b="-1"/>
          <a:stretch/>
        </p:blipFill>
        <p:spPr>
          <a:xfrm>
            <a:off x="20" y="10"/>
            <a:ext cx="4635571" cy="6857990"/>
          </a:xfrm>
          <a:prstGeom prst="rect">
            <a:avLst/>
          </a:prstGeom>
          <a:effectLst/>
        </p:spPr>
      </p:pic>
      <p:graphicFrame>
        <p:nvGraphicFramePr>
          <p:cNvPr id="14" name="Content Placeholder 2">
            <a:extLst>
              <a:ext uri="{FF2B5EF4-FFF2-40B4-BE49-F238E27FC236}">
                <a16:creationId xmlns:a16="http://schemas.microsoft.com/office/drawing/2014/main" id="{164E70AB-EDE1-0B68-EDC3-6E499EE12F2B}"/>
              </a:ext>
            </a:extLst>
          </p:cNvPr>
          <p:cNvGraphicFramePr>
            <a:graphicFrameLocks noGrp="1"/>
          </p:cNvGraphicFramePr>
          <p:nvPr>
            <p:ph idx="1"/>
            <p:extLst>
              <p:ext uri="{D42A27DB-BD31-4B8C-83A1-F6EECF244321}">
                <p14:modId xmlns:p14="http://schemas.microsoft.com/office/powerpoint/2010/main" val="3555111344"/>
              </p:ext>
            </p:extLst>
          </p:nvPr>
        </p:nvGraphicFramePr>
        <p:xfrm>
          <a:off x="4965431" y="1304014"/>
          <a:ext cx="6586489" cy="52745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924280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E66A6-EB93-D0D2-1F76-C5C64CA7DA05}"/>
              </a:ext>
            </a:extLst>
          </p:cNvPr>
          <p:cNvSpPr>
            <a:spLocks noGrp="1"/>
          </p:cNvSpPr>
          <p:nvPr>
            <p:ph type="title"/>
          </p:nvPr>
        </p:nvSpPr>
        <p:spPr/>
        <p:txBody>
          <a:bodyPr/>
          <a:lstStyle/>
          <a:p>
            <a:r>
              <a:rPr lang="en-US" dirty="0"/>
              <a:t>Statistics – Numbers of LAC in England and Wales.</a:t>
            </a:r>
            <a:endParaRPr lang="en-GB" dirty="0"/>
          </a:p>
        </p:txBody>
      </p:sp>
      <p:sp>
        <p:nvSpPr>
          <p:cNvPr id="4" name="Rectangle: Rounded Corners 3">
            <a:extLst>
              <a:ext uri="{FF2B5EF4-FFF2-40B4-BE49-F238E27FC236}">
                <a16:creationId xmlns:a16="http://schemas.microsoft.com/office/drawing/2014/main" id="{BF8D7351-BBD1-D1EA-BD7C-5085636692F1}"/>
              </a:ext>
            </a:extLst>
          </p:cNvPr>
          <p:cNvSpPr/>
          <p:nvPr/>
        </p:nvSpPr>
        <p:spPr>
          <a:xfrm>
            <a:off x="612648" y="2822448"/>
            <a:ext cx="10954512" cy="78381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endParaRPr lang="en-US" dirty="0"/>
          </a:p>
          <a:p>
            <a:pPr lvl="0"/>
            <a:r>
              <a:rPr lang="en-US" sz="3200" dirty="0"/>
              <a:t>England </a:t>
            </a:r>
            <a:r>
              <a:rPr lang="en-US" dirty="0"/>
              <a:t>     </a:t>
            </a:r>
            <a:r>
              <a:rPr lang="en-US" sz="2400" dirty="0"/>
              <a:t>80,000 Children</a:t>
            </a:r>
            <a:r>
              <a:rPr lang="en-US" sz="1600" dirty="0">
                <a:solidFill>
                  <a:schemeClr val="tx1"/>
                </a:solidFill>
              </a:rPr>
              <a:t>  (Gov.UK, 2022). </a:t>
            </a:r>
            <a:endParaRPr lang="en-GB" sz="1600" dirty="0">
              <a:solidFill>
                <a:schemeClr val="tx1"/>
              </a:solidFill>
            </a:endParaRPr>
          </a:p>
          <a:p>
            <a:pPr lvl="0"/>
            <a:endParaRPr lang="en-GB" dirty="0"/>
          </a:p>
        </p:txBody>
      </p:sp>
      <p:sp>
        <p:nvSpPr>
          <p:cNvPr id="5" name="Rectangle: Rounded Corners 4">
            <a:extLst>
              <a:ext uri="{FF2B5EF4-FFF2-40B4-BE49-F238E27FC236}">
                <a16:creationId xmlns:a16="http://schemas.microsoft.com/office/drawing/2014/main" id="{91066D57-E5FA-1802-8C01-B9681F1B2384}"/>
              </a:ext>
            </a:extLst>
          </p:cNvPr>
          <p:cNvSpPr/>
          <p:nvPr/>
        </p:nvSpPr>
        <p:spPr>
          <a:xfrm>
            <a:off x="612648" y="1883664"/>
            <a:ext cx="10954512" cy="78638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l"/>
            <a:r>
              <a:rPr lang="en-US" sz="3200" dirty="0"/>
              <a:t>Wales</a:t>
            </a:r>
            <a:r>
              <a:rPr lang="en-US" dirty="0"/>
              <a:t>          </a:t>
            </a:r>
            <a:r>
              <a:rPr lang="en-US" sz="2400" b="1" dirty="0"/>
              <a:t>7188</a:t>
            </a:r>
            <a:r>
              <a:rPr lang="en-US" sz="2400" dirty="0"/>
              <a:t> Children.55% Male – 45% Female </a:t>
            </a:r>
            <a:r>
              <a:rPr lang="en-US" sz="1600" dirty="0">
                <a:solidFill>
                  <a:schemeClr val="tx1"/>
                </a:solidFill>
              </a:rPr>
              <a:t>(Welsh Government, 2022).</a:t>
            </a:r>
            <a:endParaRPr lang="en-GB" sz="1600" dirty="0">
              <a:solidFill>
                <a:schemeClr val="tx1"/>
              </a:solidFill>
            </a:endParaRPr>
          </a:p>
          <a:p>
            <a:pPr lvl="0"/>
            <a:endParaRPr lang="en-GB" dirty="0"/>
          </a:p>
        </p:txBody>
      </p:sp>
      <p:sp>
        <p:nvSpPr>
          <p:cNvPr id="6" name="Rectangle: Rounded Corners 5">
            <a:extLst>
              <a:ext uri="{FF2B5EF4-FFF2-40B4-BE49-F238E27FC236}">
                <a16:creationId xmlns:a16="http://schemas.microsoft.com/office/drawing/2014/main" id="{EA893F31-0B55-03F8-708A-FDC4967EEDBD}"/>
              </a:ext>
            </a:extLst>
          </p:cNvPr>
          <p:cNvSpPr/>
          <p:nvPr/>
        </p:nvSpPr>
        <p:spPr>
          <a:xfrm>
            <a:off x="612648" y="3795236"/>
            <a:ext cx="10954512" cy="78381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a:p>
            <a:endParaRPr lang="en-US" dirty="0"/>
          </a:p>
          <a:p>
            <a:r>
              <a:rPr lang="en-US" sz="3200" dirty="0"/>
              <a:t>UK</a:t>
            </a:r>
            <a:r>
              <a:rPr lang="en-US" dirty="0"/>
              <a:t> </a:t>
            </a:r>
            <a:r>
              <a:rPr lang="en-GB" sz="2400" dirty="0"/>
              <a:t>Over a year, nearly </a:t>
            </a:r>
            <a:r>
              <a:rPr lang="en-GB" sz="2400" b="1" dirty="0"/>
              <a:t>1 in 100 </a:t>
            </a:r>
            <a:r>
              <a:rPr lang="en-GB" sz="2400" dirty="0"/>
              <a:t>children will have been in care </a:t>
            </a:r>
            <a:r>
              <a:rPr lang="en-GB" sz="1600" dirty="0">
                <a:solidFill>
                  <a:srgbClr val="333333"/>
                </a:solidFill>
                <a:effectLst/>
                <a:latin typeface="+mn-lt"/>
                <a:ea typeface="Times New Roman" panose="02020603050405020304" pitchFamily="18" charset="0"/>
                <a:cs typeface="Times New Roman" panose="02020603050405020304" pitchFamily="18" charset="0"/>
              </a:rPr>
              <a:t>(Simkiss</a:t>
            </a:r>
            <a:r>
              <a:rPr lang="en-GB" sz="1600" i="1" dirty="0">
                <a:solidFill>
                  <a:srgbClr val="333333"/>
                </a:solidFill>
                <a:effectLst/>
                <a:latin typeface="+mn-lt"/>
                <a:ea typeface="Times New Roman" panose="02020603050405020304" pitchFamily="18" charset="0"/>
                <a:cs typeface="Times New Roman" panose="02020603050405020304" pitchFamily="18" charset="0"/>
              </a:rPr>
              <a:t>, 2019, pp. 25-26).</a:t>
            </a:r>
            <a:endParaRPr lang="en-GB" sz="1600" dirty="0"/>
          </a:p>
          <a:p>
            <a:endParaRPr lang="en-GB" dirty="0"/>
          </a:p>
          <a:p>
            <a:pPr algn="ctr"/>
            <a:endParaRPr lang="en-GB" dirty="0"/>
          </a:p>
        </p:txBody>
      </p:sp>
      <p:sp>
        <p:nvSpPr>
          <p:cNvPr id="7" name="Rectangle: Rounded Corners 6">
            <a:extLst>
              <a:ext uri="{FF2B5EF4-FFF2-40B4-BE49-F238E27FC236}">
                <a16:creationId xmlns:a16="http://schemas.microsoft.com/office/drawing/2014/main" id="{79EF60C1-9F41-8084-8DC7-B28CEC7886D4}"/>
              </a:ext>
            </a:extLst>
          </p:cNvPr>
          <p:cNvSpPr/>
          <p:nvPr/>
        </p:nvSpPr>
        <p:spPr>
          <a:xfrm>
            <a:off x="612648" y="5680614"/>
            <a:ext cx="10954512" cy="91220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a:p>
            <a:r>
              <a:rPr lang="en-US" sz="3200" dirty="0"/>
              <a:t>UK</a:t>
            </a:r>
            <a:r>
              <a:rPr lang="en-US" dirty="0"/>
              <a:t> </a:t>
            </a:r>
            <a:r>
              <a:rPr lang="en-US" sz="2400" b="0" dirty="0"/>
              <a:t>There are an unknown number of children living with grandparents, who may be poor but are not captured by data </a:t>
            </a:r>
            <a:r>
              <a:rPr lang="en-US" sz="1800" b="0" dirty="0"/>
              <a:t> </a:t>
            </a:r>
            <a:r>
              <a:rPr lang="en-US" sz="1400" dirty="0">
                <a:solidFill>
                  <a:schemeClr val="tx1"/>
                </a:solidFill>
              </a:rPr>
              <a:t>(</a:t>
            </a:r>
            <a:r>
              <a:rPr lang="en-GB" sz="1400" dirty="0">
                <a:solidFill>
                  <a:schemeClr val="tx1"/>
                </a:solidFill>
                <a:effectLst/>
                <a:ea typeface="Calibri" panose="020F0502020204030204" pitchFamily="34" charset="0"/>
                <a:cs typeface="Times New Roman" panose="02020603050405020304" pitchFamily="18" charset="0"/>
              </a:rPr>
              <a:t>Institute of Epidemiology &amp; Health Care 2020).</a:t>
            </a:r>
            <a:endParaRPr lang="en-GB" sz="1400" dirty="0">
              <a:solidFill>
                <a:schemeClr val="tx1"/>
              </a:solidFill>
            </a:endParaRPr>
          </a:p>
          <a:p>
            <a:pPr lvl="0"/>
            <a:endParaRPr lang="en-GB" dirty="0"/>
          </a:p>
        </p:txBody>
      </p:sp>
      <p:sp>
        <p:nvSpPr>
          <p:cNvPr id="8" name="Rectangle: Rounded Corners 7">
            <a:extLst>
              <a:ext uri="{FF2B5EF4-FFF2-40B4-BE49-F238E27FC236}">
                <a16:creationId xmlns:a16="http://schemas.microsoft.com/office/drawing/2014/main" id="{2E363170-B8E9-4130-4FF1-FC567CA6C470}"/>
              </a:ext>
            </a:extLst>
          </p:cNvPr>
          <p:cNvSpPr/>
          <p:nvPr/>
        </p:nvSpPr>
        <p:spPr>
          <a:xfrm>
            <a:off x="612648" y="4707827"/>
            <a:ext cx="10954512" cy="84400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endParaRPr lang="en-US" sz="3200" dirty="0"/>
          </a:p>
          <a:p>
            <a:pPr lvl="0"/>
            <a:r>
              <a:rPr lang="en-US" sz="3200" dirty="0"/>
              <a:t>UK</a:t>
            </a:r>
            <a:r>
              <a:rPr lang="en-US" dirty="0"/>
              <a:t> </a:t>
            </a:r>
            <a:r>
              <a:rPr lang="en-GB" sz="2400" b="1" dirty="0"/>
              <a:t>1 in 30 </a:t>
            </a:r>
            <a:r>
              <a:rPr lang="en-US" sz="2400" dirty="0"/>
              <a:t>adults have been in care as a child, sometime in their life</a:t>
            </a:r>
            <a:r>
              <a:rPr lang="en-US" sz="1800" dirty="0"/>
              <a:t>.</a:t>
            </a:r>
            <a:r>
              <a:rPr lang="en-GB" sz="1600" dirty="0">
                <a:solidFill>
                  <a:srgbClr val="333333"/>
                </a:solidFill>
                <a:effectLst/>
                <a:latin typeface="+mn-lt"/>
                <a:ea typeface="Times New Roman" panose="02020603050405020304" pitchFamily="18" charset="0"/>
                <a:cs typeface="Times New Roman" panose="02020603050405020304" pitchFamily="18" charset="0"/>
              </a:rPr>
              <a:t>(Simkiss</a:t>
            </a:r>
            <a:r>
              <a:rPr lang="en-GB" sz="1600" i="1" dirty="0">
                <a:solidFill>
                  <a:srgbClr val="333333"/>
                </a:solidFill>
                <a:effectLst/>
                <a:latin typeface="+mn-lt"/>
                <a:ea typeface="Times New Roman" panose="02020603050405020304" pitchFamily="18" charset="0"/>
                <a:cs typeface="Times New Roman" panose="02020603050405020304" pitchFamily="18" charset="0"/>
              </a:rPr>
              <a:t>, 2019, pp. 25-26)</a:t>
            </a:r>
            <a:endParaRPr lang="en-GB" sz="1600" dirty="0"/>
          </a:p>
          <a:p>
            <a:pPr lvl="0"/>
            <a:endParaRPr lang="en-GB" dirty="0"/>
          </a:p>
        </p:txBody>
      </p:sp>
    </p:spTree>
    <p:extLst>
      <p:ext uri="{BB962C8B-B14F-4D97-AF65-F5344CB8AC3E}">
        <p14:creationId xmlns:p14="http://schemas.microsoft.com/office/powerpoint/2010/main" val="24279974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ADB73-EE2A-5191-8DF5-991D0B58D96B}"/>
              </a:ext>
            </a:extLst>
          </p:cNvPr>
          <p:cNvSpPr>
            <a:spLocks noGrp="1"/>
          </p:cNvSpPr>
          <p:nvPr>
            <p:ph type="title"/>
          </p:nvPr>
        </p:nvSpPr>
        <p:spPr/>
        <p:txBody>
          <a:bodyPr>
            <a:normAutofit fontScale="90000"/>
          </a:bodyPr>
          <a:lstStyle/>
          <a:p>
            <a:r>
              <a:rPr lang="en-US" sz="4900" dirty="0"/>
              <a:t>Statistics – Reasons why children enter care.</a:t>
            </a:r>
            <a:br>
              <a:rPr lang="en-US" sz="4900" dirty="0"/>
            </a:br>
            <a:r>
              <a:rPr lang="en-US" sz="2200" b="0" i="0" dirty="0">
                <a:solidFill>
                  <a:srgbClr val="3A3A3A"/>
                </a:solidFill>
                <a:effectLst/>
                <a:latin typeface="Source Sans Pro" panose="020B0503030403020204" pitchFamily="34" charset="0"/>
              </a:rPr>
              <a:t>Journal of epidemiology and community health 2022.</a:t>
            </a:r>
            <a:endParaRPr lang="en-GB" sz="2200" dirty="0"/>
          </a:p>
        </p:txBody>
      </p:sp>
      <p:graphicFrame>
        <p:nvGraphicFramePr>
          <p:cNvPr id="4" name="Content Placeholder 3">
            <a:extLst>
              <a:ext uri="{FF2B5EF4-FFF2-40B4-BE49-F238E27FC236}">
                <a16:creationId xmlns:a16="http://schemas.microsoft.com/office/drawing/2014/main" id="{AC5B256E-4D57-8241-48DF-3C6F705E0B7D}"/>
              </a:ext>
            </a:extLst>
          </p:cNvPr>
          <p:cNvGraphicFramePr>
            <a:graphicFrameLocks noGrp="1"/>
          </p:cNvGraphicFramePr>
          <p:nvPr>
            <p:ph idx="1"/>
            <p:extLst>
              <p:ext uri="{D42A27DB-BD31-4B8C-83A1-F6EECF244321}">
                <p14:modId xmlns:p14="http://schemas.microsoft.com/office/powerpoint/2010/main" val="401021926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B1E76678-7554-ACF9-13FE-4EB01A9EF895}"/>
              </a:ext>
            </a:extLst>
          </p:cNvPr>
          <p:cNvSpPr txBox="1"/>
          <p:nvPr/>
        </p:nvSpPr>
        <p:spPr>
          <a:xfrm>
            <a:off x="8396577" y="6233822"/>
            <a:ext cx="2679590" cy="772712"/>
          </a:xfrm>
          <a:prstGeom prst="rect">
            <a:avLst/>
          </a:prstGeom>
          <a:noFill/>
        </p:spPr>
        <p:txBody>
          <a:bodyPr wrap="square" rtlCol="0">
            <a:spAutoFit/>
          </a:bodyPr>
          <a:lstStyle/>
          <a:p>
            <a:pPr>
              <a:lnSpc>
                <a:spcPct val="107000"/>
              </a:lnSpc>
              <a:spcAft>
                <a:spcPts val="800"/>
              </a:spcAft>
            </a:pPr>
            <a:r>
              <a:rPr lang="en-GB" sz="1800" kern="0" dirty="0">
                <a:solidFill>
                  <a:srgbClr val="333333"/>
                </a:solidFill>
                <a:effectLst/>
                <a:latin typeface="Helvetica" panose="020B0604020202020204" pitchFamily="34" charset="0"/>
                <a:ea typeface="Times New Roman" panose="02020603050405020304" pitchFamily="18" charset="0"/>
                <a:cs typeface="Times New Roman" panose="02020603050405020304" pitchFamily="18" charset="0"/>
              </a:rPr>
              <a:t>((Melis</a:t>
            </a:r>
            <a:r>
              <a:rPr lang="en-GB" kern="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 </a:t>
            </a:r>
            <a:r>
              <a:rPr lang="en-GB" sz="1800" i="1" kern="0" dirty="0">
                <a:solidFill>
                  <a:srgbClr val="333333"/>
                </a:solidFill>
                <a:effectLst/>
                <a:latin typeface="Helvetica" panose="020B0604020202020204" pitchFamily="34" charset="0"/>
                <a:ea typeface="Times New Roman" panose="02020603050405020304" pitchFamily="18" charset="0"/>
                <a:cs typeface="Times New Roman" panose="02020603050405020304" pitchFamily="18" charset="0"/>
              </a:rPr>
              <a:t>et al, 2022)</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983713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CE9E6-8C49-7200-905F-1BC9B0CA0EC7}"/>
              </a:ext>
            </a:extLst>
          </p:cNvPr>
          <p:cNvSpPr>
            <a:spLocks noGrp="1"/>
          </p:cNvSpPr>
          <p:nvPr>
            <p:ph type="title"/>
          </p:nvPr>
        </p:nvSpPr>
        <p:spPr/>
        <p:txBody>
          <a:bodyPr>
            <a:normAutofit fontScale="90000"/>
          </a:bodyPr>
          <a:lstStyle/>
          <a:p>
            <a:r>
              <a:rPr lang="en-US" dirty="0"/>
              <a:t>Statistics – Reasons Kids enter the care system.</a:t>
            </a:r>
            <a:br>
              <a:rPr lang="en-US" dirty="0"/>
            </a:br>
            <a:r>
              <a:rPr lang="en-US" sz="2000" dirty="0"/>
              <a:t>PLoS ONE, 2020</a:t>
            </a:r>
            <a:endParaRPr lang="en-GB" sz="2000" dirty="0"/>
          </a:p>
        </p:txBody>
      </p:sp>
      <p:graphicFrame>
        <p:nvGraphicFramePr>
          <p:cNvPr id="6" name="Content Placeholder 5">
            <a:extLst>
              <a:ext uri="{FF2B5EF4-FFF2-40B4-BE49-F238E27FC236}">
                <a16:creationId xmlns:a16="http://schemas.microsoft.com/office/drawing/2014/main" id="{0EC5C1E6-6917-62EE-212F-B4F9B60468F3}"/>
              </a:ext>
            </a:extLst>
          </p:cNvPr>
          <p:cNvGraphicFramePr>
            <a:graphicFrameLocks noGrp="1"/>
          </p:cNvGraphicFramePr>
          <p:nvPr>
            <p:ph idx="1"/>
            <p:extLst>
              <p:ext uri="{D42A27DB-BD31-4B8C-83A1-F6EECF244321}">
                <p14:modId xmlns:p14="http://schemas.microsoft.com/office/powerpoint/2010/main" val="676382712"/>
              </p:ext>
            </p:extLst>
          </p:nvPr>
        </p:nvGraphicFramePr>
        <p:xfrm>
          <a:off x="838200" y="2207288"/>
          <a:ext cx="10515600" cy="3962924"/>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3" name="Diagram 2">
            <a:extLst>
              <a:ext uri="{FF2B5EF4-FFF2-40B4-BE49-F238E27FC236}">
                <a16:creationId xmlns:a16="http://schemas.microsoft.com/office/drawing/2014/main" id="{DFA60CE3-7445-B85A-F159-B4312C1C6737}"/>
              </a:ext>
            </a:extLst>
          </p:cNvPr>
          <p:cNvGraphicFramePr/>
          <p:nvPr>
            <p:extLst>
              <p:ext uri="{D42A27DB-BD31-4B8C-83A1-F6EECF244321}">
                <p14:modId xmlns:p14="http://schemas.microsoft.com/office/powerpoint/2010/main" val="332599339"/>
              </p:ext>
            </p:extLst>
          </p:nvPr>
        </p:nvGraphicFramePr>
        <p:xfrm>
          <a:off x="313409" y="1407381"/>
          <a:ext cx="10901237" cy="8905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462F72A-0EBC-2EEB-5FF8-05530FB416A1}"/>
              </a:ext>
            </a:extLst>
          </p:cNvPr>
          <p:cNvSpPr txBox="1"/>
          <p:nvPr/>
        </p:nvSpPr>
        <p:spPr>
          <a:xfrm>
            <a:off x="9691978" y="2337325"/>
            <a:ext cx="1661822" cy="373757"/>
          </a:xfrm>
          <a:prstGeom prst="rect">
            <a:avLst/>
          </a:prstGeom>
          <a:noFill/>
        </p:spPr>
        <p:txBody>
          <a:bodyPr wrap="square" rtlCol="0">
            <a:spAutoFit/>
          </a:bodyPr>
          <a:lstStyle/>
          <a:p>
            <a:pPr>
              <a:lnSpc>
                <a:spcPct val="107000"/>
              </a:lnSpc>
              <a:spcAft>
                <a:spcPts val="800"/>
              </a:spcAft>
            </a:pPr>
            <a:r>
              <a:rPr lang="en-GB" sz="1800" kern="0" dirty="0">
                <a:solidFill>
                  <a:srgbClr val="333333"/>
                </a:solidFill>
                <a:effectLst/>
                <a:latin typeface="Helvetica" panose="020B0604020202020204" pitchFamily="34" charset="0"/>
                <a:ea typeface="Times New Roman" panose="02020603050405020304" pitchFamily="18" charset="0"/>
                <a:cs typeface="Times New Roman" panose="02020603050405020304" pitchFamily="18" charset="0"/>
              </a:rPr>
              <a:t>(W.G.,</a:t>
            </a:r>
            <a:r>
              <a:rPr lang="en-GB" sz="1800" i="1" kern="0" dirty="0">
                <a:solidFill>
                  <a:srgbClr val="333333"/>
                </a:solidFill>
                <a:effectLst/>
                <a:latin typeface="Helvetica" panose="020B0604020202020204" pitchFamily="34" charset="0"/>
                <a:ea typeface="Times New Roman" panose="02020603050405020304" pitchFamily="18" charset="0"/>
                <a:cs typeface="Times New Roman" panose="02020603050405020304" pitchFamily="18" charset="0"/>
              </a:rPr>
              <a:t>2022)</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DD78B5A5-8734-0901-40B3-471ABD831483}"/>
              </a:ext>
            </a:extLst>
          </p:cNvPr>
          <p:cNvSpPr txBox="1"/>
          <p:nvPr/>
        </p:nvSpPr>
        <p:spPr>
          <a:xfrm>
            <a:off x="7235687" y="6358571"/>
            <a:ext cx="4535557" cy="246221"/>
          </a:xfrm>
          <a:prstGeom prst="rect">
            <a:avLst/>
          </a:prstGeom>
          <a:noFill/>
        </p:spPr>
        <p:txBody>
          <a:bodyPr wrap="square" rtlCol="0">
            <a:spAutoFit/>
          </a:bodyPr>
          <a:lstStyle/>
          <a:p>
            <a:r>
              <a:rPr lang="en-GB" sz="1000" dirty="0">
                <a:effectLst/>
                <a:latin typeface="Calibri" panose="020F0502020204030204" pitchFamily="34" charset="0"/>
                <a:ea typeface="Calibri" panose="020F0502020204030204" pitchFamily="34" charset="0"/>
                <a:cs typeface="Times New Roman" panose="02020603050405020304" pitchFamily="18" charset="0"/>
              </a:rPr>
              <a:t>Alderson, Kaner, McColl, Howel, Fouweather, McGovern R, et al. (2020, p.2)</a:t>
            </a:r>
            <a:endParaRPr lang="en-GB" sz="1000" dirty="0"/>
          </a:p>
        </p:txBody>
      </p:sp>
    </p:spTree>
    <p:extLst>
      <p:ext uri="{BB962C8B-B14F-4D97-AF65-F5344CB8AC3E}">
        <p14:creationId xmlns:p14="http://schemas.microsoft.com/office/powerpoint/2010/main" val="9507049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1B104-5410-854D-6250-D04D56F61FC8}"/>
              </a:ext>
            </a:extLst>
          </p:cNvPr>
          <p:cNvSpPr>
            <a:spLocks noGrp="1"/>
          </p:cNvSpPr>
          <p:nvPr>
            <p:ph type="title"/>
          </p:nvPr>
        </p:nvSpPr>
        <p:spPr/>
        <p:txBody>
          <a:bodyPr/>
          <a:lstStyle/>
          <a:p>
            <a:r>
              <a:rPr lang="en-US" u="sng" dirty="0"/>
              <a:t>Statistics – Problems young </a:t>
            </a:r>
            <a:r>
              <a:rPr lang="en-US" dirty="0"/>
              <a:t>people have while in care.</a:t>
            </a:r>
            <a:r>
              <a:rPr lang="en-US" sz="4400" dirty="0"/>
              <a:t> </a:t>
            </a:r>
            <a:r>
              <a:rPr lang="en-US" sz="2700" dirty="0"/>
              <a:t>(</a:t>
            </a:r>
            <a:r>
              <a:rPr lang="en-GB" sz="2700" dirty="0">
                <a:solidFill>
                  <a:srgbClr val="3A3A3A"/>
                </a:solidFill>
                <a:effectLst/>
                <a:latin typeface="Arial" panose="020B0604020202020204" pitchFamily="34" charset="0"/>
                <a:ea typeface="Calibri" panose="020F0502020204030204" pitchFamily="34" charset="0"/>
              </a:rPr>
              <a:t>Paediatrics and </a:t>
            </a:r>
            <a:r>
              <a:rPr lang="en-GB" sz="2700" dirty="0">
                <a:effectLst/>
                <a:latin typeface="Arial" panose="020B0604020202020204" pitchFamily="34" charset="0"/>
                <a:ea typeface="Calibri" panose="020F0502020204030204" pitchFamily="34" charset="0"/>
              </a:rPr>
              <a:t>child</a:t>
            </a:r>
            <a:r>
              <a:rPr lang="en-GB" sz="2700" dirty="0">
                <a:solidFill>
                  <a:srgbClr val="3A3A3A"/>
                </a:solidFill>
                <a:effectLst/>
                <a:latin typeface="Arial" panose="020B0604020202020204" pitchFamily="34" charset="0"/>
                <a:ea typeface="Calibri" panose="020F0502020204030204" pitchFamily="34" charset="0"/>
              </a:rPr>
              <a:t> health).</a:t>
            </a:r>
            <a:endParaRPr lang="en-GB" dirty="0"/>
          </a:p>
        </p:txBody>
      </p:sp>
      <p:sp>
        <p:nvSpPr>
          <p:cNvPr id="4" name="Rectangle: Rounded Corners 3">
            <a:extLst>
              <a:ext uri="{FF2B5EF4-FFF2-40B4-BE49-F238E27FC236}">
                <a16:creationId xmlns:a16="http://schemas.microsoft.com/office/drawing/2014/main" id="{79065C4A-A57F-85E3-FB02-0EC3F9EFC1C9}"/>
              </a:ext>
            </a:extLst>
          </p:cNvPr>
          <p:cNvSpPr/>
          <p:nvPr/>
        </p:nvSpPr>
        <p:spPr>
          <a:xfrm>
            <a:off x="838200" y="1832813"/>
            <a:ext cx="4290391" cy="198775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t>58% boys in care had probation or custodial sentences</a:t>
            </a:r>
            <a:endParaRPr lang="en-GB" sz="3200" dirty="0"/>
          </a:p>
        </p:txBody>
      </p:sp>
      <p:sp>
        <p:nvSpPr>
          <p:cNvPr id="5" name="Rectangle: Rounded Corners 4">
            <a:extLst>
              <a:ext uri="{FF2B5EF4-FFF2-40B4-BE49-F238E27FC236}">
                <a16:creationId xmlns:a16="http://schemas.microsoft.com/office/drawing/2014/main" id="{4322BBD7-E2A9-90D5-56EC-1FBC2FBDCDBE}"/>
              </a:ext>
            </a:extLst>
          </p:cNvPr>
          <p:cNvSpPr/>
          <p:nvPr/>
        </p:nvSpPr>
        <p:spPr>
          <a:xfrm>
            <a:off x="6154308" y="4245696"/>
            <a:ext cx="4866197" cy="198775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Some of these problems were there before entering care, but sufficient resources were not available to the children/ young people whilst in the care system.</a:t>
            </a:r>
            <a:endParaRPr lang="en-GB" sz="2400" dirty="0"/>
          </a:p>
        </p:txBody>
      </p:sp>
      <p:sp>
        <p:nvSpPr>
          <p:cNvPr id="6" name="Rectangle: Rounded Corners 5">
            <a:extLst>
              <a:ext uri="{FF2B5EF4-FFF2-40B4-BE49-F238E27FC236}">
                <a16:creationId xmlns:a16="http://schemas.microsoft.com/office/drawing/2014/main" id="{DA987B96-860E-2C16-1387-51A20F171803}"/>
              </a:ext>
            </a:extLst>
          </p:cNvPr>
          <p:cNvSpPr/>
          <p:nvPr/>
        </p:nvSpPr>
        <p:spPr>
          <a:xfrm>
            <a:off x="838199" y="4245695"/>
            <a:ext cx="4290391" cy="198775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buNone/>
            </a:pPr>
            <a:r>
              <a:rPr lang="en-US" sz="3200" dirty="0"/>
              <a:t>Increase in high-risk activities including smoking, drugs and alcohol abuse.</a:t>
            </a:r>
          </a:p>
        </p:txBody>
      </p:sp>
      <p:sp>
        <p:nvSpPr>
          <p:cNvPr id="7" name="Rectangle: Rounded Corners 6">
            <a:extLst>
              <a:ext uri="{FF2B5EF4-FFF2-40B4-BE49-F238E27FC236}">
                <a16:creationId xmlns:a16="http://schemas.microsoft.com/office/drawing/2014/main" id="{33DD1139-826C-7BEB-8440-C9125A44A959}"/>
              </a:ext>
            </a:extLst>
          </p:cNvPr>
          <p:cNvSpPr/>
          <p:nvPr/>
        </p:nvSpPr>
        <p:spPr>
          <a:xfrm>
            <a:off x="6154309" y="1828875"/>
            <a:ext cx="4866198" cy="198775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t>15-20% Girls who were in care/social services became teenage mothers.</a:t>
            </a:r>
            <a:endParaRPr lang="en-GB" sz="3200" dirty="0"/>
          </a:p>
        </p:txBody>
      </p:sp>
      <p:sp>
        <p:nvSpPr>
          <p:cNvPr id="8" name="TextBox 7">
            <a:extLst>
              <a:ext uri="{FF2B5EF4-FFF2-40B4-BE49-F238E27FC236}">
                <a16:creationId xmlns:a16="http://schemas.microsoft.com/office/drawing/2014/main" id="{A5CFDE51-8E68-B7FD-BF88-F05D602066BC}"/>
              </a:ext>
            </a:extLst>
          </p:cNvPr>
          <p:cNvSpPr txBox="1"/>
          <p:nvPr/>
        </p:nvSpPr>
        <p:spPr>
          <a:xfrm>
            <a:off x="9234116" y="6233448"/>
            <a:ext cx="2902225" cy="373757"/>
          </a:xfrm>
          <a:prstGeom prst="rect">
            <a:avLst/>
          </a:prstGeom>
          <a:noFill/>
        </p:spPr>
        <p:txBody>
          <a:bodyPr wrap="square" rtlCol="0">
            <a:spAutoFit/>
          </a:bodyPr>
          <a:lstStyle/>
          <a:p>
            <a:pPr>
              <a:lnSpc>
                <a:spcPct val="107000"/>
              </a:lnSpc>
              <a:spcAft>
                <a:spcPts val="800"/>
              </a:spcAft>
            </a:pPr>
            <a:r>
              <a:rPr lang="en-GB" sz="1800" kern="0" dirty="0">
                <a:solidFill>
                  <a:srgbClr val="333333"/>
                </a:solidFill>
                <a:effectLst/>
                <a:latin typeface="Helvetica" panose="020B0604020202020204" pitchFamily="34" charset="0"/>
                <a:ea typeface="Times New Roman" panose="02020603050405020304" pitchFamily="18" charset="0"/>
                <a:cs typeface="Times New Roman" panose="02020603050405020304" pitchFamily="18" charset="0"/>
              </a:rPr>
              <a:t>(</a:t>
            </a:r>
            <a:r>
              <a:rPr lang="en-GB" sz="1400" kern="0" dirty="0">
                <a:solidFill>
                  <a:srgbClr val="333333"/>
                </a:solidFill>
                <a:effectLst/>
                <a:latin typeface="Helvetica" panose="020B0604020202020204" pitchFamily="34" charset="0"/>
                <a:ea typeface="Times New Roman" panose="02020603050405020304" pitchFamily="18" charset="0"/>
                <a:cs typeface="Times New Roman" panose="02020603050405020304" pitchFamily="18" charset="0"/>
              </a:rPr>
              <a:t>Simkiss</a:t>
            </a:r>
            <a:r>
              <a:rPr lang="en-GB" sz="1400" i="1" kern="0" dirty="0">
                <a:solidFill>
                  <a:srgbClr val="333333"/>
                </a:solidFill>
                <a:effectLst/>
                <a:latin typeface="Helvetica" panose="020B0604020202020204" pitchFamily="34" charset="0"/>
                <a:ea typeface="Times New Roman" panose="02020603050405020304" pitchFamily="18" charset="0"/>
                <a:cs typeface="Times New Roman" panose="02020603050405020304" pitchFamily="18" charset="0"/>
              </a:rPr>
              <a:t>, 2019, pp. 26-27)</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049467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C98CD9-F9B9-FA75-2528-4C1F1274B4C9}"/>
              </a:ext>
            </a:extLst>
          </p:cNvPr>
          <p:cNvSpPr>
            <a:spLocks noGrp="1"/>
          </p:cNvSpPr>
          <p:nvPr>
            <p:ph type="title"/>
          </p:nvPr>
        </p:nvSpPr>
        <p:spPr>
          <a:xfrm>
            <a:off x="686834" y="1153572"/>
            <a:ext cx="3200400" cy="4461163"/>
          </a:xfrm>
        </p:spPr>
        <p:txBody>
          <a:bodyPr>
            <a:normAutofit/>
          </a:bodyPr>
          <a:lstStyle/>
          <a:p>
            <a:r>
              <a:rPr lang="en-US">
                <a:solidFill>
                  <a:srgbClr val="FFFFFF"/>
                </a:solidFill>
              </a:rPr>
              <a:t>Statistics – A personal angle.</a:t>
            </a:r>
            <a:endParaRPr lang="en-GB">
              <a:solidFill>
                <a:srgbClr val="FFFFFF"/>
              </a:solidFill>
            </a:endParaRPr>
          </a:p>
        </p:txBody>
      </p:sp>
      <p:sp>
        <p:nvSpPr>
          <p:cNvPr id="27" name="Arc 2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1CF3A5E-8188-9F35-83EE-576793F1A03F}"/>
              </a:ext>
            </a:extLst>
          </p:cNvPr>
          <p:cNvSpPr>
            <a:spLocks noGrp="1"/>
          </p:cNvSpPr>
          <p:nvPr>
            <p:ph idx="1"/>
          </p:nvPr>
        </p:nvSpPr>
        <p:spPr>
          <a:xfrm>
            <a:off x="4236098" y="591344"/>
            <a:ext cx="7397737" cy="5753472"/>
          </a:xfrm>
        </p:spPr>
        <p:txBody>
          <a:bodyPr anchor="ctr">
            <a:normAutofit fontScale="92500" lnSpcReduction="10000"/>
          </a:bodyPr>
          <a:lstStyle/>
          <a:p>
            <a:pPr marL="0" indent="0">
              <a:buNone/>
            </a:pPr>
            <a:endParaRPr lang="en-US" sz="2200" dirty="0"/>
          </a:p>
          <a:p>
            <a:pPr marL="0" indent="0">
              <a:buNone/>
            </a:pPr>
            <a:r>
              <a:rPr lang="en-US" sz="2700" dirty="0"/>
              <a:t>“I was told that I needed to talk to a therapist because I had “anger problems”. Wouldn’t you be angry if someone dumped you in a family you didn’t know? All I wanted was time to think about my feelings and space to breathe – to get my head around not living with mum anymore – but I was shoved in a room and told to talk to some random person. I wasn’t ready for that, and it made things worse” (SCIE,2017.p.14).</a:t>
            </a:r>
          </a:p>
          <a:p>
            <a:pPr marL="0" indent="0">
              <a:buNone/>
            </a:pPr>
            <a:r>
              <a:rPr lang="en-US" sz="2700" dirty="0"/>
              <a:t>“Over 75 per cent of the young people involved in the project cited time alone and having space to breathe, or access to community resources (youth </a:t>
            </a:r>
            <a:r>
              <a:rPr lang="en-US" sz="2700" dirty="0" err="1"/>
              <a:t>centres</a:t>
            </a:r>
            <a:r>
              <a:rPr lang="en-US" sz="2700" dirty="0"/>
              <a:t>, drama, art, sports etc.) as helping most on a ‘bad day’”(SCIE,2017.p.14).</a:t>
            </a:r>
          </a:p>
          <a:p>
            <a:pPr marL="0" indent="0">
              <a:buNone/>
            </a:pPr>
            <a:r>
              <a:rPr lang="en-US" sz="2700" dirty="0"/>
              <a:t>Looked after children often have a very high risk of exposure to ACES (</a:t>
            </a:r>
            <a:r>
              <a:rPr lang="en-US" sz="2700" dirty="0" err="1"/>
              <a:t>Simkiss</a:t>
            </a:r>
            <a:r>
              <a:rPr lang="en-US" sz="2700" dirty="0"/>
              <a:t>, 2019, p.25). The next section will explore the question ‘what are ACES’.  </a:t>
            </a:r>
            <a:endParaRPr lang="en-GB" sz="2700" dirty="0"/>
          </a:p>
          <a:p>
            <a:pPr marL="0" indent="0">
              <a:buNone/>
            </a:pPr>
            <a:endParaRPr lang="en-US" sz="2200" dirty="0"/>
          </a:p>
          <a:p>
            <a:pPr marL="0" indent="0">
              <a:buNone/>
            </a:pPr>
            <a:endParaRPr lang="en-GB" sz="2200" dirty="0"/>
          </a:p>
        </p:txBody>
      </p:sp>
    </p:spTree>
    <p:extLst>
      <p:ext uri="{BB962C8B-B14F-4D97-AF65-F5344CB8AC3E}">
        <p14:creationId xmlns:p14="http://schemas.microsoft.com/office/powerpoint/2010/main" val="1356083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20253B-4B42-C8EC-87D7-32F7D957641A}"/>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kern="1200" dirty="0">
                <a:solidFill>
                  <a:srgbClr val="FFFFFF"/>
                </a:solidFill>
                <a:latin typeface="+mj-lt"/>
                <a:ea typeface="+mj-ea"/>
                <a:cs typeface="+mj-cs"/>
              </a:rPr>
              <a:t>ACES – A definition</a:t>
            </a:r>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Box 3">
            <a:extLst>
              <a:ext uri="{FF2B5EF4-FFF2-40B4-BE49-F238E27FC236}">
                <a16:creationId xmlns:a16="http://schemas.microsoft.com/office/drawing/2014/main" id="{EC15EE7F-1205-D1F3-A7A2-054515DA26D5}"/>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algn="just">
              <a:lnSpc>
                <a:spcPct val="90000"/>
              </a:lnSpc>
              <a:spcAft>
                <a:spcPts val="600"/>
              </a:spcAft>
            </a:pPr>
            <a:r>
              <a:rPr lang="en-US" sz="3200" dirty="0"/>
              <a:t>Adverse Childhood Experiences is </a:t>
            </a:r>
          </a:p>
          <a:p>
            <a:pPr algn="just">
              <a:lnSpc>
                <a:spcPct val="90000"/>
              </a:lnSpc>
              <a:spcAft>
                <a:spcPts val="600"/>
              </a:spcAft>
            </a:pPr>
            <a:r>
              <a:rPr lang="en-US" sz="3200" dirty="0"/>
              <a:t>Chronic stress placed on individuals during childhood. Such stress arises from the abuse and neglect of children but also from growing up in households where children are routinely exposed to issues such as domestic violence or individuals with alcohol and other substance use problems. Collectively such childhood stressors are called ACEs () (ACE Hub Wales, 2022, p.4)</a:t>
            </a:r>
          </a:p>
        </p:txBody>
      </p:sp>
    </p:spTree>
    <p:extLst>
      <p:ext uri="{BB962C8B-B14F-4D97-AF65-F5344CB8AC3E}">
        <p14:creationId xmlns:p14="http://schemas.microsoft.com/office/powerpoint/2010/main" val="20793292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3" name="Rectangle 12">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0382F8-FEEF-1CEA-ECFE-FCC2EC412987}"/>
              </a:ext>
            </a:extLst>
          </p:cNvPr>
          <p:cNvSpPr>
            <a:spLocks noGrp="1"/>
          </p:cNvSpPr>
          <p:nvPr>
            <p:ph type="title"/>
          </p:nvPr>
        </p:nvSpPr>
        <p:spPr>
          <a:xfrm>
            <a:off x="244937" y="1275347"/>
            <a:ext cx="3766375" cy="5149516"/>
          </a:xfrm>
        </p:spPr>
        <p:txBody>
          <a:bodyPr vert="horz" lIns="91440" tIns="45720" rIns="91440" bIns="45720" rtlCol="0" anchor="t">
            <a:normAutofit fontScale="90000"/>
          </a:bodyPr>
          <a:lstStyle/>
          <a:p>
            <a:pPr marL="0" indent="0">
              <a:spcAft>
                <a:spcPts val="800"/>
              </a:spcAft>
            </a:pPr>
            <a:r>
              <a:rPr lang="en-US" sz="3200" b="1" kern="1200" dirty="0">
                <a:solidFill>
                  <a:srgbClr val="FFFF00"/>
                </a:solidFill>
                <a:effectLst/>
                <a:latin typeface="+mj-lt"/>
                <a:ea typeface="+mj-ea"/>
                <a:cs typeface="+mj-cs"/>
              </a:rPr>
              <a:t>Our experiences are our bridges for the future. As Such every experience we have with young   people is potentially a precious moment for them as these experiences link who they are with who they may become</a:t>
            </a:r>
            <a:r>
              <a:rPr lang="en-US" sz="3200" b="1" kern="1200" dirty="0">
                <a:solidFill>
                  <a:srgbClr val="FFFFFF"/>
                </a:solidFill>
                <a:effectLst/>
                <a:latin typeface="+mj-lt"/>
                <a:ea typeface="+mj-ea"/>
                <a:cs typeface="+mj-cs"/>
              </a:rPr>
              <a:t>. </a:t>
            </a:r>
            <a:br>
              <a:rPr lang="en-US" sz="3200" kern="1200" dirty="0">
                <a:solidFill>
                  <a:srgbClr val="FFFFFF"/>
                </a:solidFill>
                <a:effectLst/>
                <a:latin typeface="+mj-lt"/>
                <a:ea typeface="+mj-ea"/>
                <a:cs typeface="+mj-cs"/>
              </a:rPr>
            </a:br>
            <a:r>
              <a:rPr lang="en-US" sz="3200" kern="1200" dirty="0">
                <a:solidFill>
                  <a:srgbClr val="FFFFFF"/>
                </a:solidFill>
                <a:latin typeface="+mj-lt"/>
                <a:ea typeface="+mj-ea"/>
                <a:cs typeface="+mj-cs"/>
              </a:rPr>
              <a:t> </a:t>
            </a:r>
            <a:r>
              <a:rPr lang="en-US" sz="2200" kern="1200" dirty="0">
                <a:solidFill>
                  <a:srgbClr val="FFFFFF"/>
                </a:solidFill>
                <a:latin typeface="+mj-lt"/>
                <a:ea typeface="+mj-ea"/>
                <a:cs typeface="+mj-cs"/>
              </a:rPr>
              <a:t>                        </a:t>
            </a:r>
            <a:r>
              <a:rPr lang="en-US" sz="2200" kern="1200" dirty="0">
                <a:solidFill>
                  <a:srgbClr val="FFFFFF"/>
                </a:solidFill>
                <a:effectLst/>
                <a:latin typeface="+mj-lt"/>
                <a:ea typeface="+mj-ea"/>
                <a:cs typeface="+mj-cs"/>
              </a:rPr>
              <a:t>(Belton, 2010, p.39)</a:t>
            </a:r>
            <a:br>
              <a:rPr lang="en-US" sz="2200" kern="1200" dirty="0">
                <a:solidFill>
                  <a:srgbClr val="FFFFFF"/>
                </a:solidFill>
                <a:effectLst/>
                <a:latin typeface="+mj-lt"/>
                <a:ea typeface="+mj-ea"/>
                <a:cs typeface="+mj-cs"/>
              </a:rPr>
            </a:br>
            <a:endParaRPr lang="en-US" sz="22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E50DC0D9-4659-2C95-C478-BCCCEB69A5BB}"/>
              </a:ext>
            </a:extLst>
          </p:cNvPr>
          <p:cNvSpPr>
            <a:spLocks noGrp="1"/>
          </p:cNvSpPr>
          <p:nvPr>
            <p:ph idx="1"/>
          </p:nvPr>
        </p:nvSpPr>
        <p:spPr>
          <a:xfrm>
            <a:off x="6662057" y="522514"/>
            <a:ext cx="4537737" cy="5902349"/>
          </a:xfrm>
        </p:spPr>
        <p:txBody>
          <a:bodyPr vert="horz" lIns="91440" tIns="45720" rIns="91440" bIns="45720" rtlCol="0">
            <a:normAutofit/>
          </a:bodyPr>
          <a:lstStyle/>
          <a:p>
            <a:pPr marL="0" algn="just">
              <a:spcAft>
                <a:spcPts val="800"/>
              </a:spcAft>
            </a:pPr>
            <a:r>
              <a:rPr lang="en-US" sz="2400" dirty="0">
                <a:effectLst/>
              </a:rPr>
              <a:t>“Our experiences are our bridges for the future.” What if those experiences have not been so great, or more importantly the experiences of those young people we are working with, or their parents, or even their grandparents? </a:t>
            </a:r>
          </a:p>
          <a:p>
            <a:pPr marL="0" algn="just"/>
            <a:r>
              <a:rPr lang="en-US" sz="2400" dirty="0">
                <a:effectLst/>
              </a:rPr>
              <a:t> As such Belton (2010) is also true in what he says, “ Those experiences “link who they are with who they may become”.</a:t>
            </a:r>
          </a:p>
          <a:p>
            <a:pPr marL="0" algn="just"/>
            <a:r>
              <a:rPr lang="en-US" sz="2400" dirty="0">
                <a:effectLst/>
              </a:rPr>
              <a:t>Those lived experiences make stark reading. Cited from Future Generations Wales the following information is recorded:</a:t>
            </a:r>
            <a:endParaRPr lang="en-US" sz="2400" dirty="0"/>
          </a:p>
          <a:p>
            <a:pPr marL="0"/>
            <a:endParaRPr lang="en-US" sz="1700" dirty="0"/>
          </a:p>
        </p:txBody>
      </p:sp>
      <p:sp>
        <p:nvSpPr>
          <p:cNvPr id="5" name="TextBox 4">
            <a:extLst>
              <a:ext uri="{FF2B5EF4-FFF2-40B4-BE49-F238E27FC236}">
                <a16:creationId xmlns:a16="http://schemas.microsoft.com/office/drawing/2014/main" id="{B88B4240-C9F7-699F-0D4A-573015F98B9B}"/>
              </a:ext>
            </a:extLst>
          </p:cNvPr>
          <p:cNvSpPr txBox="1"/>
          <p:nvPr/>
        </p:nvSpPr>
        <p:spPr>
          <a:xfrm>
            <a:off x="648622" y="522514"/>
            <a:ext cx="3421957" cy="143532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effectLst/>
              </a:rPr>
              <a:t>Brian Belton (2010) penned this great quote – </a:t>
            </a:r>
          </a:p>
          <a:p>
            <a:pPr indent="-228600">
              <a:lnSpc>
                <a:spcPct val="90000"/>
              </a:lnSpc>
              <a:spcAft>
                <a:spcPts val="600"/>
              </a:spcAft>
              <a:buFont typeface="Arial" panose="020B0604020202020204" pitchFamily="34" charset="0"/>
              <a:buChar char="•"/>
            </a:pPr>
            <a:endParaRPr lang="en-US" sz="2000" dirty="0"/>
          </a:p>
        </p:txBody>
      </p:sp>
      <p:sp>
        <p:nvSpPr>
          <p:cNvPr id="6" name="TextBox 5">
            <a:extLst>
              <a:ext uri="{FF2B5EF4-FFF2-40B4-BE49-F238E27FC236}">
                <a16:creationId xmlns:a16="http://schemas.microsoft.com/office/drawing/2014/main" id="{233CA638-52B4-BD70-187B-23A3DB0D4593}"/>
              </a:ext>
            </a:extLst>
          </p:cNvPr>
          <p:cNvSpPr txBox="1"/>
          <p:nvPr/>
        </p:nvSpPr>
        <p:spPr>
          <a:xfrm>
            <a:off x="5229822" y="337848"/>
            <a:ext cx="1875453" cy="707886"/>
          </a:xfrm>
          <a:prstGeom prst="rect">
            <a:avLst/>
          </a:prstGeom>
          <a:noFill/>
        </p:spPr>
        <p:txBody>
          <a:bodyPr wrap="square" rtlCol="0">
            <a:spAutoFit/>
          </a:bodyPr>
          <a:lstStyle/>
          <a:p>
            <a:pPr>
              <a:spcAft>
                <a:spcPts val="600"/>
              </a:spcAft>
            </a:pPr>
            <a:r>
              <a:rPr lang="en-US" sz="4000" u="sng" dirty="0"/>
              <a:t>ACE’s</a:t>
            </a:r>
            <a:endParaRPr lang="en-GB" sz="4000" u="sng" dirty="0"/>
          </a:p>
        </p:txBody>
      </p:sp>
    </p:spTree>
    <p:extLst>
      <p:ext uri="{BB962C8B-B14F-4D97-AF65-F5344CB8AC3E}">
        <p14:creationId xmlns:p14="http://schemas.microsoft.com/office/powerpoint/2010/main" val="212838758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51" name="Rectangle 1050">
            <a:extLst>
              <a:ext uri="{FF2B5EF4-FFF2-40B4-BE49-F238E27FC236}">
                <a16:creationId xmlns:a16="http://schemas.microsoft.com/office/drawing/2014/main" id="{8537B233-9CDD-4A90-AABB-A8963DEE4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7" name="Title 1">
            <a:extLst>
              <a:ext uri="{FF2B5EF4-FFF2-40B4-BE49-F238E27FC236}">
                <a16:creationId xmlns:a16="http://schemas.microsoft.com/office/drawing/2014/main" id="{F1BC0FD3-FB89-CC19-E446-B6D1E23D5E59}"/>
              </a:ext>
            </a:extLst>
          </p:cNvPr>
          <p:cNvSpPr>
            <a:spLocks noGrp="1"/>
          </p:cNvSpPr>
          <p:nvPr>
            <p:ph type="title"/>
          </p:nvPr>
        </p:nvSpPr>
        <p:spPr>
          <a:xfrm>
            <a:off x="8153400" y="1181100"/>
            <a:ext cx="3322317" cy="1657350"/>
          </a:xfrm>
        </p:spPr>
        <p:txBody>
          <a:bodyPr vert="horz" lIns="91440" tIns="45720" rIns="91440" bIns="45720" rtlCol="0" anchor="b">
            <a:normAutofit fontScale="90000"/>
          </a:bodyPr>
          <a:lstStyle/>
          <a:p>
            <a:r>
              <a:rPr lang="en-US" kern="1200" dirty="0">
                <a:solidFill>
                  <a:schemeClr val="tx1"/>
                </a:solidFill>
                <a:latin typeface="+mj-lt"/>
                <a:ea typeface="+mj-ea"/>
                <a:cs typeface="+mj-cs"/>
              </a:rPr>
              <a:t>ACE’s – An overview</a:t>
            </a:r>
            <a:br>
              <a:rPr lang="en-US" kern="1200" dirty="0">
                <a:solidFill>
                  <a:schemeClr val="tx1"/>
                </a:solidFill>
                <a:latin typeface="+mj-lt"/>
                <a:ea typeface="+mj-ea"/>
                <a:cs typeface="+mj-cs"/>
              </a:rPr>
            </a:br>
            <a:br>
              <a:rPr lang="en-US" kern="1200" dirty="0">
                <a:solidFill>
                  <a:schemeClr val="tx1"/>
                </a:solidFill>
                <a:latin typeface="+mj-lt"/>
                <a:ea typeface="+mj-ea"/>
                <a:cs typeface="+mj-cs"/>
              </a:rPr>
            </a:br>
            <a:endParaRPr lang="en-US" kern="1200" dirty="0">
              <a:solidFill>
                <a:schemeClr val="tx1"/>
              </a:solidFill>
              <a:latin typeface="+mj-lt"/>
              <a:ea typeface="+mj-ea"/>
              <a:cs typeface="+mj-cs"/>
            </a:endParaRPr>
          </a:p>
        </p:txBody>
      </p:sp>
      <p:pic>
        <p:nvPicPr>
          <p:cNvPr id="1028" name="Picture 4" descr="Diagram showing chronic diseas and health service use in Wales">
            <a:extLst>
              <a:ext uri="{FF2B5EF4-FFF2-40B4-BE49-F238E27FC236}">
                <a16:creationId xmlns:a16="http://schemas.microsoft.com/office/drawing/2014/main" id="{F217188B-8590-AB54-7782-FCA526C29C6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86502" y="68006"/>
            <a:ext cx="7029050" cy="6590976"/>
          </a:xfrm>
          <a:prstGeom prst="rect">
            <a:avLst/>
          </a:prstGeom>
          <a:noFill/>
          <a:extLst>
            <a:ext uri="{909E8E84-426E-40DD-AFC4-6F175D3DCCD1}">
              <a14:hiddenFill xmlns:a14="http://schemas.microsoft.com/office/drawing/2010/main">
                <a:solidFill>
                  <a:srgbClr val="FFFFFF"/>
                </a:solidFill>
              </a14:hiddenFill>
            </a:ext>
          </a:extLst>
        </p:spPr>
      </p:pic>
      <p:cxnSp>
        <p:nvCxnSpPr>
          <p:cNvPr id="1053" name="Straight Connector 1052">
            <a:extLst>
              <a:ext uri="{FF2B5EF4-FFF2-40B4-BE49-F238E27FC236}">
                <a16:creationId xmlns:a16="http://schemas.microsoft.com/office/drawing/2014/main" id="{040575EE-C594-4566-BC00-663004E52A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17861"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D0C13781-F951-9FC5-72D8-14F6D3774829}"/>
              </a:ext>
            </a:extLst>
          </p:cNvPr>
          <p:cNvSpPr txBox="1"/>
          <p:nvPr/>
        </p:nvSpPr>
        <p:spPr>
          <a:xfrm>
            <a:off x="8016641" y="2286000"/>
            <a:ext cx="3410309" cy="384480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000" dirty="0">
              <a:solidFill>
                <a:schemeClr val="tx1">
                  <a:alpha val="60000"/>
                </a:schemeClr>
              </a:solidFill>
            </a:endParaRPr>
          </a:p>
        </p:txBody>
      </p:sp>
      <p:sp>
        <p:nvSpPr>
          <p:cNvPr id="3" name="TextBox 2">
            <a:extLst>
              <a:ext uri="{FF2B5EF4-FFF2-40B4-BE49-F238E27FC236}">
                <a16:creationId xmlns:a16="http://schemas.microsoft.com/office/drawing/2014/main" id="{6D705E2F-D4AD-4070-5761-F5E777647F0C}"/>
              </a:ext>
            </a:extLst>
          </p:cNvPr>
          <p:cNvSpPr txBox="1"/>
          <p:nvPr/>
        </p:nvSpPr>
        <p:spPr>
          <a:xfrm>
            <a:off x="8202054" y="1779205"/>
            <a:ext cx="4506458" cy="369332"/>
          </a:xfrm>
          <a:prstGeom prst="rect">
            <a:avLst/>
          </a:prstGeom>
          <a:noFill/>
        </p:spPr>
        <p:txBody>
          <a:bodyPr wrap="square" rtlCol="0">
            <a:spAutoFit/>
          </a:bodyPr>
          <a:lstStyle/>
          <a:p>
            <a:r>
              <a:rPr lang="en-GB" kern="100" dirty="0">
                <a:latin typeface="Arial" panose="020B0604020202020204" pitchFamily="34" charset="0"/>
                <a:ea typeface="Calibri" panose="020F0502020204030204" pitchFamily="34" charset="0"/>
                <a:cs typeface="Arial" panose="020B0604020202020204" pitchFamily="34" charset="0"/>
              </a:rPr>
              <a:t>(Future Generations. Wales, 2018)</a:t>
            </a:r>
            <a:r>
              <a:rPr lang="en-US" sz="1400" dirty="0"/>
              <a:t>.</a:t>
            </a:r>
            <a:endParaRPr lang="en-GB" sz="1400" dirty="0"/>
          </a:p>
        </p:txBody>
      </p:sp>
      <p:sp>
        <p:nvSpPr>
          <p:cNvPr id="2" name="TextBox 1">
            <a:extLst>
              <a:ext uri="{FF2B5EF4-FFF2-40B4-BE49-F238E27FC236}">
                <a16:creationId xmlns:a16="http://schemas.microsoft.com/office/drawing/2014/main" id="{FFF913C9-FC75-9B99-1ED7-E920FA2342C4}"/>
              </a:ext>
            </a:extLst>
          </p:cNvPr>
          <p:cNvSpPr txBox="1"/>
          <p:nvPr/>
        </p:nvSpPr>
        <p:spPr>
          <a:xfrm>
            <a:off x="8397551" y="4963886"/>
            <a:ext cx="3078166" cy="1754326"/>
          </a:xfrm>
          <a:prstGeom prst="rect">
            <a:avLst/>
          </a:prstGeom>
          <a:noFill/>
        </p:spPr>
        <p:txBody>
          <a:bodyPr wrap="square" rtlCol="0">
            <a:spAutoFit/>
          </a:bodyPr>
          <a:lstStyle/>
          <a:p>
            <a:r>
              <a:rPr lang="en-US" dirty="0"/>
              <a:t>These are some of the traditional ACE’s, generally from within the home, but harm can come from the wider community, as shown on the next slide.</a:t>
            </a:r>
            <a:endParaRPr lang="en-GB" dirty="0"/>
          </a:p>
        </p:txBody>
      </p:sp>
    </p:spTree>
    <p:extLst>
      <p:ext uri="{BB962C8B-B14F-4D97-AF65-F5344CB8AC3E}">
        <p14:creationId xmlns:p14="http://schemas.microsoft.com/office/powerpoint/2010/main" val="2517981119"/>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9" name="Freeform: Shape 8">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Freeform: Shape 10">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7EFF312-371F-EE66-5A1E-4B390FB94E66}"/>
              </a:ext>
            </a:extLst>
          </p:cNvPr>
          <p:cNvSpPr>
            <a:spLocks noGrp="1"/>
          </p:cNvSpPr>
          <p:nvPr>
            <p:ph type="title"/>
          </p:nvPr>
        </p:nvSpPr>
        <p:spPr>
          <a:xfrm>
            <a:off x="804672" y="1412489"/>
            <a:ext cx="2871095" cy="2127124"/>
          </a:xfrm>
        </p:spPr>
        <p:txBody>
          <a:bodyPr vert="horz" lIns="91440" tIns="45720" rIns="91440" bIns="45720" rtlCol="0" anchor="t">
            <a:normAutofit/>
          </a:bodyPr>
          <a:lstStyle/>
          <a:p>
            <a:r>
              <a:rPr lang="en-US" sz="3600" kern="1200" dirty="0">
                <a:solidFill>
                  <a:schemeClr val="bg1"/>
                </a:solidFill>
                <a:latin typeface="+mj-lt"/>
                <a:ea typeface="+mj-ea"/>
                <a:cs typeface="+mj-cs"/>
              </a:rPr>
              <a:t>Adverse Community Experiences.</a:t>
            </a:r>
          </a:p>
        </p:txBody>
      </p:sp>
      <p:sp>
        <p:nvSpPr>
          <p:cNvPr id="3" name="Content Placeholder 2">
            <a:extLst>
              <a:ext uri="{FF2B5EF4-FFF2-40B4-BE49-F238E27FC236}">
                <a16:creationId xmlns:a16="http://schemas.microsoft.com/office/drawing/2014/main" id="{1BF44DE0-2DB2-1CAC-12DC-F570571F9F84}"/>
              </a:ext>
            </a:extLst>
          </p:cNvPr>
          <p:cNvSpPr>
            <a:spLocks noGrp="1"/>
          </p:cNvSpPr>
          <p:nvPr>
            <p:ph idx="1"/>
          </p:nvPr>
        </p:nvSpPr>
        <p:spPr>
          <a:xfrm>
            <a:off x="4992623" y="365449"/>
            <a:ext cx="5556093" cy="4785733"/>
          </a:xfrm>
        </p:spPr>
        <p:txBody>
          <a:bodyPr vert="horz" lIns="91440" tIns="45720" rIns="91440" bIns="45720" rtlCol="0">
            <a:normAutofit/>
          </a:bodyPr>
          <a:lstStyle/>
          <a:p>
            <a:r>
              <a:rPr lang="en-US" dirty="0"/>
              <a:t>Racism,</a:t>
            </a:r>
          </a:p>
          <a:p>
            <a:r>
              <a:rPr lang="en-US" dirty="0"/>
              <a:t> Bullying,</a:t>
            </a:r>
          </a:p>
          <a:p>
            <a:r>
              <a:rPr lang="en-US" dirty="0"/>
              <a:t> Community violence.</a:t>
            </a:r>
          </a:p>
          <a:p>
            <a:r>
              <a:rPr lang="en-US" dirty="0"/>
              <a:t>Poverty.</a:t>
            </a:r>
          </a:p>
          <a:p>
            <a:r>
              <a:rPr lang="en-US" dirty="0"/>
              <a:t>Low quality housing /affordability. </a:t>
            </a:r>
          </a:p>
          <a:p>
            <a:r>
              <a:rPr lang="en-US" dirty="0"/>
              <a:t>Discrimination.</a:t>
            </a:r>
          </a:p>
          <a:p>
            <a:r>
              <a:rPr lang="en-US" dirty="0"/>
              <a:t>Lack of opportunity, </a:t>
            </a:r>
          </a:p>
          <a:p>
            <a:r>
              <a:rPr lang="en-US" dirty="0"/>
              <a:t>Poor Economic mobility .</a:t>
            </a:r>
          </a:p>
          <a:p>
            <a:r>
              <a:rPr lang="en-US" dirty="0"/>
              <a:t> Lack of social capital</a:t>
            </a:r>
          </a:p>
          <a:p>
            <a:endParaRPr lang="en-US" sz="2000" dirty="0"/>
          </a:p>
        </p:txBody>
      </p:sp>
      <p:sp>
        <p:nvSpPr>
          <p:cNvPr id="4" name="TextBox 3">
            <a:extLst>
              <a:ext uri="{FF2B5EF4-FFF2-40B4-BE49-F238E27FC236}">
                <a16:creationId xmlns:a16="http://schemas.microsoft.com/office/drawing/2014/main" id="{82A24A65-8996-E8D7-F0CE-7436401252DD}"/>
              </a:ext>
            </a:extLst>
          </p:cNvPr>
          <p:cNvSpPr txBox="1"/>
          <p:nvPr/>
        </p:nvSpPr>
        <p:spPr>
          <a:xfrm>
            <a:off x="6391469" y="5151182"/>
            <a:ext cx="7241112" cy="903515"/>
          </a:xfrm>
          <a:prstGeom prst="rect">
            <a:avLst/>
          </a:prstGeom>
        </p:spPr>
        <p:txBody>
          <a:bodyPr vert="horz" lIns="91440" tIns="45720" rIns="91440" bIns="45720" rtlCol="0">
            <a:normAutofit/>
          </a:bodyPr>
          <a:lstStyle/>
          <a:p>
            <a:pPr>
              <a:lnSpc>
                <a:spcPct val="90000"/>
              </a:lnSpc>
              <a:spcAft>
                <a:spcPts val="600"/>
              </a:spcAft>
            </a:pPr>
            <a:r>
              <a:rPr lang="en-US" sz="1600" dirty="0">
                <a:effectLst/>
              </a:rPr>
              <a:t>(Joining Forces with Children, 2023; ACE Hub Wales, 202b, p. 2).</a:t>
            </a:r>
          </a:p>
        </p:txBody>
      </p:sp>
      <p:sp>
        <p:nvSpPr>
          <p:cNvPr id="5" name="TextBox 4">
            <a:extLst>
              <a:ext uri="{FF2B5EF4-FFF2-40B4-BE49-F238E27FC236}">
                <a16:creationId xmlns:a16="http://schemas.microsoft.com/office/drawing/2014/main" id="{2DB9D32A-A552-5768-624C-CDA34643B561}"/>
              </a:ext>
            </a:extLst>
          </p:cNvPr>
          <p:cNvSpPr txBox="1"/>
          <p:nvPr/>
        </p:nvSpPr>
        <p:spPr>
          <a:xfrm>
            <a:off x="3340359" y="5803641"/>
            <a:ext cx="7819610" cy="369332"/>
          </a:xfrm>
          <a:prstGeom prst="rect">
            <a:avLst/>
          </a:prstGeom>
          <a:noFill/>
        </p:spPr>
        <p:txBody>
          <a:bodyPr wrap="square" rtlCol="0">
            <a:spAutoFit/>
          </a:bodyPr>
          <a:lstStyle/>
          <a:p>
            <a:r>
              <a:rPr lang="en-US" dirty="0"/>
              <a:t>The following slide lists some of the possible behaviors from experiencing ACE’s.</a:t>
            </a:r>
            <a:endParaRPr lang="en-GB" dirty="0"/>
          </a:p>
        </p:txBody>
      </p:sp>
    </p:spTree>
    <p:extLst>
      <p:ext uri="{BB962C8B-B14F-4D97-AF65-F5344CB8AC3E}">
        <p14:creationId xmlns:p14="http://schemas.microsoft.com/office/powerpoint/2010/main" val="355070774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F7DB78-B296-2928-8BFC-19DA7F470832}"/>
              </a:ext>
            </a:extLst>
          </p:cNvPr>
          <p:cNvSpPr>
            <a:spLocks noGrp="1"/>
          </p:cNvSpPr>
          <p:nvPr>
            <p:ph type="title"/>
          </p:nvPr>
        </p:nvSpPr>
        <p:spPr>
          <a:xfrm>
            <a:off x="635000" y="640823"/>
            <a:ext cx="3418659" cy="5583148"/>
          </a:xfrm>
        </p:spPr>
        <p:txBody>
          <a:bodyPr anchor="ctr">
            <a:normAutofit/>
          </a:bodyPr>
          <a:lstStyle/>
          <a:p>
            <a:r>
              <a:rPr lang="en-US" sz="5400" dirty="0"/>
              <a:t>Behaviors relating to ACE’s.</a:t>
            </a:r>
            <a:br>
              <a:rPr lang="en-US" sz="5400" dirty="0"/>
            </a:br>
            <a:br>
              <a:rPr lang="en-US" sz="5400" dirty="0"/>
            </a:br>
            <a:br>
              <a:rPr lang="en-US" sz="5400" dirty="0"/>
            </a:br>
            <a:br>
              <a:rPr lang="en-US" sz="5400" dirty="0"/>
            </a:br>
            <a:r>
              <a:rPr lang="en-US" sz="1600" dirty="0">
                <a:latin typeface="Arial" panose="020B0604020202020204" pitchFamily="34" charset="0"/>
                <a:cs typeface="Arial" panose="020B0604020202020204" pitchFamily="34" charset="0"/>
              </a:rPr>
              <a:t>This leads onto the some of the long-term effects.</a:t>
            </a:r>
            <a:endParaRPr lang="en-GB" sz="1600" dirty="0">
              <a:latin typeface="Arial" panose="020B0604020202020204" pitchFamily="34" charset="0"/>
              <a:cs typeface="Arial" panose="020B0604020202020204" pitchFamily="34" charset="0"/>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DB345EC-290A-44C4-AD15-31BDC489387F}"/>
              </a:ext>
            </a:extLst>
          </p:cNvPr>
          <p:cNvGraphicFramePr>
            <a:graphicFrameLocks noGrp="1"/>
          </p:cNvGraphicFramePr>
          <p:nvPr>
            <p:ph idx="1"/>
            <p:extLst>
              <p:ext uri="{D42A27DB-BD31-4B8C-83A1-F6EECF244321}">
                <p14:modId xmlns:p14="http://schemas.microsoft.com/office/powerpoint/2010/main" val="320569916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C1727509-5613-1CDF-86C7-6DF6D9E56860}"/>
              </a:ext>
            </a:extLst>
          </p:cNvPr>
          <p:cNvSpPr txBox="1"/>
          <p:nvPr/>
        </p:nvSpPr>
        <p:spPr>
          <a:xfrm>
            <a:off x="635000" y="6170812"/>
            <a:ext cx="10254673" cy="369332"/>
          </a:xfrm>
          <a:prstGeom prst="rect">
            <a:avLst/>
          </a:prstGeom>
          <a:noFill/>
        </p:spPr>
        <p:txBody>
          <a:bodyPr wrap="square">
            <a:spAutoFit/>
          </a:bodyPr>
          <a:lstStyle/>
          <a:p>
            <a:r>
              <a:rPr lang="en-GB" sz="18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Buimer, E.E.L., Brouwer, R.M., Mandl, R. C.W., Pas, P., </a:t>
            </a:r>
            <a:r>
              <a:rPr lang="en-GB" sz="1800" b="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Schnack</a:t>
            </a:r>
            <a:r>
              <a:rPr lang="en-GB" sz="18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H. G., and Pol, H. E. H, 2022).</a:t>
            </a:r>
            <a:endParaRPr lang="en-GB" dirty="0"/>
          </a:p>
        </p:txBody>
      </p:sp>
    </p:spTree>
    <p:extLst>
      <p:ext uri="{BB962C8B-B14F-4D97-AF65-F5344CB8AC3E}">
        <p14:creationId xmlns:p14="http://schemas.microsoft.com/office/powerpoint/2010/main" val="15720985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3">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FD58FC-1153-D4D0-2837-9E1FCC045380}"/>
              </a:ext>
            </a:extLst>
          </p:cNvPr>
          <p:cNvSpPr>
            <a:spLocks noGrp="1"/>
          </p:cNvSpPr>
          <p:nvPr>
            <p:ph type="title"/>
          </p:nvPr>
        </p:nvSpPr>
        <p:spPr>
          <a:xfrm>
            <a:off x="838200" y="365125"/>
            <a:ext cx="10515600" cy="1325563"/>
          </a:xfrm>
        </p:spPr>
        <p:txBody>
          <a:bodyPr>
            <a:normAutofit/>
          </a:bodyPr>
          <a:lstStyle/>
          <a:p>
            <a:r>
              <a:rPr lang="en-US" sz="5400">
                <a:solidFill>
                  <a:srgbClr val="FFFFFF"/>
                </a:solidFill>
              </a:rPr>
              <a:t>Consequences of ACEs</a:t>
            </a:r>
            <a:endParaRPr lang="en-GB" sz="5400">
              <a:solidFill>
                <a:srgbClr val="FFFFFF"/>
              </a:solidFill>
            </a:endParaRPr>
          </a:p>
        </p:txBody>
      </p:sp>
      <p:sp>
        <p:nvSpPr>
          <p:cNvPr id="26"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Content Placeholder 7">
            <a:extLst>
              <a:ext uri="{FF2B5EF4-FFF2-40B4-BE49-F238E27FC236}">
                <a16:creationId xmlns:a16="http://schemas.microsoft.com/office/drawing/2014/main" id="{130C0AB7-8A4D-A8D6-924E-A633D61ED25C}"/>
              </a:ext>
            </a:extLst>
          </p:cNvPr>
          <p:cNvGraphicFramePr>
            <a:graphicFrameLocks noGrp="1"/>
          </p:cNvGraphicFramePr>
          <p:nvPr>
            <p:ph idx="1"/>
            <p:extLst>
              <p:ext uri="{D42A27DB-BD31-4B8C-83A1-F6EECF244321}">
                <p14:modId xmlns:p14="http://schemas.microsoft.com/office/powerpoint/2010/main" val="3650724838"/>
              </p:ext>
            </p:extLst>
          </p:nvPr>
        </p:nvGraphicFramePr>
        <p:xfrm>
          <a:off x="838200" y="2004446"/>
          <a:ext cx="10515600" cy="41768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0670C646-8ACD-DCD6-B6DF-CA6F5E926C25}"/>
              </a:ext>
            </a:extLst>
          </p:cNvPr>
          <p:cNvSpPr txBox="1"/>
          <p:nvPr/>
        </p:nvSpPr>
        <p:spPr>
          <a:xfrm>
            <a:off x="315883" y="6301291"/>
            <a:ext cx="10515599" cy="369332"/>
          </a:xfrm>
          <a:prstGeom prst="rect">
            <a:avLst/>
          </a:prstGeom>
          <a:noFill/>
        </p:spPr>
        <p:txBody>
          <a:bodyPr wrap="square">
            <a:spAutoFit/>
          </a:bodyPr>
          <a:lstStyle/>
          <a:p>
            <a:r>
              <a:rPr lang="en-GB" sz="1800" b="0" dirty="0">
                <a:effectLst/>
                <a:latin typeface="Arial" panose="020B0604020202020204" pitchFamily="34" charset="0"/>
                <a:ea typeface="Times New Roman" panose="02020603050405020304" pitchFamily="18" charset="0"/>
                <a:cs typeface="Arial" panose="020B0604020202020204" pitchFamily="34" charset="0"/>
              </a:rPr>
              <a:t>Buimer, et.al, 2022).</a:t>
            </a:r>
            <a:endParaRPr lang="en-GB" dirty="0"/>
          </a:p>
        </p:txBody>
      </p:sp>
    </p:spTree>
    <p:extLst>
      <p:ext uri="{BB962C8B-B14F-4D97-AF65-F5344CB8AC3E}">
        <p14:creationId xmlns:p14="http://schemas.microsoft.com/office/powerpoint/2010/main" val="2401542233"/>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0A94E9-CDEE-6713-296E-3B93E77CD5AE}"/>
              </a:ext>
            </a:extLst>
          </p:cNvPr>
          <p:cNvSpPr>
            <a:spLocks noGrp="1"/>
          </p:cNvSpPr>
          <p:nvPr>
            <p:ph type="title"/>
          </p:nvPr>
        </p:nvSpPr>
        <p:spPr>
          <a:xfrm>
            <a:off x="838200" y="365125"/>
            <a:ext cx="10515600" cy="1325563"/>
          </a:xfrm>
        </p:spPr>
        <p:txBody>
          <a:bodyPr>
            <a:normAutofit/>
          </a:bodyPr>
          <a:lstStyle/>
          <a:p>
            <a:r>
              <a:rPr lang="en-US" sz="5000"/>
              <a:t>Counting ACE’s and brain development.</a:t>
            </a:r>
            <a:endParaRPr lang="en-GB" sz="50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66EA2A-84D7-9B59-FF51-ACEE02A75564}"/>
              </a:ext>
            </a:extLst>
          </p:cNvPr>
          <p:cNvSpPr>
            <a:spLocks noGrp="1"/>
          </p:cNvSpPr>
          <p:nvPr>
            <p:ph idx="1"/>
          </p:nvPr>
        </p:nvSpPr>
        <p:spPr>
          <a:xfrm>
            <a:off x="838200" y="1929384"/>
            <a:ext cx="10515600" cy="4251960"/>
          </a:xfrm>
        </p:spPr>
        <p:txBody>
          <a:bodyPr>
            <a:normAutofit fontScale="85000" lnSpcReduction="20000"/>
          </a:bodyPr>
          <a:lstStyle/>
          <a:p>
            <a:pPr>
              <a:lnSpc>
                <a:spcPct val="160000"/>
              </a:lnSpc>
              <a:spcAft>
                <a:spcPts val="800"/>
              </a:spcAft>
            </a:pPr>
            <a:r>
              <a:rPr lang="en-US" sz="1900" kern="100" dirty="0">
                <a:effectLst/>
                <a:latin typeface="Arial" panose="020B0604020202020204" pitchFamily="34" charset="0"/>
                <a:ea typeface="Calibri" panose="020F0502020204030204" pitchFamily="34" charset="0"/>
                <a:cs typeface="Times New Roman" panose="02020603050405020304" pitchFamily="18" charset="0"/>
              </a:rPr>
              <a:t>Counting how many ACE’s a young person in care can be one practice to develop a picture of immediate and long care needs has potentially become common place in the caring professions.</a:t>
            </a:r>
            <a:endParaRPr lang="en-GB" sz="1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1900" kern="100" dirty="0">
                <a:effectLst/>
                <a:latin typeface="Arial" panose="020B0604020202020204" pitchFamily="34" charset="0"/>
                <a:ea typeface="Calibri" panose="020F0502020204030204" pitchFamily="34" charset="0"/>
                <a:cs typeface="Times New Roman" panose="02020603050405020304" pitchFamily="18" charset="0"/>
              </a:rPr>
              <a:t>One report argues that attempting to anticipate present or future risks and health problems a young person in care  solely from the number of ACE’s they may have experienced is extremely difficult; especially if the intention is to give a clinical diagnosis. Calculating Individual exposure to ACE’s, their duration and severity, with each young person having various protective factors, such as support, resilience, or a network of friends, or having a deepening negative lack of due to bullying or movement between care givers, is rarely practical or straightforward. Each young person is an individual, with their own experiences, as such </a:t>
            </a:r>
            <a:r>
              <a:rPr lang="en-US" sz="1900" kern="100" dirty="0" err="1">
                <a:effectLst/>
                <a:latin typeface="Arial" panose="020B0604020202020204" pitchFamily="34" charset="0"/>
                <a:ea typeface="Calibri" panose="020F0502020204030204" pitchFamily="34" charset="0"/>
                <a:cs typeface="Times New Roman" panose="02020603050405020304" pitchFamily="18" charset="0"/>
              </a:rPr>
              <a:t>categorising</a:t>
            </a:r>
            <a:r>
              <a:rPr lang="en-US" sz="1900" kern="100" dirty="0">
                <a:effectLst/>
                <a:latin typeface="Arial" panose="020B0604020202020204" pitchFamily="34" charset="0"/>
                <a:ea typeface="Calibri" panose="020F0502020204030204" pitchFamily="34" charset="0"/>
                <a:cs typeface="Times New Roman" panose="02020603050405020304" pitchFamily="18" charset="0"/>
              </a:rPr>
              <a:t> their number of ACEs and making decisions based on them does lead to “poorer outcomes. (Welsh Government, 2021c, p.12)  </a:t>
            </a:r>
          </a:p>
          <a:p>
            <a:pPr>
              <a:lnSpc>
                <a:spcPct val="150000"/>
              </a:lnSpc>
              <a:spcAft>
                <a:spcPts val="800"/>
              </a:spcAft>
            </a:pPr>
            <a:r>
              <a:rPr lang="en-US" sz="1900" kern="100" dirty="0">
                <a:latin typeface="Arial" panose="020B0604020202020204" pitchFamily="34" charset="0"/>
                <a:ea typeface="Calibri" panose="020F0502020204030204" pitchFamily="34" charset="0"/>
                <a:cs typeface="Times New Roman" panose="02020603050405020304" pitchFamily="18" charset="0"/>
              </a:rPr>
              <a:t>(</a:t>
            </a:r>
            <a:r>
              <a:rPr lang="en-US" sz="1900" b="1" kern="100" dirty="0">
                <a:latin typeface="Arial" panose="020B0604020202020204" pitchFamily="34" charset="0"/>
                <a:ea typeface="Calibri" panose="020F0502020204030204" pitchFamily="34" charset="0"/>
                <a:cs typeface="Times New Roman" panose="02020603050405020304" pitchFamily="18" charset="0"/>
              </a:rPr>
              <a:t>Read I Conjunction with above</a:t>
            </a:r>
            <a:r>
              <a:rPr lang="en-US" sz="1900" kern="100" dirty="0">
                <a:latin typeface="Arial" panose="020B0604020202020204" pitchFamily="34" charset="0"/>
                <a:ea typeface="Calibri" panose="020F0502020204030204" pitchFamily="34" charset="0"/>
                <a:cs typeface="Times New Roman" panose="02020603050405020304" pitchFamily="18" charset="0"/>
              </a:rPr>
              <a:t>) :- Next section covers ACES and effects on teenage brain development</a:t>
            </a:r>
            <a:endParaRPr lang="en-GB" sz="19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900" dirty="0"/>
          </a:p>
        </p:txBody>
      </p:sp>
    </p:spTree>
    <p:extLst>
      <p:ext uri="{BB962C8B-B14F-4D97-AF65-F5344CB8AC3E}">
        <p14:creationId xmlns:p14="http://schemas.microsoft.com/office/powerpoint/2010/main" val="14067547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0" name="Rectangle 1039">
            <a:extLst>
              <a:ext uri="{FF2B5EF4-FFF2-40B4-BE49-F238E27FC236}">
                <a16:creationId xmlns:a16="http://schemas.microsoft.com/office/drawing/2014/main" id="{C232B152-3720-4D3B-97ED-45CE5483F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Freeform: Shape 1041">
            <a:extLst>
              <a:ext uri="{FF2B5EF4-FFF2-40B4-BE49-F238E27FC236}">
                <a16:creationId xmlns:a16="http://schemas.microsoft.com/office/drawing/2014/main" id="{11BAB570-FF10-4E96-8A3F-FA9804702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tx1"/>
          </a:solidFill>
          <a:ln w="0">
            <a:noFill/>
            <a:prstDash val="solid"/>
            <a:round/>
            <a:headEnd/>
            <a:tailEnd/>
          </a:ln>
        </p:spPr>
        <p:txBody>
          <a:bodyPr wrap="square">
            <a:noAutofit/>
          </a:bodyPr>
          <a:lstStyle/>
          <a:p>
            <a:endParaRPr lang="en-US" dirty="0"/>
          </a:p>
        </p:txBody>
      </p:sp>
      <p:sp>
        <p:nvSpPr>
          <p:cNvPr id="1047" name="Freeform: Shape 1043">
            <a:extLst>
              <a:ext uri="{FF2B5EF4-FFF2-40B4-BE49-F238E27FC236}">
                <a16:creationId xmlns:a16="http://schemas.microsoft.com/office/drawing/2014/main" id="{4B9FAFB2-BEB5-4848-8018-BCAD99E2E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838076" cy="6858000"/>
          </a:xfrm>
          <a:custGeom>
            <a:avLst/>
            <a:gdLst>
              <a:gd name="connsiteX0" fmla="*/ 4838076 w 4838076"/>
              <a:gd name="connsiteY0" fmla="*/ 0 h 6858000"/>
              <a:gd name="connsiteX1" fmla="*/ 4417162 w 4838076"/>
              <a:gd name="connsiteY1" fmla="*/ 0 h 6858000"/>
              <a:gd name="connsiteX2" fmla="*/ 3459219 w 4838076"/>
              <a:gd name="connsiteY2" fmla="*/ 0 h 6858000"/>
              <a:gd name="connsiteX3" fmla="*/ 334174 w 4838076"/>
              <a:gd name="connsiteY3" fmla="*/ 0 h 6858000"/>
              <a:gd name="connsiteX4" fmla="*/ 334173 w 4838076"/>
              <a:gd name="connsiteY4" fmla="*/ 0 h 6858000"/>
              <a:gd name="connsiteX5" fmla="*/ 189795 w 4838076"/>
              <a:gd name="connsiteY5" fmla="*/ 0 h 6858000"/>
              <a:gd name="connsiteX6" fmla="*/ 184756 w 4838076"/>
              <a:gd name="connsiteY6" fmla="*/ 66675 h 6858000"/>
              <a:gd name="connsiteX7" fmla="*/ 176358 w 4838076"/>
              <a:gd name="connsiteY7" fmla="*/ 122237 h 6858000"/>
              <a:gd name="connsiteX8" fmla="*/ 166281 w 4838076"/>
              <a:gd name="connsiteY8" fmla="*/ 174625 h 6858000"/>
              <a:gd name="connsiteX9" fmla="*/ 149485 w 4838076"/>
              <a:gd name="connsiteY9" fmla="*/ 217487 h 6858000"/>
              <a:gd name="connsiteX10" fmla="*/ 132689 w 4838076"/>
              <a:gd name="connsiteY10" fmla="*/ 260350 h 6858000"/>
              <a:gd name="connsiteX11" fmla="*/ 112534 w 4838076"/>
              <a:gd name="connsiteY11" fmla="*/ 296862 h 6858000"/>
              <a:gd name="connsiteX12" fmla="*/ 92379 w 4838076"/>
              <a:gd name="connsiteY12" fmla="*/ 334962 h 6858000"/>
              <a:gd name="connsiteX13" fmla="*/ 73903 w 4838076"/>
              <a:gd name="connsiteY13" fmla="*/ 369887 h 6858000"/>
              <a:gd name="connsiteX14" fmla="*/ 55427 w 4838076"/>
              <a:gd name="connsiteY14" fmla="*/ 409575 h 6858000"/>
              <a:gd name="connsiteX15" fmla="*/ 38632 w 4838076"/>
              <a:gd name="connsiteY15" fmla="*/ 450850 h 6858000"/>
              <a:gd name="connsiteX16" fmla="*/ 23515 w 4838076"/>
              <a:gd name="connsiteY16" fmla="*/ 496887 h 6858000"/>
              <a:gd name="connsiteX17" fmla="*/ 11758 w 4838076"/>
              <a:gd name="connsiteY17" fmla="*/ 546100 h 6858000"/>
              <a:gd name="connsiteX18" fmla="*/ 3359 w 4838076"/>
              <a:gd name="connsiteY18" fmla="*/ 606425 h 6858000"/>
              <a:gd name="connsiteX19" fmla="*/ 0 w 4838076"/>
              <a:gd name="connsiteY19" fmla="*/ 673100 h 6858000"/>
              <a:gd name="connsiteX20" fmla="*/ 3359 w 4838076"/>
              <a:gd name="connsiteY20" fmla="*/ 744537 h 6858000"/>
              <a:gd name="connsiteX21" fmla="*/ 11758 w 4838076"/>
              <a:gd name="connsiteY21" fmla="*/ 801687 h 6858000"/>
              <a:gd name="connsiteX22" fmla="*/ 23515 w 4838076"/>
              <a:gd name="connsiteY22" fmla="*/ 854075 h 6858000"/>
              <a:gd name="connsiteX23" fmla="*/ 38632 w 4838076"/>
              <a:gd name="connsiteY23" fmla="*/ 901700 h 6858000"/>
              <a:gd name="connsiteX24" fmla="*/ 55427 w 4838076"/>
              <a:gd name="connsiteY24" fmla="*/ 942975 h 6858000"/>
              <a:gd name="connsiteX25" fmla="*/ 75583 w 4838076"/>
              <a:gd name="connsiteY25" fmla="*/ 981075 h 6858000"/>
              <a:gd name="connsiteX26" fmla="*/ 95738 w 4838076"/>
              <a:gd name="connsiteY26" fmla="*/ 1017587 h 6858000"/>
              <a:gd name="connsiteX27" fmla="*/ 115893 w 4838076"/>
              <a:gd name="connsiteY27" fmla="*/ 1055687 h 6858000"/>
              <a:gd name="connsiteX28" fmla="*/ 134368 w 4838076"/>
              <a:gd name="connsiteY28" fmla="*/ 1095375 h 6858000"/>
              <a:gd name="connsiteX29" fmla="*/ 152844 w 4838076"/>
              <a:gd name="connsiteY29" fmla="*/ 1136650 h 6858000"/>
              <a:gd name="connsiteX30" fmla="*/ 167960 w 4838076"/>
              <a:gd name="connsiteY30" fmla="*/ 1182687 h 6858000"/>
              <a:gd name="connsiteX31" fmla="*/ 178038 w 4838076"/>
              <a:gd name="connsiteY31" fmla="*/ 1235075 h 6858000"/>
              <a:gd name="connsiteX32" fmla="*/ 188115 w 4838076"/>
              <a:gd name="connsiteY32" fmla="*/ 1295400 h 6858000"/>
              <a:gd name="connsiteX33" fmla="*/ 189795 w 4838076"/>
              <a:gd name="connsiteY33" fmla="*/ 1363662 h 6858000"/>
              <a:gd name="connsiteX34" fmla="*/ 188115 w 4838076"/>
              <a:gd name="connsiteY34" fmla="*/ 1431925 h 6858000"/>
              <a:gd name="connsiteX35" fmla="*/ 178038 w 4838076"/>
              <a:gd name="connsiteY35" fmla="*/ 1492250 h 6858000"/>
              <a:gd name="connsiteX36" fmla="*/ 167960 w 4838076"/>
              <a:gd name="connsiteY36" fmla="*/ 1544637 h 6858000"/>
              <a:gd name="connsiteX37" fmla="*/ 152844 w 4838076"/>
              <a:gd name="connsiteY37" fmla="*/ 1589087 h 6858000"/>
              <a:gd name="connsiteX38" fmla="*/ 134368 w 4838076"/>
              <a:gd name="connsiteY38" fmla="*/ 1631950 h 6858000"/>
              <a:gd name="connsiteX39" fmla="*/ 115893 w 4838076"/>
              <a:gd name="connsiteY39" fmla="*/ 1671637 h 6858000"/>
              <a:gd name="connsiteX40" fmla="*/ 95738 w 4838076"/>
              <a:gd name="connsiteY40" fmla="*/ 1708150 h 6858000"/>
              <a:gd name="connsiteX41" fmla="*/ 75583 w 4838076"/>
              <a:gd name="connsiteY41" fmla="*/ 1743075 h 6858000"/>
              <a:gd name="connsiteX42" fmla="*/ 55427 w 4838076"/>
              <a:gd name="connsiteY42" fmla="*/ 1782762 h 6858000"/>
              <a:gd name="connsiteX43" fmla="*/ 38632 w 4838076"/>
              <a:gd name="connsiteY43" fmla="*/ 1824037 h 6858000"/>
              <a:gd name="connsiteX44" fmla="*/ 23515 w 4838076"/>
              <a:gd name="connsiteY44" fmla="*/ 1870075 h 6858000"/>
              <a:gd name="connsiteX45" fmla="*/ 11758 w 4838076"/>
              <a:gd name="connsiteY45" fmla="*/ 1922462 h 6858000"/>
              <a:gd name="connsiteX46" fmla="*/ 3359 w 4838076"/>
              <a:gd name="connsiteY46" fmla="*/ 1982787 h 6858000"/>
              <a:gd name="connsiteX47" fmla="*/ 0 w 4838076"/>
              <a:gd name="connsiteY47" fmla="*/ 2051050 h 6858000"/>
              <a:gd name="connsiteX48" fmla="*/ 3359 w 4838076"/>
              <a:gd name="connsiteY48" fmla="*/ 2119312 h 6858000"/>
              <a:gd name="connsiteX49" fmla="*/ 11758 w 4838076"/>
              <a:gd name="connsiteY49" fmla="*/ 2179637 h 6858000"/>
              <a:gd name="connsiteX50" fmla="*/ 23515 w 4838076"/>
              <a:gd name="connsiteY50" fmla="*/ 2232025 h 6858000"/>
              <a:gd name="connsiteX51" fmla="*/ 38632 w 4838076"/>
              <a:gd name="connsiteY51" fmla="*/ 2278062 h 6858000"/>
              <a:gd name="connsiteX52" fmla="*/ 55427 w 4838076"/>
              <a:gd name="connsiteY52" fmla="*/ 2319337 h 6858000"/>
              <a:gd name="connsiteX53" fmla="*/ 75583 w 4838076"/>
              <a:gd name="connsiteY53" fmla="*/ 2359025 h 6858000"/>
              <a:gd name="connsiteX54" fmla="*/ 95738 w 4838076"/>
              <a:gd name="connsiteY54" fmla="*/ 2395537 h 6858000"/>
              <a:gd name="connsiteX55" fmla="*/ 115893 w 4838076"/>
              <a:gd name="connsiteY55" fmla="*/ 2433637 h 6858000"/>
              <a:gd name="connsiteX56" fmla="*/ 134368 w 4838076"/>
              <a:gd name="connsiteY56" fmla="*/ 2471737 h 6858000"/>
              <a:gd name="connsiteX57" fmla="*/ 152844 w 4838076"/>
              <a:gd name="connsiteY57" fmla="*/ 2513012 h 6858000"/>
              <a:gd name="connsiteX58" fmla="*/ 167960 w 4838076"/>
              <a:gd name="connsiteY58" fmla="*/ 2560637 h 6858000"/>
              <a:gd name="connsiteX59" fmla="*/ 178038 w 4838076"/>
              <a:gd name="connsiteY59" fmla="*/ 2613025 h 6858000"/>
              <a:gd name="connsiteX60" fmla="*/ 188115 w 4838076"/>
              <a:gd name="connsiteY60" fmla="*/ 2671762 h 6858000"/>
              <a:gd name="connsiteX61" fmla="*/ 189795 w 4838076"/>
              <a:gd name="connsiteY61" fmla="*/ 2741612 h 6858000"/>
              <a:gd name="connsiteX62" fmla="*/ 188115 w 4838076"/>
              <a:gd name="connsiteY62" fmla="*/ 2809875 h 6858000"/>
              <a:gd name="connsiteX63" fmla="*/ 178038 w 4838076"/>
              <a:gd name="connsiteY63" fmla="*/ 2868612 h 6858000"/>
              <a:gd name="connsiteX64" fmla="*/ 167960 w 4838076"/>
              <a:gd name="connsiteY64" fmla="*/ 2922587 h 6858000"/>
              <a:gd name="connsiteX65" fmla="*/ 152844 w 4838076"/>
              <a:gd name="connsiteY65" fmla="*/ 2967037 h 6858000"/>
              <a:gd name="connsiteX66" fmla="*/ 134368 w 4838076"/>
              <a:gd name="connsiteY66" fmla="*/ 3009900 h 6858000"/>
              <a:gd name="connsiteX67" fmla="*/ 115893 w 4838076"/>
              <a:gd name="connsiteY67" fmla="*/ 3046412 h 6858000"/>
              <a:gd name="connsiteX68" fmla="*/ 95738 w 4838076"/>
              <a:gd name="connsiteY68" fmla="*/ 3084512 h 6858000"/>
              <a:gd name="connsiteX69" fmla="*/ 75583 w 4838076"/>
              <a:gd name="connsiteY69" fmla="*/ 3121025 h 6858000"/>
              <a:gd name="connsiteX70" fmla="*/ 55427 w 4838076"/>
              <a:gd name="connsiteY70" fmla="*/ 3160712 h 6858000"/>
              <a:gd name="connsiteX71" fmla="*/ 38632 w 4838076"/>
              <a:gd name="connsiteY71" fmla="*/ 3201987 h 6858000"/>
              <a:gd name="connsiteX72" fmla="*/ 23515 w 4838076"/>
              <a:gd name="connsiteY72" fmla="*/ 3248025 h 6858000"/>
              <a:gd name="connsiteX73" fmla="*/ 11758 w 4838076"/>
              <a:gd name="connsiteY73" fmla="*/ 3300412 h 6858000"/>
              <a:gd name="connsiteX74" fmla="*/ 3359 w 4838076"/>
              <a:gd name="connsiteY74" fmla="*/ 3360737 h 6858000"/>
              <a:gd name="connsiteX75" fmla="*/ 0 w 4838076"/>
              <a:gd name="connsiteY75" fmla="*/ 3427412 h 6858000"/>
              <a:gd name="connsiteX76" fmla="*/ 3359 w 4838076"/>
              <a:gd name="connsiteY76" fmla="*/ 3497262 h 6858000"/>
              <a:gd name="connsiteX77" fmla="*/ 11758 w 4838076"/>
              <a:gd name="connsiteY77" fmla="*/ 3557587 h 6858000"/>
              <a:gd name="connsiteX78" fmla="*/ 23515 w 4838076"/>
              <a:gd name="connsiteY78" fmla="*/ 3609975 h 6858000"/>
              <a:gd name="connsiteX79" fmla="*/ 38632 w 4838076"/>
              <a:gd name="connsiteY79" fmla="*/ 3656012 h 6858000"/>
              <a:gd name="connsiteX80" fmla="*/ 55427 w 4838076"/>
              <a:gd name="connsiteY80" fmla="*/ 3697287 h 6858000"/>
              <a:gd name="connsiteX81" fmla="*/ 75583 w 4838076"/>
              <a:gd name="connsiteY81" fmla="*/ 3736975 h 6858000"/>
              <a:gd name="connsiteX82" fmla="*/ 115893 w 4838076"/>
              <a:gd name="connsiteY82" fmla="*/ 3811587 h 6858000"/>
              <a:gd name="connsiteX83" fmla="*/ 134368 w 4838076"/>
              <a:gd name="connsiteY83" fmla="*/ 3848100 h 6858000"/>
              <a:gd name="connsiteX84" fmla="*/ 152844 w 4838076"/>
              <a:gd name="connsiteY84" fmla="*/ 3890962 h 6858000"/>
              <a:gd name="connsiteX85" fmla="*/ 167960 w 4838076"/>
              <a:gd name="connsiteY85" fmla="*/ 3935412 h 6858000"/>
              <a:gd name="connsiteX86" fmla="*/ 178038 w 4838076"/>
              <a:gd name="connsiteY86" fmla="*/ 3987800 h 6858000"/>
              <a:gd name="connsiteX87" fmla="*/ 188115 w 4838076"/>
              <a:gd name="connsiteY87" fmla="*/ 4048125 h 6858000"/>
              <a:gd name="connsiteX88" fmla="*/ 189795 w 4838076"/>
              <a:gd name="connsiteY88" fmla="*/ 4116387 h 6858000"/>
              <a:gd name="connsiteX89" fmla="*/ 188115 w 4838076"/>
              <a:gd name="connsiteY89" fmla="*/ 4186237 h 6858000"/>
              <a:gd name="connsiteX90" fmla="*/ 178038 w 4838076"/>
              <a:gd name="connsiteY90" fmla="*/ 4244975 h 6858000"/>
              <a:gd name="connsiteX91" fmla="*/ 167960 w 4838076"/>
              <a:gd name="connsiteY91" fmla="*/ 4297362 h 6858000"/>
              <a:gd name="connsiteX92" fmla="*/ 152844 w 4838076"/>
              <a:gd name="connsiteY92" fmla="*/ 4343400 h 6858000"/>
              <a:gd name="connsiteX93" fmla="*/ 134368 w 4838076"/>
              <a:gd name="connsiteY93" fmla="*/ 4386262 h 6858000"/>
              <a:gd name="connsiteX94" fmla="*/ 115893 w 4838076"/>
              <a:gd name="connsiteY94" fmla="*/ 4424362 h 6858000"/>
              <a:gd name="connsiteX95" fmla="*/ 75583 w 4838076"/>
              <a:gd name="connsiteY95" fmla="*/ 4498975 h 6858000"/>
              <a:gd name="connsiteX96" fmla="*/ 55427 w 4838076"/>
              <a:gd name="connsiteY96" fmla="*/ 4537075 h 6858000"/>
              <a:gd name="connsiteX97" fmla="*/ 38632 w 4838076"/>
              <a:gd name="connsiteY97" fmla="*/ 4579937 h 6858000"/>
              <a:gd name="connsiteX98" fmla="*/ 23515 w 4838076"/>
              <a:gd name="connsiteY98" fmla="*/ 4625975 h 6858000"/>
              <a:gd name="connsiteX99" fmla="*/ 11758 w 4838076"/>
              <a:gd name="connsiteY99" fmla="*/ 4678362 h 6858000"/>
              <a:gd name="connsiteX100" fmla="*/ 3359 w 4838076"/>
              <a:gd name="connsiteY100" fmla="*/ 4738687 h 6858000"/>
              <a:gd name="connsiteX101" fmla="*/ 0 w 4838076"/>
              <a:gd name="connsiteY101" fmla="*/ 4806950 h 6858000"/>
              <a:gd name="connsiteX102" fmla="*/ 3359 w 4838076"/>
              <a:gd name="connsiteY102" fmla="*/ 4875212 h 6858000"/>
              <a:gd name="connsiteX103" fmla="*/ 11758 w 4838076"/>
              <a:gd name="connsiteY103" fmla="*/ 4935537 h 6858000"/>
              <a:gd name="connsiteX104" fmla="*/ 23515 w 4838076"/>
              <a:gd name="connsiteY104" fmla="*/ 4987925 h 6858000"/>
              <a:gd name="connsiteX105" fmla="*/ 38632 w 4838076"/>
              <a:gd name="connsiteY105" fmla="*/ 5033962 h 6858000"/>
              <a:gd name="connsiteX106" fmla="*/ 55427 w 4838076"/>
              <a:gd name="connsiteY106" fmla="*/ 5075237 h 6858000"/>
              <a:gd name="connsiteX107" fmla="*/ 75583 w 4838076"/>
              <a:gd name="connsiteY107" fmla="*/ 5114925 h 6858000"/>
              <a:gd name="connsiteX108" fmla="*/ 95738 w 4838076"/>
              <a:gd name="connsiteY108" fmla="*/ 5149850 h 6858000"/>
              <a:gd name="connsiteX109" fmla="*/ 115893 w 4838076"/>
              <a:gd name="connsiteY109" fmla="*/ 5186362 h 6858000"/>
              <a:gd name="connsiteX110" fmla="*/ 134368 w 4838076"/>
              <a:gd name="connsiteY110" fmla="*/ 5226050 h 6858000"/>
              <a:gd name="connsiteX111" fmla="*/ 152844 w 4838076"/>
              <a:gd name="connsiteY111" fmla="*/ 5268912 h 6858000"/>
              <a:gd name="connsiteX112" fmla="*/ 167960 w 4838076"/>
              <a:gd name="connsiteY112" fmla="*/ 5313362 h 6858000"/>
              <a:gd name="connsiteX113" fmla="*/ 178038 w 4838076"/>
              <a:gd name="connsiteY113" fmla="*/ 5365750 h 6858000"/>
              <a:gd name="connsiteX114" fmla="*/ 188115 w 4838076"/>
              <a:gd name="connsiteY114" fmla="*/ 5426075 h 6858000"/>
              <a:gd name="connsiteX115" fmla="*/ 189795 w 4838076"/>
              <a:gd name="connsiteY115" fmla="*/ 5494337 h 6858000"/>
              <a:gd name="connsiteX116" fmla="*/ 188115 w 4838076"/>
              <a:gd name="connsiteY116" fmla="*/ 5562600 h 6858000"/>
              <a:gd name="connsiteX117" fmla="*/ 178038 w 4838076"/>
              <a:gd name="connsiteY117" fmla="*/ 5622925 h 6858000"/>
              <a:gd name="connsiteX118" fmla="*/ 167960 w 4838076"/>
              <a:gd name="connsiteY118" fmla="*/ 5675312 h 6858000"/>
              <a:gd name="connsiteX119" fmla="*/ 152844 w 4838076"/>
              <a:gd name="connsiteY119" fmla="*/ 5721350 h 6858000"/>
              <a:gd name="connsiteX120" fmla="*/ 134368 w 4838076"/>
              <a:gd name="connsiteY120" fmla="*/ 5762625 h 6858000"/>
              <a:gd name="connsiteX121" fmla="*/ 115893 w 4838076"/>
              <a:gd name="connsiteY121" fmla="*/ 5802312 h 6858000"/>
              <a:gd name="connsiteX122" fmla="*/ 95738 w 4838076"/>
              <a:gd name="connsiteY122" fmla="*/ 5840412 h 6858000"/>
              <a:gd name="connsiteX123" fmla="*/ 75583 w 4838076"/>
              <a:gd name="connsiteY123" fmla="*/ 5876925 h 6858000"/>
              <a:gd name="connsiteX124" fmla="*/ 55427 w 4838076"/>
              <a:gd name="connsiteY124" fmla="*/ 5915025 h 6858000"/>
              <a:gd name="connsiteX125" fmla="*/ 38632 w 4838076"/>
              <a:gd name="connsiteY125" fmla="*/ 5956300 h 6858000"/>
              <a:gd name="connsiteX126" fmla="*/ 23515 w 4838076"/>
              <a:gd name="connsiteY126" fmla="*/ 6003925 h 6858000"/>
              <a:gd name="connsiteX127" fmla="*/ 11758 w 4838076"/>
              <a:gd name="connsiteY127" fmla="*/ 6056312 h 6858000"/>
              <a:gd name="connsiteX128" fmla="*/ 3359 w 4838076"/>
              <a:gd name="connsiteY128" fmla="*/ 6113462 h 6858000"/>
              <a:gd name="connsiteX129" fmla="*/ 0 w 4838076"/>
              <a:gd name="connsiteY129" fmla="*/ 6183312 h 6858000"/>
              <a:gd name="connsiteX130" fmla="*/ 3359 w 4838076"/>
              <a:gd name="connsiteY130" fmla="*/ 6251575 h 6858000"/>
              <a:gd name="connsiteX131" fmla="*/ 11758 w 4838076"/>
              <a:gd name="connsiteY131" fmla="*/ 6311900 h 6858000"/>
              <a:gd name="connsiteX132" fmla="*/ 23515 w 4838076"/>
              <a:gd name="connsiteY132" fmla="*/ 6361112 h 6858000"/>
              <a:gd name="connsiteX133" fmla="*/ 38632 w 4838076"/>
              <a:gd name="connsiteY133" fmla="*/ 6407150 h 6858000"/>
              <a:gd name="connsiteX134" fmla="*/ 55427 w 4838076"/>
              <a:gd name="connsiteY134" fmla="*/ 6448425 h 6858000"/>
              <a:gd name="connsiteX135" fmla="*/ 73903 w 4838076"/>
              <a:gd name="connsiteY135" fmla="*/ 6488112 h 6858000"/>
              <a:gd name="connsiteX136" fmla="*/ 92379 w 4838076"/>
              <a:gd name="connsiteY136" fmla="*/ 6523037 h 6858000"/>
              <a:gd name="connsiteX137" fmla="*/ 112534 w 4838076"/>
              <a:gd name="connsiteY137" fmla="*/ 6561137 h 6858000"/>
              <a:gd name="connsiteX138" fmla="*/ 132689 w 4838076"/>
              <a:gd name="connsiteY138" fmla="*/ 6597650 h 6858000"/>
              <a:gd name="connsiteX139" fmla="*/ 149485 w 4838076"/>
              <a:gd name="connsiteY139" fmla="*/ 6640512 h 6858000"/>
              <a:gd name="connsiteX140" fmla="*/ 166281 w 4838076"/>
              <a:gd name="connsiteY140" fmla="*/ 6683375 h 6858000"/>
              <a:gd name="connsiteX141" fmla="*/ 176358 w 4838076"/>
              <a:gd name="connsiteY141" fmla="*/ 6735762 h 6858000"/>
              <a:gd name="connsiteX142" fmla="*/ 184756 w 4838076"/>
              <a:gd name="connsiteY142" fmla="*/ 6791325 h 6858000"/>
              <a:gd name="connsiteX143" fmla="*/ 189795 w 4838076"/>
              <a:gd name="connsiteY143" fmla="*/ 6858000 h 6858000"/>
              <a:gd name="connsiteX144" fmla="*/ 334173 w 4838076"/>
              <a:gd name="connsiteY144" fmla="*/ 6858000 h 6858000"/>
              <a:gd name="connsiteX145" fmla="*/ 334174 w 4838076"/>
              <a:gd name="connsiteY145" fmla="*/ 6858000 h 6858000"/>
              <a:gd name="connsiteX146" fmla="*/ 3459219 w 4838076"/>
              <a:gd name="connsiteY146" fmla="*/ 6858000 h 6858000"/>
              <a:gd name="connsiteX147" fmla="*/ 4417162 w 4838076"/>
              <a:gd name="connsiteY147" fmla="*/ 6858000 h 6858000"/>
              <a:gd name="connsiteX148" fmla="*/ 4838076 w 4838076"/>
              <a:gd name="connsiteY14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38076" h="6858000">
                <a:moveTo>
                  <a:pt x="4838076" y="0"/>
                </a:moveTo>
                <a:lnTo>
                  <a:pt x="4417162" y="0"/>
                </a:lnTo>
                <a:lnTo>
                  <a:pt x="3459219" y="0"/>
                </a:ln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3459219" y="6858000"/>
                </a:lnTo>
                <a:lnTo>
                  <a:pt x="4417162" y="6858000"/>
                </a:lnTo>
                <a:lnTo>
                  <a:pt x="4838076"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26FB8F5-BCFB-635A-E7EA-962D3B031201}"/>
              </a:ext>
            </a:extLst>
          </p:cNvPr>
          <p:cNvSpPr>
            <a:spLocks noGrp="1"/>
          </p:cNvSpPr>
          <p:nvPr>
            <p:ph type="title"/>
          </p:nvPr>
        </p:nvSpPr>
        <p:spPr>
          <a:xfrm>
            <a:off x="5034786" y="331200"/>
            <a:ext cx="6766717" cy="699220"/>
          </a:xfrm>
        </p:spPr>
        <p:txBody>
          <a:bodyPr vert="horz" lIns="91440" tIns="45720" rIns="91440" bIns="45720" rtlCol="0" anchor="t">
            <a:normAutofit/>
          </a:bodyPr>
          <a:lstStyle/>
          <a:p>
            <a:r>
              <a:rPr lang="en-US" sz="4100" kern="1200" dirty="0">
                <a:latin typeface="+mj-lt"/>
                <a:ea typeface="+mj-ea"/>
                <a:cs typeface="+mj-cs"/>
              </a:rPr>
              <a:t>ACES and Brain Development</a:t>
            </a:r>
          </a:p>
        </p:txBody>
      </p:sp>
      <p:sp>
        <p:nvSpPr>
          <p:cNvPr id="4" name="TextBox 3">
            <a:extLst>
              <a:ext uri="{FF2B5EF4-FFF2-40B4-BE49-F238E27FC236}">
                <a16:creationId xmlns:a16="http://schemas.microsoft.com/office/drawing/2014/main" id="{4717275E-1F4C-B4F4-D92E-04B427D12C90}"/>
              </a:ext>
            </a:extLst>
          </p:cNvPr>
          <p:cNvSpPr txBox="1"/>
          <p:nvPr/>
        </p:nvSpPr>
        <p:spPr>
          <a:xfrm>
            <a:off x="390498" y="569167"/>
            <a:ext cx="3877526" cy="5898411"/>
          </a:xfrm>
          <a:prstGeom prst="rect">
            <a:avLst/>
          </a:prstGeom>
        </p:spPr>
        <p:txBody>
          <a:bodyPr vert="horz" lIns="91440" tIns="45720" rIns="91440" bIns="45720" rtlCol="0">
            <a:normAutofit lnSpcReduction="10000"/>
          </a:bodyPr>
          <a:lstStyle/>
          <a:p>
            <a:pPr>
              <a:lnSpc>
                <a:spcPct val="90000"/>
              </a:lnSpc>
              <a:spcAft>
                <a:spcPts val="800"/>
              </a:spcAft>
            </a:pPr>
            <a:r>
              <a:rPr lang="en-US" sz="2000" dirty="0">
                <a:solidFill>
                  <a:schemeClr val="bg1">
                    <a:alpha val="60000"/>
                  </a:schemeClr>
                </a:solidFill>
                <a:effectLst/>
              </a:rPr>
              <a:t>There is research available for the impact of ACEs on brain development. One report suggests that measurable effects on the development of the brain were markedly different for those experiencing at home violence and households experiencing substance abuse, although there were recordable differences from other categories. They also found that more changes occurred if stress was induced during times of significant brain development between the ages of eleven to fifteen (Buimer et.al, 2022, p.7) . </a:t>
            </a:r>
          </a:p>
          <a:p>
            <a:pPr>
              <a:lnSpc>
                <a:spcPct val="90000"/>
              </a:lnSpc>
              <a:spcAft>
                <a:spcPts val="800"/>
              </a:spcAft>
            </a:pPr>
            <a:r>
              <a:rPr lang="en-US" sz="2000" dirty="0">
                <a:solidFill>
                  <a:schemeClr val="bg1">
                    <a:alpha val="60000"/>
                  </a:schemeClr>
                </a:solidFill>
              </a:rPr>
              <a:t>(Fractional anisotropy means a measurement on a scale between 0 and 1).</a:t>
            </a:r>
          </a:p>
          <a:p>
            <a:pPr>
              <a:lnSpc>
                <a:spcPct val="90000"/>
              </a:lnSpc>
              <a:spcAft>
                <a:spcPts val="800"/>
              </a:spcAft>
            </a:pPr>
            <a:r>
              <a:rPr lang="en-US" sz="2000" dirty="0">
                <a:solidFill>
                  <a:schemeClr val="bg1">
                    <a:alpha val="60000"/>
                  </a:schemeClr>
                </a:solidFill>
              </a:rPr>
              <a:t>A multi agency approach relating to ACE’s is on the next slide.</a:t>
            </a:r>
          </a:p>
          <a:p>
            <a:pPr>
              <a:lnSpc>
                <a:spcPct val="90000"/>
              </a:lnSpc>
              <a:spcAft>
                <a:spcPts val="800"/>
              </a:spcAft>
            </a:pPr>
            <a:endParaRPr lang="en-US" sz="2000" dirty="0">
              <a:solidFill>
                <a:schemeClr val="bg1">
                  <a:alpha val="60000"/>
                </a:schemeClr>
              </a:solidFill>
              <a:effectLst/>
            </a:endParaRPr>
          </a:p>
          <a:p>
            <a:pPr indent="-228600">
              <a:lnSpc>
                <a:spcPct val="90000"/>
              </a:lnSpc>
              <a:buFont typeface="Arial" panose="020B0604020202020204" pitchFamily="34" charset="0"/>
              <a:buChar char="•"/>
            </a:pPr>
            <a:endParaRPr lang="en-US" sz="1600" dirty="0">
              <a:solidFill>
                <a:schemeClr val="bg1">
                  <a:alpha val="60000"/>
                </a:schemeClr>
              </a:solidFill>
            </a:endParaRPr>
          </a:p>
        </p:txBody>
      </p:sp>
      <p:pic>
        <p:nvPicPr>
          <p:cNvPr id="1026" name="Picture 2">
            <a:extLst>
              <a:ext uri="{FF2B5EF4-FFF2-40B4-BE49-F238E27FC236}">
                <a16:creationId xmlns:a16="http://schemas.microsoft.com/office/drawing/2014/main" id="{1FCF4890-D319-0FBE-CF13-9436814952C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411053" y="1361620"/>
            <a:ext cx="6014185" cy="449775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0B7255B-97FC-DF3A-0D7F-AED827ADFE74}"/>
              </a:ext>
            </a:extLst>
          </p:cNvPr>
          <p:cNvSpPr txBox="1"/>
          <p:nvPr/>
        </p:nvSpPr>
        <p:spPr>
          <a:xfrm>
            <a:off x="4838076" y="6190579"/>
            <a:ext cx="7030463" cy="276999"/>
          </a:xfrm>
          <a:prstGeom prst="rect">
            <a:avLst/>
          </a:prstGeom>
          <a:noFill/>
        </p:spPr>
        <p:txBody>
          <a:bodyPr wrap="square">
            <a:spAutoFit/>
          </a:bodyPr>
          <a:lstStyle/>
          <a:p>
            <a:r>
              <a:rPr lang="en-GB" sz="12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(Buimer, E.E.L., Brouwer, R.M., Mandl, R. C.W., Pas, P., Schnack, H. G., and Pol, H. E. H, 2022).</a:t>
            </a:r>
            <a:endParaRPr lang="en-GB" sz="1200" dirty="0"/>
          </a:p>
        </p:txBody>
      </p:sp>
    </p:spTree>
    <p:extLst>
      <p:ext uri="{BB962C8B-B14F-4D97-AF65-F5344CB8AC3E}">
        <p14:creationId xmlns:p14="http://schemas.microsoft.com/office/powerpoint/2010/main" val="28227107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52BA4F7-30CE-8105-776C-40B6C80CB6FA}"/>
              </a:ext>
            </a:extLst>
          </p:cNvPr>
          <p:cNvSpPr>
            <a:spLocks noGrp="1"/>
          </p:cNvSpPr>
          <p:nvPr>
            <p:ph type="title"/>
          </p:nvPr>
        </p:nvSpPr>
        <p:spPr>
          <a:xfrm>
            <a:off x="999066" y="88398"/>
            <a:ext cx="10515600" cy="1325563"/>
          </a:xfrm>
        </p:spPr>
        <p:txBody>
          <a:bodyPr vert="horz" lIns="91440" tIns="45720" rIns="91440" bIns="45720" rtlCol="0" anchor="ctr">
            <a:normAutofit/>
          </a:bodyPr>
          <a:lstStyle/>
          <a:p>
            <a:r>
              <a:rPr lang="en-US" kern="1200" dirty="0">
                <a:solidFill>
                  <a:schemeClr val="tx1"/>
                </a:solidFill>
                <a:latin typeface="+mj-lt"/>
                <a:ea typeface="+mj-ea"/>
                <a:cs typeface="+mj-cs"/>
              </a:rPr>
              <a:t>Multi Agency Approach for LAC.</a:t>
            </a:r>
          </a:p>
        </p:txBody>
      </p:sp>
      <p:sp>
        <p:nvSpPr>
          <p:cNvPr id="3" name="Content Placeholder 2">
            <a:extLst>
              <a:ext uri="{FF2B5EF4-FFF2-40B4-BE49-F238E27FC236}">
                <a16:creationId xmlns:a16="http://schemas.microsoft.com/office/drawing/2014/main" id="{E9365107-F95F-3436-F0C5-1013F7CBB36A}"/>
              </a:ext>
            </a:extLst>
          </p:cNvPr>
          <p:cNvSpPr>
            <a:spLocks noGrp="1"/>
          </p:cNvSpPr>
          <p:nvPr>
            <p:ph idx="1"/>
          </p:nvPr>
        </p:nvSpPr>
        <p:spPr>
          <a:xfrm>
            <a:off x="872067" y="1413961"/>
            <a:ext cx="5418666" cy="4763002"/>
          </a:xfrm>
        </p:spPr>
        <p:txBody>
          <a:bodyPr vert="horz" lIns="91440" tIns="45720" rIns="91440" bIns="45720" rtlCol="0">
            <a:normAutofit fontScale="92500" lnSpcReduction="20000"/>
          </a:bodyPr>
          <a:lstStyle/>
          <a:p>
            <a:pPr marL="0"/>
            <a:r>
              <a:rPr lang="en-US" sz="2000" dirty="0"/>
              <a:t>Definition:-</a:t>
            </a:r>
          </a:p>
          <a:p>
            <a:pPr marL="0" indent="0">
              <a:buNone/>
            </a:pPr>
            <a:r>
              <a:rPr lang="en-US" sz="2400" b="1" dirty="0">
                <a:solidFill>
                  <a:srgbClr val="FFFF00"/>
                </a:solidFill>
              </a:rPr>
              <a:t>Co-ordinated approach to support a range of different organisations which have overlapping concerns for the young person and providing a service to the individual young person. ( Davies, 2022).</a:t>
            </a:r>
          </a:p>
          <a:p>
            <a:pPr marL="0" indent="0">
              <a:buNone/>
            </a:pPr>
            <a:endParaRPr lang="en-US" sz="2000" b="1" dirty="0">
              <a:solidFill>
                <a:srgbClr val="FFFF00"/>
              </a:solidFill>
            </a:endParaRPr>
          </a:p>
          <a:p>
            <a:pPr marL="0" indent="0">
              <a:buNone/>
            </a:pPr>
            <a:r>
              <a:rPr lang="en-US" sz="2000" b="1" dirty="0"/>
              <a:t>These </a:t>
            </a:r>
            <a:r>
              <a:rPr lang="en-US" sz="2000" b="1" dirty="0" err="1"/>
              <a:t>organisations</a:t>
            </a:r>
            <a:r>
              <a:rPr lang="en-US" sz="2000" b="1" dirty="0"/>
              <a:t> may coalesce into various teams:</a:t>
            </a:r>
          </a:p>
          <a:p>
            <a:r>
              <a:rPr lang="en-US" sz="2000" b="1" dirty="0"/>
              <a:t>Teams around the Family.</a:t>
            </a:r>
          </a:p>
          <a:p>
            <a:r>
              <a:rPr lang="en-US" sz="2000" b="1" dirty="0"/>
              <a:t>Family interventions Team.</a:t>
            </a:r>
          </a:p>
          <a:p>
            <a:r>
              <a:rPr lang="en-US" sz="2000" b="1" dirty="0"/>
              <a:t>Barnardo's.</a:t>
            </a:r>
          </a:p>
          <a:p>
            <a:r>
              <a:rPr lang="en-US" sz="2000" b="1" dirty="0"/>
              <a:t>Domestic Violence Team</a:t>
            </a:r>
          </a:p>
          <a:p>
            <a:pPr marL="0" indent="0">
              <a:buNone/>
            </a:pPr>
            <a:endParaRPr lang="en-US" sz="2000" b="1" dirty="0"/>
          </a:p>
          <a:p>
            <a:pPr marL="0" indent="0">
              <a:buNone/>
            </a:pPr>
            <a:r>
              <a:rPr lang="en-US" sz="2000" dirty="0"/>
              <a:t>Below is the possible support structure for a LAC.</a:t>
            </a:r>
          </a:p>
          <a:p>
            <a:endParaRPr lang="en-US" sz="2000" dirty="0"/>
          </a:p>
        </p:txBody>
      </p:sp>
      <p:sp>
        <p:nvSpPr>
          <p:cNvPr id="4" name="TextBox 3">
            <a:extLst>
              <a:ext uri="{FF2B5EF4-FFF2-40B4-BE49-F238E27FC236}">
                <a16:creationId xmlns:a16="http://schemas.microsoft.com/office/drawing/2014/main" id="{96BD8CB8-DA8F-C8E0-0B35-9D894422C8D4}"/>
              </a:ext>
            </a:extLst>
          </p:cNvPr>
          <p:cNvSpPr txBox="1"/>
          <p:nvPr/>
        </p:nvSpPr>
        <p:spPr>
          <a:xfrm>
            <a:off x="6798287" y="1413961"/>
            <a:ext cx="5096933" cy="4648951"/>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400" dirty="0">
                <a:solidFill>
                  <a:srgbClr val="92D050"/>
                </a:solidFill>
              </a:rPr>
              <a:t>Benefits</a:t>
            </a:r>
            <a:r>
              <a:rPr lang="en-US" sz="2400" dirty="0"/>
              <a:t>:</a:t>
            </a:r>
          </a:p>
          <a:p>
            <a:pPr marL="285750" indent="-228600">
              <a:lnSpc>
                <a:spcPct val="90000"/>
              </a:lnSpc>
              <a:spcAft>
                <a:spcPts val="600"/>
              </a:spcAft>
              <a:buFont typeface="Arial" panose="020B0604020202020204" pitchFamily="34" charset="0"/>
              <a:buChar char="•"/>
            </a:pPr>
            <a:r>
              <a:rPr lang="en-US" sz="2400" dirty="0"/>
              <a:t>Can lead to sharing resources.</a:t>
            </a:r>
          </a:p>
          <a:p>
            <a:pPr marL="285750" indent="-228600">
              <a:lnSpc>
                <a:spcPct val="90000"/>
              </a:lnSpc>
              <a:spcAft>
                <a:spcPts val="600"/>
              </a:spcAft>
              <a:buFont typeface="Arial" panose="020B0604020202020204" pitchFamily="34" charset="0"/>
              <a:buChar char="•"/>
            </a:pPr>
            <a:r>
              <a:rPr lang="en-US" sz="2400" dirty="0"/>
              <a:t>Can encourage best practice.</a:t>
            </a:r>
          </a:p>
          <a:p>
            <a:pPr marL="285750" indent="-228600">
              <a:lnSpc>
                <a:spcPct val="90000"/>
              </a:lnSpc>
              <a:spcAft>
                <a:spcPts val="600"/>
              </a:spcAft>
              <a:buFont typeface="Arial" panose="020B0604020202020204" pitchFamily="34" charset="0"/>
              <a:buChar char="•"/>
            </a:pPr>
            <a:r>
              <a:rPr lang="en-US" sz="2400" dirty="0"/>
              <a:t>Raises awareness of current policies/issues.</a:t>
            </a:r>
          </a:p>
          <a:p>
            <a:pPr marL="285750" indent="-228600">
              <a:lnSpc>
                <a:spcPct val="90000"/>
              </a:lnSpc>
              <a:spcAft>
                <a:spcPts val="600"/>
              </a:spcAft>
              <a:buFont typeface="Arial" panose="020B0604020202020204" pitchFamily="34" charset="0"/>
              <a:buChar char="•"/>
            </a:pPr>
            <a:r>
              <a:rPr lang="en-US" sz="2400" dirty="0"/>
              <a:t>Leads to better outcomes for young people.</a:t>
            </a:r>
          </a:p>
          <a:p>
            <a:pPr indent="-228600">
              <a:lnSpc>
                <a:spcPct val="90000"/>
              </a:lnSpc>
              <a:spcAft>
                <a:spcPts val="600"/>
              </a:spcAft>
              <a:buFont typeface="Arial" panose="020B0604020202020204" pitchFamily="34" charset="0"/>
              <a:buChar char="•"/>
            </a:pPr>
            <a:r>
              <a:rPr lang="en-US" sz="2400" dirty="0">
                <a:solidFill>
                  <a:srgbClr val="FF0000"/>
                </a:solidFill>
              </a:rPr>
              <a:t>Disadvantages:</a:t>
            </a:r>
          </a:p>
          <a:p>
            <a:pPr marL="285750" indent="-228600">
              <a:lnSpc>
                <a:spcPct val="90000"/>
              </a:lnSpc>
              <a:spcAft>
                <a:spcPts val="600"/>
              </a:spcAft>
              <a:buFont typeface="Arial" panose="020B0604020202020204" pitchFamily="34" charset="0"/>
              <a:buChar char="•"/>
            </a:pPr>
            <a:r>
              <a:rPr lang="en-US" sz="2400" dirty="0"/>
              <a:t>Poor outcomes for young people.</a:t>
            </a:r>
          </a:p>
          <a:p>
            <a:pPr marL="285750" indent="-228600">
              <a:lnSpc>
                <a:spcPct val="90000"/>
              </a:lnSpc>
              <a:spcAft>
                <a:spcPts val="600"/>
              </a:spcAft>
              <a:buFont typeface="Arial" panose="020B0604020202020204" pitchFamily="34" charset="0"/>
              <a:buChar char="•"/>
            </a:pPr>
            <a:r>
              <a:rPr lang="en-US" sz="2400" dirty="0"/>
              <a:t>Poor communications.</a:t>
            </a:r>
          </a:p>
          <a:p>
            <a:pPr marL="285750" indent="-228600">
              <a:lnSpc>
                <a:spcPct val="90000"/>
              </a:lnSpc>
              <a:spcAft>
                <a:spcPts val="600"/>
              </a:spcAft>
              <a:buFont typeface="Arial" panose="020B0604020202020204" pitchFamily="34" charset="0"/>
              <a:buChar char="•"/>
            </a:pPr>
            <a:r>
              <a:rPr lang="en-US" sz="2400" dirty="0"/>
              <a:t>Not always in the best interest Young person.</a:t>
            </a:r>
          </a:p>
          <a:p>
            <a:pPr marL="285750" indent="-228600">
              <a:lnSpc>
                <a:spcPct val="90000"/>
              </a:lnSpc>
              <a:spcAft>
                <a:spcPts val="600"/>
              </a:spcAft>
              <a:buFont typeface="Arial" panose="020B0604020202020204" pitchFamily="34" charset="0"/>
              <a:buChar char="•"/>
            </a:pPr>
            <a:r>
              <a:rPr lang="en-US" sz="2400" dirty="0"/>
              <a:t>Unwillingness to share information.</a:t>
            </a:r>
          </a:p>
        </p:txBody>
      </p:sp>
      <p:sp>
        <p:nvSpPr>
          <p:cNvPr id="5" name="TextBox 4">
            <a:extLst>
              <a:ext uri="{FF2B5EF4-FFF2-40B4-BE49-F238E27FC236}">
                <a16:creationId xmlns:a16="http://schemas.microsoft.com/office/drawing/2014/main" id="{95A6B59F-5D60-0EC6-5F52-8DAB38E07E70}"/>
              </a:ext>
            </a:extLst>
          </p:cNvPr>
          <p:cNvSpPr txBox="1"/>
          <p:nvPr/>
        </p:nvSpPr>
        <p:spPr>
          <a:xfrm>
            <a:off x="872067" y="6241774"/>
            <a:ext cx="3994131" cy="338554"/>
          </a:xfrm>
          <a:prstGeom prst="rect">
            <a:avLst/>
          </a:prstGeom>
          <a:noFill/>
        </p:spPr>
        <p:txBody>
          <a:bodyPr wrap="square" rtlCol="0">
            <a:spAutoFit/>
          </a:bodyPr>
          <a:lstStyle/>
          <a:p>
            <a:r>
              <a:rPr lang="en-US" sz="1600" dirty="0"/>
              <a:t>(Davies, 2022)</a:t>
            </a:r>
            <a:endParaRPr lang="en-GB" sz="1600" dirty="0"/>
          </a:p>
        </p:txBody>
      </p:sp>
    </p:spTree>
    <p:extLst>
      <p:ext uri="{BB962C8B-B14F-4D97-AF65-F5344CB8AC3E}">
        <p14:creationId xmlns:p14="http://schemas.microsoft.com/office/powerpoint/2010/main" val="396986586"/>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C32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C93EFE83-20B2-5B70-002C-D445F9A230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6465" y="147703"/>
            <a:ext cx="8588845" cy="6047823"/>
          </a:xfrm>
          <a:prstGeom prst="rect">
            <a:avLst/>
          </a:prstGeom>
          <a:extLs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F0EFF4E8-0F51-0B77-18B0-25A54B647CA3}"/>
              </a:ext>
            </a:extLst>
          </p:cNvPr>
          <p:cNvSpPr txBox="1"/>
          <p:nvPr/>
        </p:nvSpPr>
        <p:spPr>
          <a:xfrm>
            <a:off x="4562847" y="6343229"/>
            <a:ext cx="7002463" cy="243138"/>
          </a:xfrm>
          <a:prstGeom prst="rect">
            <a:avLst/>
          </a:prstGeom>
          <a:solidFill>
            <a:srgbClr val="000000">
              <a:alpha val="50000"/>
            </a:srgbClr>
          </a:solidFill>
          <a:ln>
            <a:noFill/>
          </a:ln>
        </p:spPr>
        <p:txBody>
          <a:bodyPr wrap="square" anchor="ctr">
            <a:noAutofit/>
          </a:bodyPr>
          <a:lstStyle/>
          <a:p>
            <a:pPr algn="ctr">
              <a:spcAft>
                <a:spcPts val="600"/>
              </a:spcAft>
            </a:pPr>
            <a:r>
              <a:rPr lang="en-GB" sz="1300" kern="100" dirty="0">
                <a:solidFill>
                  <a:srgbClr val="FFFFFF"/>
                </a:solidFill>
                <a:effectLst/>
                <a:latin typeface="Arial" panose="020B0604020202020204" pitchFamily="34" charset="0"/>
                <a:ea typeface="Calibri" panose="020F0502020204030204" pitchFamily="34" charset="0"/>
                <a:cs typeface="Arial" panose="020B0604020202020204" pitchFamily="34" charset="0"/>
              </a:rPr>
              <a:t>(Milich, Goulder, Dr Gibson</a:t>
            </a:r>
            <a:r>
              <a:rPr lang="en-GB" sz="1300" kern="100" dirty="0">
                <a:solidFill>
                  <a:srgbClr val="FFFFFF"/>
                </a:solidFill>
                <a:latin typeface="Arial" panose="020B0604020202020204" pitchFamily="34" charset="0"/>
                <a:ea typeface="Calibri" panose="020F0502020204030204" pitchFamily="34" charset="0"/>
                <a:cs typeface="Arial" panose="020B0604020202020204" pitchFamily="34" charset="0"/>
              </a:rPr>
              <a:t> a</a:t>
            </a:r>
            <a:r>
              <a:rPr lang="en-GB" sz="1300" kern="100" dirty="0">
                <a:solidFill>
                  <a:srgbClr val="FFFFFF"/>
                </a:solidFill>
                <a:effectLst/>
                <a:latin typeface="Arial" panose="020B0604020202020204" pitchFamily="34" charset="0"/>
                <a:ea typeface="Calibri" panose="020F0502020204030204" pitchFamily="34" charset="0"/>
                <a:cs typeface="Arial" panose="020B0604020202020204" pitchFamily="34" charset="0"/>
              </a:rPr>
              <a:t>nd Lindsay-Walters, </a:t>
            </a:r>
            <a:r>
              <a:rPr lang="en-US" sz="1300" kern="100" dirty="0">
                <a:solidFill>
                  <a:srgbClr val="FFFFFF"/>
                </a:solidFill>
                <a:effectLst/>
                <a:latin typeface="Arial" panose="020B0604020202020204" pitchFamily="34" charset="0"/>
                <a:ea typeface="Calibri" panose="020F0502020204030204" pitchFamily="34" charset="0"/>
                <a:cs typeface="Arial" panose="020B0604020202020204" pitchFamily="34" charset="0"/>
              </a:rPr>
              <a:t>2017, p.46) </a:t>
            </a:r>
            <a:endParaRPr lang="en-GB" sz="1300" dirty="0">
              <a:solidFill>
                <a:srgbClr val="FFFFFF"/>
              </a:solidFill>
            </a:endParaRPr>
          </a:p>
        </p:txBody>
      </p:sp>
      <p:sp>
        <p:nvSpPr>
          <p:cNvPr id="4" name="Title 1">
            <a:extLst>
              <a:ext uri="{FF2B5EF4-FFF2-40B4-BE49-F238E27FC236}">
                <a16:creationId xmlns:a16="http://schemas.microsoft.com/office/drawing/2014/main" id="{70096A88-4E38-91BE-F542-FA8DC31AC8C7}"/>
              </a:ext>
            </a:extLst>
          </p:cNvPr>
          <p:cNvSpPr>
            <a:spLocks noGrp="1"/>
          </p:cNvSpPr>
          <p:nvPr>
            <p:ph type="title"/>
          </p:nvPr>
        </p:nvSpPr>
        <p:spPr>
          <a:xfrm>
            <a:off x="154888" y="2071187"/>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a:solidFill>
                  <a:srgbClr val="FFFFFF"/>
                </a:solidFill>
                <a:latin typeface="+mj-lt"/>
                <a:ea typeface="+mj-ea"/>
                <a:cs typeface="+mj-cs"/>
              </a:rPr>
              <a:t>Multi Agency Approach for LAC.</a:t>
            </a:r>
          </a:p>
        </p:txBody>
      </p:sp>
      <p:sp>
        <p:nvSpPr>
          <p:cNvPr id="2" name="TextBox 1">
            <a:extLst>
              <a:ext uri="{FF2B5EF4-FFF2-40B4-BE49-F238E27FC236}">
                <a16:creationId xmlns:a16="http://schemas.microsoft.com/office/drawing/2014/main" id="{04D50B2B-4A84-7593-8A1E-F18477291E82}"/>
              </a:ext>
            </a:extLst>
          </p:cNvPr>
          <p:cNvSpPr txBox="1"/>
          <p:nvPr/>
        </p:nvSpPr>
        <p:spPr>
          <a:xfrm>
            <a:off x="96353" y="5733861"/>
            <a:ext cx="1820849" cy="1200329"/>
          </a:xfrm>
          <a:prstGeom prst="rect">
            <a:avLst/>
          </a:prstGeom>
          <a:noFill/>
        </p:spPr>
        <p:txBody>
          <a:bodyPr wrap="square" rtlCol="0">
            <a:spAutoFit/>
          </a:bodyPr>
          <a:lstStyle/>
          <a:p>
            <a:r>
              <a:rPr lang="en-US" dirty="0"/>
              <a:t>Next is the Welsh Government’s policy response to ACEs.</a:t>
            </a:r>
            <a:endParaRPr lang="en-GB" dirty="0"/>
          </a:p>
        </p:txBody>
      </p:sp>
    </p:spTree>
    <p:extLst>
      <p:ext uri="{BB962C8B-B14F-4D97-AF65-F5344CB8AC3E}">
        <p14:creationId xmlns:p14="http://schemas.microsoft.com/office/powerpoint/2010/main" val="11337787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 name="Rectangle 5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68694F4F-D488-0202-7DA1-656D60743FB6}"/>
              </a:ext>
            </a:extLst>
          </p:cNvPr>
          <p:cNvSpPr>
            <a:spLocks noGrp="1"/>
          </p:cNvSpPr>
          <p:nvPr>
            <p:ph type="title"/>
          </p:nvPr>
        </p:nvSpPr>
        <p:spPr>
          <a:xfrm>
            <a:off x="777240" y="731519"/>
            <a:ext cx="2845191" cy="3237579"/>
          </a:xfrm>
        </p:spPr>
        <p:txBody>
          <a:bodyPr>
            <a:normAutofit/>
          </a:bodyPr>
          <a:lstStyle/>
          <a:p>
            <a:r>
              <a:rPr lang="en-US" sz="3800" kern="100">
                <a:solidFill>
                  <a:srgbClr val="FFFFFF"/>
                </a:solidFill>
                <a:effectLst/>
                <a:latin typeface="Arial" panose="020B0604020202020204" pitchFamily="34" charset="0"/>
                <a:ea typeface="Calibri" panose="020F0502020204030204" pitchFamily="34" charset="0"/>
                <a:cs typeface="Times New Roman" panose="02020603050405020304" pitchFamily="18" charset="0"/>
              </a:rPr>
              <a:t>Government Policies concerning ACE’s.</a:t>
            </a:r>
            <a:br>
              <a:rPr lang="en-GB" sz="3800" kern="1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endParaRPr lang="en-GB" sz="3800">
              <a:solidFill>
                <a:srgbClr val="FFFFFF"/>
              </a:solidFill>
            </a:endParaRPr>
          </a:p>
        </p:txBody>
      </p:sp>
      <p:sp>
        <p:nvSpPr>
          <p:cNvPr id="60" name="Rectangle 5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62" name="Rectangle 6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142E02D-144B-1CA4-F8CC-54EA9B556861}"/>
              </a:ext>
            </a:extLst>
          </p:cNvPr>
          <p:cNvSpPr>
            <a:spLocks noGrp="1"/>
          </p:cNvSpPr>
          <p:nvPr>
            <p:ph idx="1"/>
          </p:nvPr>
        </p:nvSpPr>
        <p:spPr>
          <a:xfrm>
            <a:off x="4379709" y="457200"/>
            <a:ext cx="7037591" cy="5941879"/>
          </a:xfrm>
        </p:spPr>
        <p:txBody>
          <a:bodyPr anchor="ctr">
            <a:normAutofit fontScale="77500" lnSpcReduction="20000"/>
          </a:bodyPr>
          <a:lstStyle/>
          <a:p>
            <a:pPr>
              <a:lnSpc>
                <a:spcPct val="150000"/>
              </a:lnSpc>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From a 2015 Welsh ACEs study, the Welsh Government set out </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The Wellbeing of Future Generations (Wales) Act (Welsh Government, 2015) which </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initiated various national legislation, policies, and initiatives.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tabLst>
                <a:tab pos="457200" algn="l"/>
              </a:tabLs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‘ACE Hub Wales was set up in 2017’ to disseminate ACE’s information and best practice through proven interventions; and operated through Public Health Wales.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‘A Healthier Wales: Our Plan for Health and Social Care’ (Welsh Government, 2019) emphasised  how ACEs affected people during their lifetime.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A Review of ACEs’ Policy: Report (Welsh Government, 2021) was produced to ensure that the effects of ACEs in children was understood along with actions required to tackle these to make a positive impact on their lives.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The Children and Young People’s Plan (Welsh Government, 2022) set out to ensure all young people were “treated fairly” and to enable an equitable education, with support for training and employment.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US" sz="1600" kern="100" dirty="0">
                <a:effectLst/>
                <a:latin typeface="Arial" panose="020B0604020202020204" pitchFamily="34" charset="0"/>
                <a:ea typeface="Calibri" panose="020F0502020204030204" pitchFamily="34" charset="0"/>
                <a:cs typeface="Arial" panose="020B0604020202020204" pitchFamily="34" charset="0"/>
              </a:rPr>
              <a:t> </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                                                                                 ( ACE Hub Wales, 202b, p. 7).</a:t>
            </a:r>
            <a:endParaRPr lang="en-GB" sz="1600" dirty="0"/>
          </a:p>
        </p:txBody>
      </p:sp>
    </p:spTree>
    <p:extLst>
      <p:ext uri="{BB962C8B-B14F-4D97-AF65-F5344CB8AC3E}">
        <p14:creationId xmlns:p14="http://schemas.microsoft.com/office/powerpoint/2010/main" val="20423265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59C1A7D-0E90-AE05-F3C5-4339598581F6}"/>
              </a:ext>
            </a:extLst>
          </p:cNvPr>
          <p:cNvSpPr>
            <a:spLocks noGrp="1"/>
          </p:cNvSpPr>
          <p:nvPr>
            <p:ph type="title"/>
          </p:nvPr>
        </p:nvSpPr>
        <p:spPr>
          <a:xfrm>
            <a:off x="838200" y="673770"/>
            <a:ext cx="3220329" cy="2027227"/>
          </a:xfrm>
        </p:spPr>
        <p:txBody>
          <a:bodyPr anchor="t">
            <a:normAutofit/>
          </a:bodyPr>
          <a:lstStyle/>
          <a:p>
            <a:r>
              <a:rPr lang="en-US" sz="3400" dirty="0">
                <a:solidFill>
                  <a:srgbClr val="FFFFFF"/>
                </a:solidFill>
              </a:rPr>
              <a:t>Principles of a Wales Trauma-Informed Approach</a:t>
            </a:r>
            <a:endParaRPr lang="en-GB" sz="3400" dirty="0">
              <a:solidFill>
                <a:srgbClr val="FFFFFF"/>
              </a:solidFill>
            </a:endParaRPr>
          </a:p>
        </p:txBody>
      </p:sp>
      <p:graphicFrame>
        <p:nvGraphicFramePr>
          <p:cNvPr id="5" name="Content Placeholder 2">
            <a:extLst>
              <a:ext uri="{FF2B5EF4-FFF2-40B4-BE49-F238E27FC236}">
                <a16:creationId xmlns:a16="http://schemas.microsoft.com/office/drawing/2014/main" id="{5E147772-0B22-3F18-E92F-E3AC69AED6DB}"/>
              </a:ext>
            </a:extLst>
          </p:cNvPr>
          <p:cNvGraphicFramePr>
            <a:graphicFrameLocks noGrp="1"/>
          </p:cNvGraphicFramePr>
          <p:nvPr>
            <p:ph idx="1"/>
            <p:extLst>
              <p:ext uri="{D42A27DB-BD31-4B8C-83A1-F6EECF244321}">
                <p14:modId xmlns:p14="http://schemas.microsoft.com/office/powerpoint/2010/main" val="2977971806"/>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00A2E429-8DF8-40C1-498C-79A1430BEE90}"/>
              </a:ext>
            </a:extLst>
          </p:cNvPr>
          <p:cNvSpPr txBox="1"/>
          <p:nvPr/>
        </p:nvSpPr>
        <p:spPr>
          <a:xfrm>
            <a:off x="8018343" y="6273599"/>
            <a:ext cx="3545584" cy="369332"/>
          </a:xfrm>
          <a:prstGeom prst="rect">
            <a:avLst/>
          </a:prstGeom>
          <a:noFill/>
        </p:spPr>
        <p:txBody>
          <a:bodyPr wrap="square">
            <a:spAutoFit/>
          </a:bodyPr>
          <a:lstStyle/>
          <a:p>
            <a:r>
              <a:rPr lang="en-US" dirty="0"/>
              <a:t>(ACE Hub Wales, 2022a, p.11)</a:t>
            </a:r>
            <a:endParaRPr lang="en-GB" dirty="0"/>
          </a:p>
        </p:txBody>
      </p:sp>
    </p:spTree>
    <p:extLst>
      <p:ext uri="{BB962C8B-B14F-4D97-AF65-F5344CB8AC3E}">
        <p14:creationId xmlns:p14="http://schemas.microsoft.com/office/powerpoint/2010/main" val="10230196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13D61-EFFA-7EDF-DF34-3729543721D9}"/>
              </a:ext>
            </a:extLst>
          </p:cNvPr>
          <p:cNvSpPr>
            <a:spLocks noGrp="1"/>
          </p:cNvSpPr>
          <p:nvPr>
            <p:ph type="title"/>
          </p:nvPr>
        </p:nvSpPr>
        <p:spPr>
          <a:xfrm>
            <a:off x="838200" y="365125"/>
            <a:ext cx="10515600" cy="533509"/>
          </a:xfrm>
        </p:spPr>
        <p:txBody>
          <a:bodyPr>
            <a:normAutofit fontScale="90000"/>
          </a:bodyPr>
          <a:lstStyle/>
          <a:p>
            <a:r>
              <a:rPr lang="en-US" dirty="0"/>
              <a:t>Principles of Wales Informed Practice.</a:t>
            </a:r>
            <a:endParaRPr lang="en-GB" dirty="0"/>
          </a:p>
        </p:txBody>
      </p:sp>
      <p:graphicFrame>
        <p:nvGraphicFramePr>
          <p:cNvPr id="6" name="Content Placeholder 2">
            <a:extLst>
              <a:ext uri="{FF2B5EF4-FFF2-40B4-BE49-F238E27FC236}">
                <a16:creationId xmlns:a16="http://schemas.microsoft.com/office/drawing/2014/main" id="{3D508A78-155B-95F2-922E-9C131F63390D}"/>
              </a:ext>
            </a:extLst>
          </p:cNvPr>
          <p:cNvGraphicFramePr>
            <a:graphicFrameLocks noGrp="1"/>
          </p:cNvGraphicFramePr>
          <p:nvPr>
            <p:ph idx="1"/>
          </p:nvPr>
        </p:nvGraphicFramePr>
        <p:xfrm>
          <a:off x="838200" y="1024759"/>
          <a:ext cx="10515600" cy="51522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F76FA425-51FA-933B-3AF7-5FA4FF29D619}"/>
              </a:ext>
            </a:extLst>
          </p:cNvPr>
          <p:cNvSpPr txBox="1"/>
          <p:nvPr/>
        </p:nvSpPr>
        <p:spPr>
          <a:xfrm>
            <a:off x="979714" y="6273599"/>
            <a:ext cx="10584213" cy="369332"/>
          </a:xfrm>
          <a:prstGeom prst="rect">
            <a:avLst/>
          </a:prstGeom>
          <a:noFill/>
        </p:spPr>
        <p:txBody>
          <a:bodyPr wrap="square">
            <a:spAutoFit/>
          </a:bodyPr>
          <a:lstStyle/>
          <a:p>
            <a:r>
              <a:rPr lang="en-US" dirty="0"/>
              <a:t>Note:-Read this in conjunction with the above slide.                                                     (ACE Hub Wales, 2022a, p.11)</a:t>
            </a:r>
            <a:endParaRPr lang="en-GB" dirty="0"/>
          </a:p>
        </p:txBody>
      </p:sp>
    </p:spTree>
    <p:extLst>
      <p:ext uri="{BB962C8B-B14F-4D97-AF65-F5344CB8AC3E}">
        <p14:creationId xmlns:p14="http://schemas.microsoft.com/office/powerpoint/2010/main" val="28123931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63C2599-87EF-9F13-970B-4ABF9A52F16E}"/>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kern="1200">
                <a:solidFill>
                  <a:schemeClr val="tx1"/>
                </a:solidFill>
                <a:latin typeface="+mj-lt"/>
                <a:ea typeface="+mj-ea"/>
                <a:cs typeface="+mj-cs"/>
              </a:rPr>
              <a:t>Informed Practice</a:t>
            </a:r>
          </a:p>
        </p:txBody>
      </p:sp>
      <p:sp>
        <p:nvSpPr>
          <p:cNvPr id="3" name="Content Placeholder 2">
            <a:extLst>
              <a:ext uri="{FF2B5EF4-FFF2-40B4-BE49-F238E27FC236}">
                <a16:creationId xmlns:a16="http://schemas.microsoft.com/office/drawing/2014/main" id="{C6EDDDDE-D36A-E898-63CB-92F962CBE546}"/>
              </a:ext>
            </a:extLst>
          </p:cNvPr>
          <p:cNvSpPr>
            <a:spLocks noGrp="1"/>
          </p:cNvSpPr>
          <p:nvPr>
            <p:ph idx="1"/>
          </p:nvPr>
        </p:nvSpPr>
        <p:spPr>
          <a:xfrm>
            <a:off x="838200" y="2010833"/>
            <a:ext cx="10006584" cy="4166130"/>
          </a:xfrm>
        </p:spPr>
        <p:txBody>
          <a:bodyPr vert="horz" lIns="91440" tIns="45720" rIns="91440" bIns="45720" rtlCol="0">
            <a:normAutofit fontScale="92500" lnSpcReduction="20000"/>
          </a:bodyPr>
          <a:lstStyle/>
          <a:p>
            <a:pPr marL="0" indent="0">
              <a:buNone/>
            </a:pPr>
            <a:r>
              <a:rPr lang="en-US" sz="4400" dirty="0"/>
              <a:t>Ace Hub Wales advises professionals to engage interventions through informed practice with this statement:</a:t>
            </a:r>
          </a:p>
          <a:p>
            <a:pPr marL="0" indent="0">
              <a:buNone/>
            </a:pPr>
            <a:endParaRPr lang="en-US" sz="4400" dirty="0"/>
          </a:p>
          <a:p>
            <a:pPr marL="0" indent="0">
              <a:buNone/>
            </a:pPr>
            <a:r>
              <a:rPr lang="en-US" sz="4400" dirty="0"/>
              <a:t>“ supporting parenting; building relationships and resilience; early identification of adversity and, responding to trauma and specific ACEs through building Resilience” .</a:t>
            </a:r>
          </a:p>
          <a:p>
            <a:pPr marL="0" indent="0">
              <a:buNone/>
            </a:pPr>
            <a:endParaRPr lang="en-US" sz="2000" dirty="0"/>
          </a:p>
        </p:txBody>
      </p:sp>
      <p:sp>
        <p:nvSpPr>
          <p:cNvPr id="5" name="TextBox 4">
            <a:extLst>
              <a:ext uri="{FF2B5EF4-FFF2-40B4-BE49-F238E27FC236}">
                <a16:creationId xmlns:a16="http://schemas.microsoft.com/office/drawing/2014/main" id="{C8072249-61F9-8A28-EB2F-756B2E16CE30}"/>
              </a:ext>
            </a:extLst>
          </p:cNvPr>
          <p:cNvSpPr txBox="1"/>
          <p:nvPr/>
        </p:nvSpPr>
        <p:spPr>
          <a:xfrm>
            <a:off x="6256866" y="5641847"/>
            <a:ext cx="5096933" cy="535115"/>
          </a:xfrm>
          <a:prstGeom prst="rect">
            <a:avLst/>
          </a:prstGeom>
        </p:spPr>
        <p:txBody>
          <a:bodyPr vert="horz" lIns="91440" tIns="45720" rIns="91440" bIns="45720" rtlCol="0">
            <a:normAutofit/>
          </a:bodyPr>
          <a:lstStyle/>
          <a:p>
            <a:pPr>
              <a:lnSpc>
                <a:spcPct val="90000"/>
              </a:lnSpc>
              <a:spcAft>
                <a:spcPts val="600"/>
              </a:spcAft>
            </a:pPr>
            <a:r>
              <a:rPr lang="en-US" sz="2000" dirty="0"/>
              <a:t>(Dr. Addis et.al, 2021, pp 9-10).</a:t>
            </a:r>
          </a:p>
        </p:txBody>
      </p:sp>
    </p:spTree>
    <p:extLst>
      <p:ext uri="{BB962C8B-B14F-4D97-AF65-F5344CB8AC3E}">
        <p14:creationId xmlns:p14="http://schemas.microsoft.com/office/powerpoint/2010/main" val="2777630879"/>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E27F0-1B24-0D02-CB43-10AF2BEAE073}"/>
              </a:ext>
            </a:extLst>
          </p:cNvPr>
          <p:cNvSpPr>
            <a:spLocks noGrp="1"/>
          </p:cNvSpPr>
          <p:nvPr>
            <p:ph type="title"/>
          </p:nvPr>
        </p:nvSpPr>
        <p:spPr>
          <a:xfrm>
            <a:off x="838200" y="298362"/>
            <a:ext cx="10515600" cy="978645"/>
          </a:xfrm>
        </p:spPr>
        <p:txBody>
          <a:bodyPr/>
          <a:lstStyle/>
          <a:p>
            <a:r>
              <a:rPr lang="en-US" dirty="0"/>
              <a:t>Informed Practice.</a:t>
            </a:r>
            <a:endParaRPr lang="en-GB" dirty="0"/>
          </a:p>
        </p:txBody>
      </p:sp>
      <p:sp>
        <p:nvSpPr>
          <p:cNvPr id="3" name="Content Placeholder 2">
            <a:extLst>
              <a:ext uri="{FF2B5EF4-FFF2-40B4-BE49-F238E27FC236}">
                <a16:creationId xmlns:a16="http://schemas.microsoft.com/office/drawing/2014/main" id="{F4F10794-DCB2-CEB9-2E17-2920688C9858}"/>
              </a:ext>
            </a:extLst>
          </p:cNvPr>
          <p:cNvSpPr>
            <a:spLocks noGrp="1"/>
          </p:cNvSpPr>
          <p:nvPr>
            <p:ph idx="1"/>
          </p:nvPr>
        </p:nvSpPr>
        <p:spPr>
          <a:xfrm>
            <a:off x="588397" y="1277007"/>
            <a:ext cx="10765403" cy="5338478"/>
          </a:xfrm>
        </p:spPr>
        <p:txBody>
          <a:bodyPr>
            <a:normAutofit fontScale="92500" lnSpcReduction="20000"/>
          </a:bodyPr>
          <a:lstStyle/>
          <a:p>
            <a:pPr marL="0" indent="0">
              <a:buNone/>
            </a:pPr>
            <a:r>
              <a:rPr lang="en-US" sz="2100" dirty="0">
                <a:latin typeface="Arial" panose="020B0604020202020204" pitchFamily="34" charset="0"/>
                <a:cs typeface="Arial" panose="020B0604020202020204" pitchFamily="34" charset="0"/>
              </a:rPr>
              <a:t>Ace Hub Wales advises professionals to engage interventions through informed practice with this statement :</a:t>
            </a:r>
          </a:p>
          <a:p>
            <a:pPr marL="0" indent="0">
              <a:buNone/>
            </a:pPr>
            <a:r>
              <a:rPr lang="en-US" sz="2100" dirty="0">
                <a:latin typeface="Arial" panose="020B0604020202020204" pitchFamily="34" charset="0"/>
                <a:cs typeface="Arial" panose="020B0604020202020204" pitchFamily="34" charset="0"/>
              </a:rPr>
              <a:t>“supporting parenting; building relationships and resilience; early identification of adversity and, responding to trauma and specific ACEs through building Resilience” ” (Dr. Addis et.al, 2021, pp 9-10).</a:t>
            </a:r>
            <a:endParaRPr lang="en-GB" sz="2100" dirty="0">
              <a:latin typeface="Arial" panose="020B0604020202020204" pitchFamily="34" charset="0"/>
              <a:cs typeface="Arial" panose="020B0604020202020204" pitchFamily="34" charset="0"/>
            </a:endParaRPr>
          </a:p>
          <a:p>
            <a:pPr marL="0" indent="0">
              <a:buNone/>
            </a:pPr>
            <a:r>
              <a:rPr lang="en-US" sz="2100" dirty="0">
                <a:latin typeface="Arial" panose="020B0604020202020204" pitchFamily="34" charset="0"/>
                <a:cs typeface="Arial" panose="020B0604020202020204" pitchFamily="34" charset="0"/>
              </a:rPr>
              <a:t>From a previous slide we learnt that  Mothers from deprived areas, had mental health problems, a diagnosed learning disability or had substance misuse issues,  and were more likely to have their children place in care. </a:t>
            </a:r>
            <a:r>
              <a:rPr lang="en-GB" sz="2100" kern="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(Melis</a:t>
            </a:r>
            <a:r>
              <a:rPr lang="en-GB" sz="2100" kern="0" dirty="0">
                <a:solidFill>
                  <a:srgbClr val="333333"/>
                </a:solidFill>
                <a:latin typeface="Arial" panose="020B0604020202020204" pitchFamily="34" charset="0"/>
                <a:ea typeface="Times New Roman" panose="02020603050405020304" pitchFamily="18" charset="0"/>
                <a:cs typeface="Arial" panose="020B0604020202020204" pitchFamily="34" charset="0"/>
              </a:rPr>
              <a:t>, </a:t>
            </a:r>
            <a:r>
              <a:rPr lang="en-GB" sz="2100" i="1" kern="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et al, 2022). </a:t>
            </a:r>
          </a:p>
          <a:p>
            <a:pPr marL="0" indent="0">
              <a:buNone/>
            </a:pPr>
            <a:r>
              <a:rPr lang="en-GB" sz="2100" i="1" kern="0" dirty="0">
                <a:effectLst/>
                <a:latin typeface="Arial" panose="020B0604020202020204" pitchFamily="34" charset="0"/>
                <a:ea typeface="Times New Roman" panose="02020603050405020304" pitchFamily="18" charset="0"/>
                <a:cs typeface="Arial" panose="020B0604020202020204" pitchFamily="34" charset="0"/>
              </a:rPr>
              <a:t>Other issues the youth worker needs to be aware of is the issues surrounding poverty, the likelihood of brushes with the law, especially in males, verbal/physical abuse towards LAC; health issues, and young people needing the space to breathe. </a:t>
            </a:r>
          </a:p>
          <a:p>
            <a:pPr marL="0" indent="0">
              <a:buNone/>
            </a:pPr>
            <a:r>
              <a:rPr lang="en-US" sz="2100" dirty="0">
                <a:latin typeface="Arial" panose="020B0604020202020204" pitchFamily="34" charset="0"/>
                <a:cs typeface="Arial" panose="020B0604020202020204" pitchFamily="34" charset="0"/>
              </a:rPr>
              <a:t>One effective preventative interventions suggested is The Family Nurse Partnership (FNP, 2023) Their aim to prevent ACE’s occurring through support and education of first-time mothers, who were found be vulnerable to ACE’s which “reduced the risk of child maltreatment” (Dr. Addis et.al, 2021,pp 9-10).</a:t>
            </a:r>
          </a:p>
          <a:p>
            <a:pPr marL="0" indent="0">
              <a:buNone/>
            </a:pPr>
            <a:r>
              <a:rPr lang="en-US" sz="2100" dirty="0">
                <a:latin typeface="Arial" panose="020B0604020202020204" pitchFamily="34" charset="0"/>
                <a:cs typeface="Arial" panose="020B0604020202020204" pitchFamily="34" charset="0"/>
              </a:rPr>
              <a:t>This intervention is tailor made to fit the needs of a young mother, up to twenty-four-year-old which is built around self efficacy through specialist nurses, which also encourages partnerships with other agencies for long term support (Family Nurse Partnership, 2023). This partnership is ideal for youth workers to engage with. It meets several aspects of the </a:t>
            </a:r>
            <a:r>
              <a:rPr lang="en-GB" sz="2100" dirty="0">
                <a:effectLst/>
                <a:latin typeface="Arial" panose="020B0604020202020204" pitchFamily="34" charset="0"/>
                <a:ea typeface="Calibri" panose="020F0502020204030204" pitchFamily="34" charset="0"/>
                <a:cs typeface="Arial" panose="020B0604020202020204" pitchFamily="34" charset="0"/>
              </a:rPr>
              <a:t>National occupational Standards for youth work (CLD Standards Council Scotland</a:t>
            </a:r>
            <a:r>
              <a:rPr lang="en-GB" sz="2100" dirty="0">
                <a:latin typeface="Arial" panose="020B0604020202020204" pitchFamily="34" charset="0"/>
                <a:ea typeface="Calibri" panose="020F0502020204030204" pitchFamily="34" charset="0"/>
                <a:cs typeface="Arial" panose="020B0604020202020204" pitchFamily="34" charset="0"/>
              </a:rPr>
              <a:t>, </a:t>
            </a:r>
            <a:r>
              <a:rPr lang="en-GB" sz="2100" dirty="0">
                <a:effectLst/>
                <a:latin typeface="Arial" panose="020B0604020202020204" pitchFamily="34" charset="0"/>
                <a:ea typeface="Calibri" panose="020F0502020204030204" pitchFamily="34" charset="0"/>
                <a:cs typeface="Arial" panose="020B0604020202020204" pitchFamily="34" charset="0"/>
              </a:rPr>
              <a:t>2019), </a:t>
            </a:r>
            <a:r>
              <a:rPr lang="en-US" sz="2100" dirty="0">
                <a:effectLst/>
                <a:latin typeface="Arial" panose="020B0604020202020204" pitchFamily="34" charset="0"/>
                <a:ea typeface="Calibri" panose="020F0502020204030204" pitchFamily="34" charset="0"/>
                <a:cs typeface="Arial" panose="020B0604020202020204" pitchFamily="34" charset="0"/>
              </a:rPr>
              <a:t>as per the next slide, in particular : A1, Build relationships and engage with young people. A2: Engage with the local community and A 3- Build working relationships and networks.</a:t>
            </a:r>
            <a:endParaRPr lang="en-US" sz="2100"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3603129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FF6AE-6B5F-4064-F490-4DE6C1373F34}"/>
              </a:ext>
            </a:extLst>
          </p:cNvPr>
          <p:cNvSpPr>
            <a:spLocks noGrp="1"/>
          </p:cNvSpPr>
          <p:nvPr>
            <p:ph type="title"/>
          </p:nvPr>
        </p:nvSpPr>
        <p:spPr>
          <a:xfrm>
            <a:off x="838200" y="365126"/>
            <a:ext cx="10515600" cy="883230"/>
          </a:xfrm>
        </p:spPr>
        <p:txBody>
          <a:bodyPr/>
          <a:lstStyle/>
          <a:p>
            <a:r>
              <a:rPr lang="en-US" dirty="0"/>
              <a:t>Informed practice &amp; Youth Work NOS.</a:t>
            </a:r>
            <a:endParaRPr lang="en-GB" dirty="0"/>
          </a:p>
        </p:txBody>
      </p:sp>
      <p:pic>
        <p:nvPicPr>
          <p:cNvPr id="4" name="Picture 3">
            <a:extLst>
              <a:ext uri="{FF2B5EF4-FFF2-40B4-BE49-F238E27FC236}">
                <a16:creationId xmlns:a16="http://schemas.microsoft.com/office/drawing/2014/main" id="{9367E20A-062F-D50C-370E-E292B5C3934C}"/>
              </a:ext>
            </a:extLst>
          </p:cNvPr>
          <p:cNvPicPr>
            <a:picLocks noChangeAspect="1"/>
          </p:cNvPicPr>
          <p:nvPr/>
        </p:nvPicPr>
        <p:blipFill rotWithShape="1">
          <a:blip r:embed="rId2"/>
          <a:srcRect l="32025" t="24455" r="17144" b="8483"/>
          <a:stretch/>
        </p:blipFill>
        <p:spPr bwMode="auto">
          <a:xfrm>
            <a:off x="3013090" y="1779905"/>
            <a:ext cx="5774293" cy="4284940"/>
          </a:xfrm>
          <a:prstGeom prst="rect">
            <a:avLst/>
          </a:prstGeom>
          <a:ln>
            <a:noFill/>
          </a:ln>
          <a:extLst>
            <a:ext uri="{53640926-AAD7-44D8-BBD7-CCE9431645EC}">
              <a14:shadowObscured xmlns:a14="http://schemas.microsoft.com/office/drawing/2010/main"/>
            </a:ext>
          </a:extLst>
        </p:spPr>
      </p:pic>
      <p:sp>
        <p:nvSpPr>
          <p:cNvPr id="8" name="TextBox 7">
            <a:extLst>
              <a:ext uri="{FF2B5EF4-FFF2-40B4-BE49-F238E27FC236}">
                <a16:creationId xmlns:a16="http://schemas.microsoft.com/office/drawing/2014/main" id="{2E8915C8-E2C5-4360-173C-E9E0BB25E81C}"/>
              </a:ext>
            </a:extLst>
          </p:cNvPr>
          <p:cNvSpPr txBox="1"/>
          <p:nvPr/>
        </p:nvSpPr>
        <p:spPr>
          <a:xfrm>
            <a:off x="3397196" y="6001449"/>
            <a:ext cx="6094674" cy="369332"/>
          </a:xfrm>
          <a:prstGeom prst="rect">
            <a:avLst/>
          </a:prstGeom>
          <a:noFill/>
        </p:spPr>
        <p:txBody>
          <a:bodyPr wrap="square">
            <a:spAutoFit/>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(CLD Standards Council Scotland</a:t>
            </a:r>
            <a:r>
              <a:rPr lang="en-GB" dirty="0">
                <a:latin typeface="Arial" panose="020B060402020202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2019, p. 6). </a:t>
            </a:r>
            <a:endParaRPr lang="en-GB" dirty="0"/>
          </a:p>
        </p:txBody>
      </p:sp>
    </p:spTree>
    <p:extLst>
      <p:ext uri="{BB962C8B-B14F-4D97-AF65-F5344CB8AC3E}">
        <p14:creationId xmlns:p14="http://schemas.microsoft.com/office/powerpoint/2010/main" val="19593378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C232B152-3720-4D3B-97ED-45CE5483F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Freeform: Shape 1032">
            <a:extLst>
              <a:ext uri="{FF2B5EF4-FFF2-40B4-BE49-F238E27FC236}">
                <a16:creationId xmlns:a16="http://schemas.microsoft.com/office/drawing/2014/main" id="{11BAB570-FF10-4E96-8A3F-FA9804702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tx1"/>
          </a:solidFill>
          <a:ln w="0">
            <a:noFill/>
            <a:prstDash val="solid"/>
            <a:round/>
            <a:headEnd/>
            <a:tailEnd/>
          </a:ln>
        </p:spPr>
        <p:txBody>
          <a:bodyPr wrap="square">
            <a:noAutofit/>
          </a:bodyPr>
          <a:lstStyle/>
          <a:p>
            <a:endParaRPr lang="en-US" dirty="0"/>
          </a:p>
        </p:txBody>
      </p:sp>
      <p:sp>
        <p:nvSpPr>
          <p:cNvPr id="1039" name="Freeform: Shape 1034">
            <a:extLst>
              <a:ext uri="{FF2B5EF4-FFF2-40B4-BE49-F238E27FC236}">
                <a16:creationId xmlns:a16="http://schemas.microsoft.com/office/drawing/2014/main" id="{4B9FAFB2-BEB5-4848-8018-BCAD99E2E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838076" cy="6858000"/>
          </a:xfrm>
          <a:custGeom>
            <a:avLst/>
            <a:gdLst>
              <a:gd name="connsiteX0" fmla="*/ 4838076 w 4838076"/>
              <a:gd name="connsiteY0" fmla="*/ 0 h 6858000"/>
              <a:gd name="connsiteX1" fmla="*/ 4417162 w 4838076"/>
              <a:gd name="connsiteY1" fmla="*/ 0 h 6858000"/>
              <a:gd name="connsiteX2" fmla="*/ 3459219 w 4838076"/>
              <a:gd name="connsiteY2" fmla="*/ 0 h 6858000"/>
              <a:gd name="connsiteX3" fmla="*/ 334174 w 4838076"/>
              <a:gd name="connsiteY3" fmla="*/ 0 h 6858000"/>
              <a:gd name="connsiteX4" fmla="*/ 334173 w 4838076"/>
              <a:gd name="connsiteY4" fmla="*/ 0 h 6858000"/>
              <a:gd name="connsiteX5" fmla="*/ 189795 w 4838076"/>
              <a:gd name="connsiteY5" fmla="*/ 0 h 6858000"/>
              <a:gd name="connsiteX6" fmla="*/ 184756 w 4838076"/>
              <a:gd name="connsiteY6" fmla="*/ 66675 h 6858000"/>
              <a:gd name="connsiteX7" fmla="*/ 176358 w 4838076"/>
              <a:gd name="connsiteY7" fmla="*/ 122237 h 6858000"/>
              <a:gd name="connsiteX8" fmla="*/ 166281 w 4838076"/>
              <a:gd name="connsiteY8" fmla="*/ 174625 h 6858000"/>
              <a:gd name="connsiteX9" fmla="*/ 149485 w 4838076"/>
              <a:gd name="connsiteY9" fmla="*/ 217487 h 6858000"/>
              <a:gd name="connsiteX10" fmla="*/ 132689 w 4838076"/>
              <a:gd name="connsiteY10" fmla="*/ 260350 h 6858000"/>
              <a:gd name="connsiteX11" fmla="*/ 112534 w 4838076"/>
              <a:gd name="connsiteY11" fmla="*/ 296862 h 6858000"/>
              <a:gd name="connsiteX12" fmla="*/ 92379 w 4838076"/>
              <a:gd name="connsiteY12" fmla="*/ 334962 h 6858000"/>
              <a:gd name="connsiteX13" fmla="*/ 73903 w 4838076"/>
              <a:gd name="connsiteY13" fmla="*/ 369887 h 6858000"/>
              <a:gd name="connsiteX14" fmla="*/ 55427 w 4838076"/>
              <a:gd name="connsiteY14" fmla="*/ 409575 h 6858000"/>
              <a:gd name="connsiteX15" fmla="*/ 38632 w 4838076"/>
              <a:gd name="connsiteY15" fmla="*/ 450850 h 6858000"/>
              <a:gd name="connsiteX16" fmla="*/ 23515 w 4838076"/>
              <a:gd name="connsiteY16" fmla="*/ 496887 h 6858000"/>
              <a:gd name="connsiteX17" fmla="*/ 11758 w 4838076"/>
              <a:gd name="connsiteY17" fmla="*/ 546100 h 6858000"/>
              <a:gd name="connsiteX18" fmla="*/ 3359 w 4838076"/>
              <a:gd name="connsiteY18" fmla="*/ 606425 h 6858000"/>
              <a:gd name="connsiteX19" fmla="*/ 0 w 4838076"/>
              <a:gd name="connsiteY19" fmla="*/ 673100 h 6858000"/>
              <a:gd name="connsiteX20" fmla="*/ 3359 w 4838076"/>
              <a:gd name="connsiteY20" fmla="*/ 744537 h 6858000"/>
              <a:gd name="connsiteX21" fmla="*/ 11758 w 4838076"/>
              <a:gd name="connsiteY21" fmla="*/ 801687 h 6858000"/>
              <a:gd name="connsiteX22" fmla="*/ 23515 w 4838076"/>
              <a:gd name="connsiteY22" fmla="*/ 854075 h 6858000"/>
              <a:gd name="connsiteX23" fmla="*/ 38632 w 4838076"/>
              <a:gd name="connsiteY23" fmla="*/ 901700 h 6858000"/>
              <a:gd name="connsiteX24" fmla="*/ 55427 w 4838076"/>
              <a:gd name="connsiteY24" fmla="*/ 942975 h 6858000"/>
              <a:gd name="connsiteX25" fmla="*/ 75583 w 4838076"/>
              <a:gd name="connsiteY25" fmla="*/ 981075 h 6858000"/>
              <a:gd name="connsiteX26" fmla="*/ 95738 w 4838076"/>
              <a:gd name="connsiteY26" fmla="*/ 1017587 h 6858000"/>
              <a:gd name="connsiteX27" fmla="*/ 115893 w 4838076"/>
              <a:gd name="connsiteY27" fmla="*/ 1055687 h 6858000"/>
              <a:gd name="connsiteX28" fmla="*/ 134368 w 4838076"/>
              <a:gd name="connsiteY28" fmla="*/ 1095375 h 6858000"/>
              <a:gd name="connsiteX29" fmla="*/ 152844 w 4838076"/>
              <a:gd name="connsiteY29" fmla="*/ 1136650 h 6858000"/>
              <a:gd name="connsiteX30" fmla="*/ 167960 w 4838076"/>
              <a:gd name="connsiteY30" fmla="*/ 1182687 h 6858000"/>
              <a:gd name="connsiteX31" fmla="*/ 178038 w 4838076"/>
              <a:gd name="connsiteY31" fmla="*/ 1235075 h 6858000"/>
              <a:gd name="connsiteX32" fmla="*/ 188115 w 4838076"/>
              <a:gd name="connsiteY32" fmla="*/ 1295400 h 6858000"/>
              <a:gd name="connsiteX33" fmla="*/ 189795 w 4838076"/>
              <a:gd name="connsiteY33" fmla="*/ 1363662 h 6858000"/>
              <a:gd name="connsiteX34" fmla="*/ 188115 w 4838076"/>
              <a:gd name="connsiteY34" fmla="*/ 1431925 h 6858000"/>
              <a:gd name="connsiteX35" fmla="*/ 178038 w 4838076"/>
              <a:gd name="connsiteY35" fmla="*/ 1492250 h 6858000"/>
              <a:gd name="connsiteX36" fmla="*/ 167960 w 4838076"/>
              <a:gd name="connsiteY36" fmla="*/ 1544637 h 6858000"/>
              <a:gd name="connsiteX37" fmla="*/ 152844 w 4838076"/>
              <a:gd name="connsiteY37" fmla="*/ 1589087 h 6858000"/>
              <a:gd name="connsiteX38" fmla="*/ 134368 w 4838076"/>
              <a:gd name="connsiteY38" fmla="*/ 1631950 h 6858000"/>
              <a:gd name="connsiteX39" fmla="*/ 115893 w 4838076"/>
              <a:gd name="connsiteY39" fmla="*/ 1671637 h 6858000"/>
              <a:gd name="connsiteX40" fmla="*/ 95738 w 4838076"/>
              <a:gd name="connsiteY40" fmla="*/ 1708150 h 6858000"/>
              <a:gd name="connsiteX41" fmla="*/ 75583 w 4838076"/>
              <a:gd name="connsiteY41" fmla="*/ 1743075 h 6858000"/>
              <a:gd name="connsiteX42" fmla="*/ 55427 w 4838076"/>
              <a:gd name="connsiteY42" fmla="*/ 1782762 h 6858000"/>
              <a:gd name="connsiteX43" fmla="*/ 38632 w 4838076"/>
              <a:gd name="connsiteY43" fmla="*/ 1824037 h 6858000"/>
              <a:gd name="connsiteX44" fmla="*/ 23515 w 4838076"/>
              <a:gd name="connsiteY44" fmla="*/ 1870075 h 6858000"/>
              <a:gd name="connsiteX45" fmla="*/ 11758 w 4838076"/>
              <a:gd name="connsiteY45" fmla="*/ 1922462 h 6858000"/>
              <a:gd name="connsiteX46" fmla="*/ 3359 w 4838076"/>
              <a:gd name="connsiteY46" fmla="*/ 1982787 h 6858000"/>
              <a:gd name="connsiteX47" fmla="*/ 0 w 4838076"/>
              <a:gd name="connsiteY47" fmla="*/ 2051050 h 6858000"/>
              <a:gd name="connsiteX48" fmla="*/ 3359 w 4838076"/>
              <a:gd name="connsiteY48" fmla="*/ 2119312 h 6858000"/>
              <a:gd name="connsiteX49" fmla="*/ 11758 w 4838076"/>
              <a:gd name="connsiteY49" fmla="*/ 2179637 h 6858000"/>
              <a:gd name="connsiteX50" fmla="*/ 23515 w 4838076"/>
              <a:gd name="connsiteY50" fmla="*/ 2232025 h 6858000"/>
              <a:gd name="connsiteX51" fmla="*/ 38632 w 4838076"/>
              <a:gd name="connsiteY51" fmla="*/ 2278062 h 6858000"/>
              <a:gd name="connsiteX52" fmla="*/ 55427 w 4838076"/>
              <a:gd name="connsiteY52" fmla="*/ 2319337 h 6858000"/>
              <a:gd name="connsiteX53" fmla="*/ 75583 w 4838076"/>
              <a:gd name="connsiteY53" fmla="*/ 2359025 h 6858000"/>
              <a:gd name="connsiteX54" fmla="*/ 95738 w 4838076"/>
              <a:gd name="connsiteY54" fmla="*/ 2395537 h 6858000"/>
              <a:gd name="connsiteX55" fmla="*/ 115893 w 4838076"/>
              <a:gd name="connsiteY55" fmla="*/ 2433637 h 6858000"/>
              <a:gd name="connsiteX56" fmla="*/ 134368 w 4838076"/>
              <a:gd name="connsiteY56" fmla="*/ 2471737 h 6858000"/>
              <a:gd name="connsiteX57" fmla="*/ 152844 w 4838076"/>
              <a:gd name="connsiteY57" fmla="*/ 2513012 h 6858000"/>
              <a:gd name="connsiteX58" fmla="*/ 167960 w 4838076"/>
              <a:gd name="connsiteY58" fmla="*/ 2560637 h 6858000"/>
              <a:gd name="connsiteX59" fmla="*/ 178038 w 4838076"/>
              <a:gd name="connsiteY59" fmla="*/ 2613025 h 6858000"/>
              <a:gd name="connsiteX60" fmla="*/ 188115 w 4838076"/>
              <a:gd name="connsiteY60" fmla="*/ 2671762 h 6858000"/>
              <a:gd name="connsiteX61" fmla="*/ 189795 w 4838076"/>
              <a:gd name="connsiteY61" fmla="*/ 2741612 h 6858000"/>
              <a:gd name="connsiteX62" fmla="*/ 188115 w 4838076"/>
              <a:gd name="connsiteY62" fmla="*/ 2809875 h 6858000"/>
              <a:gd name="connsiteX63" fmla="*/ 178038 w 4838076"/>
              <a:gd name="connsiteY63" fmla="*/ 2868612 h 6858000"/>
              <a:gd name="connsiteX64" fmla="*/ 167960 w 4838076"/>
              <a:gd name="connsiteY64" fmla="*/ 2922587 h 6858000"/>
              <a:gd name="connsiteX65" fmla="*/ 152844 w 4838076"/>
              <a:gd name="connsiteY65" fmla="*/ 2967037 h 6858000"/>
              <a:gd name="connsiteX66" fmla="*/ 134368 w 4838076"/>
              <a:gd name="connsiteY66" fmla="*/ 3009900 h 6858000"/>
              <a:gd name="connsiteX67" fmla="*/ 115893 w 4838076"/>
              <a:gd name="connsiteY67" fmla="*/ 3046412 h 6858000"/>
              <a:gd name="connsiteX68" fmla="*/ 95738 w 4838076"/>
              <a:gd name="connsiteY68" fmla="*/ 3084512 h 6858000"/>
              <a:gd name="connsiteX69" fmla="*/ 75583 w 4838076"/>
              <a:gd name="connsiteY69" fmla="*/ 3121025 h 6858000"/>
              <a:gd name="connsiteX70" fmla="*/ 55427 w 4838076"/>
              <a:gd name="connsiteY70" fmla="*/ 3160712 h 6858000"/>
              <a:gd name="connsiteX71" fmla="*/ 38632 w 4838076"/>
              <a:gd name="connsiteY71" fmla="*/ 3201987 h 6858000"/>
              <a:gd name="connsiteX72" fmla="*/ 23515 w 4838076"/>
              <a:gd name="connsiteY72" fmla="*/ 3248025 h 6858000"/>
              <a:gd name="connsiteX73" fmla="*/ 11758 w 4838076"/>
              <a:gd name="connsiteY73" fmla="*/ 3300412 h 6858000"/>
              <a:gd name="connsiteX74" fmla="*/ 3359 w 4838076"/>
              <a:gd name="connsiteY74" fmla="*/ 3360737 h 6858000"/>
              <a:gd name="connsiteX75" fmla="*/ 0 w 4838076"/>
              <a:gd name="connsiteY75" fmla="*/ 3427412 h 6858000"/>
              <a:gd name="connsiteX76" fmla="*/ 3359 w 4838076"/>
              <a:gd name="connsiteY76" fmla="*/ 3497262 h 6858000"/>
              <a:gd name="connsiteX77" fmla="*/ 11758 w 4838076"/>
              <a:gd name="connsiteY77" fmla="*/ 3557587 h 6858000"/>
              <a:gd name="connsiteX78" fmla="*/ 23515 w 4838076"/>
              <a:gd name="connsiteY78" fmla="*/ 3609975 h 6858000"/>
              <a:gd name="connsiteX79" fmla="*/ 38632 w 4838076"/>
              <a:gd name="connsiteY79" fmla="*/ 3656012 h 6858000"/>
              <a:gd name="connsiteX80" fmla="*/ 55427 w 4838076"/>
              <a:gd name="connsiteY80" fmla="*/ 3697287 h 6858000"/>
              <a:gd name="connsiteX81" fmla="*/ 75583 w 4838076"/>
              <a:gd name="connsiteY81" fmla="*/ 3736975 h 6858000"/>
              <a:gd name="connsiteX82" fmla="*/ 115893 w 4838076"/>
              <a:gd name="connsiteY82" fmla="*/ 3811587 h 6858000"/>
              <a:gd name="connsiteX83" fmla="*/ 134368 w 4838076"/>
              <a:gd name="connsiteY83" fmla="*/ 3848100 h 6858000"/>
              <a:gd name="connsiteX84" fmla="*/ 152844 w 4838076"/>
              <a:gd name="connsiteY84" fmla="*/ 3890962 h 6858000"/>
              <a:gd name="connsiteX85" fmla="*/ 167960 w 4838076"/>
              <a:gd name="connsiteY85" fmla="*/ 3935412 h 6858000"/>
              <a:gd name="connsiteX86" fmla="*/ 178038 w 4838076"/>
              <a:gd name="connsiteY86" fmla="*/ 3987800 h 6858000"/>
              <a:gd name="connsiteX87" fmla="*/ 188115 w 4838076"/>
              <a:gd name="connsiteY87" fmla="*/ 4048125 h 6858000"/>
              <a:gd name="connsiteX88" fmla="*/ 189795 w 4838076"/>
              <a:gd name="connsiteY88" fmla="*/ 4116387 h 6858000"/>
              <a:gd name="connsiteX89" fmla="*/ 188115 w 4838076"/>
              <a:gd name="connsiteY89" fmla="*/ 4186237 h 6858000"/>
              <a:gd name="connsiteX90" fmla="*/ 178038 w 4838076"/>
              <a:gd name="connsiteY90" fmla="*/ 4244975 h 6858000"/>
              <a:gd name="connsiteX91" fmla="*/ 167960 w 4838076"/>
              <a:gd name="connsiteY91" fmla="*/ 4297362 h 6858000"/>
              <a:gd name="connsiteX92" fmla="*/ 152844 w 4838076"/>
              <a:gd name="connsiteY92" fmla="*/ 4343400 h 6858000"/>
              <a:gd name="connsiteX93" fmla="*/ 134368 w 4838076"/>
              <a:gd name="connsiteY93" fmla="*/ 4386262 h 6858000"/>
              <a:gd name="connsiteX94" fmla="*/ 115893 w 4838076"/>
              <a:gd name="connsiteY94" fmla="*/ 4424362 h 6858000"/>
              <a:gd name="connsiteX95" fmla="*/ 75583 w 4838076"/>
              <a:gd name="connsiteY95" fmla="*/ 4498975 h 6858000"/>
              <a:gd name="connsiteX96" fmla="*/ 55427 w 4838076"/>
              <a:gd name="connsiteY96" fmla="*/ 4537075 h 6858000"/>
              <a:gd name="connsiteX97" fmla="*/ 38632 w 4838076"/>
              <a:gd name="connsiteY97" fmla="*/ 4579937 h 6858000"/>
              <a:gd name="connsiteX98" fmla="*/ 23515 w 4838076"/>
              <a:gd name="connsiteY98" fmla="*/ 4625975 h 6858000"/>
              <a:gd name="connsiteX99" fmla="*/ 11758 w 4838076"/>
              <a:gd name="connsiteY99" fmla="*/ 4678362 h 6858000"/>
              <a:gd name="connsiteX100" fmla="*/ 3359 w 4838076"/>
              <a:gd name="connsiteY100" fmla="*/ 4738687 h 6858000"/>
              <a:gd name="connsiteX101" fmla="*/ 0 w 4838076"/>
              <a:gd name="connsiteY101" fmla="*/ 4806950 h 6858000"/>
              <a:gd name="connsiteX102" fmla="*/ 3359 w 4838076"/>
              <a:gd name="connsiteY102" fmla="*/ 4875212 h 6858000"/>
              <a:gd name="connsiteX103" fmla="*/ 11758 w 4838076"/>
              <a:gd name="connsiteY103" fmla="*/ 4935537 h 6858000"/>
              <a:gd name="connsiteX104" fmla="*/ 23515 w 4838076"/>
              <a:gd name="connsiteY104" fmla="*/ 4987925 h 6858000"/>
              <a:gd name="connsiteX105" fmla="*/ 38632 w 4838076"/>
              <a:gd name="connsiteY105" fmla="*/ 5033962 h 6858000"/>
              <a:gd name="connsiteX106" fmla="*/ 55427 w 4838076"/>
              <a:gd name="connsiteY106" fmla="*/ 5075237 h 6858000"/>
              <a:gd name="connsiteX107" fmla="*/ 75583 w 4838076"/>
              <a:gd name="connsiteY107" fmla="*/ 5114925 h 6858000"/>
              <a:gd name="connsiteX108" fmla="*/ 95738 w 4838076"/>
              <a:gd name="connsiteY108" fmla="*/ 5149850 h 6858000"/>
              <a:gd name="connsiteX109" fmla="*/ 115893 w 4838076"/>
              <a:gd name="connsiteY109" fmla="*/ 5186362 h 6858000"/>
              <a:gd name="connsiteX110" fmla="*/ 134368 w 4838076"/>
              <a:gd name="connsiteY110" fmla="*/ 5226050 h 6858000"/>
              <a:gd name="connsiteX111" fmla="*/ 152844 w 4838076"/>
              <a:gd name="connsiteY111" fmla="*/ 5268912 h 6858000"/>
              <a:gd name="connsiteX112" fmla="*/ 167960 w 4838076"/>
              <a:gd name="connsiteY112" fmla="*/ 5313362 h 6858000"/>
              <a:gd name="connsiteX113" fmla="*/ 178038 w 4838076"/>
              <a:gd name="connsiteY113" fmla="*/ 5365750 h 6858000"/>
              <a:gd name="connsiteX114" fmla="*/ 188115 w 4838076"/>
              <a:gd name="connsiteY114" fmla="*/ 5426075 h 6858000"/>
              <a:gd name="connsiteX115" fmla="*/ 189795 w 4838076"/>
              <a:gd name="connsiteY115" fmla="*/ 5494337 h 6858000"/>
              <a:gd name="connsiteX116" fmla="*/ 188115 w 4838076"/>
              <a:gd name="connsiteY116" fmla="*/ 5562600 h 6858000"/>
              <a:gd name="connsiteX117" fmla="*/ 178038 w 4838076"/>
              <a:gd name="connsiteY117" fmla="*/ 5622925 h 6858000"/>
              <a:gd name="connsiteX118" fmla="*/ 167960 w 4838076"/>
              <a:gd name="connsiteY118" fmla="*/ 5675312 h 6858000"/>
              <a:gd name="connsiteX119" fmla="*/ 152844 w 4838076"/>
              <a:gd name="connsiteY119" fmla="*/ 5721350 h 6858000"/>
              <a:gd name="connsiteX120" fmla="*/ 134368 w 4838076"/>
              <a:gd name="connsiteY120" fmla="*/ 5762625 h 6858000"/>
              <a:gd name="connsiteX121" fmla="*/ 115893 w 4838076"/>
              <a:gd name="connsiteY121" fmla="*/ 5802312 h 6858000"/>
              <a:gd name="connsiteX122" fmla="*/ 95738 w 4838076"/>
              <a:gd name="connsiteY122" fmla="*/ 5840412 h 6858000"/>
              <a:gd name="connsiteX123" fmla="*/ 75583 w 4838076"/>
              <a:gd name="connsiteY123" fmla="*/ 5876925 h 6858000"/>
              <a:gd name="connsiteX124" fmla="*/ 55427 w 4838076"/>
              <a:gd name="connsiteY124" fmla="*/ 5915025 h 6858000"/>
              <a:gd name="connsiteX125" fmla="*/ 38632 w 4838076"/>
              <a:gd name="connsiteY125" fmla="*/ 5956300 h 6858000"/>
              <a:gd name="connsiteX126" fmla="*/ 23515 w 4838076"/>
              <a:gd name="connsiteY126" fmla="*/ 6003925 h 6858000"/>
              <a:gd name="connsiteX127" fmla="*/ 11758 w 4838076"/>
              <a:gd name="connsiteY127" fmla="*/ 6056312 h 6858000"/>
              <a:gd name="connsiteX128" fmla="*/ 3359 w 4838076"/>
              <a:gd name="connsiteY128" fmla="*/ 6113462 h 6858000"/>
              <a:gd name="connsiteX129" fmla="*/ 0 w 4838076"/>
              <a:gd name="connsiteY129" fmla="*/ 6183312 h 6858000"/>
              <a:gd name="connsiteX130" fmla="*/ 3359 w 4838076"/>
              <a:gd name="connsiteY130" fmla="*/ 6251575 h 6858000"/>
              <a:gd name="connsiteX131" fmla="*/ 11758 w 4838076"/>
              <a:gd name="connsiteY131" fmla="*/ 6311900 h 6858000"/>
              <a:gd name="connsiteX132" fmla="*/ 23515 w 4838076"/>
              <a:gd name="connsiteY132" fmla="*/ 6361112 h 6858000"/>
              <a:gd name="connsiteX133" fmla="*/ 38632 w 4838076"/>
              <a:gd name="connsiteY133" fmla="*/ 6407150 h 6858000"/>
              <a:gd name="connsiteX134" fmla="*/ 55427 w 4838076"/>
              <a:gd name="connsiteY134" fmla="*/ 6448425 h 6858000"/>
              <a:gd name="connsiteX135" fmla="*/ 73903 w 4838076"/>
              <a:gd name="connsiteY135" fmla="*/ 6488112 h 6858000"/>
              <a:gd name="connsiteX136" fmla="*/ 92379 w 4838076"/>
              <a:gd name="connsiteY136" fmla="*/ 6523037 h 6858000"/>
              <a:gd name="connsiteX137" fmla="*/ 112534 w 4838076"/>
              <a:gd name="connsiteY137" fmla="*/ 6561137 h 6858000"/>
              <a:gd name="connsiteX138" fmla="*/ 132689 w 4838076"/>
              <a:gd name="connsiteY138" fmla="*/ 6597650 h 6858000"/>
              <a:gd name="connsiteX139" fmla="*/ 149485 w 4838076"/>
              <a:gd name="connsiteY139" fmla="*/ 6640512 h 6858000"/>
              <a:gd name="connsiteX140" fmla="*/ 166281 w 4838076"/>
              <a:gd name="connsiteY140" fmla="*/ 6683375 h 6858000"/>
              <a:gd name="connsiteX141" fmla="*/ 176358 w 4838076"/>
              <a:gd name="connsiteY141" fmla="*/ 6735762 h 6858000"/>
              <a:gd name="connsiteX142" fmla="*/ 184756 w 4838076"/>
              <a:gd name="connsiteY142" fmla="*/ 6791325 h 6858000"/>
              <a:gd name="connsiteX143" fmla="*/ 189795 w 4838076"/>
              <a:gd name="connsiteY143" fmla="*/ 6858000 h 6858000"/>
              <a:gd name="connsiteX144" fmla="*/ 334173 w 4838076"/>
              <a:gd name="connsiteY144" fmla="*/ 6858000 h 6858000"/>
              <a:gd name="connsiteX145" fmla="*/ 334174 w 4838076"/>
              <a:gd name="connsiteY145" fmla="*/ 6858000 h 6858000"/>
              <a:gd name="connsiteX146" fmla="*/ 3459219 w 4838076"/>
              <a:gd name="connsiteY146" fmla="*/ 6858000 h 6858000"/>
              <a:gd name="connsiteX147" fmla="*/ 4417162 w 4838076"/>
              <a:gd name="connsiteY147" fmla="*/ 6858000 h 6858000"/>
              <a:gd name="connsiteX148" fmla="*/ 4838076 w 4838076"/>
              <a:gd name="connsiteY14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38076" h="6858000">
                <a:moveTo>
                  <a:pt x="4838076" y="0"/>
                </a:moveTo>
                <a:lnTo>
                  <a:pt x="4417162" y="0"/>
                </a:lnTo>
                <a:lnTo>
                  <a:pt x="3459219" y="0"/>
                </a:ln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3459219" y="6858000"/>
                </a:lnTo>
                <a:lnTo>
                  <a:pt x="4417162" y="6858000"/>
                </a:lnTo>
                <a:lnTo>
                  <a:pt x="4838076"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A3C2AE06-0227-100A-8B7F-9AE9A2B2E88A}"/>
              </a:ext>
            </a:extLst>
          </p:cNvPr>
          <p:cNvSpPr>
            <a:spLocks noGrp="1"/>
          </p:cNvSpPr>
          <p:nvPr>
            <p:ph idx="1"/>
          </p:nvPr>
        </p:nvSpPr>
        <p:spPr>
          <a:xfrm>
            <a:off x="765051" y="2286000"/>
            <a:ext cx="3384000" cy="3844800"/>
          </a:xfrm>
        </p:spPr>
        <p:txBody>
          <a:bodyPr>
            <a:normAutofit/>
          </a:bodyPr>
          <a:lstStyle/>
          <a:p>
            <a:r>
              <a:rPr lang="en-US" sz="2000">
                <a:solidFill>
                  <a:schemeClr val="bg1">
                    <a:alpha val="60000"/>
                  </a:schemeClr>
                </a:solidFill>
              </a:rPr>
              <a:t>Building resilience With young people</a:t>
            </a:r>
            <a:endParaRPr lang="en-GB" sz="2000">
              <a:solidFill>
                <a:schemeClr val="bg1">
                  <a:alpha val="60000"/>
                </a:schemeClr>
              </a:solidFill>
            </a:endParaRPr>
          </a:p>
        </p:txBody>
      </p:sp>
      <p:pic>
        <p:nvPicPr>
          <p:cNvPr id="1026" name="Picture 2">
            <a:extLst>
              <a:ext uri="{FF2B5EF4-FFF2-40B4-BE49-F238E27FC236}">
                <a16:creationId xmlns:a16="http://schemas.microsoft.com/office/drawing/2014/main" id="{1C259C35-E409-91EC-AA6A-A20BAC8A094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24996" y="-1"/>
            <a:ext cx="4838076" cy="686252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64C4C71-B44A-B9E1-A84F-ECC13FF113D5}"/>
              </a:ext>
            </a:extLst>
          </p:cNvPr>
          <p:cNvSpPr txBox="1"/>
          <p:nvPr/>
        </p:nvSpPr>
        <p:spPr>
          <a:xfrm>
            <a:off x="1259252" y="5946135"/>
            <a:ext cx="6094674" cy="369332"/>
          </a:xfrm>
          <a:prstGeom prst="rect">
            <a:avLst/>
          </a:prstGeom>
          <a:noFill/>
        </p:spPr>
        <p:txBody>
          <a:bodyPr wrap="square">
            <a:spAutoFit/>
          </a:bodyPr>
          <a:lstStyle/>
          <a:p>
            <a:r>
              <a:rPr lang="en-GB" sz="1800" dirty="0">
                <a:solidFill>
                  <a:schemeClr val="bg2"/>
                </a:solidFill>
              </a:rPr>
              <a:t>(Shannon, J. (2022). </a:t>
            </a:r>
            <a:endParaRPr lang="en-GB" dirty="0">
              <a:solidFill>
                <a:schemeClr val="bg2"/>
              </a:solidFill>
            </a:endParaRPr>
          </a:p>
        </p:txBody>
      </p:sp>
    </p:spTree>
    <p:extLst>
      <p:ext uri="{BB962C8B-B14F-4D97-AF65-F5344CB8AC3E}">
        <p14:creationId xmlns:p14="http://schemas.microsoft.com/office/powerpoint/2010/main" val="4627255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B462DE9-717C-2B77-63E6-59057D26ACA4}"/>
              </a:ext>
            </a:extLst>
          </p:cNvPr>
          <p:cNvSpPr>
            <a:spLocks noGrp="1"/>
          </p:cNvSpPr>
          <p:nvPr>
            <p:ph type="title"/>
          </p:nvPr>
        </p:nvSpPr>
        <p:spPr>
          <a:xfrm>
            <a:off x="3029821" y="232309"/>
            <a:ext cx="5754696" cy="618083"/>
          </a:xfrm>
        </p:spPr>
        <p:txBody>
          <a:bodyPr>
            <a:normAutofit/>
          </a:bodyPr>
          <a:lstStyle/>
          <a:p>
            <a:pPr algn="ctr"/>
            <a:r>
              <a:rPr lang="en-US" sz="3600" dirty="0">
                <a:solidFill>
                  <a:schemeClr val="tx2"/>
                </a:solidFill>
              </a:rPr>
              <a:t>Conclusion</a:t>
            </a:r>
            <a:endParaRPr lang="en-GB" sz="3600" dirty="0">
              <a:solidFill>
                <a:schemeClr val="tx2"/>
              </a:solidFill>
            </a:endParaRPr>
          </a:p>
        </p:txBody>
      </p:sp>
      <p:sp>
        <p:nvSpPr>
          <p:cNvPr id="3" name="Content Placeholder 2">
            <a:extLst>
              <a:ext uri="{FF2B5EF4-FFF2-40B4-BE49-F238E27FC236}">
                <a16:creationId xmlns:a16="http://schemas.microsoft.com/office/drawing/2014/main" id="{9A4E8B56-05D7-BCE9-62AF-CBAD7EC0D2AF}"/>
              </a:ext>
            </a:extLst>
          </p:cNvPr>
          <p:cNvSpPr>
            <a:spLocks noGrp="1"/>
          </p:cNvSpPr>
          <p:nvPr>
            <p:ph idx="1"/>
          </p:nvPr>
        </p:nvSpPr>
        <p:spPr>
          <a:xfrm>
            <a:off x="274320" y="850391"/>
            <a:ext cx="11457432" cy="5775299"/>
          </a:xfrm>
        </p:spPr>
        <p:txBody>
          <a:bodyPr anchor="t">
            <a:normAutofit/>
          </a:bodyPr>
          <a:lstStyle/>
          <a:p>
            <a:pPr marL="0" indent="0">
              <a:buNone/>
            </a:pPr>
            <a:endParaRPr lang="en-US" sz="500" dirty="0">
              <a:solidFill>
                <a:schemeClr val="tx2"/>
              </a:solidFill>
            </a:endParaRPr>
          </a:p>
          <a:p>
            <a:pPr>
              <a:spcAft>
                <a:spcPts val="800"/>
              </a:spcAft>
            </a:pPr>
            <a:r>
              <a:rPr lang="en-US" sz="2000" kern="1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This  overview presentation began with the exploration of the statistics for those young people in the care system in Wales and England, the reasons behind how they arrived there, and their experiences while in care.</a:t>
            </a:r>
            <a:endParaRPr lang="en-GB" sz="2000" kern="1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US" sz="2000" kern="1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The second topic  covered what were ACES, who was affected and how it impacted them. The presentation covered those adverse community experiences and how this may further impact on a young person’s life. This section was finalized by the effects of brain development through trauma at the significant ages at puberty.</a:t>
            </a:r>
            <a:endParaRPr lang="en-GB" sz="2000" kern="1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US" sz="2000" kern="1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The third section covered  the multi-agency approach needed to support children in care, and the different professionals involved.</a:t>
            </a:r>
            <a:endParaRPr lang="en-GB" sz="2000" kern="1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US" sz="2000" kern="1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The fourth section covered how the Welsh Government approached ACES, both in adults and then young people, developing legislation, then policies to tackle this issue.</a:t>
            </a:r>
            <a:endParaRPr lang="en-GB" sz="2000" kern="1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US" sz="2000" kern="1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Lastly two proven informed practices were briefly explored, how through networking with the Family Nurse Partnership to engage with young mothers, and presenting a Resilience toolkit, which could be used in a variety of settings.</a:t>
            </a:r>
            <a:endParaRPr lang="en-GB" sz="2000" kern="1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US" sz="2000" kern="1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Thank you for listening.</a:t>
            </a:r>
            <a:endParaRPr lang="en-GB" sz="2000" kern="1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7680845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5D8E0-DD59-9D50-77FA-84253236DAD1}"/>
              </a:ext>
            </a:extLst>
          </p:cNvPr>
          <p:cNvSpPr>
            <a:spLocks noGrp="1"/>
          </p:cNvSpPr>
          <p:nvPr>
            <p:ph type="title"/>
          </p:nvPr>
        </p:nvSpPr>
        <p:spPr>
          <a:xfrm>
            <a:off x="838200" y="365125"/>
            <a:ext cx="10515600" cy="951611"/>
          </a:xfrm>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65AB58DC-8494-295E-0A10-2C16898E5405}"/>
              </a:ext>
            </a:extLst>
          </p:cNvPr>
          <p:cNvSpPr>
            <a:spLocks noGrp="1"/>
          </p:cNvSpPr>
          <p:nvPr>
            <p:ph idx="1"/>
          </p:nvPr>
        </p:nvSpPr>
        <p:spPr>
          <a:xfrm>
            <a:off x="838200" y="998886"/>
            <a:ext cx="10515600" cy="5493989"/>
          </a:xfrm>
        </p:spPr>
        <p:txBody>
          <a:bodyPr>
            <a:normAutofit fontScale="85000" lnSpcReduction="10000"/>
          </a:bodyPr>
          <a:lstStyle/>
          <a:p>
            <a:endParaRPr lang="en-US" sz="1400" dirty="0">
              <a:latin typeface="Arial" panose="020B0604020202020204" pitchFamily="34" charset="0"/>
              <a:cs typeface="Arial" panose="020B0604020202020204" pitchFamily="34" charset="0"/>
            </a:endParaRPr>
          </a:p>
          <a:p>
            <a:r>
              <a:rPr lang="en-GB" sz="1400" kern="100" dirty="0">
                <a:latin typeface="Arial" panose="020B0604020202020204" pitchFamily="34" charset="0"/>
                <a:ea typeface="Calibri" panose="020F0502020204030204" pitchFamily="34" charset="0"/>
                <a:cs typeface="Arial" panose="020B0604020202020204" pitchFamily="34" charset="0"/>
              </a:rPr>
              <a:t>ACE Hub Wales(2022a) </a:t>
            </a:r>
            <a:r>
              <a:rPr lang="en-US" sz="1050" dirty="0"/>
              <a:t>Trauma-Informed Wales: A Societal Approach to Understanding, Preventing and Supporting the Impacts of Trauma and Adversity</a:t>
            </a:r>
            <a:r>
              <a:rPr lang="en-GB" sz="1400" kern="100" dirty="0">
                <a:latin typeface="Arial" panose="020B0604020202020204" pitchFamily="34" charset="0"/>
                <a:cs typeface="Arial" panose="020B0604020202020204" pitchFamily="34" charset="0"/>
              </a:rPr>
              <a:t>. Cardiff: Public Health Wales. Available from: </a:t>
            </a:r>
            <a:r>
              <a:rPr lang="en-GB" sz="1400" kern="100" dirty="0">
                <a:latin typeface="Arial" panose="020B0604020202020204" pitchFamily="34" charset="0"/>
                <a:cs typeface="Arial" panose="020B0604020202020204" pitchFamily="34" charset="0"/>
                <a:hlinkClick r:id="rId2"/>
              </a:rPr>
              <a:t>https://traumaframeworkcymru.com/</a:t>
            </a:r>
            <a:r>
              <a:rPr lang="en-GB" sz="1400" kern="100" dirty="0">
                <a:latin typeface="Arial" panose="020B0604020202020204" pitchFamily="34" charset="0"/>
                <a:cs typeface="Arial" panose="020B0604020202020204" pitchFamily="34" charset="0"/>
              </a:rPr>
              <a:t> </a:t>
            </a:r>
            <a:r>
              <a:rPr lang="en-GB" sz="1400" kern="100" dirty="0">
                <a:effectLst/>
                <a:latin typeface="Arial" panose="020B0604020202020204" pitchFamily="34" charset="0"/>
                <a:ea typeface="Calibri" panose="020F0502020204030204" pitchFamily="34" charset="0"/>
                <a:cs typeface="Arial" panose="020B0604020202020204" pitchFamily="34" charset="0"/>
              </a:rPr>
              <a:t>(Accessed 10 January 2023).</a:t>
            </a:r>
          </a:p>
          <a:p>
            <a:r>
              <a:rPr lang="en-GB" sz="1400" kern="100" dirty="0">
                <a:latin typeface="Arial" panose="020B0604020202020204" pitchFamily="34" charset="0"/>
                <a:ea typeface="Calibri" panose="020F0502020204030204" pitchFamily="34" charset="0"/>
                <a:cs typeface="Arial" panose="020B0604020202020204" pitchFamily="34" charset="0"/>
              </a:rPr>
              <a:t>Ace Hub Wales </a:t>
            </a:r>
            <a:r>
              <a:rPr lang="en-GB" sz="1400" kern="100" dirty="0">
                <a:effectLst/>
                <a:latin typeface="Arial" panose="020B0604020202020204" pitchFamily="34" charset="0"/>
                <a:ea typeface="Calibri" panose="020F0502020204030204" pitchFamily="34" charset="0"/>
                <a:cs typeface="Arial" panose="020B0604020202020204" pitchFamily="34" charset="0"/>
              </a:rPr>
              <a:t>(2022b) </a:t>
            </a:r>
            <a:r>
              <a:rPr lang="en-GB" sz="1400" i="1" kern="100" dirty="0">
                <a:effectLst/>
                <a:latin typeface="Arial" panose="020B0604020202020204" pitchFamily="34" charset="0"/>
                <a:ea typeface="Calibri" panose="020F0502020204030204" pitchFamily="34" charset="0"/>
                <a:cs typeface="Arial" panose="020B0604020202020204" pitchFamily="34" charset="0"/>
              </a:rPr>
              <a:t>What Works in the prevention and early intervention of ACEs at the community level?  </a:t>
            </a:r>
            <a:r>
              <a:rPr lang="en-GB" sz="1400" kern="100" dirty="0">
                <a:effectLst/>
                <a:latin typeface="Arial" panose="020B0604020202020204" pitchFamily="34" charset="0"/>
                <a:ea typeface="Calibri" panose="020F0502020204030204" pitchFamily="34" charset="0"/>
                <a:cs typeface="Arial" panose="020B0604020202020204" pitchFamily="34" charset="0"/>
              </a:rPr>
              <a:t>ACE Hub Wales</a:t>
            </a:r>
            <a:r>
              <a:rPr lang="en-GB" sz="1400" i="1"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1400" i="1" kern="100" dirty="0">
                <a:effectLst/>
                <a:latin typeface="Arial" panose="020B0604020202020204" pitchFamily="34" charset="0"/>
                <a:ea typeface="Calibri" panose="020F0502020204030204" pitchFamily="34" charset="0"/>
                <a:cs typeface="Arial" panose="020B0604020202020204" pitchFamily="34" charset="0"/>
                <a:hlinkClick r:id="rId3"/>
              </a:rPr>
              <a:t>https://acehubwales.com/wp-content/uploads/2022/11/ACEs-What-Works-in-Community-Interventions-English-final.pdf</a:t>
            </a:r>
            <a:r>
              <a:rPr lang="en-GB" sz="1400" i="1" kern="100" dirty="0">
                <a:effectLst/>
                <a:latin typeface="Arial" panose="020B0604020202020204" pitchFamily="34" charset="0"/>
                <a:ea typeface="Calibri" panose="020F0502020204030204" pitchFamily="34" charset="0"/>
                <a:cs typeface="Arial" panose="020B0604020202020204" pitchFamily="34" charset="0"/>
              </a:rPr>
              <a:t> </a:t>
            </a:r>
            <a:r>
              <a:rPr lang="en-GB" sz="1400" kern="100" dirty="0">
                <a:effectLst/>
                <a:latin typeface="Arial" panose="020B0604020202020204" pitchFamily="34" charset="0"/>
                <a:ea typeface="Calibri" panose="020F0502020204030204" pitchFamily="34" charset="0"/>
                <a:cs typeface="Arial" panose="020B0604020202020204" pitchFamily="34" charset="0"/>
              </a:rPr>
              <a:t>(Accessed 13 January 2023).</a:t>
            </a:r>
          </a:p>
          <a:p>
            <a:r>
              <a:rPr lang="en-GB" sz="1400" dirty="0">
                <a:effectLst/>
                <a:latin typeface="Arial" panose="020B0604020202020204" pitchFamily="34" charset="0"/>
                <a:ea typeface="Calibri" panose="020F0502020204030204" pitchFamily="34" charset="0"/>
                <a:cs typeface="Arial" panose="020B0604020202020204" pitchFamily="34" charset="0"/>
              </a:rPr>
              <a:t>Alderson H, </a:t>
            </a:r>
            <a:r>
              <a:rPr lang="en-GB" sz="1400" dirty="0" err="1">
                <a:effectLst/>
                <a:latin typeface="Arial" panose="020B0604020202020204" pitchFamily="34" charset="0"/>
                <a:ea typeface="Calibri" panose="020F0502020204030204" pitchFamily="34" charset="0"/>
                <a:cs typeface="Arial" panose="020B0604020202020204" pitchFamily="34" charset="0"/>
              </a:rPr>
              <a:t>Kaner</a:t>
            </a:r>
            <a:r>
              <a:rPr lang="en-GB" sz="1400" dirty="0">
                <a:effectLst/>
                <a:latin typeface="Arial" panose="020B0604020202020204" pitchFamily="34" charset="0"/>
                <a:ea typeface="Calibri" panose="020F0502020204030204" pitchFamily="34" charset="0"/>
                <a:cs typeface="Arial" panose="020B0604020202020204" pitchFamily="34" charset="0"/>
              </a:rPr>
              <a:t> E, McColl E, </a:t>
            </a:r>
            <a:r>
              <a:rPr lang="en-GB" sz="1400" dirty="0" err="1">
                <a:effectLst/>
                <a:latin typeface="Arial" panose="020B0604020202020204" pitchFamily="34" charset="0"/>
                <a:ea typeface="Calibri" panose="020F0502020204030204" pitchFamily="34" charset="0"/>
                <a:cs typeface="Arial" panose="020B0604020202020204" pitchFamily="34" charset="0"/>
              </a:rPr>
              <a:t>Howel</a:t>
            </a:r>
            <a:r>
              <a:rPr lang="en-GB" sz="1400" dirty="0">
                <a:effectLst/>
                <a:latin typeface="Arial" panose="020B0604020202020204" pitchFamily="34" charset="0"/>
                <a:ea typeface="Calibri" panose="020F0502020204030204" pitchFamily="34" charset="0"/>
                <a:cs typeface="Arial" panose="020B0604020202020204" pitchFamily="34" charset="0"/>
              </a:rPr>
              <a:t> D, </a:t>
            </a:r>
            <a:r>
              <a:rPr lang="en-GB" sz="1400" dirty="0" err="1">
                <a:effectLst/>
                <a:latin typeface="Arial" panose="020B0604020202020204" pitchFamily="34" charset="0"/>
                <a:ea typeface="Calibri" panose="020F0502020204030204" pitchFamily="34" charset="0"/>
                <a:cs typeface="Arial" panose="020B0604020202020204" pitchFamily="34" charset="0"/>
              </a:rPr>
              <a:t>Fouweather</a:t>
            </a:r>
            <a:r>
              <a:rPr lang="en-GB" sz="1400" dirty="0">
                <a:effectLst/>
                <a:latin typeface="Arial" panose="020B0604020202020204" pitchFamily="34" charset="0"/>
                <a:ea typeface="Calibri" panose="020F0502020204030204" pitchFamily="34" charset="0"/>
                <a:cs typeface="Arial" panose="020B0604020202020204" pitchFamily="34" charset="0"/>
              </a:rPr>
              <a:t> T, McGovern R, et al. (2020) ‘A pilot feasibility randomised controlled trial of two behaviour change interventions compared to usual care to reduce substance misuse in looked after children and care leavers aged 12-20 years’: </a:t>
            </a:r>
            <a:r>
              <a:rPr lang="en-GB" sz="1400" i="1" dirty="0">
                <a:effectLst/>
                <a:latin typeface="Arial" panose="020B0604020202020204" pitchFamily="34" charset="0"/>
                <a:ea typeface="Calibri" panose="020F0502020204030204" pitchFamily="34" charset="0"/>
                <a:cs typeface="Arial" panose="020B0604020202020204" pitchFamily="34" charset="0"/>
              </a:rPr>
              <a:t>The SOLID study.</a:t>
            </a:r>
            <a:r>
              <a:rPr lang="en-GB" sz="1400" dirty="0">
                <a:effectLst/>
                <a:latin typeface="Arial" panose="020B0604020202020204" pitchFamily="34" charset="0"/>
                <a:ea typeface="Calibri" panose="020F0502020204030204" pitchFamily="34" charset="0"/>
                <a:cs typeface="Arial" panose="020B0604020202020204" pitchFamily="34" charset="0"/>
              </a:rPr>
              <a:t> </a:t>
            </a:r>
            <a:r>
              <a:rPr lang="en-GB" sz="1400" dirty="0" err="1">
                <a:effectLst/>
                <a:latin typeface="Arial" panose="020B0604020202020204" pitchFamily="34" charset="0"/>
                <a:ea typeface="Calibri" panose="020F0502020204030204" pitchFamily="34" charset="0"/>
                <a:cs typeface="Arial" panose="020B0604020202020204" pitchFamily="34" charset="0"/>
              </a:rPr>
              <a:t>PLoS</a:t>
            </a:r>
            <a:r>
              <a:rPr lang="en-GB" sz="1400" dirty="0">
                <a:effectLst/>
                <a:latin typeface="Arial" panose="020B0604020202020204" pitchFamily="34" charset="0"/>
                <a:ea typeface="Calibri" panose="020F0502020204030204" pitchFamily="34" charset="0"/>
                <a:cs typeface="Arial" panose="020B0604020202020204" pitchFamily="34" charset="0"/>
              </a:rPr>
              <a:t> ONE 15(9): e0238286. https:// doi.org/10.1371/journal.pone.0238286.</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Belton, B. (2010) Radical Youth Work: </a:t>
            </a:r>
            <a:r>
              <a:rPr lang="en-GB" sz="1400" i="1" dirty="0">
                <a:latin typeface="Arial" panose="020B0604020202020204" pitchFamily="34" charset="0"/>
                <a:cs typeface="Arial" panose="020B0604020202020204" pitchFamily="34" charset="0"/>
              </a:rPr>
              <a:t>Developing critical perspectives and professional judgement</a:t>
            </a:r>
            <a:r>
              <a:rPr lang="en-GB" sz="1400" dirty="0">
                <a:latin typeface="Arial" panose="020B0604020202020204" pitchFamily="34" charset="0"/>
                <a:cs typeface="Arial" panose="020B0604020202020204" pitchFamily="34" charset="0"/>
              </a:rPr>
              <a:t>. Lyme Regis: Russell House Publishing.</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p>
            <a:r>
              <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Buimer, E.E.L., Brouwer, R.M., Mandl, R. C.W., Pas, P., </a:t>
            </a:r>
            <a:r>
              <a:rPr lang="en-GB" sz="14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Schnack</a:t>
            </a:r>
            <a:r>
              <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H. G., and Pol, H. E. H (2022) </a:t>
            </a:r>
            <a:r>
              <a:rPr lang="en-GB" sz="1400" dirty="0">
                <a:solidFill>
                  <a:srgbClr val="282828"/>
                </a:solidFill>
                <a:effectLst/>
                <a:latin typeface="Arial" panose="020B0604020202020204" pitchFamily="34" charset="0"/>
                <a:ea typeface="Times New Roman" panose="02020603050405020304" pitchFamily="18" charset="0"/>
                <a:cs typeface="Arial" panose="020B0604020202020204" pitchFamily="34" charset="0"/>
              </a:rPr>
              <a:t>Adverse childhood experiences and </a:t>
            </a:r>
            <a:r>
              <a:rPr lang="en-GB" sz="1400" dirty="0" err="1">
                <a:solidFill>
                  <a:srgbClr val="282828"/>
                </a:solidFill>
                <a:effectLst/>
                <a:latin typeface="Arial" panose="020B0604020202020204" pitchFamily="34" charset="0"/>
                <a:ea typeface="Times New Roman" panose="02020603050405020304" pitchFamily="18" charset="0"/>
                <a:cs typeface="Arial" panose="020B0604020202020204" pitchFamily="34" charset="0"/>
              </a:rPr>
              <a:t>fronto</a:t>
            </a:r>
            <a:r>
              <a:rPr lang="en-GB" sz="1400" dirty="0">
                <a:solidFill>
                  <a:srgbClr val="282828"/>
                </a:solidFill>
                <a:effectLst/>
                <a:latin typeface="Arial" panose="020B0604020202020204" pitchFamily="34" charset="0"/>
                <a:ea typeface="Times New Roman" panose="02020603050405020304" pitchFamily="18" charset="0"/>
                <a:cs typeface="Arial" panose="020B0604020202020204" pitchFamily="34" charset="0"/>
              </a:rPr>
              <a:t>-subcortical structures in the developing brain Front. </a:t>
            </a:r>
            <a:r>
              <a:rPr lang="en-GB" sz="1400" i="1" dirty="0">
                <a:solidFill>
                  <a:srgbClr val="282828"/>
                </a:solidFill>
                <a:effectLst/>
                <a:latin typeface="Arial" panose="020B0604020202020204" pitchFamily="34" charset="0"/>
                <a:ea typeface="Times New Roman" panose="02020603050405020304" pitchFamily="18" charset="0"/>
                <a:cs typeface="Arial" panose="020B0604020202020204" pitchFamily="34" charset="0"/>
              </a:rPr>
              <a:t>Psychiatry</a:t>
            </a:r>
            <a:r>
              <a:rPr lang="en-GB" sz="1400" dirty="0">
                <a:solidFill>
                  <a:srgbClr val="282828"/>
                </a:solidFill>
                <a:effectLst/>
                <a:latin typeface="Arial" panose="020B0604020202020204" pitchFamily="34" charset="0"/>
                <a:ea typeface="Times New Roman" panose="02020603050405020304" pitchFamily="18" charset="0"/>
                <a:cs typeface="Arial" panose="020B0604020202020204" pitchFamily="34" charset="0"/>
              </a:rPr>
              <a:t>, 06 October 2022 </a:t>
            </a:r>
            <a:r>
              <a:rPr lang="en-GB" sz="1400" u="none" strike="noStrike" dirty="0">
                <a:solidFill>
                  <a:srgbClr val="282828"/>
                </a:solidFill>
                <a:effectLst/>
                <a:latin typeface="Arial" panose="020B0604020202020204" pitchFamily="34" charset="0"/>
                <a:ea typeface="Times New Roman" panose="02020603050405020304" pitchFamily="18" charset="0"/>
                <a:cs typeface="Arial" panose="020B0604020202020204" pitchFamily="34" charset="0"/>
                <a:hlinkClick r:id="rId4"/>
              </a:rPr>
              <a:t>https://doi.org/10.3389/fpsyt.2022.955871</a:t>
            </a:r>
            <a:r>
              <a:rPr lang="en-GB" sz="1400" u="none" strike="noStrike" dirty="0">
                <a:solidFill>
                  <a:srgbClr val="282828"/>
                </a:solidFill>
                <a:effectLst/>
                <a:latin typeface="Arial" panose="020B0604020202020204" pitchFamily="34" charset="0"/>
                <a:ea typeface="Times New Roman" panose="02020603050405020304" pitchFamily="18" charset="0"/>
                <a:cs typeface="Arial" panose="020B0604020202020204" pitchFamily="34" charset="0"/>
              </a:rPr>
              <a:t>. </a:t>
            </a:r>
            <a:r>
              <a:rPr lang="en-GB" sz="1400" kern="100" dirty="0">
                <a:effectLst/>
                <a:latin typeface="Arial" panose="020B0604020202020204" pitchFamily="34" charset="0"/>
                <a:ea typeface="Calibri" panose="020F0502020204030204" pitchFamily="34" charset="0"/>
                <a:cs typeface="Arial" panose="020B0604020202020204" pitchFamily="34" charset="0"/>
              </a:rPr>
              <a:t>(Accessed 16 January 2023).</a:t>
            </a:r>
          </a:p>
          <a:p>
            <a:r>
              <a:rPr lang="en-GB" sz="1400" dirty="0">
                <a:effectLst/>
                <a:latin typeface="Arial" panose="020B0604020202020204" pitchFamily="34" charset="0"/>
                <a:ea typeface="Calibri" panose="020F0502020204030204" pitchFamily="34" charset="0"/>
                <a:cs typeface="Arial" panose="020B0604020202020204" pitchFamily="34" charset="0"/>
              </a:rPr>
              <a:t>CLD Standards Council Scotland. (2019) </a:t>
            </a:r>
            <a:r>
              <a:rPr lang="en-GB" sz="1400" i="1" dirty="0">
                <a:effectLst/>
                <a:latin typeface="Arial" panose="020B0604020202020204" pitchFamily="34" charset="0"/>
                <a:ea typeface="Calibri" panose="020F0502020204030204" pitchFamily="34" charset="0"/>
                <a:cs typeface="Arial" panose="020B0604020202020204" pitchFamily="34" charset="0"/>
              </a:rPr>
              <a:t>Youth Work National Occupational Standards</a:t>
            </a:r>
            <a:r>
              <a:rPr lang="en-GB" sz="1400" dirty="0">
                <a:effectLst/>
                <a:latin typeface="Arial" panose="020B0604020202020204" pitchFamily="34" charset="0"/>
                <a:ea typeface="Calibri" panose="020F0502020204030204" pitchFamily="34" charset="0"/>
                <a:cs typeface="Arial" panose="020B0604020202020204" pitchFamily="34" charset="0"/>
              </a:rPr>
              <a:t>. Glasgow: CLD Standards Council Scotland. Available from:  </a:t>
            </a:r>
            <a:r>
              <a:rPr lang="en-GB" sz="14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https://cldstandardscouncil.org.uk/wp-content/uploads/YouthWorkNOS2019Intro.pdf</a:t>
            </a:r>
            <a:r>
              <a:rPr lang="en-GB" sz="1400" u="sng" dirty="0">
                <a:solidFill>
                  <a:srgbClr val="0563C1"/>
                </a:solidFill>
                <a:effectLst/>
                <a:latin typeface="Arial" panose="020B0604020202020204" pitchFamily="34" charset="0"/>
                <a:ea typeface="Calibri" panose="020F0502020204030204" pitchFamily="34" charset="0"/>
                <a:cs typeface="Arial" panose="020B0604020202020204" pitchFamily="34" charset="0"/>
              </a:rPr>
              <a:t> </a:t>
            </a:r>
            <a:r>
              <a:rPr lang="en-GB" sz="1400" kern="100" dirty="0">
                <a:effectLst/>
                <a:latin typeface="Arial" panose="020B0604020202020204" pitchFamily="34" charset="0"/>
                <a:ea typeface="Calibri" panose="020F0502020204030204" pitchFamily="34" charset="0"/>
                <a:cs typeface="Arial" panose="020B0604020202020204" pitchFamily="34" charset="0"/>
              </a:rPr>
              <a:t>(Accessed 16 January 2023).</a:t>
            </a:r>
          </a:p>
          <a:p>
            <a:r>
              <a:rPr lang="en-GB" sz="1400" dirty="0">
                <a:latin typeface="Arial" panose="020B0604020202020204" pitchFamily="34" charset="0"/>
                <a:cs typeface="Arial" panose="020B0604020202020204" pitchFamily="34" charset="0"/>
              </a:rPr>
              <a:t>Davies, K. (2022) Visiting Lecturer at Trinity St. David. 27 October. </a:t>
            </a:r>
          </a:p>
          <a:p>
            <a:r>
              <a:rPr lang="en-US" sz="1400" dirty="0">
                <a:latin typeface="Arial" panose="020B0604020202020204" pitchFamily="34" charset="0"/>
                <a:cs typeface="Arial" panose="020B0604020202020204" pitchFamily="34" charset="0"/>
              </a:rPr>
              <a:t>Dr. Addis, s., Wey, T., Toll, e.  and Hopkins, J.C. (2021) </a:t>
            </a:r>
            <a:r>
              <a:rPr lang="en-US" sz="1400" i="1" dirty="0">
                <a:latin typeface="Arial" panose="020B0604020202020204" pitchFamily="34" charset="0"/>
                <a:cs typeface="Arial" panose="020B0604020202020204" pitchFamily="34" charset="0"/>
              </a:rPr>
              <a:t>What works to prevent Adverse Childhood Experiences (ACEs) at the Community level? An Evidence review and Mapping Exercise. Cardiff</a:t>
            </a:r>
            <a:r>
              <a:rPr lang="en-US" sz="1400" dirty="0">
                <a:latin typeface="Arial" panose="020B0604020202020204" pitchFamily="34" charset="0"/>
                <a:cs typeface="Arial" panose="020B0604020202020204" pitchFamily="34" charset="0"/>
              </a:rPr>
              <a:t>: ACE Support Hub </a:t>
            </a:r>
            <a:r>
              <a:rPr lang="en-GB" sz="1400" kern="100" dirty="0">
                <a:latin typeface="Arial" panose="020B0604020202020204" pitchFamily="34" charset="0"/>
                <a:cs typeface="Arial" panose="020B0604020202020204" pitchFamily="34" charset="0"/>
              </a:rPr>
              <a:t>Available from: </a:t>
            </a:r>
            <a:r>
              <a:rPr lang="en-US" sz="1400" dirty="0">
                <a:latin typeface="Arial" panose="020B0604020202020204" pitchFamily="34" charset="0"/>
                <a:cs typeface="Arial" panose="020B0604020202020204" pitchFamily="34" charset="0"/>
                <a:hlinkClick r:id="rId6"/>
              </a:rPr>
              <a:t>https://phwwhocc.co.uk/wp-content/uploads/2022/02/What-Works-to-Prevent-ACEs-at-the-Community-Level.-An-Evidence-Review-Mapping-Exercise-Full-Report.pdf</a:t>
            </a:r>
            <a:r>
              <a:rPr lang="en-US" sz="1400" dirty="0">
                <a:latin typeface="Arial" panose="020B0604020202020204" pitchFamily="34" charset="0"/>
                <a:cs typeface="Arial" panose="020B0604020202020204" pitchFamily="34" charset="0"/>
              </a:rPr>
              <a:t> </a:t>
            </a:r>
            <a:r>
              <a:rPr lang="en-GB" sz="1400" kern="100" dirty="0">
                <a:effectLst/>
                <a:latin typeface="Arial" panose="020B0604020202020204" pitchFamily="34" charset="0"/>
                <a:ea typeface="Calibri" panose="020F0502020204030204" pitchFamily="34" charset="0"/>
                <a:cs typeface="Arial" panose="020B0604020202020204" pitchFamily="34" charset="0"/>
              </a:rPr>
              <a:t>(Accessed 13 January 2023).</a:t>
            </a:r>
          </a:p>
          <a:p>
            <a:r>
              <a:rPr lang="en-GB" sz="1400" kern="100" dirty="0">
                <a:latin typeface="Arial" panose="020B0604020202020204" pitchFamily="34" charset="0"/>
                <a:ea typeface="Calibri" panose="020F0502020204030204" pitchFamily="34" charset="0"/>
                <a:cs typeface="Arial" panose="020B0604020202020204" pitchFamily="34" charset="0"/>
              </a:rPr>
              <a:t>Future Generations. Wales (2018) </a:t>
            </a:r>
            <a:r>
              <a:rPr lang="en-GB" sz="1400" i="1" kern="100" dirty="0">
                <a:latin typeface="Arial" panose="020B0604020202020204" pitchFamily="34" charset="0"/>
                <a:ea typeface="Calibri" panose="020F0502020204030204" pitchFamily="34" charset="0"/>
                <a:cs typeface="Arial" panose="020B0604020202020204" pitchFamily="34" charset="0"/>
              </a:rPr>
              <a:t>ACEs December Putting ACE’s front and centre with the Well-being of Future Generations Act.</a:t>
            </a:r>
            <a:r>
              <a:rPr lang="en-GB" sz="1400" kern="100" dirty="0">
                <a:latin typeface="Arial" panose="020B0604020202020204" pitchFamily="34" charset="0"/>
                <a:ea typeface="Calibri" panose="020F0502020204030204" pitchFamily="34" charset="0"/>
                <a:cs typeface="Arial" panose="020B0604020202020204" pitchFamily="34" charset="0"/>
              </a:rPr>
              <a:t> Cardiff: Future Generations Commissioner for Wales. Available from: </a:t>
            </a:r>
            <a:r>
              <a:rPr lang="en-GB" sz="1400" kern="100" dirty="0">
                <a:latin typeface="Arial" panose="020B0604020202020204" pitchFamily="34" charset="0"/>
                <a:ea typeface="Calibri" panose="020F0502020204030204" pitchFamily="34" charset="0"/>
                <a:cs typeface="Arial" panose="020B0604020202020204" pitchFamily="34" charset="0"/>
                <a:hlinkClick r:id="rId7"/>
              </a:rPr>
              <a:t>https://www.futuregenerations.wales/news/acesdecember-putting-aces-front-and-centre-with-the-well-being-of-future-generations-act/</a:t>
            </a:r>
            <a:r>
              <a:rPr lang="en-GB" sz="1400" kern="100" dirty="0">
                <a:latin typeface="Arial" panose="020B0604020202020204" pitchFamily="34" charset="0"/>
                <a:ea typeface="Calibri" panose="020F0502020204030204" pitchFamily="34" charset="0"/>
                <a:cs typeface="Arial" panose="020B0604020202020204" pitchFamily="34" charset="0"/>
              </a:rPr>
              <a:t> </a:t>
            </a:r>
            <a:r>
              <a:rPr lang="en-GB" sz="1400" kern="100" dirty="0">
                <a:effectLst/>
                <a:latin typeface="Arial" panose="020B0604020202020204" pitchFamily="34" charset="0"/>
                <a:ea typeface="Calibri" panose="020F0502020204030204" pitchFamily="34" charset="0"/>
                <a:cs typeface="Arial" panose="020B0604020202020204" pitchFamily="34" charset="0"/>
              </a:rPr>
              <a:t>(Accessed 10 January 2023).</a:t>
            </a:r>
          </a:p>
          <a:p>
            <a:r>
              <a:rPr lang="en-GB" sz="1400" dirty="0">
                <a:effectLst/>
                <a:latin typeface="Arial" panose="020B0604020202020204" pitchFamily="34" charset="0"/>
                <a:ea typeface="Times New Roman" panose="02020603050405020304" pitchFamily="18" charset="0"/>
                <a:cs typeface="Arial" panose="020B0604020202020204" pitchFamily="34" charset="0"/>
              </a:rPr>
              <a:t>Family Nurse Partnership (2023)  </a:t>
            </a:r>
            <a:r>
              <a:rPr lang="en-GB" sz="1400" i="1" dirty="0">
                <a:effectLst/>
                <a:latin typeface="Arial" panose="020B0604020202020204" pitchFamily="34" charset="0"/>
                <a:ea typeface="Times New Roman" panose="02020603050405020304" pitchFamily="18" charset="0"/>
                <a:cs typeface="Arial" panose="020B0604020202020204" pitchFamily="34" charset="0"/>
              </a:rPr>
              <a:t>The programme: structured, personalised, intensive support for vulnerable young parents</a:t>
            </a:r>
            <a:r>
              <a:rPr lang="en-GB" sz="1400" dirty="0">
                <a:effectLst/>
                <a:latin typeface="Arial" panose="020B0604020202020204" pitchFamily="34" charset="0"/>
                <a:ea typeface="Times New Roman" panose="02020603050405020304" pitchFamily="18" charset="0"/>
                <a:cs typeface="Arial" panose="020B0604020202020204" pitchFamily="34" charset="0"/>
              </a:rPr>
              <a:t>. Family Nurse Partnership NHS.UK. </a:t>
            </a:r>
            <a:r>
              <a:rPr lang="en-GB" sz="1400" dirty="0">
                <a:effectLst/>
                <a:latin typeface="Arial" panose="020B0604020202020204" pitchFamily="34" charset="0"/>
                <a:ea typeface="Times New Roman" panose="02020603050405020304" pitchFamily="18" charset="0"/>
                <a:cs typeface="Arial" panose="020B0604020202020204" pitchFamily="34" charset="0"/>
                <a:hlinkClick r:id="rId8"/>
              </a:rPr>
              <a:t>https://fnp.nhs.uk/about-us/the-programme/</a:t>
            </a:r>
            <a:r>
              <a:rPr lang="en-GB" sz="1400" dirty="0">
                <a:effectLst/>
                <a:latin typeface="Arial" panose="020B0604020202020204" pitchFamily="34" charset="0"/>
                <a:ea typeface="Times New Roman" panose="02020603050405020304" pitchFamily="18" charset="0"/>
                <a:cs typeface="Arial" panose="020B0604020202020204" pitchFamily="34" charset="0"/>
              </a:rPr>
              <a:t> </a:t>
            </a:r>
            <a:r>
              <a:rPr lang="en-GB" sz="1400" kern="100" dirty="0">
                <a:effectLst/>
                <a:latin typeface="Arial" panose="020B0604020202020204" pitchFamily="34" charset="0"/>
                <a:ea typeface="Calibri" panose="020F0502020204030204" pitchFamily="34" charset="0"/>
                <a:cs typeface="Arial" panose="020B0604020202020204" pitchFamily="34" charset="0"/>
              </a:rPr>
              <a:t>(Accessed 16 January 2023).</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r>
              <a:rPr lang="en-US" sz="1400" dirty="0">
                <a:latin typeface="Arial" panose="020B0604020202020204" pitchFamily="34" charset="0"/>
                <a:cs typeface="Arial" panose="020B0604020202020204" pitchFamily="34" charset="0"/>
              </a:rPr>
              <a:t>Gov.UK (2022). Main Findings: Children’s social care in England 2021. Gov.UK. Available from </a:t>
            </a:r>
            <a:r>
              <a:rPr lang="en-US" sz="1400" dirty="0">
                <a:latin typeface="Arial" panose="020B0604020202020204" pitchFamily="34" charset="0"/>
                <a:cs typeface="Arial" panose="020B0604020202020204" pitchFamily="34" charset="0"/>
                <a:hlinkClick r:id="rId9"/>
              </a:rPr>
              <a:t>https://www.gov.uk/government/statistics/childrens-social-care-data-in-england-2021/main-findings-childrens-social-care-in-england-2021</a:t>
            </a:r>
            <a:r>
              <a:rPr lang="en-US" sz="1400" dirty="0">
                <a:latin typeface="Arial" panose="020B0604020202020204" pitchFamily="34" charset="0"/>
                <a:cs typeface="Arial" panose="020B0604020202020204" pitchFamily="34" charset="0"/>
              </a:rPr>
              <a:t>   (Accessed 11 January 2023)</a:t>
            </a:r>
            <a:r>
              <a:rPr lang="en-US" sz="1400" b="1" i="0" dirty="0">
                <a:solidFill>
                  <a:srgbClr val="FFFFFF"/>
                </a:solidFill>
                <a:effectLst/>
                <a:latin typeface="Arial" panose="020B0604020202020204" pitchFamily="34" charset="0"/>
                <a:cs typeface="Arial" panose="020B0604020202020204" pitchFamily="34" charset="0"/>
              </a:rPr>
              <a:t>:</a:t>
            </a:r>
          </a:p>
          <a:p>
            <a:endParaRPr lang="en-GB" sz="1400" dirty="0"/>
          </a:p>
        </p:txBody>
      </p:sp>
    </p:spTree>
    <p:extLst>
      <p:ext uri="{BB962C8B-B14F-4D97-AF65-F5344CB8AC3E}">
        <p14:creationId xmlns:p14="http://schemas.microsoft.com/office/powerpoint/2010/main" val="40127842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DC088-4426-B4E7-7CE4-1E73CD45E98B}"/>
              </a:ext>
            </a:extLst>
          </p:cNvPr>
          <p:cNvSpPr>
            <a:spLocks noGrp="1"/>
          </p:cNvSpPr>
          <p:nvPr>
            <p:ph type="title"/>
          </p:nvPr>
        </p:nvSpPr>
        <p:spPr>
          <a:xfrm>
            <a:off x="838200" y="365125"/>
            <a:ext cx="10515600" cy="660111"/>
          </a:xfrm>
        </p:spPr>
        <p:txBody>
          <a:bodyPr>
            <a:normAutofit fontScale="90000"/>
          </a:bodyPr>
          <a:lstStyle/>
          <a:p>
            <a:r>
              <a:rPr lang="en-US" dirty="0"/>
              <a:t>References (cont.)</a:t>
            </a:r>
            <a:endParaRPr lang="en-GB" dirty="0"/>
          </a:p>
        </p:txBody>
      </p:sp>
      <p:sp>
        <p:nvSpPr>
          <p:cNvPr id="3" name="Content Placeholder 2">
            <a:extLst>
              <a:ext uri="{FF2B5EF4-FFF2-40B4-BE49-F238E27FC236}">
                <a16:creationId xmlns:a16="http://schemas.microsoft.com/office/drawing/2014/main" id="{6F741F6E-7FEB-5DD8-16F7-9733EFF93683}"/>
              </a:ext>
            </a:extLst>
          </p:cNvPr>
          <p:cNvSpPr>
            <a:spLocks noGrp="1"/>
          </p:cNvSpPr>
          <p:nvPr>
            <p:ph idx="1"/>
          </p:nvPr>
        </p:nvSpPr>
        <p:spPr>
          <a:xfrm>
            <a:off x="838200" y="1117600"/>
            <a:ext cx="10515600" cy="5059363"/>
          </a:xfrm>
        </p:spPr>
        <p:txBody>
          <a:bodyPr>
            <a:normAutofit fontScale="85000" lnSpcReduction="20000"/>
          </a:bodyPr>
          <a:lstStyle/>
          <a:p>
            <a:endParaRPr lang="en-US" sz="1300" dirty="0">
              <a:latin typeface="Arial" panose="020B0604020202020204" pitchFamily="34" charset="0"/>
              <a:cs typeface="Arial" panose="020B0604020202020204" pitchFamily="34" charset="0"/>
            </a:endParaRPr>
          </a:p>
          <a:p>
            <a:r>
              <a:rPr lang="en-GB" sz="1300" kern="100" dirty="0">
                <a:effectLst/>
                <a:latin typeface="Arial" panose="020B0604020202020204" pitchFamily="34" charset="0"/>
                <a:ea typeface="Calibri" panose="020F0502020204030204" pitchFamily="34" charset="0"/>
                <a:cs typeface="Arial" panose="020B0604020202020204" pitchFamily="34" charset="0"/>
              </a:rPr>
              <a:t>Joining Forces with Children (2023) </a:t>
            </a:r>
            <a:r>
              <a:rPr lang="en-GB" sz="1300" i="1" kern="100" dirty="0">
                <a:effectLst/>
                <a:latin typeface="Arial" panose="020B0604020202020204" pitchFamily="34" charset="0"/>
                <a:ea typeface="Calibri" panose="020F0502020204030204" pitchFamily="34" charset="0"/>
                <a:cs typeface="Arial" panose="020B0604020202020204" pitchFamily="34" charset="0"/>
              </a:rPr>
              <a:t>What are ACE’s – Lifelong risks</a:t>
            </a:r>
            <a:r>
              <a:rPr lang="en-GB" sz="1300" kern="100" dirty="0">
                <a:effectLst/>
                <a:latin typeface="Arial" panose="020B0604020202020204" pitchFamily="34" charset="0"/>
                <a:ea typeface="Calibri" panose="020F0502020204030204" pitchFamily="34" charset="0"/>
                <a:cs typeface="Arial" panose="020B0604020202020204" pitchFamily="34" charset="0"/>
              </a:rPr>
              <a:t>. Available From : </a:t>
            </a:r>
            <a:r>
              <a:rPr lang="en-GB" sz="1300" kern="100" dirty="0">
                <a:effectLst/>
                <a:latin typeface="Arial" panose="020B0604020202020204" pitchFamily="34" charset="0"/>
                <a:ea typeface="Calibri" panose="020F0502020204030204" pitchFamily="34" charset="0"/>
                <a:cs typeface="Arial" panose="020B0604020202020204" pitchFamily="34" charset="0"/>
                <a:hlinkClick r:id="rId2"/>
              </a:rPr>
              <a:t>https://www.joiningforcesforchildren.org/what-are-aces/</a:t>
            </a:r>
            <a:r>
              <a:rPr lang="en-GB" sz="1300" kern="100" dirty="0">
                <a:effectLst/>
                <a:latin typeface="Arial" panose="020B0604020202020204" pitchFamily="34" charset="0"/>
                <a:ea typeface="Calibri" panose="020F0502020204030204" pitchFamily="34" charset="0"/>
                <a:cs typeface="Arial" panose="020B0604020202020204" pitchFamily="34" charset="0"/>
              </a:rPr>
              <a:t> (Accessed 13 January 2023).</a:t>
            </a:r>
          </a:p>
          <a:p>
            <a:r>
              <a:rPr lang="en-GB" sz="1300" kern="100" dirty="0">
                <a:effectLst/>
                <a:latin typeface="Arial" panose="020B0604020202020204" pitchFamily="34" charset="0"/>
                <a:ea typeface="Calibri" panose="020F0502020204030204" pitchFamily="34" charset="0"/>
                <a:cs typeface="Arial" panose="020B0604020202020204" pitchFamily="34" charset="0"/>
              </a:rPr>
              <a:t>Institute of pidemology &amp; Health Care ( 2020) ‘</a:t>
            </a:r>
            <a:r>
              <a:rPr lang="en-US" sz="1300" b="0" i="0" dirty="0">
                <a:solidFill>
                  <a:srgbClr val="000000"/>
                </a:solidFill>
                <a:effectLst/>
                <a:latin typeface="Arial" panose="020B0604020202020204" pitchFamily="34" charset="0"/>
                <a:cs typeface="Arial" panose="020B0604020202020204" pitchFamily="34" charset="0"/>
              </a:rPr>
              <a:t>Findings from new ICLS research shows that children in care suffer poor health for decades’</a:t>
            </a:r>
            <a:r>
              <a:rPr lang="en-US" sz="1300" b="0" i="1" dirty="0">
                <a:solidFill>
                  <a:srgbClr val="000000"/>
                </a:solidFill>
                <a:effectLst/>
                <a:latin typeface="Arial" panose="020B0604020202020204" pitchFamily="34" charset="0"/>
                <a:cs typeface="Arial" panose="020B0604020202020204" pitchFamily="34" charset="0"/>
              </a:rPr>
              <a:t>. </a:t>
            </a:r>
            <a:r>
              <a:rPr lang="en-GB" sz="1300" i="1" kern="100" dirty="0">
                <a:effectLst/>
                <a:latin typeface="Arial" panose="020B0604020202020204" pitchFamily="34" charset="0"/>
                <a:ea typeface="Calibri" panose="020F0502020204030204" pitchFamily="34" charset="0"/>
                <a:cs typeface="Arial" panose="020B0604020202020204" pitchFamily="34" charset="0"/>
              </a:rPr>
              <a:t>Institute of pidemology &amp; Health Care</a:t>
            </a:r>
            <a:r>
              <a:rPr lang="en-US" sz="1300" b="0" i="1" dirty="0">
                <a:solidFill>
                  <a:srgbClr val="000000"/>
                </a:solidFill>
                <a:effectLst/>
                <a:latin typeface="Arial" panose="020B0604020202020204" pitchFamily="34" charset="0"/>
                <a:cs typeface="Arial" panose="020B0604020202020204" pitchFamily="34" charset="0"/>
              </a:rPr>
              <a:t> </a:t>
            </a:r>
            <a:r>
              <a:rPr lang="en-GB" sz="1300" kern="100" dirty="0">
                <a:effectLst/>
                <a:latin typeface="Arial" panose="020B0604020202020204" pitchFamily="34" charset="0"/>
                <a:ea typeface="Calibri" panose="020F0502020204030204" pitchFamily="34" charset="0"/>
                <a:cs typeface="Arial" panose="020B0604020202020204" pitchFamily="34" charset="0"/>
                <a:hlinkClick r:id="rId3"/>
              </a:rPr>
              <a:t>https://www.ucl.ac.uk/epidemiology-health-care/news/2020/jul/children-care-suffer-poor-health-decades July 2020</a:t>
            </a:r>
            <a:r>
              <a:rPr lang="en-GB" sz="1300" kern="100" dirty="0">
                <a:latin typeface="Arial" panose="020B0604020202020204" pitchFamily="34" charset="0"/>
                <a:ea typeface="Calibri" panose="020F0502020204030204" pitchFamily="34" charset="0"/>
                <a:cs typeface="Arial" panose="020B0604020202020204" pitchFamily="34" charset="0"/>
              </a:rPr>
              <a:t> </a:t>
            </a:r>
            <a:r>
              <a:rPr lang="en-GB" sz="1300" kern="100" dirty="0">
                <a:effectLst/>
                <a:latin typeface="Arial" panose="020B0604020202020204" pitchFamily="34" charset="0"/>
                <a:ea typeface="Calibri" panose="020F0502020204030204" pitchFamily="34" charset="0"/>
                <a:cs typeface="Arial" panose="020B0604020202020204" pitchFamily="34" charset="0"/>
              </a:rPr>
              <a:t>(Accessed 10 January 2023).</a:t>
            </a:r>
          </a:p>
          <a:p>
            <a:r>
              <a:rPr lang="en-GB" sz="1300" kern="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Melis G, </a:t>
            </a:r>
            <a:r>
              <a:rPr lang="en-GB" sz="1300" kern="0" dirty="0" err="1">
                <a:solidFill>
                  <a:srgbClr val="333333"/>
                </a:solidFill>
                <a:effectLst/>
                <a:latin typeface="Arial" panose="020B0604020202020204" pitchFamily="34" charset="0"/>
                <a:ea typeface="Times New Roman" panose="02020603050405020304" pitchFamily="18" charset="0"/>
                <a:cs typeface="Arial" panose="020B0604020202020204" pitchFamily="34" charset="0"/>
              </a:rPr>
              <a:t>Bedston</a:t>
            </a:r>
            <a:r>
              <a:rPr lang="en-GB" sz="1300" kern="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 S, Schlüter D</a:t>
            </a:r>
            <a:r>
              <a:rPr lang="en-GB" sz="1300" i="1" kern="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 </a:t>
            </a:r>
            <a:r>
              <a:rPr lang="en-GB" sz="1300" kern="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et al( 2022)</a:t>
            </a:r>
            <a:r>
              <a:rPr lang="en-GB" sz="1300" i="1" kern="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 ‘</a:t>
            </a:r>
            <a:r>
              <a:rPr lang="en-GB" sz="1300" kern="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OP22 Perinatal and early life risk factors for becoming a Looked-After Child. A population-based cohort study using routinely collected data in Wales’,</a:t>
            </a:r>
            <a:r>
              <a:rPr lang="en-GB" sz="1300" i="1" kern="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 Epidermal Community Health </a:t>
            </a:r>
            <a:r>
              <a:rPr lang="en-GB" sz="1300" kern="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2022; 76 pp</a:t>
            </a:r>
            <a:r>
              <a:rPr lang="en-GB" sz="1300" b="1" kern="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a:t>
            </a:r>
            <a:r>
              <a:rPr lang="en-GB" sz="1300" kern="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A11-A12.</a:t>
            </a:r>
            <a:r>
              <a:rPr lang="en-GB" sz="13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300" u="sng" kern="100" dirty="0">
                <a:solidFill>
                  <a:srgbClr val="005A96"/>
                </a:solidFill>
                <a:effectLst/>
                <a:latin typeface="Arial" panose="020B0604020202020204" pitchFamily="34" charset="0"/>
                <a:ea typeface="Calibri" panose="020F0502020204030204" pitchFamily="34" charset="0"/>
                <a:cs typeface="Arial" panose="020B0604020202020204" pitchFamily="34" charset="0"/>
                <a:hlinkClick r:id="rId4"/>
              </a:rPr>
              <a:t>http://dx.doi.org/10.1136/jech-2022-SSMabstracts.22</a:t>
            </a:r>
            <a:endParaRPr lang="en-GB" sz="1300" kern="100" dirty="0">
              <a:effectLst/>
              <a:latin typeface="Arial" panose="020B0604020202020204" pitchFamily="34" charset="0"/>
              <a:ea typeface="Calibri" panose="020F0502020204030204" pitchFamily="34" charset="0"/>
              <a:cs typeface="Arial" panose="020B0604020202020204" pitchFamily="34" charset="0"/>
            </a:endParaRPr>
          </a:p>
          <a:p>
            <a:r>
              <a:rPr lang="en-GB" sz="1300" b="1" kern="100" dirty="0" err="1">
                <a:effectLst/>
                <a:latin typeface="Arial" panose="020B0604020202020204" pitchFamily="34" charset="0"/>
                <a:ea typeface="Calibri" panose="020F0502020204030204" pitchFamily="34" charset="0"/>
                <a:cs typeface="Arial" panose="020B0604020202020204" pitchFamily="34" charset="0"/>
              </a:rPr>
              <a:t>Milich</a:t>
            </a:r>
            <a:r>
              <a:rPr lang="en-GB" sz="1300" b="1" kern="100" dirty="0">
                <a:effectLst/>
                <a:latin typeface="Arial" panose="020B0604020202020204" pitchFamily="34" charset="0"/>
                <a:ea typeface="Calibri" panose="020F0502020204030204" pitchFamily="34" charset="0"/>
                <a:cs typeface="Arial" panose="020B0604020202020204" pitchFamily="34" charset="0"/>
              </a:rPr>
              <a:t>, L., </a:t>
            </a:r>
            <a:r>
              <a:rPr lang="en-GB" sz="1300" kern="100" dirty="0">
                <a:effectLst/>
                <a:latin typeface="Arial" panose="020B0604020202020204" pitchFamily="34" charset="0"/>
                <a:ea typeface="Calibri" panose="020F0502020204030204" pitchFamily="34" charset="0"/>
                <a:cs typeface="Arial" panose="020B0604020202020204" pitchFamily="34" charset="0"/>
              </a:rPr>
              <a:t>Goulder, S., Dr Gibson, S. and Lindsay-Walters, F. </a:t>
            </a:r>
            <a:r>
              <a:rPr lang="en-US" sz="1300" kern="100" dirty="0">
                <a:effectLst/>
                <a:latin typeface="Arial" panose="020B0604020202020204" pitchFamily="34" charset="0"/>
                <a:ea typeface="Calibri" panose="020F0502020204030204" pitchFamily="34" charset="0"/>
                <a:cs typeface="Arial" panose="020B0604020202020204" pitchFamily="34" charset="0"/>
              </a:rPr>
              <a:t>(2017) </a:t>
            </a:r>
            <a:r>
              <a:rPr lang="en-GB" sz="1300" kern="100" dirty="0">
                <a:effectLst/>
                <a:latin typeface="Arial" panose="020B0604020202020204" pitchFamily="34" charset="0"/>
                <a:ea typeface="Calibri" panose="020F0502020204030204" pitchFamily="34" charset="0"/>
                <a:cs typeface="Arial" panose="020B0604020202020204" pitchFamily="34" charset="0"/>
              </a:rPr>
              <a:t>Improving mental health support for our children and young people. London</a:t>
            </a:r>
            <a:r>
              <a:rPr lang="en-GB" sz="1300" i="1" kern="100" dirty="0">
                <a:effectLst/>
                <a:latin typeface="Arial" panose="020B0604020202020204" pitchFamily="34" charset="0"/>
                <a:ea typeface="Calibri" panose="020F0502020204030204" pitchFamily="34" charset="0"/>
                <a:cs typeface="Arial" panose="020B0604020202020204" pitchFamily="34" charset="0"/>
              </a:rPr>
              <a:t>:  Social Care Institute for excellence.</a:t>
            </a:r>
            <a:r>
              <a:rPr lang="en-GB" sz="1300" kern="100" dirty="0">
                <a:effectLst/>
                <a:latin typeface="Arial" panose="020B0604020202020204" pitchFamily="34" charset="0"/>
                <a:ea typeface="Calibri" panose="020F0502020204030204" pitchFamily="34" charset="0"/>
                <a:cs typeface="Arial" panose="020B0604020202020204" pitchFamily="34" charset="0"/>
              </a:rPr>
              <a:t> Available from:  </a:t>
            </a:r>
            <a:r>
              <a:rPr lang="en-US" sz="13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https://www.scie.org.uk/files/children/care/mental-health/recommendations/improving-mental-health-support-for-our-children-and-young-people-full-report.pdf</a:t>
            </a:r>
            <a:r>
              <a:rPr lang="en-US" sz="1300" kern="100" dirty="0">
                <a:effectLst/>
                <a:latin typeface="Arial" panose="020B0604020202020204" pitchFamily="34" charset="0"/>
                <a:ea typeface="Calibri" panose="020F0502020204030204" pitchFamily="34" charset="0"/>
                <a:cs typeface="Arial" panose="020B0604020202020204" pitchFamily="34" charset="0"/>
              </a:rPr>
              <a:t> </a:t>
            </a:r>
            <a:r>
              <a:rPr lang="en-GB" sz="1300" kern="100" dirty="0">
                <a:effectLst/>
                <a:latin typeface="Arial" panose="020B0604020202020204" pitchFamily="34" charset="0"/>
                <a:ea typeface="Calibri" panose="020F0502020204030204" pitchFamily="34" charset="0"/>
                <a:cs typeface="Arial" panose="020B0604020202020204" pitchFamily="34" charset="0"/>
              </a:rPr>
              <a:t>(Accessed 10 January.</a:t>
            </a:r>
          </a:p>
          <a:p>
            <a:r>
              <a:rPr lang="en-GB" sz="1300" kern="100" dirty="0">
                <a:effectLst/>
                <a:latin typeface="Arial" panose="020B0604020202020204" pitchFamily="34" charset="0"/>
                <a:ea typeface="Calibri" panose="020F0502020204030204" pitchFamily="34" charset="0"/>
                <a:cs typeface="Arial" panose="020B0604020202020204" pitchFamily="34" charset="0"/>
              </a:rPr>
              <a:t>SCIE (2017) </a:t>
            </a:r>
            <a:r>
              <a:rPr lang="en-GB" sz="1300" i="1" kern="100" dirty="0">
                <a:effectLst/>
                <a:latin typeface="Arial" panose="020B0604020202020204" pitchFamily="34" charset="0"/>
                <a:ea typeface="Calibri" panose="020F0502020204030204" pitchFamily="34" charset="0"/>
                <a:cs typeface="Arial" panose="020B0604020202020204" pitchFamily="34" charset="0"/>
              </a:rPr>
              <a:t>Model: Improving mental health support for young people in care</a:t>
            </a:r>
            <a:r>
              <a:rPr lang="en-GB" sz="1300" kern="100" dirty="0">
                <a:effectLst/>
                <a:latin typeface="Arial" panose="020B0604020202020204" pitchFamily="34" charset="0"/>
                <a:ea typeface="Calibri" panose="020F0502020204030204" pitchFamily="34" charset="0"/>
                <a:cs typeface="Arial" panose="020B0604020202020204" pitchFamily="34" charset="0"/>
              </a:rPr>
              <a:t>. Social Care Institute for excellence. Available from </a:t>
            </a:r>
            <a:r>
              <a:rPr lang="en-GB" sz="13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https://www.scie.org.uk/children/care/mental-health/report</a:t>
            </a:r>
            <a:r>
              <a:rPr lang="en-GB" sz="1300" kern="100" dirty="0">
                <a:effectLst/>
                <a:latin typeface="Arial" panose="020B0604020202020204" pitchFamily="34" charset="0"/>
                <a:ea typeface="Calibri" panose="020F0502020204030204" pitchFamily="34" charset="0"/>
                <a:cs typeface="Arial" panose="020B0604020202020204" pitchFamily="34" charset="0"/>
              </a:rPr>
              <a:t> (Accessed 10 January 2023).</a:t>
            </a:r>
          </a:p>
          <a:p>
            <a:r>
              <a:rPr lang="en-GB" sz="1300" dirty="0">
                <a:latin typeface="Arial" panose="020B0604020202020204" pitchFamily="34" charset="0"/>
                <a:cs typeface="Arial" panose="020B0604020202020204" pitchFamily="34" charset="0"/>
              </a:rPr>
              <a:t>Shannon, J. (2022) </a:t>
            </a:r>
            <a:r>
              <a:rPr lang="en-US" sz="1300" i="1" dirty="0">
                <a:effectLst/>
                <a:latin typeface="Arial" panose="020B0604020202020204" pitchFamily="34" charset="0"/>
                <a:cs typeface="Arial" panose="020B0604020202020204" pitchFamily="34" charset="0"/>
              </a:rPr>
              <a:t>How to Develop Resilience And Grit in Teenagers And K</a:t>
            </a:r>
            <a:r>
              <a:rPr lang="en-US" sz="1300" i="0" dirty="0">
                <a:effectLst/>
                <a:latin typeface="Arial" panose="020B0604020202020204" pitchFamily="34" charset="0"/>
                <a:cs typeface="Arial" panose="020B0604020202020204" pitchFamily="34" charset="0"/>
              </a:rPr>
              <a:t>ids. Available at:</a:t>
            </a:r>
          </a:p>
          <a:p>
            <a:r>
              <a:rPr lang="en-GB" sz="1300" dirty="0">
                <a:latin typeface="Arial" panose="020B0604020202020204" pitchFamily="34" charset="0"/>
                <a:cs typeface="Arial" panose="020B0604020202020204" pitchFamily="34" charset="0"/>
                <a:hlinkClick r:id="rId7"/>
              </a:rPr>
              <a:t>https://www.jonnyshannon.com/blog/resilience-grit</a:t>
            </a:r>
            <a:r>
              <a:rPr lang="en-GB" sz="1300" dirty="0">
                <a:latin typeface="Arial" panose="020B0604020202020204" pitchFamily="34" charset="0"/>
                <a:cs typeface="Arial" panose="020B0604020202020204" pitchFamily="34" charset="0"/>
              </a:rPr>
              <a:t> (Accessed 16 January 2023).</a:t>
            </a:r>
          </a:p>
          <a:p>
            <a:r>
              <a:rPr lang="en-GB" sz="1300" kern="100" dirty="0" err="1">
                <a:effectLst/>
                <a:latin typeface="Arial" panose="020B0604020202020204" pitchFamily="34" charset="0"/>
                <a:ea typeface="Calibri" panose="020F0502020204030204" pitchFamily="34" charset="0"/>
                <a:cs typeface="Arial" panose="020B0604020202020204" pitchFamily="34" charset="0"/>
              </a:rPr>
              <a:t>Simkiss</a:t>
            </a:r>
            <a:r>
              <a:rPr lang="en-GB" sz="1300" kern="100" dirty="0">
                <a:effectLst/>
                <a:latin typeface="Arial" panose="020B0604020202020204" pitchFamily="34" charset="0"/>
                <a:ea typeface="Calibri" panose="020F0502020204030204" pitchFamily="34" charset="0"/>
                <a:cs typeface="Arial" panose="020B0604020202020204" pitchFamily="34" charset="0"/>
              </a:rPr>
              <a:t>, D. (2019) ‘The needs of looked after children from an adverse childhood experience perspective’ </a:t>
            </a:r>
            <a:r>
              <a:rPr lang="en-GB" sz="1300" i="1" kern="100" dirty="0">
                <a:solidFill>
                  <a:srgbClr val="3A3A3A"/>
                </a:solidFill>
                <a:effectLst/>
                <a:latin typeface="Arial" panose="020B0604020202020204" pitchFamily="34" charset="0"/>
                <a:ea typeface="Calibri" panose="020F0502020204030204" pitchFamily="34" charset="0"/>
                <a:cs typeface="Arial" panose="020B0604020202020204" pitchFamily="34" charset="0"/>
              </a:rPr>
              <a:t>Paediatrics and </a:t>
            </a:r>
            <a:r>
              <a:rPr lang="en-GB" sz="1300" i="1" kern="100" dirty="0">
                <a:effectLst/>
                <a:latin typeface="Arial" panose="020B0604020202020204" pitchFamily="34" charset="0"/>
                <a:ea typeface="Calibri" panose="020F0502020204030204" pitchFamily="34" charset="0"/>
                <a:cs typeface="Arial" panose="020B0604020202020204" pitchFamily="34" charset="0"/>
              </a:rPr>
              <a:t>child</a:t>
            </a:r>
            <a:r>
              <a:rPr lang="en-GB" sz="1300" i="1" kern="100" dirty="0">
                <a:solidFill>
                  <a:srgbClr val="3A3A3A"/>
                </a:solidFill>
                <a:effectLst/>
                <a:latin typeface="Arial" panose="020B0604020202020204" pitchFamily="34" charset="0"/>
                <a:ea typeface="Calibri" panose="020F0502020204030204" pitchFamily="34" charset="0"/>
                <a:cs typeface="Arial" panose="020B0604020202020204" pitchFamily="34" charset="0"/>
              </a:rPr>
              <a:t> health</a:t>
            </a:r>
            <a:r>
              <a:rPr lang="en-GB" sz="1300" kern="100" dirty="0">
                <a:solidFill>
                  <a:srgbClr val="3A3A3A"/>
                </a:solidFill>
                <a:effectLst/>
                <a:latin typeface="Arial" panose="020B0604020202020204" pitchFamily="34" charset="0"/>
                <a:ea typeface="Calibri" panose="020F0502020204030204" pitchFamily="34" charset="0"/>
                <a:cs typeface="Arial" panose="020B0604020202020204" pitchFamily="34" charset="0"/>
              </a:rPr>
              <a:t>, 29 (1), (p.25-33) DOI: 10.1016/j.paed.2018.11.005.</a:t>
            </a:r>
          </a:p>
          <a:p>
            <a:r>
              <a:rPr lang="en-GB" sz="1300" kern="100" dirty="0">
                <a:latin typeface="Arial" panose="020B0604020202020204" pitchFamily="34" charset="0"/>
                <a:ea typeface="Calibri" panose="020F0502020204030204" pitchFamily="34" charset="0"/>
                <a:cs typeface="Arial" panose="020B0604020202020204" pitchFamily="34" charset="0"/>
              </a:rPr>
              <a:t>Welsh Government (2021) </a:t>
            </a:r>
            <a:r>
              <a:rPr lang="en-US" sz="1300" dirty="0">
                <a:latin typeface="Arial" panose="020B0604020202020204" pitchFamily="34" charset="0"/>
                <a:cs typeface="Arial" panose="020B0604020202020204" pitchFamily="34" charset="0"/>
              </a:rPr>
              <a:t>Review of Adverse Childhood Experiences (ACE) policy: report</a:t>
            </a:r>
            <a:r>
              <a:rPr lang="en-GB" sz="1300" kern="100" dirty="0">
                <a:latin typeface="Arial" panose="020B0604020202020204" pitchFamily="34" charset="0"/>
                <a:cs typeface="Arial" panose="020B0604020202020204" pitchFamily="34" charset="0"/>
              </a:rPr>
              <a:t>. Cardiff: Welsh Government. Available from </a:t>
            </a:r>
            <a:r>
              <a:rPr lang="en-GB" sz="1300" kern="100" dirty="0">
                <a:latin typeface="Arial" panose="020B0604020202020204" pitchFamily="34" charset="0"/>
                <a:cs typeface="Arial" panose="020B0604020202020204" pitchFamily="34" charset="0"/>
                <a:hlinkClick r:id="rId8"/>
              </a:rPr>
              <a:t>https://www.gov.wales/sites/default/files/pdf-versions/2021/3/3/1615991408/review-adverse-childhood-experiences-ace-policy-report.pdf</a:t>
            </a:r>
            <a:r>
              <a:rPr lang="en-GB" sz="1300" kern="100" dirty="0">
                <a:latin typeface="Arial" panose="020B0604020202020204" pitchFamily="34" charset="0"/>
                <a:cs typeface="Arial" panose="020B0604020202020204" pitchFamily="34" charset="0"/>
              </a:rPr>
              <a:t> </a:t>
            </a:r>
            <a:r>
              <a:rPr lang="en-GB" sz="1300" kern="100" dirty="0">
                <a:effectLst/>
                <a:latin typeface="Arial" panose="020B0604020202020204" pitchFamily="34" charset="0"/>
                <a:ea typeface="Calibri" panose="020F0502020204030204" pitchFamily="34" charset="0"/>
                <a:cs typeface="Arial" panose="020B0604020202020204" pitchFamily="34" charset="0"/>
              </a:rPr>
              <a:t>(Accessed 10 January 2023).</a:t>
            </a:r>
          </a:p>
          <a:p>
            <a:r>
              <a:rPr lang="en-US" sz="1300" kern="100" dirty="0">
                <a:effectLst/>
                <a:latin typeface="Arial" panose="020B0604020202020204" pitchFamily="34" charset="0"/>
                <a:ea typeface="Calibri" panose="020F0502020204030204" pitchFamily="34" charset="0"/>
                <a:cs typeface="Arial" panose="020B0604020202020204" pitchFamily="34" charset="0"/>
              </a:rPr>
              <a:t>Welsh Government (2021c) </a:t>
            </a:r>
            <a:r>
              <a:rPr lang="en-GB" sz="1300" i="1" kern="100" dirty="0">
                <a:effectLst/>
                <a:latin typeface="Arial" panose="020B0604020202020204" pitchFamily="34" charset="0"/>
                <a:ea typeface="Calibri" panose="020F0502020204030204" pitchFamily="34" charset="0"/>
                <a:cs typeface="Arial" panose="020B0604020202020204" pitchFamily="34" charset="0"/>
              </a:rPr>
              <a:t>Review of Adverse Childhood Experiences (ACE) policy: report How the ACE policy has performed and how it can be developed in the future.</a:t>
            </a:r>
            <a:r>
              <a:rPr lang="en-GB" sz="1300" kern="100" dirty="0">
                <a:effectLst/>
                <a:latin typeface="Arial" panose="020B0604020202020204" pitchFamily="34" charset="0"/>
                <a:ea typeface="Calibri" panose="020F0502020204030204" pitchFamily="34" charset="0"/>
                <a:cs typeface="Arial" panose="020B0604020202020204" pitchFamily="34" charset="0"/>
              </a:rPr>
              <a:t> </a:t>
            </a:r>
            <a:r>
              <a:rPr lang="en-US" sz="1300" kern="100" dirty="0" err="1">
                <a:effectLst/>
                <a:latin typeface="Arial" panose="020B0604020202020204" pitchFamily="34" charset="0"/>
                <a:ea typeface="Calibri" panose="020F0502020204030204" pitchFamily="34" charset="0"/>
                <a:cs typeface="Arial" panose="020B0604020202020204" pitchFamily="34" charset="0"/>
              </a:rPr>
              <a:t>Gov.Wales</a:t>
            </a:r>
            <a:r>
              <a:rPr lang="en-US" sz="13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13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https://www.gov.wales/review-adverse-childhood-experiences-ace-policy-report</a:t>
            </a:r>
            <a:r>
              <a:rPr lang="en-GB" sz="1300" kern="100" dirty="0">
                <a:effectLst/>
                <a:latin typeface="Arial" panose="020B0604020202020204" pitchFamily="34" charset="0"/>
                <a:ea typeface="Calibri" panose="020F0502020204030204" pitchFamily="34" charset="0"/>
                <a:cs typeface="Arial" panose="020B0604020202020204" pitchFamily="34" charset="0"/>
              </a:rPr>
              <a:t> (Accessed 16 January 2023).</a:t>
            </a:r>
          </a:p>
          <a:p>
            <a:r>
              <a:rPr lang="en-GB" sz="1300" dirty="0">
                <a:latin typeface="Arial" panose="020B0604020202020204" pitchFamily="34" charset="0"/>
                <a:cs typeface="Arial" panose="020B0604020202020204" pitchFamily="34" charset="0"/>
              </a:rPr>
              <a:t>Welsh Government (2022) </a:t>
            </a:r>
            <a:r>
              <a:rPr lang="en-GB" sz="1300" i="1" dirty="0">
                <a:latin typeface="Arial" panose="020B0604020202020204" pitchFamily="34" charset="0"/>
                <a:cs typeface="Arial" panose="020B0604020202020204" pitchFamily="34" charset="0"/>
              </a:rPr>
              <a:t>Wales Children receiving care and support Census: as at 31 March 2012</a:t>
            </a:r>
            <a:r>
              <a:rPr lang="en-GB" sz="1300" dirty="0">
                <a:latin typeface="Arial" panose="020B0604020202020204" pitchFamily="34" charset="0"/>
                <a:cs typeface="Arial" panose="020B0604020202020204" pitchFamily="34" charset="0"/>
              </a:rPr>
              <a:t>. Cardiff: Welsh Government. Available from </a:t>
            </a:r>
            <a:r>
              <a:rPr lang="en-GB" sz="1300" dirty="0">
                <a:latin typeface="Arial" panose="020B0604020202020204" pitchFamily="34" charset="0"/>
                <a:cs typeface="Arial" panose="020B0604020202020204" pitchFamily="34" charset="0"/>
                <a:hlinkClick r:id="rId10"/>
              </a:rPr>
              <a:t>https://www.gov.wales/wales-children-receiving-care-and-support-census-31-march-2021</a:t>
            </a:r>
            <a:r>
              <a:rPr lang="en-GB" sz="1300" dirty="0">
                <a:latin typeface="Arial" panose="020B0604020202020204" pitchFamily="34" charset="0"/>
                <a:cs typeface="Arial" panose="020B0604020202020204" pitchFamily="34" charset="0"/>
              </a:rPr>
              <a:t> </a:t>
            </a:r>
            <a:r>
              <a:rPr lang="en-US" sz="1300" dirty="0">
                <a:latin typeface="Arial" panose="020B0604020202020204" pitchFamily="34" charset="0"/>
                <a:cs typeface="Arial" panose="020B0604020202020204" pitchFamily="34" charset="0"/>
              </a:rPr>
              <a:t>(Accessed 11 January 2023)</a:t>
            </a:r>
            <a:r>
              <a:rPr lang="en-US" sz="1300" b="1" i="0" dirty="0">
                <a:solidFill>
                  <a:srgbClr val="FFFFFF"/>
                </a:solidFill>
                <a:effectLst/>
                <a:latin typeface="Arial" panose="020B0604020202020204" pitchFamily="34" charset="0"/>
                <a:cs typeface="Arial" panose="020B0604020202020204" pitchFamily="34" charset="0"/>
              </a:rPr>
              <a:t>: </a:t>
            </a:r>
            <a:endParaRPr lang="en-GB" sz="1300" kern="100" dirty="0">
              <a:effectLst/>
              <a:latin typeface="Arial" panose="020B0604020202020204" pitchFamily="34" charset="0"/>
              <a:ea typeface="Calibri" panose="020F0502020204030204" pitchFamily="34" charset="0"/>
              <a:cs typeface="Arial" panose="020B0604020202020204" pitchFamily="34" charset="0"/>
            </a:endParaRPr>
          </a:p>
          <a:p>
            <a:r>
              <a:rPr lang="en-US" sz="1300" dirty="0">
                <a:latin typeface="Arial" panose="020B0604020202020204" pitchFamily="34" charset="0"/>
                <a:cs typeface="Arial" panose="020B0604020202020204" pitchFamily="34" charset="0"/>
              </a:rPr>
              <a:t>Wilburn, V. G., Huber, M. E., </a:t>
            </a:r>
            <a:r>
              <a:rPr lang="en-US" sz="1300" dirty="0" err="1">
                <a:latin typeface="Arial" panose="020B0604020202020204" pitchFamily="34" charset="0"/>
                <a:cs typeface="Arial" panose="020B0604020202020204" pitchFamily="34" charset="0"/>
              </a:rPr>
              <a:t>Senter</a:t>
            </a:r>
            <a:r>
              <a:rPr lang="en-US" sz="1300" dirty="0">
                <a:latin typeface="Arial" panose="020B0604020202020204" pitchFamily="34" charset="0"/>
                <a:cs typeface="Arial" panose="020B0604020202020204" pitchFamily="34" charset="0"/>
              </a:rPr>
              <a:t>, D., &amp; Stoll, H. B. (2022) ‘Considerations for Occupational Therapists in Developing Community-Level Interventions for Youth with High Adverse Childhood Experiences (ACEs)’. </a:t>
            </a:r>
            <a:r>
              <a:rPr lang="en-US" sz="1300" i="1" dirty="0">
                <a:latin typeface="Arial" panose="020B0604020202020204" pitchFamily="34" charset="0"/>
                <a:cs typeface="Arial" panose="020B0604020202020204" pitchFamily="34" charset="0"/>
              </a:rPr>
              <a:t>The Open Journal of Occupational Therapy</a:t>
            </a:r>
            <a:r>
              <a:rPr lang="en-US" sz="1300" dirty="0">
                <a:latin typeface="Arial" panose="020B0604020202020204" pitchFamily="34" charset="0"/>
                <a:cs typeface="Arial" panose="020B0604020202020204" pitchFamily="34" charset="0"/>
              </a:rPr>
              <a:t>, 10(1), pp. 1-7. Available at: </a:t>
            </a:r>
            <a:r>
              <a:rPr lang="en-US" sz="1300" dirty="0">
                <a:latin typeface="Arial" panose="020B0604020202020204" pitchFamily="34" charset="0"/>
                <a:cs typeface="Arial" panose="020B0604020202020204" pitchFamily="34" charset="0"/>
                <a:hlinkClick r:id="rId11"/>
              </a:rPr>
              <a:t>https://doi.org/10.15453/2168-6408.1800</a:t>
            </a:r>
            <a:r>
              <a:rPr lang="en-US" sz="1300" dirty="0">
                <a:latin typeface="Arial" panose="020B0604020202020204" pitchFamily="34" charset="0"/>
                <a:cs typeface="Arial" panose="020B0604020202020204" pitchFamily="34" charset="0"/>
              </a:rPr>
              <a:t> </a:t>
            </a:r>
            <a:r>
              <a:rPr lang="en-GB" sz="1300" kern="100" dirty="0">
                <a:effectLst/>
                <a:latin typeface="Arial" panose="020B0604020202020204" pitchFamily="34" charset="0"/>
                <a:ea typeface="Calibri" panose="020F0502020204030204" pitchFamily="34" charset="0"/>
                <a:cs typeface="Arial" panose="020B0604020202020204" pitchFamily="34" charset="0"/>
              </a:rPr>
              <a:t>(Accessed 16 January 2023)</a:t>
            </a:r>
          </a:p>
          <a:p>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endParaRPr lang="en-GB" sz="1800" dirty="0"/>
          </a:p>
        </p:txBody>
      </p:sp>
    </p:spTree>
    <p:extLst>
      <p:ext uri="{BB962C8B-B14F-4D97-AF65-F5344CB8AC3E}">
        <p14:creationId xmlns:p14="http://schemas.microsoft.com/office/powerpoint/2010/main" val="13851318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1939</TotalTime>
  <Words>3716</Words>
  <Application>Microsoft Office PowerPoint</Application>
  <PresentationFormat>Widescreen</PresentationFormat>
  <Paragraphs>195</Paragraphs>
  <Slides>27</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Arial</vt:lpstr>
      <vt:lpstr>Calibri</vt:lpstr>
      <vt:lpstr>Calibri Light</vt:lpstr>
      <vt:lpstr>Crimson Text</vt:lpstr>
      <vt:lpstr>Helvetica</vt:lpstr>
      <vt:lpstr>Source Sans Pro</vt:lpstr>
      <vt:lpstr>Symbol</vt:lpstr>
      <vt:lpstr>Tw Cen MT</vt:lpstr>
      <vt:lpstr>Office Theme</vt:lpstr>
      <vt:lpstr>Adverse Childhood Effects (ACE’s) on Looked After Children /Young People (LAC)</vt:lpstr>
      <vt:lpstr>Introduction</vt:lpstr>
      <vt:lpstr>Statistics – Numbers of LAC in England and Wales.</vt:lpstr>
      <vt:lpstr>Statistics – Reasons why children enter care. Journal of epidemiology and community health 2022.</vt:lpstr>
      <vt:lpstr>Statistics – Reasons Kids enter the care system. PLoS ONE, 2020</vt:lpstr>
      <vt:lpstr>Statistics – Problems young people have while in care. (Paediatrics and child health).</vt:lpstr>
      <vt:lpstr>Statistics – A personal angle.</vt:lpstr>
      <vt:lpstr>ACES – A definition</vt:lpstr>
      <vt:lpstr>Our experiences are our bridges for the future. As Such every experience we have with young   people is potentially a precious moment for them as these experiences link who they are with who they may become.                           (Belton, 2010, p.39) </vt:lpstr>
      <vt:lpstr>ACE’s – An overview  </vt:lpstr>
      <vt:lpstr>Adverse Community Experiences.</vt:lpstr>
      <vt:lpstr>Behaviors relating to ACE’s.    This leads onto the some of the long-term effects.</vt:lpstr>
      <vt:lpstr>Consequences of ACEs</vt:lpstr>
      <vt:lpstr>Counting ACE’s and brain development.</vt:lpstr>
      <vt:lpstr>ACES and Brain Development</vt:lpstr>
      <vt:lpstr>Multi Agency Approach for LAC.</vt:lpstr>
      <vt:lpstr>Multi Agency Approach for LAC.</vt:lpstr>
      <vt:lpstr>Government Policies concerning ACE’s. </vt:lpstr>
      <vt:lpstr>Principles of a Wales Trauma-Informed Approach</vt:lpstr>
      <vt:lpstr>Principles of Wales Informed Practice.</vt:lpstr>
      <vt:lpstr>Informed Practice</vt:lpstr>
      <vt:lpstr>Informed Practice.</vt:lpstr>
      <vt:lpstr>Informed practice &amp; Youth Work NOS.</vt:lpstr>
      <vt:lpstr>PowerPoint Presentation</vt:lpstr>
      <vt:lpstr>Conclusion</vt:lpstr>
      <vt:lpstr>References</vt:lpstr>
      <vt:lpstr>References (cont.)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Adverse Childhood Effects on Looked After Young People</dc:title>
  <dc:creator>Nicholas Sutton (2012183)</dc:creator>
  <cp:lastModifiedBy>Nicholas Sutton (2012183)</cp:lastModifiedBy>
  <cp:revision>104</cp:revision>
  <cp:lastPrinted>2023-01-17T07:16:05Z</cp:lastPrinted>
  <dcterms:created xsi:type="dcterms:W3CDTF">2023-01-10T14:52:14Z</dcterms:created>
  <dcterms:modified xsi:type="dcterms:W3CDTF">2023-01-17T15:14:16Z</dcterms:modified>
</cp:coreProperties>
</file>