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313" r:id="rId4"/>
    <p:sldId id="285" r:id="rId5"/>
    <p:sldId id="287" r:id="rId6"/>
    <p:sldId id="314" r:id="rId7"/>
    <p:sldId id="315" r:id="rId8"/>
    <p:sldId id="316" r:id="rId9"/>
    <p:sldId id="317" r:id="rId10"/>
    <p:sldId id="290" r:id="rId11"/>
    <p:sldId id="291" r:id="rId12"/>
    <p:sldId id="292" r:id="rId13"/>
    <p:sldId id="294" r:id="rId14"/>
    <p:sldId id="318" r:id="rId15"/>
    <p:sldId id="271" r:id="rId16"/>
    <p:sldId id="257" r:id="rId17"/>
    <p:sldId id="267" r:id="rId18"/>
    <p:sldId id="270" r:id="rId19"/>
    <p:sldId id="272" r:id="rId20"/>
    <p:sldId id="273" r:id="rId21"/>
    <p:sldId id="263" r:id="rId22"/>
    <p:sldId id="274" r:id="rId23"/>
    <p:sldId id="275" r:id="rId24"/>
    <p:sldId id="260" r:id="rId25"/>
    <p:sldId id="261" r:id="rId26"/>
    <p:sldId id="266" r:id="rId27"/>
    <p:sldId id="268" r:id="rId28"/>
    <p:sldId id="269" r:id="rId29"/>
    <p:sldId id="319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69" autoAdjust="0"/>
    <p:restoredTop sz="94660"/>
  </p:normalViewPr>
  <p:slideViewPr>
    <p:cSldViewPr>
      <p:cViewPr varScale="1">
        <p:scale>
          <a:sx n="108" d="100"/>
          <a:sy n="108" d="100"/>
        </p:scale>
        <p:origin x="19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Sustainability through Technology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Race Circuit Case Studies</a:t>
            </a:r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254131-BD02-4964-955C-39E84A6D8B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Legislation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5BA1D75-DB48-4119-A846-C7E36ACD58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866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Legislation has grown over years</a:t>
            </a:r>
          </a:p>
          <a:p>
            <a:endParaRPr lang="en-GB" dirty="0"/>
          </a:p>
          <a:p>
            <a:pPr lvl="1"/>
            <a:r>
              <a:rPr lang="en-GB" dirty="0"/>
              <a:t>Same for numerous environmental controls</a:t>
            </a:r>
          </a:p>
          <a:p>
            <a:pPr lvl="1"/>
            <a:endParaRPr lang="en-GB" dirty="0"/>
          </a:p>
          <a:p>
            <a:r>
              <a:rPr lang="en-GB" dirty="0"/>
              <a:t>Not in the most obvious pattern</a:t>
            </a:r>
          </a:p>
          <a:p>
            <a:endParaRPr lang="en-GB" dirty="0"/>
          </a:p>
          <a:p>
            <a:r>
              <a:rPr lang="en-GB" dirty="0"/>
              <a:t>Not easy to access or understand</a:t>
            </a:r>
          </a:p>
        </p:txBody>
      </p:sp>
    </p:spTree>
    <p:extLst>
      <p:ext uri="{BB962C8B-B14F-4D97-AF65-F5344CB8AC3E}">
        <p14:creationId xmlns:p14="http://schemas.microsoft.com/office/powerpoint/2010/main" val="804837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Councils deal with Noise Nuisances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Complaints must be investigated</a:t>
            </a:r>
          </a:p>
          <a:p>
            <a:endParaRPr lang="en-GB" dirty="0"/>
          </a:p>
          <a:p>
            <a:r>
              <a:rPr lang="en-GB" dirty="0"/>
              <a:t>Noise has to meet the councils definition of ‘statutory nuisance’</a:t>
            </a:r>
          </a:p>
          <a:p>
            <a:endParaRPr lang="en-GB" dirty="0"/>
          </a:p>
          <a:p>
            <a:r>
              <a:rPr lang="en-GB" dirty="0"/>
              <a:t>If proved to be ‘statutory nuisance’, then an </a:t>
            </a:r>
            <a:r>
              <a:rPr lang="en-GB" b="1" dirty="0"/>
              <a:t>Abatement Notice</a:t>
            </a:r>
            <a:r>
              <a:rPr lang="en-GB" dirty="0"/>
              <a:t> must be served</a:t>
            </a:r>
          </a:p>
          <a:p>
            <a:endParaRPr lang="en-GB" dirty="0"/>
          </a:p>
          <a:p>
            <a:r>
              <a:rPr lang="en-GB" dirty="0"/>
              <a:t>Councils can decide on their own level of service</a:t>
            </a:r>
          </a:p>
        </p:txBody>
      </p:sp>
    </p:spTree>
    <p:extLst>
      <p:ext uri="{BB962C8B-B14F-4D97-AF65-F5344CB8AC3E}">
        <p14:creationId xmlns:p14="http://schemas.microsoft.com/office/powerpoint/2010/main" val="676200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Council’s responsibility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Must investigate complaints from</a:t>
            </a:r>
          </a:p>
          <a:p>
            <a:pPr lvl="1"/>
            <a:r>
              <a:rPr lang="en-GB" dirty="0"/>
              <a:t>Premises including land (like gardens) and certain vessels</a:t>
            </a:r>
          </a:p>
          <a:p>
            <a:pPr lvl="1"/>
            <a:r>
              <a:rPr lang="en-GB" dirty="0"/>
              <a:t>Vehicles, machinery or equipment in the street</a:t>
            </a:r>
          </a:p>
          <a:p>
            <a:endParaRPr lang="en-GB" dirty="0"/>
          </a:p>
          <a:p>
            <a:r>
              <a:rPr lang="en-GB" dirty="0"/>
              <a:t>Statutory noise nuisance laws not apply to</a:t>
            </a:r>
          </a:p>
          <a:p>
            <a:pPr lvl="1"/>
            <a:r>
              <a:rPr lang="en-GB" dirty="0"/>
              <a:t>Traffic or planes (does apply to model planes)</a:t>
            </a:r>
          </a:p>
          <a:p>
            <a:pPr lvl="1"/>
            <a:r>
              <a:rPr lang="en-GB" dirty="0"/>
              <a:t>Political demonstrations and demonstrations about a cause</a:t>
            </a:r>
          </a:p>
          <a:p>
            <a:pPr lvl="1"/>
            <a:r>
              <a:rPr lang="en-GB" dirty="0"/>
              <a:t>Premises occupied by the armed forces or visiting forces</a:t>
            </a:r>
          </a:p>
        </p:txBody>
      </p:sp>
    </p:spTree>
    <p:extLst>
      <p:ext uri="{BB962C8B-B14F-4D97-AF65-F5344CB8AC3E}">
        <p14:creationId xmlns:p14="http://schemas.microsoft.com/office/powerpoint/2010/main" val="2154108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Noise Legislation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Noise Act 1996</a:t>
            </a:r>
          </a:p>
          <a:p>
            <a:endParaRPr lang="en-GB" dirty="0"/>
          </a:p>
          <a:p>
            <a:r>
              <a:rPr lang="en-GB" dirty="0"/>
              <a:t>Anti Social Behaviour Act 2003</a:t>
            </a:r>
          </a:p>
          <a:p>
            <a:pPr lvl="1"/>
            <a:r>
              <a:rPr lang="en-GB" dirty="0"/>
              <a:t>Anti Social Behaviour, Crime &amp; Policing Act 2014</a:t>
            </a:r>
          </a:p>
          <a:p>
            <a:pPr lvl="1"/>
            <a:endParaRPr lang="en-GB" dirty="0"/>
          </a:p>
          <a:p>
            <a:r>
              <a:rPr lang="en-GB" dirty="0"/>
              <a:t>Environmental Protection Act 1990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283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Noise Act 1996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Enables local authorities to measure noise</a:t>
            </a:r>
          </a:p>
          <a:p>
            <a:r>
              <a:rPr lang="en-GB" dirty="0"/>
              <a:t>Establish whether it exceeds a ‘permitted’ level</a:t>
            </a:r>
          </a:p>
          <a:p>
            <a:r>
              <a:rPr lang="en-GB" dirty="0"/>
              <a:t>Crucially, silence main offenders</a:t>
            </a:r>
          </a:p>
          <a:p>
            <a:endParaRPr lang="en-GB" dirty="0"/>
          </a:p>
          <a:p>
            <a:r>
              <a:rPr lang="en-GB" dirty="0"/>
              <a:t>Not all councils chose to implement in the same way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90829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Anti-social Behaviour Act 2003</a:t>
            </a:r>
            <a:br>
              <a:rPr lang="en-GB" sz="2400" dirty="0"/>
            </a:br>
            <a:r>
              <a:rPr lang="en-GB" sz="2400" dirty="0"/>
              <a:t>Anti-social Behaviour, Crime &amp; Policing Act 2014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Gives local authorities powers previously adoptable under Noise Act 1996 and makes their use discretionary</a:t>
            </a:r>
          </a:p>
          <a:p>
            <a:endParaRPr lang="en-GB" dirty="0"/>
          </a:p>
          <a:p>
            <a:r>
              <a:rPr lang="en-GB" dirty="0"/>
              <a:t>New Powers</a:t>
            </a:r>
          </a:p>
          <a:p>
            <a:pPr lvl="1"/>
            <a:r>
              <a:rPr lang="en-GB" dirty="0"/>
              <a:t>Civil Injunction</a:t>
            </a:r>
          </a:p>
          <a:p>
            <a:pPr lvl="1"/>
            <a:r>
              <a:rPr lang="en-GB" dirty="0"/>
              <a:t>Community Protection Notice</a:t>
            </a:r>
          </a:p>
          <a:p>
            <a:pPr lvl="1"/>
            <a:r>
              <a:rPr lang="en-GB" dirty="0"/>
              <a:t>Public Spaces Protection Order</a:t>
            </a:r>
          </a:p>
          <a:p>
            <a:pPr lvl="1"/>
            <a:r>
              <a:rPr lang="en-GB" dirty="0"/>
              <a:t>Closure Notice/Order</a:t>
            </a:r>
          </a:p>
          <a:p>
            <a:pPr lvl="1"/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1592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Protection Act 1990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Provides controls over ‘statutory noise’</a:t>
            </a:r>
          </a:p>
          <a:p>
            <a:endParaRPr lang="en-GB" dirty="0"/>
          </a:p>
          <a:p>
            <a:r>
              <a:rPr lang="en-GB" dirty="0"/>
              <a:t>Along with </a:t>
            </a:r>
            <a:r>
              <a:rPr lang="en-GB" b="1" dirty="0"/>
              <a:t>Noise and Statutory Nuisance Act 1993</a:t>
            </a:r>
            <a:r>
              <a:rPr lang="en-GB" dirty="0"/>
              <a:t>, it also covers nuisances arriving from vehicles </a:t>
            </a:r>
          </a:p>
          <a:p>
            <a:endParaRPr lang="en-GB" dirty="0"/>
          </a:p>
          <a:p>
            <a:r>
              <a:rPr lang="en-GB" dirty="0"/>
              <a:t>Local authorities have a duty to inspect areas</a:t>
            </a:r>
          </a:p>
          <a:p>
            <a:endParaRPr lang="en-GB" dirty="0"/>
          </a:p>
          <a:p>
            <a:r>
              <a:rPr lang="en-GB" dirty="0"/>
              <a:t>If satisfied that statutory nuisance exists, or could exist, they can serve an abatement notice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574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ways Councils deal with Noise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Separate powers to deal with Anti-Social Noise</a:t>
            </a:r>
          </a:p>
          <a:p>
            <a:endParaRPr lang="en-GB" dirty="0"/>
          </a:p>
          <a:p>
            <a:r>
              <a:rPr lang="en-GB" dirty="0"/>
              <a:t>Consider potential noise nuisances</a:t>
            </a:r>
          </a:p>
          <a:p>
            <a:pPr lvl="1"/>
            <a:r>
              <a:rPr lang="en-GB" dirty="0"/>
              <a:t>Include in planning decisions</a:t>
            </a:r>
          </a:p>
          <a:p>
            <a:pPr lvl="2"/>
            <a:r>
              <a:rPr lang="en-GB" dirty="0"/>
              <a:t>Use Noise Impact Assessment</a:t>
            </a:r>
          </a:p>
          <a:p>
            <a:endParaRPr lang="en-GB" dirty="0"/>
          </a:p>
          <a:p>
            <a:r>
              <a:rPr lang="en-GB" dirty="0"/>
              <a:t>Issue of entertainment licences</a:t>
            </a:r>
          </a:p>
          <a:p>
            <a:endParaRPr lang="en-GB" dirty="0"/>
          </a:p>
          <a:p>
            <a:r>
              <a:rPr lang="en-GB" dirty="0"/>
              <a:t>Making decisions about Building Control</a:t>
            </a:r>
          </a:p>
        </p:txBody>
      </p:sp>
    </p:spTree>
    <p:extLst>
      <p:ext uri="{BB962C8B-B14F-4D97-AF65-F5344CB8AC3E}">
        <p14:creationId xmlns:p14="http://schemas.microsoft.com/office/powerpoint/2010/main" val="3982529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Noise Impact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Mostly conducted by the Environment Agency</a:t>
            </a:r>
          </a:p>
          <a:p>
            <a:endParaRPr lang="en-GB" dirty="0"/>
          </a:p>
          <a:p>
            <a:r>
              <a:rPr lang="en-GB" dirty="0"/>
              <a:t>Collects General Information and Noise Data</a:t>
            </a:r>
          </a:p>
          <a:p>
            <a:endParaRPr lang="en-GB" dirty="0"/>
          </a:p>
          <a:p>
            <a:r>
              <a:rPr lang="en-GB" dirty="0"/>
              <a:t>Uses a computer modelling system to determine the level of impact</a:t>
            </a:r>
          </a:p>
        </p:txBody>
      </p:sp>
    </p:spTree>
    <p:extLst>
      <p:ext uri="{BB962C8B-B14F-4D97-AF65-F5344CB8AC3E}">
        <p14:creationId xmlns:p14="http://schemas.microsoft.com/office/powerpoint/2010/main" val="3689541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Noise Impact Assessment - </a:t>
            </a:r>
            <a:br>
              <a:rPr lang="en-GB" dirty="0"/>
            </a:br>
            <a:r>
              <a:rPr lang="en-GB" dirty="0"/>
              <a:t>General Information Required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Description of site location and layout</a:t>
            </a:r>
          </a:p>
          <a:p>
            <a:endParaRPr lang="en-GB" dirty="0"/>
          </a:p>
          <a:p>
            <a:r>
              <a:rPr lang="en-GB" dirty="0"/>
              <a:t>Map showing site and surrounding areas</a:t>
            </a:r>
          </a:p>
          <a:p>
            <a:endParaRPr lang="en-GB" dirty="0"/>
          </a:p>
          <a:p>
            <a:r>
              <a:rPr lang="en-GB" dirty="0"/>
              <a:t>Site plan</a:t>
            </a:r>
          </a:p>
          <a:p>
            <a:endParaRPr lang="en-GB" dirty="0"/>
          </a:p>
          <a:p>
            <a:r>
              <a:rPr lang="en-GB" dirty="0"/>
              <a:t>Proposed noise mitigation and supporting evidence</a:t>
            </a:r>
          </a:p>
        </p:txBody>
      </p:sp>
    </p:spTree>
    <p:extLst>
      <p:ext uri="{BB962C8B-B14F-4D97-AF65-F5344CB8AC3E}">
        <p14:creationId xmlns:p14="http://schemas.microsoft.com/office/powerpoint/2010/main" val="8419971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Noise Sensitive Receptors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83568" y="1556792"/>
          <a:ext cx="7416822" cy="5006481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1521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003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93383">
                <a:tc>
                  <a:txBody>
                    <a:bodyPr/>
                    <a:lstStyle/>
                    <a:p>
                      <a:r>
                        <a:rPr lang="en-GB" sz="1400" dirty="0"/>
                        <a:t>Sensitivity</a:t>
                      </a:r>
                      <a:endParaRPr lang="en-GB" sz="14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Description</a:t>
                      </a:r>
                      <a:endParaRPr lang="en-GB" sz="1400" b="1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Examples of NSR</a:t>
                      </a:r>
                      <a:endParaRPr lang="en-GB" sz="14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6857">
                <a:tc>
                  <a:txBody>
                    <a:bodyPr/>
                    <a:lstStyle/>
                    <a:p>
                      <a:r>
                        <a:rPr lang="en-GB" sz="1600" dirty="0"/>
                        <a:t>High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where people or operations are particularly susceptible to noise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Residential, including private gardens where appropriate.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Quiet outdoor areas used for recreation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Conference facilities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Theatres/Auditoria/Studios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Schools during the daytime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Hospitals/residential care homes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Places of worship</a:t>
                      </a:r>
                    </a:p>
                  </a:txBody>
                  <a:tcPr marL="38375" marR="38375" marT="19187" marB="19187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68152">
                <a:tc>
                  <a:txBody>
                    <a:bodyPr/>
                    <a:lstStyle/>
                    <a:p>
                      <a:r>
                        <a:rPr lang="en-GB" sz="1600" dirty="0"/>
                        <a:t>Medium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moderately sensitive to noise, where it may cause some distraction or disturbance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Bars/Cafes/Restaurants where external noise may be intrusive.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Sports grounds when spectator noise is not a normal part of the event and where quiet conditions are necessary ( e.g. tennis, golf, bowls)</a:t>
                      </a:r>
                    </a:p>
                  </a:txBody>
                  <a:tcPr marL="38375" marR="38375" marT="19187" marB="19187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78089">
                <a:tc>
                  <a:txBody>
                    <a:bodyPr/>
                    <a:lstStyle/>
                    <a:p>
                      <a:r>
                        <a:rPr lang="en-GB" sz="1600" dirty="0"/>
                        <a:t>Low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where distraction or disturbance from noise is minimal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Buildings not occupied during working hours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Factories and working environments with existing high noise levels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Sports grounds when spectator noise is a normal part of the event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Night Clubs</a:t>
                      </a:r>
                    </a:p>
                  </a:txBody>
                  <a:tcPr marL="38375" marR="38375" marT="19187" marB="19187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20232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9F41B60-810A-48CB-A00D-0ABC738F89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does this effect race circuits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9308816-D8C8-44D2-9B02-4746790F9A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17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en-GB" dirty="0"/>
              <a:t>MSA Blue Book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836712"/>
            <a:ext cx="5943600" cy="31146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333" y="3951387"/>
            <a:ext cx="4750861" cy="2926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7245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Castle Combe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45" t="27294" r="31019" b="23843"/>
          <a:stretch/>
        </p:blipFill>
        <p:spPr bwMode="auto">
          <a:xfrm>
            <a:off x="323528" y="1556792"/>
            <a:ext cx="851034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83269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 - </a:t>
            </a:r>
            <a:r>
              <a:rPr lang="en-GB" dirty="0" err="1"/>
              <a:t>Francorchamps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1" t="9921" r="2391" b="8335"/>
          <a:stretch/>
        </p:blipFill>
        <p:spPr bwMode="auto">
          <a:xfrm>
            <a:off x="251520" y="1268760"/>
            <a:ext cx="8677424" cy="5056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35781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Rally Australia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83" t="20040" r="25818" b="13889"/>
          <a:stretch/>
        </p:blipFill>
        <p:spPr bwMode="auto">
          <a:xfrm>
            <a:off x="323528" y="1556792"/>
            <a:ext cx="4378865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17" t="19844" r="18553" b="11189"/>
          <a:stretch/>
        </p:blipFill>
        <p:spPr bwMode="auto">
          <a:xfrm>
            <a:off x="3275856" y="2847690"/>
            <a:ext cx="5336201" cy="3692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076056" y="134076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Kingscliff</a:t>
            </a:r>
            <a:r>
              <a:rPr lang="en-GB" dirty="0"/>
              <a:t>, Service Park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3528" y="558924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Kyogle</a:t>
            </a:r>
            <a:r>
              <a:rPr lang="en-GB" dirty="0"/>
              <a:t>, Service Park</a:t>
            </a:r>
          </a:p>
        </p:txBody>
      </p:sp>
    </p:spTree>
    <p:extLst>
      <p:ext uri="{BB962C8B-B14F-4D97-AF65-F5344CB8AC3E}">
        <p14:creationId xmlns:p14="http://schemas.microsoft.com/office/powerpoint/2010/main" val="32281582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Oulton Park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7475" t="15000" r="8264" b="6601"/>
          <a:stretch/>
        </p:blipFill>
        <p:spPr>
          <a:xfrm>
            <a:off x="233807" y="1417638"/>
            <a:ext cx="8658673" cy="453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445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your turn….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Each group will be given two noise management plans, and the associated location maps. </a:t>
            </a:r>
          </a:p>
          <a:p>
            <a:endParaRPr lang="en-GB" dirty="0"/>
          </a:p>
          <a:p>
            <a:r>
              <a:rPr lang="en-GB" dirty="0"/>
              <a:t>Look at the map and read the noise management plans to determine</a:t>
            </a:r>
          </a:p>
          <a:p>
            <a:pPr lvl="1"/>
            <a:r>
              <a:rPr lang="en-GB" dirty="0"/>
              <a:t>Limits put in place</a:t>
            </a:r>
          </a:p>
          <a:p>
            <a:pPr lvl="1"/>
            <a:r>
              <a:rPr lang="en-GB" dirty="0"/>
              <a:t>Management systems used</a:t>
            </a:r>
          </a:p>
          <a:p>
            <a:pPr lvl="1"/>
            <a:r>
              <a:rPr lang="en-GB" dirty="0"/>
              <a:t>How location has played a part</a:t>
            </a:r>
          </a:p>
          <a:p>
            <a:pPr lvl="1"/>
            <a:r>
              <a:rPr lang="en-GB" dirty="0"/>
              <a:t>Any other useful information </a:t>
            </a:r>
          </a:p>
          <a:p>
            <a:pPr lvl="1"/>
            <a:endParaRPr lang="en-GB" dirty="0"/>
          </a:p>
          <a:p>
            <a:r>
              <a:rPr lang="en-GB" dirty="0"/>
              <a:t>Then report back to the rest of the class.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4076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Donington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06" t="9922" b="9524"/>
          <a:stretch/>
        </p:blipFill>
        <p:spPr bwMode="auto">
          <a:xfrm>
            <a:off x="179512" y="1340768"/>
            <a:ext cx="8821468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71842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Nutts</a:t>
            </a:r>
            <a:r>
              <a:rPr lang="en-GB" dirty="0"/>
              <a:t> Corner Circuit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750" t="17801" r="11413" b="6600"/>
          <a:stretch/>
        </p:blipFill>
        <p:spPr>
          <a:xfrm>
            <a:off x="243519" y="1340768"/>
            <a:ext cx="8720969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7943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Brands Hatch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751" t="23400" r="4325" b="6600"/>
          <a:stretch/>
        </p:blipFill>
        <p:spPr>
          <a:xfrm>
            <a:off x="137239" y="1556792"/>
            <a:ext cx="9006761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9667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Rockingham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1" t="12103" b="8929"/>
          <a:stretch/>
        </p:blipFill>
        <p:spPr bwMode="auto">
          <a:xfrm>
            <a:off x="63915" y="1412776"/>
            <a:ext cx="9060582" cy="495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57781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Rockingham Monitoring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8990"/>
            <a:ext cx="4680520" cy="5088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80171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Snetterton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2" t="8929" b="9920"/>
          <a:stretch/>
        </p:blipFill>
        <p:spPr bwMode="auto">
          <a:xfrm>
            <a:off x="0" y="1537934"/>
            <a:ext cx="8988425" cy="5053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95758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Snetterton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86" y="1556792"/>
            <a:ext cx="7629525" cy="44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14771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Mallory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2" t="9721" r="7300" b="9723"/>
          <a:stretch/>
        </p:blipFill>
        <p:spPr bwMode="auto">
          <a:xfrm>
            <a:off x="251520" y="1412776"/>
            <a:ext cx="8336256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12654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DB9A9F-2042-423E-AE72-8F28F05931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Impact of Electric/Hybrid Series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BB16F32-79AB-412F-A391-545B768F59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do you think? </a:t>
            </a:r>
          </a:p>
        </p:txBody>
      </p:sp>
    </p:spTree>
    <p:extLst>
      <p:ext uri="{BB962C8B-B14F-4D97-AF65-F5344CB8AC3E}">
        <p14:creationId xmlns:p14="http://schemas.microsoft.com/office/powerpoint/2010/main" val="20167905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226</TotalTime>
  <Words>619</Words>
  <Application>Microsoft Office PowerPoint</Application>
  <PresentationFormat>On-screen Show (4:3)</PresentationFormat>
  <Paragraphs>135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Century Schoolbook</vt:lpstr>
      <vt:lpstr>Wingdings</vt:lpstr>
      <vt:lpstr>Wingdings 2</vt:lpstr>
      <vt:lpstr>Oriel</vt:lpstr>
      <vt:lpstr>Sustainability through Technology</vt:lpstr>
      <vt:lpstr>Legislation</vt:lpstr>
      <vt:lpstr>Legislation</vt:lpstr>
      <vt:lpstr>How do Councils deal with Noise Nuisances</vt:lpstr>
      <vt:lpstr>Council’s responsibility</vt:lpstr>
      <vt:lpstr>Current Noise Legislation </vt:lpstr>
      <vt:lpstr>Noise Act 1996</vt:lpstr>
      <vt:lpstr>Anti-social Behaviour Act 2003 Anti-social Behaviour, Crime &amp; Policing Act 2014</vt:lpstr>
      <vt:lpstr>Environmental Protection Act 1990</vt:lpstr>
      <vt:lpstr>Other ways Councils deal with Noise</vt:lpstr>
      <vt:lpstr>Noise Impact Assessment</vt:lpstr>
      <vt:lpstr>Noise Impact Assessment -  General Information Required </vt:lpstr>
      <vt:lpstr>Noise Sensitive Receptors</vt:lpstr>
      <vt:lpstr>How does this effect race circuits</vt:lpstr>
      <vt:lpstr>MSA Blue Book</vt:lpstr>
      <vt:lpstr>Castle Combe</vt:lpstr>
      <vt:lpstr>Spa - Francorchamps</vt:lpstr>
      <vt:lpstr>Rally Australia</vt:lpstr>
      <vt:lpstr>Oulton Park </vt:lpstr>
      <vt:lpstr>Now your turn….</vt:lpstr>
      <vt:lpstr>Donington</vt:lpstr>
      <vt:lpstr>Nutts Corner Circuit</vt:lpstr>
      <vt:lpstr>Brands Hatch</vt:lpstr>
      <vt:lpstr>Rockingham</vt:lpstr>
      <vt:lpstr>Rockingham Monitoring</vt:lpstr>
      <vt:lpstr>Snetterton</vt:lpstr>
      <vt:lpstr>Snetterton</vt:lpstr>
      <vt:lpstr>Mallory</vt:lpstr>
      <vt:lpstr>Impact of Electric/Hybrid Series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13</cp:revision>
  <dcterms:created xsi:type="dcterms:W3CDTF">2014-10-10T09:37:13Z</dcterms:created>
  <dcterms:modified xsi:type="dcterms:W3CDTF">2020-01-23T14:48:38Z</dcterms:modified>
</cp:coreProperties>
</file>