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390"/>
    <p:restoredTop sz="94662"/>
  </p:normalViewPr>
  <p:slideViewPr>
    <p:cSldViewPr snapToGrid="0">
      <p:cViewPr varScale="1">
        <p:scale>
          <a:sx n="99" d="100"/>
          <a:sy n="99" d="100"/>
        </p:scale>
        <p:origin x="4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 Ann-Maria Terrelonge (2331324)" userId="e3bbc41c-9fd8-4853-966f-74d1768a84f4" providerId="ADAL" clId="{CF68F46C-4D69-5C78-A3B1-1975BDE451C1}"/>
    <pc:docChg chg="undo custSel addSld modSld sldOrd">
      <pc:chgData name="Jade Ann-Maria Terrelonge (2331324)" userId="e3bbc41c-9fd8-4853-966f-74d1768a84f4" providerId="ADAL" clId="{CF68F46C-4D69-5C78-A3B1-1975BDE451C1}" dt="2026-08-06T13:55:09.916" v="431"/>
      <pc:docMkLst>
        <pc:docMk/>
      </pc:docMkLst>
      <pc:sldChg chg="modSp mod">
        <pc:chgData name="Jade Ann-Maria Terrelonge (2331324)" userId="e3bbc41c-9fd8-4853-966f-74d1768a84f4" providerId="ADAL" clId="{CF68F46C-4D69-5C78-A3B1-1975BDE451C1}" dt="2026-07-30T17:53:54.558" v="408" actId="20577"/>
        <pc:sldMkLst>
          <pc:docMk/>
          <pc:sldMk cId="2818444065" sldId="256"/>
        </pc:sldMkLst>
        <pc:spChg chg="mod">
          <ac:chgData name="Jade Ann-Maria Terrelonge (2331324)" userId="e3bbc41c-9fd8-4853-966f-74d1768a84f4" providerId="ADAL" clId="{CF68F46C-4D69-5C78-A3B1-1975BDE451C1}" dt="2026-07-30T17:53:54.558" v="408" actId="20577"/>
          <ac:spMkLst>
            <pc:docMk/>
            <pc:sldMk cId="2818444065" sldId="256"/>
            <ac:spMk id="2" creationId="{E3AEEBEB-577D-191E-97E8-76269763CAA7}"/>
          </ac:spMkLst>
        </pc:spChg>
      </pc:sldChg>
      <pc:sldChg chg="modSp mod modTransition">
        <pc:chgData name="Jade Ann-Maria Terrelonge (2331324)" userId="e3bbc41c-9fd8-4853-966f-74d1768a84f4" providerId="ADAL" clId="{CF68F46C-4D69-5C78-A3B1-1975BDE451C1}" dt="2026-08-06T13:53:16.838" v="422"/>
        <pc:sldMkLst>
          <pc:docMk/>
          <pc:sldMk cId="2511686896" sldId="257"/>
        </pc:sldMkLst>
        <pc:spChg chg="mod">
          <ac:chgData name="Jade Ann-Maria Terrelonge (2331324)" userId="e3bbc41c-9fd8-4853-966f-74d1768a84f4" providerId="ADAL" clId="{CF68F46C-4D69-5C78-A3B1-1975BDE451C1}" dt="2026-07-30T14:54:41.109" v="334" actId="20577"/>
          <ac:spMkLst>
            <pc:docMk/>
            <pc:sldMk cId="2511686896" sldId="257"/>
            <ac:spMk id="2" creationId="{08DF2B59-4B85-82B6-4E76-8C0A634A78D6}"/>
          </ac:spMkLst>
        </pc:spChg>
        <pc:spChg chg="mod">
          <ac:chgData name="Jade Ann-Maria Terrelonge (2331324)" userId="e3bbc41c-9fd8-4853-966f-74d1768a84f4" providerId="ADAL" clId="{CF68F46C-4D69-5C78-A3B1-1975BDE451C1}" dt="2026-07-30T14:27:49.538" v="223" actId="255"/>
          <ac:spMkLst>
            <pc:docMk/>
            <pc:sldMk cId="2511686896" sldId="257"/>
            <ac:spMk id="3" creationId="{AEA8B707-15F3-ADB3-F2D2-B589C87D739B}"/>
          </ac:spMkLst>
        </pc:spChg>
      </pc:sldChg>
      <pc:sldChg chg="modSp mod modTransition">
        <pc:chgData name="Jade Ann-Maria Terrelonge (2331324)" userId="e3bbc41c-9fd8-4853-966f-74d1768a84f4" providerId="ADAL" clId="{CF68F46C-4D69-5C78-A3B1-1975BDE451C1}" dt="2026-08-06T13:53:26.138" v="423"/>
        <pc:sldMkLst>
          <pc:docMk/>
          <pc:sldMk cId="506507636" sldId="258"/>
        </pc:sldMkLst>
        <pc:spChg chg="mod">
          <ac:chgData name="Jade Ann-Maria Terrelonge (2331324)" userId="e3bbc41c-9fd8-4853-966f-74d1768a84f4" providerId="ADAL" clId="{CF68F46C-4D69-5C78-A3B1-1975BDE451C1}" dt="2026-07-30T13:10:50.486" v="31" actId="404"/>
          <ac:spMkLst>
            <pc:docMk/>
            <pc:sldMk cId="506507636" sldId="258"/>
            <ac:spMk id="2" creationId="{1B424AC4-524B-13FD-F6CB-B1E390ECFDCF}"/>
          </ac:spMkLst>
        </pc:spChg>
        <pc:spChg chg="mod">
          <ac:chgData name="Jade Ann-Maria Terrelonge (2331324)" userId="e3bbc41c-9fd8-4853-966f-74d1768a84f4" providerId="ADAL" clId="{CF68F46C-4D69-5C78-A3B1-1975BDE451C1}" dt="2026-07-30T14:55:06.510" v="336" actId="20577"/>
          <ac:spMkLst>
            <pc:docMk/>
            <pc:sldMk cId="506507636" sldId="258"/>
            <ac:spMk id="3" creationId="{8FEE484D-CB33-192C-D996-37EF72BE3F68}"/>
          </ac:spMkLst>
        </pc:spChg>
      </pc:sldChg>
      <pc:sldChg chg="addSp delSp modSp new mod modTransition">
        <pc:chgData name="Jade Ann-Maria Terrelonge (2331324)" userId="e3bbc41c-9fd8-4853-966f-74d1768a84f4" providerId="ADAL" clId="{CF68F46C-4D69-5C78-A3B1-1975BDE451C1}" dt="2026-08-06T13:53:35.237" v="424"/>
        <pc:sldMkLst>
          <pc:docMk/>
          <pc:sldMk cId="4232024230" sldId="259"/>
        </pc:sldMkLst>
        <pc:spChg chg="mod">
          <ac:chgData name="Jade Ann-Maria Terrelonge (2331324)" userId="e3bbc41c-9fd8-4853-966f-74d1768a84f4" providerId="ADAL" clId="{CF68F46C-4D69-5C78-A3B1-1975BDE451C1}" dt="2026-07-30T13:11:29.348" v="37" actId="14100"/>
          <ac:spMkLst>
            <pc:docMk/>
            <pc:sldMk cId="4232024230" sldId="259"/>
            <ac:spMk id="2" creationId="{6A0B4DA1-7CCC-8E7E-EA53-2B40ED0656EC}"/>
          </ac:spMkLst>
        </pc:spChg>
        <pc:spChg chg="mod">
          <ac:chgData name="Jade Ann-Maria Terrelonge (2331324)" userId="e3bbc41c-9fd8-4853-966f-74d1768a84f4" providerId="ADAL" clId="{CF68F46C-4D69-5C78-A3B1-1975BDE451C1}" dt="2026-07-30T14:56:38.800" v="343" actId="255"/>
          <ac:spMkLst>
            <pc:docMk/>
            <pc:sldMk cId="4232024230" sldId="259"/>
            <ac:spMk id="4" creationId="{A0626FD5-6B7A-FB26-4417-8AAAD5D9787C}"/>
          </ac:spMkLst>
        </pc:spChg>
        <pc:picChg chg="add mod">
          <ac:chgData name="Jade Ann-Maria Terrelonge (2331324)" userId="e3bbc41c-9fd8-4853-966f-74d1768a84f4" providerId="ADAL" clId="{CF68F46C-4D69-5C78-A3B1-1975BDE451C1}" dt="2026-07-30T13:06:38.119" v="19" actId="1076"/>
          <ac:picMkLst>
            <pc:docMk/>
            <pc:sldMk cId="4232024230" sldId="259"/>
            <ac:picMk id="6" creationId="{67167AF4-53A5-854C-94F7-FC2D1D70DD8F}"/>
          </ac:picMkLst>
        </pc:picChg>
      </pc:sldChg>
      <pc:sldChg chg="addSp delSp modSp new mod modTransition setBg">
        <pc:chgData name="Jade Ann-Maria Terrelonge (2331324)" userId="e3bbc41c-9fd8-4853-966f-74d1768a84f4" providerId="ADAL" clId="{CF68F46C-4D69-5C78-A3B1-1975BDE451C1}" dt="2026-08-06T13:53:39.754" v="425"/>
        <pc:sldMkLst>
          <pc:docMk/>
          <pc:sldMk cId="916055650" sldId="260"/>
        </pc:sldMkLst>
        <pc:spChg chg="mod">
          <ac:chgData name="Jade Ann-Maria Terrelonge (2331324)" userId="e3bbc41c-9fd8-4853-966f-74d1768a84f4" providerId="ADAL" clId="{CF68F46C-4D69-5C78-A3B1-1975BDE451C1}" dt="2026-07-30T14:14:54.178" v="98" actId="2711"/>
          <ac:spMkLst>
            <pc:docMk/>
            <pc:sldMk cId="916055650" sldId="260"/>
            <ac:spMk id="2" creationId="{EB9016A9-2B48-7BE5-8368-C2389127C33D}"/>
          </ac:spMkLst>
        </pc:spChg>
        <pc:spChg chg="mod ord">
          <ac:chgData name="Jade Ann-Maria Terrelonge (2331324)" userId="e3bbc41c-9fd8-4853-966f-74d1768a84f4" providerId="ADAL" clId="{CF68F46C-4D69-5C78-A3B1-1975BDE451C1}" dt="2026-07-30T14:57:30.450" v="346" actId="12"/>
          <ac:spMkLst>
            <pc:docMk/>
            <pc:sldMk cId="916055650" sldId="260"/>
            <ac:spMk id="3" creationId="{211DDBAE-F760-4CD5-5E2E-D793A594D040}"/>
          </ac:spMkLst>
        </pc:spChg>
        <pc:spChg chg="add">
          <ac:chgData name="Jade Ann-Maria Terrelonge (2331324)" userId="e3bbc41c-9fd8-4853-966f-74d1768a84f4" providerId="ADAL" clId="{CF68F46C-4D69-5C78-A3B1-1975BDE451C1}" dt="2026-07-30T13:37:53.315" v="85" actId="26606"/>
          <ac:spMkLst>
            <pc:docMk/>
            <pc:sldMk cId="916055650" sldId="260"/>
            <ac:spMk id="52" creationId="{8B4C3E9C-D9F6-4DE9-A1CE-0FD8AD783507}"/>
          </ac:spMkLst>
        </pc:spChg>
        <pc:spChg chg="add">
          <ac:chgData name="Jade Ann-Maria Terrelonge (2331324)" userId="e3bbc41c-9fd8-4853-966f-74d1768a84f4" providerId="ADAL" clId="{CF68F46C-4D69-5C78-A3B1-1975BDE451C1}" dt="2026-07-30T13:37:53.315" v="85" actId="26606"/>
          <ac:spMkLst>
            <pc:docMk/>
            <pc:sldMk cId="916055650" sldId="260"/>
            <ac:spMk id="53" creationId="{7218418D-24E2-4892-810C-B0157DFDDB5A}"/>
          </ac:spMkLst>
        </pc:spChg>
        <pc:grpChg chg="add">
          <ac:chgData name="Jade Ann-Maria Terrelonge (2331324)" userId="e3bbc41c-9fd8-4853-966f-74d1768a84f4" providerId="ADAL" clId="{CF68F46C-4D69-5C78-A3B1-1975BDE451C1}" dt="2026-07-30T13:37:53.315" v="85" actId="26606"/>
          <ac:grpSpMkLst>
            <pc:docMk/>
            <pc:sldMk cId="916055650" sldId="260"/>
            <ac:grpSpMk id="43" creationId="{BCAEEEBD-779B-4609-A737-4BEFD64744BF}"/>
          </ac:grpSpMkLst>
        </pc:grpChg>
        <pc:picChg chg="add mod">
          <ac:chgData name="Jade Ann-Maria Terrelonge (2331324)" userId="e3bbc41c-9fd8-4853-966f-74d1768a84f4" providerId="ADAL" clId="{CF68F46C-4D69-5C78-A3B1-1975BDE451C1}" dt="2026-07-30T13:37:53.315" v="85" actId="26606"/>
          <ac:picMkLst>
            <pc:docMk/>
            <pc:sldMk cId="916055650" sldId="260"/>
            <ac:picMk id="6" creationId="{102F896B-2AFE-8326-D977-5A8687C58D62}"/>
          </ac:picMkLst>
        </pc:picChg>
        <pc:picChg chg="add mod ord">
          <ac:chgData name="Jade Ann-Maria Terrelonge (2331324)" userId="e3bbc41c-9fd8-4853-966f-74d1768a84f4" providerId="ADAL" clId="{CF68F46C-4D69-5C78-A3B1-1975BDE451C1}" dt="2026-07-30T13:37:53.315" v="85" actId="26606"/>
          <ac:picMkLst>
            <pc:docMk/>
            <pc:sldMk cId="916055650" sldId="260"/>
            <ac:picMk id="8" creationId="{634E2446-F66B-97EC-CB62-67E8890BC6C6}"/>
          </ac:picMkLst>
        </pc:picChg>
      </pc:sldChg>
      <pc:sldChg chg="addSp delSp modSp new mod modTransition setBg">
        <pc:chgData name="Jade Ann-Maria Terrelonge (2331324)" userId="e3bbc41c-9fd8-4853-966f-74d1768a84f4" providerId="ADAL" clId="{CF68F46C-4D69-5C78-A3B1-1975BDE451C1}" dt="2026-08-06T13:53:46.070" v="426"/>
        <pc:sldMkLst>
          <pc:docMk/>
          <pc:sldMk cId="196364436" sldId="261"/>
        </pc:sldMkLst>
        <pc:spChg chg="mod">
          <ac:chgData name="Jade Ann-Maria Terrelonge (2331324)" userId="e3bbc41c-9fd8-4853-966f-74d1768a84f4" providerId="ADAL" clId="{CF68F46C-4D69-5C78-A3B1-1975BDE451C1}" dt="2026-07-30T14:22:07.666" v="125" actId="2711"/>
          <ac:spMkLst>
            <pc:docMk/>
            <pc:sldMk cId="196364436" sldId="261"/>
            <ac:spMk id="2" creationId="{63D7D088-0984-EF4E-F0E5-5EEA72ABA73B}"/>
          </ac:spMkLst>
        </pc:spChg>
        <pc:spChg chg="mod">
          <ac:chgData name="Jade Ann-Maria Terrelonge (2331324)" userId="e3bbc41c-9fd8-4853-966f-74d1768a84f4" providerId="ADAL" clId="{CF68F46C-4D69-5C78-A3B1-1975BDE451C1}" dt="2026-07-30T14:57:40.049" v="347" actId="12"/>
          <ac:spMkLst>
            <pc:docMk/>
            <pc:sldMk cId="196364436" sldId="261"/>
            <ac:spMk id="4" creationId="{69988C88-2695-795B-899C-E176B37DF85B}"/>
          </ac:spMkLst>
        </pc:spChg>
        <pc:spChg chg="add">
          <ac:chgData name="Jade Ann-Maria Terrelonge (2331324)" userId="e3bbc41c-9fd8-4853-966f-74d1768a84f4" providerId="ADAL" clId="{CF68F46C-4D69-5C78-A3B1-1975BDE451C1}" dt="2026-07-30T14:21:46.735" v="122" actId="26606"/>
          <ac:spMkLst>
            <pc:docMk/>
            <pc:sldMk cId="196364436" sldId="261"/>
            <ac:spMk id="60" creationId="{8267EEE4-6354-4F1C-9484-951F0EB92F1B}"/>
          </ac:spMkLst>
        </pc:spChg>
        <pc:spChg chg="add">
          <ac:chgData name="Jade Ann-Maria Terrelonge (2331324)" userId="e3bbc41c-9fd8-4853-966f-74d1768a84f4" providerId="ADAL" clId="{CF68F46C-4D69-5C78-A3B1-1975BDE451C1}" dt="2026-07-30T14:21:46.735" v="122" actId="26606"/>
          <ac:spMkLst>
            <pc:docMk/>
            <pc:sldMk cId="196364436" sldId="261"/>
            <ac:spMk id="62" creationId="{0E5A83F9-E6B8-40BD-9C0D-9A6F15650742}"/>
          </ac:spMkLst>
        </pc:spChg>
        <pc:picChg chg="add mod">
          <ac:chgData name="Jade Ann-Maria Terrelonge (2331324)" userId="e3bbc41c-9fd8-4853-966f-74d1768a84f4" providerId="ADAL" clId="{CF68F46C-4D69-5C78-A3B1-1975BDE451C1}" dt="2026-07-30T14:19:17.470" v="106" actId="931"/>
          <ac:picMkLst>
            <pc:docMk/>
            <pc:sldMk cId="196364436" sldId="261"/>
            <ac:picMk id="6" creationId="{26AB1BAE-C967-C8B7-694E-6A1AA8F7377C}"/>
          </ac:picMkLst>
        </pc:picChg>
        <pc:picChg chg="add mod">
          <ac:chgData name="Jade Ann-Maria Terrelonge (2331324)" userId="e3bbc41c-9fd8-4853-966f-74d1768a84f4" providerId="ADAL" clId="{CF68F46C-4D69-5C78-A3B1-1975BDE451C1}" dt="2026-07-30T14:21:25.953" v="121" actId="931"/>
          <ac:picMkLst>
            <pc:docMk/>
            <pc:sldMk cId="196364436" sldId="261"/>
            <ac:picMk id="8" creationId="{5BE946A4-E4AF-0BC0-ED89-E9158BB52376}"/>
          </ac:picMkLst>
        </pc:picChg>
      </pc:sldChg>
      <pc:sldChg chg="addSp delSp modSp new mod modTransition setBg">
        <pc:chgData name="Jade Ann-Maria Terrelonge (2331324)" userId="e3bbc41c-9fd8-4853-966f-74d1768a84f4" providerId="ADAL" clId="{CF68F46C-4D69-5C78-A3B1-1975BDE451C1}" dt="2026-08-06T13:54:03.219" v="427"/>
        <pc:sldMkLst>
          <pc:docMk/>
          <pc:sldMk cId="3282111534" sldId="262"/>
        </pc:sldMkLst>
        <pc:spChg chg="mod">
          <ac:chgData name="Jade Ann-Maria Terrelonge (2331324)" userId="e3bbc41c-9fd8-4853-966f-74d1768a84f4" providerId="ADAL" clId="{CF68F46C-4D69-5C78-A3B1-1975BDE451C1}" dt="2026-07-30T14:35:55.077" v="245" actId="26606"/>
          <ac:spMkLst>
            <pc:docMk/>
            <pc:sldMk cId="3282111534" sldId="262"/>
            <ac:spMk id="2" creationId="{03098F50-7C84-3457-60CD-EBF330368A07}"/>
          </ac:spMkLst>
        </pc:spChg>
        <pc:grpChg chg="add">
          <ac:chgData name="Jade Ann-Maria Terrelonge (2331324)" userId="e3bbc41c-9fd8-4853-966f-74d1768a84f4" providerId="ADAL" clId="{CF68F46C-4D69-5C78-A3B1-1975BDE451C1}" dt="2026-07-30T14:35:55.077" v="245" actId="26606"/>
          <ac:grpSpMkLst>
            <pc:docMk/>
            <pc:sldMk cId="3282111534" sldId="262"/>
            <ac:grpSpMk id="15" creationId="{E4951899-B99C-47AB-9C7C-16264D7A14C5}"/>
          </ac:grpSpMkLst>
        </pc:grpChg>
        <pc:graphicFrameChg chg="add mod ord modGraphic">
          <ac:chgData name="Jade Ann-Maria Terrelonge (2331324)" userId="e3bbc41c-9fd8-4853-966f-74d1768a84f4" providerId="ADAL" clId="{CF68F46C-4D69-5C78-A3B1-1975BDE451C1}" dt="2026-07-30T17:55:17.909" v="421" actId="20577"/>
          <ac:graphicFrameMkLst>
            <pc:docMk/>
            <pc:sldMk cId="3282111534" sldId="262"/>
            <ac:graphicFrameMk id="10" creationId="{7CFD9C35-2A62-F9B5-D7D3-533EA5DFFF02}"/>
          </ac:graphicFrameMkLst>
        </pc:graphicFrameChg>
        <pc:picChg chg="add mod">
          <ac:chgData name="Jade Ann-Maria Terrelonge (2331324)" userId="e3bbc41c-9fd8-4853-966f-74d1768a84f4" providerId="ADAL" clId="{CF68F46C-4D69-5C78-A3B1-1975BDE451C1}" dt="2026-07-30T14:35:55.077" v="245" actId="26606"/>
          <ac:picMkLst>
            <pc:docMk/>
            <pc:sldMk cId="3282111534" sldId="262"/>
            <ac:picMk id="8" creationId="{12111906-3788-29E4-1C8D-6C95964F03DB}"/>
          </ac:picMkLst>
        </pc:picChg>
      </pc:sldChg>
      <pc:sldChg chg="addSp delSp modSp new mod ord modTransition setBg">
        <pc:chgData name="Jade Ann-Maria Terrelonge (2331324)" userId="e3bbc41c-9fd8-4853-966f-74d1768a84f4" providerId="ADAL" clId="{CF68F46C-4D69-5C78-A3B1-1975BDE451C1}" dt="2026-08-06T13:54:16.203" v="428"/>
        <pc:sldMkLst>
          <pc:docMk/>
          <pc:sldMk cId="381604861" sldId="263"/>
        </pc:sldMkLst>
        <pc:spChg chg="mod">
          <ac:chgData name="Jade Ann-Maria Terrelonge (2331324)" userId="e3bbc41c-9fd8-4853-966f-74d1768a84f4" providerId="ADAL" clId="{CF68F46C-4D69-5C78-A3B1-1975BDE451C1}" dt="2026-07-30T14:41:06.569" v="303" actId="26606"/>
          <ac:spMkLst>
            <pc:docMk/>
            <pc:sldMk cId="381604861" sldId="263"/>
            <ac:spMk id="2" creationId="{EF87DC41-06EB-6C2B-945D-15B4DA0BE024}"/>
          </ac:spMkLst>
        </pc:spChg>
        <pc:spChg chg="mod ord">
          <ac:chgData name="Jade Ann-Maria Terrelonge (2331324)" userId="e3bbc41c-9fd8-4853-966f-74d1768a84f4" providerId="ADAL" clId="{CF68F46C-4D69-5C78-A3B1-1975BDE451C1}" dt="2026-07-30T14:57:10.839" v="345" actId="20577"/>
          <ac:spMkLst>
            <pc:docMk/>
            <pc:sldMk cId="381604861" sldId="263"/>
            <ac:spMk id="4" creationId="{71567C94-B87C-E065-B1ED-F24199435846}"/>
          </ac:spMkLst>
        </pc:spChg>
        <pc:spChg chg="add">
          <ac:chgData name="Jade Ann-Maria Terrelonge (2331324)" userId="e3bbc41c-9fd8-4853-966f-74d1768a84f4" providerId="ADAL" clId="{CF68F46C-4D69-5C78-A3B1-1975BDE451C1}" dt="2026-07-30T14:41:06.569" v="303" actId="26606"/>
          <ac:spMkLst>
            <pc:docMk/>
            <pc:sldMk cId="381604861" sldId="263"/>
            <ac:spMk id="42" creationId="{ECD25CC7-FC66-488C-8D61-0FE7ECF1615F}"/>
          </ac:spMkLst>
        </pc:spChg>
        <pc:grpChg chg="add">
          <ac:chgData name="Jade Ann-Maria Terrelonge (2331324)" userId="e3bbc41c-9fd8-4853-966f-74d1768a84f4" providerId="ADAL" clId="{CF68F46C-4D69-5C78-A3B1-1975BDE451C1}" dt="2026-07-30T14:41:06.569" v="303" actId="26606"/>
          <ac:grpSpMkLst>
            <pc:docMk/>
            <pc:sldMk cId="381604861" sldId="263"/>
            <ac:grpSpMk id="33" creationId="{E4951899-B99C-47AB-9C7C-16264D7A14C5}"/>
          </ac:grpSpMkLst>
        </pc:grpChg>
        <pc:picChg chg="add mod">
          <ac:chgData name="Jade Ann-Maria Terrelonge (2331324)" userId="e3bbc41c-9fd8-4853-966f-74d1768a84f4" providerId="ADAL" clId="{CF68F46C-4D69-5C78-A3B1-1975BDE451C1}" dt="2026-07-30T14:41:06.569" v="303" actId="26606"/>
          <ac:picMkLst>
            <pc:docMk/>
            <pc:sldMk cId="381604861" sldId="263"/>
            <ac:picMk id="14" creationId="{BF5A0A33-2D50-C8C9-CF1E-8C725F9EC00B}"/>
          </ac:picMkLst>
        </pc:picChg>
      </pc:sldChg>
      <pc:sldChg chg="modSp new mod ord modTransition">
        <pc:chgData name="Jade Ann-Maria Terrelonge (2331324)" userId="e3bbc41c-9fd8-4853-966f-74d1768a84f4" providerId="ADAL" clId="{CF68F46C-4D69-5C78-A3B1-1975BDE451C1}" dt="2026-08-06T13:55:09.916" v="431"/>
        <pc:sldMkLst>
          <pc:docMk/>
          <pc:sldMk cId="3656815481" sldId="264"/>
        </pc:sldMkLst>
        <pc:spChg chg="mod">
          <ac:chgData name="Jade Ann-Maria Terrelonge (2331324)" userId="e3bbc41c-9fd8-4853-966f-74d1768a84f4" providerId="ADAL" clId="{CF68F46C-4D69-5C78-A3B1-1975BDE451C1}" dt="2026-07-30T14:45:58.829" v="321" actId="122"/>
          <ac:spMkLst>
            <pc:docMk/>
            <pc:sldMk cId="3656815481" sldId="264"/>
            <ac:spMk id="2" creationId="{B7498FCE-DA71-7426-6011-2D9B6C63A336}"/>
          </ac:spMkLst>
        </pc:spChg>
        <pc:spChg chg="mod">
          <ac:chgData name="Jade Ann-Maria Terrelonge (2331324)" userId="e3bbc41c-9fd8-4853-966f-74d1768a84f4" providerId="ADAL" clId="{CF68F46C-4D69-5C78-A3B1-1975BDE451C1}" dt="2026-07-30T17:53:21.787" v="402" actId="20577"/>
          <ac:spMkLst>
            <pc:docMk/>
            <pc:sldMk cId="3656815481" sldId="264"/>
            <ac:spMk id="3" creationId="{BED8D0D2-D356-DC7A-C2D8-0D0E5DF3FE1C}"/>
          </ac:spMkLst>
        </pc:spChg>
      </pc:sldChg>
      <pc:sldChg chg="addSp delSp modSp new mod ord modTransition">
        <pc:chgData name="Jade Ann-Maria Terrelonge (2331324)" userId="e3bbc41c-9fd8-4853-966f-74d1768a84f4" providerId="ADAL" clId="{CF68F46C-4D69-5C78-A3B1-1975BDE451C1}" dt="2026-08-06T13:54:46.301" v="430"/>
        <pc:sldMkLst>
          <pc:docMk/>
          <pc:sldMk cId="2597714977" sldId="265"/>
        </pc:sldMkLst>
        <pc:spChg chg="mod">
          <ac:chgData name="Jade Ann-Maria Terrelonge (2331324)" userId="e3bbc41c-9fd8-4853-966f-74d1768a84f4" providerId="ADAL" clId="{CF68F46C-4D69-5C78-A3B1-1975BDE451C1}" dt="2026-07-30T14:59:43.593" v="399" actId="1076"/>
          <ac:spMkLst>
            <pc:docMk/>
            <pc:sldMk cId="2597714977" sldId="265"/>
            <ac:spMk id="2" creationId="{0BAEE1D3-9A4E-EB7D-CED7-F7E3F35C25D1}"/>
          </ac:spMkLst>
        </pc:spChg>
        <pc:spChg chg="add mod">
          <ac:chgData name="Jade Ann-Maria Terrelonge (2331324)" userId="e3bbc41c-9fd8-4853-966f-74d1768a84f4" providerId="ADAL" clId="{CF68F46C-4D69-5C78-A3B1-1975BDE451C1}" dt="2026-07-30T14:59:49.877" v="401" actId="1076"/>
          <ac:spMkLst>
            <pc:docMk/>
            <pc:sldMk cId="2597714977" sldId="265"/>
            <ac:spMk id="6" creationId="{461727E3-9445-D6C4-FB46-3063F1A5D689}"/>
          </ac:spMkLst>
        </pc:spChg>
        <pc:picChg chg="add mod">
          <ac:chgData name="Jade Ann-Maria Terrelonge (2331324)" userId="e3bbc41c-9fd8-4853-966f-74d1768a84f4" providerId="ADAL" clId="{CF68F46C-4D69-5C78-A3B1-1975BDE451C1}" dt="2026-07-30T14:59:46.559" v="400" actId="1076"/>
          <ac:picMkLst>
            <pc:docMk/>
            <pc:sldMk cId="2597714977" sldId="265"/>
            <ac:picMk id="5" creationId="{5F6BBF0D-6E3C-E77F-4DE9-32345953C4C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D39F3B-C41B-48C8-8588-653449259E5F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4BCC1A1-B59E-4154-9A53-3DD3221E67E9}">
      <dgm:prSet custT="1"/>
      <dgm:spPr/>
      <dgm:t>
        <a:bodyPr/>
        <a:lstStyle/>
        <a:p>
          <a:r>
            <a:rPr lang="en-GB" sz="1800" b="0" i="0" u="none" dirty="0"/>
            <a:t>Strengthens </a:t>
          </a:r>
          <a:r>
            <a:rPr lang="en-GB" sz="1800" b="0" i="0" u="none"/>
            <a:t>integration across </a:t>
          </a:r>
          <a:r>
            <a:rPr lang="en-GB" sz="1800" b="0" i="0" u="none" dirty="0"/>
            <a:t>hospital, primary and community care services, improving continuity of care (Wong et al., 2025).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F57DD0-6AC6-489E-94AC-0B1EACF1345B}" type="parTrans" cxnId="{4D869E23-44D5-4081-93A5-65273D574959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ACA504-3D70-402F-947A-A3F2C6FDA278}" type="sibTrans" cxnId="{4D869E23-44D5-4081-93A5-65273D574959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B11394-9310-4A86-9993-B1242DF2364B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Increases the involvement of families and carers,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supporting collaborative care and shared decision-making </a:t>
          </a: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(Wong et al., 2025).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285093-495F-48D1-8282-31CB368F2B21}" type="parTrans" cxnId="{129D6480-5633-40EB-B2AA-BB71B0132E18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447397-0C79-4BD4-94AC-06C16503FDCA}" type="sibTrans" cxnId="{129D6480-5633-40EB-B2AA-BB71B0132E18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DA04B6-871E-4C35-A911-32491EC0A2B1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Promotes person-centred care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, empowering patients and carers to become active partners in their care </a:t>
          </a: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(Healthwatch Suffolk, 2025).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73AE68-9B6A-41B9-B092-9570699394E1}" type="parTrans" cxnId="{69CFFD0E-6028-4594-A8A0-C88F5ED0F98E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AD1633-4A5C-4255-96C0-2866C65FEAFA}" type="sibTrans" cxnId="{69CFFD0E-6028-4594-A8A0-C88F5ED0F98E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501813-FED1-40AF-8D82-1B1B7E3C8DF6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Supports NHS sustainability 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by reducing avoidable hospital admissions and delivering more care closer to home </a:t>
          </a: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(Wong et al., 2025; NHS England, 2024).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AE00C8-2C6E-4CFF-AF92-9691DBF3DB37}" type="parTrans" cxnId="{1C0413C1-4DC6-47B5-BAE2-57F4DEEF76E6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66131B-1115-49C2-A9A9-10AB0E956E40}" type="sibTrans" cxnId="{1C0413C1-4DC6-47B5-BAE2-57F4DEEF76E6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9D0D3D-485E-6540-8680-52A8716A6814}" type="pres">
      <dgm:prSet presAssocID="{80D39F3B-C41B-48C8-8588-653449259E5F}" presName="linear" presStyleCnt="0">
        <dgm:presLayoutVars>
          <dgm:animLvl val="lvl"/>
          <dgm:resizeHandles val="exact"/>
        </dgm:presLayoutVars>
      </dgm:prSet>
      <dgm:spPr/>
    </dgm:pt>
    <dgm:pt modelId="{292E71D1-3137-5642-B389-850A48BEC401}" type="pres">
      <dgm:prSet presAssocID="{94BCC1A1-B59E-4154-9A53-3DD3221E67E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9D7F1AE-40FE-4A43-BAA7-4F5DEF9CB470}" type="pres">
      <dgm:prSet presAssocID="{B8ACA504-3D70-402F-947A-A3F2C6FDA278}" presName="spacer" presStyleCnt="0"/>
      <dgm:spPr/>
    </dgm:pt>
    <dgm:pt modelId="{45D19F40-67B5-DC4A-9339-3B54E6350A54}" type="pres">
      <dgm:prSet presAssocID="{E4B11394-9310-4A86-9993-B1242DF236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F2C6EA7-4C01-1B49-9D29-B9CFC56888D5}" type="pres">
      <dgm:prSet presAssocID="{EC447397-0C79-4BD4-94AC-06C16503FDCA}" presName="spacer" presStyleCnt="0"/>
      <dgm:spPr/>
    </dgm:pt>
    <dgm:pt modelId="{B9578D7F-CA0A-0C4E-B43A-5766FCDE9652}" type="pres">
      <dgm:prSet presAssocID="{60DA04B6-871E-4C35-A911-32491EC0A2B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9250526-BCB7-7341-8FAA-A05E0A976DB3}" type="pres">
      <dgm:prSet presAssocID="{98AD1633-4A5C-4255-96C0-2866C65FEAFA}" presName="spacer" presStyleCnt="0"/>
      <dgm:spPr/>
    </dgm:pt>
    <dgm:pt modelId="{C5A72337-4BA9-4C49-BAF0-9F37992F7D4B}" type="pres">
      <dgm:prSet presAssocID="{45501813-FED1-40AF-8D82-1B1B7E3C8DF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9CFFD0E-6028-4594-A8A0-C88F5ED0F98E}" srcId="{80D39F3B-C41B-48C8-8588-653449259E5F}" destId="{60DA04B6-871E-4C35-A911-32491EC0A2B1}" srcOrd="2" destOrd="0" parTransId="{1E73AE68-9B6A-41B9-B092-9570699394E1}" sibTransId="{98AD1633-4A5C-4255-96C0-2866C65FEAFA}"/>
    <dgm:cxn modelId="{4D869E23-44D5-4081-93A5-65273D574959}" srcId="{80D39F3B-C41B-48C8-8588-653449259E5F}" destId="{94BCC1A1-B59E-4154-9A53-3DD3221E67E9}" srcOrd="0" destOrd="0" parTransId="{41F57DD0-6AC6-489E-94AC-0B1EACF1345B}" sibTransId="{B8ACA504-3D70-402F-947A-A3F2C6FDA278}"/>
    <dgm:cxn modelId="{4619A237-6665-6C4C-912D-C342A1FC55D6}" type="presOf" srcId="{80D39F3B-C41B-48C8-8588-653449259E5F}" destId="{CA9D0D3D-485E-6540-8680-52A8716A6814}" srcOrd="0" destOrd="0" presId="urn:microsoft.com/office/officeart/2005/8/layout/vList2"/>
    <dgm:cxn modelId="{129D6480-5633-40EB-B2AA-BB71B0132E18}" srcId="{80D39F3B-C41B-48C8-8588-653449259E5F}" destId="{E4B11394-9310-4A86-9993-B1242DF2364B}" srcOrd="1" destOrd="0" parTransId="{0C285093-495F-48D1-8282-31CB368F2B21}" sibTransId="{EC447397-0C79-4BD4-94AC-06C16503FDCA}"/>
    <dgm:cxn modelId="{059212A0-FD83-2844-80FB-A5711290C32E}" type="presOf" srcId="{60DA04B6-871E-4C35-A911-32491EC0A2B1}" destId="{B9578D7F-CA0A-0C4E-B43A-5766FCDE9652}" srcOrd="0" destOrd="0" presId="urn:microsoft.com/office/officeart/2005/8/layout/vList2"/>
    <dgm:cxn modelId="{449B38B6-D095-3B45-87A5-2AFBEE7A059C}" type="presOf" srcId="{45501813-FED1-40AF-8D82-1B1B7E3C8DF6}" destId="{C5A72337-4BA9-4C49-BAF0-9F37992F7D4B}" srcOrd="0" destOrd="0" presId="urn:microsoft.com/office/officeart/2005/8/layout/vList2"/>
    <dgm:cxn modelId="{1C0413C1-4DC6-47B5-BAE2-57F4DEEF76E6}" srcId="{80D39F3B-C41B-48C8-8588-653449259E5F}" destId="{45501813-FED1-40AF-8D82-1B1B7E3C8DF6}" srcOrd="3" destOrd="0" parTransId="{8AAE00C8-2C6E-4CFF-AF92-9691DBF3DB37}" sibTransId="{0566131B-1115-49C2-A9A9-10AB0E956E40}"/>
    <dgm:cxn modelId="{EC9BA3CB-9BCE-FF47-9823-3B1543AD7D49}" type="presOf" srcId="{E4B11394-9310-4A86-9993-B1242DF2364B}" destId="{45D19F40-67B5-DC4A-9339-3B54E6350A54}" srcOrd="0" destOrd="0" presId="urn:microsoft.com/office/officeart/2005/8/layout/vList2"/>
    <dgm:cxn modelId="{74E6A6DB-AE32-7E49-8754-B87C451B4CD2}" type="presOf" srcId="{94BCC1A1-B59E-4154-9A53-3DD3221E67E9}" destId="{292E71D1-3137-5642-B389-850A48BEC401}" srcOrd="0" destOrd="0" presId="urn:microsoft.com/office/officeart/2005/8/layout/vList2"/>
    <dgm:cxn modelId="{486F9F05-D7AD-F44C-AE3E-877A99BA86CE}" type="presParOf" srcId="{CA9D0D3D-485E-6540-8680-52A8716A6814}" destId="{292E71D1-3137-5642-B389-850A48BEC401}" srcOrd="0" destOrd="0" presId="urn:microsoft.com/office/officeart/2005/8/layout/vList2"/>
    <dgm:cxn modelId="{DB407299-9CEC-0D44-8DD4-80D9D8B20250}" type="presParOf" srcId="{CA9D0D3D-485E-6540-8680-52A8716A6814}" destId="{29D7F1AE-40FE-4A43-BAA7-4F5DEF9CB470}" srcOrd="1" destOrd="0" presId="urn:microsoft.com/office/officeart/2005/8/layout/vList2"/>
    <dgm:cxn modelId="{2FEB93C8-EB4B-494E-A160-1EC0B14E79B4}" type="presParOf" srcId="{CA9D0D3D-485E-6540-8680-52A8716A6814}" destId="{45D19F40-67B5-DC4A-9339-3B54E6350A54}" srcOrd="2" destOrd="0" presId="urn:microsoft.com/office/officeart/2005/8/layout/vList2"/>
    <dgm:cxn modelId="{CCC750CC-C812-CF4C-BDA5-B16BF202954C}" type="presParOf" srcId="{CA9D0D3D-485E-6540-8680-52A8716A6814}" destId="{0F2C6EA7-4C01-1B49-9D29-B9CFC56888D5}" srcOrd="3" destOrd="0" presId="urn:microsoft.com/office/officeart/2005/8/layout/vList2"/>
    <dgm:cxn modelId="{E1673085-7EE5-9947-AA0B-86A8D5182F6C}" type="presParOf" srcId="{CA9D0D3D-485E-6540-8680-52A8716A6814}" destId="{B9578D7F-CA0A-0C4E-B43A-5766FCDE9652}" srcOrd="4" destOrd="0" presId="urn:microsoft.com/office/officeart/2005/8/layout/vList2"/>
    <dgm:cxn modelId="{26865884-0038-274E-91C8-0ED9AF4804BB}" type="presParOf" srcId="{CA9D0D3D-485E-6540-8680-52A8716A6814}" destId="{B9250526-BCB7-7341-8FAA-A05E0A976DB3}" srcOrd="5" destOrd="0" presId="urn:microsoft.com/office/officeart/2005/8/layout/vList2"/>
    <dgm:cxn modelId="{517BEB8E-CA1A-AA43-8E5D-80D38A7D8666}" type="presParOf" srcId="{CA9D0D3D-485E-6540-8680-52A8716A6814}" destId="{C5A72337-4BA9-4C49-BAF0-9F37992F7D4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2E71D1-3137-5642-B389-850A48BEC401}">
      <dsp:nvSpPr>
        <dsp:cNvPr id="0" name=""/>
        <dsp:cNvSpPr/>
      </dsp:nvSpPr>
      <dsp:spPr>
        <a:xfrm>
          <a:off x="0" y="2542"/>
          <a:ext cx="4262219" cy="11484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/>
            <a:t>Strengthens </a:t>
          </a:r>
          <a:r>
            <a:rPr lang="en-GB" sz="1800" b="0" i="0" u="none" kern="1200"/>
            <a:t>integration across </a:t>
          </a:r>
          <a:r>
            <a:rPr lang="en-GB" sz="1800" b="0" i="0" u="none" kern="1200" dirty="0"/>
            <a:t>hospital, primary and community care services, improving continuity of care (Wong et al., 2025).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062" y="58604"/>
        <a:ext cx="4150095" cy="1036312"/>
      </dsp:txXfrm>
    </dsp:sp>
    <dsp:sp modelId="{45D19F40-67B5-DC4A-9339-3B54E6350A54}">
      <dsp:nvSpPr>
        <dsp:cNvPr id="0" name=""/>
        <dsp:cNvSpPr/>
      </dsp:nvSpPr>
      <dsp:spPr>
        <a:xfrm>
          <a:off x="0" y="1162131"/>
          <a:ext cx="4262219" cy="11484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Increases the involvement of families and carers,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supporting collaborative care and shared decision-making </a:t>
          </a: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(Wong et al., 2025).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062" y="1218193"/>
        <a:ext cx="4150095" cy="1036312"/>
      </dsp:txXfrm>
    </dsp:sp>
    <dsp:sp modelId="{B9578D7F-CA0A-0C4E-B43A-5766FCDE9652}">
      <dsp:nvSpPr>
        <dsp:cNvPr id="0" name=""/>
        <dsp:cNvSpPr/>
      </dsp:nvSpPr>
      <dsp:spPr>
        <a:xfrm>
          <a:off x="0" y="2321719"/>
          <a:ext cx="4262219" cy="11484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Promotes person-centred care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, empowering patients and carers to become active partners in their care </a:t>
          </a: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(Healthwatch Suffolk, 2025).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062" y="2377781"/>
        <a:ext cx="4150095" cy="1036312"/>
      </dsp:txXfrm>
    </dsp:sp>
    <dsp:sp modelId="{C5A72337-4BA9-4C49-BAF0-9F37992F7D4B}">
      <dsp:nvSpPr>
        <dsp:cNvPr id="0" name=""/>
        <dsp:cNvSpPr/>
      </dsp:nvSpPr>
      <dsp:spPr>
        <a:xfrm>
          <a:off x="0" y="3481307"/>
          <a:ext cx="4262219" cy="11484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Supports NHS sustainability 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by reducing avoidable hospital admissions and delivering more care closer to home </a:t>
          </a: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(Wong et al., 2025; NHS England, 2024).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062" y="3537369"/>
        <a:ext cx="4150095" cy="1036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365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787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648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8/6/26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493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4676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020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718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8/6/26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621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09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890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60685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7305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659420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0204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8126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589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564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3/oodh/oqaf008" TargetMode="External"/><Relationship Id="rId13" Type="http://schemas.openxmlformats.org/officeDocument/2006/relationships/hyperlink" Target="https://doi.org/10.1093/ageing/afaf033" TargetMode="External"/><Relationship Id="rId3" Type="http://schemas.openxmlformats.org/officeDocument/2006/relationships/hyperlink" Target="https://doi.org/10.1093/intqhc/mzaf065" TargetMode="External"/><Relationship Id="rId7" Type="http://schemas.openxmlformats.org/officeDocument/2006/relationships/hyperlink" Target="https://doi.org/10.2196/75406" TargetMode="External"/><Relationship Id="rId12" Type="http://schemas.openxmlformats.org/officeDocument/2006/relationships/hyperlink" Target="https://doi.org/10.1016/j.eclinm.2021.100965" TargetMode="External"/><Relationship Id="rId2" Type="http://schemas.openxmlformats.org/officeDocument/2006/relationships/hyperlink" Target="https://doi.org/10.1007/s00464-025-12146-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openhrt-2025-003568" TargetMode="External"/><Relationship Id="rId11" Type="http://schemas.openxmlformats.org/officeDocument/2006/relationships/hyperlink" Target="https://doi.org/10.1093/ageing/afac319" TargetMode="External"/><Relationship Id="rId5" Type="http://schemas.openxmlformats.org/officeDocument/2006/relationships/hyperlink" Target="https://qualitysafety.bmj.com/content/qhc/early/2026/05/29/bmjqs-2025-020002.full.pdf" TargetMode="External"/><Relationship Id="rId10" Type="http://schemas.openxmlformats.org/officeDocument/2006/relationships/hyperlink" Target="https://www.england.nhs.uk/digitaltechnology/" TargetMode="External"/><Relationship Id="rId4" Type="http://schemas.openxmlformats.org/officeDocument/2006/relationships/hyperlink" Target="https://nds.healthwatch.co.uk/sites/default/files/reports_library/20250228_Suffolk_Virtual-ward_February-2025-Updated.pdf" TargetMode="External"/><Relationship Id="rId9" Type="http://schemas.openxmlformats.org/officeDocument/2006/relationships/hyperlink" Target="https://www.england.nhs.uk/virtual-wards/what-is-a-virtual-war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EEBEB-577D-191E-97E8-76269763CA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888641"/>
            <a:ext cx="7766936" cy="4636395"/>
          </a:xfrm>
        </p:spPr>
        <p:txBody>
          <a:bodyPr/>
          <a:lstStyle/>
          <a:p>
            <a:pPr algn="l"/>
            <a:r>
              <a:rPr lang="en-GB" sz="2000" b="1" dirty="0"/>
              <a:t>BMHP6026 – Digital Transformation in the Health and Care Professions</a:t>
            </a:r>
            <a:br>
              <a:rPr lang="en-GB" sz="2000" b="1" dirty="0"/>
            </a:br>
            <a:r>
              <a:rPr lang="en-GB" sz="2000" b="1" dirty="0"/>
              <a:t>Component 2: Viva Voce Presentation</a:t>
            </a:r>
            <a:br>
              <a:rPr lang="en-GB" sz="2000" dirty="0"/>
            </a:br>
            <a:br>
              <a:rPr lang="en-GB" sz="2000" dirty="0"/>
            </a:br>
            <a:r>
              <a:rPr lang="en-GB" sz="2000" b="1" dirty="0"/>
              <a:t>Student Name: </a:t>
            </a:r>
            <a:r>
              <a:rPr lang="en-GB" sz="2000" dirty="0"/>
              <a:t>Jade Terrelonge</a:t>
            </a:r>
            <a:br>
              <a:rPr lang="en-GB" sz="2000" dirty="0"/>
            </a:br>
            <a:r>
              <a:rPr lang="en-GB" sz="2000" b="1" dirty="0"/>
              <a:t>Student Number: </a:t>
            </a:r>
            <a:r>
              <a:rPr lang="en-GB" sz="2000" dirty="0"/>
              <a:t>2331324</a:t>
            </a:r>
            <a:br>
              <a:rPr lang="en-GB" sz="2000" dirty="0"/>
            </a:br>
            <a:r>
              <a:rPr lang="en-GB" sz="2000" b="1" dirty="0"/>
              <a:t>Lecturer: </a:t>
            </a:r>
            <a:r>
              <a:rPr lang="en-GB" sz="2000" dirty="0"/>
              <a:t>Dr Laila Surani</a:t>
            </a:r>
            <a:br>
              <a:rPr lang="en-GB" sz="2000" dirty="0"/>
            </a:br>
            <a:endParaRPr lang="en-US" sz="2000" dirty="0"/>
          </a:p>
        </p:txBody>
      </p:sp>
      <p:pic>
        <p:nvPicPr>
          <p:cNvPr id="5" name="Picture 4" descr="UWTSD logo | Discover Dylan Thomas">
            <a:extLst>
              <a:ext uri="{FF2B5EF4-FFF2-40B4-BE49-F238E27FC236}">
                <a16:creationId xmlns:a16="http://schemas.microsoft.com/office/drawing/2014/main" id="{A2CA8FE5-8F06-E5FA-8B1D-497F6E2699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874" y="706958"/>
            <a:ext cx="4692015" cy="18764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184440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9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1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2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3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5" name="Isosceles Triangle 54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pic>
        <p:nvPicPr>
          <p:cNvPr id="25" name="Content Placeholder 24" descr="Healthcare colleagues meeting">
            <a:extLst>
              <a:ext uri="{FF2B5EF4-FFF2-40B4-BE49-F238E27FC236}">
                <a16:creationId xmlns:a16="http://schemas.microsoft.com/office/drawing/2014/main" id="{B32D899A-1B99-1696-744C-336769079A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8776" r="24512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DF2B59-4B85-82B6-4E76-8C0A634A7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Are Virtual Wards?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8B707-15F3-ADB3-F2D2-B589C87D73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Delivers hospital-level care to patients in their own homes using digital technology (NHS England, 2024).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Uses remote monitoring to record observations such as blood pressure, oxygen saturation and heart rate (NHS England, 2024).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early discharge and helps prevent avoidable hospital admissions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(NHS England, 2024).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Patients are monitored by a multidisciplinary team (MDT) to ensure safe,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 (Litchfield et al., 2025).</a:t>
            </a:r>
          </a:p>
          <a:p>
            <a:pPr>
              <a:lnSpc>
                <a:spcPct val="90000"/>
              </a:lnSpc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1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3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5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9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1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3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6868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B424AC4-524B-13FD-F6CB-B1E390ECF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Why were Virtual Wards introduced?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E484D-CB33-192C-D996-37EF72BE3F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86438" y="1785381"/>
            <a:ext cx="4763558" cy="3880773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Rising demand for NHS services and increasing pressure on hospital beds (NHS England, 2024).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dirty="0"/>
              <a:t>Reduce unnecessary hospital admissions and support earlier discharge (NHS England, 2024). 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communication, clinical decision-making and the delivery of digitally enabled healthcare (NHS England, n.d.). 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Deliver person-centred care while reducing pressure on NHS services (NHS England, 2024). 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 descr="Consulting with senior patient at home">
            <a:extLst>
              <a:ext uri="{FF2B5EF4-FFF2-40B4-BE49-F238E27FC236}">
                <a16:creationId xmlns:a16="http://schemas.microsoft.com/office/drawing/2014/main" id="{4614A4BE-A35B-A0FE-B555-36528DB1854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8020" r="29470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07636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B4DA1-7CCC-8E7E-EA53-2B40ED065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299803"/>
            <a:ext cx="6023270" cy="863587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Impact on the Workforce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 descr="Doctor working on a laptop">
            <a:extLst>
              <a:ext uri="{FF2B5EF4-FFF2-40B4-BE49-F238E27FC236}">
                <a16:creationId xmlns:a16="http://schemas.microsoft.com/office/drawing/2014/main" id="{67167AF4-53A5-854C-94F7-FC2D1D70DD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55392" y="1163390"/>
            <a:ext cx="5428828" cy="361921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626FD5-6B7A-FB26-4417-8AAAD5D978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4" y="1538145"/>
            <a:ext cx="4878059" cy="4637802"/>
          </a:xfrm>
        </p:spPr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Changes traditional clinical practice by integrating remote monitoring into everyday care (Litchfield et al., 2025).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Enhances multidisciplinary working, improving communication and coordinated decision-making (Wells &amp; Gatfield, 2024).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Expands professional roles, requiring greater digital competence and autonomous clinical decision-making (Litchfield et al., 2025).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Introduces implementation challenges, including staff training needs and increased workload (Cucurachi et al., 2025).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2024230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BCAEEEBD-779B-4609-A737-4BEFD64744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F865128-9162-4A93-BA38-3EDA100D0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7FAD7EB-2975-48FE-9C11-06D44B0DB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Rectangle 23">
              <a:extLst>
                <a:ext uri="{FF2B5EF4-FFF2-40B4-BE49-F238E27FC236}">
                  <a16:creationId xmlns:a16="http://schemas.microsoft.com/office/drawing/2014/main" id="{8F958341-3D13-40CF-B851-BBFE57BD4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5" name="Rectangle 25">
              <a:extLst>
                <a:ext uri="{FF2B5EF4-FFF2-40B4-BE49-F238E27FC236}">
                  <a16:creationId xmlns:a16="http://schemas.microsoft.com/office/drawing/2014/main" id="{E52E91BF-6028-4758-83D2-479E08BC6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6" name="Isosceles Triangle 17">
              <a:extLst>
                <a:ext uri="{FF2B5EF4-FFF2-40B4-BE49-F238E27FC236}">
                  <a16:creationId xmlns:a16="http://schemas.microsoft.com/office/drawing/2014/main" id="{BB6FFE21-EADD-48B3-B3A3-7D6CEBD0A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7" name="Rectangle 27">
              <a:extLst>
                <a:ext uri="{FF2B5EF4-FFF2-40B4-BE49-F238E27FC236}">
                  <a16:creationId xmlns:a16="http://schemas.microsoft.com/office/drawing/2014/main" id="{1DC66C91-0E5F-44BB-A970-EBE30BD37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8" name="Rectangle 28">
              <a:extLst>
                <a:ext uri="{FF2B5EF4-FFF2-40B4-BE49-F238E27FC236}">
                  <a16:creationId xmlns:a16="http://schemas.microsoft.com/office/drawing/2014/main" id="{B94AAD67-2A87-45F4-89D1-050773C99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9" name="Rectangle 29">
              <a:extLst>
                <a:ext uri="{FF2B5EF4-FFF2-40B4-BE49-F238E27FC236}">
                  <a16:creationId xmlns:a16="http://schemas.microsoft.com/office/drawing/2014/main" id="{7051A6E4-D760-437F-8BB3-F99D4A20F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0" name="Isosceles Triangle 21">
              <a:extLst>
                <a:ext uri="{FF2B5EF4-FFF2-40B4-BE49-F238E27FC236}">
                  <a16:creationId xmlns:a16="http://schemas.microsoft.com/office/drawing/2014/main" id="{2A6C2BC1-D612-48ED-923C-0F0024DB0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1" name="Isosceles Triangle 22">
              <a:extLst>
                <a:ext uri="{FF2B5EF4-FFF2-40B4-BE49-F238E27FC236}">
                  <a16:creationId xmlns:a16="http://schemas.microsoft.com/office/drawing/2014/main" id="{3EC7FFC4-633F-4F2A-AB36-3D953B16B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9016A9-2B48-7BE5-8368-C2389127C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463" y="609600"/>
            <a:ext cx="521753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</a:p>
        </p:txBody>
      </p:sp>
      <p:pic>
        <p:nvPicPr>
          <p:cNvPr id="8" name="Picture 7" descr="Healthcare professional talking to a patient in bed">
            <a:extLst>
              <a:ext uri="{FF2B5EF4-FFF2-40B4-BE49-F238E27FC236}">
                <a16:creationId xmlns:a16="http://schemas.microsoft.com/office/drawing/2014/main" id="{634E2446-F66B-97EC-CB62-67E8890BC6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320" b="-4"/>
          <a:stretch>
            <a:fillRect/>
          </a:stretch>
        </p:blipFill>
        <p:spPr>
          <a:xfrm>
            <a:off x="677334" y="609600"/>
            <a:ext cx="3144597" cy="2601747"/>
          </a:xfrm>
          <a:prstGeom prst="rect">
            <a:avLst/>
          </a:prstGeom>
        </p:spPr>
      </p:pic>
      <p:sp>
        <p:nvSpPr>
          <p:cNvPr id="52" name="Isosceles Triangle 8">
            <a:extLst>
              <a:ext uri="{FF2B5EF4-FFF2-40B4-BE49-F238E27FC236}">
                <a16:creationId xmlns:a16="http://schemas.microsoft.com/office/drawing/2014/main" id="{8B4C3E9C-D9F6-4DE9-A1CE-0FD8AD783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DDBAE-F760-4CD5-5E2E-D793A594D0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62394" y="2160589"/>
            <a:ext cx="5211607" cy="3880773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Enables hospital-level care to be delivered safely in patients' homes, reducing unnecessary admissions (NHS England, 2024).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Supports earlier discharge and improves patient flow, helping to relieve pressure on NHS hospital beds (NHS England, 2024).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Uses remote monitoring to maintain clinical oversight and enable timely intervention 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Vindrola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-Padros et al., 2021; Cheng et al., 2025).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Successful implementation relies on reliable digital infrastructure, integrated services and appropriate patient selection (Cucurachi et al., 2025).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218418D-24E2-4892-810C-B0157DFDD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426230" y="5618029"/>
            <a:ext cx="618066" cy="228600"/>
          </a:xfrm>
          <a:prstGeom prst="rect">
            <a:avLst/>
          </a:prstGeom>
          <a:solidFill>
            <a:srgbClr val="EA2D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Nurse helping old woman">
            <a:extLst>
              <a:ext uri="{FF2B5EF4-FFF2-40B4-BE49-F238E27FC236}">
                <a16:creationId xmlns:a16="http://schemas.microsoft.com/office/drawing/2014/main" id="{102F896B-2AFE-8326-D977-5A8687C58D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17707" r="3425" b="-4"/>
          <a:stretch>
            <a:fillRect/>
          </a:stretch>
        </p:blipFill>
        <p:spPr>
          <a:xfrm>
            <a:off x="677334" y="3439947"/>
            <a:ext cx="3144597" cy="2601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055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BCAEEEBD-779B-4609-A737-4BEFD64744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9F865128-9162-4A93-BA38-3EDA100D0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97FAD7EB-2975-48FE-9C11-06D44B0DB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Rectangle 23">
              <a:extLst>
                <a:ext uri="{FF2B5EF4-FFF2-40B4-BE49-F238E27FC236}">
                  <a16:creationId xmlns:a16="http://schemas.microsoft.com/office/drawing/2014/main" id="{8F958341-3D13-40CF-B851-BBFE57BD4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2" name="Rectangle 25">
              <a:extLst>
                <a:ext uri="{FF2B5EF4-FFF2-40B4-BE49-F238E27FC236}">
                  <a16:creationId xmlns:a16="http://schemas.microsoft.com/office/drawing/2014/main" id="{E52E91BF-6028-4758-83D2-479E08BC6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BB6FFE21-EADD-48B3-B3A3-7D6CEBD0A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4" name="Rectangle 27">
              <a:extLst>
                <a:ext uri="{FF2B5EF4-FFF2-40B4-BE49-F238E27FC236}">
                  <a16:creationId xmlns:a16="http://schemas.microsoft.com/office/drawing/2014/main" id="{1DC66C91-0E5F-44BB-A970-EBE30BD37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5" name="Rectangle 28">
              <a:extLst>
                <a:ext uri="{FF2B5EF4-FFF2-40B4-BE49-F238E27FC236}">
                  <a16:creationId xmlns:a16="http://schemas.microsoft.com/office/drawing/2014/main" id="{B94AAD67-2A87-45F4-89D1-050773C99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6" name="Rectangle 29">
              <a:extLst>
                <a:ext uri="{FF2B5EF4-FFF2-40B4-BE49-F238E27FC236}">
                  <a16:creationId xmlns:a16="http://schemas.microsoft.com/office/drawing/2014/main" id="{7051A6E4-D760-437F-8BB3-F99D4A20F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7" name="Isosceles Triangle 56">
              <a:extLst>
                <a:ext uri="{FF2B5EF4-FFF2-40B4-BE49-F238E27FC236}">
                  <a16:creationId xmlns:a16="http://schemas.microsoft.com/office/drawing/2014/main" id="{2A6C2BC1-D612-48ED-923C-0F0024DB0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8" name="Isosceles Triangle 57">
              <a:extLst>
                <a:ext uri="{FF2B5EF4-FFF2-40B4-BE49-F238E27FC236}">
                  <a16:creationId xmlns:a16="http://schemas.microsoft.com/office/drawing/2014/main" id="{3EC7FFC4-633F-4F2A-AB36-3D953B16B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8267EEE4-6354-4F1C-9484-951F0EB9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0"/>
            <a:ext cx="121856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7D088-0984-EF4E-F0E5-5EEA72ABA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768" y="609600"/>
            <a:ext cx="5498361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</a:p>
        </p:txBody>
      </p:sp>
      <p:sp>
        <p:nvSpPr>
          <p:cNvPr id="62" name="Isosceles Triangle 61">
            <a:extLst>
              <a:ext uri="{FF2B5EF4-FFF2-40B4-BE49-F238E27FC236}">
                <a16:creationId xmlns:a16="http://schemas.microsoft.com/office/drawing/2014/main" id="{0E5A83F9-E6B8-40BD-9C0D-9A6F1565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rgbClr val="595A32">
              <a:alpha val="85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88C88-2695-795B-899C-E176B37DF8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770" y="2160589"/>
            <a:ext cx="554973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Improves patient experience by enabling hospital-level care to be delivered in the comfort of patients' homes (Norman et al., 2023).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Promotes independence and person-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care while maintaining clinical supervision 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Kirupananthavel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et al., 2026).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Some patients experience digital barriers, including difficulties using technology and internet connectivity (Lyndon et al., 2025).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Safe care depends on appropriate patient selection, shared responsibility and effective communication (Howells et al., 2026).</a:t>
            </a:r>
          </a:p>
        </p:txBody>
      </p:sp>
      <p:pic>
        <p:nvPicPr>
          <p:cNvPr id="8" name="Picture 7" descr="Old woman on a video call">
            <a:extLst>
              <a:ext uri="{FF2B5EF4-FFF2-40B4-BE49-F238E27FC236}">
                <a16:creationId xmlns:a16="http://schemas.microsoft.com/office/drawing/2014/main" id="{5BE946A4-E4AF-0BC0-ED89-E9158BB523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537" r="1" b="1"/>
          <a:stretch>
            <a:fillRect/>
          </a:stretch>
        </p:blipFill>
        <p:spPr>
          <a:xfrm>
            <a:off x="7531482" y="10"/>
            <a:ext cx="4657341" cy="3448414"/>
          </a:xfrm>
          <a:prstGeom prst="rect">
            <a:avLst/>
          </a:prstGeom>
        </p:spPr>
      </p:pic>
      <p:pic>
        <p:nvPicPr>
          <p:cNvPr id="6" name="Content Placeholder 5" descr="Terraced houses in Notting Hill London">
            <a:extLst>
              <a:ext uri="{FF2B5EF4-FFF2-40B4-BE49-F238E27FC236}">
                <a16:creationId xmlns:a16="http://schemas.microsoft.com/office/drawing/2014/main" id="{26AB1BAE-C967-C8B7-694E-6A1AA8F737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r="9341" b="2"/>
          <a:stretch>
            <a:fillRect/>
          </a:stretch>
        </p:blipFill>
        <p:spPr>
          <a:xfrm>
            <a:off x="7528308" y="3437472"/>
            <a:ext cx="4657341" cy="3428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64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1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098F50-7C84-3457-60CD-EBF330368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Impact on the Community</a:t>
            </a:r>
            <a:endParaRPr lang="en-US" dirty="0"/>
          </a:p>
        </p:txBody>
      </p:sp>
      <p:pic>
        <p:nvPicPr>
          <p:cNvPr id="8" name="Content Placeholder 7" descr="Young child smiling at dinner table surrounded by family of different ages">
            <a:extLst>
              <a:ext uri="{FF2B5EF4-FFF2-40B4-BE49-F238E27FC236}">
                <a16:creationId xmlns:a16="http://schemas.microsoft.com/office/drawing/2014/main" id="{12111906-3788-29E4-1C8D-6C95964F03D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rcRect l="6754" r="2" b="2"/>
          <a:stretch>
            <a:fillRect/>
          </a:stretch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7CFD9C35-2A62-F9B5-D7D3-533EA5DFFF0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418861603"/>
              </p:ext>
            </p:extLst>
          </p:nvPr>
        </p:nvGraphicFramePr>
        <p:xfrm>
          <a:off x="6336286" y="1409075"/>
          <a:ext cx="4262219" cy="4632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2111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5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6" name="Isosceles Triangle 23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7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8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9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0" name="Isosceles Triangle 27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1" name="Isosceles Triangle 28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87DC41-06EB-6C2B-945D-15B4DA0BE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Conclusion </a:t>
            </a:r>
          </a:p>
        </p:txBody>
      </p:sp>
      <p:pic>
        <p:nvPicPr>
          <p:cNvPr id="14" name="Content Placeholder 13" descr="Three neatly stacked books">
            <a:extLst>
              <a:ext uri="{FF2B5EF4-FFF2-40B4-BE49-F238E27FC236}">
                <a16:creationId xmlns:a16="http://schemas.microsoft.com/office/drawing/2014/main" id="{BF5A0A33-2D50-C8C9-CF1E-8C725F9EC00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rcRect l="60755" t="9091" r="15088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42" name="Isosceles Triangle 30">
            <a:extLst>
              <a:ext uri="{FF2B5EF4-FFF2-40B4-BE49-F238E27FC236}">
                <a16:creationId xmlns:a16="http://schemas.microsoft.com/office/drawing/2014/main" id="{ECD25CC7-FC66-488C-8D61-0FE7ECF16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67C94-B87C-E065-B1ED-F241994358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849562" y="2160589"/>
            <a:ext cx="6424440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Virtual Wards are transforming healthcare by delivering hospital-level care safely within patients' homes.</a:t>
            </a:r>
          </a:p>
          <a:p>
            <a:r>
              <a:rPr lang="en-GB" dirty="0"/>
              <a:t>Virtual Wards have improved workforce collaboration, service delivery, patient experience and community-based care. </a:t>
            </a:r>
          </a:p>
          <a:p>
            <a:r>
              <a:rPr lang="en-US" dirty="0"/>
              <a:t>Challenges remain, including digital exclusion, workforce training, reliable infrastructure and appropriate patient selection.</a:t>
            </a:r>
          </a:p>
          <a:p>
            <a:r>
              <a:rPr lang="en-US" dirty="0"/>
              <a:t>Continued investment and evaluation will be essential to ensure Virtual Wards remain safe, equitable and sustainable.</a:t>
            </a:r>
          </a:p>
        </p:txBody>
      </p:sp>
    </p:spTree>
    <p:extLst>
      <p:ext uri="{BB962C8B-B14F-4D97-AF65-F5344CB8AC3E}">
        <p14:creationId xmlns:p14="http://schemas.microsoft.com/office/powerpoint/2010/main" val="3816048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EE1D3-9A4E-EB7D-CED7-F7E3F35C2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469" y="327071"/>
            <a:ext cx="8596668" cy="934387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/>
              <a:t>Any Questions? </a:t>
            </a:r>
          </a:p>
        </p:txBody>
      </p:sp>
      <p:pic>
        <p:nvPicPr>
          <p:cNvPr id="5" name="Content Placeholder 4" descr="Question mark boxes">
            <a:extLst>
              <a:ext uri="{FF2B5EF4-FFF2-40B4-BE49-F238E27FC236}">
                <a16:creationId xmlns:a16="http://schemas.microsoft.com/office/drawing/2014/main" id="{5F6BBF0D-6E3C-E77F-4DE9-32345953C4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5764" y="1261458"/>
            <a:ext cx="6900078" cy="388143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1727E3-9445-D6C4-FB46-3063F1A5D689}"/>
              </a:ext>
            </a:extLst>
          </p:cNvPr>
          <p:cNvSpPr txBox="1"/>
          <p:nvPr/>
        </p:nvSpPr>
        <p:spPr>
          <a:xfrm>
            <a:off x="2400925" y="5692561"/>
            <a:ext cx="66106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Thank you for listening </a:t>
            </a:r>
          </a:p>
        </p:txBody>
      </p:sp>
    </p:spTree>
    <p:extLst>
      <p:ext uri="{BB962C8B-B14F-4D97-AF65-F5344CB8AC3E}">
        <p14:creationId xmlns:p14="http://schemas.microsoft.com/office/powerpoint/2010/main" val="25977149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98FCE-DA71-7426-6011-2D9B6C63A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8D0D2-D356-DC7A-C2D8-0D0E5DF3F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b="1" dirty="0"/>
              <a:t>Cheng, S.F., Shaikh, A.G. and Kaur, V. (2025)</a:t>
            </a:r>
            <a:r>
              <a:rPr lang="en-GB" dirty="0"/>
              <a:t> ‘Transforming surgical care: The launch of the UK's first surgical virtual ward for acute and elective patients’, </a:t>
            </a:r>
            <a:r>
              <a:rPr lang="en-GB" i="1" dirty="0"/>
              <a:t>Surgical Endoscopy</a:t>
            </a:r>
            <a:r>
              <a:rPr lang="en-GB" dirty="0"/>
              <a:t>, 39, pp. 7628–7632. </a:t>
            </a:r>
            <a:r>
              <a:rPr lang="en-GB" dirty="0">
                <a:hlinkClick r:id="rId2"/>
              </a:rPr>
              <a:t>https://doi.org/10.1007/s00464-025-12146-w</a:t>
            </a:r>
            <a:endParaRPr lang="en-GB" dirty="0"/>
          </a:p>
          <a:p>
            <a:r>
              <a:rPr lang="en-GB" b="1" dirty="0" err="1"/>
              <a:t>Cucurachi</a:t>
            </a:r>
            <a:r>
              <a:rPr lang="en-GB" b="1" dirty="0"/>
              <a:t>, S., Lydon, S., Moens, L.L., Manser, T. and O'Connor, P. (2025)</a:t>
            </a:r>
            <a:r>
              <a:rPr lang="en-GB" dirty="0"/>
              <a:t> ‘Barriers and facilitators to the use of virtual wards: A systematic review of the qualitative evidence’, </a:t>
            </a:r>
            <a:r>
              <a:rPr lang="en-GB" i="1" dirty="0"/>
              <a:t>International Journal for Quality in Health Care</a:t>
            </a:r>
            <a:r>
              <a:rPr lang="en-GB" dirty="0"/>
              <a:t>, 37(3), mzaf065. </a:t>
            </a:r>
            <a:r>
              <a:rPr lang="en-GB" dirty="0">
                <a:hlinkClick r:id="rId3"/>
              </a:rPr>
              <a:t>https://doi.org/10.1093/intqhc/mzaf065</a:t>
            </a:r>
            <a:endParaRPr lang="en-GB" dirty="0"/>
          </a:p>
          <a:p>
            <a:r>
              <a:rPr lang="en-GB" b="1" dirty="0"/>
              <a:t>Healthwatch Suffolk (2025)</a:t>
            </a:r>
            <a:r>
              <a:rPr lang="en-GB" dirty="0"/>
              <a:t> </a:t>
            </a:r>
            <a:r>
              <a:rPr lang="en-GB" i="1" dirty="0"/>
              <a:t>On the virtual ward</a:t>
            </a:r>
            <a:r>
              <a:rPr lang="en-GB" dirty="0"/>
              <a:t>. Available at: </a:t>
            </a:r>
            <a:r>
              <a:rPr lang="en-GB" dirty="0">
                <a:hlinkClick r:id="rId4"/>
              </a:rPr>
              <a:t>https://nds.healthwatch.co.uk/sites/default/files/reports_library/20250228_Suffolk_Virtual-ward_February-2025-Updated.pdf</a:t>
            </a:r>
            <a:r>
              <a:rPr lang="en-GB" dirty="0"/>
              <a:t> (Accessed: 15 July 2026).</a:t>
            </a:r>
          </a:p>
          <a:p>
            <a:r>
              <a:rPr lang="en-GB" b="1" dirty="0"/>
              <a:t>Howells, K., Bradley, F., Gasteiger, N., Whittaker, W., Vardy, E., Dowding, D., Blakeman, T. and Sanders, C. (2026)</a:t>
            </a:r>
            <a:r>
              <a:rPr lang="en-GB" dirty="0"/>
              <a:t> ‘Shifting boundaries of risk-work in virtual wards in North-West England: A multisite qualitative evaluation’, </a:t>
            </a:r>
            <a:r>
              <a:rPr lang="en-GB" i="1" dirty="0"/>
              <a:t>BMJ Quality &amp; Safety</a:t>
            </a:r>
            <a:r>
              <a:rPr lang="en-GB" dirty="0"/>
              <a:t>. Available at: </a:t>
            </a:r>
            <a:r>
              <a:rPr lang="en-GB" dirty="0">
                <a:hlinkClick r:id="rId5"/>
              </a:rPr>
              <a:t>https://qualitysafety.bmj.com/content/qhc/early/2026/05/29/bmjqs-2025-020002.full.pdf</a:t>
            </a:r>
            <a:r>
              <a:rPr lang="en-GB" dirty="0"/>
              <a:t> (Accessed: 14 July 2026).</a:t>
            </a:r>
          </a:p>
          <a:p>
            <a:r>
              <a:rPr lang="en-GB" b="1" dirty="0" err="1"/>
              <a:t>Kirupananthavel</a:t>
            </a:r>
            <a:r>
              <a:rPr lang="en-GB" b="1" dirty="0"/>
              <a:t>, A. et al. (2026)</a:t>
            </a:r>
            <a:r>
              <a:rPr lang="en-GB" dirty="0"/>
              <a:t> ‘Feasibility, safety and outcomes of a virtual ward with remote monitoring for patients awaiting urgent coronary artery bypass graft surgery’, </a:t>
            </a:r>
            <a:r>
              <a:rPr lang="en-GB" i="1" dirty="0"/>
              <a:t>Open Heart</a:t>
            </a:r>
            <a:r>
              <a:rPr lang="en-GB" dirty="0"/>
              <a:t>, 13(1), e003568. </a:t>
            </a:r>
            <a:r>
              <a:rPr lang="en-GB" dirty="0">
                <a:hlinkClick r:id="rId6"/>
              </a:rPr>
              <a:t>https://doi.org/10.1136/openhrt-2025-003568</a:t>
            </a:r>
            <a:endParaRPr lang="en-GB" dirty="0"/>
          </a:p>
          <a:p>
            <a:r>
              <a:rPr lang="en-GB" b="1" dirty="0"/>
              <a:t>Litchfield, I., Lewis, R., </a:t>
            </a:r>
            <a:r>
              <a:rPr lang="en-GB" b="1" dirty="0" err="1"/>
              <a:t>Delanerolle</a:t>
            </a:r>
            <a:r>
              <a:rPr lang="en-GB" b="1" dirty="0"/>
              <a:t>, G., </a:t>
            </a:r>
            <a:r>
              <a:rPr lang="en-GB" b="1" dirty="0" err="1"/>
              <a:t>Melyda</a:t>
            </a:r>
            <a:r>
              <a:rPr lang="en-GB" b="1" dirty="0"/>
              <a:t>, M. and Harper, L. (2025)</a:t>
            </a:r>
            <a:r>
              <a:rPr lang="en-GB" dirty="0"/>
              <a:t> ‘Factors Influencing the Implementation of a Multispecialty Virtual Ward Program in the United Kingdom: Qualitative Exploration of Staff Experiences and Perspectives’, </a:t>
            </a:r>
            <a:r>
              <a:rPr lang="en-GB" i="1" dirty="0"/>
              <a:t>Journal of Medical Internet Research</a:t>
            </a:r>
            <a:r>
              <a:rPr lang="en-GB" dirty="0"/>
              <a:t>, 27, e75406. </a:t>
            </a:r>
            <a:r>
              <a:rPr lang="en-GB" dirty="0">
                <a:hlinkClick r:id="rId7"/>
              </a:rPr>
              <a:t>https://doi.org/10.2196/75406</a:t>
            </a:r>
            <a:endParaRPr lang="en-GB" dirty="0"/>
          </a:p>
          <a:p>
            <a:r>
              <a:rPr lang="en-GB" b="1" dirty="0"/>
              <a:t>Lyndon, H., Viney, T. and Slade, V. (2025)</a:t>
            </a:r>
            <a:r>
              <a:rPr lang="en-GB" dirty="0"/>
              <a:t> ‘A service evaluation of virtual wards in Cornwall, UK’, </a:t>
            </a:r>
            <a:r>
              <a:rPr lang="en-GB" i="1" dirty="0"/>
              <a:t>Oxford Open Digital Health</a:t>
            </a:r>
            <a:r>
              <a:rPr lang="en-GB" dirty="0"/>
              <a:t>. </a:t>
            </a:r>
            <a:r>
              <a:rPr lang="en-GB" dirty="0">
                <a:hlinkClick r:id="rId8"/>
              </a:rPr>
              <a:t>https://doi.org/10.1093/oodh/oqaf008</a:t>
            </a:r>
            <a:endParaRPr lang="en-GB" dirty="0"/>
          </a:p>
          <a:p>
            <a:r>
              <a:rPr lang="en-GB" b="1" dirty="0"/>
              <a:t>NHS England (2024)</a:t>
            </a:r>
            <a:r>
              <a:rPr lang="en-GB" dirty="0"/>
              <a:t> </a:t>
            </a:r>
            <a:r>
              <a:rPr lang="en-GB" i="1" dirty="0"/>
              <a:t>What is a virtual ward?</a:t>
            </a:r>
            <a:r>
              <a:rPr lang="en-GB" dirty="0"/>
              <a:t> Available at: </a:t>
            </a:r>
            <a:r>
              <a:rPr lang="en-GB" dirty="0">
                <a:hlinkClick r:id="rId9"/>
              </a:rPr>
              <a:t>https://www.england.nhs.uk/virtual-wards/what-is-a-virtual-ward/</a:t>
            </a:r>
            <a:r>
              <a:rPr lang="en-GB" dirty="0"/>
              <a:t> (Accessed: 7 July 2026).</a:t>
            </a:r>
          </a:p>
          <a:p>
            <a:r>
              <a:rPr lang="en-GB" b="1" dirty="0"/>
              <a:t>NHS England (n.d.)</a:t>
            </a:r>
            <a:r>
              <a:rPr lang="en-GB" dirty="0"/>
              <a:t> </a:t>
            </a:r>
            <a:r>
              <a:rPr lang="en-GB" i="1" dirty="0"/>
              <a:t>Digital transformation</a:t>
            </a:r>
            <a:r>
              <a:rPr lang="en-GB" dirty="0"/>
              <a:t>. Available at: </a:t>
            </a:r>
            <a:r>
              <a:rPr lang="en-GB" dirty="0">
                <a:hlinkClick r:id="rId10"/>
              </a:rPr>
              <a:t>https://www.england.nhs.uk/digitaltechnology/</a:t>
            </a:r>
            <a:r>
              <a:rPr lang="en-GB" dirty="0"/>
              <a:t> (Accessed: 7 July 2026).</a:t>
            </a:r>
          </a:p>
          <a:p>
            <a:r>
              <a:rPr lang="en-GB" b="1" dirty="0"/>
              <a:t>Norman, G., Bennett, P. and Vardy, E.R.L.C. (2023)</a:t>
            </a:r>
            <a:r>
              <a:rPr lang="en-GB" dirty="0"/>
              <a:t> ‘Virtual wards: A rapid evidence synthesis and implications for the care of older people’, </a:t>
            </a:r>
            <a:r>
              <a:rPr lang="en-GB" i="1" dirty="0"/>
              <a:t>Age and Ageing</a:t>
            </a:r>
            <a:r>
              <a:rPr lang="en-GB" dirty="0"/>
              <a:t>, 52(1), afac319. </a:t>
            </a:r>
            <a:r>
              <a:rPr lang="en-GB" dirty="0">
                <a:hlinkClick r:id="rId11"/>
              </a:rPr>
              <a:t>https://doi.org/10.1093/ageing/afac319</a:t>
            </a:r>
            <a:endParaRPr lang="en-GB" dirty="0"/>
          </a:p>
          <a:p>
            <a:r>
              <a:rPr lang="en-GB" b="1" dirty="0" err="1"/>
              <a:t>Vindrola-Padros</a:t>
            </a:r>
            <a:r>
              <a:rPr lang="en-GB" b="1" dirty="0"/>
              <a:t>, C. et al. (2021)</a:t>
            </a:r>
            <a:r>
              <a:rPr lang="en-GB" dirty="0"/>
              <a:t> ‘Remote home monitoring (virtual wards) for confirmed or suspected COVID-19 patients: A rapid systematic review’, </a:t>
            </a:r>
            <a:r>
              <a:rPr lang="en-GB" i="1" dirty="0" err="1"/>
              <a:t>EClinicalMedicine</a:t>
            </a:r>
            <a:r>
              <a:rPr lang="en-GB" dirty="0"/>
              <a:t>, 37, 100965. </a:t>
            </a:r>
            <a:r>
              <a:rPr lang="en-GB" dirty="0">
                <a:hlinkClick r:id="rId12"/>
              </a:rPr>
              <a:t>https://doi.org/10.1016/j.eclinm.2021.100965</a:t>
            </a:r>
            <a:endParaRPr lang="en-GB" dirty="0"/>
          </a:p>
          <a:p>
            <a:r>
              <a:rPr lang="en-GB" b="1" dirty="0"/>
              <a:t>Wells, E. and Gatfield, T. (2024)</a:t>
            </a:r>
            <a:r>
              <a:rPr lang="en-GB" dirty="0"/>
              <a:t> ‘Virtual wards: benefits, challenges and required skills’, </a:t>
            </a:r>
            <a:r>
              <a:rPr lang="en-GB" i="1" dirty="0"/>
              <a:t>Nursing Times</a:t>
            </a:r>
            <a:r>
              <a:rPr lang="en-GB" dirty="0"/>
              <a:t>, 120(10), pp. 18–21.</a:t>
            </a:r>
          </a:p>
          <a:p>
            <a:r>
              <a:rPr lang="en-GB" b="1" dirty="0"/>
              <a:t>Wong, A., Cooper, C., Evans, C.J., Rawle, M.J., Walters, K., Conroy, S.P. and Davies, N. (2025)</a:t>
            </a:r>
            <a:r>
              <a:rPr lang="en-GB" dirty="0"/>
              <a:t> ‘Supporting older people through Hospital at Home care: A systematic review of patient, carer and healthcare professionals’ perspectives’, </a:t>
            </a:r>
            <a:r>
              <a:rPr lang="en-GB" i="1" dirty="0"/>
              <a:t>Age and Ageing</a:t>
            </a:r>
            <a:r>
              <a:rPr lang="en-GB" dirty="0"/>
              <a:t>, 54(2), afaf033. </a:t>
            </a:r>
            <a:r>
              <a:rPr lang="en-GB" dirty="0">
                <a:hlinkClick r:id="rId13"/>
              </a:rPr>
              <a:t>https://doi.org/10.1093/ageing/afaf033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815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2896</TotalTime>
  <Words>1319</Words>
  <Application>Microsoft Macintosh PowerPoint</Application>
  <PresentationFormat>Widescreen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Trebuchet MS</vt:lpstr>
      <vt:lpstr>Wingdings</vt:lpstr>
      <vt:lpstr>Wingdings 3</vt:lpstr>
      <vt:lpstr>Facet</vt:lpstr>
      <vt:lpstr>BMHP6026 – Digital Transformation in the Health and Care Professions Component 2: Viva Voce Presentation  Student Name: Jade Terrelonge Student Number: 2331324 Lecturer: Dr Laila Surani </vt:lpstr>
      <vt:lpstr>What Are Virtual Wards?</vt:lpstr>
      <vt:lpstr>Why were Virtual Wards introduced?</vt:lpstr>
      <vt:lpstr>Impact on the Workforce</vt:lpstr>
      <vt:lpstr>Impact on Service Delivery</vt:lpstr>
      <vt:lpstr>Impact on Patients</vt:lpstr>
      <vt:lpstr>Impact on the Community</vt:lpstr>
      <vt:lpstr>Conclusion </vt:lpstr>
      <vt:lpstr>Any Questions?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jade terrelonge</dc:creator>
  <cp:lastModifiedBy>jade terrelonge</cp:lastModifiedBy>
  <cp:revision>1</cp:revision>
  <dcterms:created xsi:type="dcterms:W3CDTF">2026-07-28T17:41:28Z</dcterms:created>
  <dcterms:modified xsi:type="dcterms:W3CDTF">2026-08-06T13:55:15Z</dcterms:modified>
</cp:coreProperties>
</file>