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63" r:id="rId3"/>
    <p:sldId id="258" r:id="rId4"/>
    <p:sldId id="259" r:id="rId5"/>
    <p:sldId id="260" r:id="rId6"/>
    <p:sldId id="257" r:id="rId7"/>
    <p:sldId id="262" r:id="rId8"/>
    <p:sldId id="261"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82" d="100"/>
          <a:sy n="82" d="100"/>
        </p:scale>
        <p:origin x="720"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234D7B-7A51-0D78-30F9-2A6E82D6C5FE}"/>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DEB2B8B-0E35-7F85-4671-2C36B20F731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32E1EB54-E54C-D7FE-ED6F-49E9431DB86F}"/>
              </a:ext>
            </a:extLst>
          </p:cNvPr>
          <p:cNvSpPr>
            <a:spLocks noGrp="1"/>
          </p:cNvSpPr>
          <p:nvPr>
            <p:ph type="dt" sz="half" idx="10"/>
          </p:nvPr>
        </p:nvSpPr>
        <p:spPr/>
        <p:txBody>
          <a:bodyPr/>
          <a:lstStyle/>
          <a:p>
            <a:fld id="{1CBF54C7-86BF-4FC9-8C2C-D2A7D85BC090}" type="datetimeFigureOut">
              <a:rPr lang="en-GB" smtClean="0"/>
              <a:t>20/02/2023</a:t>
            </a:fld>
            <a:endParaRPr lang="en-GB"/>
          </a:p>
        </p:txBody>
      </p:sp>
      <p:sp>
        <p:nvSpPr>
          <p:cNvPr id="5" name="Footer Placeholder 4">
            <a:extLst>
              <a:ext uri="{FF2B5EF4-FFF2-40B4-BE49-F238E27FC236}">
                <a16:creationId xmlns:a16="http://schemas.microsoft.com/office/drawing/2014/main" id="{3C3F4120-7401-1BE3-3A28-39ABAF4EEF5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4B04140-EB09-72E5-333D-70D9A9F9DD4A}"/>
              </a:ext>
            </a:extLst>
          </p:cNvPr>
          <p:cNvSpPr>
            <a:spLocks noGrp="1"/>
          </p:cNvSpPr>
          <p:nvPr>
            <p:ph type="sldNum" sz="quarter" idx="12"/>
          </p:nvPr>
        </p:nvSpPr>
        <p:spPr/>
        <p:txBody>
          <a:bodyPr/>
          <a:lstStyle/>
          <a:p>
            <a:fld id="{91816E41-52E2-4F81-A359-7861E6CB8192}" type="slidenum">
              <a:rPr lang="en-GB" smtClean="0"/>
              <a:t>‹#›</a:t>
            </a:fld>
            <a:endParaRPr lang="en-GB"/>
          </a:p>
        </p:txBody>
      </p:sp>
    </p:spTree>
    <p:extLst>
      <p:ext uri="{BB962C8B-B14F-4D97-AF65-F5344CB8AC3E}">
        <p14:creationId xmlns:p14="http://schemas.microsoft.com/office/powerpoint/2010/main" val="356719951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72717F-6A8F-819E-B88D-7F3697B4159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11263AE-0C5B-E94A-CD49-734B353FDFB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356746E-E842-3C7D-65D7-5BB3C25846E6}"/>
              </a:ext>
            </a:extLst>
          </p:cNvPr>
          <p:cNvSpPr>
            <a:spLocks noGrp="1"/>
          </p:cNvSpPr>
          <p:nvPr>
            <p:ph type="dt" sz="half" idx="10"/>
          </p:nvPr>
        </p:nvSpPr>
        <p:spPr/>
        <p:txBody>
          <a:bodyPr/>
          <a:lstStyle/>
          <a:p>
            <a:fld id="{1CBF54C7-86BF-4FC9-8C2C-D2A7D85BC090}" type="datetimeFigureOut">
              <a:rPr lang="en-GB" smtClean="0"/>
              <a:t>20/02/2023</a:t>
            </a:fld>
            <a:endParaRPr lang="en-GB"/>
          </a:p>
        </p:txBody>
      </p:sp>
      <p:sp>
        <p:nvSpPr>
          <p:cNvPr id="5" name="Footer Placeholder 4">
            <a:extLst>
              <a:ext uri="{FF2B5EF4-FFF2-40B4-BE49-F238E27FC236}">
                <a16:creationId xmlns:a16="http://schemas.microsoft.com/office/drawing/2014/main" id="{86117E28-3456-065F-9EC0-1CE6879108A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E25C1E2-B12C-06C8-D26A-E7760B00BA39}"/>
              </a:ext>
            </a:extLst>
          </p:cNvPr>
          <p:cNvSpPr>
            <a:spLocks noGrp="1"/>
          </p:cNvSpPr>
          <p:nvPr>
            <p:ph type="sldNum" sz="quarter" idx="12"/>
          </p:nvPr>
        </p:nvSpPr>
        <p:spPr/>
        <p:txBody>
          <a:bodyPr/>
          <a:lstStyle/>
          <a:p>
            <a:fld id="{91816E41-52E2-4F81-A359-7861E6CB8192}" type="slidenum">
              <a:rPr lang="en-GB" smtClean="0"/>
              <a:t>‹#›</a:t>
            </a:fld>
            <a:endParaRPr lang="en-GB"/>
          </a:p>
        </p:txBody>
      </p:sp>
    </p:spTree>
    <p:extLst>
      <p:ext uri="{BB962C8B-B14F-4D97-AF65-F5344CB8AC3E}">
        <p14:creationId xmlns:p14="http://schemas.microsoft.com/office/powerpoint/2010/main" val="36953065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81C24-CFAB-FA39-756A-671F178AB00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6F8A7B6E-DFB5-5E37-4055-CD5C1BFD6744}"/>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06EF925-C1D2-D1FF-3445-04382E039C31}"/>
              </a:ext>
            </a:extLst>
          </p:cNvPr>
          <p:cNvSpPr>
            <a:spLocks noGrp="1"/>
          </p:cNvSpPr>
          <p:nvPr>
            <p:ph type="dt" sz="half" idx="10"/>
          </p:nvPr>
        </p:nvSpPr>
        <p:spPr/>
        <p:txBody>
          <a:bodyPr/>
          <a:lstStyle/>
          <a:p>
            <a:fld id="{1CBF54C7-86BF-4FC9-8C2C-D2A7D85BC090}" type="datetimeFigureOut">
              <a:rPr lang="en-GB" smtClean="0"/>
              <a:t>20/02/2023</a:t>
            </a:fld>
            <a:endParaRPr lang="en-GB"/>
          </a:p>
        </p:txBody>
      </p:sp>
      <p:sp>
        <p:nvSpPr>
          <p:cNvPr id="5" name="Footer Placeholder 4">
            <a:extLst>
              <a:ext uri="{FF2B5EF4-FFF2-40B4-BE49-F238E27FC236}">
                <a16:creationId xmlns:a16="http://schemas.microsoft.com/office/drawing/2014/main" id="{AEB73870-FBAE-7338-3E91-1E4521F2CAB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5B86C74-E5A9-5C4E-CA73-5DB03855761F}"/>
              </a:ext>
            </a:extLst>
          </p:cNvPr>
          <p:cNvSpPr>
            <a:spLocks noGrp="1"/>
          </p:cNvSpPr>
          <p:nvPr>
            <p:ph type="sldNum" sz="quarter" idx="12"/>
          </p:nvPr>
        </p:nvSpPr>
        <p:spPr/>
        <p:txBody>
          <a:bodyPr/>
          <a:lstStyle/>
          <a:p>
            <a:fld id="{91816E41-52E2-4F81-A359-7861E6CB8192}" type="slidenum">
              <a:rPr lang="en-GB" smtClean="0"/>
              <a:t>‹#›</a:t>
            </a:fld>
            <a:endParaRPr lang="en-GB"/>
          </a:p>
        </p:txBody>
      </p:sp>
    </p:spTree>
    <p:extLst>
      <p:ext uri="{BB962C8B-B14F-4D97-AF65-F5344CB8AC3E}">
        <p14:creationId xmlns:p14="http://schemas.microsoft.com/office/powerpoint/2010/main" val="13993599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C43C7A-EB3F-1FAF-4320-B8A5ED4640D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D328FBB-2C60-B5C3-A456-85EFB4921E6D}"/>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2C8EB2C6-0A2D-DA69-EB7B-A713B9902E5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98007C4A-F394-FF51-1344-75B6649D11CA}"/>
              </a:ext>
            </a:extLst>
          </p:cNvPr>
          <p:cNvSpPr>
            <a:spLocks noGrp="1"/>
          </p:cNvSpPr>
          <p:nvPr>
            <p:ph type="dt" sz="half" idx="10"/>
          </p:nvPr>
        </p:nvSpPr>
        <p:spPr/>
        <p:txBody>
          <a:bodyPr/>
          <a:lstStyle/>
          <a:p>
            <a:fld id="{1CBF54C7-86BF-4FC9-8C2C-D2A7D85BC090}" type="datetimeFigureOut">
              <a:rPr lang="en-GB" smtClean="0"/>
              <a:t>20/02/2023</a:t>
            </a:fld>
            <a:endParaRPr lang="en-GB"/>
          </a:p>
        </p:txBody>
      </p:sp>
      <p:sp>
        <p:nvSpPr>
          <p:cNvPr id="6" name="Footer Placeholder 5">
            <a:extLst>
              <a:ext uri="{FF2B5EF4-FFF2-40B4-BE49-F238E27FC236}">
                <a16:creationId xmlns:a16="http://schemas.microsoft.com/office/drawing/2014/main" id="{47393F7E-5A0C-E8AC-0835-B10F95412DF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4E4A6B8-F3A6-0D17-BFF7-E8ED3F00E1C7}"/>
              </a:ext>
            </a:extLst>
          </p:cNvPr>
          <p:cNvSpPr>
            <a:spLocks noGrp="1"/>
          </p:cNvSpPr>
          <p:nvPr>
            <p:ph type="sldNum" sz="quarter" idx="12"/>
          </p:nvPr>
        </p:nvSpPr>
        <p:spPr/>
        <p:txBody>
          <a:bodyPr/>
          <a:lstStyle/>
          <a:p>
            <a:fld id="{91816E41-52E2-4F81-A359-7861E6CB8192}" type="slidenum">
              <a:rPr lang="en-GB" smtClean="0"/>
              <a:t>‹#›</a:t>
            </a:fld>
            <a:endParaRPr lang="en-GB"/>
          </a:p>
        </p:txBody>
      </p:sp>
    </p:spTree>
    <p:extLst>
      <p:ext uri="{BB962C8B-B14F-4D97-AF65-F5344CB8AC3E}">
        <p14:creationId xmlns:p14="http://schemas.microsoft.com/office/powerpoint/2010/main" val="194812625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9DB67C-8248-2B8F-79BA-9660DE33F60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D6A85DF-9A42-AEF3-51EF-3699E084A5B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D2554AE-AED6-6122-38AA-30B1F02524F1}"/>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F3A34FA-6DBF-EED9-9298-714FBD956BF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204E0C2-8ACB-95F4-D602-BE008291A7B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E4111D08-DFCF-7661-99E6-E7A78D9331BD}"/>
              </a:ext>
            </a:extLst>
          </p:cNvPr>
          <p:cNvSpPr>
            <a:spLocks noGrp="1"/>
          </p:cNvSpPr>
          <p:nvPr>
            <p:ph type="dt" sz="half" idx="10"/>
          </p:nvPr>
        </p:nvSpPr>
        <p:spPr/>
        <p:txBody>
          <a:bodyPr/>
          <a:lstStyle/>
          <a:p>
            <a:fld id="{1CBF54C7-86BF-4FC9-8C2C-D2A7D85BC090}" type="datetimeFigureOut">
              <a:rPr lang="en-GB" smtClean="0"/>
              <a:t>20/02/2023</a:t>
            </a:fld>
            <a:endParaRPr lang="en-GB"/>
          </a:p>
        </p:txBody>
      </p:sp>
      <p:sp>
        <p:nvSpPr>
          <p:cNvPr id="8" name="Footer Placeholder 7">
            <a:extLst>
              <a:ext uri="{FF2B5EF4-FFF2-40B4-BE49-F238E27FC236}">
                <a16:creationId xmlns:a16="http://schemas.microsoft.com/office/drawing/2014/main" id="{FCBB6BF3-960B-DF56-B84B-9BC62F841449}"/>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93ACA047-A9A3-5245-6CA2-6CF957BFA842}"/>
              </a:ext>
            </a:extLst>
          </p:cNvPr>
          <p:cNvSpPr>
            <a:spLocks noGrp="1"/>
          </p:cNvSpPr>
          <p:nvPr>
            <p:ph type="sldNum" sz="quarter" idx="12"/>
          </p:nvPr>
        </p:nvSpPr>
        <p:spPr/>
        <p:txBody>
          <a:bodyPr/>
          <a:lstStyle/>
          <a:p>
            <a:fld id="{91816E41-52E2-4F81-A359-7861E6CB8192}" type="slidenum">
              <a:rPr lang="en-GB" smtClean="0"/>
              <a:t>‹#›</a:t>
            </a:fld>
            <a:endParaRPr lang="en-GB"/>
          </a:p>
        </p:txBody>
      </p:sp>
    </p:spTree>
    <p:extLst>
      <p:ext uri="{BB962C8B-B14F-4D97-AF65-F5344CB8AC3E}">
        <p14:creationId xmlns:p14="http://schemas.microsoft.com/office/powerpoint/2010/main" val="306029926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FEE0D4-6852-10E2-4BF9-7E062375A0D7}"/>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0674AF9-0BCA-3BA9-35AA-A3249BB07E78}"/>
              </a:ext>
            </a:extLst>
          </p:cNvPr>
          <p:cNvSpPr>
            <a:spLocks noGrp="1"/>
          </p:cNvSpPr>
          <p:nvPr>
            <p:ph type="dt" sz="half" idx="10"/>
          </p:nvPr>
        </p:nvSpPr>
        <p:spPr/>
        <p:txBody>
          <a:bodyPr/>
          <a:lstStyle/>
          <a:p>
            <a:fld id="{1CBF54C7-86BF-4FC9-8C2C-D2A7D85BC090}" type="datetimeFigureOut">
              <a:rPr lang="en-GB" smtClean="0"/>
              <a:t>20/02/2023</a:t>
            </a:fld>
            <a:endParaRPr lang="en-GB"/>
          </a:p>
        </p:txBody>
      </p:sp>
      <p:sp>
        <p:nvSpPr>
          <p:cNvPr id="4" name="Footer Placeholder 3">
            <a:extLst>
              <a:ext uri="{FF2B5EF4-FFF2-40B4-BE49-F238E27FC236}">
                <a16:creationId xmlns:a16="http://schemas.microsoft.com/office/drawing/2014/main" id="{9306914E-D1E6-86C0-5920-CBF94480CF07}"/>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F3CFE05C-69AB-D076-A1D5-03E0B011C52F}"/>
              </a:ext>
            </a:extLst>
          </p:cNvPr>
          <p:cNvSpPr>
            <a:spLocks noGrp="1"/>
          </p:cNvSpPr>
          <p:nvPr>
            <p:ph type="sldNum" sz="quarter" idx="12"/>
          </p:nvPr>
        </p:nvSpPr>
        <p:spPr/>
        <p:txBody>
          <a:bodyPr/>
          <a:lstStyle/>
          <a:p>
            <a:fld id="{91816E41-52E2-4F81-A359-7861E6CB8192}" type="slidenum">
              <a:rPr lang="en-GB" smtClean="0"/>
              <a:t>‹#›</a:t>
            </a:fld>
            <a:endParaRPr lang="en-GB"/>
          </a:p>
        </p:txBody>
      </p:sp>
    </p:spTree>
    <p:extLst>
      <p:ext uri="{BB962C8B-B14F-4D97-AF65-F5344CB8AC3E}">
        <p14:creationId xmlns:p14="http://schemas.microsoft.com/office/powerpoint/2010/main" val="347554297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A6F932F-A200-BC8A-1ADC-9604E56F1DEE}"/>
              </a:ext>
            </a:extLst>
          </p:cNvPr>
          <p:cNvSpPr>
            <a:spLocks noGrp="1"/>
          </p:cNvSpPr>
          <p:nvPr>
            <p:ph type="dt" sz="half" idx="10"/>
          </p:nvPr>
        </p:nvSpPr>
        <p:spPr/>
        <p:txBody>
          <a:bodyPr/>
          <a:lstStyle/>
          <a:p>
            <a:fld id="{1CBF54C7-86BF-4FC9-8C2C-D2A7D85BC090}" type="datetimeFigureOut">
              <a:rPr lang="en-GB" smtClean="0"/>
              <a:t>20/02/2023</a:t>
            </a:fld>
            <a:endParaRPr lang="en-GB"/>
          </a:p>
        </p:txBody>
      </p:sp>
      <p:sp>
        <p:nvSpPr>
          <p:cNvPr id="3" name="Footer Placeholder 2">
            <a:extLst>
              <a:ext uri="{FF2B5EF4-FFF2-40B4-BE49-F238E27FC236}">
                <a16:creationId xmlns:a16="http://schemas.microsoft.com/office/drawing/2014/main" id="{57450E56-A752-6BA7-04B6-CED27056E1A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F04B889-DF99-2337-D8F6-C9D01BF95D3A}"/>
              </a:ext>
            </a:extLst>
          </p:cNvPr>
          <p:cNvSpPr>
            <a:spLocks noGrp="1"/>
          </p:cNvSpPr>
          <p:nvPr>
            <p:ph type="sldNum" sz="quarter" idx="12"/>
          </p:nvPr>
        </p:nvSpPr>
        <p:spPr/>
        <p:txBody>
          <a:bodyPr/>
          <a:lstStyle/>
          <a:p>
            <a:fld id="{91816E41-52E2-4F81-A359-7861E6CB8192}" type="slidenum">
              <a:rPr lang="en-GB" smtClean="0"/>
              <a:t>‹#›</a:t>
            </a:fld>
            <a:endParaRPr lang="en-GB"/>
          </a:p>
        </p:txBody>
      </p:sp>
    </p:spTree>
    <p:extLst>
      <p:ext uri="{BB962C8B-B14F-4D97-AF65-F5344CB8AC3E}">
        <p14:creationId xmlns:p14="http://schemas.microsoft.com/office/powerpoint/2010/main" val="312696085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54E287-20F4-5884-A690-41FE0D8A984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B5AF1DC-A5B1-3383-5995-ACF90A2069C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54BF14B7-0230-4082-38C2-74BF7C4DEA4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467C527-D018-DF41-47D7-49E523C9CD05}"/>
              </a:ext>
            </a:extLst>
          </p:cNvPr>
          <p:cNvSpPr>
            <a:spLocks noGrp="1"/>
          </p:cNvSpPr>
          <p:nvPr>
            <p:ph type="dt" sz="half" idx="10"/>
          </p:nvPr>
        </p:nvSpPr>
        <p:spPr/>
        <p:txBody>
          <a:bodyPr/>
          <a:lstStyle/>
          <a:p>
            <a:fld id="{1CBF54C7-86BF-4FC9-8C2C-D2A7D85BC090}" type="datetimeFigureOut">
              <a:rPr lang="en-GB" smtClean="0"/>
              <a:t>20/02/2023</a:t>
            </a:fld>
            <a:endParaRPr lang="en-GB"/>
          </a:p>
        </p:txBody>
      </p:sp>
      <p:sp>
        <p:nvSpPr>
          <p:cNvPr id="6" name="Footer Placeholder 5">
            <a:extLst>
              <a:ext uri="{FF2B5EF4-FFF2-40B4-BE49-F238E27FC236}">
                <a16:creationId xmlns:a16="http://schemas.microsoft.com/office/drawing/2014/main" id="{CD97DC4E-9AE3-F877-74F5-9C6EB3EEA0A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4F94879-7DF4-ECDF-D980-D19463A65765}"/>
              </a:ext>
            </a:extLst>
          </p:cNvPr>
          <p:cNvSpPr>
            <a:spLocks noGrp="1"/>
          </p:cNvSpPr>
          <p:nvPr>
            <p:ph type="sldNum" sz="quarter" idx="12"/>
          </p:nvPr>
        </p:nvSpPr>
        <p:spPr/>
        <p:txBody>
          <a:bodyPr/>
          <a:lstStyle/>
          <a:p>
            <a:fld id="{91816E41-52E2-4F81-A359-7861E6CB8192}" type="slidenum">
              <a:rPr lang="en-GB" smtClean="0"/>
              <a:t>‹#›</a:t>
            </a:fld>
            <a:endParaRPr lang="en-GB"/>
          </a:p>
        </p:txBody>
      </p:sp>
    </p:spTree>
    <p:extLst>
      <p:ext uri="{BB962C8B-B14F-4D97-AF65-F5344CB8AC3E}">
        <p14:creationId xmlns:p14="http://schemas.microsoft.com/office/powerpoint/2010/main" val="204611765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E76C14-F85A-D2D5-E0BB-E75C6C3B1FD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B9B0BC8-B73F-602D-1FC8-305FA578586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648DD687-A21A-BE77-6281-5F9C3E62F38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10E801A-793D-070A-BCF8-8DA0B0383258}"/>
              </a:ext>
            </a:extLst>
          </p:cNvPr>
          <p:cNvSpPr>
            <a:spLocks noGrp="1"/>
          </p:cNvSpPr>
          <p:nvPr>
            <p:ph type="dt" sz="half" idx="10"/>
          </p:nvPr>
        </p:nvSpPr>
        <p:spPr/>
        <p:txBody>
          <a:bodyPr/>
          <a:lstStyle/>
          <a:p>
            <a:fld id="{1CBF54C7-86BF-4FC9-8C2C-D2A7D85BC090}" type="datetimeFigureOut">
              <a:rPr lang="en-GB" smtClean="0"/>
              <a:t>20/02/2023</a:t>
            </a:fld>
            <a:endParaRPr lang="en-GB"/>
          </a:p>
        </p:txBody>
      </p:sp>
      <p:sp>
        <p:nvSpPr>
          <p:cNvPr id="6" name="Footer Placeholder 5">
            <a:extLst>
              <a:ext uri="{FF2B5EF4-FFF2-40B4-BE49-F238E27FC236}">
                <a16:creationId xmlns:a16="http://schemas.microsoft.com/office/drawing/2014/main" id="{4CFF4D91-864D-B336-42DE-FB77530EB8C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1713BAA-9075-BD5E-150F-3AE283F7515A}"/>
              </a:ext>
            </a:extLst>
          </p:cNvPr>
          <p:cNvSpPr>
            <a:spLocks noGrp="1"/>
          </p:cNvSpPr>
          <p:nvPr>
            <p:ph type="sldNum" sz="quarter" idx="12"/>
          </p:nvPr>
        </p:nvSpPr>
        <p:spPr/>
        <p:txBody>
          <a:bodyPr/>
          <a:lstStyle/>
          <a:p>
            <a:fld id="{91816E41-52E2-4F81-A359-7861E6CB8192}" type="slidenum">
              <a:rPr lang="en-GB" smtClean="0"/>
              <a:t>‹#›</a:t>
            </a:fld>
            <a:endParaRPr lang="en-GB"/>
          </a:p>
        </p:txBody>
      </p:sp>
    </p:spTree>
    <p:extLst>
      <p:ext uri="{BB962C8B-B14F-4D97-AF65-F5344CB8AC3E}">
        <p14:creationId xmlns:p14="http://schemas.microsoft.com/office/powerpoint/2010/main" val="20310055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196FC4-4666-F1A1-7A1F-8627B06D0C4C}"/>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0D488EC-BF34-18D6-F1F0-C8B26D73B38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54A30D-4D9D-11E6-D164-4DC0153B0FE7}"/>
              </a:ext>
            </a:extLst>
          </p:cNvPr>
          <p:cNvSpPr>
            <a:spLocks noGrp="1"/>
          </p:cNvSpPr>
          <p:nvPr>
            <p:ph type="dt" sz="half" idx="10"/>
          </p:nvPr>
        </p:nvSpPr>
        <p:spPr/>
        <p:txBody>
          <a:bodyPr/>
          <a:lstStyle/>
          <a:p>
            <a:fld id="{1CBF54C7-86BF-4FC9-8C2C-D2A7D85BC090}" type="datetimeFigureOut">
              <a:rPr lang="en-GB" smtClean="0"/>
              <a:t>20/02/2023</a:t>
            </a:fld>
            <a:endParaRPr lang="en-GB"/>
          </a:p>
        </p:txBody>
      </p:sp>
      <p:sp>
        <p:nvSpPr>
          <p:cNvPr id="5" name="Footer Placeholder 4">
            <a:extLst>
              <a:ext uri="{FF2B5EF4-FFF2-40B4-BE49-F238E27FC236}">
                <a16:creationId xmlns:a16="http://schemas.microsoft.com/office/drawing/2014/main" id="{7E05B661-370F-46C7-1F45-46AB57E47CA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3D13696-A031-C0FA-FA5C-5C4265303781}"/>
              </a:ext>
            </a:extLst>
          </p:cNvPr>
          <p:cNvSpPr>
            <a:spLocks noGrp="1"/>
          </p:cNvSpPr>
          <p:nvPr>
            <p:ph type="sldNum" sz="quarter" idx="12"/>
          </p:nvPr>
        </p:nvSpPr>
        <p:spPr/>
        <p:txBody>
          <a:bodyPr/>
          <a:lstStyle/>
          <a:p>
            <a:fld id="{91816E41-52E2-4F81-A359-7861E6CB8192}" type="slidenum">
              <a:rPr lang="en-GB" smtClean="0"/>
              <a:t>‹#›</a:t>
            </a:fld>
            <a:endParaRPr lang="en-GB"/>
          </a:p>
        </p:txBody>
      </p:sp>
    </p:spTree>
    <p:extLst>
      <p:ext uri="{BB962C8B-B14F-4D97-AF65-F5344CB8AC3E}">
        <p14:creationId xmlns:p14="http://schemas.microsoft.com/office/powerpoint/2010/main" val="314353075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458D4DE-25F7-06C1-7C0B-D8BF96171444}"/>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0B14FB4-6689-C82A-8983-2728BECA066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EAB2542-4311-725E-463F-E7F5A8F3E973}"/>
              </a:ext>
            </a:extLst>
          </p:cNvPr>
          <p:cNvSpPr>
            <a:spLocks noGrp="1"/>
          </p:cNvSpPr>
          <p:nvPr>
            <p:ph type="dt" sz="half" idx="10"/>
          </p:nvPr>
        </p:nvSpPr>
        <p:spPr/>
        <p:txBody>
          <a:bodyPr/>
          <a:lstStyle/>
          <a:p>
            <a:fld id="{1CBF54C7-86BF-4FC9-8C2C-D2A7D85BC090}" type="datetimeFigureOut">
              <a:rPr lang="en-GB" smtClean="0"/>
              <a:t>20/02/2023</a:t>
            </a:fld>
            <a:endParaRPr lang="en-GB"/>
          </a:p>
        </p:txBody>
      </p:sp>
      <p:sp>
        <p:nvSpPr>
          <p:cNvPr id="5" name="Footer Placeholder 4">
            <a:extLst>
              <a:ext uri="{FF2B5EF4-FFF2-40B4-BE49-F238E27FC236}">
                <a16:creationId xmlns:a16="http://schemas.microsoft.com/office/drawing/2014/main" id="{1EA9FB87-377D-A1CA-F5CA-A8A36DF11C9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7B87977-D804-C9F7-04A4-2B18B29B97B8}"/>
              </a:ext>
            </a:extLst>
          </p:cNvPr>
          <p:cNvSpPr>
            <a:spLocks noGrp="1"/>
          </p:cNvSpPr>
          <p:nvPr>
            <p:ph type="sldNum" sz="quarter" idx="12"/>
          </p:nvPr>
        </p:nvSpPr>
        <p:spPr/>
        <p:txBody>
          <a:bodyPr/>
          <a:lstStyle/>
          <a:p>
            <a:fld id="{91816E41-52E2-4F81-A359-7861E6CB8192}" type="slidenum">
              <a:rPr lang="en-GB" smtClean="0"/>
              <a:t>‹#›</a:t>
            </a:fld>
            <a:endParaRPr lang="en-GB"/>
          </a:p>
        </p:txBody>
      </p:sp>
    </p:spTree>
    <p:extLst>
      <p:ext uri="{BB962C8B-B14F-4D97-AF65-F5344CB8AC3E}">
        <p14:creationId xmlns:p14="http://schemas.microsoft.com/office/powerpoint/2010/main" val="78013842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D21464A-3996-08A8-B589-A3A3BE45404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9382849-1EE5-A716-D8E9-A89C7DFF37E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58FA0E5-B59E-5548-0E2F-33FBDFD905F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CBF54C7-86BF-4FC9-8C2C-D2A7D85BC090}" type="datetimeFigureOut">
              <a:rPr lang="en-GB" smtClean="0"/>
              <a:t>20/02/2023</a:t>
            </a:fld>
            <a:endParaRPr lang="en-GB"/>
          </a:p>
        </p:txBody>
      </p:sp>
      <p:sp>
        <p:nvSpPr>
          <p:cNvPr id="5" name="Footer Placeholder 4">
            <a:extLst>
              <a:ext uri="{FF2B5EF4-FFF2-40B4-BE49-F238E27FC236}">
                <a16:creationId xmlns:a16="http://schemas.microsoft.com/office/drawing/2014/main" id="{3859CAB4-7310-22C1-E201-A0DBF0051AF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EED73F7E-13C9-F2B1-6CD4-8A6AE898557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1816E41-52E2-4F81-A359-7861E6CB8192}" type="slidenum">
              <a:rPr lang="en-GB" smtClean="0"/>
              <a:t>‹#›</a:t>
            </a:fld>
            <a:endParaRPr lang="en-GB"/>
          </a:p>
        </p:txBody>
      </p:sp>
    </p:spTree>
    <p:extLst>
      <p:ext uri="{BB962C8B-B14F-4D97-AF65-F5344CB8AC3E}">
        <p14:creationId xmlns:p14="http://schemas.microsoft.com/office/powerpoint/2010/main" val="194049943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pixabay.com/en/child-sleep-toys-baby-people-228414/" TargetMode="External"/><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hyperlink" Target="https://creativecommons.org/licenses/by-nc-nd/3.0/" TargetMode="External"/><Relationship Id="rId5" Type="http://schemas.openxmlformats.org/officeDocument/2006/relationships/hyperlink" Target="https://www.theidearoom.net/winter-crafts-and-activities-for-kids/" TargetMode="External"/><Relationship Id="rId4" Type="http://schemas.openxmlformats.org/officeDocument/2006/relationships/image" Target="../media/image3.jp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www.joycescapade.com/2017/12/" TargetMode="External"/><Relationship Id="rId7" Type="http://schemas.openxmlformats.org/officeDocument/2006/relationships/hyperlink" Target="https://creativecommons.org/licenses/by-nc-sa/3.0/" TargetMode="External"/><Relationship Id="rId2" Type="http://schemas.openxmlformats.org/officeDocument/2006/relationships/image" Target="../media/image4.jpg"/><Relationship Id="rId1" Type="http://schemas.openxmlformats.org/officeDocument/2006/relationships/slideLayout" Target="../slideLayouts/slideLayout2.xml"/><Relationship Id="rId6" Type="http://schemas.openxmlformats.org/officeDocument/2006/relationships/hyperlink" Target="https://creativecommons.org/licenses/by-nc-nd/3.0/" TargetMode="External"/><Relationship Id="rId5" Type="http://schemas.openxmlformats.org/officeDocument/2006/relationships/hyperlink" Target="https://tscpl.org/news/get-online-for-kindergarten-readiness" TargetMode="External"/><Relationship Id="rId4" Type="http://schemas.openxmlformats.org/officeDocument/2006/relationships/image" Target="../media/image5.jpg"/></Relationships>
</file>

<file path=ppt/slides/_rels/slide5.xml.rels><?xml version="1.0" encoding="UTF-8" standalone="yes"?>
<Relationships xmlns="http://schemas.openxmlformats.org/package/2006/relationships"><Relationship Id="rId3" Type="http://schemas.openxmlformats.org/officeDocument/2006/relationships/hyperlink" Target="https://pxhere.com/en/photo/641653" TargetMode="External"/><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englishsafalleida.blogspot.com/2014/09/welcome-back-to-school-we-are-in.html" TargetMode="External"/><Relationship Id="rId2" Type="http://schemas.openxmlformats.org/officeDocument/2006/relationships/image" Target="../media/image8.png"/><Relationship Id="rId1" Type="http://schemas.openxmlformats.org/officeDocument/2006/relationships/slideLayout" Target="../slideLayouts/slideLayout2.xml"/><Relationship Id="rId4" Type="http://schemas.openxmlformats.org/officeDocument/2006/relationships/hyperlink" Target="https://creativecommons.org/licenses/by-nc/3.0/" TargetMode="External"/></Relationships>
</file>

<file path=ppt/slides/_rels/slide8.xml.rels><?xml version="1.0" encoding="UTF-8" standalone="yes"?>
<Relationships xmlns="http://schemas.openxmlformats.org/package/2006/relationships"><Relationship Id="rId3" Type="http://schemas.openxmlformats.org/officeDocument/2006/relationships/hyperlink" Target="https://www.cdc.gov/ncbddd/childdevelopment/positiveparenting/toddlers.html" TargetMode="External"/><Relationship Id="rId2" Type="http://schemas.openxmlformats.org/officeDocument/2006/relationships/hyperlink" Target="https://www.twinkl.co.uk/teaching-wiki/play-theories-in-early-years"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A59F003-E00A-43F9-91DC-CC54E3B874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79F4F0B7-5E96-AC4C-6F59-AD2AA1824C57}"/>
              </a:ext>
            </a:extLst>
          </p:cNvPr>
          <p:cNvPicPr>
            <a:picLocks noChangeAspect="1"/>
          </p:cNvPicPr>
          <p:nvPr/>
        </p:nvPicPr>
        <p:blipFill rotWithShape="1">
          <a:blip r:embed="rId2"/>
          <a:srcRect l="3111" r="1" b="1"/>
          <a:stretch/>
        </p:blipFill>
        <p:spPr>
          <a:xfrm>
            <a:off x="19" y="10"/>
            <a:ext cx="12191981" cy="6857990"/>
          </a:xfrm>
          <a:prstGeom prst="rect">
            <a:avLst/>
          </a:prstGeom>
        </p:spPr>
      </p:pic>
      <p:sp>
        <p:nvSpPr>
          <p:cNvPr id="11" name="Rectangle 10">
            <a:extLst>
              <a:ext uri="{FF2B5EF4-FFF2-40B4-BE49-F238E27FC236}">
                <a16:creationId xmlns:a16="http://schemas.microsoft.com/office/drawing/2014/main" id="{D74A4382-E3AD-430A-9A1F-DFA3E0E77A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799868" y="-1534136"/>
            <a:ext cx="4592270" cy="12192001"/>
          </a:xfrm>
          <a:prstGeom prst="rect">
            <a:avLst/>
          </a:prstGeom>
          <a:gradFill>
            <a:gsLst>
              <a:gs pos="35000">
                <a:schemeClr val="bg1">
                  <a:alpha val="46000"/>
                </a:schemeClr>
              </a:gs>
              <a:gs pos="21000">
                <a:schemeClr val="bg1">
                  <a:alpha val="30000"/>
                </a:schemeClr>
              </a:gs>
              <a:gs pos="0">
                <a:schemeClr val="bg1">
                  <a:alpha val="0"/>
                </a:schemeClr>
              </a:gs>
              <a:gs pos="100000">
                <a:schemeClr val="bg1">
                  <a:alpha val="9000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457628A-E4E9-8DF8-164B-4ED1A9823C83}"/>
              </a:ext>
            </a:extLst>
          </p:cNvPr>
          <p:cNvSpPr>
            <a:spLocks noGrp="1"/>
          </p:cNvSpPr>
          <p:nvPr>
            <p:ph type="ctrTitle"/>
          </p:nvPr>
        </p:nvSpPr>
        <p:spPr>
          <a:xfrm>
            <a:off x="404553" y="3091928"/>
            <a:ext cx="9078562" cy="2387600"/>
          </a:xfrm>
        </p:spPr>
        <p:txBody>
          <a:bodyPr>
            <a:normAutofit/>
          </a:bodyPr>
          <a:lstStyle/>
          <a:p>
            <a:pPr algn="l"/>
            <a:r>
              <a:rPr lang="en-GB" sz="4000" dirty="0">
                <a:latin typeface="Arial" panose="020B0604020202020204" pitchFamily="34" charset="0"/>
                <a:cs typeface="Arial" panose="020B0604020202020204" pitchFamily="34" charset="0"/>
              </a:rPr>
              <a:t>Creche Activities 0-2 years Children</a:t>
            </a:r>
          </a:p>
        </p:txBody>
      </p:sp>
      <p:sp>
        <p:nvSpPr>
          <p:cNvPr id="13" name="Rectangle: Rounded Corners 12">
            <a:extLst>
              <a:ext uri="{FF2B5EF4-FFF2-40B4-BE49-F238E27FC236}">
                <a16:creationId xmlns:a16="http://schemas.microsoft.com/office/drawing/2014/main" id="{79F40191-0F44-4FD1-82CC-ACB507C14B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575039"/>
            <a:ext cx="9785897" cy="685800"/>
          </a:xfrm>
          <a:prstGeom prst="roundRect">
            <a:avLst>
              <a:gd name="adj" fmla="val 0"/>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F5683DD1-3783-D44A-7428-455BFC1AA56F}"/>
              </a:ext>
            </a:extLst>
          </p:cNvPr>
          <p:cNvSpPr>
            <a:spLocks noGrp="1"/>
          </p:cNvSpPr>
          <p:nvPr>
            <p:ph type="subTitle" idx="1"/>
          </p:nvPr>
        </p:nvSpPr>
        <p:spPr>
          <a:xfrm>
            <a:off x="404553" y="5624945"/>
            <a:ext cx="9078562" cy="592975"/>
          </a:xfrm>
        </p:spPr>
        <p:txBody>
          <a:bodyPr anchor="ctr">
            <a:normAutofit/>
          </a:bodyPr>
          <a:lstStyle/>
          <a:p>
            <a:pPr algn="l"/>
            <a:r>
              <a:rPr lang="en-GB" dirty="0">
                <a:latin typeface="Arial" panose="020B0604020202020204" pitchFamily="34" charset="0"/>
                <a:cs typeface="Arial" panose="020B0604020202020204" pitchFamily="34" charset="0"/>
              </a:rPr>
              <a:t>By Naveeda Aziz</a:t>
            </a:r>
          </a:p>
        </p:txBody>
      </p:sp>
    </p:spTree>
    <p:extLst>
      <p:ext uri="{BB962C8B-B14F-4D97-AF65-F5344CB8AC3E}">
        <p14:creationId xmlns:p14="http://schemas.microsoft.com/office/powerpoint/2010/main" val="601270337"/>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7" name="Rectangle 30">
            <a:extLst>
              <a:ext uri="{FF2B5EF4-FFF2-40B4-BE49-F238E27FC236}">
                <a16:creationId xmlns:a16="http://schemas.microsoft.com/office/drawing/2014/main" id="{2172A0AC-3DCE-4672-BCAF-28FEF91F60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ectangle 32">
            <a:extLst>
              <a:ext uri="{FF2B5EF4-FFF2-40B4-BE49-F238E27FC236}">
                <a16:creationId xmlns:a16="http://schemas.microsoft.com/office/drawing/2014/main" id="{AE6F1C77-EDC9-4C5F-8C1C-62DD46BDA3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descr="A baby sleeping on a bed with stuffed animals&#10;&#10;Description automatically generated with low confidence">
            <a:extLst>
              <a:ext uri="{FF2B5EF4-FFF2-40B4-BE49-F238E27FC236}">
                <a16:creationId xmlns:a16="http://schemas.microsoft.com/office/drawing/2014/main" id="{97D58062-2D20-A8E2-C6E4-B44D5F0EFD76}"/>
              </a:ext>
            </a:extLst>
          </p:cNvPr>
          <p:cNvPicPr>
            <a:picLocks noChangeAspect="1"/>
          </p:cNvPicPr>
          <p:nvPr/>
        </p:nvPicPr>
        <p:blipFill rotWithShape="1">
          <a:blip r:embed="rId2">
            <a:alphaModFix amt="40000"/>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4892" r="12553" b="2"/>
          <a:stretch/>
        </p:blipFill>
        <p:spPr>
          <a:xfrm>
            <a:off x="20" y="10"/>
            <a:ext cx="8450297" cy="6857990"/>
          </a:xfrm>
          <a:prstGeom prst="rect">
            <a:avLst/>
          </a:prstGeom>
        </p:spPr>
      </p:pic>
      <p:sp>
        <p:nvSpPr>
          <p:cNvPr id="2" name="Title 1">
            <a:extLst>
              <a:ext uri="{FF2B5EF4-FFF2-40B4-BE49-F238E27FC236}">
                <a16:creationId xmlns:a16="http://schemas.microsoft.com/office/drawing/2014/main" id="{055020A9-FEB0-A766-CE0C-0E815AB845E8}"/>
              </a:ext>
            </a:extLst>
          </p:cNvPr>
          <p:cNvSpPr>
            <a:spLocks noGrp="1"/>
          </p:cNvSpPr>
          <p:nvPr>
            <p:ph type="title"/>
          </p:nvPr>
        </p:nvSpPr>
        <p:spPr>
          <a:xfrm>
            <a:off x="838201" y="365125"/>
            <a:ext cx="5251316" cy="1627636"/>
          </a:xfrm>
        </p:spPr>
        <p:txBody>
          <a:bodyPr>
            <a:normAutofit/>
          </a:bodyPr>
          <a:lstStyle/>
          <a:p>
            <a:r>
              <a:rPr lang="en-GB" dirty="0">
                <a:solidFill>
                  <a:srgbClr val="FFFFFF"/>
                </a:solidFill>
                <a:latin typeface="Arial" panose="020B0604020202020204" pitchFamily="34" charset="0"/>
                <a:cs typeface="Arial" panose="020B0604020202020204" pitchFamily="34" charset="0"/>
              </a:rPr>
              <a:t>Introduction</a:t>
            </a:r>
          </a:p>
        </p:txBody>
      </p:sp>
      <p:sp>
        <p:nvSpPr>
          <p:cNvPr id="3" name="Content Placeholder 2">
            <a:extLst>
              <a:ext uri="{FF2B5EF4-FFF2-40B4-BE49-F238E27FC236}">
                <a16:creationId xmlns:a16="http://schemas.microsoft.com/office/drawing/2014/main" id="{E95E1CBE-CB4B-B231-EA99-7532B1591A8B}"/>
              </a:ext>
            </a:extLst>
          </p:cNvPr>
          <p:cNvSpPr>
            <a:spLocks noGrp="1"/>
          </p:cNvSpPr>
          <p:nvPr>
            <p:ph idx="1"/>
          </p:nvPr>
        </p:nvSpPr>
        <p:spPr>
          <a:xfrm>
            <a:off x="838200" y="2219785"/>
            <a:ext cx="4619621" cy="3957178"/>
          </a:xfrm>
        </p:spPr>
        <p:txBody>
          <a:bodyPr>
            <a:normAutofit/>
          </a:bodyPr>
          <a:lstStyle/>
          <a:p>
            <a:pPr marL="0" indent="0">
              <a:buNone/>
            </a:pPr>
            <a:endParaRPr lang="en-GB" sz="2000" b="1" i="0" dirty="0">
              <a:solidFill>
                <a:srgbClr val="FFFFFF"/>
              </a:solidFill>
              <a:effectLst/>
              <a:latin typeface="Arial" panose="020B0604020202020204" pitchFamily="34" charset="0"/>
              <a:cs typeface="Arial" panose="020B0604020202020204" pitchFamily="34" charset="0"/>
            </a:endParaRPr>
          </a:p>
          <a:p>
            <a:pPr marL="0" indent="0">
              <a:buNone/>
            </a:pPr>
            <a:r>
              <a:rPr lang="en-GB" sz="2000" b="1" i="0" dirty="0">
                <a:solidFill>
                  <a:srgbClr val="FFFFFF"/>
                </a:solidFill>
                <a:effectLst/>
                <a:latin typeface="Arial" panose="020B0604020202020204" pitchFamily="34" charset="0"/>
                <a:cs typeface="Arial" panose="020B0604020202020204" pitchFamily="34" charset="0"/>
              </a:rPr>
              <a:t>Children will first learn to hold their head up</a:t>
            </a:r>
            <a:r>
              <a:rPr lang="en-GB" sz="2000" b="0" i="0" dirty="0">
                <a:solidFill>
                  <a:srgbClr val="FFFFFF"/>
                </a:solidFill>
                <a:effectLst/>
                <a:latin typeface="Arial" panose="020B0604020202020204" pitchFamily="34" charset="0"/>
                <a:cs typeface="Arial" panose="020B0604020202020204" pitchFamily="34" charset="0"/>
              </a:rPr>
              <a:t>. Little by little, they will learn to roll and to sit (usually by six months).</a:t>
            </a:r>
          </a:p>
          <a:p>
            <a:pPr marL="0" indent="0">
              <a:buNone/>
            </a:pPr>
            <a:r>
              <a:rPr lang="en-GB" sz="2000" b="0" i="0" dirty="0">
                <a:solidFill>
                  <a:srgbClr val="FFFFFF"/>
                </a:solidFill>
                <a:effectLst/>
                <a:latin typeface="Arial" panose="020B0604020202020204" pitchFamily="34" charset="0"/>
                <a:cs typeface="Arial" panose="020B0604020202020204" pitchFamily="34" charset="0"/>
              </a:rPr>
              <a:t>Usually by 24 months, children learn to creep, then crawl, pull themselves up, walk while holding onto furniture, stand, and then walk two or three steps without help.</a:t>
            </a:r>
            <a:endParaRPr lang="en-GB" sz="2000" dirty="0">
              <a:solidFill>
                <a:srgbClr val="FFFFFF"/>
              </a:solidFill>
              <a:latin typeface="Arial" panose="020B0604020202020204" pitchFamily="34" charset="0"/>
              <a:cs typeface="Arial" panose="020B0604020202020204" pitchFamily="34" charset="0"/>
            </a:endParaRPr>
          </a:p>
        </p:txBody>
      </p:sp>
      <p:pic>
        <p:nvPicPr>
          <p:cNvPr id="8" name="Picture 7" descr="A picture containing indoor, toothbrush, plastic, food&#10;&#10;Description automatically generated">
            <a:extLst>
              <a:ext uri="{FF2B5EF4-FFF2-40B4-BE49-F238E27FC236}">
                <a16:creationId xmlns:a16="http://schemas.microsoft.com/office/drawing/2014/main" id="{69FB8437-20BA-098D-6384-87F3BE4452CD}"/>
              </a:ext>
            </a:extLst>
          </p:cNvPr>
          <p:cNvPicPr>
            <a:picLocks noChangeAspect="1"/>
          </p:cNvPicPr>
          <p:nvPr/>
        </p:nvPicPr>
        <p:blipFill rotWithShape="1">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t="792" r="2" b="22438"/>
          <a:stretch/>
        </p:blipFill>
        <p:spPr>
          <a:xfrm>
            <a:off x="6225997"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
        <p:nvSpPr>
          <p:cNvPr id="9" name="TextBox 8">
            <a:extLst>
              <a:ext uri="{FF2B5EF4-FFF2-40B4-BE49-F238E27FC236}">
                <a16:creationId xmlns:a16="http://schemas.microsoft.com/office/drawing/2014/main" id="{4FBB83BA-7E27-4438-8EEF-66F172D1C2E3}"/>
              </a:ext>
            </a:extLst>
          </p:cNvPr>
          <p:cNvSpPr txBox="1"/>
          <p:nvPr/>
        </p:nvSpPr>
        <p:spPr>
          <a:xfrm>
            <a:off x="9732673" y="6657945"/>
            <a:ext cx="2459327"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5" tooltip="https://www.theidearoom.net/winter-crafts-and-activities-for-kids/">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6" tooltip="https://creativecommons.org/licenses/by-nc-nd/3.0/">
                  <a:extLst>
                    <a:ext uri="{A12FA001-AC4F-418D-AE19-62706E023703}">
                      <ahyp:hlinkClr xmlns:ahyp="http://schemas.microsoft.com/office/drawing/2018/hyperlinkcolor" val="tx"/>
                    </a:ext>
                  </a:extLst>
                </a:hlinkClick>
              </a:rPr>
              <a:t>CC BY-NC-ND</a:t>
            </a:r>
            <a:endParaRPr lang="en-GB" sz="700">
              <a:solidFill>
                <a:srgbClr val="FFFFFF"/>
              </a:solidFill>
            </a:endParaRPr>
          </a:p>
        </p:txBody>
      </p:sp>
    </p:spTree>
    <p:extLst>
      <p:ext uri="{BB962C8B-B14F-4D97-AF65-F5344CB8AC3E}">
        <p14:creationId xmlns:p14="http://schemas.microsoft.com/office/powerpoint/2010/main" val="83807348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5" name="Rectangle 54">
            <a:extLst>
              <a:ext uri="{FF2B5EF4-FFF2-40B4-BE49-F238E27FC236}">
                <a16:creationId xmlns:a16="http://schemas.microsoft.com/office/drawing/2014/main" id="{CC02DE83-D9C9-418D-AADE-D8724EAFCD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53478" y="0"/>
            <a:ext cx="4657389" cy="6858000"/>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D5340F8-17F5-72CD-E656-69CC3E48CA4D}"/>
              </a:ext>
            </a:extLst>
          </p:cNvPr>
          <p:cNvSpPr>
            <a:spLocks noGrp="1"/>
          </p:cNvSpPr>
          <p:nvPr>
            <p:ph type="title"/>
          </p:nvPr>
        </p:nvSpPr>
        <p:spPr>
          <a:xfrm>
            <a:off x="1901163" y="3050435"/>
            <a:ext cx="3720353" cy="757130"/>
          </a:xfrm>
          <a:ln w="25400" cap="sq">
            <a:solidFill>
              <a:srgbClr val="FFFFFF"/>
            </a:solidFill>
            <a:miter lim="800000"/>
          </a:ln>
        </p:spPr>
        <p:txBody>
          <a:bodyPr>
            <a:normAutofit fontScale="90000"/>
          </a:bodyPr>
          <a:lstStyle/>
          <a:p>
            <a:pPr algn="ctr"/>
            <a:r>
              <a:rPr lang="en-GB" sz="2800" dirty="0">
                <a:solidFill>
                  <a:srgbClr val="FFFFFF"/>
                </a:solidFill>
                <a:latin typeface="Arial" panose="020B0604020202020204" pitchFamily="34" charset="0"/>
                <a:cs typeface="Arial" panose="020B0604020202020204" pitchFamily="34" charset="0"/>
              </a:rPr>
              <a:t>Child Development</a:t>
            </a:r>
            <a:br>
              <a:rPr lang="en-GB" sz="2800" dirty="0">
                <a:solidFill>
                  <a:srgbClr val="FFFFFF"/>
                </a:solidFill>
                <a:latin typeface="Arial" panose="020B0604020202020204" pitchFamily="34" charset="0"/>
                <a:cs typeface="Arial" panose="020B0604020202020204" pitchFamily="34" charset="0"/>
              </a:rPr>
            </a:br>
            <a:r>
              <a:rPr lang="en-GB" sz="2800" dirty="0">
                <a:solidFill>
                  <a:srgbClr val="FFFFFF"/>
                </a:solidFill>
                <a:latin typeface="Arial" panose="020B0604020202020204" pitchFamily="34" charset="0"/>
                <a:cs typeface="Arial" panose="020B0604020202020204" pitchFamily="34" charset="0"/>
              </a:rPr>
              <a:t>0-2 years</a:t>
            </a:r>
          </a:p>
        </p:txBody>
      </p:sp>
      <p:sp>
        <p:nvSpPr>
          <p:cNvPr id="57" name="Rectangle 56">
            <a:extLst>
              <a:ext uri="{FF2B5EF4-FFF2-40B4-BE49-F238E27FC236}">
                <a16:creationId xmlns:a16="http://schemas.microsoft.com/office/drawing/2014/main" id="{6722C7E4-9B6F-42C7-973D-BCD39710DC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453478" cy="6858000"/>
          </a:xfrm>
          <a:prstGeom prst="rect">
            <a:avLst/>
          </a:prstGeom>
          <a:solidFill>
            <a:srgbClr val="595959">
              <a:alpha val="9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44586DB-F543-088B-A70B-DDAFBF7A6A75}"/>
              </a:ext>
            </a:extLst>
          </p:cNvPr>
          <p:cNvSpPr>
            <a:spLocks noGrp="1"/>
          </p:cNvSpPr>
          <p:nvPr>
            <p:ph idx="1"/>
          </p:nvPr>
        </p:nvSpPr>
        <p:spPr>
          <a:xfrm>
            <a:off x="6096001" y="2463282"/>
            <a:ext cx="6019800" cy="4394718"/>
          </a:xfrm>
        </p:spPr>
        <p:txBody>
          <a:bodyPr anchor="ctr">
            <a:normAutofit fontScale="25000" lnSpcReduction="20000"/>
          </a:bodyPr>
          <a:lstStyle/>
          <a:p>
            <a:pPr marL="0" indent="0">
              <a:buNone/>
            </a:pPr>
            <a:r>
              <a:rPr lang="en-GB" sz="5600" dirty="0">
                <a:solidFill>
                  <a:schemeClr val="tx1">
                    <a:lumMod val="85000"/>
                    <a:lumOff val="15000"/>
                  </a:schemeClr>
                </a:solidFill>
                <a:latin typeface="Arial" panose="020B0604020202020204" pitchFamily="34" charset="0"/>
                <a:cs typeface="Arial" panose="020B0604020202020204" pitchFamily="34" charset="0"/>
              </a:rPr>
              <a:t> </a:t>
            </a:r>
            <a:r>
              <a:rPr lang="en-GB" sz="5600" b="1" u="sng" dirty="0">
                <a:solidFill>
                  <a:schemeClr val="accent1"/>
                </a:solidFill>
                <a:latin typeface="Arial" panose="020B0604020202020204" pitchFamily="34" charset="0"/>
                <a:cs typeface="Arial" panose="020B0604020202020204" pitchFamily="34" charset="0"/>
              </a:rPr>
              <a:t>0-3 months</a:t>
            </a:r>
            <a:r>
              <a:rPr lang="en-GB" sz="5600" dirty="0">
                <a:solidFill>
                  <a:schemeClr val="tx1">
                    <a:lumMod val="85000"/>
                    <a:lumOff val="15000"/>
                  </a:schemeClr>
                </a:solidFill>
                <a:latin typeface="Arial" panose="020B0604020202020204" pitchFamily="34" charset="0"/>
                <a:cs typeface="Arial" panose="020B0604020202020204" pitchFamily="34" charset="0"/>
              </a:rPr>
              <a:t>		</a:t>
            </a:r>
            <a:r>
              <a:rPr lang="en-GB" sz="5600" b="1" u="sng" dirty="0">
                <a:solidFill>
                  <a:schemeClr val="accent4"/>
                </a:solidFill>
                <a:latin typeface="Arial" panose="020B0604020202020204" pitchFamily="34" charset="0"/>
                <a:cs typeface="Arial" panose="020B0604020202020204" pitchFamily="34" charset="0"/>
              </a:rPr>
              <a:t>3-6 months</a:t>
            </a:r>
          </a:p>
          <a:p>
            <a:pPr marL="0" indent="0">
              <a:buNone/>
            </a:pPr>
            <a:r>
              <a:rPr lang="en-GB" sz="5600" dirty="0">
                <a:solidFill>
                  <a:schemeClr val="tx1">
                    <a:lumMod val="85000"/>
                    <a:lumOff val="15000"/>
                  </a:schemeClr>
                </a:solidFill>
                <a:latin typeface="Arial" panose="020B0604020202020204" pitchFamily="34" charset="0"/>
                <a:cs typeface="Arial" panose="020B0604020202020204" pitchFamily="34" charset="0"/>
              </a:rPr>
              <a:t>love to sleep and sleep	 	can laugh out loud</a:t>
            </a:r>
          </a:p>
          <a:p>
            <a:pPr marL="0" indent="0">
              <a:buNone/>
            </a:pPr>
            <a:r>
              <a:rPr lang="en-GB" sz="5600" dirty="0">
                <a:solidFill>
                  <a:schemeClr val="tx1">
                    <a:lumMod val="85000"/>
                    <a:lumOff val="15000"/>
                  </a:schemeClr>
                </a:solidFill>
                <a:latin typeface="Arial" panose="020B0604020202020204" pitchFamily="34" charset="0"/>
                <a:cs typeface="Arial" panose="020B0604020202020204" pitchFamily="34" charset="0"/>
              </a:rPr>
              <a:t>Began to smile 		 starting to roll over</a:t>
            </a:r>
          </a:p>
          <a:p>
            <a:pPr marL="0" indent="0">
              <a:buNone/>
            </a:pPr>
            <a:r>
              <a:rPr lang="en-GB" sz="5600" dirty="0">
                <a:solidFill>
                  <a:schemeClr val="tx1">
                    <a:lumMod val="85000"/>
                    <a:lumOff val="15000"/>
                  </a:schemeClr>
                </a:solidFill>
                <a:latin typeface="Arial" panose="020B0604020202020204" pitchFamily="34" charset="0"/>
                <a:cs typeface="Arial" panose="020B0604020202020204" pitchFamily="34" charset="0"/>
              </a:rPr>
              <a:t>Can slightly lift head up 	can now hold head up </a:t>
            </a:r>
          </a:p>
          <a:p>
            <a:pPr marL="0" indent="0">
              <a:buNone/>
            </a:pPr>
            <a:r>
              <a:rPr lang="en-GB" sz="5600" dirty="0">
                <a:solidFill>
                  <a:schemeClr val="tx1">
                    <a:lumMod val="85000"/>
                    <a:lumOff val="15000"/>
                  </a:schemeClr>
                </a:solidFill>
                <a:latin typeface="Arial" panose="020B0604020202020204" pitchFamily="34" charset="0"/>
                <a:cs typeface="Arial" panose="020B0604020202020204" pitchFamily="34" charset="0"/>
              </a:rPr>
              <a:t>Constantly move arms and legs 	Crawl to reach for objects</a:t>
            </a:r>
          </a:p>
          <a:p>
            <a:pPr marL="0" indent="0">
              <a:buNone/>
            </a:pPr>
            <a:r>
              <a:rPr lang="en-GB" sz="5600" dirty="0">
                <a:solidFill>
                  <a:schemeClr val="tx1">
                    <a:lumMod val="85000"/>
                    <a:lumOff val="15000"/>
                  </a:schemeClr>
                </a:solidFill>
                <a:latin typeface="Arial" panose="020B0604020202020204" pitchFamily="34" charset="0"/>
                <a:cs typeface="Arial" panose="020B0604020202020204" pitchFamily="34" charset="0"/>
              </a:rPr>
              <a:t>Starting to focus on objects	smiling, cooing and making excited </a:t>
            </a:r>
          </a:p>
          <a:p>
            <a:pPr marL="0" indent="0">
              <a:buNone/>
            </a:pPr>
            <a:r>
              <a:rPr lang="en-GB" sz="5600" dirty="0">
                <a:solidFill>
                  <a:schemeClr val="tx1">
                    <a:lumMod val="85000"/>
                    <a:lumOff val="15000"/>
                  </a:schemeClr>
                </a:solidFill>
                <a:latin typeface="Arial" panose="020B0604020202020204" pitchFamily="34" charset="0"/>
                <a:cs typeface="Arial" panose="020B0604020202020204" pitchFamily="34" charset="0"/>
              </a:rPr>
              <a:t>			movement</a:t>
            </a:r>
          </a:p>
          <a:p>
            <a:pPr marL="0" indent="0">
              <a:buNone/>
            </a:pPr>
            <a:r>
              <a:rPr lang="en-GB" sz="5600" dirty="0">
                <a:solidFill>
                  <a:schemeClr val="tx1">
                    <a:lumMod val="85000"/>
                    <a:lumOff val="15000"/>
                  </a:schemeClr>
                </a:solidFill>
                <a:latin typeface="Arial" panose="020B0604020202020204" pitchFamily="34" charset="0"/>
                <a:cs typeface="Arial" panose="020B0604020202020204" pitchFamily="34" charset="0"/>
              </a:rPr>
              <a:t>			start to learn how to sit </a:t>
            </a:r>
          </a:p>
          <a:p>
            <a:pPr marL="0" indent="0">
              <a:buNone/>
            </a:pPr>
            <a:r>
              <a:rPr lang="en-GB" sz="5600" b="1" u="sng" dirty="0">
                <a:solidFill>
                  <a:srgbClr val="FF0000"/>
                </a:solidFill>
                <a:latin typeface="Arial" panose="020B0604020202020204" pitchFamily="34" charset="0"/>
                <a:cs typeface="Arial" panose="020B0604020202020204" pitchFamily="34" charset="0"/>
              </a:rPr>
              <a:t>6-9 months</a:t>
            </a:r>
            <a:r>
              <a:rPr lang="en-GB" sz="5600" dirty="0">
                <a:solidFill>
                  <a:schemeClr val="tx1">
                    <a:lumMod val="85000"/>
                    <a:lumOff val="15000"/>
                  </a:schemeClr>
                </a:solidFill>
                <a:latin typeface="Arial" panose="020B0604020202020204" pitchFamily="34" charset="0"/>
                <a:cs typeface="Arial" panose="020B0604020202020204" pitchFamily="34" charset="0"/>
              </a:rPr>
              <a:t>		</a:t>
            </a:r>
            <a:r>
              <a:rPr lang="en-GB" sz="5600" b="1" u="sng" dirty="0">
                <a:solidFill>
                  <a:srgbClr val="7030A0"/>
                </a:solidFill>
                <a:latin typeface="Arial" panose="020B0604020202020204" pitchFamily="34" charset="0"/>
                <a:cs typeface="Arial" panose="020B0604020202020204" pitchFamily="34" charset="0"/>
              </a:rPr>
              <a:t>9-12 months</a:t>
            </a:r>
            <a:r>
              <a:rPr lang="en-GB" sz="5600" dirty="0">
                <a:solidFill>
                  <a:schemeClr val="tx1">
                    <a:lumMod val="85000"/>
                    <a:lumOff val="15000"/>
                  </a:schemeClr>
                </a:solidFill>
                <a:latin typeface="Arial" panose="020B0604020202020204" pitchFamily="34" charset="0"/>
                <a:cs typeface="Arial" panose="020B0604020202020204" pitchFamily="34" charset="0"/>
              </a:rPr>
              <a:t> </a:t>
            </a:r>
          </a:p>
          <a:p>
            <a:pPr marL="0" indent="0">
              <a:buNone/>
            </a:pPr>
            <a:r>
              <a:rPr lang="en-GB" sz="5600" dirty="0">
                <a:solidFill>
                  <a:schemeClr val="tx1">
                    <a:lumMod val="85000"/>
                    <a:lumOff val="15000"/>
                  </a:schemeClr>
                </a:solidFill>
                <a:latin typeface="Arial" panose="020B0604020202020204" pitchFamily="34" charset="0"/>
                <a:cs typeface="Arial" panose="020B0604020202020204" pitchFamily="34" charset="0"/>
              </a:rPr>
              <a:t>Can sit independently 		can crawl very well		</a:t>
            </a:r>
          </a:p>
          <a:p>
            <a:pPr marL="0" indent="0">
              <a:buNone/>
            </a:pPr>
            <a:r>
              <a:rPr lang="en-GB" sz="5600" dirty="0">
                <a:solidFill>
                  <a:schemeClr val="tx1">
                    <a:lumMod val="85000"/>
                    <a:lumOff val="15000"/>
                  </a:schemeClr>
                </a:solidFill>
                <a:latin typeface="Arial" panose="020B0604020202020204" pitchFamily="34" charset="0"/>
                <a:cs typeface="Arial" panose="020B0604020202020204" pitchFamily="34" charset="0"/>
              </a:rPr>
              <a:t>Can fully roll over		can walk when supported hands</a:t>
            </a:r>
          </a:p>
          <a:p>
            <a:pPr marL="0" indent="0">
              <a:buNone/>
            </a:pPr>
            <a:r>
              <a:rPr lang="en-GB" sz="5600" dirty="0">
                <a:solidFill>
                  <a:schemeClr val="tx1">
                    <a:lumMod val="85000"/>
                    <a:lumOff val="15000"/>
                  </a:schemeClr>
                </a:solidFill>
                <a:latin typeface="Arial" panose="020B0604020202020204" pitchFamily="34" charset="0"/>
                <a:cs typeface="Arial" panose="020B0604020202020204" pitchFamily="34" charset="0"/>
              </a:rPr>
              <a:t>Able to hold bottle 		can crawl upstairs</a:t>
            </a:r>
          </a:p>
          <a:p>
            <a:pPr marL="0" indent="0">
              <a:buNone/>
            </a:pPr>
            <a:endParaRPr lang="en-GB" sz="5600" dirty="0">
              <a:solidFill>
                <a:schemeClr val="tx1">
                  <a:lumMod val="85000"/>
                  <a:lumOff val="15000"/>
                </a:schemeClr>
              </a:solidFill>
              <a:latin typeface="Arial" panose="020B0604020202020204" pitchFamily="34" charset="0"/>
              <a:cs typeface="Arial" panose="020B0604020202020204" pitchFamily="34" charset="0"/>
            </a:endParaRPr>
          </a:p>
          <a:p>
            <a:pPr marL="0" indent="0">
              <a:buNone/>
            </a:pPr>
            <a:r>
              <a:rPr lang="en-GB" sz="5600" b="1" u="sng" dirty="0">
                <a:solidFill>
                  <a:srgbClr val="C00000"/>
                </a:solidFill>
                <a:latin typeface="Arial" panose="020B0604020202020204" pitchFamily="34" charset="0"/>
                <a:cs typeface="Arial" panose="020B0604020202020204" pitchFamily="34" charset="0"/>
              </a:rPr>
              <a:t>12-18 months</a:t>
            </a:r>
            <a:r>
              <a:rPr lang="en-GB" sz="5600" dirty="0">
                <a:solidFill>
                  <a:schemeClr val="tx1">
                    <a:lumMod val="85000"/>
                    <a:lumOff val="15000"/>
                  </a:schemeClr>
                </a:solidFill>
                <a:latin typeface="Arial" panose="020B0604020202020204" pitchFamily="34" charset="0"/>
                <a:cs typeface="Arial" panose="020B0604020202020204" pitchFamily="34" charset="0"/>
              </a:rPr>
              <a:t> 		</a:t>
            </a:r>
            <a:r>
              <a:rPr lang="en-GB" sz="5600" b="1" u="sng" dirty="0">
                <a:solidFill>
                  <a:srgbClr val="00B0F0"/>
                </a:solidFill>
                <a:latin typeface="Arial" panose="020B0604020202020204" pitchFamily="34" charset="0"/>
                <a:cs typeface="Arial" panose="020B0604020202020204" pitchFamily="34" charset="0"/>
              </a:rPr>
              <a:t>18-24 months</a:t>
            </a:r>
            <a:r>
              <a:rPr lang="en-GB" sz="5600" dirty="0">
                <a:solidFill>
                  <a:schemeClr val="tx1">
                    <a:lumMod val="85000"/>
                    <a:lumOff val="15000"/>
                  </a:schemeClr>
                </a:solidFill>
                <a:latin typeface="Arial" panose="020B0604020202020204" pitchFamily="34" charset="0"/>
                <a:cs typeface="Arial" panose="020B0604020202020204" pitchFamily="34" charset="0"/>
              </a:rPr>
              <a:t> </a:t>
            </a:r>
          </a:p>
          <a:p>
            <a:pPr marL="0" indent="0">
              <a:buNone/>
            </a:pPr>
            <a:r>
              <a:rPr lang="en-GB" sz="5600" dirty="0">
                <a:solidFill>
                  <a:schemeClr val="tx1">
                    <a:lumMod val="85000"/>
                    <a:lumOff val="15000"/>
                  </a:schemeClr>
                </a:solidFill>
                <a:latin typeface="Arial" panose="020B0604020202020204" pitchFamily="34" charset="0"/>
                <a:cs typeface="Arial" panose="020B0604020202020204" pitchFamily="34" charset="0"/>
              </a:rPr>
              <a:t>Can walk by own 		can run faster</a:t>
            </a:r>
          </a:p>
          <a:p>
            <a:pPr marL="0" indent="0">
              <a:buNone/>
            </a:pPr>
            <a:r>
              <a:rPr lang="en-GB" sz="5600" dirty="0">
                <a:solidFill>
                  <a:schemeClr val="tx1">
                    <a:lumMod val="85000"/>
                    <a:lumOff val="15000"/>
                  </a:schemeClr>
                </a:solidFill>
                <a:latin typeface="Arial" panose="020B0604020202020204" pitchFamily="34" charset="0"/>
                <a:cs typeface="Arial" panose="020B0604020202020204" pitchFamily="34" charset="0"/>
              </a:rPr>
              <a:t>Can through a ball 		repeat words when hear</a:t>
            </a:r>
          </a:p>
          <a:p>
            <a:pPr marL="0" indent="0">
              <a:buNone/>
            </a:pPr>
            <a:r>
              <a:rPr lang="en-GB" sz="5600" dirty="0">
                <a:solidFill>
                  <a:schemeClr val="tx1">
                    <a:lumMod val="85000"/>
                    <a:lumOff val="15000"/>
                  </a:schemeClr>
                </a:solidFill>
                <a:latin typeface="Arial" panose="020B0604020202020204" pitchFamily="34" charset="0"/>
                <a:cs typeface="Arial" panose="020B0604020202020204" pitchFamily="34" charset="0"/>
              </a:rPr>
              <a:t>Able to use spoon and a	 starting to learn ABC</a:t>
            </a:r>
          </a:p>
          <a:p>
            <a:pPr marL="0" indent="0">
              <a:buNone/>
            </a:pPr>
            <a:r>
              <a:rPr lang="en-GB" sz="5600" dirty="0">
                <a:solidFill>
                  <a:schemeClr val="tx1">
                    <a:lumMod val="85000"/>
                    <a:lumOff val="15000"/>
                  </a:schemeClr>
                </a:solidFill>
                <a:latin typeface="Arial" panose="020B0604020202020204" pitchFamily="34" charset="0"/>
                <a:cs typeface="Arial" panose="020B0604020202020204" pitchFamily="34" charset="0"/>
              </a:rPr>
              <a:t>fork to eat			can tiddy up &amp; clean </a:t>
            </a:r>
          </a:p>
          <a:p>
            <a:pPr marL="0" indent="0">
              <a:buNone/>
            </a:pPr>
            <a:r>
              <a:rPr lang="en-GB" sz="5600" dirty="0">
                <a:solidFill>
                  <a:schemeClr val="tx1">
                    <a:lumMod val="85000"/>
                    <a:lumOff val="15000"/>
                  </a:schemeClr>
                </a:solidFill>
                <a:latin typeface="Arial" panose="020B0604020202020204" pitchFamily="34" charset="0"/>
                <a:cs typeface="Arial" panose="020B0604020202020204" pitchFamily="34" charset="0"/>
              </a:rPr>
              <a:t>Can brush teeth with help	able to say more words</a:t>
            </a:r>
          </a:p>
          <a:p>
            <a:pPr marL="0" indent="0">
              <a:buNone/>
            </a:pPr>
            <a:r>
              <a:rPr lang="en-GB" sz="5600" dirty="0">
                <a:solidFill>
                  <a:schemeClr val="tx1">
                    <a:lumMod val="85000"/>
                    <a:lumOff val="15000"/>
                  </a:schemeClr>
                </a:solidFill>
                <a:latin typeface="Arial" panose="020B0604020202020204" pitchFamily="34" charset="0"/>
                <a:cs typeface="Arial" panose="020B0604020202020204" pitchFamily="34" charset="0"/>
              </a:rPr>
              <a:t>			</a:t>
            </a:r>
            <a:r>
              <a:rPr lang="en-GB" sz="5200" dirty="0">
                <a:solidFill>
                  <a:schemeClr val="tx1">
                    <a:lumMod val="85000"/>
                    <a:lumOff val="15000"/>
                  </a:schemeClr>
                </a:solidFill>
                <a:latin typeface="Arial" panose="020B0604020202020204" pitchFamily="34" charset="0"/>
                <a:cs typeface="Arial" panose="020B0604020202020204" pitchFamily="34" charset="0"/>
              </a:rPr>
              <a:t>can do more things, playing own &amp; friends</a:t>
            </a:r>
          </a:p>
          <a:p>
            <a:pPr marL="0" indent="0">
              <a:buNone/>
            </a:pPr>
            <a:r>
              <a:rPr lang="en-GB" sz="5200" dirty="0">
                <a:solidFill>
                  <a:schemeClr val="tx1">
                    <a:lumMod val="85000"/>
                    <a:lumOff val="15000"/>
                  </a:schemeClr>
                </a:solidFill>
                <a:latin typeface="Arial" panose="020B0604020202020204" pitchFamily="34" charset="0"/>
                <a:cs typeface="Arial" panose="020B0604020202020204" pitchFamily="34" charset="0"/>
              </a:rPr>
              <a:t>			 drinking, </a:t>
            </a:r>
            <a:r>
              <a:rPr lang="en-GB" sz="5600" dirty="0">
                <a:solidFill>
                  <a:schemeClr val="tx1">
                    <a:lumMod val="85000"/>
                    <a:lumOff val="15000"/>
                  </a:schemeClr>
                </a:solidFill>
                <a:latin typeface="Arial" panose="020B0604020202020204" pitchFamily="34" charset="0"/>
                <a:cs typeface="Arial" panose="020B0604020202020204" pitchFamily="34" charset="0"/>
              </a:rPr>
              <a:t>changing cloths. </a:t>
            </a:r>
          </a:p>
          <a:p>
            <a:pPr marL="0" indent="0">
              <a:buNone/>
            </a:pPr>
            <a:endParaRPr lang="en-GB" sz="1600" dirty="0">
              <a:solidFill>
                <a:schemeClr val="tx1">
                  <a:lumMod val="85000"/>
                  <a:lumOff val="15000"/>
                </a:schemeClr>
              </a:solidFill>
              <a:latin typeface="Arial" panose="020B0604020202020204" pitchFamily="34" charset="0"/>
              <a:cs typeface="Arial" panose="020B0604020202020204" pitchFamily="34" charset="0"/>
            </a:endParaRPr>
          </a:p>
          <a:p>
            <a:pPr marL="0" indent="0">
              <a:buNone/>
            </a:pPr>
            <a:endParaRPr lang="en-GB" sz="1600" dirty="0">
              <a:solidFill>
                <a:schemeClr val="tx1">
                  <a:lumMod val="85000"/>
                  <a:lumOff val="15000"/>
                </a:schemeClr>
              </a:solidFill>
              <a:latin typeface="Arial" panose="020B0604020202020204" pitchFamily="34" charset="0"/>
              <a:cs typeface="Arial" panose="020B0604020202020204" pitchFamily="34" charset="0"/>
            </a:endParaRPr>
          </a:p>
          <a:p>
            <a:pPr marL="0" indent="0">
              <a:buNone/>
            </a:pPr>
            <a:r>
              <a:rPr lang="en-GB" sz="1000" dirty="0">
                <a:solidFill>
                  <a:schemeClr val="tx1">
                    <a:lumMod val="85000"/>
                    <a:lumOff val="15000"/>
                  </a:schemeClr>
                </a:solidFill>
                <a:latin typeface="Arial" panose="020B0604020202020204" pitchFamily="34" charset="0"/>
                <a:cs typeface="Arial" panose="020B0604020202020204" pitchFamily="34" charset="0"/>
              </a:rPr>
              <a:t> </a:t>
            </a:r>
          </a:p>
          <a:p>
            <a:pPr marL="0" indent="0">
              <a:buNone/>
            </a:pPr>
            <a:r>
              <a:rPr lang="en-GB" sz="1000" dirty="0">
                <a:solidFill>
                  <a:schemeClr val="tx1">
                    <a:lumMod val="85000"/>
                    <a:lumOff val="15000"/>
                  </a:schemeClr>
                </a:solidFill>
                <a:latin typeface="Arial" panose="020B0604020202020204" pitchFamily="34" charset="0"/>
                <a:cs typeface="Arial" panose="020B0604020202020204" pitchFamily="34" charset="0"/>
              </a:rPr>
              <a:t>        </a:t>
            </a:r>
          </a:p>
          <a:p>
            <a:pPr marL="0" indent="0">
              <a:buNone/>
            </a:pPr>
            <a:r>
              <a:rPr lang="en-GB" sz="1000" dirty="0">
                <a:solidFill>
                  <a:schemeClr val="tx1">
                    <a:lumMod val="85000"/>
                    <a:lumOff val="15000"/>
                  </a:schemeClr>
                </a:solidFill>
                <a:latin typeface="Arial" panose="020B0604020202020204" pitchFamily="34" charset="0"/>
                <a:cs typeface="Arial" panose="020B0604020202020204" pitchFamily="34" charset="0"/>
              </a:rPr>
              <a:t>          </a:t>
            </a:r>
          </a:p>
          <a:p>
            <a:pPr marL="0" indent="0">
              <a:buNone/>
            </a:pPr>
            <a:r>
              <a:rPr lang="en-GB" sz="1000" dirty="0">
                <a:solidFill>
                  <a:schemeClr val="tx1">
                    <a:lumMod val="85000"/>
                    <a:lumOff val="15000"/>
                  </a:schemeClr>
                </a:solidFill>
                <a:latin typeface="Arial" panose="020B0604020202020204" pitchFamily="34" charset="0"/>
                <a:cs typeface="Arial" panose="020B0604020202020204" pitchFamily="34" charset="0"/>
              </a:rPr>
              <a:t>        </a:t>
            </a:r>
          </a:p>
          <a:p>
            <a:pPr marL="0" indent="0">
              <a:buNone/>
            </a:pPr>
            <a:endParaRPr lang="en-GB" sz="1000" dirty="0">
              <a:solidFill>
                <a:schemeClr val="tx1">
                  <a:lumMod val="85000"/>
                  <a:lumOff val="15000"/>
                </a:schemeClr>
              </a:solidFill>
              <a:latin typeface="Arial" panose="020B0604020202020204" pitchFamily="34" charset="0"/>
              <a:cs typeface="Arial" panose="020B0604020202020204" pitchFamily="34" charset="0"/>
            </a:endParaRPr>
          </a:p>
          <a:p>
            <a:endParaRPr lang="en-GB" sz="1000" dirty="0">
              <a:solidFill>
                <a:schemeClr val="tx1">
                  <a:lumMod val="85000"/>
                  <a:lumOff val="15000"/>
                </a:schemeClr>
              </a:solidFill>
            </a:endParaRPr>
          </a:p>
          <a:p>
            <a:pPr marL="457200" lvl="1" indent="0">
              <a:buNone/>
            </a:pPr>
            <a:endParaRPr lang="en-GB" sz="1000" dirty="0">
              <a:solidFill>
                <a:schemeClr val="tx1">
                  <a:lumMod val="85000"/>
                  <a:lumOff val="15000"/>
                </a:schemeClr>
              </a:solidFill>
            </a:endParaRPr>
          </a:p>
          <a:p>
            <a:pPr lvl="1"/>
            <a:endParaRPr lang="en-GB" sz="1000" dirty="0">
              <a:solidFill>
                <a:schemeClr val="tx1">
                  <a:lumMod val="85000"/>
                  <a:lumOff val="15000"/>
                </a:schemeClr>
              </a:solidFill>
            </a:endParaRPr>
          </a:p>
          <a:p>
            <a:pPr marL="0" indent="0">
              <a:buNone/>
            </a:pPr>
            <a:endParaRPr lang="en-GB" sz="1000" dirty="0">
              <a:solidFill>
                <a:schemeClr val="tx1">
                  <a:lumMod val="85000"/>
                  <a:lumOff val="15000"/>
                </a:schemeClr>
              </a:solidFill>
            </a:endParaRPr>
          </a:p>
          <a:p>
            <a:endParaRPr lang="en-GB" sz="1000" dirty="0">
              <a:solidFill>
                <a:schemeClr val="tx1">
                  <a:lumMod val="85000"/>
                  <a:lumOff val="15000"/>
                </a:schemeClr>
              </a:solidFill>
            </a:endParaRPr>
          </a:p>
          <a:p>
            <a:pPr marL="0" indent="0">
              <a:buNone/>
            </a:pPr>
            <a:endParaRPr lang="en-GB" sz="1000" dirty="0">
              <a:solidFill>
                <a:schemeClr val="tx1">
                  <a:lumMod val="85000"/>
                  <a:lumOff val="15000"/>
                </a:schemeClr>
              </a:solidFill>
            </a:endParaRPr>
          </a:p>
          <a:p>
            <a:endParaRPr lang="en-GB" sz="1000" dirty="0">
              <a:solidFill>
                <a:schemeClr val="tx1">
                  <a:lumMod val="85000"/>
                  <a:lumOff val="15000"/>
                </a:schemeClr>
              </a:solidFill>
            </a:endParaRPr>
          </a:p>
        </p:txBody>
      </p:sp>
    </p:spTree>
    <p:extLst>
      <p:ext uri="{BB962C8B-B14F-4D97-AF65-F5344CB8AC3E}">
        <p14:creationId xmlns:p14="http://schemas.microsoft.com/office/powerpoint/2010/main" val="392509138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5" name="Rectangle 54">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321732"/>
            <a:ext cx="7058307" cy="1964266"/>
          </a:xfrm>
          <a:prstGeom prst="rect">
            <a:avLst/>
          </a:prstGeom>
          <a:solidFill>
            <a:srgbClr val="43365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5FD108CD-C17E-6C08-E067-24D3DED06286}"/>
              </a:ext>
            </a:extLst>
          </p:cNvPr>
          <p:cNvSpPr>
            <a:spLocks noGrp="1"/>
          </p:cNvSpPr>
          <p:nvPr>
            <p:ph type="title"/>
          </p:nvPr>
        </p:nvSpPr>
        <p:spPr>
          <a:xfrm>
            <a:off x="524256" y="491260"/>
            <a:ext cx="6594189" cy="1625210"/>
          </a:xfrm>
        </p:spPr>
        <p:txBody>
          <a:bodyPr>
            <a:normAutofit/>
          </a:bodyPr>
          <a:lstStyle/>
          <a:p>
            <a:r>
              <a:rPr lang="en-GB" sz="3700" b="1" i="0" dirty="0">
                <a:solidFill>
                  <a:srgbClr val="FFFFFF"/>
                </a:solidFill>
                <a:effectLst/>
                <a:latin typeface="Arial" panose="020B0604020202020204" pitchFamily="34" charset="0"/>
                <a:cs typeface="Arial" panose="020B0604020202020204" pitchFamily="34" charset="0"/>
              </a:rPr>
              <a:t>Social/Emotional Development</a:t>
            </a:r>
            <a:br>
              <a:rPr lang="en-GB" sz="3700" b="1" i="0" dirty="0">
                <a:solidFill>
                  <a:srgbClr val="FFFFFF"/>
                </a:solidFill>
                <a:effectLst/>
                <a:latin typeface="Roboto" panose="02000000000000000000" pitchFamily="2" charset="0"/>
              </a:rPr>
            </a:br>
            <a:endParaRPr lang="en-GB" sz="3700" dirty="0">
              <a:solidFill>
                <a:srgbClr val="FFFFFF"/>
              </a:solidFill>
              <a:latin typeface="Arial" panose="020B0604020202020204" pitchFamily="34" charset="0"/>
              <a:cs typeface="Arial" panose="020B0604020202020204" pitchFamily="34" charset="0"/>
            </a:endParaRPr>
          </a:p>
        </p:txBody>
      </p:sp>
      <p:pic>
        <p:nvPicPr>
          <p:cNvPr id="5" name="Picture 4" descr="A baby doll on a bed&#10;&#10;Description automatically generated with low confidence">
            <a:extLst>
              <a:ext uri="{FF2B5EF4-FFF2-40B4-BE49-F238E27FC236}">
                <a16:creationId xmlns:a16="http://schemas.microsoft.com/office/drawing/2014/main" id="{CD149B2A-C189-9DC3-B694-B94B813BD313}"/>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3917" r="2594" b="4"/>
          <a:stretch/>
        </p:blipFill>
        <p:spPr>
          <a:xfrm>
            <a:off x="327546" y="2454903"/>
            <a:ext cx="3442801" cy="4080254"/>
          </a:xfrm>
          <a:prstGeom prst="rect">
            <a:avLst/>
          </a:prstGeom>
        </p:spPr>
      </p:pic>
      <p:pic>
        <p:nvPicPr>
          <p:cNvPr id="8" name="Picture 7" descr="A picture containing person, baby, child, sitting&#10;&#10;Description automatically generated">
            <a:extLst>
              <a:ext uri="{FF2B5EF4-FFF2-40B4-BE49-F238E27FC236}">
                <a16:creationId xmlns:a16="http://schemas.microsoft.com/office/drawing/2014/main" id="{2C82B33B-C79D-ABA9-1191-AB2C9A813C2A}"/>
              </a:ext>
            </a:extLst>
          </p:cNvPr>
          <p:cNvPicPr>
            <a:picLocks noChangeAspect="1"/>
          </p:cNvPicPr>
          <p:nvPr/>
        </p:nvPicPr>
        <p:blipFill rotWithShape="1">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l="7111" r="12094" b="-4"/>
          <a:stretch/>
        </p:blipFill>
        <p:spPr>
          <a:xfrm>
            <a:off x="3942260" y="2454901"/>
            <a:ext cx="3442803" cy="4080255"/>
          </a:xfrm>
          <a:prstGeom prst="rect">
            <a:avLst/>
          </a:prstGeom>
        </p:spPr>
      </p:pic>
      <p:sp>
        <p:nvSpPr>
          <p:cNvPr id="57" name="Rectangle 56">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6975" y="321732"/>
            <a:ext cx="4313293" cy="6214534"/>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B7DDE315-C829-CD2D-1CC1-0D96D9E63E8B}"/>
              </a:ext>
            </a:extLst>
          </p:cNvPr>
          <p:cNvSpPr>
            <a:spLocks noGrp="1"/>
          </p:cNvSpPr>
          <p:nvPr>
            <p:ph idx="1"/>
          </p:nvPr>
        </p:nvSpPr>
        <p:spPr>
          <a:xfrm>
            <a:off x="7957973" y="763523"/>
            <a:ext cx="3511296" cy="5330952"/>
          </a:xfrm>
        </p:spPr>
        <p:txBody>
          <a:bodyPr anchor="ctr">
            <a:normAutofit/>
          </a:bodyPr>
          <a:lstStyle/>
          <a:p>
            <a:r>
              <a:rPr lang="en-GB" sz="1900" dirty="0">
                <a:solidFill>
                  <a:srgbClr val="FFFFFF"/>
                </a:solidFill>
                <a:latin typeface="Arial" panose="020B0604020202020204" pitchFamily="34" charset="0"/>
                <a:cs typeface="Arial" panose="020B0604020202020204" pitchFamily="34" charset="0"/>
              </a:rPr>
              <a:t>Toddlers revel in the primary levels of independence and separation once they research to stroll, and parents need to encourage their active exploration.</a:t>
            </a:r>
          </a:p>
          <a:p>
            <a:r>
              <a:rPr lang="en-GB" sz="1900" dirty="0">
                <a:solidFill>
                  <a:srgbClr val="FFFFFF"/>
                </a:solidFill>
                <a:latin typeface="Arial" panose="020B0604020202020204" pitchFamily="34" charset="0"/>
                <a:cs typeface="Arial" panose="020B0604020202020204" pitchFamily="34" charset="0"/>
              </a:rPr>
              <a:t>Infants can revel in emotions of anger, pleasure, hobby, fear, disgust, and marvel, and infants might also revel in more complicated emotions, together with separation anxiety at bedtime. A unique blanket or toy can feature as a transitional item in a parent’s absence and provide consolation.</a:t>
            </a:r>
          </a:p>
        </p:txBody>
      </p:sp>
      <p:sp>
        <p:nvSpPr>
          <p:cNvPr id="6" name="TextBox 5">
            <a:extLst>
              <a:ext uri="{FF2B5EF4-FFF2-40B4-BE49-F238E27FC236}">
                <a16:creationId xmlns:a16="http://schemas.microsoft.com/office/drawing/2014/main" id="{1AA0A138-D90F-673E-D854-6BF614171A8F}"/>
              </a:ext>
            </a:extLst>
          </p:cNvPr>
          <p:cNvSpPr txBox="1"/>
          <p:nvPr/>
        </p:nvSpPr>
        <p:spPr>
          <a:xfrm>
            <a:off x="1311019" y="6335102"/>
            <a:ext cx="2459328"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www.joycescapade.com/2017/12/">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6" tooltip="https://creativecommons.org/licenses/by-nc-nd/3.0/">
                  <a:extLst>
                    <a:ext uri="{A12FA001-AC4F-418D-AE19-62706E023703}">
                      <ahyp:hlinkClr xmlns:ahyp="http://schemas.microsoft.com/office/drawing/2018/hyperlinkcolor" val="tx"/>
                    </a:ext>
                  </a:extLst>
                </a:hlinkClick>
              </a:rPr>
              <a:t>CC BY-NC-ND</a:t>
            </a:r>
            <a:endParaRPr lang="en-GB" sz="700">
              <a:solidFill>
                <a:srgbClr val="FFFFFF"/>
              </a:solidFill>
            </a:endParaRPr>
          </a:p>
        </p:txBody>
      </p:sp>
      <p:sp>
        <p:nvSpPr>
          <p:cNvPr id="11" name="TextBox 10">
            <a:extLst>
              <a:ext uri="{FF2B5EF4-FFF2-40B4-BE49-F238E27FC236}">
                <a16:creationId xmlns:a16="http://schemas.microsoft.com/office/drawing/2014/main" id="{8A914852-00C5-BE26-5A0D-37DA3CE3863B}"/>
              </a:ext>
            </a:extLst>
          </p:cNvPr>
          <p:cNvSpPr txBox="1"/>
          <p:nvPr/>
        </p:nvSpPr>
        <p:spPr>
          <a:xfrm>
            <a:off x="4944972" y="6335101"/>
            <a:ext cx="2440091"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5" tooltip="https://tscpl.org/news/get-online-for-kindergarten-readiness">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7" tooltip="https://creativecommons.org/licenses/by-nc-sa/3.0/">
                  <a:extLst>
                    <a:ext uri="{A12FA001-AC4F-418D-AE19-62706E023703}">
                      <ahyp:hlinkClr xmlns:ahyp="http://schemas.microsoft.com/office/drawing/2018/hyperlinkcolor" val="tx"/>
                    </a:ext>
                  </a:extLst>
                </a:hlinkClick>
              </a:rPr>
              <a:t>CC BY-SA-NC</a:t>
            </a:r>
            <a:endParaRPr lang="en-GB" sz="700">
              <a:solidFill>
                <a:srgbClr val="FFFFFF"/>
              </a:solidFill>
            </a:endParaRPr>
          </a:p>
        </p:txBody>
      </p:sp>
    </p:spTree>
    <p:extLst>
      <p:ext uri="{BB962C8B-B14F-4D97-AF65-F5344CB8AC3E}">
        <p14:creationId xmlns:p14="http://schemas.microsoft.com/office/powerpoint/2010/main" val="411806812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0" name="Rectangle 31">
            <a:extLst>
              <a:ext uri="{FF2B5EF4-FFF2-40B4-BE49-F238E27FC236}">
                <a16:creationId xmlns:a16="http://schemas.microsoft.com/office/drawing/2014/main" id="{F4C0B10B-D2C4-4A54-AFAD-3D27DF88BB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4" name="Group 33">
            <a:extLst>
              <a:ext uri="{FF2B5EF4-FFF2-40B4-BE49-F238E27FC236}">
                <a16:creationId xmlns:a16="http://schemas.microsoft.com/office/drawing/2014/main" id="{B6BADB90-C74B-40D6-86DC-503F65FCE8D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09710" y="635715"/>
            <a:ext cx="11142208" cy="2482136"/>
            <a:chOff x="409710" y="635715"/>
            <a:chExt cx="11142208" cy="2482136"/>
          </a:xfrm>
        </p:grpSpPr>
        <p:sp>
          <p:nvSpPr>
            <p:cNvPr id="35" name="Freeform 44">
              <a:extLst>
                <a:ext uri="{FF2B5EF4-FFF2-40B4-BE49-F238E27FC236}">
                  <a16:creationId xmlns:a16="http://schemas.microsoft.com/office/drawing/2014/main" id="{6559431D-1886-4AE0-9B87-9AD2ECAB843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6" name="Freeform 45">
              <a:extLst>
                <a:ext uri="{FF2B5EF4-FFF2-40B4-BE49-F238E27FC236}">
                  <a16:creationId xmlns:a16="http://schemas.microsoft.com/office/drawing/2014/main" id="{373850A5-B04A-4FCD-9E73-EE322167FB3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7" name="Freeform 46">
              <a:extLst>
                <a:ext uri="{FF2B5EF4-FFF2-40B4-BE49-F238E27FC236}">
                  <a16:creationId xmlns:a16="http://schemas.microsoft.com/office/drawing/2014/main" id="{82C18C67-80FA-4738-AA53-0AF2419F98E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8" name="Freeform 47">
              <a:extLst>
                <a:ext uri="{FF2B5EF4-FFF2-40B4-BE49-F238E27FC236}">
                  <a16:creationId xmlns:a16="http://schemas.microsoft.com/office/drawing/2014/main" id="{48543B1A-8BF5-4C63-8404-41B2EA70B33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9" name="Rectangle 38">
              <a:extLst>
                <a:ext uri="{FF2B5EF4-FFF2-40B4-BE49-F238E27FC236}">
                  <a16:creationId xmlns:a16="http://schemas.microsoft.com/office/drawing/2014/main" id="{92DF5096-E051-498C-A3ED-CBA77A813AAC}"/>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9BE6EBF0-4D35-9983-E3AD-69927A4DEEA6}"/>
              </a:ext>
            </a:extLst>
          </p:cNvPr>
          <p:cNvSpPr>
            <a:spLocks noGrp="1"/>
          </p:cNvSpPr>
          <p:nvPr>
            <p:ph type="title"/>
          </p:nvPr>
        </p:nvSpPr>
        <p:spPr>
          <a:xfrm>
            <a:off x="1047280" y="759805"/>
            <a:ext cx="10306520" cy="1325563"/>
          </a:xfrm>
        </p:spPr>
        <p:txBody>
          <a:bodyPr>
            <a:normAutofit/>
          </a:bodyPr>
          <a:lstStyle/>
          <a:p>
            <a:r>
              <a:rPr lang="en-GB" sz="3600" b="0" i="0" dirty="0">
                <a:solidFill>
                  <a:srgbClr val="FFFFFF"/>
                </a:solidFill>
                <a:effectLst/>
                <a:latin typeface="arial" panose="020B0604020202020204" pitchFamily="34" charset="0"/>
              </a:rPr>
              <a:t>What is the emotional development of a toddler?</a:t>
            </a:r>
            <a:endParaRPr lang="en-GB" sz="3600" dirty="0">
              <a:solidFill>
                <a:srgbClr val="FFFFFF"/>
              </a:solidFill>
            </a:endParaRPr>
          </a:p>
        </p:txBody>
      </p:sp>
      <p:sp>
        <p:nvSpPr>
          <p:cNvPr id="3" name="Content Placeholder 2">
            <a:extLst>
              <a:ext uri="{FF2B5EF4-FFF2-40B4-BE49-F238E27FC236}">
                <a16:creationId xmlns:a16="http://schemas.microsoft.com/office/drawing/2014/main" id="{271C9F8B-0D57-226D-BB79-83DEBABF642B}"/>
              </a:ext>
            </a:extLst>
          </p:cNvPr>
          <p:cNvSpPr>
            <a:spLocks noGrp="1"/>
          </p:cNvSpPr>
          <p:nvPr>
            <p:ph idx="1"/>
          </p:nvPr>
        </p:nvSpPr>
        <p:spPr>
          <a:xfrm>
            <a:off x="1424904" y="2494450"/>
            <a:ext cx="4053545" cy="3563159"/>
          </a:xfrm>
        </p:spPr>
        <p:txBody>
          <a:bodyPr>
            <a:normAutofit/>
          </a:bodyPr>
          <a:lstStyle/>
          <a:p>
            <a:pPr marL="0" indent="0" algn="just">
              <a:buNone/>
            </a:pPr>
            <a:r>
              <a:rPr lang="en-GB" sz="1400" dirty="0">
                <a:latin typeface="Arial" panose="020B0604020202020204" pitchFamily="34" charset="0"/>
                <a:cs typeface="Arial" panose="020B0604020202020204" pitchFamily="34" charset="0"/>
              </a:rPr>
              <a:t>Toddlers are mastering a manner to express themselves and they aren’t afraid to percentage how they experience. Sometimes that’s an outburst of laughter, and other times it’s a mood tantrum.</a:t>
            </a:r>
          </a:p>
          <a:p>
            <a:pPr marL="0" indent="0" algn="just">
              <a:buNone/>
            </a:pPr>
            <a:r>
              <a:rPr lang="en-GB" sz="1400" dirty="0">
                <a:latin typeface="Arial" panose="020B0604020202020204" pitchFamily="34" charset="0"/>
                <a:cs typeface="Arial" panose="020B0604020202020204" pitchFamily="34" charset="0"/>
              </a:rPr>
              <a:t>Toddlers learn how to discover and unique feelings, engage with others, and come to be greater impartial with regards to getting their needs met—key social and emotional milestones at this age.</a:t>
            </a:r>
          </a:p>
          <a:p>
            <a:pPr marL="0" indent="0" algn="just">
              <a:buNone/>
            </a:pPr>
            <a:r>
              <a:rPr lang="en-GB" sz="1400" dirty="0">
                <a:latin typeface="Arial" panose="020B0604020202020204" pitchFamily="34" charset="0"/>
                <a:cs typeface="Arial" panose="020B0604020202020204" pitchFamily="34" charset="0"/>
              </a:rPr>
              <a:t>During those years, infants are gaining capabilities to assist set them on a path for school fulfilment. Trying new matters, getting to know a way to clear up issues and get collectively with others will make a large difference in their college years and past.</a:t>
            </a:r>
          </a:p>
        </p:txBody>
      </p:sp>
      <p:pic>
        <p:nvPicPr>
          <p:cNvPr id="7" name="Picture 6" descr="A baby playing with a ball&#10;&#10;Description automatically generated with low confidence">
            <a:extLst>
              <a:ext uri="{FF2B5EF4-FFF2-40B4-BE49-F238E27FC236}">
                <a16:creationId xmlns:a16="http://schemas.microsoft.com/office/drawing/2014/main" id="{0AE66352-AD8F-708C-7C67-633AFA838A1E}"/>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1067"/>
          <a:stretch/>
        </p:blipFill>
        <p:spPr>
          <a:xfrm>
            <a:off x="6098892" y="2492376"/>
            <a:ext cx="4802404" cy="3563372"/>
          </a:xfrm>
          <a:prstGeom prst="rect">
            <a:avLst/>
          </a:prstGeom>
        </p:spPr>
      </p:pic>
    </p:spTree>
    <p:extLst>
      <p:ext uri="{BB962C8B-B14F-4D97-AF65-F5344CB8AC3E}">
        <p14:creationId xmlns:p14="http://schemas.microsoft.com/office/powerpoint/2010/main" val="155889998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6" name="Rectangle 35">
            <a:extLst>
              <a:ext uri="{FF2B5EF4-FFF2-40B4-BE49-F238E27FC236}">
                <a16:creationId xmlns:a16="http://schemas.microsoft.com/office/drawing/2014/main" id="{C5E6CFF1-2F42-4E10-9A97-F116F46F53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1" name="Picture 23" descr="Child toys in a room">
            <a:extLst>
              <a:ext uri="{FF2B5EF4-FFF2-40B4-BE49-F238E27FC236}">
                <a16:creationId xmlns:a16="http://schemas.microsoft.com/office/drawing/2014/main" id="{E14260C6-70B3-7D56-F28B-2C630E713577}"/>
              </a:ext>
            </a:extLst>
          </p:cNvPr>
          <p:cNvPicPr>
            <a:picLocks noChangeAspect="1"/>
          </p:cNvPicPr>
          <p:nvPr/>
        </p:nvPicPr>
        <p:blipFill rotWithShape="1">
          <a:blip r:embed="rId2">
            <a:alphaModFix amt="35000"/>
          </a:blip>
          <a:srcRect t="10670" b="5061"/>
          <a:stretch/>
        </p:blipFill>
        <p:spPr>
          <a:xfrm>
            <a:off x="20" y="-228590"/>
            <a:ext cx="12191980" cy="6857990"/>
          </a:xfrm>
          <a:prstGeom prst="rect">
            <a:avLst/>
          </a:prstGeom>
        </p:spPr>
      </p:pic>
      <p:sp>
        <p:nvSpPr>
          <p:cNvPr id="2" name="Title 1">
            <a:extLst>
              <a:ext uri="{FF2B5EF4-FFF2-40B4-BE49-F238E27FC236}">
                <a16:creationId xmlns:a16="http://schemas.microsoft.com/office/drawing/2014/main" id="{08A929DA-0B02-D166-44DC-E17A73E8B921}"/>
              </a:ext>
            </a:extLst>
          </p:cNvPr>
          <p:cNvSpPr>
            <a:spLocks noGrp="1"/>
          </p:cNvSpPr>
          <p:nvPr>
            <p:ph type="title"/>
          </p:nvPr>
        </p:nvSpPr>
        <p:spPr>
          <a:xfrm>
            <a:off x="200028" y="1065862"/>
            <a:ext cx="4453342" cy="4726276"/>
          </a:xfrm>
        </p:spPr>
        <p:txBody>
          <a:bodyPr>
            <a:normAutofit/>
          </a:bodyPr>
          <a:lstStyle/>
          <a:p>
            <a:pPr algn="r"/>
            <a:r>
              <a:rPr lang="en-GB" sz="3600" b="0" i="0" dirty="0">
                <a:solidFill>
                  <a:srgbClr val="FFFFFF"/>
                </a:solidFill>
                <a:effectLst/>
                <a:latin typeface="Arial" panose="020B0604020202020204" pitchFamily="34" charset="0"/>
                <a:cs typeface="Arial" panose="020B0604020202020204" pitchFamily="34" charset="0"/>
              </a:rPr>
              <a:t>Jean Piaget's Theory</a:t>
            </a:r>
            <a:br>
              <a:rPr lang="en-GB" sz="4000" b="0" i="0" dirty="0">
                <a:solidFill>
                  <a:srgbClr val="FFFFFF"/>
                </a:solidFill>
                <a:effectLst/>
                <a:latin typeface="robotobold"/>
              </a:rPr>
            </a:br>
            <a:r>
              <a:rPr lang="en-GB" sz="4000" dirty="0">
                <a:solidFill>
                  <a:srgbClr val="FFFFFF"/>
                </a:solidFill>
              </a:rPr>
              <a:t> </a:t>
            </a:r>
          </a:p>
        </p:txBody>
      </p:sp>
      <p:cxnSp>
        <p:nvCxnSpPr>
          <p:cNvPr id="38" name="Straight Connector 37">
            <a:extLst>
              <a:ext uri="{FF2B5EF4-FFF2-40B4-BE49-F238E27FC236}">
                <a16:creationId xmlns:a16="http://schemas.microsoft.com/office/drawing/2014/main" id="{67182200-4859-4C8D-BCBB-55B245C28B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3372" y="2286000"/>
            <a:ext cx="0" cy="2286000"/>
          </a:xfrm>
          <a:prstGeom prst="line">
            <a:avLst/>
          </a:prstGeom>
          <a:ln w="15875">
            <a:solidFill>
              <a:srgbClr val="FFFFFF"/>
            </a:solidFill>
          </a:ln>
        </p:spPr>
        <p:style>
          <a:lnRef idx="1">
            <a:schemeClr val="accent1"/>
          </a:lnRef>
          <a:fillRef idx="0">
            <a:schemeClr val="accent1"/>
          </a:fillRef>
          <a:effectRef idx="0">
            <a:schemeClr val="accent1"/>
          </a:effectRef>
          <a:fontRef idx="minor">
            <a:schemeClr val="tx1"/>
          </a:fontRef>
        </p:style>
      </p:cxnSp>
      <p:sp>
        <p:nvSpPr>
          <p:cNvPr id="13" name="Content Placeholder 2">
            <a:extLst>
              <a:ext uri="{FF2B5EF4-FFF2-40B4-BE49-F238E27FC236}">
                <a16:creationId xmlns:a16="http://schemas.microsoft.com/office/drawing/2014/main" id="{BC4CBF33-F8B8-C390-2407-46B0D2925195}"/>
              </a:ext>
            </a:extLst>
          </p:cNvPr>
          <p:cNvSpPr>
            <a:spLocks noGrp="1"/>
          </p:cNvSpPr>
          <p:nvPr>
            <p:ph idx="1"/>
          </p:nvPr>
        </p:nvSpPr>
        <p:spPr>
          <a:xfrm>
            <a:off x="5155379" y="1065862"/>
            <a:ext cx="5744685" cy="4726276"/>
          </a:xfrm>
        </p:spPr>
        <p:txBody>
          <a:bodyPr anchor="ctr">
            <a:normAutofit lnSpcReduction="10000"/>
          </a:bodyPr>
          <a:lstStyle/>
          <a:p>
            <a:pPr marL="0" indent="0">
              <a:buNone/>
            </a:pPr>
            <a:r>
              <a:rPr lang="en-GB" sz="1300" dirty="0">
                <a:solidFill>
                  <a:srgbClr val="FFFFFF"/>
                </a:solidFill>
              </a:rPr>
              <a:t> </a:t>
            </a:r>
            <a:endParaRPr lang="en-GB" sz="1300" dirty="0">
              <a:solidFill>
                <a:srgbClr val="FFFFFF"/>
              </a:solidFill>
              <a:latin typeface="Arial" panose="020B0604020202020204" pitchFamily="34" charset="0"/>
              <a:cs typeface="Arial" panose="020B0604020202020204" pitchFamily="34" charset="0"/>
            </a:endParaRPr>
          </a:p>
          <a:p>
            <a:pPr marL="0" indent="0">
              <a:buNone/>
            </a:pPr>
            <a:r>
              <a:rPr lang="en-GB" sz="1400" b="0" i="0" dirty="0">
                <a:solidFill>
                  <a:srgbClr val="FFFFFF"/>
                </a:solidFill>
                <a:effectLst/>
                <a:latin typeface="Arial" panose="020B0604020202020204" pitchFamily="34" charset="0"/>
                <a:cs typeface="Arial" panose="020B0604020202020204" pitchFamily="34" charset="0"/>
              </a:rPr>
              <a:t>Jean Piaget's Theory of Play suggested that children's play and intellectual development are keenly intertwined. As children grow and develop, their play environment should too. This is based on Piaget's four stages of cognitive development:</a:t>
            </a:r>
          </a:p>
          <a:p>
            <a:pPr>
              <a:buFont typeface="+mj-lt"/>
              <a:buAutoNum type="arabicPeriod"/>
            </a:pPr>
            <a:r>
              <a:rPr lang="en-GB" sz="1400" b="1" i="0" dirty="0">
                <a:solidFill>
                  <a:srgbClr val="FFFFFF"/>
                </a:solidFill>
                <a:effectLst/>
                <a:latin typeface="Arial" panose="020B0604020202020204" pitchFamily="34" charset="0"/>
                <a:cs typeface="Arial" panose="020B0604020202020204" pitchFamily="34" charset="0"/>
              </a:rPr>
              <a:t>Sensorimotor Stage (0-2 years)</a:t>
            </a:r>
            <a:r>
              <a:rPr lang="en-GB" sz="1400" b="0" i="0" dirty="0">
                <a:solidFill>
                  <a:srgbClr val="FFFFFF"/>
                </a:solidFill>
                <a:effectLst/>
                <a:latin typeface="Arial" panose="020B0604020202020204" pitchFamily="34" charset="0"/>
                <a:cs typeface="Arial" panose="020B0604020202020204" pitchFamily="34" charset="0"/>
              </a:rPr>
              <a:t> - Babies and toddlers live in the present, and experience the world through exploration using their five senses.</a:t>
            </a:r>
          </a:p>
          <a:p>
            <a:pPr>
              <a:buFont typeface="+mj-lt"/>
              <a:buAutoNum type="arabicPeriod"/>
            </a:pPr>
            <a:r>
              <a:rPr lang="en-GB" sz="1400" b="1" i="0" dirty="0">
                <a:solidFill>
                  <a:srgbClr val="FFFFFF"/>
                </a:solidFill>
                <a:effectLst/>
                <a:latin typeface="Arial" panose="020B0604020202020204" pitchFamily="34" charset="0"/>
                <a:cs typeface="Arial" panose="020B0604020202020204" pitchFamily="34" charset="0"/>
              </a:rPr>
              <a:t>Preoperational Stage (2-7 years)</a:t>
            </a:r>
            <a:r>
              <a:rPr lang="en-GB" sz="1400" b="0" i="0" dirty="0">
                <a:solidFill>
                  <a:srgbClr val="FFFFFF"/>
                </a:solidFill>
                <a:effectLst/>
                <a:latin typeface="Arial" panose="020B0604020202020204" pitchFamily="34" charset="0"/>
                <a:cs typeface="Arial" panose="020B0604020202020204" pitchFamily="34" charset="0"/>
              </a:rPr>
              <a:t> - Young children will look at the world from their point of view. They can think about things that are not in front of them with pictures or words, but are not very skilled in problem-solving yet.</a:t>
            </a:r>
          </a:p>
          <a:p>
            <a:pPr>
              <a:buFont typeface="+mj-lt"/>
              <a:buAutoNum type="arabicPeriod"/>
            </a:pPr>
            <a:r>
              <a:rPr lang="en-GB" sz="1400" b="1" i="0" dirty="0">
                <a:solidFill>
                  <a:srgbClr val="FFFFFF"/>
                </a:solidFill>
                <a:effectLst/>
                <a:latin typeface="Arial" panose="020B0604020202020204" pitchFamily="34" charset="0"/>
                <a:cs typeface="Arial" panose="020B0604020202020204" pitchFamily="34" charset="0"/>
              </a:rPr>
              <a:t>Concrete Operational Stage (7-11 years)</a:t>
            </a:r>
            <a:r>
              <a:rPr lang="en-GB" sz="1400" b="0" i="0" dirty="0">
                <a:solidFill>
                  <a:srgbClr val="FFFFFF"/>
                </a:solidFill>
                <a:effectLst/>
                <a:latin typeface="Arial" panose="020B0604020202020204" pitchFamily="34" charset="0"/>
                <a:cs typeface="Arial" panose="020B0604020202020204" pitchFamily="34" charset="0"/>
              </a:rPr>
              <a:t> - Children become more empathetic, and can think about the world from other's points of view. They are developing logic skills and can now work things out in their heads rather than using physical representations.</a:t>
            </a:r>
          </a:p>
          <a:p>
            <a:pPr>
              <a:buFont typeface="+mj-lt"/>
              <a:buAutoNum type="arabicPeriod"/>
            </a:pPr>
            <a:r>
              <a:rPr lang="en-GB" sz="1400" b="1" i="0" dirty="0">
                <a:solidFill>
                  <a:srgbClr val="FFFFFF"/>
                </a:solidFill>
                <a:effectLst/>
                <a:latin typeface="Arial" panose="020B0604020202020204" pitchFamily="34" charset="0"/>
                <a:cs typeface="Arial" panose="020B0604020202020204" pitchFamily="34" charset="0"/>
              </a:rPr>
              <a:t>Formal Operational Stage (12+ years)</a:t>
            </a:r>
            <a:r>
              <a:rPr lang="en-GB" sz="1400" b="0" i="0" dirty="0">
                <a:solidFill>
                  <a:srgbClr val="FFFFFF"/>
                </a:solidFill>
                <a:effectLst/>
                <a:latin typeface="Arial" panose="020B0604020202020204" pitchFamily="34" charset="0"/>
                <a:cs typeface="Arial" panose="020B0604020202020204" pitchFamily="34" charset="0"/>
              </a:rPr>
              <a:t> - Older children can now talk more about abstract ideas and form arguments. Their logic skills are more developed and children can now think more independently and offer their own ideas.   </a:t>
            </a:r>
          </a:p>
          <a:p>
            <a:pPr marL="0" indent="0">
              <a:buNone/>
            </a:pPr>
            <a:r>
              <a:rPr lang="en-GB" sz="1400" dirty="0">
                <a:solidFill>
                  <a:srgbClr val="FFFFFF"/>
                </a:solidFill>
                <a:latin typeface="Arial" panose="020B0604020202020204" pitchFamily="34" charset="0"/>
                <a:cs typeface="Arial" panose="020B0604020202020204" pitchFamily="34" charset="0"/>
              </a:rPr>
              <a:t>		</a:t>
            </a:r>
            <a:r>
              <a:rPr lang="en-GB" sz="1300" dirty="0">
                <a:solidFill>
                  <a:srgbClr val="FFFFFF"/>
                </a:solidFill>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1849119284"/>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9D25F302-27C5-414F-97F8-6EA0A6C028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ight Triangle 14">
            <a:extLst>
              <a:ext uri="{FF2B5EF4-FFF2-40B4-BE49-F238E27FC236}">
                <a16:creationId xmlns:a16="http://schemas.microsoft.com/office/drawing/2014/main" id="{830A36F8-48C2-4842-A87B-8CE8DF4E7F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Rectangle 16">
            <a:extLst>
              <a:ext uri="{FF2B5EF4-FFF2-40B4-BE49-F238E27FC236}">
                <a16:creationId xmlns:a16="http://schemas.microsoft.com/office/drawing/2014/main" id="{8F451A30-466B-4996-9BA5-CD6ABCC6D5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6CEB40C-3A7F-128D-6381-570864583855}"/>
              </a:ext>
            </a:extLst>
          </p:cNvPr>
          <p:cNvSpPr>
            <a:spLocks noGrp="1"/>
          </p:cNvSpPr>
          <p:nvPr>
            <p:ph type="title"/>
          </p:nvPr>
        </p:nvSpPr>
        <p:spPr>
          <a:xfrm>
            <a:off x="5255260" y="1188637"/>
            <a:ext cx="5852711" cy="1597228"/>
          </a:xfrm>
        </p:spPr>
        <p:txBody>
          <a:bodyPr>
            <a:normAutofit/>
          </a:bodyPr>
          <a:lstStyle/>
          <a:p>
            <a:r>
              <a:rPr lang="en-GB" sz="4800" dirty="0">
                <a:latin typeface="Arial" panose="020B0604020202020204" pitchFamily="34" charset="0"/>
                <a:cs typeface="Arial" panose="020B0604020202020204" pitchFamily="34" charset="0"/>
              </a:rPr>
              <a:t>Conclusion</a:t>
            </a:r>
            <a:r>
              <a:rPr lang="en-GB" sz="6000" dirty="0">
                <a:latin typeface="Arial" panose="020B0604020202020204" pitchFamily="34" charset="0"/>
                <a:cs typeface="Arial" panose="020B0604020202020204" pitchFamily="34" charset="0"/>
              </a:rPr>
              <a:t> </a:t>
            </a:r>
          </a:p>
        </p:txBody>
      </p:sp>
      <p:pic>
        <p:nvPicPr>
          <p:cNvPr id="7" name="Picture 6" descr="Text&#10;&#10;Description automatically generated with low confidence">
            <a:extLst>
              <a:ext uri="{FF2B5EF4-FFF2-40B4-BE49-F238E27FC236}">
                <a16:creationId xmlns:a16="http://schemas.microsoft.com/office/drawing/2014/main" id="{BA036A31-452E-B78F-6CB7-C1DFE0CF4077}"/>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123357" y="2155589"/>
            <a:ext cx="3533985" cy="2623983"/>
          </a:xfrm>
          <a:prstGeom prst="rect">
            <a:avLst/>
          </a:prstGeom>
        </p:spPr>
      </p:pic>
      <p:sp>
        <p:nvSpPr>
          <p:cNvPr id="3" name="Content Placeholder 2">
            <a:extLst>
              <a:ext uri="{FF2B5EF4-FFF2-40B4-BE49-F238E27FC236}">
                <a16:creationId xmlns:a16="http://schemas.microsoft.com/office/drawing/2014/main" id="{3E77F98A-279E-B3AE-2842-BC1376EB2726}"/>
              </a:ext>
            </a:extLst>
          </p:cNvPr>
          <p:cNvSpPr>
            <a:spLocks noGrp="1"/>
          </p:cNvSpPr>
          <p:nvPr>
            <p:ph idx="1"/>
          </p:nvPr>
        </p:nvSpPr>
        <p:spPr>
          <a:xfrm>
            <a:off x="5227060" y="2452282"/>
            <a:ext cx="4428236" cy="2728198"/>
          </a:xfrm>
        </p:spPr>
        <p:txBody>
          <a:bodyPr anchor="t">
            <a:noAutofit/>
          </a:bodyPr>
          <a:lstStyle/>
          <a:p>
            <a:r>
              <a:rPr lang="en-GB" sz="1400" b="0" i="0" dirty="0">
                <a:effectLst/>
                <a:latin typeface="Arial" panose="020B0604020202020204" pitchFamily="34" charset="0"/>
                <a:cs typeface="Arial" panose="020B0604020202020204" pitchFamily="34" charset="0"/>
              </a:rPr>
              <a:t>Having a 0-2-yr-old toddler or a little one inside the circle of relatives may be all-consuming. They depend on their caregivers for almost everything, and they're changing nearly every day. </a:t>
            </a:r>
          </a:p>
          <a:p>
            <a:r>
              <a:rPr lang="en-GB" sz="1400" b="0" i="0" dirty="0">
                <a:effectLst/>
                <a:latin typeface="Arial" panose="020B0604020202020204" pitchFamily="34" charset="0"/>
                <a:cs typeface="Arial" panose="020B0604020202020204" pitchFamily="34" charset="0"/>
              </a:rPr>
              <a:t>Caregivers need to usually adjust and research from kids as they discover new matters approximately themselves, their family, and the world around them. </a:t>
            </a:r>
          </a:p>
          <a:p>
            <a:r>
              <a:rPr lang="en-GB" sz="1400" b="0" i="0" dirty="0">
                <a:effectLst/>
                <a:latin typeface="Arial" panose="020B0604020202020204" pitchFamily="34" charset="0"/>
                <a:cs typeface="Arial" panose="020B0604020202020204" pitchFamily="34" charset="0"/>
              </a:rPr>
              <a:t>In these early years, mothers, fathers, and other parenting adults can set patterns for deep attachment, consider, and a robust relationship via the methods they interact with their child, how they respond to their infant’s behaviour, and the way they introduce their infant and toddler to the sector round them.</a:t>
            </a:r>
            <a:endParaRPr lang="en-GB" sz="1400" dirty="0">
              <a:latin typeface="Arial" panose="020B0604020202020204" pitchFamily="34" charset="0"/>
              <a:cs typeface="Arial" panose="020B0604020202020204" pitchFamily="34" charset="0"/>
            </a:endParaRPr>
          </a:p>
        </p:txBody>
      </p:sp>
      <p:sp>
        <p:nvSpPr>
          <p:cNvPr id="8" name="TextBox 7">
            <a:extLst>
              <a:ext uri="{FF2B5EF4-FFF2-40B4-BE49-F238E27FC236}">
                <a16:creationId xmlns:a16="http://schemas.microsoft.com/office/drawing/2014/main" id="{BDED1C56-4860-F559-752F-117A8C5D671C}"/>
              </a:ext>
            </a:extLst>
          </p:cNvPr>
          <p:cNvSpPr txBox="1"/>
          <p:nvPr/>
        </p:nvSpPr>
        <p:spPr>
          <a:xfrm>
            <a:off x="2337476" y="4579517"/>
            <a:ext cx="2319866"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englishsafalleida.blogspot.com/2014/09/welcome-back-to-school-we-are-in.html">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nc/3.0/">
                  <a:extLst>
                    <a:ext uri="{A12FA001-AC4F-418D-AE19-62706E023703}">
                      <ahyp:hlinkClr xmlns:ahyp="http://schemas.microsoft.com/office/drawing/2018/hyperlinkcolor" val="tx"/>
                    </a:ext>
                  </a:extLst>
                </a:hlinkClick>
              </a:rPr>
              <a:t>CC BY-NC</a:t>
            </a:r>
            <a:endParaRPr lang="en-GB" sz="700">
              <a:solidFill>
                <a:srgbClr val="FFFFFF"/>
              </a:solidFill>
            </a:endParaRPr>
          </a:p>
        </p:txBody>
      </p:sp>
    </p:spTree>
    <p:extLst>
      <p:ext uri="{BB962C8B-B14F-4D97-AF65-F5344CB8AC3E}">
        <p14:creationId xmlns:p14="http://schemas.microsoft.com/office/powerpoint/2010/main" val="2046090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6" name="Rectangle 19">
            <a:extLst>
              <a:ext uri="{FF2B5EF4-FFF2-40B4-BE49-F238E27FC236}">
                <a16:creationId xmlns:a16="http://schemas.microsoft.com/office/drawing/2014/main" id="{8D70B121-56F4-4848-B38B-182089D909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8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362849F-2A9F-6BBE-B642-78C4CCDB02F4}"/>
              </a:ext>
            </a:extLst>
          </p:cNvPr>
          <p:cNvSpPr>
            <a:spLocks noGrp="1"/>
          </p:cNvSpPr>
          <p:nvPr>
            <p:ph type="title"/>
          </p:nvPr>
        </p:nvSpPr>
        <p:spPr>
          <a:xfrm>
            <a:off x="447676" y="963877"/>
            <a:ext cx="3884886" cy="4930246"/>
          </a:xfrm>
        </p:spPr>
        <p:txBody>
          <a:bodyPr>
            <a:normAutofit/>
          </a:bodyPr>
          <a:lstStyle/>
          <a:p>
            <a:pPr algn="r"/>
            <a:r>
              <a:rPr lang="en-GB" dirty="0">
                <a:solidFill>
                  <a:schemeClr val="accent1"/>
                </a:solidFill>
                <a:latin typeface="Arial" panose="020B0604020202020204" pitchFamily="34" charset="0"/>
                <a:cs typeface="Arial" panose="020B0604020202020204" pitchFamily="34" charset="0"/>
              </a:rPr>
              <a:t>Reference List</a:t>
            </a:r>
          </a:p>
        </p:txBody>
      </p:sp>
      <p:cxnSp>
        <p:nvCxnSpPr>
          <p:cNvPr id="27" name="Straight Connector 21">
            <a:extLst>
              <a:ext uri="{FF2B5EF4-FFF2-40B4-BE49-F238E27FC236}">
                <a16:creationId xmlns:a16="http://schemas.microsoft.com/office/drawing/2014/main" id="{2D72A2C9-F3CA-4216-8BAD-FA4C970C3C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9DA138C5-B4D8-7279-0F22-14EBFEEFC8DD}"/>
              </a:ext>
            </a:extLst>
          </p:cNvPr>
          <p:cNvSpPr>
            <a:spLocks noGrp="1"/>
          </p:cNvSpPr>
          <p:nvPr>
            <p:ph idx="1"/>
          </p:nvPr>
        </p:nvSpPr>
        <p:spPr>
          <a:xfrm>
            <a:off x="4976031" y="963877"/>
            <a:ext cx="6377769" cy="4930246"/>
          </a:xfrm>
        </p:spPr>
        <p:txBody>
          <a:bodyPr anchor="ctr">
            <a:normAutofit/>
          </a:bodyPr>
          <a:lstStyle/>
          <a:p>
            <a:r>
              <a:rPr lang="en-GB" sz="1700" b="0" i="0" dirty="0">
                <a:effectLst/>
                <a:latin typeface="Arial" panose="020B0604020202020204" pitchFamily="34" charset="0"/>
                <a:cs typeface="Arial" panose="020B0604020202020204" pitchFamily="34" charset="0"/>
              </a:rPr>
              <a:t>www.youtube.com. (n.d.). </a:t>
            </a:r>
            <a:r>
              <a:rPr lang="en-GB" sz="1700" b="0" i="1" dirty="0">
                <a:effectLst/>
                <a:latin typeface="Arial" panose="020B0604020202020204" pitchFamily="34" charset="0"/>
                <a:cs typeface="Arial" panose="020B0604020202020204" pitchFamily="34" charset="0"/>
              </a:rPr>
              <a:t>Child Development 0-24 months (0-2 years old)</a:t>
            </a:r>
            <a:r>
              <a:rPr lang="en-GB" sz="1700" b="0" i="0" dirty="0">
                <a:effectLst/>
                <a:latin typeface="Arial" panose="020B0604020202020204" pitchFamily="34" charset="0"/>
                <a:cs typeface="Arial" panose="020B0604020202020204" pitchFamily="34" charset="0"/>
              </a:rPr>
              <a:t>. [online] Available at: https://youtu.be/BmXl_2lVmi8 [Accessed 17 Feb. 2023].</a:t>
            </a:r>
          </a:p>
          <a:p>
            <a:pPr marL="0" indent="0">
              <a:buNone/>
            </a:pPr>
            <a:endParaRPr lang="en-GB" sz="1700" b="0" i="0" dirty="0">
              <a:effectLst/>
              <a:latin typeface="Arial" panose="020B0604020202020204" pitchFamily="34" charset="0"/>
              <a:cs typeface="Arial" panose="020B0604020202020204" pitchFamily="34" charset="0"/>
            </a:endParaRPr>
          </a:p>
          <a:p>
            <a:r>
              <a:rPr lang="en-GB" sz="1700" b="0" i="0" dirty="0">
                <a:effectLst/>
                <a:latin typeface="Arial" panose="020B0604020202020204" pitchFamily="34" charset="0"/>
                <a:cs typeface="Arial" panose="020B0604020202020204" pitchFamily="34" charset="0"/>
              </a:rPr>
              <a:t>Twinkl.co.uk. (2021). </a:t>
            </a:r>
            <a:r>
              <a:rPr lang="en-GB" sz="1700" b="0" i="1" dirty="0">
                <a:effectLst/>
                <a:latin typeface="Arial" panose="020B0604020202020204" pitchFamily="34" charset="0"/>
                <a:cs typeface="Arial" panose="020B0604020202020204" pitchFamily="34" charset="0"/>
              </a:rPr>
              <a:t>Play Theories In Early Years</a:t>
            </a:r>
            <a:r>
              <a:rPr lang="en-GB" sz="1700" b="0" i="0" dirty="0">
                <a:effectLst/>
                <a:latin typeface="Arial" panose="020B0604020202020204" pitchFamily="34" charset="0"/>
                <a:cs typeface="Arial" panose="020B0604020202020204" pitchFamily="34" charset="0"/>
              </a:rPr>
              <a:t>. [online] Available at:</a:t>
            </a:r>
            <a:r>
              <a:rPr lang="en-GB" sz="1700" b="0" i="0" u="sng" dirty="0">
                <a:effectLst/>
                <a:latin typeface="Arial" panose="020B0604020202020204" pitchFamily="34" charset="0"/>
                <a:cs typeface="Arial" panose="020B0604020202020204" pitchFamily="34" charset="0"/>
              </a:rPr>
              <a:t> </a:t>
            </a:r>
            <a:r>
              <a:rPr lang="en-GB" sz="1700" b="0" i="0" u="sng" dirty="0">
                <a:effectLst/>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https://www.twinkl.co.uk/teaching-wiki/play-theories-in-early-years</a:t>
            </a:r>
            <a:r>
              <a:rPr lang="en-GB" sz="1700" b="0" i="0" u="sng" dirty="0">
                <a:effectLst/>
                <a:latin typeface="Arial" panose="020B0604020202020204" pitchFamily="34" charset="0"/>
                <a:cs typeface="Arial" panose="020B0604020202020204" pitchFamily="34" charset="0"/>
              </a:rPr>
              <a:t>.</a:t>
            </a:r>
          </a:p>
          <a:p>
            <a:pPr marL="0" indent="0">
              <a:buNone/>
            </a:pPr>
            <a:endParaRPr lang="en-GB" sz="1700" dirty="0">
              <a:latin typeface="Arial" panose="020B0604020202020204" pitchFamily="34" charset="0"/>
              <a:cs typeface="Arial" panose="020B0604020202020204" pitchFamily="34" charset="0"/>
            </a:endParaRPr>
          </a:p>
          <a:p>
            <a:r>
              <a:rPr lang="en-GB" sz="1700" b="0" i="0" dirty="0">
                <a:effectLst/>
                <a:latin typeface="Arial" panose="020B0604020202020204" pitchFamily="34" charset="0"/>
                <a:cs typeface="Arial" panose="020B0604020202020204" pitchFamily="34" charset="0"/>
              </a:rPr>
              <a:t>CDC (2017). </a:t>
            </a:r>
            <a:r>
              <a:rPr lang="en-GB" sz="1700" b="0" i="1" dirty="0">
                <a:effectLst/>
                <a:latin typeface="Arial" panose="020B0604020202020204" pitchFamily="34" charset="0"/>
                <a:cs typeface="Arial" panose="020B0604020202020204" pitchFamily="34" charset="0"/>
              </a:rPr>
              <a:t>Toddlers (1-2 years old)</a:t>
            </a:r>
            <a:r>
              <a:rPr lang="en-GB" sz="1700" b="0" i="0" dirty="0">
                <a:effectLst/>
                <a:latin typeface="Arial" panose="020B0604020202020204" pitchFamily="34" charset="0"/>
                <a:cs typeface="Arial" panose="020B0604020202020204" pitchFamily="34" charset="0"/>
              </a:rPr>
              <a:t>. [online] Centres for Disease Control and Prevention. Available at: </a:t>
            </a:r>
            <a:r>
              <a:rPr lang="en-GB" sz="1700" b="0" i="0" dirty="0">
                <a:effectLst/>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https://www.cdc.gov/ncbddd/childdevelopment/positiveparenting/toddlers.html</a:t>
            </a:r>
            <a:r>
              <a:rPr lang="en-GB" sz="1700" b="0" i="0" dirty="0">
                <a:effectLst/>
                <a:latin typeface="Arial" panose="020B0604020202020204" pitchFamily="34" charset="0"/>
                <a:cs typeface="Arial" panose="020B0604020202020204" pitchFamily="34" charset="0"/>
              </a:rPr>
              <a:t>.</a:t>
            </a:r>
          </a:p>
          <a:p>
            <a:pPr marL="0" indent="0">
              <a:buNone/>
            </a:pPr>
            <a:endParaRPr lang="en-GB" sz="1700" dirty="0">
              <a:latin typeface="Arial" panose="020B0604020202020204" pitchFamily="34" charset="0"/>
              <a:cs typeface="Arial" panose="020B0604020202020204" pitchFamily="34" charset="0"/>
            </a:endParaRPr>
          </a:p>
          <a:p>
            <a:r>
              <a:rPr lang="en-GB" sz="1700" b="0" i="0" dirty="0">
                <a:effectLst/>
                <a:latin typeface="Arial" panose="020B0604020202020204" pitchFamily="34" charset="0"/>
                <a:cs typeface="Arial" panose="020B0604020202020204" pitchFamily="34" charset="0"/>
              </a:rPr>
              <a:t>The Digital Wellness Lab. (n.d.). </a:t>
            </a:r>
            <a:r>
              <a:rPr lang="en-GB" sz="1700" b="0" i="1" dirty="0">
                <a:effectLst/>
                <a:latin typeface="Arial" panose="020B0604020202020204" pitchFamily="34" charset="0"/>
                <a:cs typeface="Arial" panose="020B0604020202020204" pitchFamily="34" charset="0"/>
              </a:rPr>
              <a:t>Infants and Toddlers: Ages 0 - 2</a:t>
            </a:r>
            <a:r>
              <a:rPr lang="en-GB" sz="1700" b="0" i="0" dirty="0">
                <a:effectLst/>
                <a:latin typeface="Arial" panose="020B0604020202020204" pitchFamily="34" charset="0"/>
                <a:cs typeface="Arial" panose="020B0604020202020204" pitchFamily="34" charset="0"/>
              </a:rPr>
              <a:t>. [online] Available at: https://digitalwellnesslab.org/parents/infants-and-toddlers-ages-0-2 [Accessed 18 Feb. 2023].</a:t>
            </a:r>
            <a:endParaRPr lang="en-GB" sz="17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90167684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293</TotalTime>
  <Words>1013</Words>
  <Application>Microsoft Office PowerPoint</Application>
  <PresentationFormat>Widescreen</PresentationFormat>
  <Paragraphs>71</Paragraphs>
  <Slides>8</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8</vt:i4>
      </vt:variant>
    </vt:vector>
  </HeadingPairs>
  <TitlesOfParts>
    <vt:vector size="15" baseType="lpstr">
      <vt:lpstr>Arial</vt:lpstr>
      <vt:lpstr>Arial</vt:lpstr>
      <vt:lpstr>Calibri</vt:lpstr>
      <vt:lpstr>Calibri Light</vt:lpstr>
      <vt:lpstr>Roboto</vt:lpstr>
      <vt:lpstr>robotobold</vt:lpstr>
      <vt:lpstr>Office Theme</vt:lpstr>
      <vt:lpstr>Creche Activities 0-2 years Children</vt:lpstr>
      <vt:lpstr>Introduction</vt:lpstr>
      <vt:lpstr>Child Development 0-2 years</vt:lpstr>
      <vt:lpstr>Social/Emotional Development </vt:lpstr>
      <vt:lpstr>What is the emotional development of a toddler?</vt:lpstr>
      <vt:lpstr>Jean Piaget's Theory  </vt:lpstr>
      <vt:lpstr>Conclusion </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Creche Activities</dc:title>
  <dc:creator>Naveeda</dc:creator>
  <cp:lastModifiedBy>Naveeda</cp:lastModifiedBy>
  <cp:revision>107</cp:revision>
  <dcterms:created xsi:type="dcterms:W3CDTF">2023-02-04T13:27:04Z</dcterms:created>
  <dcterms:modified xsi:type="dcterms:W3CDTF">2023-02-20T07:18:53Z</dcterms:modified>
</cp:coreProperties>
</file>