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65" r:id="rId3"/>
    <p:sldId id="270" r:id="rId4"/>
    <p:sldId id="272" r:id="rId5"/>
    <p:sldId id="273" r:id="rId6"/>
    <p:sldId id="261" r:id="rId7"/>
    <p:sldId id="262" r:id="rId8"/>
    <p:sldId id="268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B96E0-F33A-22DA-BCF2-8D1872D2B659}" v="173" dt="2021-07-15T19:20:03.125"/>
    <p1510:client id="{23A5EE38-89F5-D916-1248-AA5FF0B986BA}" v="2" dt="2021-07-15T18:28:50.711"/>
    <p1510:client id="{C910D543-18B4-6C42-99E4-140C757968D5}" v="256" dt="2021-07-15T22:10:19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76"/>
    <p:restoredTop sz="94629"/>
  </p:normalViewPr>
  <p:slideViewPr>
    <p:cSldViewPr snapToGrid="0" snapToObjects="1">
      <p:cViewPr>
        <p:scale>
          <a:sx n="93" d="100"/>
          <a:sy n="93" d="100"/>
        </p:scale>
        <p:origin x="-1304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40F71A-1591-4570-81FB-5674E803BA9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48FF30-39C6-47C8-97A7-28BC402BDF0D}">
      <dgm:prSet/>
      <dgm:spPr/>
      <dgm:t>
        <a:bodyPr/>
        <a:lstStyle/>
        <a:p>
          <a:r>
            <a:rPr lang="en-US"/>
            <a:t>Risk factors showed that family A is vulnerable.</a:t>
          </a:r>
        </a:p>
      </dgm:t>
    </dgm:pt>
    <dgm:pt modelId="{BB62BE55-0804-49B3-BF6D-17C68F964F05}" type="parTrans" cxnId="{AAC6EAC5-6CD2-4E96-BF68-41690E9DE88D}">
      <dgm:prSet/>
      <dgm:spPr/>
      <dgm:t>
        <a:bodyPr/>
        <a:lstStyle/>
        <a:p>
          <a:endParaRPr lang="en-US"/>
        </a:p>
      </dgm:t>
    </dgm:pt>
    <dgm:pt modelId="{2137B6BD-3BF2-4D31-A405-407AA7531BA1}" type="sibTrans" cxnId="{AAC6EAC5-6CD2-4E96-BF68-41690E9DE88D}">
      <dgm:prSet/>
      <dgm:spPr/>
      <dgm:t>
        <a:bodyPr/>
        <a:lstStyle/>
        <a:p>
          <a:endParaRPr lang="en-US"/>
        </a:p>
      </dgm:t>
    </dgm:pt>
    <dgm:pt modelId="{804675BB-B9B9-4744-9A87-EAA5D782AF36}">
      <dgm:prSet/>
      <dgm:spPr/>
      <dgm:t>
        <a:bodyPr/>
        <a:lstStyle/>
        <a:p>
          <a:r>
            <a:rPr lang="en-US"/>
            <a:t>Assessments has been done according to the policies and laws.</a:t>
          </a:r>
        </a:p>
      </dgm:t>
    </dgm:pt>
    <dgm:pt modelId="{C1D11EF7-141A-46FB-83F6-F90D95639685}" type="parTrans" cxnId="{B810C530-9493-45D8-A8C4-B4DB5F57C69D}">
      <dgm:prSet/>
      <dgm:spPr/>
      <dgm:t>
        <a:bodyPr/>
        <a:lstStyle/>
        <a:p>
          <a:endParaRPr lang="en-US"/>
        </a:p>
      </dgm:t>
    </dgm:pt>
    <dgm:pt modelId="{F80F1D2E-14BC-4932-A60C-359C456CAAB3}" type="sibTrans" cxnId="{B810C530-9493-45D8-A8C4-B4DB5F57C69D}">
      <dgm:prSet/>
      <dgm:spPr/>
      <dgm:t>
        <a:bodyPr/>
        <a:lstStyle/>
        <a:p>
          <a:endParaRPr lang="en-US"/>
        </a:p>
      </dgm:t>
    </dgm:pt>
    <dgm:pt modelId="{00496EA7-3333-4880-B328-D80E44FF3825}">
      <dgm:prSet/>
      <dgm:spPr/>
      <dgm:t>
        <a:bodyPr/>
        <a:lstStyle/>
        <a:p>
          <a:r>
            <a:rPr lang="en-US"/>
            <a:t>.​Multiagency teams worked in collaboration to support the family.</a:t>
          </a:r>
        </a:p>
      </dgm:t>
    </dgm:pt>
    <dgm:pt modelId="{DA715572-0529-4234-A4B5-9F4414DF85D1}" type="parTrans" cxnId="{324AEE02-2D78-4EA3-BEF0-337F6D34928A}">
      <dgm:prSet/>
      <dgm:spPr/>
      <dgm:t>
        <a:bodyPr/>
        <a:lstStyle/>
        <a:p>
          <a:endParaRPr lang="en-US"/>
        </a:p>
      </dgm:t>
    </dgm:pt>
    <dgm:pt modelId="{D0CA47E9-9361-4B97-A03C-FB66B535AE4A}" type="sibTrans" cxnId="{324AEE02-2D78-4EA3-BEF0-337F6D34928A}">
      <dgm:prSet/>
      <dgm:spPr/>
      <dgm:t>
        <a:bodyPr/>
        <a:lstStyle/>
        <a:p>
          <a:endParaRPr lang="en-US"/>
        </a:p>
      </dgm:t>
    </dgm:pt>
    <dgm:pt modelId="{F0B35C3E-625E-4B45-9154-CA7EBE508CAE}">
      <dgm:prSet/>
      <dgm:spPr/>
      <dgm:t>
        <a:bodyPr/>
        <a:lstStyle/>
        <a:p>
          <a:r>
            <a:rPr lang="en-US"/>
            <a:t>Interventions and parenting classes can be beneficial for the family relationship.</a:t>
          </a:r>
        </a:p>
      </dgm:t>
    </dgm:pt>
    <dgm:pt modelId="{17969B54-CDC2-42C0-9567-CD06B6802C5B}" type="parTrans" cxnId="{5C504735-114A-466D-B176-2A37DF2565A2}">
      <dgm:prSet/>
      <dgm:spPr/>
      <dgm:t>
        <a:bodyPr/>
        <a:lstStyle/>
        <a:p>
          <a:endParaRPr lang="en-US"/>
        </a:p>
      </dgm:t>
    </dgm:pt>
    <dgm:pt modelId="{D33AD4A6-7393-4E5C-84DD-BB9FAA87B58C}" type="sibTrans" cxnId="{5C504735-114A-466D-B176-2A37DF2565A2}">
      <dgm:prSet/>
      <dgm:spPr/>
      <dgm:t>
        <a:bodyPr/>
        <a:lstStyle/>
        <a:p>
          <a:endParaRPr lang="en-US"/>
        </a:p>
      </dgm:t>
    </dgm:pt>
    <dgm:pt modelId="{DF16C221-2CAB-4368-AAC7-1AA27871B9AD}">
      <dgm:prSet/>
      <dgm:spPr/>
      <dgm:t>
        <a:bodyPr/>
        <a:lstStyle/>
        <a:p>
          <a:r>
            <a:rPr lang="en-US"/>
            <a:t>Family is in better position to work with agencies.</a:t>
          </a:r>
        </a:p>
      </dgm:t>
    </dgm:pt>
    <dgm:pt modelId="{B5597538-7330-432B-9F41-270686B700DC}" type="parTrans" cxnId="{6B69F364-B5D6-4571-A226-F58C195FCB4B}">
      <dgm:prSet/>
      <dgm:spPr/>
      <dgm:t>
        <a:bodyPr/>
        <a:lstStyle/>
        <a:p>
          <a:endParaRPr lang="en-US"/>
        </a:p>
      </dgm:t>
    </dgm:pt>
    <dgm:pt modelId="{3C79B287-966C-4284-8A55-8360D20D2567}" type="sibTrans" cxnId="{6B69F364-B5D6-4571-A226-F58C195FCB4B}">
      <dgm:prSet/>
      <dgm:spPr/>
      <dgm:t>
        <a:bodyPr/>
        <a:lstStyle/>
        <a:p>
          <a:endParaRPr lang="en-US"/>
        </a:p>
      </dgm:t>
    </dgm:pt>
    <dgm:pt modelId="{CD264232-F45E-49C2-9228-154C796545B4}" type="pres">
      <dgm:prSet presAssocID="{2F40F71A-1591-4570-81FB-5674E803BA9A}" presName="cycle" presStyleCnt="0">
        <dgm:presLayoutVars>
          <dgm:dir/>
          <dgm:resizeHandles val="exact"/>
        </dgm:presLayoutVars>
      </dgm:prSet>
      <dgm:spPr/>
    </dgm:pt>
    <dgm:pt modelId="{FB37392B-C0BB-40B1-B249-304C49CE33DD}" type="pres">
      <dgm:prSet presAssocID="{4548FF30-39C6-47C8-97A7-28BC402BDF0D}" presName="dummy" presStyleCnt="0"/>
      <dgm:spPr/>
    </dgm:pt>
    <dgm:pt modelId="{0EA24567-CDC5-4E40-A41C-8BBD7FDEC17A}" type="pres">
      <dgm:prSet presAssocID="{4548FF30-39C6-47C8-97A7-28BC402BDF0D}" presName="node" presStyleLbl="revTx" presStyleIdx="0" presStyleCnt="5">
        <dgm:presLayoutVars>
          <dgm:bulletEnabled val="1"/>
        </dgm:presLayoutVars>
      </dgm:prSet>
      <dgm:spPr/>
    </dgm:pt>
    <dgm:pt modelId="{9DB6B9AC-33A9-4370-B31E-63CDAEF1C9A3}" type="pres">
      <dgm:prSet presAssocID="{2137B6BD-3BF2-4D31-A405-407AA7531BA1}" presName="sibTrans" presStyleLbl="node1" presStyleIdx="0" presStyleCnt="5"/>
      <dgm:spPr/>
    </dgm:pt>
    <dgm:pt modelId="{6603F223-EF04-4D21-AEDE-AED25FF7C283}" type="pres">
      <dgm:prSet presAssocID="{804675BB-B9B9-4744-9A87-EAA5D782AF36}" presName="dummy" presStyleCnt="0"/>
      <dgm:spPr/>
    </dgm:pt>
    <dgm:pt modelId="{F4C285D1-66EB-40B7-BE6A-2AA2713B574E}" type="pres">
      <dgm:prSet presAssocID="{804675BB-B9B9-4744-9A87-EAA5D782AF36}" presName="node" presStyleLbl="revTx" presStyleIdx="1" presStyleCnt="5">
        <dgm:presLayoutVars>
          <dgm:bulletEnabled val="1"/>
        </dgm:presLayoutVars>
      </dgm:prSet>
      <dgm:spPr/>
    </dgm:pt>
    <dgm:pt modelId="{A2710CBC-0F79-4A46-B8F3-5D65BAB6923D}" type="pres">
      <dgm:prSet presAssocID="{F80F1D2E-14BC-4932-A60C-359C456CAAB3}" presName="sibTrans" presStyleLbl="node1" presStyleIdx="1" presStyleCnt="5"/>
      <dgm:spPr/>
    </dgm:pt>
    <dgm:pt modelId="{39BD6CB1-89C6-40ED-9E0C-DE53FED1B74A}" type="pres">
      <dgm:prSet presAssocID="{00496EA7-3333-4880-B328-D80E44FF3825}" presName="dummy" presStyleCnt="0"/>
      <dgm:spPr/>
    </dgm:pt>
    <dgm:pt modelId="{1E09DAB1-85AA-4097-8E71-565055E83337}" type="pres">
      <dgm:prSet presAssocID="{00496EA7-3333-4880-B328-D80E44FF3825}" presName="node" presStyleLbl="revTx" presStyleIdx="2" presStyleCnt="5">
        <dgm:presLayoutVars>
          <dgm:bulletEnabled val="1"/>
        </dgm:presLayoutVars>
      </dgm:prSet>
      <dgm:spPr/>
    </dgm:pt>
    <dgm:pt modelId="{1103E346-75AF-4FDD-B8FF-674E0697607C}" type="pres">
      <dgm:prSet presAssocID="{D0CA47E9-9361-4B97-A03C-FB66B535AE4A}" presName="sibTrans" presStyleLbl="node1" presStyleIdx="2" presStyleCnt="5"/>
      <dgm:spPr/>
    </dgm:pt>
    <dgm:pt modelId="{8D1FE1F8-D626-42C3-8F8A-FE77364CA020}" type="pres">
      <dgm:prSet presAssocID="{F0B35C3E-625E-4B45-9154-CA7EBE508CAE}" presName="dummy" presStyleCnt="0"/>
      <dgm:spPr/>
    </dgm:pt>
    <dgm:pt modelId="{1A314626-F89E-48F7-BEB0-2801B43046C7}" type="pres">
      <dgm:prSet presAssocID="{F0B35C3E-625E-4B45-9154-CA7EBE508CAE}" presName="node" presStyleLbl="revTx" presStyleIdx="3" presStyleCnt="5">
        <dgm:presLayoutVars>
          <dgm:bulletEnabled val="1"/>
        </dgm:presLayoutVars>
      </dgm:prSet>
      <dgm:spPr/>
    </dgm:pt>
    <dgm:pt modelId="{050BCBD5-9F33-432D-8A66-5744EA1B5C28}" type="pres">
      <dgm:prSet presAssocID="{D33AD4A6-7393-4E5C-84DD-BB9FAA87B58C}" presName="sibTrans" presStyleLbl="node1" presStyleIdx="3" presStyleCnt="5"/>
      <dgm:spPr/>
    </dgm:pt>
    <dgm:pt modelId="{F48AC230-D0F7-4971-989D-F3B3738EDC6A}" type="pres">
      <dgm:prSet presAssocID="{DF16C221-2CAB-4368-AAC7-1AA27871B9AD}" presName="dummy" presStyleCnt="0"/>
      <dgm:spPr/>
    </dgm:pt>
    <dgm:pt modelId="{35DCEB47-360D-4153-BC5A-8D903060FB0A}" type="pres">
      <dgm:prSet presAssocID="{DF16C221-2CAB-4368-AAC7-1AA27871B9AD}" presName="node" presStyleLbl="revTx" presStyleIdx="4" presStyleCnt="5">
        <dgm:presLayoutVars>
          <dgm:bulletEnabled val="1"/>
        </dgm:presLayoutVars>
      </dgm:prSet>
      <dgm:spPr/>
    </dgm:pt>
    <dgm:pt modelId="{17E8ACCE-E392-4B76-9590-86C7DA8905FB}" type="pres">
      <dgm:prSet presAssocID="{3C79B287-966C-4284-8A55-8360D20D2567}" presName="sibTrans" presStyleLbl="node1" presStyleIdx="4" presStyleCnt="5"/>
      <dgm:spPr/>
    </dgm:pt>
  </dgm:ptLst>
  <dgm:cxnLst>
    <dgm:cxn modelId="{324AEE02-2D78-4EA3-BEF0-337F6D34928A}" srcId="{2F40F71A-1591-4570-81FB-5674E803BA9A}" destId="{00496EA7-3333-4880-B328-D80E44FF3825}" srcOrd="2" destOrd="0" parTransId="{DA715572-0529-4234-A4B5-9F4414DF85D1}" sibTransId="{D0CA47E9-9361-4B97-A03C-FB66B535AE4A}"/>
    <dgm:cxn modelId="{6A7D1408-169C-43B1-88BA-26C5B7839E57}" type="presOf" srcId="{D0CA47E9-9361-4B97-A03C-FB66B535AE4A}" destId="{1103E346-75AF-4FDD-B8FF-674E0697607C}" srcOrd="0" destOrd="0" presId="urn:microsoft.com/office/officeart/2005/8/layout/cycle1"/>
    <dgm:cxn modelId="{B810C530-9493-45D8-A8C4-B4DB5F57C69D}" srcId="{2F40F71A-1591-4570-81FB-5674E803BA9A}" destId="{804675BB-B9B9-4744-9A87-EAA5D782AF36}" srcOrd="1" destOrd="0" parTransId="{C1D11EF7-141A-46FB-83F6-F90D95639685}" sibTransId="{F80F1D2E-14BC-4932-A60C-359C456CAAB3}"/>
    <dgm:cxn modelId="{5C504735-114A-466D-B176-2A37DF2565A2}" srcId="{2F40F71A-1591-4570-81FB-5674E803BA9A}" destId="{F0B35C3E-625E-4B45-9154-CA7EBE508CAE}" srcOrd="3" destOrd="0" parTransId="{17969B54-CDC2-42C0-9567-CD06B6802C5B}" sibTransId="{D33AD4A6-7393-4E5C-84DD-BB9FAA87B58C}"/>
    <dgm:cxn modelId="{377EB436-CCA4-42FC-AEB3-7C31373595CF}" type="presOf" srcId="{804675BB-B9B9-4744-9A87-EAA5D782AF36}" destId="{F4C285D1-66EB-40B7-BE6A-2AA2713B574E}" srcOrd="0" destOrd="0" presId="urn:microsoft.com/office/officeart/2005/8/layout/cycle1"/>
    <dgm:cxn modelId="{6B69F364-B5D6-4571-A226-F58C195FCB4B}" srcId="{2F40F71A-1591-4570-81FB-5674E803BA9A}" destId="{DF16C221-2CAB-4368-AAC7-1AA27871B9AD}" srcOrd="4" destOrd="0" parTransId="{B5597538-7330-432B-9F41-270686B700DC}" sibTransId="{3C79B287-966C-4284-8A55-8360D20D2567}"/>
    <dgm:cxn modelId="{A9B1CA51-A430-4CEE-9F85-5FB6C98588BE}" type="presOf" srcId="{2F40F71A-1591-4570-81FB-5674E803BA9A}" destId="{CD264232-F45E-49C2-9228-154C796545B4}" srcOrd="0" destOrd="0" presId="urn:microsoft.com/office/officeart/2005/8/layout/cycle1"/>
    <dgm:cxn modelId="{5B4B4A53-7BBC-4E0E-8A0A-C4F4F793F1AF}" type="presOf" srcId="{F0B35C3E-625E-4B45-9154-CA7EBE508CAE}" destId="{1A314626-F89E-48F7-BEB0-2801B43046C7}" srcOrd="0" destOrd="0" presId="urn:microsoft.com/office/officeart/2005/8/layout/cycle1"/>
    <dgm:cxn modelId="{E070BB8F-A08F-479F-B6EC-7E25010C45C4}" type="presOf" srcId="{2137B6BD-3BF2-4D31-A405-407AA7531BA1}" destId="{9DB6B9AC-33A9-4370-B31E-63CDAEF1C9A3}" srcOrd="0" destOrd="0" presId="urn:microsoft.com/office/officeart/2005/8/layout/cycle1"/>
    <dgm:cxn modelId="{08570399-5A3C-4C0B-9A1F-F8C5608688A8}" type="presOf" srcId="{DF16C221-2CAB-4368-AAC7-1AA27871B9AD}" destId="{35DCEB47-360D-4153-BC5A-8D903060FB0A}" srcOrd="0" destOrd="0" presId="urn:microsoft.com/office/officeart/2005/8/layout/cycle1"/>
    <dgm:cxn modelId="{4EAE0F9D-88FA-4843-8CF3-9B795CD68F9C}" type="presOf" srcId="{4548FF30-39C6-47C8-97A7-28BC402BDF0D}" destId="{0EA24567-CDC5-4E40-A41C-8BBD7FDEC17A}" srcOrd="0" destOrd="0" presId="urn:microsoft.com/office/officeart/2005/8/layout/cycle1"/>
    <dgm:cxn modelId="{18DB7DA0-D078-43D1-9372-49B224B33562}" type="presOf" srcId="{00496EA7-3333-4880-B328-D80E44FF3825}" destId="{1E09DAB1-85AA-4097-8E71-565055E83337}" srcOrd="0" destOrd="0" presId="urn:microsoft.com/office/officeart/2005/8/layout/cycle1"/>
    <dgm:cxn modelId="{A86187AE-124B-4DC2-B361-7744B552E9B5}" type="presOf" srcId="{3C79B287-966C-4284-8A55-8360D20D2567}" destId="{17E8ACCE-E392-4B76-9590-86C7DA8905FB}" srcOrd="0" destOrd="0" presId="urn:microsoft.com/office/officeart/2005/8/layout/cycle1"/>
    <dgm:cxn modelId="{AAC6EAC5-6CD2-4E96-BF68-41690E9DE88D}" srcId="{2F40F71A-1591-4570-81FB-5674E803BA9A}" destId="{4548FF30-39C6-47C8-97A7-28BC402BDF0D}" srcOrd="0" destOrd="0" parTransId="{BB62BE55-0804-49B3-BF6D-17C68F964F05}" sibTransId="{2137B6BD-3BF2-4D31-A405-407AA7531BA1}"/>
    <dgm:cxn modelId="{717B2DE1-A7C7-4AAD-84DB-2BBF79F4829B}" type="presOf" srcId="{D33AD4A6-7393-4E5C-84DD-BB9FAA87B58C}" destId="{050BCBD5-9F33-432D-8A66-5744EA1B5C28}" srcOrd="0" destOrd="0" presId="urn:microsoft.com/office/officeart/2005/8/layout/cycle1"/>
    <dgm:cxn modelId="{006309F8-2B0F-4E73-89E0-13847D650767}" type="presOf" srcId="{F80F1D2E-14BC-4932-A60C-359C456CAAB3}" destId="{A2710CBC-0F79-4A46-B8F3-5D65BAB6923D}" srcOrd="0" destOrd="0" presId="urn:microsoft.com/office/officeart/2005/8/layout/cycle1"/>
    <dgm:cxn modelId="{09D2660F-2EB0-4EDF-8F3E-BD9179A8070A}" type="presParOf" srcId="{CD264232-F45E-49C2-9228-154C796545B4}" destId="{FB37392B-C0BB-40B1-B249-304C49CE33DD}" srcOrd="0" destOrd="0" presId="urn:microsoft.com/office/officeart/2005/8/layout/cycle1"/>
    <dgm:cxn modelId="{0B87D1A8-CCFB-4931-BAEC-548484B82322}" type="presParOf" srcId="{CD264232-F45E-49C2-9228-154C796545B4}" destId="{0EA24567-CDC5-4E40-A41C-8BBD7FDEC17A}" srcOrd="1" destOrd="0" presId="urn:microsoft.com/office/officeart/2005/8/layout/cycle1"/>
    <dgm:cxn modelId="{6107F59D-A4D5-4B06-8066-C470E296B807}" type="presParOf" srcId="{CD264232-F45E-49C2-9228-154C796545B4}" destId="{9DB6B9AC-33A9-4370-B31E-63CDAEF1C9A3}" srcOrd="2" destOrd="0" presId="urn:microsoft.com/office/officeart/2005/8/layout/cycle1"/>
    <dgm:cxn modelId="{166A4914-B8F2-4B46-9EF6-8BB9A3123EF5}" type="presParOf" srcId="{CD264232-F45E-49C2-9228-154C796545B4}" destId="{6603F223-EF04-4D21-AEDE-AED25FF7C283}" srcOrd="3" destOrd="0" presId="urn:microsoft.com/office/officeart/2005/8/layout/cycle1"/>
    <dgm:cxn modelId="{72D3C5EA-200C-47C7-8834-3589D8DA985D}" type="presParOf" srcId="{CD264232-F45E-49C2-9228-154C796545B4}" destId="{F4C285D1-66EB-40B7-BE6A-2AA2713B574E}" srcOrd="4" destOrd="0" presId="urn:microsoft.com/office/officeart/2005/8/layout/cycle1"/>
    <dgm:cxn modelId="{2FCBBB36-66F2-46C9-8DD4-3CDBF3E32236}" type="presParOf" srcId="{CD264232-F45E-49C2-9228-154C796545B4}" destId="{A2710CBC-0F79-4A46-B8F3-5D65BAB6923D}" srcOrd="5" destOrd="0" presId="urn:microsoft.com/office/officeart/2005/8/layout/cycle1"/>
    <dgm:cxn modelId="{B08D9436-38EF-4879-B85C-BA3FC49A7B0A}" type="presParOf" srcId="{CD264232-F45E-49C2-9228-154C796545B4}" destId="{39BD6CB1-89C6-40ED-9E0C-DE53FED1B74A}" srcOrd="6" destOrd="0" presId="urn:microsoft.com/office/officeart/2005/8/layout/cycle1"/>
    <dgm:cxn modelId="{FD012F1C-529F-4DCD-A7F9-BADD26656CA8}" type="presParOf" srcId="{CD264232-F45E-49C2-9228-154C796545B4}" destId="{1E09DAB1-85AA-4097-8E71-565055E83337}" srcOrd="7" destOrd="0" presId="urn:microsoft.com/office/officeart/2005/8/layout/cycle1"/>
    <dgm:cxn modelId="{CB1E1FA9-AF4E-4293-99F8-EEBC5D6233AB}" type="presParOf" srcId="{CD264232-F45E-49C2-9228-154C796545B4}" destId="{1103E346-75AF-4FDD-B8FF-674E0697607C}" srcOrd="8" destOrd="0" presId="urn:microsoft.com/office/officeart/2005/8/layout/cycle1"/>
    <dgm:cxn modelId="{D51BA71A-492D-4978-ADB2-FBCB120847C6}" type="presParOf" srcId="{CD264232-F45E-49C2-9228-154C796545B4}" destId="{8D1FE1F8-D626-42C3-8F8A-FE77364CA020}" srcOrd="9" destOrd="0" presId="urn:microsoft.com/office/officeart/2005/8/layout/cycle1"/>
    <dgm:cxn modelId="{5F3FF537-EB81-4414-9B43-95B3DB875DA9}" type="presParOf" srcId="{CD264232-F45E-49C2-9228-154C796545B4}" destId="{1A314626-F89E-48F7-BEB0-2801B43046C7}" srcOrd="10" destOrd="0" presId="urn:microsoft.com/office/officeart/2005/8/layout/cycle1"/>
    <dgm:cxn modelId="{483F70F7-3FDA-4594-8CAC-5765EE37D8ED}" type="presParOf" srcId="{CD264232-F45E-49C2-9228-154C796545B4}" destId="{050BCBD5-9F33-432D-8A66-5744EA1B5C28}" srcOrd="11" destOrd="0" presId="urn:microsoft.com/office/officeart/2005/8/layout/cycle1"/>
    <dgm:cxn modelId="{C8045DBF-A5E6-44ED-A853-6072F654A6DE}" type="presParOf" srcId="{CD264232-F45E-49C2-9228-154C796545B4}" destId="{F48AC230-D0F7-4971-989D-F3B3738EDC6A}" srcOrd="12" destOrd="0" presId="urn:microsoft.com/office/officeart/2005/8/layout/cycle1"/>
    <dgm:cxn modelId="{E6DA578A-083B-4F68-827B-4D47C5F0E06C}" type="presParOf" srcId="{CD264232-F45E-49C2-9228-154C796545B4}" destId="{35DCEB47-360D-4153-BC5A-8D903060FB0A}" srcOrd="13" destOrd="0" presId="urn:microsoft.com/office/officeart/2005/8/layout/cycle1"/>
    <dgm:cxn modelId="{FCD565CF-8F73-4AA7-AA1C-081C1F21670C}" type="presParOf" srcId="{CD264232-F45E-49C2-9228-154C796545B4}" destId="{17E8ACCE-E392-4B76-9590-86C7DA8905F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24567-CDC5-4E40-A41C-8BBD7FDEC17A}">
      <dsp:nvSpPr>
        <dsp:cNvPr id="0" name=""/>
        <dsp:cNvSpPr/>
      </dsp:nvSpPr>
      <dsp:spPr>
        <a:xfrm>
          <a:off x="4013266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Risk factors showed that family A is vulnerable.</a:t>
          </a:r>
        </a:p>
      </dsp:txBody>
      <dsp:txXfrm>
        <a:off x="4013266" y="127760"/>
        <a:ext cx="1567077" cy="1567077"/>
      </dsp:txXfrm>
    </dsp:sp>
    <dsp:sp modelId="{9DB6B9AC-33A9-4370-B31E-63CDAEF1C9A3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21292788"/>
            <a:gd name="adj4" fmla="val 1976663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285D1-66EB-40B7-BE6A-2AA2713B574E}">
      <dsp:nvSpPr>
        <dsp:cNvPr id="0" name=""/>
        <dsp:cNvSpPr/>
      </dsp:nvSpPr>
      <dsp:spPr>
        <a:xfrm>
          <a:off x="4960049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Assessments has been done according to the policies and laws.</a:t>
          </a:r>
        </a:p>
      </dsp:txBody>
      <dsp:txXfrm>
        <a:off x="4960049" y="3041659"/>
        <a:ext cx="1567077" cy="1567077"/>
      </dsp:txXfrm>
    </dsp:sp>
    <dsp:sp modelId="{A2710CBC-0F79-4A46-B8F3-5D65BAB6923D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4014228"/>
            <a:gd name="adj4" fmla="val 2253864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9DAB1-85AA-4097-8E71-565055E83337}">
      <dsp:nvSpPr>
        <dsp:cNvPr id="0" name=""/>
        <dsp:cNvSpPr/>
      </dsp:nvSpPr>
      <dsp:spPr>
        <a:xfrm>
          <a:off x="2481338" y="4842548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.​Multiagency teams worked in collaboration to support the family.</a:t>
          </a:r>
        </a:p>
      </dsp:txBody>
      <dsp:txXfrm>
        <a:off x="2481338" y="4842548"/>
        <a:ext cx="1567077" cy="1567077"/>
      </dsp:txXfrm>
    </dsp:sp>
    <dsp:sp modelId="{1103E346-75AF-4FDD-B8FF-674E0697607C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8210111"/>
            <a:gd name="adj4" fmla="val 644974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14626-F89E-48F7-BEB0-2801B43046C7}">
      <dsp:nvSpPr>
        <dsp:cNvPr id="0" name=""/>
        <dsp:cNvSpPr/>
      </dsp:nvSpPr>
      <dsp:spPr>
        <a:xfrm>
          <a:off x="2627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Interventions and parenting classes can be beneficial for the family relationship.</a:t>
          </a:r>
        </a:p>
      </dsp:txBody>
      <dsp:txXfrm>
        <a:off x="2627" y="3041659"/>
        <a:ext cx="1567077" cy="1567077"/>
      </dsp:txXfrm>
    </dsp:sp>
    <dsp:sp modelId="{050BCBD5-9F33-432D-8A66-5744EA1B5C28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2297339"/>
            <a:gd name="adj4" fmla="val 1077118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CEB47-360D-4153-BC5A-8D903060FB0A}">
      <dsp:nvSpPr>
        <dsp:cNvPr id="0" name=""/>
        <dsp:cNvSpPr/>
      </dsp:nvSpPr>
      <dsp:spPr>
        <a:xfrm>
          <a:off x="949410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Family is in better position to work with agencies.</a:t>
          </a:r>
        </a:p>
      </dsp:txBody>
      <dsp:txXfrm>
        <a:off x="949410" y="127760"/>
        <a:ext cx="1567077" cy="1567077"/>
      </dsp:txXfrm>
    </dsp:sp>
    <dsp:sp modelId="{17E8ACCE-E392-4B76-9590-86C7DA8905FB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6865218"/>
            <a:gd name="adj4" fmla="val 1519875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D0EAC-74B8-4B14-87CB-97934B4EC60B}" type="datetimeFigureOut">
              <a:rPr lang="en-GB"/>
              <a:t>16/07/2021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2C605-07F2-4250-9DDA-BEF9D5B5A78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99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Comprehensive strategies to prevent Alcohol-Related Violence (Bellis and Huges 2008) </a:t>
            </a:r>
          </a:p>
          <a:p>
            <a:r>
              <a:rPr lang="en-US"/>
              <a:t>Counselling, Parenting and personal development classes.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23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10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058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35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85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310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27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808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950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06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383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80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416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9444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309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074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38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001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737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/>
              <a:t>7/16/2021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64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13.jpeg"/><Relationship Id="rId10" Type="http://schemas.microsoft.com/office/2007/relationships/diagramDrawing" Target="../diagrams/drawing1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.hhs.gov/blendind-prespectives-and-buildind-comunity" TargetMode="External"/><Relationship Id="rId2" Type="http://schemas.openxmlformats.org/officeDocument/2006/relationships/hyperlink" Target="https://www.ap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www.childmatters.org.nz/insights/risk-facto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B3D91A-1AEF-CB42-B13F-0EC3A26CCCF3}"/>
              </a:ext>
            </a:extLst>
          </p:cNvPr>
          <p:cNvSpPr txBox="1"/>
          <p:nvPr/>
        </p:nvSpPr>
        <p:spPr>
          <a:xfrm>
            <a:off x="3902149" y="1424762"/>
            <a:ext cx="42211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Children, Young People and Families</a:t>
            </a:r>
          </a:p>
          <a:p>
            <a:pPr algn="ctr"/>
            <a:r>
              <a:rPr lang="en-US" dirty="0"/>
              <a:t>BMHP5004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Dr </a:t>
            </a:r>
            <a:r>
              <a:rPr lang="en-US" dirty="0" err="1"/>
              <a:t>Crisford</a:t>
            </a:r>
            <a:r>
              <a:rPr lang="en-US"/>
              <a:t> </a:t>
            </a:r>
            <a:r>
              <a:rPr lang="en-US" err="1"/>
              <a:t>Chogugudza</a:t>
            </a:r>
            <a:endParaRPr lang="en-US"/>
          </a:p>
          <a:p>
            <a:pPr algn="ctr"/>
            <a:endParaRPr lang="en-US"/>
          </a:p>
          <a:p>
            <a:pPr algn="ctr"/>
            <a:r>
              <a:rPr lang="en-US"/>
              <a:t>Group A Presentation</a:t>
            </a:r>
          </a:p>
          <a:p>
            <a:pPr algn="ctr"/>
            <a:endParaRPr lang="en-US"/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Shahreen Ara: </a:t>
            </a:r>
            <a:r>
              <a:rPr lang="en-GB"/>
              <a:t>1914266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Ripa</a:t>
            </a:r>
            <a:r>
              <a:rPr lang="en-US"/>
              <a:t> Begum: 1911468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Parveen Akhtar: 1817693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Zubaida</a:t>
            </a:r>
            <a:r>
              <a:rPr lang="en-US"/>
              <a:t> Ambreen: 1912999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Ruhela</a:t>
            </a:r>
            <a:r>
              <a:rPr lang="en-US"/>
              <a:t> Begum: 1714385</a:t>
            </a:r>
            <a:endParaRPr lang="en-US" sz="400">
              <a:cs typeface="Calibri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16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0" name="Picture 2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2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2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3" name="Picture 2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2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0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47" name="Freeform: Shape 34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4470776F-4C03-4657-8819-78B8D61EE82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687" b="1"/>
          <a:stretch/>
        </p:blipFill>
        <p:spPr>
          <a:xfrm>
            <a:off x="7563742" y="1897224"/>
            <a:ext cx="3980139" cy="3063549"/>
          </a:xfrm>
          <a:prstGeom prst="rect">
            <a:avLst/>
          </a:prstGeom>
          <a:effectLst/>
        </p:spPr>
      </p:pic>
      <p:sp>
        <p:nvSpPr>
          <p:cNvPr id="48" name="Rectangle 36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5AA66-8860-064B-A304-428B6EEDB770}"/>
              </a:ext>
            </a:extLst>
          </p:cNvPr>
          <p:cNvSpPr txBox="1"/>
          <p:nvPr/>
        </p:nvSpPr>
        <p:spPr>
          <a:xfrm>
            <a:off x="648931" y="562708"/>
            <a:ext cx="5616216" cy="566111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     Zubaida </a:t>
            </a:r>
            <a:endParaRPr lang="en-US" sz="2000">
              <a:solidFill>
                <a:srgbClr val="FFFFFF"/>
              </a:solidFill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this presentation our group members will discuss about case study of family A, which is referred to anti-social behavior team by school.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knowledge will be discussed such as various issues consolidate harmful conduct at home, financial issues, and parental alcohol problems and their impact.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There will be analysis of arrangements, approaches and framework put in to place to obstruct reoccurrence.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Outcome of the action plan will be discussed in the conclusion.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99732-A5B9-4AE3-AC1D-BF654841314F}"/>
              </a:ext>
            </a:extLst>
          </p:cNvPr>
          <p:cNvSpPr txBox="1"/>
          <p:nvPr/>
        </p:nvSpPr>
        <p:spPr>
          <a:xfrm>
            <a:off x="7563742" y="4654419"/>
            <a:ext cx="3980139" cy="3063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b="1">
                <a:solidFill>
                  <a:srgbClr val="FFFFFF"/>
                </a:solidFill>
              </a:rPr>
              <a:t> </a:t>
            </a:r>
            <a:r>
              <a:rPr lang="en-US" sz="1300">
                <a:solidFill>
                  <a:srgbClr val="FFFFFF"/>
                </a:solidFill>
              </a:rPr>
              <a:t>(Nathan Loynes, 2021)</a:t>
            </a:r>
          </a:p>
        </p:txBody>
      </p:sp>
    </p:spTree>
    <p:extLst>
      <p:ext uri="{BB962C8B-B14F-4D97-AF65-F5344CB8AC3E}">
        <p14:creationId xmlns:p14="http://schemas.microsoft.com/office/powerpoint/2010/main" val="3255272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D25FD-E025-4D44-A598-38443E5AD8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762494"/>
            <a:ext cx="9802129" cy="5333012"/>
          </a:xfrm>
          <a:prstGeom prst="rect">
            <a:avLst/>
          </a:prstGeom>
        </p:spPr>
      </p:pic>
      <p:sp>
        <p:nvSpPr>
          <p:cNvPr id="18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FEF64A-E2CD-4A37-8FB7-ABA417E4903F}"/>
              </a:ext>
            </a:extLst>
          </p:cNvPr>
          <p:cNvSpPr txBox="1"/>
          <p:nvPr/>
        </p:nvSpPr>
        <p:spPr>
          <a:xfrm>
            <a:off x="6057900" y="13906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</a:t>
            </a:r>
            <a:r>
              <a:rPr lang="en-GB" sz="1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Ripa</a:t>
            </a:r>
            <a:r>
              <a:rPr lang="en-GB" dirty="0" err="1"/>
              <a:t>ck</a:t>
            </a:r>
            <a:r>
              <a:rPr lang="en-GB" dirty="0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905304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6DA36-C589-F344-8441-88E677BC2B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491097"/>
            <a:ext cx="10939909" cy="5990627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9110A1-C414-4387-BF60-8B7CFA3A7998}"/>
              </a:ext>
            </a:extLst>
          </p:cNvPr>
          <p:cNvSpPr txBox="1"/>
          <p:nvPr/>
        </p:nvSpPr>
        <p:spPr>
          <a:xfrm>
            <a:off x="7620000" y="876300"/>
            <a:ext cx="1981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52502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C51DB70-C8EF-49A9-85C0-69F9FB3C6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78762" y="642453"/>
            <a:ext cx="11910676" cy="5573094"/>
          </a:xfrm>
          <a:prstGeom prst="rect">
            <a:avLst/>
          </a:prstGeom>
          <a:solidFill>
            <a:schemeClr val="bg2"/>
          </a:solidFill>
          <a:effectLst>
            <a:outerShdw blurRad="50800" dist="50800" dir="5400000" algn="ctr" rotWithShape="0">
              <a:schemeClr val="bg2"/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83D01C-3905-4633-B34A-BB50122FB29C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291884-8EED-426F-B892-E79A52A71BA1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BABE75-A9DD-452B-BD2A-69C2E381BD95}"/>
              </a:ext>
            </a:extLst>
          </p:cNvPr>
          <p:cNvSpPr txBox="1"/>
          <p:nvPr/>
        </p:nvSpPr>
        <p:spPr>
          <a:xfrm>
            <a:off x="4636338" y="1085131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991103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B0B388-4183-9F41-86C1-60A747154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11589" r="13137"/>
          <a:stretch/>
        </p:blipFill>
        <p:spPr>
          <a:xfrm>
            <a:off x="4606967" y="2424699"/>
            <a:ext cx="3066596" cy="20086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FA733-BD1A-7B4E-BFB1-5E39FC858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0147"/>
          </a:xfrm>
        </p:spPr>
        <p:txBody>
          <a:bodyPr/>
          <a:lstStyle/>
          <a:p>
            <a:pPr algn="ctr"/>
            <a:r>
              <a:rPr lang="en-US" dirty="0"/>
              <a:t>     Analysis Of The Rationale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ED20D5-9E15-F242-91C6-D3D8E28A6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0715" y="1502196"/>
            <a:ext cx="2519383" cy="535781"/>
          </a:xfrm>
        </p:spPr>
        <p:txBody>
          <a:bodyPr/>
          <a:lstStyle/>
          <a:p>
            <a:pPr algn="ctr"/>
            <a:r>
              <a:rPr lang="en-US"/>
              <a:t> </a:t>
            </a:r>
            <a:r>
              <a:rPr lang="en-US" b="1"/>
              <a:t>Positive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629C5-1DC9-074D-ADCA-A311347BD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779" y="2219247"/>
            <a:ext cx="3705755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Family got the right support</a:t>
            </a:r>
          </a:p>
          <a:p>
            <a:r>
              <a:rPr lang="en-US" dirty="0"/>
              <a:t>Psychological improvements</a:t>
            </a:r>
          </a:p>
          <a:p>
            <a:r>
              <a:rPr lang="en-US" dirty="0"/>
              <a:t>Clarity about roles and responsibilities</a:t>
            </a:r>
          </a:p>
          <a:p>
            <a:r>
              <a:rPr lang="en-US" dirty="0"/>
              <a:t>communication between agencies and families</a:t>
            </a:r>
          </a:p>
          <a:p>
            <a:r>
              <a:rPr lang="en-US" dirty="0"/>
              <a:t>Developing trusting and positive relationships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5356E7-C037-834B-9BE2-137F585228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16679" y="1531970"/>
            <a:ext cx="2804606" cy="535781"/>
          </a:xfrm>
        </p:spPr>
        <p:txBody>
          <a:bodyPr/>
          <a:lstStyle/>
          <a:p>
            <a:pPr algn="ctr"/>
            <a:r>
              <a:rPr lang="en-US" b="1"/>
              <a:t>Negative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99F087-1774-754D-B7DE-D71ABD434B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0997" y="2219247"/>
            <a:ext cx="3617224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Short term funding</a:t>
            </a:r>
          </a:p>
          <a:p>
            <a:r>
              <a:rPr lang="en-US" dirty="0"/>
              <a:t>Overwhelmed with support can be overbearing</a:t>
            </a:r>
          </a:p>
          <a:p>
            <a:r>
              <a:rPr lang="en-US" dirty="0"/>
              <a:t>Too many agencies, too many expectation</a:t>
            </a:r>
          </a:p>
          <a:p>
            <a:r>
              <a:rPr lang="en-US" dirty="0"/>
              <a:t>Lack of communication within the family</a:t>
            </a:r>
          </a:p>
          <a:p>
            <a:r>
              <a:rPr lang="en-US" dirty="0"/>
              <a:t>Children's voices may be less heard, is it the best interest of the child?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C776DB-3F03-7F41-9994-757CC0FB70DB}"/>
              </a:ext>
            </a:extLst>
          </p:cNvPr>
          <p:cNvSpPr txBox="1"/>
          <p:nvPr/>
        </p:nvSpPr>
        <p:spPr>
          <a:xfrm>
            <a:off x="733779" y="5078412"/>
            <a:ext cx="10898240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The whole reason for this motive and coarse of action is to see a positive way forward for the household.</a:t>
            </a:r>
          </a:p>
          <a:p>
            <a:pPr algn="just"/>
            <a:r>
              <a:rPr lang="en-US" dirty="0"/>
              <a:t>As housing issues seem to be reduced, the family were now able to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concentrate</a:t>
            </a:r>
            <a:r>
              <a:rPr lang="en-US" dirty="0"/>
              <a:t> on themselves and be able to give time to each other</a:t>
            </a:r>
          </a:p>
          <a:p>
            <a:pPr algn="just"/>
            <a:r>
              <a:rPr lang="en-US" dirty="0"/>
              <a:t>Every child has rights, regardless of their, gender, ethnicity, religion, </a:t>
            </a:r>
            <a:r>
              <a:rPr lang="en-US" dirty="0" err="1"/>
              <a:t>colour</a:t>
            </a:r>
            <a:r>
              <a:rPr lang="en-US" dirty="0"/>
              <a:t> etc.   (</a:t>
            </a:r>
            <a:r>
              <a:rPr lang="en-US" dirty="0" err="1"/>
              <a:t>Unicef.org</a:t>
            </a:r>
            <a:r>
              <a:rPr lang="en-US" dirty="0"/>
              <a:t>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1960B-B2E5-4540-A65E-BDB96313FD98}"/>
              </a:ext>
            </a:extLst>
          </p:cNvPr>
          <p:cNvSpPr txBox="1"/>
          <p:nvPr/>
        </p:nvSpPr>
        <p:spPr>
          <a:xfrm>
            <a:off x="5348472" y="4433300"/>
            <a:ext cx="168656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(Victoria Gethin,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408D8-74DB-4FA7-8756-20F010F93CD5}"/>
              </a:ext>
            </a:extLst>
          </p:cNvPr>
          <p:cNvSpPr txBox="1"/>
          <p:nvPr/>
        </p:nvSpPr>
        <p:spPr>
          <a:xfrm>
            <a:off x="8620664" y="1043796"/>
            <a:ext cx="2225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Shahreen Ara</a:t>
            </a:r>
          </a:p>
        </p:txBody>
      </p:sp>
    </p:spTree>
    <p:extLst>
      <p:ext uri="{BB962C8B-B14F-4D97-AF65-F5344CB8AC3E}">
        <p14:creationId xmlns:p14="http://schemas.microsoft.com/office/powerpoint/2010/main" val="181494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 animBg="1"/>
      <p:bldP spid="8" grpId="0" build="p"/>
      <p:bldP spid="9" grpId="0" build="p" animBg="1"/>
      <p:bldP spid="11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374BA-C432-4749-B21D-748A3F25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887" y="167472"/>
            <a:ext cx="9404723" cy="1400530"/>
          </a:xfrm>
        </p:spPr>
        <p:txBody>
          <a:bodyPr/>
          <a:lstStyle/>
          <a:p>
            <a:pPr algn="ctr"/>
            <a:r>
              <a:rPr lang="en-US" u="sng">
                <a:latin typeface="Britannic Bold"/>
              </a:rPr>
              <a:t>Policies and Procedures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510A8DA-E322-4BF4-8310-145124437420}"/>
              </a:ext>
            </a:extLst>
          </p:cNvPr>
          <p:cNvSpPr/>
          <p:nvPr/>
        </p:nvSpPr>
        <p:spPr>
          <a:xfrm>
            <a:off x="659525" y="1277006"/>
            <a:ext cx="3566947" cy="49201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solidFill>
                  <a:schemeClr val="tx1"/>
                </a:solidFill>
                <a:ea typeface="+mn-lt"/>
                <a:cs typeface="+mn-lt"/>
              </a:rPr>
              <a:t>Policies and Procedures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: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Children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Data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Equal opportunities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and child protection procedure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Attendance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Incident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Pupil Behaviour and Discipline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Domestic Abuse and Operation Encompass Policy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DB1CE1-B54B-4B17-87AF-404CAAE331DD}"/>
              </a:ext>
            </a:extLst>
          </p:cNvPr>
          <p:cNvSpPr/>
          <p:nvPr/>
        </p:nvSpPr>
        <p:spPr>
          <a:xfrm>
            <a:off x="8382985" y="1577537"/>
            <a:ext cx="3271344" cy="43158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latin typeface="Calibri"/>
                <a:ea typeface="Segoe UI"/>
                <a:cs typeface="Segoe UI"/>
              </a:rPr>
              <a:t>Professionals involved</a:t>
            </a:r>
            <a:r>
              <a:rPr lang="en-GB">
                <a:latin typeface="Calibri"/>
                <a:ea typeface="Segoe UI"/>
                <a:cs typeface="Segoe UI"/>
              </a:rPr>
              <a:t>:</a:t>
            </a:r>
            <a:r>
              <a:rPr lang="en-US">
                <a:latin typeface="Calibri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>
                <a:latin typeface="Calibri"/>
                <a:ea typeface="Segoe UI"/>
                <a:cs typeface="Segoe UI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Head 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Safeguarding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Social work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Support worker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Police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Counsellor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Family group therapist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Neighbourhood officer 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City council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Employer adviser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Finance manager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Anger management team</a:t>
            </a:r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CD529FB-866B-4D90-AB66-59BEBD3D5073}"/>
              </a:ext>
            </a:extLst>
          </p:cNvPr>
          <p:cNvSpPr/>
          <p:nvPr/>
        </p:nvSpPr>
        <p:spPr>
          <a:xfrm>
            <a:off x="6654545" y="2053537"/>
            <a:ext cx="1149568" cy="4861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75992-478F-4000-BFE6-A651E95D57E3}"/>
              </a:ext>
            </a:extLst>
          </p:cNvPr>
          <p:cNvSpPr txBox="1"/>
          <p:nvPr/>
        </p:nvSpPr>
        <p:spPr>
          <a:xfrm>
            <a:off x="9738163" y="638799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Ruhela Begum</a:t>
            </a:r>
          </a:p>
        </p:txBody>
      </p:sp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740C461D-039B-4454-81DD-A3F2B41A42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27" t="7725" r="16547" b="429"/>
          <a:stretch/>
        </p:blipFill>
        <p:spPr>
          <a:xfrm>
            <a:off x="5276194" y="2920523"/>
            <a:ext cx="1855117" cy="1404627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FDB17026-9AB8-463E-9A7A-4E70D949D8B7}"/>
              </a:ext>
            </a:extLst>
          </p:cNvPr>
          <p:cNvSpPr/>
          <p:nvPr/>
        </p:nvSpPr>
        <p:spPr>
          <a:xfrm>
            <a:off x="4516347" y="5104821"/>
            <a:ext cx="1149568" cy="486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96278F-3325-4C15-87FD-BE12219F0223}"/>
              </a:ext>
            </a:extLst>
          </p:cNvPr>
          <p:cNvSpPr txBox="1"/>
          <p:nvPr/>
        </p:nvSpPr>
        <p:spPr>
          <a:xfrm>
            <a:off x="5578365" y="4317124"/>
            <a:ext cx="16921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(Admin, 2020)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04A61F-AFDD-40CF-8B00-C121783B0F54}"/>
              </a:ext>
            </a:extLst>
          </p:cNvPr>
          <p:cNvSpPr txBox="1"/>
          <p:nvPr/>
        </p:nvSpPr>
        <p:spPr>
          <a:xfrm>
            <a:off x="5749158" y="5105401"/>
            <a:ext cx="2289944" cy="9606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Calibri"/>
              </a:rPr>
              <a:t>Whereas, a procedure "explains a specific action plan for carrying out a policy" (Snook, 2019). </a:t>
            </a:r>
            <a:endParaRPr lang="en-GB" sz="1400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086F77-CCFE-411D-85A4-CF4A7C858864}"/>
              </a:ext>
            </a:extLst>
          </p:cNvPr>
          <p:cNvSpPr txBox="1"/>
          <p:nvPr/>
        </p:nvSpPr>
        <p:spPr>
          <a:xfrm>
            <a:off x="4593021" y="1715813"/>
            <a:ext cx="200747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bri"/>
              </a:rPr>
              <a:t>A policy is a "set of general guidelines that outline the organization’s plan for tackling an issue" (Snook, 2019). 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124452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0CE85-E700-44ED-BFF1-31E1B6A4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586155"/>
            <a:ext cx="6246093" cy="57673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                                                                                         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420F28C9-FA64-4A03-B7C0-CA24F5365B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85" r="2" b="8572"/>
          <a:stretch/>
        </p:blipFill>
        <p:spPr>
          <a:xfrm>
            <a:off x="7554138" y="609137"/>
            <a:ext cx="3990161" cy="201473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7AFEE90-1084-4A07-B557-E91365DF3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24BA8-9537-41B3-BC9B-B1F41FF42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75" y="2484544"/>
            <a:ext cx="6253484" cy="37638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</a:p>
        </p:txBody>
      </p:sp>
      <p:pic>
        <p:nvPicPr>
          <p:cNvPr id="7" name="Picture 7" descr="A picture containing circle&#10;&#10;Description automatically generated">
            <a:extLst>
              <a:ext uri="{FF2B5EF4-FFF2-40B4-BE49-F238E27FC236}">
                <a16:creationId xmlns:a16="http://schemas.microsoft.com/office/drawing/2014/main" id="{DA8FD50F-8BED-49B1-92B9-33D2EC7E97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894" r="-4" b="5940"/>
          <a:stretch/>
        </p:blipFill>
        <p:spPr>
          <a:xfrm>
            <a:off x="7554138" y="2730548"/>
            <a:ext cx="3990161" cy="35178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918301-C24C-453E-9263-AFDB2FDB15EA}"/>
              </a:ext>
            </a:extLst>
          </p:cNvPr>
          <p:cNvSpPr txBox="1"/>
          <p:nvPr/>
        </p:nvSpPr>
        <p:spPr>
          <a:xfrm>
            <a:off x="5246318" y="3200400"/>
            <a:ext cx="22212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7" name="TextBox 7">
            <a:extLst>
              <a:ext uri="{FF2B5EF4-FFF2-40B4-BE49-F238E27FC236}">
                <a16:creationId xmlns:a16="http://schemas.microsoft.com/office/drawing/2014/main" id="{F7035BE9-95B2-4CD8-B64E-9CC8BE36DEE5}"/>
              </a:ext>
            </a:extLst>
          </p:cNvPr>
          <p:cNvGraphicFramePr/>
          <p:nvPr/>
        </p:nvGraphicFramePr>
        <p:xfrm>
          <a:off x="644770" y="398585"/>
          <a:ext cx="6529754" cy="6494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081024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0E8BA-7C59-4D73-95D1-16B418F00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B4C12-751E-4BB3-849B-7E349EEEB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152969"/>
            <a:ext cx="10825445" cy="524975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Admin, (2020). </a:t>
            </a:r>
            <a:r>
              <a:rPr lang="en-US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 protection: safeguarding policies and procedures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Available at: &lt;https://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www.parenta.com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/2020/11/04/child-protection-safeguarding-policies-and-procedures/&gt; [Accessed 28 June 2021].    (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Ruhela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American Psychological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Association.org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(2021). The risks of social isolation. [online] available at: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monitar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/2019/05/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ce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-corner-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isollation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26June2021).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     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ASPE, (2021)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Impact of Substance Abuse on the Individual, Family, and community.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://aspe.hhs.gov/blendind-prespectives-and-buildind-comunity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(Accessed26thJune2021).  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Bellis, M. A. and Hughes, K. (2008) ‘Comprehensive Strategies to Prevent Alcohol-Related Violence’, p. 18  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Cdc.gov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,(2021).Risk and protective factors/Child Abuse and Neglect/Violence, Prevention/injury centre /CDC.[online].Available at: https(Accessed26June2021).(Parveen)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ChildMatters.Org.2021.Risk Factors/Parents, Home Environment, Health.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://www.childmatters.org.nz/insights/risk-factors/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(Accessed26June2021).     (Parveen)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Naython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 2021. [image] Available at: &lt;https://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www.slideshare.net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NathanLoynes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/multi-agency-working&gt; (Accessed 3rd July 2021).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i="1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Snook, A., (2019).  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Policies and Procedures in the Workplace: The Ultimate Guide |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-Sight. Available at: &lt;</a:t>
            </a:r>
            <a:r>
              <a:rPr lang="en-GB" b="1">
                <a:ea typeface="+mj-lt"/>
                <a:cs typeface="+mj-lt"/>
              </a:rPr>
              <a:t>Discuss and evaluate policy and the roles of multi-disciplinary services </a:t>
            </a:r>
            <a:r>
              <a:rPr lang="en-GB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021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].   (Ruhela)</a:t>
            </a: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Unicef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(2021) what is the UNCRC? Available at: 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https://www.unicef.org.uk/what-we-do/un-convention-child-rights/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13/06/2021)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19C5B-7FF4-4D60-B056-93FE764BA5C0}"/>
              </a:ext>
            </a:extLst>
          </p:cNvPr>
          <p:cNvSpPr txBox="1"/>
          <p:nvPr/>
        </p:nvSpPr>
        <p:spPr>
          <a:xfrm flipV="1">
            <a:off x="13878838" y="2056171"/>
            <a:ext cx="206679" cy="11442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47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1598</TotalTime>
  <Words>1131</Words>
  <Application>Microsoft Office PowerPoint</Application>
  <PresentationFormat>Widescreen</PresentationFormat>
  <Paragraphs>110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Analysis Of The Rationale</vt:lpstr>
      <vt:lpstr>Policies and Procedures</vt:lpstr>
      <vt:lpstr>                                                                                         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Shahreen Ara (1914266)</dc:creator>
  <cp:lastModifiedBy>Shahreen Ara (1914266)</cp:lastModifiedBy>
  <cp:revision>2</cp:revision>
  <dcterms:created xsi:type="dcterms:W3CDTF">2021-06-28T09:21:52Z</dcterms:created>
  <dcterms:modified xsi:type="dcterms:W3CDTF">2021-07-16T10:15:31Z</dcterms:modified>
</cp:coreProperties>
</file>