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4" autoAdjust="0"/>
    <p:restoredTop sz="94729"/>
  </p:normalViewPr>
  <p:slideViewPr>
    <p:cSldViewPr snapToGrid="0">
      <p:cViewPr varScale="1">
        <p:scale>
          <a:sx n="47" d="100"/>
          <a:sy n="47" d="100"/>
        </p:scale>
        <p:origin x="1042"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A5A423-2771-4E2D-AE2A-BEF98B941C73}"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5C9B293-D846-4810-9830-5FCF83E66AC8}">
      <dgm:prSet/>
      <dgm:spPr/>
      <dgm:t>
        <a:bodyPr/>
        <a:lstStyle/>
        <a:p>
          <a:r>
            <a:rPr lang="en-US"/>
            <a:t>Senedd.wales. (2020). History of devolution. [online] Available at: https://senedd.wales/how-we-work/history-of-devolution/ [Accessed 28 Apr. 2025].</a:t>
          </a:r>
        </a:p>
      </dgm:t>
    </dgm:pt>
    <dgm:pt modelId="{E43BDFF8-4D3F-4135-ACE6-3701C6FE7CC5}" type="parTrans" cxnId="{B97AB3FB-FD31-4929-B5F9-FA385CC7DFE9}">
      <dgm:prSet/>
      <dgm:spPr/>
      <dgm:t>
        <a:bodyPr/>
        <a:lstStyle/>
        <a:p>
          <a:endParaRPr lang="en-US"/>
        </a:p>
      </dgm:t>
    </dgm:pt>
    <dgm:pt modelId="{61437C07-B056-4610-A445-63945F2E4CC4}" type="sibTrans" cxnId="{B97AB3FB-FD31-4929-B5F9-FA385CC7DFE9}">
      <dgm:prSet/>
      <dgm:spPr/>
      <dgm:t>
        <a:bodyPr/>
        <a:lstStyle/>
        <a:p>
          <a:endParaRPr lang="en-US"/>
        </a:p>
      </dgm:t>
    </dgm:pt>
    <dgm:pt modelId="{241F1AEC-3977-42BF-B0BD-92C14356C1AA}">
      <dgm:prSet/>
      <dgm:spPr/>
      <dgm:t>
        <a:bodyPr/>
        <a:lstStyle/>
        <a:p>
          <a:r>
            <a:rPr lang="en-US"/>
            <a:t>‌Jones, C. (2024). Grant of £5,000 for Welsh speakers and families for Wales return. [online] Bbc.com. Available at: https://www.bbc.com/news/articles/cn4z84k4v21o [Accessed 28 Apr. 2025].</a:t>
          </a:r>
        </a:p>
      </dgm:t>
    </dgm:pt>
    <dgm:pt modelId="{AEA8432C-E729-409D-BF2B-7C49E6BD31C2}" type="parTrans" cxnId="{D5E68C43-CB67-4376-B0E0-132F11F7E632}">
      <dgm:prSet/>
      <dgm:spPr/>
      <dgm:t>
        <a:bodyPr/>
        <a:lstStyle/>
        <a:p>
          <a:endParaRPr lang="en-US"/>
        </a:p>
      </dgm:t>
    </dgm:pt>
    <dgm:pt modelId="{EF63F5AF-5E6A-4BFA-AD32-84AC3E3AA9E1}" type="sibTrans" cxnId="{D5E68C43-CB67-4376-B0E0-132F11F7E632}">
      <dgm:prSet/>
      <dgm:spPr/>
      <dgm:t>
        <a:bodyPr/>
        <a:lstStyle/>
        <a:p>
          <a:endParaRPr lang="en-US"/>
        </a:p>
      </dgm:t>
    </dgm:pt>
    <dgm:pt modelId="{F32431F1-C22F-46FB-9D24-FB39EFBBEA6A}">
      <dgm:prSet/>
      <dgm:spPr/>
      <dgm:t>
        <a:bodyPr/>
        <a:lstStyle/>
        <a:p>
          <a:r>
            <a:rPr lang="en-US"/>
            <a:t>News, I. (2015). Welsh language ‘faces challenges’, survey reveals. [online] ITV News. Available at: https://www.itv.com/news/wales/2015-11-26/welsh-language-faces-challenges-survey-reveals [Accessed 28 Apr. 2025].</a:t>
          </a:r>
        </a:p>
      </dgm:t>
    </dgm:pt>
    <dgm:pt modelId="{BAC84203-C9EE-4DC5-92ED-541C5FD077A3}" type="parTrans" cxnId="{A91E586C-222F-47C1-B540-3D3329886844}">
      <dgm:prSet/>
      <dgm:spPr/>
      <dgm:t>
        <a:bodyPr/>
        <a:lstStyle/>
        <a:p>
          <a:endParaRPr lang="en-US"/>
        </a:p>
      </dgm:t>
    </dgm:pt>
    <dgm:pt modelId="{33B2285E-C3F8-4BC5-AD59-AD1B63E152A6}" type="sibTrans" cxnId="{A91E586C-222F-47C1-B540-3D3329886844}">
      <dgm:prSet/>
      <dgm:spPr/>
      <dgm:t>
        <a:bodyPr/>
        <a:lstStyle/>
        <a:p>
          <a:endParaRPr lang="en-US"/>
        </a:p>
      </dgm:t>
    </dgm:pt>
    <dgm:pt modelId="{61E89AA3-4D35-407F-892E-660B826BB8F6}">
      <dgm:prSet/>
      <dgm:spPr/>
      <dgm:t>
        <a:bodyPr/>
        <a:lstStyle/>
        <a:p>
          <a:r>
            <a:rPr lang="en-US"/>
            <a:t>UNICEF DATA. (2023). SDG Goal 3: Good Health and Well-being - UNICEF DATA. [online] Available at: https://data.unicef.org/sdgs/goal-3-good-health-wellbeing/ [Accessed 28 Apr. 2025].</a:t>
          </a:r>
        </a:p>
      </dgm:t>
    </dgm:pt>
    <dgm:pt modelId="{7A16DAF3-42C3-4B56-9888-E89202BC6D64}" type="parTrans" cxnId="{889340B7-1ECD-48E2-A9A6-7F387469663C}">
      <dgm:prSet/>
      <dgm:spPr/>
      <dgm:t>
        <a:bodyPr/>
        <a:lstStyle/>
        <a:p>
          <a:endParaRPr lang="en-US"/>
        </a:p>
      </dgm:t>
    </dgm:pt>
    <dgm:pt modelId="{F178E9D9-8518-4489-9CC3-5E4EEBD87B6E}" type="sibTrans" cxnId="{889340B7-1ECD-48E2-A9A6-7F387469663C}">
      <dgm:prSet/>
      <dgm:spPr/>
      <dgm:t>
        <a:bodyPr/>
        <a:lstStyle/>
        <a:p>
          <a:endParaRPr lang="en-US"/>
        </a:p>
      </dgm:t>
    </dgm:pt>
    <dgm:pt modelId="{E96F5362-B077-4BE9-8676-226423C39656}">
      <dgm:prSet/>
      <dgm:spPr/>
      <dgm:t>
        <a:bodyPr/>
        <a:lstStyle/>
        <a:p>
          <a:r>
            <a:rPr lang="en-US"/>
            <a:t>WeCare Wales. (2022). The importance of the Welsh Language at work | WeCare Wales. [online] Available at: https://wecare.wales/news/the-importance-of-the-welsh-language-at-work [Accessed 28 Apr. 2025].</a:t>
          </a:r>
        </a:p>
      </dgm:t>
    </dgm:pt>
    <dgm:pt modelId="{30E8BCFB-6296-4365-B847-D7B3893115B8}" type="parTrans" cxnId="{238CCFEC-2F64-4769-80BD-61325C104A29}">
      <dgm:prSet/>
      <dgm:spPr/>
      <dgm:t>
        <a:bodyPr/>
        <a:lstStyle/>
        <a:p>
          <a:endParaRPr lang="en-US"/>
        </a:p>
      </dgm:t>
    </dgm:pt>
    <dgm:pt modelId="{CAC61ED5-8816-4A85-96ED-CF7C44B9A1CE}" type="sibTrans" cxnId="{238CCFEC-2F64-4769-80BD-61325C104A29}">
      <dgm:prSet/>
      <dgm:spPr/>
      <dgm:t>
        <a:bodyPr/>
        <a:lstStyle/>
        <a:p>
          <a:endParaRPr lang="en-US"/>
        </a:p>
      </dgm:t>
    </dgm:pt>
    <dgm:pt modelId="{1F424827-741C-4486-AC67-5CB783C1B6BA}">
      <dgm:prSet/>
      <dgm:spPr/>
      <dgm:t>
        <a:bodyPr/>
        <a:lstStyle/>
        <a:p>
          <a:r>
            <a:rPr lang="en-US"/>
            <a:t>Language, Work and Bilingual Services Report of the Working Group on the Welsh Language and Local Government. (2016). Available at: https://www.gov.wales/sites/default/files/publications/2019-02/language,-work-and-bilingual-services-report-working-group-on-the-welsh-language-and-local-government.pdf [Accessed 28 Apr. 2025].</a:t>
          </a:r>
        </a:p>
      </dgm:t>
    </dgm:pt>
    <dgm:pt modelId="{05F6A7CB-A4B0-4A14-B92E-6187A0F83F82}" type="parTrans" cxnId="{C672DC20-D711-4443-B9AD-B4068681D3F1}">
      <dgm:prSet/>
      <dgm:spPr/>
      <dgm:t>
        <a:bodyPr/>
        <a:lstStyle/>
        <a:p>
          <a:endParaRPr lang="en-US"/>
        </a:p>
      </dgm:t>
    </dgm:pt>
    <dgm:pt modelId="{01699A62-81D2-455A-B0D1-FC989641E8A1}" type="sibTrans" cxnId="{C672DC20-D711-4443-B9AD-B4068681D3F1}">
      <dgm:prSet/>
      <dgm:spPr/>
      <dgm:t>
        <a:bodyPr/>
        <a:lstStyle/>
        <a:p>
          <a:endParaRPr lang="en-US"/>
        </a:p>
      </dgm:t>
    </dgm:pt>
    <dgm:pt modelId="{3F1A719E-20A8-464C-BE55-FCF45422F178}">
      <dgm:prSet/>
      <dgm:spPr/>
      <dgm:t>
        <a:bodyPr/>
        <a:lstStyle/>
        <a:p>
          <a:r>
            <a:rPr lang="en-US"/>
            <a:t>Prys, C., Hodges, R. and Roberts, G.W., 2021. Rhetoric and reality: a critical review of language policy and legislation governing official minority language use in health and social care in Wales. Minorités linguistiques et société, (15), pp.87-110.</a:t>
          </a:r>
        </a:p>
      </dgm:t>
    </dgm:pt>
    <dgm:pt modelId="{B015AF09-7912-474F-ABE7-FAE7101E3F27}" type="parTrans" cxnId="{79181FC5-8BC3-4B97-808E-6DBADB819DE3}">
      <dgm:prSet/>
      <dgm:spPr/>
      <dgm:t>
        <a:bodyPr/>
        <a:lstStyle/>
        <a:p>
          <a:endParaRPr lang="en-US"/>
        </a:p>
      </dgm:t>
    </dgm:pt>
    <dgm:pt modelId="{D1120F9D-86AA-4034-9523-8A7674B848BD}" type="sibTrans" cxnId="{79181FC5-8BC3-4B97-808E-6DBADB819DE3}">
      <dgm:prSet/>
      <dgm:spPr/>
      <dgm:t>
        <a:bodyPr/>
        <a:lstStyle/>
        <a:p>
          <a:endParaRPr lang="en-US"/>
        </a:p>
      </dgm:t>
    </dgm:pt>
    <dgm:pt modelId="{2C8A11C6-D742-4495-87E3-0071198F1956}">
      <dgm:prSet/>
      <dgm:spPr/>
      <dgm:t>
        <a:bodyPr/>
        <a:lstStyle/>
        <a:p>
          <a:r>
            <a:rPr lang="en-US"/>
            <a:t>Luquis, R.R. and Pérez, M.A. eds., 2021. Cultural competence in health education and health promotion. John Wiley &amp; Sons.</a:t>
          </a:r>
        </a:p>
      </dgm:t>
    </dgm:pt>
    <dgm:pt modelId="{7308252A-76E8-4859-B5D3-3489CD4CCE3A}" type="parTrans" cxnId="{601A87FD-D2DB-4FBA-AA10-B26C3181E176}">
      <dgm:prSet/>
      <dgm:spPr/>
      <dgm:t>
        <a:bodyPr/>
        <a:lstStyle/>
        <a:p>
          <a:endParaRPr lang="en-US"/>
        </a:p>
      </dgm:t>
    </dgm:pt>
    <dgm:pt modelId="{B4D9089B-FB4D-4E6D-B5D2-D73600786A55}" type="sibTrans" cxnId="{601A87FD-D2DB-4FBA-AA10-B26C3181E176}">
      <dgm:prSet/>
      <dgm:spPr/>
      <dgm:t>
        <a:bodyPr/>
        <a:lstStyle/>
        <a:p>
          <a:endParaRPr lang="en-US"/>
        </a:p>
      </dgm:t>
    </dgm:pt>
    <dgm:pt modelId="{3586B47B-B943-4A29-BAF8-DE7BA3F33178}">
      <dgm:prSet/>
      <dgm:spPr/>
      <dgm:t>
        <a:bodyPr/>
        <a:lstStyle/>
        <a:p>
          <a:r>
            <a:rPr lang="en-US"/>
            <a:t>UNDP. (2015). Sustainable Development Goals. [online] Available at: https://www.undp.org/sustainable-development-goals [Accessed 28 Apr. 2025].</a:t>
          </a:r>
        </a:p>
      </dgm:t>
    </dgm:pt>
    <dgm:pt modelId="{26C3E1F5-202D-4774-81DD-E2EF9B05C3FF}" type="parTrans" cxnId="{3BF68E9B-9B1B-4EA4-B920-9D5845D94C24}">
      <dgm:prSet/>
      <dgm:spPr/>
      <dgm:t>
        <a:bodyPr/>
        <a:lstStyle/>
        <a:p>
          <a:endParaRPr lang="en-US"/>
        </a:p>
      </dgm:t>
    </dgm:pt>
    <dgm:pt modelId="{DAD7D330-3F57-458C-9BA6-4C502E3C1C05}" type="sibTrans" cxnId="{3BF68E9B-9B1B-4EA4-B920-9D5845D94C24}">
      <dgm:prSet/>
      <dgm:spPr/>
      <dgm:t>
        <a:bodyPr/>
        <a:lstStyle/>
        <a:p>
          <a:endParaRPr lang="en-US"/>
        </a:p>
      </dgm:t>
    </dgm:pt>
    <dgm:pt modelId="{28E6A3C5-9706-4103-8EC4-6262CA957C53}">
      <dgm:prSet/>
      <dgm:spPr/>
      <dgm:t>
        <a:bodyPr/>
        <a:lstStyle/>
        <a:p>
          <a:r>
            <a:rPr lang="en-US"/>
            <a:t>Un.org. (2015). THE 17 GOALS | Sustainable Development. [online] Available at: https://sdgs.un.org/goals [Accessed 28 Apr. 2025].</a:t>
          </a:r>
        </a:p>
      </dgm:t>
    </dgm:pt>
    <dgm:pt modelId="{4740AFC0-8542-47E0-BD9B-51EAE77B7DA9}" type="parTrans" cxnId="{0095F0D4-7F41-4BC1-9059-B1DE2EBD8BEE}">
      <dgm:prSet/>
      <dgm:spPr/>
      <dgm:t>
        <a:bodyPr/>
        <a:lstStyle/>
        <a:p>
          <a:endParaRPr lang="en-US"/>
        </a:p>
      </dgm:t>
    </dgm:pt>
    <dgm:pt modelId="{4F4DA32E-5FD0-4F4F-90FF-8B6F471B15C6}" type="sibTrans" cxnId="{0095F0D4-7F41-4BC1-9059-B1DE2EBD8BEE}">
      <dgm:prSet/>
      <dgm:spPr/>
      <dgm:t>
        <a:bodyPr/>
        <a:lstStyle/>
        <a:p>
          <a:endParaRPr lang="en-US"/>
        </a:p>
      </dgm:t>
    </dgm:pt>
    <dgm:pt modelId="{848FEC90-957B-4AF5-8A8C-1D5B1C9B12AF}" type="pres">
      <dgm:prSet presAssocID="{57A5A423-2771-4E2D-AE2A-BEF98B941C73}" presName="diagram" presStyleCnt="0">
        <dgm:presLayoutVars>
          <dgm:dir/>
          <dgm:resizeHandles val="exact"/>
        </dgm:presLayoutVars>
      </dgm:prSet>
      <dgm:spPr/>
    </dgm:pt>
    <dgm:pt modelId="{3C97EBD9-1915-41D2-8D59-4990C984FD9F}" type="pres">
      <dgm:prSet presAssocID="{45C9B293-D846-4810-9830-5FCF83E66AC8}" presName="node" presStyleLbl="node1" presStyleIdx="0" presStyleCnt="10">
        <dgm:presLayoutVars>
          <dgm:bulletEnabled val="1"/>
        </dgm:presLayoutVars>
      </dgm:prSet>
      <dgm:spPr/>
    </dgm:pt>
    <dgm:pt modelId="{F772295F-C0A6-4CB8-A26E-B91B45084AD7}" type="pres">
      <dgm:prSet presAssocID="{61437C07-B056-4610-A445-63945F2E4CC4}" presName="sibTrans" presStyleCnt="0"/>
      <dgm:spPr/>
    </dgm:pt>
    <dgm:pt modelId="{F06D5105-1F76-418A-8DA8-7C83A6EA6E69}" type="pres">
      <dgm:prSet presAssocID="{241F1AEC-3977-42BF-B0BD-92C14356C1AA}" presName="node" presStyleLbl="node1" presStyleIdx="1" presStyleCnt="10">
        <dgm:presLayoutVars>
          <dgm:bulletEnabled val="1"/>
        </dgm:presLayoutVars>
      </dgm:prSet>
      <dgm:spPr/>
    </dgm:pt>
    <dgm:pt modelId="{202945B5-70B3-4556-A6E0-BD14211B9450}" type="pres">
      <dgm:prSet presAssocID="{EF63F5AF-5E6A-4BFA-AD32-84AC3E3AA9E1}" presName="sibTrans" presStyleCnt="0"/>
      <dgm:spPr/>
    </dgm:pt>
    <dgm:pt modelId="{D577F5F2-5C3E-47C9-A0A1-CC7634DBDF05}" type="pres">
      <dgm:prSet presAssocID="{F32431F1-C22F-46FB-9D24-FB39EFBBEA6A}" presName="node" presStyleLbl="node1" presStyleIdx="2" presStyleCnt="10">
        <dgm:presLayoutVars>
          <dgm:bulletEnabled val="1"/>
        </dgm:presLayoutVars>
      </dgm:prSet>
      <dgm:spPr/>
    </dgm:pt>
    <dgm:pt modelId="{8703D693-1E6F-4EBD-B076-5F57A6BC0C98}" type="pres">
      <dgm:prSet presAssocID="{33B2285E-C3F8-4BC5-AD59-AD1B63E152A6}" presName="sibTrans" presStyleCnt="0"/>
      <dgm:spPr/>
    </dgm:pt>
    <dgm:pt modelId="{CE200091-8656-4E25-9F45-E13EEC4309FB}" type="pres">
      <dgm:prSet presAssocID="{61E89AA3-4D35-407F-892E-660B826BB8F6}" presName="node" presStyleLbl="node1" presStyleIdx="3" presStyleCnt="10">
        <dgm:presLayoutVars>
          <dgm:bulletEnabled val="1"/>
        </dgm:presLayoutVars>
      </dgm:prSet>
      <dgm:spPr/>
    </dgm:pt>
    <dgm:pt modelId="{A451B455-6EB3-4D09-B19F-720B095D5856}" type="pres">
      <dgm:prSet presAssocID="{F178E9D9-8518-4489-9CC3-5E4EEBD87B6E}" presName="sibTrans" presStyleCnt="0"/>
      <dgm:spPr/>
    </dgm:pt>
    <dgm:pt modelId="{BB93FC92-BE81-40E9-A572-81C4C0DBA6BF}" type="pres">
      <dgm:prSet presAssocID="{E96F5362-B077-4BE9-8676-226423C39656}" presName="node" presStyleLbl="node1" presStyleIdx="4" presStyleCnt="10">
        <dgm:presLayoutVars>
          <dgm:bulletEnabled val="1"/>
        </dgm:presLayoutVars>
      </dgm:prSet>
      <dgm:spPr/>
    </dgm:pt>
    <dgm:pt modelId="{57F2A28A-19E3-4CA3-9E81-30C11AD29142}" type="pres">
      <dgm:prSet presAssocID="{CAC61ED5-8816-4A85-96ED-CF7C44B9A1CE}" presName="sibTrans" presStyleCnt="0"/>
      <dgm:spPr/>
    </dgm:pt>
    <dgm:pt modelId="{6D29D12E-6F91-4514-B581-0355C5BD2EF9}" type="pres">
      <dgm:prSet presAssocID="{1F424827-741C-4486-AC67-5CB783C1B6BA}" presName="node" presStyleLbl="node1" presStyleIdx="5" presStyleCnt="10">
        <dgm:presLayoutVars>
          <dgm:bulletEnabled val="1"/>
        </dgm:presLayoutVars>
      </dgm:prSet>
      <dgm:spPr/>
    </dgm:pt>
    <dgm:pt modelId="{C171C822-FF3A-42A2-BC22-1580D19BE2CF}" type="pres">
      <dgm:prSet presAssocID="{01699A62-81D2-455A-B0D1-FC989641E8A1}" presName="sibTrans" presStyleCnt="0"/>
      <dgm:spPr/>
    </dgm:pt>
    <dgm:pt modelId="{77AF75CA-F994-4928-BE82-5C76F0DB8FC3}" type="pres">
      <dgm:prSet presAssocID="{3F1A719E-20A8-464C-BE55-FCF45422F178}" presName="node" presStyleLbl="node1" presStyleIdx="6" presStyleCnt="10">
        <dgm:presLayoutVars>
          <dgm:bulletEnabled val="1"/>
        </dgm:presLayoutVars>
      </dgm:prSet>
      <dgm:spPr/>
    </dgm:pt>
    <dgm:pt modelId="{B772E41E-AE0E-4AC8-9962-E8C6CCA9A9E4}" type="pres">
      <dgm:prSet presAssocID="{D1120F9D-86AA-4034-9523-8A7674B848BD}" presName="sibTrans" presStyleCnt="0"/>
      <dgm:spPr/>
    </dgm:pt>
    <dgm:pt modelId="{36AF3EDA-386D-402C-AE06-5BC55E2DB297}" type="pres">
      <dgm:prSet presAssocID="{2C8A11C6-D742-4495-87E3-0071198F1956}" presName="node" presStyleLbl="node1" presStyleIdx="7" presStyleCnt="10">
        <dgm:presLayoutVars>
          <dgm:bulletEnabled val="1"/>
        </dgm:presLayoutVars>
      </dgm:prSet>
      <dgm:spPr/>
    </dgm:pt>
    <dgm:pt modelId="{CF1FE45B-0787-4597-8D07-01C74C4C8E88}" type="pres">
      <dgm:prSet presAssocID="{B4D9089B-FB4D-4E6D-B5D2-D73600786A55}" presName="sibTrans" presStyleCnt="0"/>
      <dgm:spPr/>
    </dgm:pt>
    <dgm:pt modelId="{24719B91-8A56-4E2F-B929-6979DF6EAC9C}" type="pres">
      <dgm:prSet presAssocID="{3586B47B-B943-4A29-BAF8-DE7BA3F33178}" presName="node" presStyleLbl="node1" presStyleIdx="8" presStyleCnt="10">
        <dgm:presLayoutVars>
          <dgm:bulletEnabled val="1"/>
        </dgm:presLayoutVars>
      </dgm:prSet>
      <dgm:spPr/>
    </dgm:pt>
    <dgm:pt modelId="{B760F43C-4D4F-4159-A490-60F7875F42A8}" type="pres">
      <dgm:prSet presAssocID="{DAD7D330-3F57-458C-9BA6-4C502E3C1C05}" presName="sibTrans" presStyleCnt="0"/>
      <dgm:spPr/>
    </dgm:pt>
    <dgm:pt modelId="{D28A0049-5966-4202-AC5B-0ED31E79B9DF}" type="pres">
      <dgm:prSet presAssocID="{28E6A3C5-9706-4103-8EC4-6262CA957C53}" presName="node" presStyleLbl="node1" presStyleIdx="9" presStyleCnt="10">
        <dgm:presLayoutVars>
          <dgm:bulletEnabled val="1"/>
        </dgm:presLayoutVars>
      </dgm:prSet>
      <dgm:spPr/>
    </dgm:pt>
  </dgm:ptLst>
  <dgm:cxnLst>
    <dgm:cxn modelId="{C672DC20-D711-4443-B9AD-B4068681D3F1}" srcId="{57A5A423-2771-4E2D-AE2A-BEF98B941C73}" destId="{1F424827-741C-4486-AC67-5CB783C1B6BA}" srcOrd="5" destOrd="0" parTransId="{05F6A7CB-A4B0-4A14-B92E-6187A0F83F82}" sibTransId="{01699A62-81D2-455A-B0D1-FC989641E8A1}"/>
    <dgm:cxn modelId="{43CCF241-54D0-47CC-A180-32A40310E7C3}" type="presOf" srcId="{2C8A11C6-D742-4495-87E3-0071198F1956}" destId="{36AF3EDA-386D-402C-AE06-5BC55E2DB297}" srcOrd="0" destOrd="0" presId="urn:microsoft.com/office/officeart/2005/8/layout/default"/>
    <dgm:cxn modelId="{D5E68C43-CB67-4376-B0E0-132F11F7E632}" srcId="{57A5A423-2771-4E2D-AE2A-BEF98B941C73}" destId="{241F1AEC-3977-42BF-B0BD-92C14356C1AA}" srcOrd="1" destOrd="0" parTransId="{AEA8432C-E729-409D-BF2B-7C49E6BD31C2}" sibTransId="{EF63F5AF-5E6A-4BFA-AD32-84AC3E3AA9E1}"/>
    <dgm:cxn modelId="{FD846E4A-E1CD-41F7-A2D0-F840BC5A42DA}" type="presOf" srcId="{45C9B293-D846-4810-9830-5FCF83E66AC8}" destId="{3C97EBD9-1915-41D2-8D59-4990C984FD9F}" srcOrd="0" destOrd="0" presId="urn:microsoft.com/office/officeart/2005/8/layout/default"/>
    <dgm:cxn modelId="{A91E586C-222F-47C1-B540-3D3329886844}" srcId="{57A5A423-2771-4E2D-AE2A-BEF98B941C73}" destId="{F32431F1-C22F-46FB-9D24-FB39EFBBEA6A}" srcOrd="2" destOrd="0" parTransId="{BAC84203-C9EE-4DC5-92ED-541C5FD077A3}" sibTransId="{33B2285E-C3F8-4BC5-AD59-AD1B63E152A6}"/>
    <dgm:cxn modelId="{7C84C26C-4A22-4B5A-ADF3-54ED44AE49E1}" type="presOf" srcId="{3F1A719E-20A8-464C-BE55-FCF45422F178}" destId="{77AF75CA-F994-4928-BE82-5C76F0DB8FC3}" srcOrd="0" destOrd="0" presId="urn:microsoft.com/office/officeart/2005/8/layout/default"/>
    <dgm:cxn modelId="{25C93D50-F58D-439F-9FC7-43A828F815C7}" type="presOf" srcId="{57A5A423-2771-4E2D-AE2A-BEF98B941C73}" destId="{848FEC90-957B-4AF5-8A8C-1D5B1C9B12AF}" srcOrd="0" destOrd="0" presId="urn:microsoft.com/office/officeart/2005/8/layout/default"/>
    <dgm:cxn modelId="{7F056354-1798-4E6E-96CB-062A4FBCF8AA}" type="presOf" srcId="{3586B47B-B943-4A29-BAF8-DE7BA3F33178}" destId="{24719B91-8A56-4E2F-B929-6979DF6EAC9C}" srcOrd="0" destOrd="0" presId="urn:microsoft.com/office/officeart/2005/8/layout/default"/>
    <dgm:cxn modelId="{AA55DE8E-0375-4BE8-B640-B99DDD24F1B2}" type="presOf" srcId="{241F1AEC-3977-42BF-B0BD-92C14356C1AA}" destId="{F06D5105-1F76-418A-8DA8-7C83A6EA6E69}" srcOrd="0" destOrd="0" presId="urn:microsoft.com/office/officeart/2005/8/layout/default"/>
    <dgm:cxn modelId="{3BF68E9B-9B1B-4EA4-B920-9D5845D94C24}" srcId="{57A5A423-2771-4E2D-AE2A-BEF98B941C73}" destId="{3586B47B-B943-4A29-BAF8-DE7BA3F33178}" srcOrd="8" destOrd="0" parTransId="{26C3E1F5-202D-4774-81DD-E2EF9B05C3FF}" sibTransId="{DAD7D330-3F57-458C-9BA6-4C502E3C1C05}"/>
    <dgm:cxn modelId="{A60B86A0-383B-430E-9E2C-4FC5C5F6484A}" type="presOf" srcId="{28E6A3C5-9706-4103-8EC4-6262CA957C53}" destId="{D28A0049-5966-4202-AC5B-0ED31E79B9DF}" srcOrd="0" destOrd="0" presId="urn:microsoft.com/office/officeart/2005/8/layout/default"/>
    <dgm:cxn modelId="{95A2C3B4-16CA-4592-955F-F8444D244B17}" type="presOf" srcId="{1F424827-741C-4486-AC67-5CB783C1B6BA}" destId="{6D29D12E-6F91-4514-B581-0355C5BD2EF9}" srcOrd="0" destOrd="0" presId="urn:microsoft.com/office/officeart/2005/8/layout/default"/>
    <dgm:cxn modelId="{889340B7-1ECD-48E2-A9A6-7F387469663C}" srcId="{57A5A423-2771-4E2D-AE2A-BEF98B941C73}" destId="{61E89AA3-4D35-407F-892E-660B826BB8F6}" srcOrd="3" destOrd="0" parTransId="{7A16DAF3-42C3-4B56-9888-E89202BC6D64}" sibTransId="{F178E9D9-8518-4489-9CC3-5E4EEBD87B6E}"/>
    <dgm:cxn modelId="{DB1A03C4-22E4-423A-87D5-416B9FD948DD}" type="presOf" srcId="{61E89AA3-4D35-407F-892E-660B826BB8F6}" destId="{CE200091-8656-4E25-9F45-E13EEC4309FB}" srcOrd="0" destOrd="0" presId="urn:microsoft.com/office/officeart/2005/8/layout/default"/>
    <dgm:cxn modelId="{79181FC5-8BC3-4B97-808E-6DBADB819DE3}" srcId="{57A5A423-2771-4E2D-AE2A-BEF98B941C73}" destId="{3F1A719E-20A8-464C-BE55-FCF45422F178}" srcOrd="6" destOrd="0" parTransId="{B015AF09-7912-474F-ABE7-FAE7101E3F27}" sibTransId="{D1120F9D-86AA-4034-9523-8A7674B848BD}"/>
    <dgm:cxn modelId="{0095F0D4-7F41-4BC1-9059-B1DE2EBD8BEE}" srcId="{57A5A423-2771-4E2D-AE2A-BEF98B941C73}" destId="{28E6A3C5-9706-4103-8EC4-6262CA957C53}" srcOrd="9" destOrd="0" parTransId="{4740AFC0-8542-47E0-BD9B-51EAE77B7DA9}" sibTransId="{4F4DA32E-5FD0-4F4F-90FF-8B6F471B15C6}"/>
    <dgm:cxn modelId="{4DE7C2D5-DD51-406A-9064-299446AAF48B}" type="presOf" srcId="{F32431F1-C22F-46FB-9D24-FB39EFBBEA6A}" destId="{D577F5F2-5C3E-47C9-A0A1-CC7634DBDF05}" srcOrd="0" destOrd="0" presId="urn:microsoft.com/office/officeart/2005/8/layout/default"/>
    <dgm:cxn modelId="{238CCFEC-2F64-4769-80BD-61325C104A29}" srcId="{57A5A423-2771-4E2D-AE2A-BEF98B941C73}" destId="{E96F5362-B077-4BE9-8676-226423C39656}" srcOrd="4" destOrd="0" parTransId="{30E8BCFB-6296-4365-B847-D7B3893115B8}" sibTransId="{CAC61ED5-8816-4A85-96ED-CF7C44B9A1CE}"/>
    <dgm:cxn modelId="{0F67E9F0-4D6D-4C57-A11A-68E9F76A8C71}" type="presOf" srcId="{E96F5362-B077-4BE9-8676-226423C39656}" destId="{BB93FC92-BE81-40E9-A572-81C4C0DBA6BF}" srcOrd="0" destOrd="0" presId="urn:microsoft.com/office/officeart/2005/8/layout/default"/>
    <dgm:cxn modelId="{B97AB3FB-FD31-4929-B5F9-FA385CC7DFE9}" srcId="{57A5A423-2771-4E2D-AE2A-BEF98B941C73}" destId="{45C9B293-D846-4810-9830-5FCF83E66AC8}" srcOrd="0" destOrd="0" parTransId="{E43BDFF8-4D3F-4135-ACE6-3701C6FE7CC5}" sibTransId="{61437C07-B056-4610-A445-63945F2E4CC4}"/>
    <dgm:cxn modelId="{601A87FD-D2DB-4FBA-AA10-B26C3181E176}" srcId="{57A5A423-2771-4E2D-AE2A-BEF98B941C73}" destId="{2C8A11C6-D742-4495-87E3-0071198F1956}" srcOrd="7" destOrd="0" parTransId="{7308252A-76E8-4859-B5D3-3489CD4CCE3A}" sibTransId="{B4D9089B-FB4D-4E6D-B5D2-D73600786A55}"/>
    <dgm:cxn modelId="{642F96DB-66A3-404E-AB97-205A02C61121}" type="presParOf" srcId="{848FEC90-957B-4AF5-8A8C-1D5B1C9B12AF}" destId="{3C97EBD9-1915-41D2-8D59-4990C984FD9F}" srcOrd="0" destOrd="0" presId="urn:microsoft.com/office/officeart/2005/8/layout/default"/>
    <dgm:cxn modelId="{4B33EB9A-E116-465A-A007-46CD88F67E6B}" type="presParOf" srcId="{848FEC90-957B-4AF5-8A8C-1D5B1C9B12AF}" destId="{F772295F-C0A6-4CB8-A26E-B91B45084AD7}" srcOrd="1" destOrd="0" presId="urn:microsoft.com/office/officeart/2005/8/layout/default"/>
    <dgm:cxn modelId="{3F42F470-8207-4B70-BFF5-E3AD0808D170}" type="presParOf" srcId="{848FEC90-957B-4AF5-8A8C-1D5B1C9B12AF}" destId="{F06D5105-1F76-418A-8DA8-7C83A6EA6E69}" srcOrd="2" destOrd="0" presId="urn:microsoft.com/office/officeart/2005/8/layout/default"/>
    <dgm:cxn modelId="{3A3F6240-0E2A-46E6-AE2D-9B465A567DC2}" type="presParOf" srcId="{848FEC90-957B-4AF5-8A8C-1D5B1C9B12AF}" destId="{202945B5-70B3-4556-A6E0-BD14211B9450}" srcOrd="3" destOrd="0" presId="urn:microsoft.com/office/officeart/2005/8/layout/default"/>
    <dgm:cxn modelId="{A9353390-C1DD-4204-A08C-0A1579C6C2AC}" type="presParOf" srcId="{848FEC90-957B-4AF5-8A8C-1D5B1C9B12AF}" destId="{D577F5F2-5C3E-47C9-A0A1-CC7634DBDF05}" srcOrd="4" destOrd="0" presId="urn:microsoft.com/office/officeart/2005/8/layout/default"/>
    <dgm:cxn modelId="{CD306526-E99E-44E0-97B2-4802D68381D2}" type="presParOf" srcId="{848FEC90-957B-4AF5-8A8C-1D5B1C9B12AF}" destId="{8703D693-1E6F-4EBD-B076-5F57A6BC0C98}" srcOrd="5" destOrd="0" presId="urn:microsoft.com/office/officeart/2005/8/layout/default"/>
    <dgm:cxn modelId="{50A48A17-1229-468E-BA8B-476FD4FF7888}" type="presParOf" srcId="{848FEC90-957B-4AF5-8A8C-1D5B1C9B12AF}" destId="{CE200091-8656-4E25-9F45-E13EEC4309FB}" srcOrd="6" destOrd="0" presId="urn:microsoft.com/office/officeart/2005/8/layout/default"/>
    <dgm:cxn modelId="{B650F030-CC6A-4812-8E5C-C2744D99F8B6}" type="presParOf" srcId="{848FEC90-957B-4AF5-8A8C-1D5B1C9B12AF}" destId="{A451B455-6EB3-4D09-B19F-720B095D5856}" srcOrd="7" destOrd="0" presId="urn:microsoft.com/office/officeart/2005/8/layout/default"/>
    <dgm:cxn modelId="{8FB2A43C-59F5-453B-B563-ED3EC16A0956}" type="presParOf" srcId="{848FEC90-957B-4AF5-8A8C-1D5B1C9B12AF}" destId="{BB93FC92-BE81-40E9-A572-81C4C0DBA6BF}" srcOrd="8" destOrd="0" presId="urn:microsoft.com/office/officeart/2005/8/layout/default"/>
    <dgm:cxn modelId="{D99E7DB5-4BDE-4EC8-BBA6-BA829856B733}" type="presParOf" srcId="{848FEC90-957B-4AF5-8A8C-1D5B1C9B12AF}" destId="{57F2A28A-19E3-4CA3-9E81-30C11AD29142}" srcOrd="9" destOrd="0" presId="urn:microsoft.com/office/officeart/2005/8/layout/default"/>
    <dgm:cxn modelId="{B651EE37-FB53-41E5-99CC-FB71C62A72FD}" type="presParOf" srcId="{848FEC90-957B-4AF5-8A8C-1D5B1C9B12AF}" destId="{6D29D12E-6F91-4514-B581-0355C5BD2EF9}" srcOrd="10" destOrd="0" presId="urn:microsoft.com/office/officeart/2005/8/layout/default"/>
    <dgm:cxn modelId="{95486AAE-5982-478F-9114-456B52984E63}" type="presParOf" srcId="{848FEC90-957B-4AF5-8A8C-1D5B1C9B12AF}" destId="{C171C822-FF3A-42A2-BC22-1580D19BE2CF}" srcOrd="11" destOrd="0" presId="urn:microsoft.com/office/officeart/2005/8/layout/default"/>
    <dgm:cxn modelId="{5580EF57-69CE-47DD-8BDA-C7AA94084164}" type="presParOf" srcId="{848FEC90-957B-4AF5-8A8C-1D5B1C9B12AF}" destId="{77AF75CA-F994-4928-BE82-5C76F0DB8FC3}" srcOrd="12" destOrd="0" presId="urn:microsoft.com/office/officeart/2005/8/layout/default"/>
    <dgm:cxn modelId="{10A768A1-E4B4-4D41-9CC4-92F6CB44849E}" type="presParOf" srcId="{848FEC90-957B-4AF5-8A8C-1D5B1C9B12AF}" destId="{B772E41E-AE0E-4AC8-9962-E8C6CCA9A9E4}" srcOrd="13" destOrd="0" presId="urn:microsoft.com/office/officeart/2005/8/layout/default"/>
    <dgm:cxn modelId="{0D9AAD11-42EE-4048-BED0-C00236724998}" type="presParOf" srcId="{848FEC90-957B-4AF5-8A8C-1D5B1C9B12AF}" destId="{36AF3EDA-386D-402C-AE06-5BC55E2DB297}" srcOrd="14" destOrd="0" presId="urn:microsoft.com/office/officeart/2005/8/layout/default"/>
    <dgm:cxn modelId="{72ACC200-67AC-4CFD-96C7-AC288E8D3451}" type="presParOf" srcId="{848FEC90-957B-4AF5-8A8C-1D5B1C9B12AF}" destId="{CF1FE45B-0787-4597-8D07-01C74C4C8E88}" srcOrd="15" destOrd="0" presId="urn:microsoft.com/office/officeart/2005/8/layout/default"/>
    <dgm:cxn modelId="{B4AA3F06-7533-4B93-A965-068F643100D8}" type="presParOf" srcId="{848FEC90-957B-4AF5-8A8C-1D5B1C9B12AF}" destId="{24719B91-8A56-4E2F-B929-6979DF6EAC9C}" srcOrd="16" destOrd="0" presId="urn:microsoft.com/office/officeart/2005/8/layout/default"/>
    <dgm:cxn modelId="{95E3FB60-DDF7-41BC-82BE-B7BA23A2825D}" type="presParOf" srcId="{848FEC90-957B-4AF5-8A8C-1D5B1C9B12AF}" destId="{B760F43C-4D4F-4159-A490-60F7875F42A8}" srcOrd="17" destOrd="0" presId="urn:microsoft.com/office/officeart/2005/8/layout/default"/>
    <dgm:cxn modelId="{71D9E76E-39B2-4678-8F96-0D069274F0C3}" type="presParOf" srcId="{848FEC90-957B-4AF5-8A8C-1D5B1C9B12AF}" destId="{D28A0049-5966-4202-AC5B-0ED31E79B9DF}"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97EBD9-1915-41D2-8D59-4990C984FD9F}">
      <dsp:nvSpPr>
        <dsp:cNvPr id="0" name=""/>
        <dsp:cNvSpPr/>
      </dsp:nvSpPr>
      <dsp:spPr>
        <a:xfrm>
          <a:off x="582645" y="1178"/>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Senedd.wales. (2020). History of devolution. [online] Available at: https://senedd.wales/how-we-work/history-of-devolution/ [Accessed 28 Apr. 2025].</a:t>
          </a:r>
        </a:p>
      </dsp:txBody>
      <dsp:txXfrm>
        <a:off x="582645" y="1178"/>
        <a:ext cx="2174490" cy="1304694"/>
      </dsp:txXfrm>
    </dsp:sp>
    <dsp:sp modelId="{F06D5105-1F76-418A-8DA8-7C83A6EA6E69}">
      <dsp:nvSpPr>
        <dsp:cNvPr id="0" name=""/>
        <dsp:cNvSpPr/>
      </dsp:nvSpPr>
      <dsp:spPr>
        <a:xfrm>
          <a:off x="2974584" y="1178"/>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‌Jones, C. (2024). Grant of £5,000 for Welsh speakers and families for Wales return. [online] Bbc.com. Available at: https://www.bbc.com/news/articles/cn4z84k4v21o [Accessed 28 Apr. 2025].</a:t>
          </a:r>
        </a:p>
      </dsp:txBody>
      <dsp:txXfrm>
        <a:off x="2974584" y="1178"/>
        <a:ext cx="2174490" cy="1304694"/>
      </dsp:txXfrm>
    </dsp:sp>
    <dsp:sp modelId="{D577F5F2-5C3E-47C9-A0A1-CC7634DBDF05}">
      <dsp:nvSpPr>
        <dsp:cNvPr id="0" name=""/>
        <dsp:cNvSpPr/>
      </dsp:nvSpPr>
      <dsp:spPr>
        <a:xfrm>
          <a:off x="5366524" y="1178"/>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News, I. (2015). Welsh language ‘faces challenges’, survey reveals. [online] ITV News. Available at: https://www.itv.com/news/wales/2015-11-26/welsh-language-faces-challenges-survey-reveals [Accessed 28 Apr. 2025].</a:t>
          </a:r>
        </a:p>
      </dsp:txBody>
      <dsp:txXfrm>
        <a:off x="5366524" y="1178"/>
        <a:ext cx="2174490" cy="1304694"/>
      </dsp:txXfrm>
    </dsp:sp>
    <dsp:sp modelId="{CE200091-8656-4E25-9F45-E13EEC4309FB}">
      <dsp:nvSpPr>
        <dsp:cNvPr id="0" name=""/>
        <dsp:cNvSpPr/>
      </dsp:nvSpPr>
      <dsp:spPr>
        <a:xfrm>
          <a:off x="7758464" y="1178"/>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UNICEF DATA. (2023). SDG Goal 3: Good Health and Well-being - UNICEF DATA. [online] Available at: https://data.unicef.org/sdgs/goal-3-good-health-wellbeing/ [Accessed 28 Apr. 2025].</a:t>
          </a:r>
        </a:p>
      </dsp:txBody>
      <dsp:txXfrm>
        <a:off x="7758464" y="1178"/>
        <a:ext cx="2174490" cy="1304694"/>
      </dsp:txXfrm>
    </dsp:sp>
    <dsp:sp modelId="{BB93FC92-BE81-40E9-A572-81C4C0DBA6BF}">
      <dsp:nvSpPr>
        <dsp:cNvPr id="0" name=""/>
        <dsp:cNvSpPr/>
      </dsp:nvSpPr>
      <dsp:spPr>
        <a:xfrm>
          <a:off x="582645" y="1523321"/>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WeCare Wales. (2022). The importance of the Welsh Language at work | WeCare Wales. [online] Available at: https://wecare.wales/news/the-importance-of-the-welsh-language-at-work [Accessed 28 Apr. 2025].</a:t>
          </a:r>
        </a:p>
      </dsp:txBody>
      <dsp:txXfrm>
        <a:off x="582645" y="1523321"/>
        <a:ext cx="2174490" cy="1304694"/>
      </dsp:txXfrm>
    </dsp:sp>
    <dsp:sp modelId="{6D29D12E-6F91-4514-B581-0355C5BD2EF9}">
      <dsp:nvSpPr>
        <dsp:cNvPr id="0" name=""/>
        <dsp:cNvSpPr/>
      </dsp:nvSpPr>
      <dsp:spPr>
        <a:xfrm>
          <a:off x="2974584" y="1523321"/>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Language, Work and Bilingual Services Report of the Working Group on the Welsh Language and Local Government. (2016). Available at: https://www.gov.wales/sites/default/files/publications/2019-02/language,-work-and-bilingual-services-report-working-group-on-the-welsh-language-and-local-government.pdf [Accessed 28 Apr. 2025].</a:t>
          </a:r>
        </a:p>
      </dsp:txBody>
      <dsp:txXfrm>
        <a:off x="2974584" y="1523321"/>
        <a:ext cx="2174490" cy="1304694"/>
      </dsp:txXfrm>
    </dsp:sp>
    <dsp:sp modelId="{77AF75CA-F994-4928-BE82-5C76F0DB8FC3}">
      <dsp:nvSpPr>
        <dsp:cNvPr id="0" name=""/>
        <dsp:cNvSpPr/>
      </dsp:nvSpPr>
      <dsp:spPr>
        <a:xfrm>
          <a:off x="5366524" y="1523321"/>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Prys, C., Hodges, R. and Roberts, G.W., 2021. Rhetoric and reality: a critical review of language policy and legislation governing official minority language use in health and social care in Wales. Minorités linguistiques et société, (15), pp.87-110.</a:t>
          </a:r>
        </a:p>
      </dsp:txBody>
      <dsp:txXfrm>
        <a:off x="5366524" y="1523321"/>
        <a:ext cx="2174490" cy="1304694"/>
      </dsp:txXfrm>
    </dsp:sp>
    <dsp:sp modelId="{36AF3EDA-386D-402C-AE06-5BC55E2DB297}">
      <dsp:nvSpPr>
        <dsp:cNvPr id="0" name=""/>
        <dsp:cNvSpPr/>
      </dsp:nvSpPr>
      <dsp:spPr>
        <a:xfrm>
          <a:off x="7758464" y="1523321"/>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Luquis, R.R. and Pérez, M.A. eds., 2021. Cultural competence in health education and health promotion. John Wiley &amp; Sons.</a:t>
          </a:r>
        </a:p>
      </dsp:txBody>
      <dsp:txXfrm>
        <a:off x="7758464" y="1523321"/>
        <a:ext cx="2174490" cy="1304694"/>
      </dsp:txXfrm>
    </dsp:sp>
    <dsp:sp modelId="{24719B91-8A56-4E2F-B929-6979DF6EAC9C}">
      <dsp:nvSpPr>
        <dsp:cNvPr id="0" name=""/>
        <dsp:cNvSpPr/>
      </dsp:nvSpPr>
      <dsp:spPr>
        <a:xfrm>
          <a:off x="2974584" y="3045465"/>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UNDP. (2015). Sustainable Development Goals. [online] Available at: https://www.undp.org/sustainable-development-goals [Accessed 28 Apr. 2025].</a:t>
          </a:r>
        </a:p>
      </dsp:txBody>
      <dsp:txXfrm>
        <a:off x="2974584" y="3045465"/>
        <a:ext cx="2174490" cy="1304694"/>
      </dsp:txXfrm>
    </dsp:sp>
    <dsp:sp modelId="{D28A0049-5966-4202-AC5B-0ED31E79B9DF}">
      <dsp:nvSpPr>
        <dsp:cNvPr id="0" name=""/>
        <dsp:cNvSpPr/>
      </dsp:nvSpPr>
      <dsp:spPr>
        <a:xfrm>
          <a:off x="5366524" y="3045465"/>
          <a:ext cx="2174490" cy="13046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266700">
            <a:lnSpc>
              <a:spcPct val="90000"/>
            </a:lnSpc>
            <a:spcBef>
              <a:spcPct val="0"/>
            </a:spcBef>
            <a:spcAft>
              <a:spcPct val="35000"/>
            </a:spcAft>
            <a:buNone/>
          </a:pPr>
          <a:r>
            <a:rPr lang="en-US" sz="600" kern="1200"/>
            <a:t>Un.org. (2015). THE 17 GOALS | Sustainable Development. [online] Available at: https://sdgs.un.org/goals [Accessed 28 Apr. 2025].</a:t>
          </a:r>
        </a:p>
      </dsp:txBody>
      <dsp:txXfrm>
        <a:off x="5366524" y="3045465"/>
        <a:ext cx="2174490" cy="13046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250240-8201-49F0-A062-25C1FC750B7C}" type="datetimeFigureOut">
              <a:rPr lang="en-GB" smtClean="0"/>
              <a:t>30/04/2025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5C7BA6-BD17-464C-AD1C-F64A168BD9D7}" type="slidenum">
              <a:rPr lang="en-GB" smtClean="0"/>
              <a:t>‹#›</a:t>
            </a:fld>
            <a:endParaRPr lang="en-GB"/>
          </a:p>
        </p:txBody>
      </p:sp>
    </p:spTree>
    <p:extLst>
      <p:ext uri="{BB962C8B-B14F-4D97-AF65-F5344CB8AC3E}">
        <p14:creationId xmlns:p14="http://schemas.microsoft.com/office/powerpoint/2010/main" val="4141669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This brings you "The Value of Welsh Language and Culture in Health and Social Care" today with high enthusiasm.</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This article starts by setting the scene historically.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Welsh Government obtained the power to create policies suited for Welsh-specific national needs through devolution since 1999. Health and social care organizations reprioritized service delivery around the core values of Welsh language together with its culture and identity beyond political reforms since 1999. Through devolution we gained both political and cultural authority which enabled us to establish dignity as well as inclusiveness and belonging as fundamental values for our communities.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Why does language matter?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essence of language extends beyond verbal communication because trust in addition to comfort preferences and connection requirements become an important aspect.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Studies demonstrate that patients who communicate in their preferred language including Welsh, especially in Welsh environments experience increased feelings of security together with greater reverence and enhanced comprehension.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Patient care receives a quantitative improvement using Welsh language.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Welsh Language Measure 2011 along with the “More Than Just Words" framework establish both legal and moral responsibilities for healthcare providers to provide bilingual care services.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delivery of bilingual care services advances both patient rights protection while decreasing social differences while elevating universal healthcare quality.</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Of course, challenges exist.  Inadequate numbers of Welsh speakers together with communication difficulties and cultural cross-sections produce adverse results in patient care and diminish trust. Organizations should prioritize training staff while promoting bilingualism and creating environments that celebrate diversity since these measures are essential for delivering care.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Our poster shows how this movement supports the UN Sustainable Development Goals, especially through objectives 3: Good Health and Wellbeing and 10: Reducing Inequalities.  Following the growth of Welsh language, use in healthcare will establish a more equitable and healthier environment for the people of tomorrow.</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In conclusion —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Welsh language stands as more than a traditional practice.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pPr>
            <a:r>
              <a:rPr lang="en-US" sz="1800" kern="1200" dirty="0">
                <a:effectLst/>
                <a:latin typeface="Calibri" panose="020F0502020204030204" pitchFamily="34" charset="0"/>
                <a:ea typeface="Aptos" panose="020B0004020202020204" pitchFamily="34" charset="0"/>
                <a:cs typeface="Times New Roman" panose="02020603050405020304" pitchFamily="18" charset="0"/>
              </a:rPr>
              <a:t>The living connection improves healthcare services through crystallized trust between patients and healthcare providers which creates robust communities.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7A87560-7CF9-45F9-9A73-AA60891C660F}" type="slidenum">
              <a:rPr lang="en-GB" smtClean="0"/>
              <a:t>1</a:t>
            </a:fld>
            <a:endParaRPr lang="en-GB" dirty="0"/>
          </a:p>
        </p:txBody>
      </p:sp>
    </p:spTree>
    <p:extLst>
      <p:ext uri="{BB962C8B-B14F-4D97-AF65-F5344CB8AC3E}">
        <p14:creationId xmlns:p14="http://schemas.microsoft.com/office/powerpoint/2010/main" val="1657805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220F-283C-42AE-BA23-7DE995CA6F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0FA7AC-CBAC-423C-A2D1-35ABCFACB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F87F45E-F231-4182-804A-7BCFE117DEB8}"/>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EA7AE5FC-8F5C-4C33-8C7A-96B1F3D2E6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652830-7947-4D84-8322-917661C84163}"/>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858615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A3A19-D3FB-4CF4-80E4-B72D2AB88D8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1EC452-EEC2-41FA-B9D9-F8FBADAB0F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B7F1F8-9755-4B7D-9E2D-5768FEF9ECFE}"/>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245E950E-CBAF-443E-A41C-BD04AA772C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0F9DEA-7025-4A6A-8602-566F97CDDC8F}"/>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307776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14F9-9E98-44DA-8A21-14195024D1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FC22B4-743D-4F46-9243-B2946BF084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A30092D-FBC8-4FD0-8542-318B809B1BBD}"/>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9143F03E-B363-42A8-B939-B4E0E30D2C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3299E-1D69-44B3-92FD-63245EA0BD08}"/>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118997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9C404-E373-44D4-B254-F5B5C359AA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0A6E46-7CB4-42C0-93EF-40A1BDA8D8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7AF262-2A44-47E0-A0B0-47E8E9C45E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EF4BD6-9A4D-432D-BD47-9CD5CF1EF4BE}"/>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6" name="Footer Placeholder 5">
            <a:extLst>
              <a:ext uri="{FF2B5EF4-FFF2-40B4-BE49-F238E27FC236}">
                <a16:creationId xmlns:a16="http://schemas.microsoft.com/office/drawing/2014/main" id="{7ECD6945-8755-4975-A59C-BE19529C7E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F41F7F-92FE-47D9-85D4-433C04961AF0}"/>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3613537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D19B2-AA61-45EB-96F8-79CBC61473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969697-BCF0-4184-A138-A2DC5B99ED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5BECB-0E66-469F-AF79-00459E957D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F98E55D-4013-4579-8A37-1D51087D12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273E03-3196-4113-866A-5D3DFD621D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D419BF-1BF2-4C9C-89D1-9E083A726597}"/>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8" name="Footer Placeholder 7">
            <a:extLst>
              <a:ext uri="{FF2B5EF4-FFF2-40B4-BE49-F238E27FC236}">
                <a16:creationId xmlns:a16="http://schemas.microsoft.com/office/drawing/2014/main" id="{4F74214A-A6DA-4C8E-BA66-1A5BAC39AB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EADBC7-CAAD-4912-A369-E6F846356B6C}"/>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69083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99863-E3DF-408D-BED3-E4A829C4B27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B829BC3-AFC4-4B59-BBBF-BF48EDE38E82}"/>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4" name="Footer Placeholder 3">
            <a:extLst>
              <a:ext uri="{FF2B5EF4-FFF2-40B4-BE49-F238E27FC236}">
                <a16:creationId xmlns:a16="http://schemas.microsoft.com/office/drawing/2014/main" id="{47831043-131F-4005-A77C-4EFD8E19814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22AECDE-A344-4F91-B7D5-D7AEA89AA137}"/>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243418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43E79E-F122-43D0-A863-AB691B55611B}"/>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3" name="Footer Placeholder 2">
            <a:extLst>
              <a:ext uri="{FF2B5EF4-FFF2-40B4-BE49-F238E27FC236}">
                <a16:creationId xmlns:a16="http://schemas.microsoft.com/office/drawing/2014/main" id="{B62C5583-1CBA-4333-BA00-E866ADD0AC8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7DD2392-5CDE-409A-9284-DA40B408C408}"/>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4255264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DEBFD-B290-4CF2-BD67-EE66AD3A45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85004A-99CD-4043-808E-0BB39E3756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1DCF17-9BDC-42B1-B6D9-8D7BC7ECC0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AD5A95-C717-422E-BFAE-F88EFC88DB2D}"/>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6" name="Footer Placeholder 5">
            <a:extLst>
              <a:ext uri="{FF2B5EF4-FFF2-40B4-BE49-F238E27FC236}">
                <a16:creationId xmlns:a16="http://schemas.microsoft.com/office/drawing/2014/main" id="{B240B789-8088-4E4D-A4B3-641342F260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4EEE1A-86A0-4C51-BEC4-673614DFAB5A}"/>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3884471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8C3DB-887A-4957-BAAD-E189AF1229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8A4EB90-673A-4B20-AD0B-54AAA6E80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40A273-84E1-435A-A493-3A86C4C92B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246810-794E-4BBF-A1E0-A4404551E0F1}"/>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6" name="Footer Placeholder 5">
            <a:extLst>
              <a:ext uri="{FF2B5EF4-FFF2-40B4-BE49-F238E27FC236}">
                <a16:creationId xmlns:a16="http://schemas.microsoft.com/office/drawing/2014/main" id="{49051ED0-7860-4783-A0E8-FD57C88918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92C101-A47E-4495-BCDF-25D760121A33}"/>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277881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A5C0-E5BD-4433-8699-F0A88E77B2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9C937E-3F2A-47E0-AAF7-9E29AD9928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2DAE0D-60C6-4780-81ED-E2A0338975E4}"/>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1AAD1855-CBC8-44BF-AD39-E9FDA6FF3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F5F2D4-2610-4281-99F1-79080BCAB1BF}"/>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2505549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9F66A3-A891-49BC-A329-86A45D53B89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D162A7-1CB8-41C9-AF29-7CB3531BAD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88AE-6D84-4D75-9E73-B6034F2B42C3}"/>
              </a:ext>
            </a:extLst>
          </p:cNvPr>
          <p:cNvSpPr>
            <a:spLocks noGrp="1"/>
          </p:cNvSpPr>
          <p:nvPr>
            <p:ph type="dt" sz="half" idx="10"/>
          </p:nvPr>
        </p:nvSpPr>
        <p:spPr/>
        <p:txBody>
          <a:body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8E238CB3-47FC-4539-A052-FEDFE9D4E9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0D7BEC-6237-4E06-A5E2-48FBD8E52CA6}"/>
              </a:ext>
            </a:extLst>
          </p:cNvPr>
          <p:cNvSpPr>
            <a:spLocks noGrp="1"/>
          </p:cNvSpPr>
          <p:nvPr>
            <p:ph type="sldNum" sz="quarter" idx="12"/>
          </p:nvPr>
        </p:nvSpPr>
        <p:spPr/>
        <p:txBody>
          <a:bodyPr/>
          <a:lstStyle/>
          <a:p>
            <a:fld id="{12D91C73-B7A4-4146-923E-B644CACFC4FA}" type="slidenum">
              <a:rPr lang="en-GB" smtClean="0"/>
              <a:t>‹#›</a:t>
            </a:fld>
            <a:endParaRPr lang="en-GB"/>
          </a:p>
        </p:txBody>
      </p:sp>
    </p:spTree>
    <p:extLst>
      <p:ext uri="{BB962C8B-B14F-4D97-AF65-F5344CB8AC3E}">
        <p14:creationId xmlns:p14="http://schemas.microsoft.com/office/powerpoint/2010/main" val="2403205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84DDCB-89C5-47B4-91B5-CA71C5DF06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D0AFB0-A55A-456D-9FAE-70B54D8482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41188E-257A-49C9-A8A9-8D9E73E2B7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7111FE-B314-45EA-ACF5-CA6A364C170E}" type="datetimeFigureOut">
              <a:rPr lang="en-GB" smtClean="0"/>
              <a:t>30/04/2025</a:t>
            </a:fld>
            <a:endParaRPr lang="en-GB"/>
          </a:p>
        </p:txBody>
      </p:sp>
      <p:sp>
        <p:nvSpPr>
          <p:cNvPr id="5" name="Footer Placeholder 4">
            <a:extLst>
              <a:ext uri="{FF2B5EF4-FFF2-40B4-BE49-F238E27FC236}">
                <a16:creationId xmlns:a16="http://schemas.microsoft.com/office/drawing/2014/main" id="{C99ABB96-7A1D-42D9-826B-94423DB5A6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4B489B9-D3AC-4A14-915F-F26276C2E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D91C73-B7A4-4146-923E-B644CACFC4FA}" type="slidenum">
              <a:rPr lang="en-GB" smtClean="0"/>
              <a:t>‹#›</a:t>
            </a:fld>
            <a:endParaRPr lang="en-GB"/>
          </a:p>
        </p:txBody>
      </p:sp>
    </p:spTree>
    <p:extLst>
      <p:ext uri="{BB962C8B-B14F-4D97-AF65-F5344CB8AC3E}">
        <p14:creationId xmlns:p14="http://schemas.microsoft.com/office/powerpoint/2010/main" val="34280996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888FDE-654E-F206-33FC-A7975304B4E9}"/>
              </a:ext>
            </a:extLst>
          </p:cNvPr>
          <p:cNvSpPr/>
          <p:nvPr/>
        </p:nvSpPr>
        <p:spPr>
          <a:xfrm>
            <a:off x="1244064" y="413380"/>
            <a:ext cx="3709418" cy="1152204"/>
          </a:xfrm>
          <a:prstGeom prst="rect">
            <a:avLst/>
          </a:prstGeom>
          <a:solidFill>
            <a:srgbClr val="E9F5BE"/>
          </a:solidFill>
          <a:ln>
            <a:solidFill>
              <a:schemeClr val="bg1"/>
            </a:solidFill>
          </a:ln>
        </p:spPr>
        <p:style>
          <a:lnRef idx="2">
            <a:schemeClr val="accent4"/>
          </a:lnRef>
          <a:fillRef idx="1">
            <a:schemeClr val="lt1"/>
          </a:fillRef>
          <a:effectRef idx="0">
            <a:schemeClr val="accent4"/>
          </a:effectRef>
          <a:fontRef idx="minor">
            <a:schemeClr val="dk1"/>
          </a:fontRef>
        </p:style>
        <p:txBody>
          <a:bodyPr rtlCol="0" anchor="ctr"/>
          <a:lstStyle/>
          <a:p>
            <a:pPr algn="just">
              <a:spcBef>
                <a:spcPts val="64"/>
              </a:spcBef>
            </a:pPr>
            <a:r>
              <a:rPr lang="en-US" sz="1155" b="1" kern="100" dirty="0">
                <a:solidFill>
                  <a:srgbClr val="FFC000"/>
                </a:solidFill>
                <a:ea typeface="Times New Roman" panose="02020603050405020304" pitchFamily="18" charset="0"/>
                <a:cs typeface="Times New Roman" panose="02020603050405020304" pitchFamily="18" charset="0"/>
              </a:rPr>
              <a:t>Introduction</a:t>
            </a:r>
          </a:p>
          <a:p>
            <a:pPr algn="just">
              <a:spcBef>
                <a:spcPts val="64"/>
              </a:spcBef>
            </a:pPr>
            <a:r>
              <a:rPr lang="en-US" sz="642" b="1" kern="1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Wales achieved official devolution status in 1999 through which UK Parliament transferred specific authority to the Welsh Government and Senedd. A significant shift of authority enabled Wales to manage health and educational domains thus creating policies through an approach based on local needs. The healthcare sector has experienced a major impact through service development which prioritizes Welsh values. The implementation of devolution has solidified both the Welsh language and cultural presence in public services and thus enhances health and social care national identity. </a:t>
            </a:r>
            <a:r>
              <a:rPr lang="en-GB" sz="642" b="1" dirty="0">
                <a:solidFill>
                  <a:srgbClr val="000000"/>
                </a:solidFill>
                <a:latin typeface="Times New Roman" panose="02020603050405020304" pitchFamily="18" charset="0"/>
              </a:rPr>
              <a:t>(Senedd. Wales, 2020</a:t>
            </a:r>
            <a:r>
              <a:rPr lang="en-GB" sz="770" b="1" dirty="0">
                <a:solidFill>
                  <a:srgbClr val="000000"/>
                </a:solidFill>
                <a:latin typeface="Times New Roman" panose="02020603050405020304" pitchFamily="18" charset="0"/>
              </a:rPr>
              <a:t>)</a:t>
            </a:r>
            <a:endParaRPr lang="en-US" sz="770" b="1" kern="1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AA996C0-CD9C-5612-1205-8AB829088968}"/>
              </a:ext>
            </a:extLst>
          </p:cNvPr>
          <p:cNvSpPr/>
          <p:nvPr/>
        </p:nvSpPr>
        <p:spPr>
          <a:xfrm>
            <a:off x="1244065" y="-16717"/>
            <a:ext cx="9734456" cy="450545"/>
          </a:xfrm>
          <a:prstGeom prst="rect">
            <a:avLst/>
          </a:prstGeom>
          <a:solidFill>
            <a:schemeClr val="accent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540" b="1" dirty="0">
              <a:solidFill>
                <a:schemeClr val="bg1"/>
              </a:solidFill>
            </a:endParaRPr>
          </a:p>
        </p:txBody>
      </p:sp>
      <p:sp>
        <p:nvSpPr>
          <p:cNvPr id="12" name="Rectangle 11">
            <a:extLst>
              <a:ext uri="{FF2B5EF4-FFF2-40B4-BE49-F238E27FC236}">
                <a16:creationId xmlns:a16="http://schemas.microsoft.com/office/drawing/2014/main" id="{510C804F-C0E7-4D6F-8B7C-FE2DF471EEFF}"/>
              </a:ext>
            </a:extLst>
          </p:cNvPr>
          <p:cNvSpPr/>
          <p:nvPr/>
        </p:nvSpPr>
        <p:spPr>
          <a:xfrm>
            <a:off x="1244064" y="1438347"/>
            <a:ext cx="3709418" cy="1551898"/>
          </a:xfrm>
          <a:prstGeom prst="rect">
            <a:avLst/>
          </a:prstGeom>
          <a:solidFill>
            <a:srgbClr val="81E7A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5" b="1" dirty="0">
              <a:solidFill>
                <a:schemeClr val="accent1">
                  <a:lumMod val="75000"/>
                </a:schemeClr>
              </a:solidFill>
            </a:endParaRPr>
          </a:p>
          <a:p>
            <a:pPr algn="ctr"/>
            <a:r>
              <a:rPr lang="en-US" sz="1155" b="1" dirty="0">
                <a:solidFill>
                  <a:schemeClr val="accent1">
                    <a:lumMod val="75000"/>
                  </a:schemeClr>
                </a:solidFill>
              </a:rPr>
              <a:t>Policy and Legislation</a:t>
            </a:r>
          </a:p>
          <a:p>
            <a:pPr algn="just"/>
            <a:r>
              <a:rPr lang="en-US" sz="1155" b="1" dirty="0">
                <a:solidFill>
                  <a:schemeClr val="accent1">
                    <a:lumMod val="75000"/>
                  </a:schemeClr>
                </a:solidFill>
              </a:rPr>
              <a:t>                                      </a:t>
            </a:r>
          </a:p>
          <a:p>
            <a:pPr algn="just"/>
            <a:endParaRPr lang="en-US" sz="770" b="1" dirty="0">
              <a:solidFill>
                <a:schemeClr val="tx1"/>
              </a:solidFill>
            </a:endParaRPr>
          </a:p>
          <a:p>
            <a:pPr algn="just"/>
            <a:endParaRPr lang="en-US" sz="770" b="1" dirty="0">
              <a:solidFill>
                <a:schemeClr val="tx1"/>
              </a:solidFill>
            </a:endParaRPr>
          </a:p>
          <a:p>
            <a:pPr algn="just"/>
            <a:r>
              <a:rPr lang="en-US" sz="770" b="1" dirty="0">
                <a:solidFill>
                  <a:schemeClr val="tx1"/>
                </a:solidFill>
              </a:rPr>
              <a:t>                                                   </a:t>
            </a:r>
            <a:r>
              <a:rPr lang="en-US" sz="642" b="1" dirty="0">
                <a:solidFill>
                  <a:schemeClr val="tx1"/>
                </a:solidFill>
              </a:rPr>
              <a:t>The Welsh Government implemented official status to the Welsh language in 2011 thereby setting significant changes for healthcare services throughout Wales. The requirement now demands healthcare providers to develop specific services tailored for Welsh speakers. Healthcare professionals receive encouragement to determine language preferences so Welsh-speaking patients can get care in the language they prefer which leads to improved communication and patient satisfaction. Through this policy healthcare institutions must align their services to protect the Welsh language and support its cultural identification. Bilingual healthcare care supports both patient satisfaction and promotes the continued use of Welsh language in the community </a:t>
            </a:r>
            <a:r>
              <a:rPr lang="en-GB" sz="642" b="1" dirty="0">
                <a:solidFill>
                  <a:schemeClr val="tx1"/>
                </a:solidFill>
                <a:latin typeface="Times New Roman" panose="02020603050405020304" pitchFamily="18" charset="0"/>
              </a:rPr>
              <a:t>(Jones, 2024)</a:t>
            </a:r>
            <a:endParaRPr lang="en-US" sz="642" b="1" dirty="0">
              <a:solidFill>
                <a:schemeClr val="tx1"/>
              </a:solidFill>
            </a:endParaRPr>
          </a:p>
          <a:p>
            <a:endParaRPr lang="en-GB" sz="1155" b="1" dirty="0">
              <a:solidFill>
                <a:schemeClr val="tx1"/>
              </a:solidFill>
            </a:endParaRPr>
          </a:p>
        </p:txBody>
      </p:sp>
      <p:pic>
        <p:nvPicPr>
          <p:cNvPr id="13" name="Picture 12">
            <a:extLst>
              <a:ext uri="{FF2B5EF4-FFF2-40B4-BE49-F238E27FC236}">
                <a16:creationId xmlns:a16="http://schemas.microsoft.com/office/drawing/2014/main" id="{BFE6C7E1-26FE-4C0F-97EC-C6E02640B4ED}"/>
              </a:ext>
            </a:extLst>
          </p:cNvPr>
          <p:cNvPicPr>
            <a:picLocks noChangeAspect="1"/>
          </p:cNvPicPr>
          <p:nvPr/>
        </p:nvPicPr>
        <p:blipFill>
          <a:blip r:embed="rId3"/>
          <a:stretch>
            <a:fillRect/>
          </a:stretch>
        </p:blipFill>
        <p:spPr>
          <a:xfrm>
            <a:off x="1244064" y="1454727"/>
            <a:ext cx="1116611" cy="589238"/>
          </a:xfrm>
          <a:prstGeom prst="rect">
            <a:avLst/>
          </a:prstGeom>
        </p:spPr>
      </p:pic>
      <p:sp>
        <p:nvSpPr>
          <p:cNvPr id="17" name="Rectangle 16">
            <a:extLst>
              <a:ext uri="{FF2B5EF4-FFF2-40B4-BE49-F238E27FC236}">
                <a16:creationId xmlns:a16="http://schemas.microsoft.com/office/drawing/2014/main" id="{B59793A1-DAE9-455E-B500-865436203A1C}"/>
              </a:ext>
            </a:extLst>
          </p:cNvPr>
          <p:cNvSpPr/>
          <p:nvPr/>
        </p:nvSpPr>
        <p:spPr>
          <a:xfrm>
            <a:off x="1244064" y="2990245"/>
            <a:ext cx="2848304" cy="2611734"/>
          </a:xfrm>
          <a:prstGeom prst="rect">
            <a:avLst/>
          </a:prstGeom>
          <a:solidFill>
            <a:srgbClr val="03A7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5" b="1" dirty="0">
                <a:solidFill>
                  <a:schemeClr val="tx1"/>
                </a:solidFill>
              </a:rPr>
              <a:t>                             </a:t>
            </a:r>
            <a:r>
              <a:rPr lang="en-US" sz="1155" b="1" dirty="0">
                <a:solidFill>
                  <a:schemeClr val="accent1">
                    <a:lumMod val="20000"/>
                    <a:lumOff val="80000"/>
                  </a:schemeClr>
                </a:solidFill>
              </a:rPr>
              <a:t>Challenges</a:t>
            </a: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algn="ctr"/>
            <a:endParaRPr lang="en-US" sz="770" b="1" dirty="0">
              <a:solidFill>
                <a:schemeClr val="tx1"/>
              </a:solidFill>
              <a:latin typeface="Times New Roman" panose="02020603050405020304" pitchFamily="18" charset="0"/>
              <a:cs typeface="Times New Roman" panose="02020603050405020304" pitchFamily="18" charset="0"/>
            </a:endParaRPr>
          </a:p>
          <a:p>
            <a:pPr marL="110002" indent="-110002" algn="just">
              <a:buFont typeface="Wingdings" panose="05000000000000000000" pitchFamily="2" charset="2"/>
              <a:buChar char="v"/>
            </a:pPr>
            <a:r>
              <a:rPr lang="en-US" sz="642" b="1" dirty="0">
                <a:solidFill>
                  <a:schemeClr val="tx1"/>
                </a:solidFill>
                <a:latin typeface="Times New Roman" panose="02020603050405020304" pitchFamily="18" charset="0"/>
                <a:cs typeface="Times New Roman" panose="02020603050405020304" pitchFamily="18" charset="0"/>
              </a:rPr>
              <a:t>The lack of Welsh language fluency among healthcare professionals at numerous medical facilities prevents them from delivering care through their native language.​</a:t>
            </a:r>
          </a:p>
          <a:p>
            <a:pPr marL="110002" indent="-110002" algn="just">
              <a:buFont typeface="Wingdings" panose="05000000000000000000" pitchFamily="2" charset="2"/>
              <a:buChar char="v"/>
            </a:pPr>
            <a:endParaRPr lang="en-US" sz="642" b="1" dirty="0">
              <a:solidFill>
                <a:schemeClr val="tx1"/>
              </a:solidFill>
              <a:latin typeface="Times New Roman" panose="02020603050405020304" pitchFamily="18" charset="0"/>
              <a:cs typeface="Times New Roman" panose="02020603050405020304" pitchFamily="18" charset="0"/>
            </a:endParaRPr>
          </a:p>
          <a:p>
            <a:pPr marL="110002" indent="-110002" algn="just">
              <a:buFont typeface="Wingdings" panose="05000000000000000000" pitchFamily="2" charset="2"/>
              <a:buChar char="v"/>
            </a:pPr>
            <a:r>
              <a:rPr lang="en-US" sz="642" b="1" dirty="0">
                <a:solidFill>
                  <a:schemeClr val="tx1"/>
                </a:solidFill>
                <a:latin typeface="Times New Roman" panose="02020603050405020304" pitchFamily="18" charset="0"/>
                <a:cs typeface="Times New Roman" panose="02020603050405020304" pitchFamily="18" charset="0"/>
              </a:rPr>
              <a:t>The availability of Welsh language services in healthcare presents inconsistent levels since various regions provide minimal options for patients who wish to receive services in Welsh (Prys et al. 2021).​</a:t>
            </a:r>
          </a:p>
          <a:p>
            <a:pPr marL="110002" indent="-110002" algn="just">
              <a:buFont typeface="Wingdings" panose="05000000000000000000" pitchFamily="2" charset="2"/>
              <a:buChar char="v"/>
            </a:pPr>
            <a:endParaRPr lang="en-US" sz="642" b="1" dirty="0">
              <a:solidFill>
                <a:schemeClr val="tx1"/>
              </a:solidFill>
              <a:latin typeface="Times New Roman" panose="02020603050405020304" pitchFamily="18" charset="0"/>
              <a:cs typeface="Times New Roman" panose="02020603050405020304" pitchFamily="18" charset="0"/>
            </a:endParaRPr>
          </a:p>
          <a:p>
            <a:pPr marL="110002" indent="-110002" algn="just">
              <a:buFont typeface="Wingdings" panose="05000000000000000000" pitchFamily="2" charset="2"/>
              <a:buChar char="v"/>
            </a:pPr>
            <a:r>
              <a:rPr lang="en-US" sz="642" b="1" dirty="0">
                <a:solidFill>
                  <a:schemeClr val="tx1"/>
                </a:solidFill>
                <a:latin typeface="Times New Roman" panose="02020603050405020304" pitchFamily="18" charset="0"/>
                <a:cs typeface="Times New Roman" panose="02020603050405020304" pitchFamily="18" charset="0"/>
              </a:rPr>
              <a:t>Diverse patients encounter obstacles when accessing healthcare services in Welsh because it reduces their comfort with the system and affects their trust in it.​</a:t>
            </a:r>
          </a:p>
          <a:p>
            <a:pPr marL="110002" indent="-110002" algn="just">
              <a:buFont typeface="Wingdings" panose="05000000000000000000" pitchFamily="2" charset="2"/>
              <a:buChar char="v"/>
            </a:pPr>
            <a:endParaRPr lang="en-US" sz="642" b="1" dirty="0">
              <a:solidFill>
                <a:schemeClr val="tx1"/>
              </a:solidFill>
              <a:latin typeface="Times New Roman" panose="02020603050405020304" pitchFamily="18" charset="0"/>
              <a:cs typeface="Times New Roman" panose="02020603050405020304" pitchFamily="18" charset="0"/>
            </a:endParaRPr>
          </a:p>
          <a:p>
            <a:pPr marL="110002" indent="-110002" algn="just">
              <a:buFont typeface="Wingdings" panose="05000000000000000000" pitchFamily="2" charset="2"/>
              <a:buChar char="v"/>
            </a:pPr>
            <a:r>
              <a:rPr lang="en-US" sz="642" b="1" dirty="0">
                <a:solidFill>
                  <a:schemeClr val="tx1"/>
                </a:solidFill>
                <a:latin typeface="Times New Roman" panose="02020603050405020304" pitchFamily="18" charset="0"/>
                <a:cs typeface="Times New Roman" panose="02020603050405020304" pitchFamily="18" charset="0"/>
              </a:rPr>
              <a:t>Healthcare staff face challenges in serving Welsh-speaking patients because they normally need more training in cultural practices.​ </a:t>
            </a:r>
            <a:r>
              <a:rPr lang="en-GB" sz="642" b="1" dirty="0">
                <a:solidFill>
                  <a:srgbClr val="000000"/>
                </a:solidFill>
                <a:latin typeface="Times New Roman" panose="02020603050405020304" pitchFamily="18" charset="0"/>
              </a:rPr>
              <a:t>(News, 2015</a:t>
            </a:r>
            <a:r>
              <a:rPr lang="en-GB" sz="642" dirty="0">
                <a:solidFill>
                  <a:srgbClr val="000000"/>
                </a:solidFill>
                <a:latin typeface="Times New Roman" panose="02020603050405020304" pitchFamily="18" charset="0"/>
              </a:rPr>
              <a:t>).</a:t>
            </a:r>
            <a:endParaRPr lang="en-GB" sz="642" b="1" dirty="0">
              <a:solidFill>
                <a:schemeClr val="tx1"/>
              </a:solidFill>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483AA825-1892-4FE0-B2C5-A71388CACF56}"/>
              </a:ext>
            </a:extLst>
          </p:cNvPr>
          <p:cNvPicPr>
            <a:picLocks noChangeAspect="1"/>
          </p:cNvPicPr>
          <p:nvPr/>
        </p:nvPicPr>
        <p:blipFill>
          <a:blip r:embed="rId4"/>
          <a:stretch>
            <a:fillRect/>
          </a:stretch>
        </p:blipFill>
        <p:spPr>
          <a:xfrm>
            <a:off x="1244065" y="2990246"/>
            <a:ext cx="1570824" cy="962677"/>
          </a:xfrm>
          <a:prstGeom prst="rect">
            <a:avLst/>
          </a:prstGeom>
        </p:spPr>
      </p:pic>
      <p:sp>
        <p:nvSpPr>
          <p:cNvPr id="27" name="Rectangle 26">
            <a:extLst>
              <a:ext uri="{FF2B5EF4-FFF2-40B4-BE49-F238E27FC236}">
                <a16:creationId xmlns:a16="http://schemas.microsoft.com/office/drawing/2014/main" id="{35258961-9A45-41D2-B52A-DDD538446E4C}"/>
              </a:ext>
            </a:extLst>
          </p:cNvPr>
          <p:cNvSpPr/>
          <p:nvPr/>
        </p:nvSpPr>
        <p:spPr>
          <a:xfrm>
            <a:off x="4092368" y="4910898"/>
            <a:ext cx="2041484" cy="1917932"/>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5" b="1" dirty="0">
                <a:ln w="0"/>
                <a:solidFill>
                  <a:schemeClr val="accent6">
                    <a:lumMod val="20000"/>
                    <a:lumOff val="80000"/>
                  </a:schemeClr>
                </a:solidFill>
                <a:effectLst>
                  <a:outerShdw blurRad="38100" dist="19050" dir="2700000" algn="tl" rotWithShape="0">
                    <a:schemeClr val="dk1">
                      <a:alpha val="40000"/>
                    </a:schemeClr>
                  </a:outerShdw>
                </a:effectLst>
              </a:rPr>
              <a:t>Link to UN SDGs</a:t>
            </a:r>
          </a:p>
          <a:p>
            <a:pPr algn="just"/>
            <a:r>
              <a:rPr lang="en-US" sz="642"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SDG 3 which focuses on good health and well-being functions parallel to healthcare access reduction initiatives through efforts to achieve universal health care and equalize health conditions</a:t>
            </a:r>
            <a:r>
              <a:rPr lang="en-GB" sz="642" dirty="0">
                <a:solidFill>
                  <a:srgbClr val="000000"/>
                </a:solidFill>
                <a:latin typeface="Times New Roman" panose="02020603050405020304" pitchFamily="18" charset="0"/>
              </a:rPr>
              <a:t>(Un.org, 2015)</a:t>
            </a:r>
            <a:r>
              <a:rPr lang="en-US" sz="642"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The objectives of SDG 3 for good health and well-being can be achieved through initiatives to extend healthcare services to underdeveloped zones and lower health system costs which enhance global healthcare accessibility and disease prevention </a:t>
            </a:r>
            <a:r>
              <a:rPr lang="en-GB" sz="642" dirty="0">
                <a:solidFill>
                  <a:srgbClr val="000000"/>
                </a:solidFill>
                <a:latin typeface="Times New Roman" panose="02020603050405020304" pitchFamily="18" charset="0"/>
              </a:rPr>
              <a:t>(UNICEF DATA, 2023).</a:t>
            </a:r>
            <a:endParaRPr lang="en-GB" sz="642"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8E15F62E-74E1-43D8-AD68-01130006B9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34603" y="5639830"/>
            <a:ext cx="2687217" cy="1152204"/>
          </a:xfrm>
          <a:prstGeom prst="rect">
            <a:avLst/>
          </a:prstGeom>
        </p:spPr>
      </p:pic>
      <p:sp>
        <p:nvSpPr>
          <p:cNvPr id="9" name="Rectangle 8">
            <a:extLst>
              <a:ext uri="{FF2B5EF4-FFF2-40B4-BE49-F238E27FC236}">
                <a16:creationId xmlns:a16="http://schemas.microsoft.com/office/drawing/2014/main" id="{15363059-3457-4EFC-B6DE-B7DEAAA23E02}"/>
              </a:ext>
            </a:extLst>
          </p:cNvPr>
          <p:cNvSpPr/>
          <p:nvPr/>
        </p:nvSpPr>
        <p:spPr>
          <a:xfrm>
            <a:off x="8182493" y="423596"/>
            <a:ext cx="2796028" cy="2142761"/>
          </a:xfrm>
          <a:prstGeom prst="rect">
            <a:avLst/>
          </a:prstGeom>
          <a:solidFill>
            <a:srgbClr val="F7CFD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rgbClr val="7030A0"/>
                </a:solidFill>
              </a:rPr>
              <a:t>Welsh Language and Culture</a:t>
            </a:r>
          </a:p>
          <a:p>
            <a:pPr algn="ctr"/>
            <a:r>
              <a:rPr lang="en-US" sz="700" dirty="0">
                <a:solidFill>
                  <a:srgbClr val="000000"/>
                </a:solidFill>
                <a:latin typeface="Times New Roman" panose="02020603050405020304" pitchFamily="18" charset="0"/>
              </a:rPr>
              <a:t>The Welsh language serves as a fundamental factor that promotes intentionality together with belonging among Welsh speakers who seek healthcare services. Integrating Welsh language access in healthcare services allows patients to communicate in their native language thus enhancing their sense of comfort and trust. According to the "More than Just Words" framework of the Welsh Government patients must not need to ask because healthcare providers should offer Welsh language services as a standard practice while maintaining dignity and respect. Through effective communication in Welsh healthcare professionals become better able to understand what patients need and prefer for improved health outcomes. Active Offer enables the creation of bilingual settings which strengthens cultural identity and embraces inclusivity among both patients and professionals.​</a:t>
            </a:r>
            <a:r>
              <a:rPr lang="en-GB" sz="700" dirty="0">
                <a:solidFill>
                  <a:srgbClr val="000000"/>
                </a:solidFill>
                <a:latin typeface="Times New Roman" panose="02020603050405020304" pitchFamily="18" charset="0"/>
              </a:rPr>
              <a:t>(WeCare Wales, 2022)</a:t>
            </a:r>
            <a:endParaRPr lang="en-GB" sz="700" dirty="0">
              <a:solidFill>
                <a:schemeClr val="tx1"/>
              </a:solidFill>
            </a:endParaRPr>
          </a:p>
        </p:txBody>
      </p:sp>
      <p:pic>
        <p:nvPicPr>
          <p:cNvPr id="10" name="Picture 9">
            <a:extLst>
              <a:ext uri="{FF2B5EF4-FFF2-40B4-BE49-F238E27FC236}">
                <a16:creationId xmlns:a16="http://schemas.microsoft.com/office/drawing/2014/main" id="{99726D8C-91DC-4C58-8179-37516395F060}"/>
              </a:ext>
            </a:extLst>
          </p:cNvPr>
          <p:cNvPicPr>
            <a:picLocks noChangeAspect="1"/>
          </p:cNvPicPr>
          <p:nvPr/>
        </p:nvPicPr>
        <p:blipFill>
          <a:blip r:embed="rId6"/>
          <a:stretch>
            <a:fillRect/>
          </a:stretch>
        </p:blipFill>
        <p:spPr>
          <a:xfrm>
            <a:off x="4953483" y="447203"/>
            <a:ext cx="1599213" cy="1241562"/>
          </a:xfrm>
          <a:prstGeom prst="rect">
            <a:avLst/>
          </a:prstGeom>
        </p:spPr>
      </p:pic>
      <p:pic>
        <p:nvPicPr>
          <p:cNvPr id="11" name="Picture 10">
            <a:extLst>
              <a:ext uri="{FF2B5EF4-FFF2-40B4-BE49-F238E27FC236}">
                <a16:creationId xmlns:a16="http://schemas.microsoft.com/office/drawing/2014/main" id="{2F813097-B2D5-49BF-859C-DDB554C95D66}"/>
              </a:ext>
            </a:extLst>
          </p:cNvPr>
          <p:cNvPicPr>
            <a:picLocks noChangeAspect="1"/>
          </p:cNvPicPr>
          <p:nvPr/>
        </p:nvPicPr>
        <p:blipFill>
          <a:blip r:embed="rId7"/>
          <a:stretch>
            <a:fillRect/>
          </a:stretch>
        </p:blipFill>
        <p:spPr>
          <a:xfrm>
            <a:off x="6155918" y="507784"/>
            <a:ext cx="2587934" cy="1241562"/>
          </a:xfrm>
          <a:prstGeom prst="rect">
            <a:avLst/>
          </a:prstGeom>
        </p:spPr>
      </p:pic>
      <p:sp>
        <p:nvSpPr>
          <p:cNvPr id="16" name="TextBox 15">
            <a:extLst>
              <a:ext uri="{FF2B5EF4-FFF2-40B4-BE49-F238E27FC236}">
                <a16:creationId xmlns:a16="http://schemas.microsoft.com/office/drawing/2014/main" id="{C8C58843-C721-43FB-95FA-6D03C9E94012}"/>
              </a:ext>
            </a:extLst>
          </p:cNvPr>
          <p:cNvSpPr txBox="1"/>
          <p:nvPr/>
        </p:nvSpPr>
        <p:spPr>
          <a:xfrm>
            <a:off x="8624490" y="2640312"/>
            <a:ext cx="2323445" cy="1929952"/>
          </a:xfrm>
          <a:prstGeom prst="rect">
            <a:avLst/>
          </a:prstGeom>
          <a:solidFill>
            <a:srgbClr val="F4F8D3"/>
          </a:solidFill>
          <a:ln>
            <a:solidFill>
              <a:schemeClr val="bg1"/>
            </a:solidFill>
          </a:ln>
        </p:spPr>
        <p:txBody>
          <a:bodyPr wrap="square" rtlCol="0">
            <a:spAutoFit/>
          </a:bodyPr>
          <a:lstStyle/>
          <a:p>
            <a:r>
              <a:rPr lang="en-US" sz="1155" b="1" dirty="0">
                <a:solidFill>
                  <a:srgbClr val="FFC000"/>
                </a:solidFill>
              </a:rPr>
              <a:t>Proposed Solution</a:t>
            </a:r>
          </a:p>
          <a:p>
            <a:pPr marL="110002" indent="-110002">
              <a:buFont typeface="Wingdings" panose="05000000000000000000" pitchFamily="2" charset="2"/>
              <a:buChar char="v"/>
            </a:pPr>
            <a:r>
              <a:rPr lang="en-US" sz="642" dirty="0"/>
              <a:t> Organizations need to provide multilingual services following the guidelines of Welsh language policies.  </a:t>
            </a:r>
          </a:p>
          <a:p>
            <a:pPr marL="110002" indent="-110002">
              <a:buFont typeface="Wingdings" panose="05000000000000000000" pitchFamily="2" charset="2"/>
              <a:buChar char="v"/>
            </a:pPr>
            <a:r>
              <a:rPr lang="en-US" sz="642" dirty="0"/>
              <a:t> Healthcare staff must receive training which enables them to meet both language and cultural needs of patients.  </a:t>
            </a:r>
          </a:p>
          <a:p>
            <a:pPr marL="110002" indent="-110002">
              <a:buFont typeface="Wingdings" panose="05000000000000000000" pitchFamily="2" charset="2"/>
              <a:buChar char="v"/>
            </a:pPr>
            <a:r>
              <a:rPr lang="en-US" sz="642" dirty="0"/>
              <a:t> The healthcare organization should create an environment that embraces cultural competence and celebrates diversity in all its form (Luquis et al. 2021).  </a:t>
            </a:r>
          </a:p>
          <a:p>
            <a:pPr marL="110002" indent="-110002">
              <a:buFont typeface="Wingdings" panose="05000000000000000000" pitchFamily="2" charset="2"/>
              <a:buChar char="v"/>
            </a:pPr>
            <a:r>
              <a:rPr lang="en-US" sz="642" dirty="0"/>
              <a:t> Local involvement and leadership at the top level should ensure effective implementation of bilingual healthcare services.  </a:t>
            </a:r>
          </a:p>
          <a:p>
            <a:pPr marL="110002" indent="-110002">
              <a:buFont typeface="Wingdings" panose="05000000000000000000" pitchFamily="2" charset="2"/>
              <a:buChar char="v"/>
            </a:pPr>
            <a:r>
              <a:rPr lang="en-US" sz="642" dirty="0"/>
              <a:t> Healthcare organizations should utilize technology platforms to assist and improve their bilingual care delivery system. </a:t>
            </a:r>
            <a:r>
              <a:rPr lang="en-US" sz="642" dirty="0">
                <a:solidFill>
                  <a:srgbClr val="000000"/>
                </a:solidFill>
                <a:latin typeface="Times New Roman" panose="02020603050405020304" pitchFamily="18" charset="0"/>
              </a:rPr>
              <a:t>(Language, Work and Bilingual Services Report of the Working Group on the Welsh Language and Local Government, 2016)</a:t>
            </a:r>
            <a:endParaRPr lang="en-US" sz="642" dirty="0"/>
          </a:p>
          <a:p>
            <a:endParaRPr lang="en-GB" sz="1155" dirty="0"/>
          </a:p>
        </p:txBody>
      </p:sp>
      <p:pic>
        <p:nvPicPr>
          <p:cNvPr id="19" name="Picture 18">
            <a:extLst>
              <a:ext uri="{FF2B5EF4-FFF2-40B4-BE49-F238E27FC236}">
                <a16:creationId xmlns:a16="http://schemas.microsoft.com/office/drawing/2014/main" id="{3AF2DF34-5D23-4AA4-9BB3-2216F39A66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98171" y="2850089"/>
            <a:ext cx="2426319" cy="1720175"/>
          </a:xfrm>
          <a:prstGeom prst="rect">
            <a:avLst/>
          </a:prstGeom>
        </p:spPr>
      </p:pic>
      <p:sp>
        <p:nvSpPr>
          <p:cNvPr id="25" name="TextBox 24">
            <a:extLst>
              <a:ext uri="{FF2B5EF4-FFF2-40B4-BE49-F238E27FC236}">
                <a16:creationId xmlns:a16="http://schemas.microsoft.com/office/drawing/2014/main" id="{77E308A7-01E7-4E10-9E69-6CA959F6CFE8}"/>
              </a:ext>
            </a:extLst>
          </p:cNvPr>
          <p:cNvSpPr txBox="1"/>
          <p:nvPr/>
        </p:nvSpPr>
        <p:spPr>
          <a:xfrm>
            <a:off x="4953482" y="1672879"/>
            <a:ext cx="3198426" cy="546432"/>
          </a:xfrm>
          <a:prstGeom prst="rect">
            <a:avLst/>
          </a:prstGeom>
          <a:solidFill>
            <a:srgbClr val="A6D6D6"/>
          </a:solidFill>
        </p:spPr>
        <p:txBody>
          <a:bodyPr wrap="square" rtlCol="0">
            <a:spAutoFit/>
          </a:bodyPr>
          <a:lstStyle/>
          <a:p>
            <a:r>
              <a:rPr lang="en-GB" sz="1155" b="1" dirty="0">
                <a:solidFill>
                  <a:schemeClr val="accent1">
                    <a:lumMod val="75000"/>
                  </a:schemeClr>
                </a:solidFill>
              </a:rPr>
              <a:t>Link to UN SDGs</a:t>
            </a:r>
          </a:p>
          <a:p>
            <a:r>
              <a:rPr lang="en-US" sz="898" b="1" dirty="0">
                <a:latin typeface="Times New Roman" panose="02020603050405020304" pitchFamily="18" charset="0"/>
                <a:cs typeface="Times New Roman" panose="02020603050405020304" pitchFamily="18" charset="0"/>
              </a:rPr>
              <a:t>SDG 3 (Good Health and Wellbeing)</a:t>
            </a:r>
          </a:p>
          <a:p>
            <a:r>
              <a:rPr lang="en-US" sz="898" b="1" dirty="0">
                <a:latin typeface="Times New Roman" panose="02020603050405020304" pitchFamily="18" charset="0"/>
                <a:cs typeface="Times New Roman" panose="02020603050405020304" pitchFamily="18" charset="0"/>
              </a:rPr>
              <a:t>SDG 19 (Reduced Inequalities) </a:t>
            </a:r>
            <a:r>
              <a:rPr lang="en-GB" sz="898" b="1" dirty="0">
                <a:solidFill>
                  <a:srgbClr val="000000"/>
                </a:solidFill>
                <a:latin typeface="Times New Roman" panose="02020603050405020304" pitchFamily="18" charset="0"/>
                <a:cs typeface="Times New Roman" panose="02020603050405020304" pitchFamily="18" charset="0"/>
              </a:rPr>
              <a:t>(UNDP, 2015)</a:t>
            </a:r>
            <a:endParaRPr lang="en-GB" sz="898" b="1" dirty="0">
              <a:latin typeface="Times New Roman" panose="02020603050405020304" pitchFamily="18" charset="0"/>
              <a:cs typeface="Times New Roman" panose="02020603050405020304" pitchFamily="18" charset="0"/>
            </a:endParaRPr>
          </a:p>
        </p:txBody>
      </p:sp>
      <p:sp>
        <p:nvSpPr>
          <p:cNvPr id="30" name="Rectangle 29">
            <a:extLst>
              <a:ext uri="{FF2B5EF4-FFF2-40B4-BE49-F238E27FC236}">
                <a16:creationId xmlns:a16="http://schemas.microsoft.com/office/drawing/2014/main" id="{36192065-7FAC-44FF-8441-228775147D51}"/>
              </a:ext>
            </a:extLst>
          </p:cNvPr>
          <p:cNvSpPr/>
          <p:nvPr/>
        </p:nvSpPr>
        <p:spPr>
          <a:xfrm>
            <a:off x="6164437" y="4644219"/>
            <a:ext cx="4814084" cy="2184610"/>
          </a:xfrm>
          <a:prstGeom prst="rect">
            <a:avLst/>
          </a:prstGeom>
          <a:solidFill>
            <a:srgbClr val="A6D6D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83" b="1" dirty="0">
                <a:solidFill>
                  <a:schemeClr val="tx2">
                    <a:lumMod val="50000"/>
                    <a:lumOff val="50000"/>
                  </a:schemeClr>
                </a:solidFill>
              </a:rPr>
              <a:t>Conclusion</a:t>
            </a:r>
          </a:p>
          <a:p>
            <a:pPr algn="just"/>
            <a:r>
              <a:rPr lang="en-US" sz="642" b="1" dirty="0">
                <a:solidFill>
                  <a:schemeClr val="tx1"/>
                </a:solidFill>
                <a:latin typeface="Times New Roman" panose="02020603050405020304" pitchFamily="18" charset="0"/>
                <a:cs typeface="Times New Roman" panose="02020603050405020304" pitchFamily="18" charset="0"/>
              </a:rPr>
              <a:t>Wales requires the Welsh language and culture to maintain inclusive patient-centered health and social care services across the nation. Under devolution authorities designed policies with specific focus on local needs which includes language rights and cultural respect. The implementation of effective communication leads to trust development while it improves patient results together with social inclusion techniques. To enhance healthcare delivery staff training must occur alongside community engagement while service provision becomes bilingual to overcome barriers in healthcare delivery. Health and social care services must embed the Welsh language because it serves as both a legal need and a dedication to preserving dignity together with equality and cultural heritage for everyone in Wales.</a:t>
            </a:r>
          </a:p>
          <a:p>
            <a:pPr algn="just"/>
            <a:endParaRPr lang="en-US" sz="577" dirty="0">
              <a:latin typeface="Times New Roman" panose="02020603050405020304" pitchFamily="18" charset="0"/>
              <a:cs typeface="Times New Roman" panose="02020603050405020304" pitchFamily="18" charset="0"/>
            </a:endParaRPr>
          </a:p>
          <a:p>
            <a:pPr algn="ctr"/>
            <a:endParaRPr lang="en-GB" sz="1155" dirty="0"/>
          </a:p>
        </p:txBody>
      </p:sp>
      <p:sp>
        <p:nvSpPr>
          <p:cNvPr id="34" name="Rectangle 33">
            <a:extLst>
              <a:ext uri="{FF2B5EF4-FFF2-40B4-BE49-F238E27FC236}">
                <a16:creationId xmlns:a16="http://schemas.microsoft.com/office/drawing/2014/main" id="{F0034430-00F8-4BA8-8DF1-EF757B5CA72D}"/>
              </a:ext>
            </a:extLst>
          </p:cNvPr>
          <p:cNvSpPr/>
          <p:nvPr/>
        </p:nvSpPr>
        <p:spPr>
          <a:xfrm>
            <a:off x="1244064" y="19172"/>
            <a:ext cx="9423018" cy="414725"/>
          </a:xfrm>
          <a:prstGeom prst="rect">
            <a:avLst/>
          </a:prstGeom>
          <a:noFill/>
        </p:spPr>
        <p:txBody>
          <a:bodyPr wrap="square" lIns="58669" tIns="29335" rIns="58669" bIns="29335">
            <a:spAutoFit/>
            <a:scene3d>
              <a:camera prst="orthographicFront"/>
              <a:lightRig rig="soft" dir="t">
                <a:rot lat="0" lon="0" rev="15600000"/>
              </a:lightRig>
            </a:scene3d>
            <a:sp3d extrusionH="57150" prstMaterial="softEdge">
              <a:bevelT w="25400" h="38100"/>
            </a:sp3d>
          </a:bodyPr>
          <a:lstStyle/>
          <a:p>
            <a:pPr algn="ctr"/>
            <a:r>
              <a:rPr lang="en-US" sz="2310" b="1" dirty="0">
                <a:ln/>
                <a:effectLst>
                  <a:glow rad="63500">
                    <a:schemeClr val="accent4">
                      <a:satMod val="175000"/>
                      <a:alpha val="40000"/>
                    </a:schemeClr>
                  </a:glow>
                </a:effectLst>
              </a:rPr>
              <a:t>The Value of Welsh Language and Culture in Health and Social Care</a:t>
            </a:r>
            <a:endParaRPr lang="en-GB" sz="2310" b="1" dirty="0">
              <a:ln/>
              <a:effectLst>
                <a:glow rad="63500">
                  <a:schemeClr val="accent4">
                    <a:satMod val="175000"/>
                    <a:alpha val="40000"/>
                  </a:schemeClr>
                </a:glow>
              </a:effectLst>
            </a:endParaRPr>
          </a:p>
        </p:txBody>
      </p:sp>
      <p:pic>
        <p:nvPicPr>
          <p:cNvPr id="3" name="Picture 2" descr="A person in a garment leaning against a wall&#10;&#10;AI-generated content may be incorrect.">
            <a:extLst>
              <a:ext uri="{FF2B5EF4-FFF2-40B4-BE49-F238E27FC236}">
                <a16:creationId xmlns:a16="http://schemas.microsoft.com/office/drawing/2014/main" id="{83EE75D5-2221-372C-A1EC-1E7A9C69DD9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53816" y="2885295"/>
            <a:ext cx="1544355" cy="2220665"/>
          </a:xfrm>
          <a:prstGeom prst="rect">
            <a:avLst/>
          </a:prstGeom>
        </p:spPr>
      </p:pic>
    </p:spTree>
    <p:extLst>
      <p:ext uri="{BB962C8B-B14F-4D97-AF65-F5344CB8AC3E}">
        <p14:creationId xmlns:p14="http://schemas.microsoft.com/office/powerpoint/2010/main" val="3401314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A7028-A8F2-AF34-14FC-358F17F49D28}"/>
              </a:ext>
            </a:extLst>
          </p:cNvPr>
          <p:cNvSpPr>
            <a:spLocks noGrp="1"/>
          </p:cNvSpPr>
          <p:nvPr>
            <p:ph type="title"/>
          </p:nvPr>
        </p:nvSpPr>
        <p:spPr/>
        <p:txBody>
          <a:bodyPr/>
          <a:lstStyle/>
          <a:p>
            <a:r>
              <a:rPr lang="en-US"/>
              <a:t>References</a:t>
            </a:r>
            <a:endParaRPr lang="en-US" dirty="0"/>
          </a:p>
        </p:txBody>
      </p:sp>
      <p:graphicFrame>
        <p:nvGraphicFramePr>
          <p:cNvPr id="5" name="Content Placeholder 2">
            <a:extLst>
              <a:ext uri="{FF2B5EF4-FFF2-40B4-BE49-F238E27FC236}">
                <a16:creationId xmlns:a16="http://schemas.microsoft.com/office/drawing/2014/main" id="{6B5E6F46-DFB7-9F1B-A467-A9AEBD2D74E7}"/>
              </a:ext>
            </a:extLst>
          </p:cNvPr>
          <p:cNvGraphicFramePr>
            <a:graphicFrameLocks noGrp="1"/>
          </p:cNvGraphicFramePr>
          <p:nvPr>
            <p:ph idx="1"/>
            <p:extLst>
              <p:ext uri="{D42A27DB-BD31-4B8C-83A1-F6EECF244321}">
                <p14:modId xmlns:p14="http://schemas.microsoft.com/office/powerpoint/2010/main" val="295883268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982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1595</Words>
  <Application>Microsoft Office PowerPoint</Application>
  <PresentationFormat>Widescreen</PresentationFormat>
  <Paragraphs>68</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Times New Roman</vt:lpstr>
      <vt:lpstr>Wingdings</vt:lpstr>
      <vt:lpstr>Office Theme</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bianca bugilan</cp:lastModifiedBy>
  <cp:revision>3</cp:revision>
  <dcterms:created xsi:type="dcterms:W3CDTF">2025-04-28T11:52:29Z</dcterms:created>
  <dcterms:modified xsi:type="dcterms:W3CDTF">2025-04-30T19:57:58Z</dcterms:modified>
</cp:coreProperties>
</file>