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52E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85800" y="594360"/>
            <a:ext cx="36576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>
                <a:solidFill>
                  <a:srgbClr val="DED3BE"/>
                </a:solidFill>
                <a:latin typeface="Aptos"/>
              </a:rPr>
              <a:t>BLACK ÓR × UWTSD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188720"/>
            <a:ext cx="713232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FFFFFF"/>
                </a:solidFill>
                <a:latin typeface="Aptos"/>
              </a:rPr>
              <a:t>Building meaningful
student projects around
a real fintech platform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3232" y="3794760"/>
            <a:ext cx="64008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DED3BE"/>
                </a:solidFill>
                <a:latin typeface="Aptos"/>
              </a:rPr>
              <a:t>Black Ór • MOOL • Four proposed final-year projects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3232" y="5806440"/>
            <a:ext cx="73152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DED3BE"/>
                </a:solidFill>
                <a:latin typeface="Aptos"/>
              </a:rPr>
              <a:t>Gurdipe Dosanjh  •  Co-founder &amp; CTO — Infrastructure &amp; Security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84080" y="5806440"/>
            <a:ext cx="14630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100" b="0">
                <a:solidFill>
                  <a:srgbClr val="DED3BE"/>
                </a:solidFill>
                <a:latin typeface="Aptos"/>
              </a:rPr>
              <a:t>September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A98644"/>
                </a:solidFill>
                <a:latin typeface="Aptos"/>
              </a:rPr>
              <a:t>01 • OUR STORY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F2321"/>
                </a:solidFill>
                <a:latin typeface="Aptos"/>
              </a:rPr>
              <a:t>Why Black Ór exists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5A605B"/>
                </a:solidFill>
                <a:latin typeface="Aptos"/>
              </a:rPr>
              <a:t>A long-term fintech vision being built alongside our existing professional careers.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2057400"/>
            <a:ext cx="3383280" cy="347472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68680" y="2258568"/>
            <a:ext cx="292608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The problem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770632"/>
            <a:ext cx="2926080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Financial products can be difficult to understand, fragmented across borders and poorly aligned with the needs of ordinary customers.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07408" y="2057400"/>
            <a:ext cx="3383280" cy="347472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4636008" y="2258568"/>
            <a:ext cx="292608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The vision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36008" y="2770632"/>
            <a:ext cx="2926080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Black Ór is our broader platform vision: multi-currency money, digital gold, collective trust and, over time, a deeper financial relationship with customers.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74736" y="2057400"/>
            <a:ext cx="3383280" cy="347472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403336" y="2258568"/>
            <a:ext cx="292608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How we are building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03336" y="2770632"/>
            <a:ext cx="2926080" cy="2560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The founding team is currently building the company in our own time while maintaining full-time professional roles. We are validating carefully before scaling.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A98644"/>
                </a:solidFill>
                <a:latin typeface="Aptos"/>
              </a:rPr>
              <a:t>02 • FIRST PRODUCT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F2321"/>
                </a:solidFill>
                <a:latin typeface="Aptos"/>
              </a:rPr>
              <a:t>MOOL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5A605B"/>
                </a:solidFill>
                <a:latin typeface="Aptos"/>
              </a:rPr>
              <a:t>A focused first product, while the broader Black Ór platform remains our long-term vision.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2057400"/>
            <a:ext cx="260604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2258568"/>
            <a:ext cx="21488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USD + MXN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770632"/>
            <a:ext cx="2148840" cy="2423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Persistent balances and an FX experience connected to the backend.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611880" y="2057400"/>
            <a:ext cx="260604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3840480" y="2258568"/>
            <a:ext cx="21488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Gold Savings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840480" y="2770632"/>
            <a:ext cx="2148840" cy="2423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A savings experience built around acquiring and holding gold exposure, with transaction persistence and reconciliation.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537960" y="2057400"/>
            <a:ext cx="260604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6766560" y="2258568"/>
            <a:ext cx="21488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Secure identity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66560" y="2770632"/>
            <a:ext cx="2148840" cy="2423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Authentication, MFA, account protection and auditable transaction records.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464040" y="2057400"/>
            <a:ext cx="2057400" cy="333756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9692640" y="2258568"/>
            <a:ext cx="16002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Built to grow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92640" y="2770632"/>
            <a:ext cx="1600200" cy="2423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A focused launch now, with architecture that can support broader Black Ór products later.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52E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DED3BE"/>
                </a:solidFill>
                <a:latin typeface="Aptos"/>
              </a:rPr>
              <a:t>03 • TECHNOLOGY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FFFFFF"/>
                </a:solidFill>
                <a:latin typeface="Aptos"/>
              </a:rPr>
              <a:t>A real platform — not a classroom simulation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DED3BE"/>
                </a:solidFill>
                <a:latin typeface="Aptos"/>
              </a:rPr>
              <a:t>Students would work on genuine product, security, architecture and design questions.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2194560"/>
            <a:ext cx="3383280" cy="1143000"/>
          </a:xfrm>
          <a:prstGeom prst="roundRect">
            <a:avLst/>
          </a:prstGeom>
          <a:solidFill>
            <a:srgbClr val="323C37"/>
          </a:solidFill>
          <a:ln>
            <a:solidFill>
              <a:srgbClr val="66756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32688" y="2377440"/>
            <a:ext cx="2926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DED3BE"/>
                </a:solidFill>
                <a:latin typeface="Aptos"/>
              </a:rPr>
              <a:t>React + TypeScript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688" y="2816352"/>
            <a:ext cx="2926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FFFFFF"/>
                </a:solidFill>
                <a:latin typeface="Aptos"/>
              </a:rPr>
              <a:t>Customer experience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526280" y="2194560"/>
            <a:ext cx="3383280" cy="1143000"/>
          </a:xfrm>
          <a:prstGeom prst="roundRect">
            <a:avLst/>
          </a:prstGeom>
          <a:solidFill>
            <a:srgbClr val="323C37"/>
          </a:solidFill>
          <a:ln>
            <a:solidFill>
              <a:srgbClr val="66756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4727448" y="2377440"/>
            <a:ext cx="2926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DED3BE"/>
                </a:solidFill>
                <a:latin typeface="Aptos"/>
              </a:rPr>
              <a:t>FastAPI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27448" y="2816352"/>
            <a:ext cx="2926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FFFFFF"/>
                </a:solidFill>
                <a:latin typeface="Aptos"/>
              </a:rPr>
              <a:t>Backend APIs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321040" y="2194560"/>
            <a:ext cx="3383280" cy="1143000"/>
          </a:xfrm>
          <a:prstGeom prst="roundRect">
            <a:avLst/>
          </a:prstGeom>
          <a:solidFill>
            <a:srgbClr val="323C37"/>
          </a:solidFill>
          <a:ln>
            <a:solidFill>
              <a:srgbClr val="66756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522208" y="2377440"/>
            <a:ext cx="2926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DED3BE"/>
                </a:solidFill>
                <a:latin typeface="Aptos"/>
              </a:rPr>
              <a:t>PostgreSQL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522208" y="2816352"/>
            <a:ext cx="2926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FFFFFF"/>
                </a:solidFill>
                <a:latin typeface="Aptos"/>
              </a:rPr>
              <a:t>Persistent data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1520" y="3749039"/>
            <a:ext cx="3383280" cy="1143000"/>
          </a:xfrm>
          <a:prstGeom prst="roundRect">
            <a:avLst/>
          </a:prstGeom>
          <a:solidFill>
            <a:srgbClr val="323C37"/>
          </a:solidFill>
          <a:ln>
            <a:solidFill>
              <a:srgbClr val="66756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932688" y="3931920"/>
            <a:ext cx="2926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DED3BE"/>
                </a:solidFill>
                <a:latin typeface="Aptos"/>
              </a:rPr>
              <a:t>Microsoft Azure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32688" y="4370831"/>
            <a:ext cx="2926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FFFFFF"/>
                </a:solidFill>
                <a:latin typeface="Aptos"/>
              </a:rPr>
              <a:t>Cloud platform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526280" y="3749039"/>
            <a:ext cx="3383280" cy="1143000"/>
          </a:xfrm>
          <a:prstGeom prst="roundRect">
            <a:avLst/>
          </a:prstGeom>
          <a:solidFill>
            <a:srgbClr val="323C37"/>
          </a:solidFill>
          <a:ln>
            <a:solidFill>
              <a:srgbClr val="66756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4727448" y="3931920"/>
            <a:ext cx="2926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DED3BE"/>
                </a:solidFill>
                <a:latin typeface="Aptos"/>
              </a:rPr>
              <a:t>Entra External ID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727448" y="4370831"/>
            <a:ext cx="2926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FFFFFF"/>
                </a:solidFill>
                <a:latin typeface="Aptos"/>
              </a:rPr>
              <a:t>Identity + MFA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321040" y="3749039"/>
            <a:ext cx="3383280" cy="1143000"/>
          </a:xfrm>
          <a:prstGeom prst="roundRect">
            <a:avLst/>
          </a:prstGeom>
          <a:solidFill>
            <a:srgbClr val="323C37"/>
          </a:solidFill>
          <a:ln>
            <a:solidFill>
              <a:srgbClr val="66756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8522208" y="3931920"/>
            <a:ext cx="292608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DED3BE"/>
                </a:solidFill>
                <a:latin typeface="Aptos"/>
              </a:rPr>
              <a:t>Containers + CI/CD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522208" y="4370831"/>
            <a:ext cx="29260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FFFFFF"/>
                </a:solidFill>
                <a:latin typeface="Aptos"/>
              </a:rPr>
              <a:t>Deployment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31520" y="5715000"/>
            <a:ext cx="1069848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DED3BE"/>
                </a:solidFill>
                <a:latin typeface="Aptos"/>
              </a:rPr>
              <a:t>Controlled development, test and sandbox access — never live customer data.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A98644"/>
                </a:solidFill>
                <a:latin typeface="Aptos"/>
              </a:rPr>
              <a:t>04 • FOUR OPPORTUNITIES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F2321"/>
                </a:solidFill>
                <a:latin typeface="Aptos"/>
              </a:rPr>
              <a:t>Four projects. Four areas of real ownership.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5A605B"/>
                </a:solidFill>
                <a:latin typeface="Aptos"/>
              </a:rPr>
              <a:t>These are starting points, not rigid specifications. Each can evolve with the student and UWTSD.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2057400"/>
            <a:ext cx="53492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68680" y="2258568"/>
            <a:ext cx="48920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1. Cybersecurity &amp; fintech security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770632"/>
            <a:ext cx="48920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Threat modelling, identity, API security, fraud scenarios, incident response and a prioritised roadmap.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99632" y="2057400"/>
            <a:ext cx="53492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428232" y="2258568"/>
            <a:ext cx="48920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2. AI + API strategy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28232" y="2770632"/>
            <a:ext cx="48920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Where AI adds real value, provider choices, responsible AI, cost, vendor dependency and a proof of concept.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3840480"/>
            <a:ext cx="53492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68680" y="4041648"/>
            <a:ext cx="48920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3. UX / UI transformation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68680" y="4553712"/>
            <a:ext cx="48920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A polished, trustworthy, accessible and distinctive MOOL experience, backed by research and prototypes.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199632" y="3840480"/>
            <a:ext cx="53492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6428232" y="4041648"/>
            <a:ext cx="48920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4. Azure, DevSecOps &amp; resilience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28232" y="4553712"/>
            <a:ext cx="489204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Architecture, observability, CI/CD, infrastructure as code, resilience, AKS timing and cloud cost.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A98644"/>
                </a:solidFill>
                <a:latin typeface="Aptos"/>
              </a:rPr>
              <a:t>05 • PROJECTS 1 + 2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F2321"/>
                </a:solidFill>
                <a:latin typeface="Aptos"/>
              </a:rPr>
              <a:t>Security and intelligent technology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5A605B"/>
                </a:solidFill>
                <a:latin typeface="Aptos"/>
              </a:rPr>
              <a:t>Two projects focused on trust, risk, AI and the technology choices behind a modern fintech.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2057400"/>
            <a:ext cx="5303520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2258568"/>
            <a:ext cx="48463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Cybersecurity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770632"/>
            <a:ext cx="4846320" cy="2514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Explore threat modelling, account takeover, API security, secrets, fraud, logging and incident response.
Potential outputs: security assessment, risk register, threat model, remediation roadmap and proof of concept.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2057400"/>
            <a:ext cx="5303520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446520" y="2258568"/>
            <a:ext cx="48463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AI + APIs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770632"/>
            <a:ext cx="4846320" cy="2514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Explore AI vs rules-based systems, customer support, fraud signals, financial education, model/provider choices, privacy, reliability and cost.
Potential outputs: strategy, provider comparison, cost model, roadmap and proof of concept.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A98644"/>
                </a:solidFill>
                <a:latin typeface="Aptos"/>
              </a:rPr>
              <a:t>06 • PROJECTS 3 + 4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F2321"/>
                </a:solidFill>
                <a:latin typeface="Aptos"/>
              </a:rPr>
              <a:t>Experience and engineering foundations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5A605B"/>
                </a:solidFill>
                <a:latin typeface="Aptos"/>
              </a:rPr>
              <a:t>Two projects focused on how MOOL feels to customers and how the platform survives real-world growth.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2057400"/>
            <a:ext cx="5303520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14400" y="2258568"/>
            <a:ext cx="48463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UX / UI transformation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2770632"/>
            <a:ext cx="4846320" cy="2514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Review onboarding, navigation, trust cues, mobile behaviour, accessibility and English/Spanish localisation.
Potential outputs: UX audit, journey maps, design system, high-fidelity prototypes and implementation priorities.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2057400"/>
            <a:ext cx="5303520" cy="342900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446520" y="2258568"/>
            <a:ext cx="48463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Azure + DevSecOps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770632"/>
            <a:ext cx="4846320" cy="2514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Review environment separation, monitoring, backup, disaster recovery, infrastructure as code, scalability, AKS timing and Azure cost.
Potential outputs: architecture assessment, future-state design, resilience plan and cost roadmap.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252E2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DED3BE"/>
                </a:solidFill>
                <a:latin typeface="Aptos"/>
              </a:rPr>
              <a:t>07 • HOW WE WANT TO 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FFFFFF"/>
                </a:solidFill>
                <a:latin typeface="Aptos"/>
              </a:rPr>
              <a:t>This is your project, too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DED3BE"/>
                </a:solidFill>
                <a:latin typeface="Aptos"/>
              </a:rPr>
              <a:t>We want students who question assumptions, propose ideas and help shape the direction.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2103120"/>
            <a:ext cx="3337560" cy="320040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960120" y="2304288"/>
            <a:ext cx="2880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Ownership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2816352"/>
            <a:ext cx="288036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A meaningful real-world problem with room for independent thinking — not a list of routine tasks.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25696" y="2103120"/>
            <a:ext cx="3337560" cy="320040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4654296" y="2304288"/>
            <a:ext cx="2880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Academic value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54296" y="2816352"/>
            <a:ext cx="288036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Scope and deliverables should be shaped with UWTSD so the work supports final-year requirements and demonstrates genuine learning.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19872" y="2103120"/>
            <a:ext cx="3337560" cy="3200400"/>
          </a:xfrm>
          <a:prstGeom prst="roundRect">
            <a:avLst/>
          </a:prstGeom>
          <a:solidFill>
            <a:srgbClr val="FFFFFF"/>
          </a:solidFill>
          <a:ln>
            <a:solidFill>
              <a:srgbClr val="DED3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348472" y="2304288"/>
            <a:ext cx="2880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1">
                <a:solidFill>
                  <a:srgbClr val="1F2321"/>
                </a:solidFill>
                <a:latin typeface="Aptos"/>
              </a:rPr>
              <a:t>Professional evidence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48472" y="2816352"/>
            <a:ext cx="288036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0">
                <a:solidFill>
                  <a:srgbClr val="5A605B"/>
                </a:solidFill>
                <a:latin typeface="Aptos"/>
              </a:rPr>
              <a:t>Where confidentiality permits, students should be able to explain their contribution in interviews, CVs and portfolios.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31520" y="5715000"/>
            <a:ext cx="1069848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300" b="1">
                <a:solidFill>
                  <a:srgbClr val="DED3BE"/>
                </a:solidFill>
                <a:latin typeface="Aptos"/>
              </a:rPr>
              <a:t>The best project may change direction as research, testing and evidence reveal better questions.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7F4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640080" y="365760"/>
            <a:ext cx="4572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000" b="1">
                <a:solidFill>
                  <a:srgbClr val="A98644"/>
                </a:solidFill>
                <a:latin typeface="Aptos"/>
              </a:rPr>
              <a:t>08 • DISCUSSION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731520"/>
            <a:ext cx="109728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800" b="1">
                <a:solidFill>
                  <a:srgbClr val="1F2321"/>
                </a:solidFill>
                <a:latin typeface="Aptos"/>
              </a:rPr>
              <a:t>What happens next?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37160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5A605B"/>
                </a:solidFill>
                <a:latin typeface="Aptos"/>
              </a:rPr>
              <a:t>Today is the beginning of a conversation, not the final specification.</a:t>
            </a:r>
          </a:p>
        </p:txBody>
      </p:sp>
      <p:sp>
        <p:nvSpPr>
          <p:cNvPr id="6" name="Oval 5"/>
          <p:cNvSpPr/>
          <p:nvPr/>
        </p:nvSpPr>
        <p:spPr>
          <a:xfrm>
            <a:off x="1408176" y="2057400"/>
            <a:ext cx="658368" cy="658368"/>
          </a:xfrm>
          <a:prstGeom prst="ellipse">
            <a:avLst/>
          </a:prstGeom>
          <a:solidFill>
            <a:srgbClr val="A986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1408176" y="2240280"/>
            <a:ext cx="658368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8368" y="2926080"/>
            <a:ext cx="21488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2321"/>
                </a:solidFill>
                <a:latin typeface="Aptos"/>
              </a:rPr>
              <a:t>Meet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8368" y="3429000"/>
            <a:ext cx="214884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>
                <a:solidFill>
                  <a:srgbClr val="5A605B"/>
                </a:solidFill>
                <a:latin typeface="Aptos"/>
              </a:rPr>
              <a:t>Understand student interests and strengths.</a:t>
            </a:r>
          </a:p>
        </p:txBody>
      </p:sp>
      <p:sp>
        <p:nvSpPr>
          <p:cNvPr id="10" name="Oval 9"/>
          <p:cNvSpPr/>
          <p:nvPr/>
        </p:nvSpPr>
        <p:spPr>
          <a:xfrm>
            <a:off x="4261104" y="2057400"/>
            <a:ext cx="658368" cy="658368"/>
          </a:xfrm>
          <a:prstGeom prst="ellipse">
            <a:avLst/>
          </a:prstGeom>
          <a:solidFill>
            <a:srgbClr val="6675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4261104" y="2240280"/>
            <a:ext cx="658368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511296" y="2926080"/>
            <a:ext cx="21488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2321"/>
                </a:solidFill>
                <a:latin typeface="Aptos"/>
              </a:rPr>
              <a:t>Refine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511296" y="3429000"/>
            <a:ext cx="214884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>
                <a:solidFill>
                  <a:srgbClr val="5A605B"/>
                </a:solidFill>
                <a:latin typeface="Aptos"/>
              </a:rPr>
              <a:t>Agree scope with students, supervisors and the coordinator.</a:t>
            </a:r>
          </a:p>
        </p:txBody>
      </p:sp>
      <p:sp>
        <p:nvSpPr>
          <p:cNvPr id="14" name="Oval 13"/>
          <p:cNvSpPr/>
          <p:nvPr/>
        </p:nvSpPr>
        <p:spPr>
          <a:xfrm>
            <a:off x="7114032" y="2057400"/>
            <a:ext cx="658368" cy="658368"/>
          </a:xfrm>
          <a:prstGeom prst="ellipse">
            <a:avLst/>
          </a:prstGeom>
          <a:solidFill>
            <a:srgbClr val="66756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7114032" y="2240280"/>
            <a:ext cx="658368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64224" y="2926080"/>
            <a:ext cx="21488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2321"/>
                </a:solidFill>
                <a:latin typeface="Aptos"/>
              </a:rPr>
              <a:t>Protect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64224" y="3429000"/>
            <a:ext cx="214884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>
                <a:solidFill>
                  <a:srgbClr val="5A605B"/>
                </a:solidFill>
                <a:latin typeface="Aptos"/>
              </a:rPr>
              <a:t>Put confidentiality, IP, access and data safeguards in place.</a:t>
            </a:r>
          </a:p>
        </p:txBody>
      </p:sp>
      <p:sp>
        <p:nvSpPr>
          <p:cNvPr id="18" name="Oval 17"/>
          <p:cNvSpPr/>
          <p:nvPr/>
        </p:nvSpPr>
        <p:spPr>
          <a:xfrm>
            <a:off x="9966960" y="2057400"/>
            <a:ext cx="658368" cy="658368"/>
          </a:xfrm>
          <a:prstGeom prst="ellipse">
            <a:avLst/>
          </a:prstGeom>
          <a:solidFill>
            <a:srgbClr val="A986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9966960" y="2240280"/>
            <a:ext cx="658368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217152" y="2926080"/>
            <a:ext cx="214884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2321"/>
                </a:solidFill>
                <a:latin typeface="Aptos"/>
              </a:rPr>
              <a:t>Build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217152" y="3429000"/>
            <a:ext cx="2148840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0">
                <a:solidFill>
                  <a:srgbClr val="5A605B"/>
                </a:solidFill>
                <a:latin typeface="Aptos"/>
              </a:rPr>
              <a:t>Produce research, prototypes or technical work that genuinely matters.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097280" y="5349240"/>
            <a:ext cx="99669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A98644"/>
                </a:solidFill>
                <a:latin typeface="Aptos"/>
              </a:rPr>
              <a:t>Questions • challenges • ideas • alternative directions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