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sldIdLst>
    <p:sldId id="263" r:id="rId2"/>
    <p:sldId id="256" r:id="rId3"/>
    <p:sldId id="257" r:id="rId4"/>
    <p:sldId id="258" r:id="rId5"/>
    <p:sldId id="266" r:id="rId6"/>
    <p:sldId id="267" r:id="rId7"/>
    <p:sldId id="259" r:id="rId8"/>
    <p:sldId id="268" r:id="rId9"/>
    <p:sldId id="262" r:id="rId10"/>
    <p:sldId id="270" r:id="rId11"/>
    <p:sldId id="260" r:id="rId12"/>
    <p:sldId id="269" r:id="rId13"/>
    <p:sldId id="261"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p:scale>
          <a:sx n="92" d="100"/>
          <a:sy n="92" d="100"/>
        </p:scale>
        <p:origin x="50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3E4D65-A760-4E47-A8E3-F94D2735841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971AE22A-8C32-4FBC-BFCC-2260D31BB487}">
      <dgm:prSet/>
      <dgm:spPr/>
      <dgm:t>
        <a:bodyPr/>
        <a:lstStyle/>
        <a:p>
          <a:r>
            <a:rPr lang="en-GB"/>
            <a:t>Born in 1946 in New York, Graduated in B.S. Economics in 1968</a:t>
          </a:r>
          <a:endParaRPr lang="en-US"/>
        </a:p>
      </dgm:t>
    </dgm:pt>
    <dgm:pt modelId="{6F6531B9-8B70-43EC-AEA0-D4B4789AFF2D}" type="parTrans" cxnId="{CE041CD8-9F41-4729-ACB6-CE86C48D8695}">
      <dgm:prSet/>
      <dgm:spPr/>
      <dgm:t>
        <a:bodyPr/>
        <a:lstStyle/>
        <a:p>
          <a:endParaRPr lang="en-US"/>
        </a:p>
      </dgm:t>
    </dgm:pt>
    <dgm:pt modelId="{58A38ADE-C3DA-4809-BBBF-8CF699D8EF20}" type="sibTrans" cxnId="{CE041CD8-9F41-4729-ACB6-CE86C48D8695}">
      <dgm:prSet/>
      <dgm:spPr/>
      <dgm:t>
        <a:bodyPr/>
        <a:lstStyle/>
        <a:p>
          <a:endParaRPr lang="en-US"/>
        </a:p>
      </dgm:t>
    </dgm:pt>
    <dgm:pt modelId="{2B11448D-0F0D-4B00-8AB3-584003007A78}">
      <dgm:prSet/>
      <dgm:spPr/>
      <dgm:t>
        <a:bodyPr/>
        <a:lstStyle/>
        <a:p>
          <a:r>
            <a:rPr lang="en-GB"/>
            <a:t>Worked fulltime in his father’s real-estate business since graduation</a:t>
          </a:r>
          <a:endParaRPr lang="en-US"/>
        </a:p>
      </dgm:t>
    </dgm:pt>
    <dgm:pt modelId="{EE5F244C-9F01-47DC-B67A-559C45D749B7}" type="parTrans" cxnId="{A76EBB09-BD29-4E2F-8E61-E29AABC08378}">
      <dgm:prSet/>
      <dgm:spPr/>
      <dgm:t>
        <a:bodyPr/>
        <a:lstStyle/>
        <a:p>
          <a:endParaRPr lang="en-US"/>
        </a:p>
      </dgm:t>
    </dgm:pt>
    <dgm:pt modelId="{FE795C06-7205-49B4-BD65-56BFB80CABC3}" type="sibTrans" cxnId="{A76EBB09-BD29-4E2F-8E61-E29AABC08378}">
      <dgm:prSet/>
      <dgm:spPr/>
      <dgm:t>
        <a:bodyPr/>
        <a:lstStyle/>
        <a:p>
          <a:endParaRPr lang="en-US"/>
        </a:p>
      </dgm:t>
    </dgm:pt>
    <dgm:pt modelId="{2A70840B-DA86-4740-9E45-FF0903FAFEFC}">
      <dgm:prSet/>
      <dgm:spPr/>
      <dgm:t>
        <a:bodyPr/>
        <a:lstStyle/>
        <a:p>
          <a:r>
            <a:rPr lang="en-GB"/>
            <a:t>Took control of the business in 1971 with net worth of $470 million</a:t>
          </a:r>
          <a:endParaRPr lang="en-US"/>
        </a:p>
      </dgm:t>
    </dgm:pt>
    <dgm:pt modelId="{644B1069-0C7C-400A-A971-FE75206721D9}" type="parTrans" cxnId="{1F5FF961-B879-4C0C-BFB3-BDC64BA225E2}">
      <dgm:prSet/>
      <dgm:spPr/>
      <dgm:t>
        <a:bodyPr/>
        <a:lstStyle/>
        <a:p>
          <a:endParaRPr lang="en-US"/>
        </a:p>
      </dgm:t>
    </dgm:pt>
    <dgm:pt modelId="{E0A7A4D0-2614-4081-9BA7-FCC931386890}" type="sibTrans" cxnId="{1F5FF961-B879-4C0C-BFB3-BDC64BA225E2}">
      <dgm:prSet/>
      <dgm:spPr/>
      <dgm:t>
        <a:bodyPr/>
        <a:lstStyle/>
        <a:p>
          <a:endParaRPr lang="en-US"/>
        </a:p>
      </dgm:t>
    </dgm:pt>
    <dgm:pt modelId="{4D121201-610D-4CC1-83C1-6D75CA8FB31A}" type="pres">
      <dgm:prSet presAssocID="{F93E4D65-A760-4E47-A8E3-F94D27358419}" presName="linear" presStyleCnt="0">
        <dgm:presLayoutVars>
          <dgm:animLvl val="lvl"/>
          <dgm:resizeHandles val="exact"/>
        </dgm:presLayoutVars>
      </dgm:prSet>
      <dgm:spPr/>
    </dgm:pt>
    <dgm:pt modelId="{70B98196-0C15-48F3-B03B-B333A42D30C1}" type="pres">
      <dgm:prSet presAssocID="{971AE22A-8C32-4FBC-BFCC-2260D31BB487}" presName="parentText" presStyleLbl="node1" presStyleIdx="0" presStyleCnt="3">
        <dgm:presLayoutVars>
          <dgm:chMax val="0"/>
          <dgm:bulletEnabled val="1"/>
        </dgm:presLayoutVars>
      </dgm:prSet>
      <dgm:spPr/>
    </dgm:pt>
    <dgm:pt modelId="{348A1AE9-3073-4C7F-8F4B-0CFF1D7A293E}" type="pres">
      <dgm:prSet presAssocID="{58A38ADE-C3DA-4809-BBBF-8CF699D8EF20}" presName="spacer" presStyleCnt="0"/>
      <dgm:spPr/>
    </dgm:pt>
    <dgm:pt modelId="{8D413FFB-E1BB-4234-8414-2BF8C25DB48E}" type="pres">
      <dgm:prSet presAssocID="{2B11448D-0F0D-4B00-8AB3-584003007A78}" presName="parentText" presStyleLbl="node1" presStyleIdx="1" presStyleCnt="3">
        <dgm:presLayoutVars>
          <dgm:chMax val="0"/>
          <dgm:bulletEnabled val="1"/>
        </dgm:presLayoutVars>
      </dgm:prSet>
      <dgm:spPr/>
    </dgm:pt>
    <dgm:pt modelId="{D5505D4F-6B27-4463-9B76-298DA73A769B}" type="pres">
      <dgm:prSet presAssocID="{FE795C06-7205-49B4-BD65-56BFB80CABC3}" presName="spacer" presStyleCnt="0"/>
      <dgm:spPr/>
    </dgm:pt>
    <dgm:pt modelId="{18B43CCA-A6B8-407F-9861-382071D72B11}" type="pres">
      <dgm:prSet presAssocID="{2A70840B-DA86-4740-9E45-FF0903FAFEFC}" presName="parentText" presStyleLbl="node1" presStyleIdx="2" presStyleCnt="3">
        <dgm:presLayoutVars>
          <dgm:chMax val="0"/>
          <dgm:bulletEnabled val="1"/>
        </dgm:presLayoutVars>
      </dgm:prSet>
      <dgm:spPr/>
    </dgm:pt>
  </dgm:ptLst>
  <dgm:cxnLst>
    <dgm:cxn modelId="{A76EBB09-BD29-4E2F-8E61-E29AABC08378}" srcId="{F93E4D65-A760-4E47-A8E3-F94D27358419}" destId="{2B11448D-0F0D-4B00-8AB3-584003007A78}" srcOrd="1" destOrd="0" parTransId="{EE5F244C-9F01-47DC-B67A-559C45D749B7}" sibTransId="{FE795C06-7205-49B4-BD65-56BFB80CABC3}"/>
    <dgm:cxn modelId="{E2225F17-ACAE-43C4-AF1E-0F15BA22BFC6}" type="presOf" srcId="{2A70840B-DA86-4740-9E45-FF0903FAFEFC}" destId="{18B43CCA-A6B8-407F-9861-382071D72B11}" srcOrd="0" destOrd="0" presId="urn:microsoft.com/office/officeart/2005/8/layout/vList2"/>
    <dgm:cxn modelId="{1F5FF961-B879-4C0C-BFB3-BDC64BA225E2}" srcId="{F93E4D65-A760-4E47-A8E3-F94D27358419}" destId="{2A70840B-DA86-4740-9E45-FF0903FAFEFC}" srcOrd="2" destOrd="0" parTransId="{644B1069-0C7C-400A-A971-FE75206721D9}" sibTransId="{E0A7A4D0-2614-4081-9BA7-FCC931386890}"/>
    <dgm:cxn modelId="{5D0AE58B-4B83-4B9E-BE45-EF828DADCFBC}" type="presOf" srcId="{971AE22A-8C32-4FBC-BFCC-2260D31BB487}" destId="{70B98196-0C15-48F3-B03B-B333A42D30C1}" srcOrd="0" destOrd="0" presId="urn:microsoft.com/office/officeart/2005/8/layout/vList2"/>
    <dgm:cxn modelId="{F350FEAE-4089-4076-899D-CFFCA99156C9}" type="presOf" srcId="{2B11448D-0F0D-4B00-8AB3-584003007A78}" destId="{8D413FFB-E1BB-4234-8414-2BF8C25DB48E}" srcOrd="0" destOrd="0" presId="urn:microsoft.com/office/officeart/2005/8/layout/vList2"/>
    <dgm:cxn modelId="{118A75B0-D250-4244-8326-A359972E4638}" type="presOf" srcId="{F93E4D65-A760-4E47-A8E3-F94D27358419}" destId="{4D121201-610D-4CC1-83C1-6D75CA8FB31A}" srcOrd="0" destOrd="0" presId="urn:microsoft.com/office/officeart/2005/8/layout/vList2"/>
    <dgm:cxn modelId="{CE041CD8-9F41-4729-ACB6-CE86C48D8695}" srcId="{F93E4D65-A760-4E47-A8E3-F94D27358419}" destId="{971AE22A-8C32-4FBC-BFCC-2260D31BB487}" srcOrd="0" destOrd="0" parTransId="{6F6531B9-8B70-43EC-AEA0-D4B4789AFF2D}" sibTransId="{58A38ADE-C3DA-4809-BBBF-8CF699D8EF20}"/>
    <dgm:cxn modelId="{7B9B9409-E8E3-49AE-A939-838FF7C27366}" type="presParOf" srcId="{4D121201-610D-4CC1-83C1-6D75CA8FB31A}" destId="{70B98196-0C15-48F3-B03B-B333A42D30C1}" srcOrd="0" destOrd="0" presId="urn:microsoft.com/office/officeart/2005/8/layout/vList2"/>
    <dgm:cxn modelId="{57252FC2-CAF5-4EC8-8EEC-BD78F282C1B5}" type="presParOf" srcId="{4D121201-610D-4CC1-83C1-6D75CA8FB31A}" destId="{348A1AE9-3073-4C7F-8F4B-0CFF1D7A293E}" srcOrd="1" destOrd="0" presId="urn:microsoft.com/office/officeart/2005/8/layout/vList2"/>
    <dgm:cxn modelId="{1FA3A278-6235-4C69-8F55-DDFB061DDCA9}" type="presParOf" srcId="{4D121201-610D-4CC1-83C1-6D75CA8FB31A}" destId="{8D413FFB-E1BB-4234-8414-2BF8C25DB48E}" srcOrd="2" destOrd="0" presId="urn:microsoft.com/office/officeart/2005/8/layout/vList2"/>
    <dgm:cxn modelId="{A8041944-90F9-468B-8BB8-2FB3D926C079}" type="presParOf" srcId="{4D121201-610D-4CC1-83C1-6D75CA8FB31A}" destId="{D5505D4F-6B27-4463-9B76-298DA73A769B}" srcOrd="3" destOrd="0" presId="urn:microsoft.com/office/officeart/2005/8/layout/vList2"/>
    <dgm:cxn modelId="{EEBE9F3A-A908-4401-A70F-41801553C90C}" type="presParOf" srcId="{4D121201-610D-4CC1-83C1-6D75CA8FB31A}" destId="{18B43CCA-A6B8-407F-9861-382071D72B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98196-0C15-48F3-B03B-B333A42D30C1}">
      <dsp:nvSpPr>
        <dsp:cNvPr id="0" name=""/>
        <dsp:cNvSpPr/>
      </dsp:nvSpPr>
      <dsp:spPr>
        <a:xfrm>
          <a:off x="0" y="25235"/>
          <a:ext cx="6364224"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Born in 1946 in New York, Graduated in B.S. Economics in 1968</a:t>
          </a:r>
          <a:endParaRPr lang="en-US" sz="3200" kern="1200"/>
        </a:p>
      </dsp:txBody>
      <dsp:txXfrm>
        <a:off x="85900" y="111135"/>
        <a:ext cx="6192424" cy="1587880"/>
      </dsp:txXfrm>
    </dsp:sp>
    <dsp:sp modelId="{8D413FFB-E1BB-4234-8414-2BF8C25DB48E}">
      <dsp:nvSpPr>
        <dsp:cNvPr id="0" name=""/>
        <dsp:cNvSpPr/>
      </dsp:nvSpPr>
      <dsp:spPr>
        <a:xfrm>
          <a:off x="0" y="1877076"/>
          <a:ext cx="6364224" cy="17596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Worked fulltime in his father’s real-estate business since graduation</a:t>
          </a:r>
          <a:endParaRPr lang="en-US" sz="3200" kern="1200"/>
        </a:p>
      </dsp:txBody>
      <dsp:txXfrm>
        <a:off x="85900" y="1962976"/>
        <a:ext cx="6192424" cy="1587880"/>
      </dsp:txXfrm>
    </dsp:sp>
    <dsp:sp modelId="{18B43CCA-A6B8-407F-9861-382071D72B11}">
      <dsp:nvSpPr>
        <dsp:cNvPr id="0" name=""/>
        <dsp:cNvSpPr/>
      </dsp:nvSpPr>
      <dsp:spPr>
        <a:xfrm>
          <a:off x="0" y="3728916"/>
          <a:ext cx="6364224" cy="17596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Took control of the business in 1971 with net worth of $470 million</a:t>
          </a:r>
          <a:endParaRPr lang="en-US" sz="3200" kern="1200"/>
        </a:p>
      </dsp:txBody>
      <dsp:txXfrm>
        <a:off x="85900" y="3814816"/>
        <a:ext cx="6192424" cy="15878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2/25/2020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3232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2/25/2020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12321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2/25/2020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62346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2/25/2020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5600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2/25/2020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4569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2/25/2020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9652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2/25/2020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6288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2/25/2020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597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2/25/2020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1844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2/25/2020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7459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2/25/2020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9964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2/25/2020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949099180"/>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12" r:id="rId6"/>
    <p:sldLayoutId id="2147483807" r:id="rId7"/>
    <p:sldLayoutId id="2147483808" r:id="rId8"/>
    <p:sldLayoutId id="2147483809" r:id="rId9"/>
    <p:sldLayoutId id="2147483811" r:id="rId10"/>
    <p:sldLayoutId id="21474838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uko.co.ke/283663-theories-entrepreneurshi" TargetMode="External"/><Relationship Id="rId2" Type="http://schemas.openxmlformats.org/officeDocument/2006/relationships/hyperlink" Target="http://www.economicsdiscussion.net/entrepreneurship/theories-of-entrepreneurship/31823" TargetMode="External"/><Relationship Id="rId1" Type="http://schemas.openxmlformats.org/officeDocument/2006/relationships/slideLayout" Target="../slideLayouts/slideLayout2.xml"/><Relationship Id="rId6" Type="http://schemas.openxmlformats.org/officeDocument/2006/relationships/hyperlink" Target="https://internationalbusinessguide.org/trump-business-career/" TargetMode="External"/><Relationship Id="rId5" Type="http://schemas.openxmlformats.org/officeDocument/2006/relationships/hyperlink" Target="https://www.forbes.com/sites/freddiedawson/2014/12/25/are-entrepreneurs-born-or-made/" TargetMode="External"/><Relationship Id="rId4" Type="http://schemas.openxmlformats.org/officeDocument/2006/relationships/hyperlink" Target="https://www.ukbusinessforums.co.uk/articles/what-is-an-entrepreneur-a-brilliant-definition.7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A6CE4E8-8038-4D54-97F9-793F4CBF0190}"/>
              </a:ext>
            </a:extLst>
          </p:cNvPr>
          <p:cNvSpPr>
            <a:spLocks noGrp="1"/>
          </p:cNvSpPr>
          <p:nvPr>
            <p:ph type="title"/>
          </p:nvPr>
        </p:nvSpPr>
        <p:spPr/>
        <p:txBody>
          <a:bodyPr>
            <a:normAutofit fontScale="90000"/>
          </a:bodyPr>
          <a:lstStyle/>
          <a:p>
            <a:pPr algn="ctr"/>
            <a:r>
              <a:rPr lang="en-GB" dirty="0"/>
              <a:t>Entrepreneurship</a:t>
            </a:r>
            <a:br>
              <a:rPr lang="en-GB" dirty="0"/>
            </a:br>
            <a:r>
              <a:rPr lang="en-GB" dirty="0"/>
              <a:t>Presenter: </a:t>
            </a:r>
            <a:br>
              <a:rPr lang="en-GB" dirty="0"/>
            </a:br>
            <a:r>
              <a:rPr lang="en-GB" dirty="0"/>
              <a:t>MD Shams</a:t>
            </a:r>
            <a:br>
              <a:rPr lang="en-GB" dirty="0"/>
            </a:br>
            <a:r>
              <a:rPr lang="en-GB" dirty="0"/>
              <a:t>Student ID 1705287</a:t>
            </a:r>
          </a:p>
        </p:txBody>
      </p:sp>
    </p:spTree>
    <p:extLst>
      <p:ext uri="{BB962C8B-B14F-4D97-AF65-F5344CB8AC3E}">
        <p14:creationId xmlns:p14="http://schemas.microsoft.com/office/powerpoint/2010/main" val="1365791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0791C6-1E41-4878-8D1A-D9B7949E0092}"/>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20"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506BE9-46CF-4C07-AE2C-3890FB2E81FF}"/>
              </a:ext>
            </a:extLst>
          </p:cNvPr>
          <p:cNvSpPr>
            <a:spLocks noGrp="1"/>
          </p:cNvSpPr>
          <p:nvPr>
            <p:ph type="ctrTitle"/>
          </p:nvPr>
        </p:nvSpPr>
        <p:spPr>
          <a:xfrm>
            <a:off x="2103121" y="4727173"/>
            <a:ext cx="7985759" cy="868823"/>
          </a:xfrm>
        </p:spPr>
        <p:txBody>
          <a:bodyPr anchor="ctr">
            <a:normAutofit/>
          </a:bodyPr>
          <a:lstStyle/>
          <a:p>
            <a:pPr algn="ctr"/>
            <a:r>
              <a:rPr lang="en-GB" sz="4000"/>
              <a:t>Donald Trump</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B54093B-3023-48A7-9E46-199726977F18}"/>
              </a:ext>
            </a:extLst>
          </p:cNvPr>
          <p:cNvSpPr>
            <a:spLocks noGrp="1"/>
          </p:cNvSpPr>
          <p:nvPr>
            <p:ph type="subTitle" idx="1"/>
          </p:nvPr>
        </p:nvSpPr>
        <p:spPr>
          <a:xfrm>
            <a:off x="2615738" y="5680637"/>
            <a:ext cx="6960524" cy="598516"/>
          </a:xfrm>
        </p:spPr>
        <p:txBody>
          <a:bodyPr anchor="ctr">
            <a:normAutofit/>
          </a:bodyPr>
          <a:lstStyle/>
          <a:p>
            <a:pPr algn="ctr"/>
            <a:r>
              <a:rPr lang="en-GB" sz="2000">
                <a:solidFill>
                  <a:schemeClr val="bg1"/>
                </a:solidFill>
              </a:rPr>
              <a:t>Entrepreneurial motivations and characteristics</a:t>
            </a:r>
          </a:p>
        </p:txBody>
      </p:sp>
    </p:spTree>
    <p:extLst>
      <p:ext uri="{BB962C8B-B14F-4D97-AF65-F5344CB8AC3E}">
        <p14:creationId xmlns:p14="http://schemas.microsoft.com/office/powerpoint/2010/main" val="93647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9679E-D402-46C4-9431-1B6CBEB7AF3A}"/>
              </a:ext>
            </a:extLst>
          </p:cNvPr>
          <p:cNvSpPr>
            <a:spLocks noGrp="1"/>
          </p:cNvSpPr>
          <p:nvPr>
            <p:ph type="title"/>
          </p:nvPr>
        </p:nvSpPr>
        <p:spPr>
          <a:xfrm>
            <a:off x="612648" y="1078992"/>
            <a:ext cx="6268770" cy="1536192"/>
          </a:xfrm>
        </p:spPr>
        <p:txBody>
          <a:bodyPr anchor="b">
            <a:normAutofit/>
          </a:bodyPr>
          <a:lstStyle/>
          <a:p>
            <a:r>
              <a:rPr lang="en-GB" sz="5200" dirty="0"/>
              <a:t>Donald Trump – Introduction </a:t>
            </a:r>
            <a:r>
              <a:rPr lang="en-GB" sz="1800" dirty="0"/>
              <a:t>(Ref9)</a:t>
            </a:r>
          </a:p>
        </p:txBody>
      </p:sp>
      <p:sp>
        <p:nvSpPr>
          <p:cNvPr id="17" name="Rectangle 11">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3">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7336F3-6CE1-4548-9E36-B51A20D3E4B7}"/>
              </a:ext>
            </a:extLst>
          </p:cNvPr>
          <p:cNvSpPr>
            <a:spLocks noGrp="1"/>
          </p:cNvSpPr>
          <p:nvPr>
            <p:ph idx="1"/>
          </p:nvPr>
        </p:nvSpPr>
        <p:spPr>
          <a:xfrm>
            <a:off x="612648" y="3213493"/>
            <a:ext cx="6268770" cy="2967851"/>
          </a:xfrm>
        </p:spPr>
        <p:txBody>
          <a:bodyPr>
            <a:normAutofit/>
          </a:bodyPr>
          <a:lstStyle/>
          <a:p>
            <a:pPr>
              <a:lnSpc>
                <a:spcPct val="100000"/>
              </a:lnSpc>
            </a:pPr>
            <a:r>
              <a:rPr lang="en-GB" sz="1800" dirty="0"/>
              <a:t>First billionaire President of United States</a:t>
            </a:r>
          </a:p>
          <a:p>
            <a:pPr>
              <a:lnSpc>
                <a:spcPct val="100000"/>
              </a:lnSpc>
            </a:pPr>
            <a:r>
              <a:rPr lang="en-GB" sz="1800" dirty="0"/>
              <a:t>Real Estate Developer</a:t>
            </a:r>
          </a:p>
          <a:p>
            <a:pPr>
              <a:lnSpc>
                <a:spcPct val="100000"/>
              </a:lnSpc>
            </a:pPr>
            <a:r>
              <a:rPr lang="en-GB" sz="1800" dirty="0"/>
              <a:t>Businessman</a:t>
            </a:r>
          </a:p>
          <a:p>
            <a:pPr>
              <a:lnSpc>
                <a:spcPct val="100000"/>
              </a:lnSpc>
            </a:pPr>
            <a:r>
              <a:rPr lang="en-GB" sz="1800" dirty="0"/>
              <a:t>Media Personality</a:t>
            </a:r>
          </a:p>
          <a:p>
            <a:pPr>
              <a:lnSpc>
                <a:spcPct val="100000"/>
              </a:lnSpc>
            </a:pPr>
            <a:r>
              <a:rPr lang="en-GB" sz="1800" dirty="0"/>
              <a:t>Net worth $3.1  Billion (Forbes 2018)</a:t>
            </a:r>
          </a:p>
          <a:p>
            <a:pPr>
              <a:lnSpc>
                <a:spcPct val="100000"/>
              </a:lnSpc>
            </a:pPr>
            <a:r>
              <a:rPr lang="en-GB" sz="1800" dirty="0"/>
              <a:t>Chairman &amp; President of Trump Organisation inherited from his father</a:t>
            </a:r>
          </a:p>
          <a:p>
            <a:pPr>
              <a:lnSpc>
                <a:spcPct val="100000"/>
              </a:lnSpc>
            </a:pPr>
            <a:endParaRPr lang="en-GB" sz="1800" dirty="0"/>
          </a:p>
        </p:txBody>
      </p:sp>
      <p:pic>
        <p:nvPicPr>
          <p:cNvPr id="5" name="Picture 4" descr="A person wearing a suit and tie&#10;&#10;Description automatically generated">
            <a:extLst>
              <a:ext uri="{FF2B5EF4-FFF2-40B4-BE49-F238E27FC236}">
                <a16:creationId xmlns:a16="http://schemas.microsoft.com/office/drawing/2014/main" id="{3C09775E-6B86-44EA-8E67-27500B064F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4066" y="1981245"/>
            <a:ext cx="4237686" cy="2819987"/>
          </a:xfrm>
          <a:prstGeom prst="rect">
            <a:avLst/>
          </a:prstGeom>
        </p:spPr>
      </p:pic>
    </p:spTree>
    <p:extLst>
      <p:ext uri="{BB962C8B-B14F-4D97-AF65-F5344CB8AC3E}">
        <p14:creationId xmlns:p14="http://schemas.microsoft.com/office/powerpoint/2010/main" val="309049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7E0098-649E-4EBF-B1C6-1CDEA0F3CAA2}"/>
              </a:ext>
            </a:extLst>
          </p:cNvPr>
          <p:cNvSpPr>
            <a:spLocks noGrp="1"/>
          </p:cNvSpPr>
          <p:nvPr>
            <p:ph type="title"/>
          </p:nvPr>
        </p:nvSpPr>
        <p:spPr>
          <a:xfrm>
            <a:off x="621792" y="1161288"/>
            <a:ext cx="3602736" cy="4526280"/>
          </a:xfrm>
        </p:spPr>
        <p:txBody>
          <a:bodyPr>
            <a:normAutofit/>
          </a:bodyPr>
          <a:lstStyle/>
          <a:p>
            <a:r>
              <a:rPr lang="en-GB" dirty="0"/>
              <a:t>How did he become an Entrepreneur?</a:t>
            </a:r>
            <a:br>
              <a:rPr lang="en-GB" dirty="0"/>
            </a:br>
            <a:r>
              <a:rPr lang="en-GB" sz="1800" dirty="0"/>
              <a:t>(Ref1)</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4BC6F17-B69A-4926-9181-31D6C73177CF}"/>
              </a:ext>
            </a:extLst>
          </p:cNvPr>
          <p:cNvGraphicFramePr>
            <a:graphicFrameLocks noGrp="1"/>
          </p:cNvGraphicFramePr>
          <p:nvPr>
            <p:ph idx="1"/>
            <p:extLst>
              <p:ext uri="{D42A27DB-BD31-4B8C-83A1-F6EECF244321}">
                <p14:modId xmlns:p14="http://schemas.microsoft.com/office/powerpoint/2010/main" val="42202874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2189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6896-DF38-47FC-8997-D2856DBDE812}"/>
              </a:ext>
            </a:extLst>
          </p:cNvPr>
          <p:cNvSpPr>
            <a:spLocks noGrp="1"/>
          </p:cNvSpPr>
          <p:nvPr>
            <p:ph type="title"/>
          </p:nvPr>
        </p:nvSpPr>
        <p:spPr/>
        <p:txBody>
          <a:bodyPr/>
          <a:lstStyle/>
          <a:p>
            <a:r>
              <a:rPr lang="en-GB" dirty="0"/>
              <a:t>Motivations</a:t>
            </a:r>
          </a:p>
        </p:txBody>
      </p:sp>
      <p:pic>
        <p:nvPicPr>
          <p:cNvPr id="8" name="Content Placeholder 7" descr="A close up of text on a white background&#10;&#10;Description automatically generated">
            <a:extLst>
              <a:ext uri="{FF2B5EF4-FFF2-40B4-BE49-F238E27FC236}">
                <a16:creationId xmlns:a16="http://schemas.microsoft.com/office/drawing/2014/main" id="{890E47F1-A4DA-464B-B01D-B360281D487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13164" y="2129162"/>
            <a:ext cx="8449757" cy="4224879"/>
          </a:xfrm>
        </p:spPr>
      </p:pic>
    </p:spTree>
    <p:extLst>
      <p:ext uri="{BB962C8B-B14F-4D97-AF65-F5344CB8AC3E}">
        <p14:creationId xmlns:p14="http://schemas.microsoft.com/office/powerpoint/2010/main" val="856773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37169-AB48-4DFE-87B5-2B4F7C7AF450}"/>
              </a:ext>
            </a:extLst>
          </p:cNvPr>
          <p:cNvSpPr>
            <a:spLocks noGrp="1"/>
          </p:cNvSpPr>
          <p:nvPr>
            <p:ph type="title"/>
          </p:nvPr>
        </p:nvSpPr>
        <p:spPr/>
        <p:txBody>
          <a:bodyPr/>
          <a:lstStyle/>
          <a:p>
            <a:r>
              <a:rPr lang="en-GB" dirty="0"/>
              <a:t>Donald Trump’s motivations </a:t>
            </a:r>
            <a:r>
              <a:rPr lang="en-GB" sz="1800" dirty="0"/>
              <a:t>(Ref6)</a:t>
            </a:r>
          </a:p>
        </p:txBody>
      </p:sp>
      <p:sp>
        <p:nvSpPr>
          <p:cNvPr id="3" name="Content Placeholder 2">
            <a:extLst>
              <a:ext uri="{FF2B5EF4-FFF2-40B4-BE49-F238E27FC236}">
                <a16:creationId xmlns:a16="http://schemas.microsoft.com/office/drawing/2014/main" id="{199C03D1-1865-41C5-A4AE-429978634E10}"/>
              </a:ext>
            </a:extLst>
          </p:cNvPr>
          <p:cNvSpPr>
            <a:spLocks noGrp="1"/>
          </p:cNvSpPr>
          <p:nvPr>
            <p:ph idx="1"/>
          </p:nvPr>
        </p:nvSpPr>
        <p:spPr/>
        <p:txBody>
          <a:bodyPr/>
          <a:lstStyle/>
          <a:p>
            <a:r>
              <a:rPr lang="en-GB" dirty="0"/>
              <a:t>He wanted to be his own boss</a:t>
            </a:r>
          </a:p>
          <a:p>
            <a:r>
              <a:rPr lang="en-GB" dirty="0"/>
              <a:t>Persuade his own ideas</a:t>
            </a:r>
          </a:p>
          <a:p>
            <a:r>
              <a:rPr lang="en-GB" dirty="0"/>
              <a:t>Huge financial benefits</a:t>
            </a:r>
          </a:p>
          <a:p>
            <a:r>
              <a:rPr lang="en-GB" dirty="0"/>
              <a:t>Highly desirable brand image for the Trump brand</a:t>
            </a:r>
          </a:p>
          <a:p>
            <a:r>
              <a:rPr lang="en-GB" dirty="0"/>
              <a:t>Pride and Pleasure in every venture (Glory)</a:t>
            </a:r>
          </a:p>
        </p:txBody>
      </p:sp>
    </p:spTree>
    <p:extLst>
      <p:ext uri="{BB962C8B-B14F-4D97-AF65-F5344CB8AC3E}">
        <p14:creationId xmlns:p14="http://schemas.microsoft.com/office/powerpoint/2010/main" val="2316984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6CCC-2DFF-43B7-BDFC-AFB5F3B2EFC9}"/>
              </a:ext>
            </a:extLst>
          </p:cNvPr>
          <p:cNvSpPr>
            <a:spLocks noGrp="1"/>
          </p:cNvSpPr>
          <p:nvPr>
            <p:ph type="title"/>
          </p:nvPr>
        </p:nvSpPr>
        <p:spPr/>
        <p:txBody>
          <a:bodyPr/>
          <a:lstStyle/>
          <a:p>
            <a:r>
              <a:rPr lang="en-GB" dirty="0"/>
              <a:t>Business Career </a:t>
            </a:r>
            <a:r>
              <a:rPr lang="en-GB" sz="1800" dirty="0"/>
              <a:t>(Ref9)</a:t>
            </a:r>
          </a:p>
        </p:txBody>
      </p:sp>
      <p:sp>
        <p:nvSpPr>
          <p:cNvPr id="3" name="Content Placeholder 2">
            <a:extLst>
              <a:ext uri="{FF2B5EF4-FFF2-40B4-BE49-F238E27FC236}">
                <a16:creationId xmlns:a16="http://schemas.microsoft.com/office/drawing/2014/main" id="{FE9D6B07-03EA-4983-8F7C-4CCCD89F38D8}"/>
              </a:ext>
            </a:extLst>
          </p:cNvPr>
          <p:cNvSpPr>
            <a:spLocks noGrp="1"/>
          </p:cNvSpPr>
          <p:nvPr>
            <p:ph idx="1"/>
          </p:nvPr>
        </p:nvSpPr>
        <p:spPr/>
        <p:txBody>
          <a:bodyPr>
            <a:normAutofit fontScale="85000" lnSpcReduction="20000"/>
          </a:bodyPr>
          <a:lstStyle/>
          <a:p>
            <a:r>
              <a:rPr lang="en-GB" dirty="0"/>
              <a:t>Business career has been a veritable rollercoaster ride</a:t>
            </a:r>
          </a:p>
          <a:p>
            <a:r>
              <a:rPr lang="en-GB" dirty="0"/>
              <a:t>When taking over Trump Organisation only focused on building and renting apartments in New York</a:t>
            </a:r>
          </a:p>
          <a:p>
            <a:r>
              <a:rPr lang="en-GB" dirty="0"/>
              <a:t>Trump used the tricks and tools he learned from his father in his business</a:t>
            </a:r>
          </a:p>
          <a:p>
            <a:r>
              <a:rPr lang="en-GB" dirty="0"/>
              <a:t>Trump immediately expanded his father’s business into high profile skyscrapers, hotels, Casinos and Golf courses</a:t>
            </a:r>
          </a:p>
          <a:p>
            <a:r>
              <a:rPr lang="en-GB" dirty="0"/>
              <a:t>Trump later started various side ventures ranging from Media to Airline companies</a:t>
            </a:r>
          </a:p>
        </p:txBody>
      </p:sp>
      <p:pic>
        <p:nvPicPr>
          <p:cNvPr id="5" name="Picture 4" descr="A group of people posing for the camera&#10;&#10;Description automatically generated">
            <a:extLst>
              <a:ext uri="{FF2B5EF4-FFF2-40B4-BE49-F238E27FC236}">
                <a16:creationId xmlns:a16="http://schemas.microsoft.com/office/drawing/2014/main" id="{A5CC9CC4-FC2E-4C21-9982-34DD2F6A83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8898" y="62816"/>
            <a:ext cx="3824399" cy="1923059"/>
          </a:xfrm>
          <a:prstGeom prst="rect">
            <a:avLst/>
          </a:prstGeom>
        </p:spPr>
      </p:pic>
    </p:spTree>
    <p:extLst>
      <p:ext uri="{BB962C8B-B14F-4D97-AF65-F5344CB8AC3E}">
        <p14:creationId xmlns:p14="http://schemas.microsoft.com/office/powerpoint/2010/main" val="1649726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2F4EF738-0045-432A-9373-BC4E950181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504" y="0"/>
            <a:ext cx="5332992" cy="6858000"/>
          </a:xfrm>
          <a:prstGeom prst="rect">
            <a:avLst/>
          </a:prstGeom>
        </p:spPr>
      </p:pic>
    </p:spTree>
    <p:extLst>
      <p:ext uri="{BB962C8B-B14F-4D97-AF65-F5344CB8AC3E}">
        <p14:creationId xmlns:p14="http://schemas.microsoft.com/office/powerpoint/2010/main" val="3008331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D39E3-6577-45B0-AE6C-4C816754C77A}"/>
              </a:ext>
            </a:extLst>
          </p:cNvPr>
          <p:cNvSpPr>
            <a:spLocks noGrp="1"/>
          </p:cNvSpPr>
          <p:nvPr>
            <p:ph type="title"/>
          </p:nvPr>
        </p:nvSpPr>
        <p:spPr/>
        <p:txBody>
          <a:bodyPr/>
          <a:lstStyle/>
          <a:p>
            <a:r>
              <a:rPr lang="en-GB" dirty="0"/>
              <a:t>Business Career </a:t>
            </a:r>
            <a:r>
              <a:rPr lang="en-GB" sz="1800" dirty="0"/>
              <a:t>(ref9)</a:t>
            </a:r>
            <a:endParaRPr lang="en-GB" sz="1800" b="1" dirty="0"/>
          </a:p>
        </p:txBody>
      </p:sp>
      <p:sp>
        <p:nvSpPr>
          <p:cNvPr id="3" name="Content Placeholder 2">
            <a:extLst>
              <a:ext uri="{FF2B5EF4-FFF2-40B4-BE49-F238E27FC236}">
                <a16:creationId xmlns:a16="http://schemas.microsoft.com/office/drawing/2014/main" id="{34543CC9-192F-43DF-970D-307D6820F6DA}"/>
              </a:ext>
            </a:extLst>
          </p:cNvPr>
          <p:cNvSpPr>
            <a:spLocks noGrp="1"/>
          </p:cNvSpPr>
          <p:nvPr>
            <p:ph idx="1"/>
          </p:nvPr>
        </p:nvSpPr>
        <p:spPr/>
        <p:txBody>
          <a:bodyPr>
            <a:normAutofit fontScale="92500" lnSpcReduction="20000"/>
          </a:bodyPr>
          <a:lstStyle/>
          <a:p>
            <a:r>
              <a:rPr lang="en-GB" dirty="0"/>
              <a:t>Even though he has many successful ventures in his portfolio, he nearly went bankrupt due to high risk investments such as Trump Casino</a:t>
            </a:r>
          </a:p>
          <a:p>
            <a:r>
              <a:rPr lang="en-GB" dirty="0"/>
              <a:t>In 1991 bankruptcy forced him to sell his airline and casino businesses</a:t>
            </a:r>
          </a:p>
          <a:p>
            <a:r>
              <a:rPr lang="en-GB" dirty="0"/>
              <a:t>By mid 90s Trump turned his fortunes around and returned to the Forbes 400 list after six years absence</a:t>
            </a:r>
          </a:p>
          <a:p>
            <a:r>
              <a:rPr lang="en-GB" dirty="0"/>
              <a:t>His profile rose even higher when he began staring on the Apprentice show in 2004</a:t>
            </a:r>
          </a:p>
        </p:txBody>
      </p:sp>
    </p:spTree>
    <p:extLst>
      <p:ext uri="{BB962C8B-B14F-4D97-AF65-F5344CB8AC3E}">
        <p14:creationId xmlns:p14="http://schemas.microsoft.com/office/powerpoint/2010/main" val="2614599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12">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14">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16">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6ADF62-172D-4096-995C-938765E8B64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100" dirty="0"/>
              <a:t>Entrepreneurial Characteristics </a:t>
            </a:r>
            <a:r>
              <a:rPr lang="en-US" sz="1600" dirty="0"/>
              <a:t>(Ref6)</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3841E8EB-C652-4182-B744-77E9CCB5B409}"/>
              </a:ext>
            </a:extLst>
          </p:cNvPr>
          <p:cNvPicPr>
            <a:picLocks noGrp="1" noChangeAspect="1"/>
          </p:cNvPicPr>
          <p:nvPr>
            <p:ph idx="1"/>
          </p:nvPr>
        </p:nvPicPr>
        <p:blipFill>
          <a:blip r:embed="rId2"/>
          <a:stretch>
            <a:fillRect/>
          </a:stretch>
        </p:blipFill>
        <p:spPr>
          <a:xfrm>
            <a:off x="5414356" y="1134315"/>
            <a:ext cx="6408836" cy="4438118"/>
          </a:xfrm>
          <a:prstGeom prst="rect">
            <a:avLst/>
          </a:prstGeom>
        </p:spPr>
      </p:pic>
    </p:spTree>
    <p:extLst>
      <p:ext uri="{BB962C8B-B14F-4D97-AF65-F5344CB8AC3E}">
        <p14:creationId xmlns:p14="http://schemas.microsoft.com/office/powerpoint/2010/main" val="1767739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41D2D-6161-4388-8D9A-D55A708D050F}"/>
              </a:ext>
            </a:extLst>
          </p:cNvPr>
          <p:cNvSpPr>
            <a:spLocks noGrp="1"/>
          </p:cNvSpPr>
          <p:nvPr>
            <p:ph type="title"/>
          </p:nvPr>
        </p:nvSpPr>
        <p:spPr/>
        <p:txBody>
          <a:bodyPr/>
          <a:lstStyle/>
          <a:p>
            <a:r>
              <a:rPr lang="en-GB" dirty="0"/>
              <a:t>Characteristics </a:t>
            </a:r>
            <a:r>
              <a:rPr lang="en-GB" sz="1800" dirty="0"/>
              <a:t>(Ref6)</a:t>
            </a:r>
          </a:p>
        </p:txBody>
      </p:sp>
      <p:sp>
        <p:nvSpPr>
          <p:cNvPr id="3" name="Content Placeholder 2">
            <a:extLst>
              <a:ext uri="{FF2B5EF4-FFF2-40B4-BE49-F238E27FC236}">
                <a16:creationId xmlns:a16="http://schemas.microsoft.com/office/drawing/2014/main" id="{E95B3D09-0D17-4AB0-9C82-9985D08A7BFE}"/>
              </a:ext>
            </a:extLst>
          </p:cNvPr>
          <p:cNvSpPr>
            <a:spLocks noGrp="1"/>
          </p:cNvSpPr>
          <p:nvPr>
            <p:ph idx="1"/>
          </p:nvPr>
        </p:nvSpPr>
        <p:spPr/>
        <p:txBody>
          <a:bodyPr numCol="2">
            <a:normAutofit fontScale="85000" lnSpcReduction="20000"/>
          </a:bodyPr>
          <a:lstStyle/>
          <a:p>
            <a:r>
              <a:rPr lang="en-GB" dirty="0"/>
              <a:t>Passion for Business</a:t>
            </a:r>
          </a:p>
          <a:p>
            <a:r>
              <a:rPr lang="en-GB" dirty="0"/>
              <a:t>Product/Customer Focused</a:t>
            </a:r>
          </a:p>
          <a:p>
            <a:r>
              <a:rPr lang="en-GB" dirty="0"/>
              <a:t>Tenacity Despite Failures</a:t>
            </a:r>
          </a:p>
          <a:p>
            <a:r>
              <a:rPr lang="en-GB" dirty="0"/>
              <a:t>Execution Intelligence</a:t>
            </a:r>
          </a:p>
          <a:p>
            <a:r>
              <a:rPr lang="en-GB" dirty="0"/>
              <a:t>Risk taker</a:t>
            </a:r>
          </a:p>
          <a:p>
            <a:r>
              <a:rPr lang="en-GB" dirty="0"/>
              <a:t>Persuasive</a:t>
            </a:r>
          </a:p>
          <a:p>
            <a:r>
              <a:rPr lang="en-GB" dirty="0"/>
              <a:t>Promoter</a:t>
            </a:r>
          </a:p>
          <a:p>
            <a:r>
              <a:rPr lang="en-GB" dirty="0"/>
              <a:t>Resource assembler</a:t>
            </a:r>
          </a:p>
          <a:p>
            <a:r>
              <a:rPr lang="en-GB" dirty="0"/>
              <a:t>Creative</a:t>
            </a:r>
          </a:p>
          <a:p>
            <a:r>
              <a:rPr lang="en-GB" dirty="0"/>
              <a:t>Self-starter</a:t>
            </a:r>
          </a:p>
          <a:p>
            <a:r>
              <a:rPr lang="en-GB" dirty="0"/>
              <a:t>A Networker</a:t>
            </a:r>
          </a:p>
          <a:p>
            <a:r>
              <a:rPr lang="en-GB" dirty="0"/>
              <a:t>Alert to Opportunities</a:t>
            </a:r>
          </a:p>
          <a:p>
            <a:r>
              <a:rPr lang="en-GB" dirty="0"/>
              <a:t>Self-confident</a:t>
            </a:r>
          </a:p>
          <a:p>
            <a:r>
              <a:rPr lang="en-GB" dirty="0"/>
              <a:t>Decisive</a:t>
            </a:r>
          </a:p>
          <a:p>
            <a:r>
              <a:rPr lang="en-GB" dirty="0"/>
              <a:t>Energetic</a:t>
            </a:r>
          </a:p>
        </p:txBody>
      </p:sp>
    </p:spTree>
    <p:extLst>
      <p:ext uri="{BB962C8B-B14F-4D97-AF65-F5344CB8AC3E}">
        <p14:creationId xmlns:p14="http://schemas.microsoft.com/office/powerpoint/2010/main" val="1011022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DCF73260-5D65-4624-AF80-C993AE3CFD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737" y="69056"/>
            <a:ext cx="4200525" cy="6719888"/>
          </a:xfrm>
          <a:prstGeom prst="rect">
            <a:avLst/>
          </a:prstGeom>
        </p:spPr>
      </p:pic>
    </p:spTree>
    <p:extLst>
      <p:ext uri="{BB962C8B-B14F-4D97-AF65-F5344CB8AC3E}">
        <p14:creationId xmlns:p14="http://schemas.microsoft.com/office/powerpoint/2010/main" val="2329105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p:txBody>
          <a:bodyPr>
            <a:normAutofit fontScale="90000"/>
          </a:bodyPr>
          <a:lstStyle/>
          <a:p>
            <a:r>
              <a:rPr lang="en-GB" dirty="0"/>
              <a:t>Entrepreneurial Motivation – Search for Glory </a:t>
            </a:r>
            <a:r>
              <a:rPr lang="en-GB" sz="2000" dirty="0"/>
              <a:t>(Ref 6)</a:t>
            </a:r>
          </a:p>
        </p:txBody>
      </p:sp>
      <p:sp>
        <p:nvSpPr>
          <p:cNvPr id="3" name="Content Placeholder 2">
            <a:extLst>
              <a:ext uri="{FF2B5EF4-FFF2-40B4-BE49-F238E27FC236}">
                <a16:creationId xmlns:a16="http://schemas.microsoft.com/office/drawing/2014/main" id="{65F5D06F-0D1C-461D-BAA8-793C9B5831B1}"/>
              </a:ext>
            </a:extLst>
          </p:cNvPr>
          <p:cNvSpPr>
            <a:spLocks noGrp="1"/>
          </p:cNvSpPr>
          <p:nvPr>
            <p:ph idx="1"/>
          </p:nvPr>
        </p:nvSpPr>
        <p:spPr/>
        <p:txBody>
          <a:bodyPr>
            <a:normAutofit fontScale="92500" lnSpcReduction="20000"/>
          </a:bodyPr>
          <a:lstStyle/>
          <a:p>
            <a:r>
              <a:rPr lang="en-GB" dirty="0"/>
              <a:t>Trump is just not an entrepreneur carrying out business</a:t>
            </a:r>
          </a:p>
          <a:p>
            <a:r>
              <a:rPr lang="en-GB" dirty="0"/>
              <a:t>Trump is in search for glory in everything he does</a:t>
            </a:r>
          </a:p>
          <a:p>
            <a:r>
              <a:rPr lang="en-GB" dirty="0"/>
              <a:t>Beyond real-estate industry to Casinos, skyscrapers and media appearances.</a:t>
            </a:r>
          </a:p>
          <a:p>
            <a:r>
              <a:rPr lang="en-GB" dirty="0"/>
              <a:t>Each venture carried high profiles and provided him the publicity to licence Trump image</a:t>
            </a:r>
          </a:p>
          <a:p>
            <a:r>
              <a:rPr lang="en-GB" dirty="0"/>
              <a:t>An appreciation for the power of spectacle that distinguishes him from equally successful real estate moguls</a:t>
            </a:r>
          </a:p>
          <a:p>
            <a:endParaRPr lang="en-GB" dirty="0"/>
          </a:p>
        </p:txBody>
      </p:sp>
    </p:spTree>
    <p:extLst>
      <p:ext uri="{BB962C8B-B14F-4D97-AF65-F5344CB8AC3E}">
        <p14:creationId xmlns:p14="http://schemas.microsoft.com/office/powerpoint/2010/main" val="2786729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E0FE7-57EC-43FC-AE6A-672646130A47}"/>
              </a:ext>
            </a:extLst>
          </p:cNvPr>
          <p:cNvSpPr>
            <a:spLocks noGrp="1"/>
          </p:cNvSpPr>
          <p:nvPr>
            <p:ph type="title"/>
          </p:nvPr>
        </p:nvSpPr>
        <p:spPr/>
        <p:txBody>
          <a:bodyPr/>
          <a:lstStyle/>
          <a:p>
            <a:r>
              <a:rPr lang="en-GB" dirty="0"/>
              <a:t>Conclusion </a:t>
            </a:r>
            <a:r>
              <a:rPr lang="en-GB" sz="1800" dirty="0"/>
              <a:t>(Ref5)</a:t>
            </a:r>
          </a:p>
        </p:txBody>
      </p:sp>
      <p:sp>
        <p:nvSpPr>
          <p:cNvPr id="3" name="Content Placeholder 2">
            <a:extLst>
              <a:ext uri="{FF2B5EF4-FFF2-40B4-BE49-F238E27FC236}">
                <a16:creationId xmlns:a16="http://schemas.microsoft.com/office/drawing/2014/main" id="{C0D47B51-4D33-4D96-809B-7EEEC2219CF9}"/>
              </a:ext>
            </a:extLst>
          </p:cNvPr>
          <p:cNvSpPr>
            <a:spLocks noGrp="1"/>
          </p:cNvSpPr>
          <p:nvPr>
            <p:ph idx="1"/>
          </p:nvPr>
        </p:nvSpPr>
        <p:spPr/>
        <p:txBody>
          <a:bodyPr>
            <a:normAutofit fontScale="77500" lnSpcReduction="20000"/>
          </a:bodyPr>
          <a:lstStyle/>
          <a:p>
            <a:pPr marL="0" indent="0" algn="just">
              <a:buNone/>
            </a:pPr>
            <a:r>
              <a:rPr lang="en-GB" dirty="0"/>
              <a:t>Trump’s colourful style brought him to the public eyes from his business world. However, in 1990s he was nearly bankrupt due to his high-risk expansion into casinos. The situation forced him to scale back his business by selling vast majority of casino shares and Trump Airlines. The bankruptcy suit massively affected his public reputation. By mid 1990s Trump re appeared in Forbes 400 list after six years absence. He re-entered public eye by starring a role in the Apprentice 2004 in NBC television which marred his negativity created by bankruptcy. In 2015 Trump announced his intention to run for the presidency. In my opinion even his presidency had added a huge value to his Trump brand for years to come.</a:t>
            </a:r>
          </a:p>
        </p:txBody>
      </p:sp>
    </p:spTree>
    <p:extLst>
      <p:ext uri="{BB962C8B-B14F-4D97-AF65-F5344CB8AC3E}">
        <p14:creationId xmlns:p14="http://schemas.microsoft.com/office/powerpoint/2010/main" val="3757710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F37C-7F59-4545-BBA9-6D602966A72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9983DD-FC28-443A-A2D3-3E4B51DB1954}"/>
              </a:ext>
            </a:extLst>
          </p:cNvPr>
          <p:cNvSpPr>
            <a:spLocks noGrp="1"/>
          </p:cNvSpPr>
          <p:nvPr>
            <p:ph idx="1"/>
          </p:nvPr>
        </p:nvSpPr>
        <p:spPr>
          <a:xfrm>
            <a:off x="1115568" y="2478024"/>
            <a:ext cx="10168128" cy="3964340"/>
          </a:xfrm>
        </p:spPr>
        <p:txBody>
          <a:bodyPr numCol="2">
            <a:normAutofit fontScale="55000" lnSpcReduction="20000"/>
          </a:bodyPr>
          <a:lstStyle/>
          <a:p>
            <a:pPr marL="514350" lvl="0" indent="-514350">
              <a:buFont typeface="+mj-lt"/>
              <a:buAutoNum type="arabicPeriod"/>
            </a:pPr>
            <a:r>
              <a:rPr lang="en-GB" dirty="0"/>
              <a:t>Forbes 400</a:t>
            </a:r>
          </a:p>
          <a:p>
            <a:pPr marL="514350" lvl="0" indent="-514350">
              <a:buFont typeface="+mj-lt"/>
              <a:buAutoNum type="arabicPeriod"/>
            </a:pPr>
            <a:r>
              <a:rPr lang="en-GB" dirty="0"/>
              <a:t>The Art of Deal – by Trump</a:t>
            </a:r>
          </a:p>
          <a:p>
            <a:pPr marL="514350" lvl="0" indent="-514350">
              <a:buFont typeface="+mj-lt"/>
              <a:buAutoNum type="arabicPeriod"/>
            </a:pPr>
            <a:r>
              <a:rPr lang="en-GB" dirty="0"/>
              <a:t>Never Enough: Donald Trump and the Pursuit of Success (2015)</a:t>
            </a:r>
          </a:p>
          <a:p>
            <a:pPr marL="514350" lvl="0" indent="-514350">
              <a:buFont typeface="+mj-lt"/>
              <a:buAutoNum type="arabicPeriod"/>
            </a:pPr>
            <a:r>
              <a:rPr lang="en-GB" dirty="0"/>
              <a:t>The Mind of Donald Trump – Atlantic Magazine</a:t>
            </a:r>
          </a:p>
          <a:p>
            <a:pPr marL="514350" lvl="0" indent="-514350">
              <a:buFont typeface="+mj-lt"/>
              <a:buAutoNum type="arabicPeriod"/>
            </a:pPr>
            <a:r>
              <a:rPr lang="en-GB" dirty="0"/>
              <a:t>Scientific American magazine</a:t>
            </a:r>
          </a:p>
          <a:p>
            <a:pPr marL="514350" lvl="0" indent="-514350">
              <a:buFont typeface="+mj-lt"/>
              <a:buAutoNum type="arabicPeriod"/>
            </a:pPr>
            <a:r>
              <a:rPr lang="en-GB" dirty="0" err="1"/>
              <a:t>bruce</a:t>
            </a:r>
            <a:r>
              <a:rPr lang="en-GB" dirty="0"/>
              <a:t>-r.-</a:t>
            </a:r>
            <a:r>
              <a:rPr lang="en-GB" dirty="0" err="1"/>
              <a:t>barringer</a:t>
            </a:r>
            <a:r>
              <a:rPr lang="en-GB" dirty="0"/>
              <a:t>_-r.-</a:t>
            </a:r>
            <a:r>
              <a:rPr lang="en-GB" dirty="0" err="1"/>
              <a:t>duane</a:t>
            </a:r>
            <a:r>
              <a:rPr lang="en-GB" dirty="0"/>
              <a:t>-</a:t>
            </a:r>
            <a:r>
              <a:rPr lang="en-GB" dirty="0" err="1"/>
              <a:t>ireland</a:t>
            </a:r>
            <a:r>
              <a:rPr lang="en-GB" dirty="0"/>
              <a:t>-entrepreneurship-_-successfully-launching-new-ventures-prentice-hall-2016</a:t>
            </a:r>
          </a:p>
          <a:p>
            <a:pPr marL="514350" lvl="0" indent="-514350">
              <a:buFont typeface="+mj-lt"/>
              <a:buAutoNum type="arabicPeriod"/>
            </a:pPr>
            <a:r>
              <a:rPr lang="en-GB" dirty="0" err="1"/>
              <a:t>williams</a:t>
            </a:r>
            <a:r>
              <a:rPr lang="en-GB" dirty="0"/>
              <a:t>, s. (2009) FT Guide to business </a:t>
            </a:r>
            <a:r>
              <a:rPr lang="en-GB" dirty="0" err="1"/>
              <a:t>startup</a:t>
            </a:r>
            <a:endParaRPr lang="en-GB" dirty="0"/>
          </a:p>
          <a:p>
            <a:pPr marL="514350" lvl="0" indent="-514350">
              <a:buFont typeface="+mj-lt"/>
              <a:buAutoNum type="arabicPeriod"/>
            </a:pPr>
            <a:r>
              <a:rPr lang="en-GB" dirty="0"/>
              <a:t>Burns, P. (2006) Entrepreneurship and Small Businesses</a:t>
            </a:r>
          </a:p>
          <a:p>
            <a:pPr marL="514350" lvl="0" indent="-514350">
              <a:buFont typeface="+mj-lt"/>
              <a:buAutoNum type="arabicPeriod"/>
            </a:pPr>
            <a:r>
              <a:rPr lang="en-GB" dirty="0"/>
              <a:t>Investopidia.com</a:t>
            </a:r>
          </a:p>
          <a:p>
            <a:pPr marL="514350" lvl="0" indent="-514350">
              <a:buFont typeface="+mj-lt"/>
              <a:buAutoNum type="arabicPeriod"/>
            </a:pPr>
            <a:r>
              <a:rPr lang="en-GB" dirty="0"/>
              <a:t>Trump: The Art of the Comeback</a:t>
            </a:r>
          </a:p>
          <a:p>
            <a:pPr marL="514350" lvl="0" indent="-514350">
              <a:buFont typeface="+mj-lt"/>
              <a:buAutoNum type="arabicPeriod"/>
            </a:pPr>
            <a:r>
              <a:rPr lang="en-GB" dirty="0"/>
              <a:t>European Journal of Business and Management ISSN 2222-1905 (Paper) ISSN 2222-2839 (Online)</a:t>
            </a:r>
          </a:p>
          <a:p>
            <a:pPr marL="514350" lvl="0" indent="-514350">
              <a:buFont typeface="+mj-lt"/>
              <a:buAutoNum type="arabicPeriod"/>
            </a:pPr>
            <a:r>
              <a:rPr lang="en-GB" u="sng" dirty="0">
                <a:hlinkClick r:id="rId2"/>
              </a:rPr>
              <a:t>http://www.economicsdiscussion.net/entrepreneurship/theories-of-entrepreneurship/31823</a:t>
            </a:r>
            <a:endParaRPr lang="en-GB" dirty="0"/>
          </a:p>
          <a:p>
            <a:pPr marL="514350" lvl="0" indent="-514350">
              <a:buFont typeface="+mj-lt"/>
              <a:buAutoNum type="arabicPeriod"/>
            </a:pPr>
            <a:r>
              <a:rPr lang="en-GB" u="sng" dirty="0">
                <a:hlinkClick r:id="rId3"/>
              </a:rPr>
              <a:t>https://www.tuko.co.ke/283663-theories-entrepreneurshi</a:t>
            </a:r>
            <a:endParaRPr lang="en-GB" dirty="0"/>
          </a:p>
          <a:p>
            <a:pPr marL="514350" lvl="0" indent="-514350">
              <a:buFont typeface="+mj-lt"/>
              <a:buAutoNum type="arabicPeriod"/>
            </a:pPr>
            <a:r>
              <a:rPr lang="en-GB" u="sng" dirty="0">
                <a:hlinkClick r:id="rId4"/>
              </a:rPr>
              <a:t>https://www.ukbusinessforums.co.uk/articles/what-is-an-entrepreneur-a-brilliant-definition.741/</a:t>
            </a:r>
            <a:endParaRPr lang="en-GB" dirty="0"/>
          </a:p>
          <a:p>
            <a:pPr marL="514350" lvl="0" indent="-514350">
              <a:buFont typeface="+mj-lt"/>
              <a:buAutoNum type="arabicPeriod"/>
            </a:pPr>
            <a:r>
              <a:rPr lang="en-US" u="sng" dirty="0">
                <a:hlinkClick r:id="rId5"/>
              </a:rPr>
              <a:t>https://www.forbes.com/sites/freddiedawson/2014/12/25/are-entrepreneurs-born-or-made/#3b79e9d97e4b</a:t>
            </a:r>
            <a:endParaRPr lang="en-GB" dirty="0"/>
          </a:p>
          <a:p>
            <a:pPr marL="514350" lvl="0" indent="-514350">
              <a:buFont typeface="+mj-lt"/>
              <a:buAutoNum type="arabicPeriod"/>
            </a:pPr>
            <a:r>
              <a:rPr lang="en-GB" u="sng" dirty="0">
                <a:hlinkClick r:id="rId6"/>
              </a:rPr>
              <a:t>https://internationalbusinessguide.org/trump-business-career/</a:t>
            </a:r>
            <a:endParaRPr lang="en-GB" dirty="0"/>
          </a:p>
        </p:txBody>
      </p:sp>
    </p:spTree>
    <p:extLst>
      <p:ext uri="{BB962C8B-B14F-4D97-AF65-F5344CB8AC3E}">
        <p14:creationId xmlns:p14="http://schemas.microsoft.com/office/powerpoint/2010/main" val="1130729013"/>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1224</TotalTime>
  <Words>686</Words>
  <Application>Microsoft Office PowerPoint</Application>
  <PresentationFormat>Widescreen</PresentationFormat>
  <Paragraphs>74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Avenir Next LT Pro</vt:lpstr>
      <vt:lpstr>Calibri</vt:lpstr>
      <vt:lpstr>AccentBoxVTI</vt:lpstr>
      <vt:lpstr>Entrepreneurship Presenter:  MD Shams Student ID 1705287</vt:lpstr>
      <vt:lpstr>Donald Trump</vt:lpstr>
      <vt:lpstr>Donald Trump – Introduction (Ref9)</vt:lpstr>
      <vt:lpstr>How did he become an Entrepreneur? (Ref1)</vt:lpstr>
      <vt:lpstr>Motivations</vt:lpstr>
      <vt:lpstr>Donald Trump’s motivations (Ref6)</vt:lpstr>
      <vt:lpstr>Business Career (Ref9)</vt:lpstr>
      <vt:lpstr>PowerPoint Presentation</vt:lpstr>
      <vt:lpstr>Business Career (ref9)</vt:lpstr>
      <vt:lpstr>Entrepreneurial Characteristics (Ref6)</vt:lpstr>
      <vt:lpstr>Characteristics (Ref6)</vt:lpstr>
      <vt:lpstr>PowerPoint Presentation</vt:lpstr>
      <vt:lpstr>Entrepreneurial Motivation – Search for Glory (Ref 6)</vt:lpstr>
      <vt:lpstr>Conclusion (Ref5)</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MD Shams – 1705287 Entrepreneurship – Presentation Table of Contents</dc:title>
  <dc:creator>MANO Nagendram</dc:creator>
  <cp:lastModifiedBy>MANO Nagendram</cp:lastModifiedBy>
  <cp:revision>10</cp:revision>
  <cp:lastPrinted>2020-02-25T22:33:36Z</cp:lastPrinted>
  <dcterms:created xsi:type="dcterms:W3CDTF">2020-02-25T19:27:33Z</dcterms:created>
  <dcterms:modified xsi:type="dcterms:W3CDTF">2020-02-26T16:00:52Z</dcterms:modified>
</cp:coreProperties>
</file>