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customXml/itemProps1.xml" ContentType="application/vnd.openxmlformats-officedocument.customXmlProperties+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customXml/itemProps2.xml" ContentType="application/vnd.openxmlformats-officedocument.customXml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bin" ContentType="application/vnd.openxmlformats-officedocument.oleObject"/>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customXml/itemProps3.xml" ContentType="application/vnd.openxmlformats-officedocument.customXml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4"/>
    <p:sldMasterId id="2147483650" r:id="rId5"/>
  </p:sldMasterIdLst>
  <p:notesMasterIdLst>
    <p:notesMasterId r:id="rId49"/>
  </p:notesMasterIdLst>
  <p:handoutMasterIdLst>
    <p:handoutMasterId r:id="rId50"/>
  </p:handoutMasterIdLst>
  <p:sldIdLst>
    <p:sldId id="256" r:id="rId6"/>
    <p:sldId id="551" r:id="rId7"/>
    <p:sldId id="556" r:id="rId8"/>
    <p:sldId id="557" r:id="rId9"/>
    <p:sldId id="555" r:id="rId10"/>
    <p:sldId id="552" r:id="rId11"/>
    <p:sldId id="553" r:id="rId12"/>
    <p:sldId id="554" r:id="rId13"/>
    <p:sldId id="589" r:id="rId14"/>
    <p:sldId id="524" r:id="rId15"/>
    <p:sldId id="471" r:id="rId16"/>
    <p:sldId id="461" r:id="rId17"/>
    <p:sldId id="491" r:id="rId18"/>
    <p:sldId id="546" r:id="rId19"/>
    <p:sldId id="482" r:id="rId20"/>
    <p:sldId id="343" r:id="rId21"/>
    <p:sldId id="372" r:id="rId22"/>
    <p:sldId id="529" r:id="rId23"/>
    <p:sldId id="373" r:id="rId24"/>
    <p:sldId id="315" r:id="rId25"/>
    <p:sldId id="541" r:id="rId26"/>
    <p:sldId id="542" r:id="rId27"/>
    <p:sldId id="544" r:id="rId28"/>
    <p:sldId id="492" r:id="rId29"/>
    <p:sldId id="473" r:id="rId30"/>
    <p:sldId id="527" r:id="rId31"/>
    <p:sldId id="525" r:id="rId32"/>
    <p:sldId id="443" r:id="rId33"/>
    <p:sldId id="444" r:id="rId34"/>
    <p:sldId id="397" r:id="rId35"/>
    <p:sldId id="434" r:id="rId36"/>
    <p:sldId id="590" r:id="rId37"/>
    <p:sldId id="547" r:id="rId38"/>
    <p:sldId id="548" r:id="rId39"/>
    <p:sldId id="591" r:id="rId40"/>
    <p:sldId id="592" r:id="rId41"/>
    <p:sldId id="538" r:id="rId42"/>
    <p:sldId id="558" r:id="rId43"/>
    <p:sldId id="559" r:id="rId44"/>
    <p:sldId id="560" r:id="rId45"/>
    <p:sldId id="561" r:id="rId46"/>
    <p:sldId id="562" r:id="rId47"/>
    <p:sldId id="563" r:id="rId48"/>
  </p:sldIdLst>
  <p:sldSz cx="9144000" cy="6858000" type="screen4x3"/>
  <p:notesSz cx="6858000" cy="9180513"/>
  <p:defaultTextStyle>
    <a:defPPr>
      <a:defRPr lang="en-US"/>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00"/>
    <a:srgbClr val="FF0000"/>
    <a:srgbClr val="009900"/>
    <a:srgbClr val="33CC3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40" autoAdjust="0"/>
    <p:restoredTop sz="94595" autoAdjust="0"/>
  </p:normalViewPr>
  <p:slideViewPr>
    <p:cSldViewPr snapToGrid="0">
      <p:cViewPr>
        <p:scale>
          <a:sx n="66" d="100"/>
          <a:sy n="66" d="100"/>
        </p:scale>
        <p:origin x="-1284" y="-918"/>
      </p:cViewPr>
      <p:guideLst>
        <p:guide orient="horz" pos="2106"/>
        <p:guide pos="2862"/>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78"/>
    </p:cViewPr>
  </p:sorterViewPr>
  <p:notesViewPr>
    <p:cSldViewPr snapToGrid="0">
      <p:cViewPr>
        <p:scale>
          <a:sx n="75" d="100"/>
          <a:sy n="75" d="100"/>
        </p:scale>
        <p:origin x="-252" y="1080"/>
      </p:cViewPr>
      <p:guideLst>
        <p:guide orient="horz" pos="2891"/>
        <p:guide pos="2160"/>
      </p:guideLst>
    </p:cSldViewPr>
  </p:notes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1588"/>
            <a:ext cx="2971800" cy="460376"/>
          </a:xfrm>
          <a:prstGeom prst="rect">
            <a:avLst/>
          </a:prstGeom>
          <a:noFill/>
          <a:ln w="9525">
            <a:noFill/>
            <a:miter lim="800000"/>
            <a:headEnd/>
            <a:tailEnd/>
          </a:ln>
          <a:effectLst/>
        </p:spPr>
        <p:txBody>
          <a:bodyPr vert="horz" wrap="square" lIns="19050" tIns="0" rIns="19050" bIns="0" numCol="1" anchor="t" anchorCtr="0" compatLnSpc="1">
            <a:prstTxWarp prst="textNoShape">
              <a:avLst/>
            </a:prstTxWarp>
          </a:bodyPr>
          <a:lstStyle>
            <a:lvl1pPr>
              <a:defRPr sz="1000" i="1">
                <a:latin typeface="Garamond" pitchFamily="18" charset="0"/>
              </a:defRPr>
            </a:lvl1pPr>
          </a:lstStyle>
          <a:p>
            <a:pPr>
              <a:defRPr/>
            </a:pPr>
            <a:endParaRPr lang="en-US"/>
          </a:p>
        </p:txBody>
      </p:sp>
      <p:sp>
        <p:nvSpPr>
          <p:cNvPr id="2051" name="Rectangle 3"/>
          <p:cNvSpPr>
            <a:spLocks noGrp="1" noChangeArrowheads="1"/>
          </p:cNvSpPr>
          <p:nvPr>
            <p:ph type="dt" idx="1"/>
          </p:nvPr>
        </p:nvSpPr>
        <p:spPr bwMode="auto">
          <a:xfrm>
            <a:off x="3886200" y="-1588"/>
            <a:ext cx="2971800" cy="460376"/>
          </a:xfrm>
          <a:prstGeom prst="rect">
            <a:avLst/>
          </a:prstGeom>
          <a:noFill/>
          <a:ln w="9525">
            <a:noFill/>
            <a:miter lim="800000"/>
            <a:headEnd/>
            <a:tailEnd/>
          </a:ln>
          <a:effectLst/>
        </p:spPr>
        <p:txBody>
          <a:bodyPr vert="horz" wrap="square" lIns="19050" tIns="0" rIns="19050" bIns="0" numCol="1" anchor="t" anchorCtr="0" compatLnSpc="1">
            <a:prstTxWarp prst="textNoShape">
              <a:avLst/>
            </a:prstTxWarp>
          </a:bodyPr>
          <a:lstStyle>
            <a:lvl1pPr algn="r">
              <a:defRPr sz="1000" i="1">
                <a:latin typeface="Garamond" pitchFamily="18" charset="0"/>
              </a:defRPr>
            </a:lvl1pPr>
          </a:lstStyle>
          <a:p>
            <a:pPr>
              <a:defRPr/>
            </a:pPr>
            <a:endParaRPr lang="en-US"/>
          </a:p>
        </p:txBody>
      </p:sp>
      <p:sp>
        <p:nvSpPr>
          <p:cNvPr id="77828" name="Rectangle 4"/>
          <p:cNvSpPr>
            <a:spLocks noChangeArrowheads="1" noTextEdit="1"/>
          </p:cNvSpPr>
          <p:nvPr>
            <p:ph type="sldImg" idx="2"/>
          </p:nvPr>
        </p:nvSpPr>
        <p:spPr bwMode="auto">
          <a:xfrm>
            <a:off x="1139825" y="693738"/>
            <a:ext cx="4578350" cy="3430587"/>
          </a:xfrm>
          <a:prstGeom prst="rect">
            <a:avLst/>
          </a:prstGeom>
          <a:noFill/>
          <a:ln w="12700">
            <a:solidFill>
              <a:schemeClr val="tx1"/>
            </a:solidFill>
            <a:miter lim="800000"/>
            <a:headEnd/>
            <a:tailEnd/>
          </a:ln>
        </p:spPr>
      </p:sp>
      <p:sp>
        <p:nvSpPr>
          <p:cNvPr id="2053" name="Rectangle 5"/>
          <p:cNvSpPr>
            <a:spLocks noGrp="1" noChangeArrowheads="1"/>
          </p:cNvSpPr>
          <p:nvPr>
            <p:ph type="body" sz="quarter" idx="3"/>
          </p:nvPr>
        </p:nvSpPr>
        <p:spPr bwMode="auto">
          <a:xfrm>
            <a:off x="914400" y="4359275"/>
            <a:ext cx="5029200" cy="4132263"/>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720138"/>
            <a:ext cx="2971800" cy="460375"/>
          </a:xfrm>
          <a:prstGeom prst="rect">
            <a:avLst/>
          </a:prstGeom>
          <a:noFill/>
          <a:ln w="9525">
            <a:noFill/>
            <a:miter lim="800000"/>
            <a:headEnd/>
            <a:tailEnd/>
          </a:ln>
          <a:effectLst/>
        </p:spPr>
        <p:txBody>
          <a:bodyPr vert="horz" wrap="square" lIns="19050" tIns="0" rIns="19050" bIns="0" numCol="1" anchor="b" anchorCtr="0" compatLnSpc="1">
            <a:prstTxWarp prst="textNoShape">
              <a:avLst/>
            </a:prstTxWarp>
          </a:bodyPr>
          <a:lstStyle>
            <a:lvl1pPr>
              <a:defRPr sz="1000" i="1">
                <a:latin typeface="Garamond" pitchFamily="18" charset="0"/>
              </a:defRPr>
            </a:lvl1pPr>
          </a:lstStyle>
          <a:p>
            <a:pPr>
              <a:defRPr/>
            </a:pPr>
            <a:endParaRPr lang="en-US"/>
          </a:p>
        </p:txBody>
      </p:sp>
      <p:sp>
        <p:nvSpPr>
          <p:cNvPr id="2055" name="Rectangle 7"/>
          <p:cNvSpPr>
            <a:spLocks noGrp="1" noChangeArrowheads="1"/>
          </p:cNvSpPr>
          <p:nvPr>
            <p:ph type="sldNum" sz="quarter" idx="5"/>
          </p:nvPr>
        </p:nvSpPr>
        <p:spPr bwMode="auto">
          <a:xfrm>
            <a:off x="3886200" y="8720138"/>
            <a:ext cx="2971800" cy="460375"/>
          </a:xfrm>
          <a:prstGeom prst="rect">
            <a:avLst/>
          </a:prstGeom>
          <a:noFill/>
          <a:ln w="9525">
            <a:noFill/>
            <a:miter lim="800000"/>
            <a:headEnd/>
            <a:tailEnd/>
          </a:ln>
          <a:effectLst/>
        </p:spPr>
        <p:txBody>
          <a:bodyPr vert="horz" wrap="square" lIns="19050" tIns="0" rIns="19050" bIns="0" numCol="1" anchor="b" anchorCtr="0" compatLnSpc="1">
            <a:prstTxWarp prst="textNoShape">
              <a:avLst/>
            </a:prstTxWarp>
          </a:bodyPr>
          <a:lstStyle>
            <a:lvl1pPr algn="r">
              <a:defRPr sz="1000" i="1">
                <a:latin typeface="Garamond" pitchFamily="18" charset="0"/>
              </a:defRPr>
            </a:lvl1pPr>
          </a:lstStyle>
          <a:p>
            <a:pPr>
              <a:defRPr/>
            </a:pPr>
            <a:fld id="{BF910A6C-C695-421A-9B6C-76F5C99E5DAC}"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2FDE1072-CCEE-416E-933A-188A84300908}" type="slidenum">
              <a:rPr lang="en-US" smtClean="0"/>
              <a:pPr/>
              <a:t>1</a:t>
            </a:fld>
            <a:endParaRPr lang="en-US" smtClean="0"/>
          </a:p>
        </p:txBody>
      </p:sp>
      <p:sp>
        <p:nvSpPr>
          <p:cNvPr id="78851" name="Rectangle 2"/>
          <p:cNvSpPr>
            <a:spLocks noChangeArrowheads="1" noTextEdit="1"/>
          </p:cNvSpPr>
          <p:nvPr>
            <p:ph type="sldImg"/>
          </p:nvPr>
        </p:nvSpPr>
        <p:spPr>
          <a:xfrm>
            <a:off x="1141413" y="693738"/>
            <a:ext cx="4575175" cy="3430587"/>
          </a:xfrm>
          <a:ln/>
        </p:spPr>
      </p:sp>
      <p:sp>
        <p:nvSpPr>
          <p:cNvPr id="78852"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46D686E9-EF39-40AB-B53F-ACC6805DA02F}" type="slidenum">
              <a:rPr lang="en-US" smtClean="0"/>
              <a:pPr/>
              <a:t>4</a:t>
            </a:fld>
            <a:endParaRPr lang="en-US" smtClean="0"/>
          </a:p>
        </p:txBody>
      </p:sp>
      <p:sp>
        <p:nvSpPr>
          <p:cNvPr id="80899" name="Rectangle 2"/>
          <p:cNvSpPr>
            <a:spLocks noChangeArrowheads="1" noTextEdit="1"/>
          </p:cNvSpPr>
          <p:nvPr>
            <p:ph type="sldImg"/>
          </p:nvPr>
        </p:nvSpPr>
        <p:spPr>
          <a:xfrm>
            <a:off x="1141413" y="693738"/>
            <a:ext cx="4575175" cy="3430587"/>
          </a:xfrm>
          <a:ln/>
        </p:spPr>
      </p:sp>
      <p:sp>
        <p:nvSpPr>
          <p:cNvPr id="8090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5D460C6C-517C-4C4B-95DC-2A0C96ED94AC}" type="slidenum">
              <a:rPr lang="en-US" smtClean="0"/>
              <a:pPr/>
              <a:t>12</a:t>
            </a:fld>
            <a:endParaRPr lang="en-US" smtClean="0"/>
          </a:p>
        </p:txBody>
      </p:sp>
      <p:sp>
        <p:nvSpPr>
          <p:cNvPr id="81923" name="Rectangle 2"/>
          <p:cNvSpPr>
            <a:spLocks noChangeArrowheads="1" noTextEdit="1"/>
          </p:cNvSpPr>
          <p:nvPr>
            <p:ph type="sldImg"/>
          </p:nvPr>
        </p:nvSpPr>
        <p:spPr>
          <a:xfrm>
            <a:off x="1141413" y="693738"/>
            <a:ext cx="4575175" cy="3430587"/>
          </a:xfrm>
          <a:ln/>
        </p:spPr>
      </p:sp>
      <p:sp>
        <p:nvSpPr>
          <p:cNvPr id="8192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A7D9F00E-CA12-4EED-A938-A6245651185F}" type="slidenum">
              <a:rPr lang="en-US" smtClean="0"/>
              <a:pPr/>
              <a:t>16</a:t>
            </a:fld>
            <a:endParaRPr lang="en-US" smtClean="0"/>
          </a:p>
        </p:txBody>
      </p:sp>
      <p:sp>
        <p:nvSpPr>
          <p:cNvPr id="82947" name="Rectangle 2"/>
          <p:cNvSpPr>
            <a:spLocks noChangeArrowheads="1" noTextEdit="1"/>
          </p:cNvSpPr>
          <p:nvPr>
            <p:ph type="sldImg"/>
          </p:nvPr>
        </p:nvSpPr>
        <p:spPr>
          <a:xfrm>
            <a:off x="1141413" y="693738"/>
            <a:ext cx="4575175" cy="3430587"/>
          </a:xfrm>
          <a:ln/>
        </p:spPr>
      </p:sp>
      <p:sp>
        <p:nvSpPr>
          <p:cNvPr id="82948" name="Rectangle 3"/>
          <p:cNvSpPr>
            <a:spLocks noGrp="1" noChangeArrowheads="1"/>
          </p:cNvSpPr>
          <p:nvPr>
            <p:ph type="body" idx="1"/>
          </p:nvPr>
        </p:nvSpPr>
        <p:spPr>
          <a:xfrm>
            <a:off x="152400" y="4359275"/>
            <a:ext cx="6400800" cy="4132263"/>
          </a:xfrm>
          <a:noFill/>
          <a:ln/>
        </p:spPr>
        <p:txBody>
          <a:bodyPr/>
          <a:lstStyle/>
          <a:p>
            <a:r>
              <a:rPr lang="en-US" sz="1300" smtClean="0">
                <a:latin typeface="Garamond" pitchFamily="18" charset="0"/>
              </a:rPr>
              <a:t>Humans treat natural resources as if they were free and inexhaustible. In reality nature's abundant resources are in fact limited and rapidly running out.  Instead of living off nature's productivity we are literally consuming and destroying the systems that generate all the goods and services on which we depend.   The frontier mentality, especially in the U.S. with its vast natural resources, has led to a rapid depletion of those resources. Tropical rain forests, which contain over 50% of the world's biological species, are being cut down at a rate of an acre per second. Every year the world loses an area of rain forest about the size of Austria. Nearly 1.5 billion people are cutting down forests for fuelwood and agriculture </a:t>
            </a:r>
            <a:r>
              <a:rPr lang="en-US" sz="1300" b="1" smtClean="0">
                <a:latin typeface="Garamond" pitchFamily="18" charset="0"/>
              </a:rPr>
              <a:t>at a nonrenewable rate. </a:t>
            </a:r>
            <a:r>
              <a:rPr lang="en-US" sz="1300" smtClean="0">
                <a:latin typeface="Garamond" pitchFamily="18" charset="0"/>
              </a:rPr>
              <a:t>At the current rate of consumption, we will lose 20% of the estimated number of biological species by the year 2030. No human generation has ever witnessed a mass extinction of biological species on this scale. Imagine a world with no tigers, right whales or colorful toucans. Fully 25% of all pharmaceuticals are derived from just 90 species of plants, leaving the potential medicinal use of plant species largely untapped. What potential drug for cancer, heart disease or arthritis might we be losing if this extinction continues? It is clear that the maintenance of biological diversity will thus be crucial to future human survival.  However we also have the situation being created by bioengineering and genetic engineering where farmers in the U.S. plant just a half-dozen varieties of corn compared to their counterparts to the south, Mexican peasant farmers who plant 2,500 varieties!  The bad news is that the North American Free Trade Agreement (NAFTA) has resulted in competition such that the corporate American farmers are driving the small Mexican farmers out of business.  The impacts of this situation and many other similar situations worldwide on biodiversity and the resilience of the food supply need to be carefully examined.</a:t>
            </a:r>
          </a:p>
          <a:p>
            <a:endParaRPr lang="en-US" sz="130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C7779AEE-04B8-40A2-AC98-F790F5BC31B9}" type="slidenum">
              <a:rPr lang="en-US" smtClean="0"/>
              <a:pPr/>
              <a:t>17</a:t>
            </a:fld>
            <a:endParaRPr lang="en-US" smtClean="0"/>
          </a:p>
        </p:txBody>
      </p:sp>
      <p:sp>
        <p:nvSpPr>
          <p:cNvPr id="83971" name="Rectangle 2"/>
          <p:cNvSpPr>
            <a:spLocks noChangeArrowheads="1" noTextEdit="1"/>
          </p:cNvSpPr>
          <p:nvPr>
            <p:ph type="sldImg"/>
          </p:nvPr>
        </p:nvSpPr>
        <p:spPr>
          <a:xfrm>
            <a:off x="1141413" y="693738"/>
            <a:ext cx="4575175" cy="3430587"/>
          </a:xfrm>
          <a:ln/>
        </p:spPr>
      </p:sp>
      <p:sp>
        <p:nvSpPr>
          <p:cNvPr id="83972" name="Rectangle 3"/>
          <p:cNvSpPr>
            <a:spLocks noGrp="1" noChangeArrowheads="1"/>
          </p:cNvSpPr>
          <p:nvPr>
            <p:ph type="body" idx="1"/>
          </p:nvPr>
        </p:nvSpPr>
        <p:spPr>
          <a:noFill/>
          <a:ln/>
        </p:spPr>
        <p:txBody>
          <a:bodyPr/>
          <a:lstStyle/>
          <a:p>
            <a:r>
              <a:rPr lang="en-US" sz="1400" smtClean="0"/>
              <a:t>Humans are appropriating 40% of terrestial NPP and 30% of aquatic NPP.  A doubling of human population would probably double this appropriation to 80% and 60% respectively.  Similarly we are currently appropriating 18% of Available water Runoff (AR) which, considering the growth in water use, will amount to 70% of AR by 2025.  The impacts on natural systems cannot be anything but enormous.</a:t>
            </a:r>
          </a:p>
          <a:p>
            <a:endParaRPr lang="en-US" sz="1400" smtClean="0"/>
          </a:p>
          <a:p>
            <a:r>
              <a:rPr lang="en-US" sz="1400" smtClean="0"/>
              <a:t>Vitousek 1986 and Postel 1993.</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7FE4AEF8-B7E7-4FBA-9C86-56D92015E4E9}" type="slidenum">
              <a:rPr lang="en-US" smtClean="0"/>
              <a:pPr/>
              <a:t>19</a:t>
            </a:fld>
            <a:endParaRPr lang="en-US" smtClean="0"/>
          </a:p>
        </p:txBody>
      </p:sp>
      <p:sp>
        <p:nvSpPr>
          <p:cNvPr id="84995" name="Rectangle 2"/>
          <p:cNvSpPr>
            <a:spLocks noChangeArrowheads="1" noTextEdit="1"/>
          </p:cNvSpPr>
          <p:nvPr>
            <p:ph type="sldImg"/>
          </p:nvPr>
        </p:nvSpPr>
        <p:spPr>
          <a:xfrm>
            <a:off x="1141413" y="693738"/>
            <a:ext cx="4575175" cy="3430587"/>
          </a:xfrm>
          <a:ln/>
        </p:spPr>
      </p:sp>
      <p:sp>
        <p:nvSpPr>
          <p:cNvPr id="84996" name="Rectangle 3"/>
          <p:cNvSpPr>
            <a:spLocks noGrp="1" noChangeArrowheads="1"/>
          </p:cNvSpPr>
          <p:nvPr>
            <p:ph type="body" idx="1"/>
          </p:nvPr>
        </p:nvSpPr>
        <p:spPr>
          <a:noFill/>
          <a:ln/>
        </p:spPr>
        <p:txBody>
          <a:bodyPr/>
          <a:lstStyle/>
          <a:p>
            <a:r>
              <a:rPr lang="en-US" sz="1400" smtClean="0"/>
              <a:t>Eighty percent of the world’s 1,330 cultivated species (including fruits, vegetables, beams, legumes, tea, coffee, cocoa and spices) are pollinated by natural pollinators.  For blueberries, for example, each bee pollinates 15 to 19 liters of blueberries in its life, a value so great that farmers call them “flying $50 bills.”  In Europe alone this natural service is estimated to be worth $100 billion.  However the habitat of pollinators is being wiped out by development and they are being exterminated by pesticides.</a:t>
            </a:r>
          </a:p>
          <a:p>
            <a:endParaRPr lang="en-US" sz="1400" smtClean="0"/>
          </a:p>
          <a:p>
            <a:r>
              <a:rPr lang="en-US" sz="1400" smtClean="0"/>
              <a:t>Janet Abramovitz, Putting a Value on Nature’s Free Services, World Watch, Jan/Feb 1998, 11(1), 10-19.</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9FA05162-698B-4E1D-B3D2-AF0209794751}" type="slidenum">
              <a:rPr lang="en-US" smtClean="0"/>
              <a:pPr/>
              <a:t>20</a:t>
            </a:fld>
            <a:endParaRPr lang="en-US" smtClean="0"/>
          </a:p>
        </p:txBody>
      </p:sp>
      <p:sp>
        <p:nvSpPr>
          <p:cNvPr id="87043" name="Rectangle 2"/>
          <p:cNvSpPr>
            <a:spLocks noChangeArrowheads="1" noTextEdit="1"/>
          </p:cNvSpPr>
          <p:nvPr>
            <p:ph type="sldImg"/>
          </p:nvPr>
        </p:nvSpPr>
        <p:spPr>
          <a:xfrm>
            <a:off x="1141413" y="693738"/>
            <a:ext cx="4575175" cy="3430587"/>
          </a:xfrm>
          <a:ln/>
        </p:spPr>
      </p:sp>
      <p:sp>
        <p:nvSpPr>
          <p:cNvPr id="87044" name="Rectangle 3"/>
          <p:cNvSpPr>
            <a:spLocks noGrp="1" noChangeArrowheads="1"/>
          </p:cNvSpPr>
          <p:nvPr>
            <p:ph type="body" idx="1"/>
          </p:nvPr>
        </p:nvSpPr>
        <p:spPr>
          <a:noFill/>
          <a:ln/>
        </p:spPr>
        <p:txBody>
          <a:bodyPr/>
          <a:lstStyle/>
          <a:p>
            <a:r>
              <a:rPr lang="en-US" sz="1400" smtClean="0"/>
              <a:t>From “Valuing the Earth” Daly and Townsend, 1993, p. 124.  The 80% middle of the curve lasts about 3 centuries but with devastating impacts on air, water, and world peace.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2E352794-04EA-4C83-AA03-BDA8CD066484}" type="slidenum">
              <a:rPr lang="en-US" smtClean="0"/>
              <a:pPr/>
              <a:t>28</a:t>
            </a:fld>
            <a:endParaRPr lang="en-US" smtClean="0"/>
          </a:p>
        </p:txBody>
      </p:sp>
      <p:sp>
        <p:nvSpPr>
          <p:cNvPr id="89091" name="Rectangle 2"/>
          <p:cNvSpPr>
            <a:spLocks noChangeArrowheads="1" noTextEdit="1"/>
          </p:cNvSpPr>
          <p:nvPr>
            <p:ph type="sldImg"/>
          </p:nvPr>
        </p:nvSpPr>
        <p:spPr>
          <a:xfrm>
            <a:off x="1141413" y="693738"/>
            <a:ext cx="4575175" cy="3430587"/>
          </a:xfrm>
          <a:ln/>
        </p:spPr>
      </p:sp>
      <p:sp>
        <p:nvSpPr>
          <p:cNvPr id="89092"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92A8A72B-A5A3-4EFB-B759-8EB27681ADEE}" type="slidenum">
              <a:rPr lang="en-US" smtClean="0"/>
              <a:pPr/>
              <a:t>29</a:t>
            </a:fld>
            <a:endParaRPr lang="en-US" smtClean="0"/>
          </a:p>
        </p:txBody>
      </p:sp>
      <p:sp>
        <p:nvSpPr>
          <p:cNvPr id="90115" name="Rectangle 2"/>
          <p:cNvSpPr>
            <a:spLocks noChangeArrowheads="1" noTextEdit="1"/>
          </p:cNvSpPr>
          <p:nvPr>
            <p:ph type="sldImg"/>
          </p:nvPr>
        </p:nvSpPr>
        <p:spPr>
          <a:xfrm>
            <a:off x="1141413" y="693738"/>
            <a:ext cx="4575175" cy="3430587"/>
          </a:xfrm>
          <a:ln/>
        </p:spPr>
      </p:sp>
      <p:sp>
        <p:nvSpPr>
          <p:cNvPr id="90116" name="Rectangle 3"/>
          <p:cNvSpPr>
            <a:spLocks noGrp="1" noChangeArrowheads="1"/>
          </p:cNvSpPr>
          <p:nvPr>
            <p:ph type="body" idx="1"/>
          </p:nvPr>
        </p:nvSpPr>
        <p:spPr>
          <a:noFill/>
          <a:ln/>
        </p:spPr>
        <p:txBody>
          <a:bodyPr/>
          <a:lstStyle/>
          <a:p>
            <a:r>
              <a:rPr lang="en-US" sz="1400" smtClean="0"/>
              <a:t>Note that Ecological Footprint (EF)  is the inverse of Carrying Capacity (K).</a:t>
            </a:r>
          </a:p>
          <a:p>
            <a:endParaRPr lang="en-US" sz="1400" smtClean="0"/>
          </a:p>
          <a:p>
            <a:r>
              <a:rPr lang="en-US" sz="1400" smtClean="0"/>
              <a:t>EF=land area per person caused by their living standard and consumption</a:t>
            </a:r>
          </a:p>
          <a:p>
            <a:endParaRPr lang="en-US" sz="1400" smtClean="0"/>
          </a:p>
          <a:p>
            <a:r>
              <a:rPr lang="en-US" sz="1400" smtClean="0"/>
              <a:t>K= population per land area that can support a given population considering their living standard and consumption</a:t>
            </a:r>
          </a:p>
          <a:p>
            <a:endParaRPr lang="en-US" sz="1400" smtClean="0"/>
          </a:p>
          <a:p>
            <a:r>
              <a:rPr lang="en-US" sz="1400" smtClean="0"/>
              <a:t>EF=1/K</a:t>
            </a:r>
          </a:p>
          <a:p>
            <a:endParaRPr lang="en-US" sz="140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8AA35CFC-FA62-45AA-A71D-962E09D4395F}" type="slidenum">
              <a:rPr lang="en-US" smtClean="0"/>
              <a:pPr/>
              <a:t>30</a:t>
            </a:fld>
            <a:endParaRPr lang="en-US" smtClean="0"/>
          </a:p>
        </p:txBody>
      </p:sp>
      <p:sp>
        <p:nvSpPr>
          <p:cNvPr id="91139" name="Rectangle 2"/>
          <p:cNvSpPr>
            <a:spLocks noChangeArrowheads="1" noTextEdit="1"/>
          </p:cNvSpPr>
          <p:nvPr>
            <p:ph type="sldImg"/>
          </p:nvPr>
        </p:nvSpPr>
        <p:spPr>
          <a:xfrm>
            <a:off x="1141413" y="693738"/>
            <a:ext cx="4575175" cy="3430587"/>
          </a:xfrm>
          <a:ln/>
        </p:spPr>
      </p:sp>
      <p:sp>
        <p:nvSpPr>
          <p:cNvPr id="91140" name="Rectangle 3"/>
          <p:cNvSpPr>
            <a:spLocks noChangeArrowheads="1"/>
          </p:cNvSpPr>
          <p:nvPr>
            <p:ph type="body" idx="1"/>
          </p:nvPr>
        </p:nvSpPr>
        <p:spPr>
          <a:noFill/>
          <a:ln/>
        </p:spPr>
        <p:txBody>
          <a:bodyPr/>
          <a:lstStyle/>
          <a:p>
            <a:r>
              <a:rPr lang="en-US" sz="1400" smtClean="0"/>
              <a:t>From “Our Ecological Footprint” Mathis Wackernagel and William Rees (UBC),  p.5. </a:t>
            </a:r>
          </a:p>
          <a:p>
            <a:endParaRPr lang="en-US" sz="1400" smtClean="0"/>
          </a:p>
          <a:p>
            <a:r>
              <a:rPr lang="en-US" sz="1400" smtClean="0"/>
              <a:t>The Lower Fraser Valley which contains Vancouver has 1.8 million inhabitants and its EF is 19 times its physical footprint.    This is the area needed for food, forestry products, carbon dioxide assimilation, and energy.</a:t>
            </a:r>
          </a:p>
          <a:p>
            <a:endParaRPr lang="en-US" sz="1400" smtClean="0"/>
          </a:p>
          <a:p>
            <a:r>
              <a:rPr lang="en-US" sz="1400" smtClean="0"/>
              <a:t> If everyone lived as today’s North Americans, it would take at least 2 additional planet Earth’s to produce resources and absorb waste.  Unfortunately good planets are hard to find!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DA4D0A15-34FD-4DF8-8F60-251E8A3B397E}" type="slidenum">
              <a:rPr lang="en-US" smtClean="0"/>
              <a:pPr/>
              <a:t>31</a:t>
            </a:fld>
            <a:endParaRPr lang="en-US" smtClean="0"/>
          </a:p>
        </p:txBody>
      </p:sp>
      <p:sp>
        <p:nvSpPr>
          <p:cNvPr id="92163" name="Rectangle 2"/>
          <p:cNvSpPr>
            <a:spLocks noChangeArrowheads="1" noTextEdit="1"/>
          </p:cNvSpPr>
          <p:nvPr>
            <p:ph type="sldImg"/>
          </p:nvPr>
        </p:nvSpPr>
        <p:spPr>
          <a:xfrm>
            <a:off x="1141413" y="693738"/>
            <a:ext cx="4575175" cy="3430587"/>
          </a:xfrm>
          <a:ln/>
        </p:spPr>
      </p:sp>
      <p:sp>
        <p:nvSpPr>
          <p:cNvPr id="92164" name="Rectangle 3"/>
          <p:cNvSpPr>
            <a:spLocks noGrp="1" noChangeArrowheads="1"/>
          </p:cNvSpPr>
          <p:nvPr>
            <p:ph type="body" idx="1"/>
          </p:nvPr>
        </p:nvSpPr>
        <p:spPr>
          <a:noFill/>
          <a:ln/>
        </p:spPr>
        <p:txBody>
          <a:bodyPr/>
          <a:lstStyle/>
          <a:p>
            <a:r>
              <a:rPr lang="en-US" sz="1400" dirty="0" smtClean="0"/>
              <a:t>From “Our Ecological Footprint” Mathis </a:t>
            </a:r>
            <a:r>
              <a:rPr lang="en-US" sz="1400" dirty="0" err="1" smtClean="0"/>
              <a:t>Wackernagel</a:t>
            </a:r>
            <a:r>
              <a:rPr lang="en-US" sz="1400" dirty="0" smtClean="0"/>
              <a:t> and William Rees (UBC),  p.14.  The ecologically productive land available to each person on Earth has steadily decreased, from about 5.6 hectares in 1900 to just 1.5 today, of which only 0.25 hectares is arable land.  In contrast the land appropriated by richer countries has increased in the same time period from 1.0 to 3.5 hectares.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E902FCE7-8C34-4397-9F44-AFA09FAB4128}" type="slidenum">
              <a:rPr lang="en-US" smtClean="0"/>
              <a:pPr/>
              <a:t>34</a:t>
            </a:fld>
            <a:endParaRPr lang="en-US" smtClean="0"/>
          </a:p>
        </p:txBody>
      </p:sp>
      <p:sp>
        <p:nvSpPr>
          <p:cNvPr id="93187" name="Rectangle 2"/>
          <p:cNvSpPr>
            <a:spLocks noChangeArrowheads="1" noTextEdit="1"/>
          </p:cNvSpPr>
          <p:nvPr>
            <p:ph type="sldImg"/>
          </p:nvPr>
        </p:nvSpPr>
        <p:spPr>
          <a:xfrm>
            <a:off x="1141413" y="693738"/>
            <a:ext cx="4575175" cy="3430587"/>
          </a:xfrm>
          <a:ln/>
        </p:spPr>
      </p:sp>
      <p:sp>
        <p:nvSpPr>
          <p:cNvPr id="93188" name="Rectangle 3"/>
          <p:cNvSpPr>
            <a:spLocks noGrp="1" noChangeArrowheads="1"/>
          </p:cNvSpPr>
          <p:nvPr>
            <p:ph type="body" idx="1"/>
          </p:nvPr>
        </p:nvSpPr>
        <p:spPr>
          <a:xfrm>
            <a:off x="457200" y="4359275"/>
            <a:ext cx="6248400" cy="4132263"/>
          </a:xfrm>
          <a:noFill/>
          <a:ln/>
        </p:spPr>
        <p:txBody>
          <a:bodyPr/>
          <a:lstStyle/>
          <a:p>
            <a:r>
              <a:rPr lang="en-US" sz="1400" dirty="0" smtClean="0">
                <a:latin typeface="Garamond" pitchFamily="18" charset="0"/>
              </a:rPr>
              <a:t>In their recent book, </a:t>
            </a:r>
            <a:r>
              <a:rPr lang="en-US" sz="1400" b="1" i="1" dirty="0" smtClean="0">
                <a:latin typeface="Garamond" pitchFamily="18" charset="0"/>
              </a:rPr>
              <a:t>Factor Four: Doubling Wealth, Halving Resource Efficiency</a:t>
            </a:r>
            <a:r>
              <a:rPr lang="en-US" sz="1400" dirty="0" smtClean="0">
                <a:latin typeface="Garamond" pitchFamily="18" charset="0"/>
              </a:rPr>
              <a:t>, the authors: Eric von </a:t>
            </a:r>
            <a:r>
              <a:rPr lang="en-US" sz="1400" dirty="0" err="1" smtClean="0">
                <a:latin typeface="Garamond" pitchFamily="18" charset="0"/>
              </a:rPr>
              <a:t>Weiszacker</a:t>
            </a:r>
            <a:r>
              <a:rPr lang="en-US" sz="1400" dirty="0" smtClean="0">
                <a:latin typeface="Garamond" pitchFamily="18" charset="0"/>
              </a:rPr>
              <a:t>, Amory </a:t>
            </a:r>
            <a:r>
              <a:rPr lang="en-US" sz="1400" dirty="0" err="1" smtClean="0">
                <a:latin typeface="Garamond" pitchFamily="18" charset="0"/>
              </a:rPr>
              <a:t>Lovins</a:t>
            </a:r>
            <a:r>
              <a:rPr lang="en-US" sz="1400" dirty="0" smtClean="0">
                <a:latin typeface="Garamond" pitchFamily="18" charset="0"/>
              </a:rPr>
              <a:t>, and Hunter </a:t>
            </a:r>
            <a:r>
              <a:rPr lang="en-US" sz="1400" dirty="0" err="1" smtClean="0">
                <a:latin typeface="Garamond" pitchFamily="18" charset="0"/>
              </a:rPr>
              <a:t>Lovins</a:t>
            </a:r>
            <a:r>
              <a:rPr lang="en-US" sz="1400" dirty="0" smtClean="0">
                <a:latin typeface="Garamond" pitchFamily="18" charset="0"/>
              </a:rPr>
              <a:t> provide 50 examples of technological revolutions already available to help create the ideal of a sustainable society.  They and many others state that for sustainability to be achieved, a factor of 4 to 10 increase in efficiency in resource use is needed just for the present world population.  The book is inherently optimistic and tells us that the efficiency revolution needed to accomplish this will make countries stronger and more competitive in the international arena.  We are reminded that 93% of all the materials we buy and consume never end up in saleable products.  More than 80% of the products we buy are discarded after a single use.  Almost 99% of all the original materials used in the production of or contained within goods in the U.S. become waste within 6 weeks of sale.  Only 3% of the energy generated at a power plant ends up as light in incandescent fixtures.  80-85% of a car’s fuel is wasted in the engine and </a:t>
            </a:r>
            <a:r>
              <a:rPr lang="en-US" sz="1400" dirty="0" err="1" smtClean="0">
                <a:latin typeface="Garamond" pitchFamily="18" charset="0"/>
              </a:rPr>
              <a:t>drivetrain</a:t>
            </a:r>
            <a:r>
              <a:rPr lang="en-US" sz="1400" dirty="0" smtClean="0">
                <a:latin typeface="Garamond" pitchFamily="18" charset="0"/>
              </a:rPr>
              <a:t> before it gets to the wheels.  The amount of wasted materials and energy in the U.S. amounts to over a trillion dollars annually.  This impoverishes families, reduces competitiveness, imperils our resource base, poisons water, air, soil, and people, and suppresses employment and economic vitality.</a:t>
            </a:r>
          </a:p>
          <a:p>
            <a:endParaRPr lang="en-US" sz="1400"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C8E0F39-3D35-41F8-A07C-8055375FB5C9}" type="slidenum">
              <a:rPr lang="en-US"/>
              <a:pPr>
                <a:defRPr/>
              </a:pPr>
              <a:t>‹#›</a:t>
            </a:fld>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93078D0-27C9-4CB9-8214-0BBB81DBC2C6}" type="slidenum">
              <a:rPr lang="en-US"/>
              <a:pPr>
                <a:defRPr/>
              </a:pPr>
              <a:t>‹#›</a:t>
            </a:fld>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7D60D51-157B-4E74-9FBC-3C635660084D}" type="slidenum">
              <a:rPr lang="en-US"/>
              <a:pPr>
                <a:defRPr/>
              </a:pPr>
              <a:t>‹#›</a:t>
            </a:fld>
            <a:endParaRPr 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E519AC4-9E9E-4A54-B04E-17BD34BE8AF5}" type="slidenum">
              <a:rPr lang="en-US"/>
              <a:pPr>
                <a:defRPr/>
              </a:pPr>
              <a:t>‹#›</a:t>
            </a:fld>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9F12D3AA-593E-49AF-A83D-431CD5499BC3}" type="slidenum">
              <a:rPr lang="en-US"/>
              <a:pPr>
                <a:defRPr/>
              </a:pPr>
              <a:t>‹#›</a:t>
            </a:fld>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F212292E-D8D9-4567-BDDF-06AFC2AD0063}" type="slidenum">
              <a:rPr lang="en-US"/>
              <a:pPr>
                <a:defRPr/>
              </a:pPr>
              <a:t>‹#›</a:t>
            </a:fld>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A6E9EBEE-D241-4E6D-B452-88367A5E0EB9}" type="slidenum">
              <a:rPr lang="en-US"/>
              <a:pPr>
                <a:defRPr/>
              </a:pPr>
              <a:t>‹#›</a:t>
            </a:fld>
            <a:endParaRPr 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8121CAC-4E80-4685-9C87-821817E60981}" type="slidenum">
              <a:rPr lang="en-US"/>
              <a:pPr>
                <a:defRPr/>
              </a:pPr>
              <a:t>‹#›</a:t>
            </a:fld>
            <a:endParaRPr 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DAFD290-9CD8-4B86-978A-D1297B0C003D}" type="slidenum">
              <a:rPr lang="en-US"/>
              <a:pPr>
                <a:defRPr/>
              </a:pPr>
              <a:t>‹#›</a:t>
            </a:fld>
            <a:endParaRPr 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34CF9E5-2490-450B-8C6A-605F17966E11}" type="slidenum">
              <a:rPr lang="en-US"/>
              <a:pPr>
                <a:defRPr/>
              </a:pPr>
              <a:t>‹#›</a:t>
            </a:fld>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CF0C5FA-1BAB-493F-BE65-014492D32292}" type="slidenum">
              <a:rPr lang="en-US"/>
              <a:pPr>
                <a:defRPr/>
              </a:pPr>
              <a:t>‹#›</a:t>
            </a:fld>
            <a:endParaRPr lang="en-US"/>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981200"/>
            <a:ext cx="7772400" cy="4114800"/>
          </a:xfrm>
        </p:spPr>
        <p:txBody>
          <a:bodyPr/>
          <a:lstStyle/>
          <a:p>
            <a:pPr lvl="0"/>
            <a:endParaRPr lang="en-US"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3F41E7E-E765-47D6-AEFB-5867F3430A50}" type="slidenum">
              <a:rPr lang="en-US"/>
              <a:pPr>
                <a:defRPr/>
              </a:pPr>
              <a:t>‹#›</a:t>
            </a:fld>
            <a:endParaRPr lang="en-US"/>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52FA539-C11A-4FA4-88A4-7EEA4090595E}" type="slidenum">
              <a:rPr lang="en-US"/>
              <a:pPr>
                <a:defRPr/>
              </a:pPr>
              <a:t>‹#›</a:t>
            </a:fld>
            <a:endParaRPr lang="en-US"/>
          </a:p>
        </p:txBody>
      </p:sp>
    </p:spTree>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F35CC55-1F6B-4556-950F-0AA80F44F56E}"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3DA8D9F-036A-45B7-99F7-811D4B529ECC}"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75D7937-EFBF-4CE6-A696-931B6D4E27A5}"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BEAC206-4D1C-4AB6-B125-ADD7326C1BD7}"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E5F9475F-48FD-436E-B806-F2BFA05CF83D}"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2966CE31-1AE6-417C-9F9C-8BCC1A9A5D11}"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AD7E4DF-CD6D-4956-856A-F6EAF5D8EA53}"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A644487-AA90-4DBD-9951-63E75D6A05BB}"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42FDB6C-8E93-4838-B6E4-A0BA6CE35A4D}"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39AA513-50F4-4E9B-8EC7-8B2B28BBC117}"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500CBF8-A094-487D-A07E-7DF1813C5151}"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Date Placeholder 2"/>
          <p:cNvSpPr>
            <a:spLocks noGrp="1"/>
          </p:cNvSpPr>
          <p:nvPr>
            <p:ph type="dt" sz="half" idx="10"/>
          </p:nvPr>
        </p:nvSpPr>
        <p:spPr>
          <a:xfrm>
            <a:off x="685800" y="6248400"/>
            <a:ext cx="1905000" cy="457200"/>
          </a:xfrm>
        </p:spPr>
        <p:txBody>
          <a:bodyPr/>
          <a:lstStyle>
            <a:lvl1pPr>
              <a:defRPr/>
            </a:lvl1pPr>
          </a:lstStyle>
          <a:p>
            <a:pPr>
              <a:defRPr/>
            </a:pPr>
            <a:endParaRPr lang="en-US"/>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5" name="Slide Number Placeholder 4"/>
          <p:cNvSpPr>
            <a:spLocks noGrp="1"/>
          </p:cNvSpPr>
          <p:nvPr>
            <p:ph type="sldNum" sz="quarter" idx="12"/>
          </p:nvPr>
        </p:nvSpPr>
        <p:spPr>
          <a:xfrm>
            <a:off x="6553200" y="6248400"/>
            <a:ext cx="1905000" cy="457200"/>
          </a:xfrm>
        </p:spPr>
        <p:txBody>
          <a:bodyPr/>
          <a:lstStyle>
            <a:lvl1pPr>
              <a:defRPr/>
            </a:lvl1pPr>
          </a:lstStyle>
          <a:p>
            <a:pPr>
              <a:defRPr/>
            </a:pPr>
            <a:fld id="{D7262B4B-0735-4EE1-9350-31A29E9EEC85}"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677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US"/>
          </a:p>
        </p:txBody>
      </p:sp>
      <p:sp>
        <p:nvSpPr>
          <p:cNvPr id="41677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US"/>
          </a:p>
        </p:txBody>
      </p:sp>
      <p:sp>
        <p:nvSpPr>
          <p:cNvPr id="41677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B52CBCEC-762A-42F8-9318-30FB1976332C}" type="slidenum">
              <a:rPr lang="en-US"/>
              <a:pPr>
                <a:defRPr/>
              </a:pPr>
              <a:t>‹#›</a:t>
            </a:fld>
            <a:endParaRPr lang="en-US"/>
          </a:p>
        </p:txBody>
      </p:sp>
      <p:pic>
        <p:nvPicPr>
          <p:cNvPr id="3079" name="Picture 7"/>
          <p:cNvPicPr>
            <a:picLocks noChangeAspect="1" noChangeArrowheads="1"/>
          </p:cNvPicPr>
          <p:nvPr/>
        </p:nvPicPr>
        <p:blipFill>
          <a:blip r:embed="rId15"/>
          <a:srcRect/>
          <a:stretch>
            <a:fillRect/>
          </a:stretch>
        </p:blipFill>
        <p:spPr bwMode="auto">
          <a:xfrm>
            <a:off x="0" y="-1588"/>
            <a:ext cx="9145588" cy="6859588"/>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 id="2147483678" r:id="rId12"/>
    <p:sldLayoutId id="2147483677" r:id="rId13"/>
  </p:sldLayoutIdLst>
  <p:transition/>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fontAlgn="base">
        <a:spcBef>
          <a:spcPct val="0"/>
        </a:spcBef>
        <a:spcAft>
          <a:spcPct val="0"/>
        </a:spcAft>
        <a:defRPr sz="4400">
          <a:solidFill>
            <a:schemeClr val="tx2"/>
          </a:solidFill>
          <a:latin typeface="Times" pitchFamily="18" charset="0"/>
        </a:defRPr>
      </a:lvl6pPr>
      <a:lvl7pPr marL="914400" algn="ctr" rtl="0" fontAlgn="base">
        <a:spcBef>
          <a:spcPct val="0"/>
        </a:spcBef>
        <a:spcAft>
          <a:spcPct val="0"/>
        </a:spcAft>
        <a:defRPr sz="4400">
          <a:solidFill>
            <a:schemeClr val="tx2"/>
          </a:solidFill>
          <a:latin typeface="Times" pitchFamily="18" charset="0"/>
        </a:defRPr>
      </a:lvl7pPr>
      <a:lvl8pPr marL="1371600" algn="ctr" rtl="0" fontAlgn="base">
        <a:spcBef>
          <a:spcPct val="0"/>
        </a:spcBef>
        <a:spcAft>
          <a:spcPct val="0"/>
        </a:spcAft>
        <a:defRPr sz="4400">
          <a:solidFill>
            <a:schemeClr val="tx2"/>
          </a:solidFill>
          <a:latin typeface="Times" pitchFamily="18" charset="0"/>
        </a:defRPr>
      </a:lvl8pPr>
      <a:lvl9pPr marL="1828800" algn="ctr" rtl="0" fontAlgn="base">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099"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882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n-US"/>
          </a:p>
        </p:txBody>
      </p:sp>
      <p:sp>
        <p:nvSpPr>
          <p:cNvPr id="41882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US"/>
          </a:p>
        </p:txBody>
      </p:sp>
      <p:sp>
        <p:nvSpPr>
          <p:cNvPr id="41882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Arial" charset="0"/>
              </a:defRPr>
            </a:lvl1pPr>
          </a:lstStyle>
          <a:p>
            <a:pPr>
              <a:defRPr/>
            </a:pPr>
            <a:fld id="{3B3918B8-7CFD-4CBA-AB15-F658993F9B51}"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00" r:id="rId1"/>
    <p:sldLayoutId id="2147483699" r:id="rId2"/>
    <p:sldLayoutId id="2147483698" r:id="rId3"/>
    <p:sldLayoutId id="2147483697" r:id="rId4"/>
    <p:sldLayoutId id="2147483696" r:id="rId5"/>
    <p:sldLayoutId id="2147483695" r:id="rId6"/>
    <p:sldLayoutId id="2147483694" r:id="rId7"/>
    <p:sldLayoutId id="2147483693" r:id="rId8"/>
    <p:sldLayoutId id="2147483692" r:id="rId9"/>
    <p:sldLayoutId id="2147483691" r:id="rId10"/>
    <p:sldLayoutId id="2147483690" r:id="rId11"/>
    <p:sldLayoutId id="2147483701"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363538" y="2000250"/>
            <a:ext cx="8447087" cy="1143000"/>
          </a:xfrm>
        </p:spPr>
        <p:txBody>
          <a:bodyPr lIns="92075" tIns="46038" rIns="92075" bIns="46038"/>
          <a:lstStyle/>
          <a:p>
            <a:pPr eaLnBrk="1" hangingPunct="1">
              <a:defRPr/>
            </a:pPr>
            <a:r>
              <a:rPr lang="en-US" sz="3600" b="1" dirty="0" smtClean="0">
                <a:latin typeface="+mn-lt"/>
              </a:rPr>
              <a:t>The Sustainability Framework</a:t>
            </a:r>
          </a:p>
        </p:txBody>
      </p:sp>
      <p:sp>
        <p:nvSpPr>
          <p:cNvPr id="6147" name="Rectangle 3"/>
          <p:cNvSpPr>
            <a:spLocks noGrp="1" noChangeArrowheads="1"/>
          </p:cNvSpPr>
          <p:nvPr>
            <p:ph type="subTitle" idx="1"/>
          </p:nvPr>
        </p:nvSpPr>
        <p:spPr>
          <a:xfrm>
            <a:off x="1100138" y="3405188"/>
            <a:ext cx="7018337" cy="1143000"/>
          </a:xfrm>
          <a:noFill/>
        </p:spPr>
        <p:txBody>
          <a:bodyPr lIns="92075" tIns="46038" rIns="92075" bIns="46038"/>
          <a:lstStyle/>
          <a:p>
            <a:pPr marL="342900" indent="-342900" eaLnBrk="1" hangingPunct="1"/>
            <a:r>
              <a:rPr lang="en-US" sz="2400" dirty="0" smtClean="0"/>
              <a:t>PCM Sustainable development</a:t>
            </a:r>
            <a:endParaRPr lang="en-US" sz="24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609600"/>
            <a:ext cx="7772400" cy="457200"/>
          </a:xfrm>
          <a:noFill/>
        </p:spPr>
        <p:txBody>
          <a:bodyPr lIns="92075" tIns="46038" rIns="92075" bIns="46038"/>
          <a:lstStyle/>
          <a:p>
            <a:pPr eaLnBrk="1" hangingPunct="1"/>
            <a:r>
              <a:rPr lang="en-US" smtClean="0"/>
              <a:t>Even More on SD</a:t>
            </a:r>
          </a:p>
        </p:txBody>
      </p:sp>
      <p:sp>
        <p:nvSpPr>
          <p:cNvPr id="379907" name="Rectangle 3"/>
          <p:cNvSpPr>
            <a:spLocks noGrp="1" noChangeArrowheads="1"/>
          </p:cNvSpPr>
          <p:nvPr>
            <p:ph type="body" idx="1"/>
          </p:nvPr>
        </p:nvSpPr>
        <p:spPr>
          <a:xfrm>
            <a:off x="0" y="1914525"/>
            <a:ext cx="9144000" cy="4724400"/>
          </a:xfrm>
          <a:noFill/>
        </p:spPr>
        <p:txBody>
          <a:bodyPr lIns="92075" tIns="46038" rIns="92075" bIns="46038"/>
          <a:lstStyle/>
          <a:p>
            <a:pPr eaLnBrk="1" hangingPunct="1">
              <a:lnSpc>
                <a:spcPct val="90000"/>
              </a:lnSpc>
            </a:pPr>
            <a:r>
              <a:rPr lang="en-US" sz="2800" smtClean="0"/>
              <a:t>A particular system that when considered in isolation has a positive balance in relation to its own costs and benefits (Ravetz 1992)</a:t>
            </a:r>
          </a:p>
          <a:p>
            <a:pPr eaLnBrk="1" hangingPunct="1">
              <a:lnSpc>
                <a:spcPct val="90000"/>
              </a:lnSpc>
            </a:pPr>
            <a:r>
              <a:rPr lang="en-US" sz="2800" smtClean="0"/>
              <a:t>Improving the quality of life within the carrying capacity or supporting ecosystems (WCU 1991)</a:t>
            </a:r>
          </a:p>
          <a:p>
            <a:pPr eaLnBrk="1" hangingPunct="1">
              <a:lnSpc>
                <a:spcPct val="90000"/>
              </a:lnSpc>
            </a:pPr>
            <a:r>
              <a:rPr lang="en-US" sz="2800" smtClean="0"/>
              <a:t>The use of energy and materials in an urban area in balance with what the region can supply continuously through natural processes such as photosynthesis, biological decomposition, and the biochemical processes which sustain life (Lyle 1994)</a:t>
            </a:r>
          </a:p>
          <a:p>
            <a:pPr eaLnBrk="1" hangingPunct="1">
              <a:lnSpc>
                <a:spcPct val="90000"/>
              </a:lnSpc>
            </a:pPr>
            <a:r>
              <a:rPr lang="en-US" sz="2800" smtClean="0"/>
              <a:t>Something is 'sustainable' if it has the capacity to continue. (Sustainable London)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799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99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99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799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990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106488" y="536575"/>
            <a:ext cx="7772400" cy="1143000"/>
          </a:xfrm>
        </p:spPr>
        <p:txBody>
          <a:bodyPr/>
          <a:lstStyle/>
          <a:p>
            <a:pPr eaLnBrk="1" hangingPunct="1"/>
            <a:r>
              <a:rPr lang="en-US" sz="3600" smtClean="0"/>
              <a:t>Lester Brown (Worldwatch Institute)</a:t>
            </a:r>
          </a:p>
        </p:txBody>
      </p:sp>
      <p:sp>
        <p:nvSpPr>
          <p:cNvPr id="10243" name="Rectangle 3"/>
          <p:cNvSpPr>
            <a:spLocks noGrp="1" noChangeArrowheads="1"/>
          </p:cNvSpPr>
          <p:nvPr>
            <p:ph type="body" idx="1"/>
          </p:nvPr>
        </p:nvSpPr>
        <p:spPr/>
        <p:txBody>
          <a:bodyPr/>
          <a:lstStyle/>
          <a:p>
            <a:pPr eaLnBrk="1" hangingPunct="1"/>
            <a:r>
              <a:rPr lang="en-US" smtClean="0"/>
              <a:t>Over the long term for sustainability:</a:t>
            </a:r>
          </a:p>
          <a:p>
            <a:pPr lvl="1" eaLnBrk="1" hangingPunct="1"/>
            <a:r>
              <a:rPr lang="en-US" smtClean="0"/>
              <a:t>Species Extinction &lt;= Species Evolution</a:t>
            </a:r>
          </a:p>
          <a:p>
            <a:pPr lvl="1" eaLnBrk="1" hangingPunct="1"/>
            <a:r>
              <a:rPr lang="en-US" smtClean="0"/>
              <a:t>Soil Erosion &lt;= Soil Formation</a:t>
            </a:r>
          </a:p>
          <a:p>
            <a:pPr lvl="1" eaLnBrk="1" hangingPunct="1"/>
            <a:r>
              <a:rPr lang="en-US" smtClean="0"/>
              <a:t>Forest Destruction &lt;= Forest Regeneration</a:t>
            </a:r>
          </a:p>
          <a:p>
            <a:pPr lvl="1" eaLnBrk="1" hangingPunct="1"/>
            <a:r>
              <a:rPr lang="en-US" smtClean="0"/>
              <a:t>Carbon Emissions &lt;= Carbon Fixation</a:t>
            </a:r>
          </a:p>
          <a:p>
            <a:pPr lvl="1" eaLnBrk="1" hangingPunct="1"/>
            <a:r>
              <a:rPr lang="en-US" smtClean="0"/>
              <a:t>Fish Catches &lt;= Regeneration Capacity of Fisheries</a:t>
            </a:r>
          </a:p>
          <a:p>
            <a:pPr lvl="1" eaLnBrk="1" hangingPunct="1"/>
            <a:r>
              <a:rPr lang="en-US" smtClean="0"/>
              <a:t>Human Births &lt;= Human Deaths</a:t>
            </a:r>
          </a:p>
          <a:p>
            <a:pPr lvl="1" eaLnBrk="1" hangingPunct="1"/>
            <a:endParaRPr lang="en-US"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1489075" y="881063"/>
            <a:ext cx="7205663" cy="914400"/>
          </a:xfrm>
          <a:prstGeom prst="rect">
            <a:avLst/>
          </a:prstGeom>
          <a:noFill/>
          <a:ln w="9525">
            <a:noFill/>
            <a:miter lim="800000"/>
            <a:headEnd/>
            <a:tailEnd/>
          </a:ln>
        </p:spPr>
        <p:txBody>
          <a:bodyPr lIns="92075" tIns="46038" rIns="92075" bIns="46038" anchor="ctr"/>
          <a:lstStyle/>
          <a:p>
            <a:pPr algn="ctr"/>
            <a:r>
              <a:rPr lang="en-US" sz="4000" b="1">
                <a:latin typeface="Garamond" pitchFamily="18" charset="0"/>
              </a:rPr>
              <a:t>General Sustainability Principles</a:t>
            </a:r>
          </a:p>
        </p:txBody>
      </p:sp>
      <p:sp>
        <p:nvSpPr>
          <p:cNvPr id="27651" name="Rectangle 3"/>
          <p:cNvSpPr>
            <a:spLocks noChangeArrowheads="1"/>
          </p:cNvSpPr>
          <p:nvPr/>
        </p:nvSpPr>
        <p:spPr bwMode="auto">
          <a:xfrm>
            <a:off x="0" y="2184400"/>
            <a:ext cx="9144000" cy="4114800"/>
          </a:xfrm>
          <a:prstGeom prst="rect">
            <a:avLst/>
          </a:prstGeom>
          <a:noFill/>
          <a:ln w="9525">
            <a:noFill/>
            <a:miter lim="800000"/>
            <a:headEnd/>
            <a:tailEnd/>
          </a:ln>
        </p:spPr>
        <p:txBody>
          <a:bodyPr lIns="92075" tIns="46038" rIns="92075" bIns="46038"/>
          <a:lstStyle/>
          <a:p>
            <a:pPr marL="342900" indent="-342900">
              <a:spcBef>
                <a:spcPct val="20000"/>
              </a:spcBef>
              <a:buClr>
                <a:schemeClr val="tx2"/>
              </a:buClr>
              <a:buSzPct val="75000"/>
              <a:buFont typeface="Monotype Sorts" pitchFamily="2" charset="2"/>
              <a:buChar char="F"/>
            </a:pPr>
            <a:r>
              <a:rPr lang="en-US" sz="3200" b="1">
                <a:solidFill>
                  <a:srgbClr val="009900"/>
                </a:solidFill>
                <a:latin typeface="Garamond" pitchFamily="18" charset="0"/>
              </a:rPr>
              <a:t>Minimize:</a:t>
            </a:r>
            <a:r>
              <a:rPr lang="en-US" sz="3200" b="1">
                <a:solidFill>
                  <a:schemeClr val="tx2"/>
                </a:solidFill>
                <a:latin typeface="Garamond" pitchFamily="18" charset="0"/>
              </a:rPr>
              <a:t> </a:t>
            </a:r>
            <a:r>
              <a:rPr lang="en-US" sz="3200" b="1">
                <a:latin typeface="Garamond" pitchFamily="18" charset="0"/>
              </a:rPr>
              <a:t>resource consumption, use of non-renewables, pollution, toxics, waste </a:t>
            </a:r>
          </a:p>
          <a:p>
            <a:pPr marL="342900" indent="-342900">
              <a:spcBef>
                <a:spcPct val="20000"/>
              </a:spcBef>
              <a:buClr>
                <a:schemeClr val="tx2"/>
              </a:buClr>
              <a:buSzPct val="75000"/>
              <a:buFont typeface="Monotype Sorts" pitchFamily="2" charset="2"/>
              <a:buChar char="F"/>
            </a:pPr>
            <a:r>
              <a:rPr lang="en-US" sz="3200" b="1">
                <a:solidFill>
                  <a:srgbClr val="009900"/>
                </a:solidFill>
                <a:latin typeface="Garamond" pitchFamily="18" charset="0"/>
              </a:rPr>
              <a:t>Maximize:</a:t>
            </a:r>
            <a:r>
              <a:rPr lang="en-US" sz="3200" b="1">
                <a:solidFill>
                  <a:schemeClr val="tx2"/>
                </a:solidFill>
                <a:latin typeface="Garamond" pitchFamily="18" charset="0"/>
              </a:rPr>
              <a:t> </a:t>
            </a:r>
            <a:r>
              <a:rPr lang="en-US" sz="3200" b="1">
                <a:latin typeface="Garamond" pitchFamily="18" charset="0"/>
              </a:rPr>
              <a:t> efficiency, reuse, recycling, renewable resource use, </a:t>
            </a:r>
          </a:p>
          <a:p>
            <a:pPr marL="342900" indent="-342900">
              <a:spcBef>
                <a:spcPct val="20000"/>
              </a:spcBef>
              <a:buClr>
                <a:schemeClr val="tx2"/>
              </a:buClr>
              <a:buSzPct val="75000"/>
              <a:buFont typeface="Monotype Sorts" pitchFamily="2" charset="2"/>
              <a:buChar char="F"/>
            </a:pPr>
            <a:r>
              <a:rPr lang="en-US" sz="3200" b="1">
                <a:solidFill>
                  <a:srgbClr val="009900"/>
                </a:solidFill>
                <a:latin typeface="Garamond" pitchFamily="18" charset="0"/>
              </a:rPr>
              <a:t>Foster:</a:t>
            </a:r>
            <a:r>
              <a:rPr lang="en-US" sz="3200" b="1">
                <a:latin typeface="Garamond" pitchFamily="18" charset="0"/>
              </a:rPr>
              <a:t> conservation, understanding of natural systems functions, economic justice, stewardship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76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047750" y="361950"/>
            <a:ext cx="7772400" cy="1143000"/>
          </a:xfrm>
          <a:noFill/>
        </p:spPr>
        <p:txBody>
          <a:bodyPr lIns="92075" tIns="46038" rIns="92075" bIns="46038"/>
          <a:lstStyle/>
          <a:p>
            <a:pPr eaLnBrk="1" hangingPunct="1"/>
            <a:r>
              <a:rPr lang="en-US" smtClean="0"/>
              <a:t>Paradigm Shifts</a:t>
            </a:r>
          </a:p>
        </p:txBody>
      </p:sp>
      <p:graphicFrame>
        <p:nvGraphicFramePr>
          <p:cNvPr id="387075" name="Object 3"/>
          <p:cNvGraphicFramePr>
            <a:graphicFrameLocks/>
          </p:cNvGraphicFramePr>
          <p:nvPr/>
        </p:nvGraphicFramePr>
        <p:xfrm>
          <a:off x="1676400" y="1314450"/>
          <a:ext cx="5934075" cy="4683125"/>
        </p:xfrm>
        <a:graphic>
          <a:graphicData uri="http://schemas.openxmlformats.org/presentationml/2006/ole">
            <p:oleObj spid="_x0000_s1026" name="Document" r:id="rId4" imgW="5943600" imgH="4692600" progId="Word.Document.8">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387075"/>
                                        </p:tgtEl>
                                        <p:attrNameLst>
                                          <p:attrName>style.visibility</p:attrName>
                                        </p:attrNameLst>
                                      </p:cBhvr>
                                      <p:to>
                                        <p:strVal val="visible"/>
                                      </p:to>
                                    </p:set>
                                    <p:animEffect transition="in" filter="box(out)">
                                      <p:cBhvr>
                                        <p:cTn id="7" dur="500"/>
                                        <p:tgtEl>
                                          <p:spTgt spid="387075"/>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685800" y="457200"/>
            <a:ext cx="7772400" cy="1143000"/>
          </a:xfrm>
          <a:prstGeom prst="rect">
            <a:avLst/>
          </a:prstGeom>
          <a:noFill/>
          <a:ln w="9525">
            <a:noFill/>
            <a:miter lim="800000"/>
            <a:headEnd/>
            <a:tailEnd/>
          </a:ln>
        </p:spPr>
        <p:txBody>
          <a:bodyPr lIns="92075" tIns="46038" rIns="92075" bIns="46038" anchor="ctr"/>
          <a:lstStyle/>
          <a:p>
            <a:pPr algn="ctr"/>
            <a:r>
              <a:rPr lang="en-US" sz="3600" b="1">
                <a:solidFill>
                  <a:schemeClr val="tx2"/>
                </a:solidFill>
                <a:latin typeface="Garamond" pitchFamily="18" charset="0"/>
              </a:rPr>
              <a:t>The Systems</a:t>
            </a:r>
          </a:p>
        </p:txBody>
      </p:sp>
      <p:sp>
        <p:nvSpPr>
          <p:cNvPr id="12291" name="Oval 3"/>
          <p:cNvSpPr>
            <a:spLocks noChangeArrowheads="1"/>
          </p:cNvSpPr>
          <p:nvPr/>
        </p:nvSpPr>
        <p:spPr bwMode="auto">
          <a:xfrm>
            <a:off x="844550" y="1606550"/>
            <a:ext cx="2730500" cy="2654300"/>
          </a:xfrm>
          <a:prstGeom prst="ellipse">
            <a:avLst/>
          </a:prstGeom>
          <a:solidFill>
            <a:schemeClr val="bg1"/>
          </a:solidFill>
          <a:ln w="12700">
            <a:solidFill>
              <a:schemeClr val="tx1"/>
            </a:solidFill>
            <a:round/>
            <a:headEnd/>
            <a:tailEnd/>
          </a:ln>
        </p:spPr>
        <p:txBody>
          <a:bodyPr wrap="none" anchor="ctr"/>
          <a:lstStyle/>
          <a:p>
            <a:endParaRPr lang="en-US"/>
          </a:p>
        </p:txBody>
      </p:sp>
      <p:sp>
        <p:nvSpPr>
          <p:cNvPr id="12292" name="Oval 4"/>
          <p:cNvSpPr>
            <a:spLocks noChangeArrowheads="1"/>
          </p:cNvSpPr>
          <p:nvPr/>
        </p:nvSpPr>
        <p:spPr bwMode="auto">
          <a:xfrm>
            <a:off x="3130550" y="4121150"/>
            <a:ext cx="2730500" cy="2654300"/>
          </a:xfrm>
          <a:prstGeom prst="ellipse">
            <a:avLst/>
          </a:prstGeom>
          <a:solidFill>
            <a:schemeClr val="bg1"/>
          </a:solidFill>
          <a:ln w="12700">
            <a:solidFill>
              <a:schemeClr val="tx1"/>
            </a:solidFill>
            <a:round/>
            <a:headEnd/>
            <a:tailEnd/>
          </a:ln>
        </p:spPr>
        <p:txBody>
          <a:bodyPr wrap="none" anchor="ctr"/>
          <a:lstStyle/>
          <a:p>
            <a:endParaRPr lang="en-US"/>
          </a:p>
        </p:txBody>
      </p:sp>
      <p:sp>
        <p:nvSpPr>
          <p:cNvPr id="12293" name="Oval 5"/>
          <p:cNvSpPr>
            <a:spLocks noChangeArrowheads="1"/>
          </p:cNvSpPr>
          <p:nvPr/>
        </p:nvSpPr>
        <p:spPr bwMode="auto">
          <a:xfrm>
            <a:off x="5721350" y="1682750"/>
            <a:ext cx="2730500" cy="2654300"/>
          </a:xfrm>
          <a:prstGeom prst="ellipse">
            <a:avLst/>
          </a:prstGeom>
          <a:solidFill>
            <a:schemeClr val="bg1"/>
          </a:solidFill>
          <a:ln w="12700">
            <a:solidFill>
              <a:schemeClr val="tx1"/>
            </a:solidFill>
            <a:round/>
            <a:headEnd/>
            <a:tailEnd/>
          </a:ln>
        </p:spPr>
        <p:txBody>
          <a:bodyPr wrap="none" anchor="ctr"/>
          <a:lstStyle/>
          <a:p>
            <a:endParaRPr lang="en-US"/>
          </a:p>
        </p:txBody>
      </p:sp>
      <p:sp>
        <p:nvSpPr>
          <p:cNvPr id="12294" name="Rectangle 6"/>
          <p:cNvSpPr>
            <a:spLocks noChangeArrowheads="1"/>
          </p:cNvSpPr>
          <p:nvPr/>
        </p:nvSpPr>
        <p:spPr bwMode="auto">
          <a:xfrm>
            <a:off x="1355725" y="2681288"/>
            <a:ext cx="2001838" cy="519112"/>
          </a:xfrm>
          <a:prstGeom prst="rect">
            <a:avLst/>
          </a:prstGeom>
          <a:noFill/>
          <a:ln w="9525">
            <a:noFill/>
            <a:miter lim="800000"/>
            <a:headEnd/>
            <a:tailEnd/>
          </a:ln>
        </p:spPr>
        <p:txBody>
          <a:bodyPr wrap="none" lIns="92075" tIns="46038" rIns="92075" bIns="46038">
            <a:spAutoFit/>
          </a:bodyPr>
          <a:lstStyle/>
          <a:p>
            <a:r>
              <a:rPr lang="en-US" sz="2800" b="1">
                <a:solidFill>
                  <a:schemeClr val="tx2"/>
                </a:solidFill>
              </a:rPr>
              <a:t>Natural (N)</a:t>
            </a:r>
          </a:p>
        </p:txBody>
      </p:sp>
      <p:sp>
        <p:nvSpPr>
          <p:cNvPr id="12295" name="Rectangle 7"/>
          <p:cNvSpPr>
            <a:spLocks noChangeArrowheads="1"/>
          </p:cNvSpPr>
          <p:nvPr/>
        </p:nvSpPr>
        <p:spPr bwMode="auto">
          <a:xfrm>
            <a:off x="6384925" y="2757488"/>
            <a:ext cx="1844675" cy="519112"/>
          </a:xfrm>
          <a:prstGeom prst="rect">
            <a:avLst/>
          </a:prstGeom>
          <a:noFill/>
          <a:ln w="9525">
            <a:noFill/>
            <a:miter lim="800000"/>
            <a:headEnd/>
            <a:tailEnd/>
          </a:ln>
        </p:spPr>
        <p:txBody>
          <a:bodyPr lIns="92075" tIns="46038" rIns="92075" bIns="46038">
            <a:spAutoFit/>
          </a:bodyPr>
          <a:lstStyle/>
          <a:p>
            <a:r>
              <a:rPr lang="en-US" sz="2800" b="1">
                <a:solidFill>
                  <a:schemeClr val="tx2"/>
                </a:solidFill>
              </a:rPr>
              <a:t>Social (S)</a:t>
            </a:r>
          </a:p>
        </p:txBody>
      </p:sp>
      <p:sp>
        <p:nvSpPr>
          <p:cNvPr id="12296" name="Rectangle 8"/>
          <p:cNvSpPr>
            <a:spLocks noChangeArrowheads="1"/>
          </p:cNvSpPr>
          <p:nvPr/>
        </p:nvSpPr>
        <p:spPr bwMode="auto">
          <a:xfrm>
            <a:off x="3413125" y="5195888"/>
            <a:ext cx="2455863" cy="519112"/>
          </a:xfrm>
          <a:prstGeom prst="rect">
            <a:avLst/>
          </a:prstGeom>
          <a:noFill/>
          <a:ln w="9525">
            <a:noFill/>
            <a:miter lim="800000"/>
            <a:headEnd/>
            <a:tailEnd/>
          </a:ln>
        </p:spPr>
        <p:txBody>
          <a:bodyPr wrap="none" lIns="92075" tIns="46038" rIns="92075" bIns="46038">
            <a:spAutoFit/>
          </a:bodyPr>
          <a:lstStyle/>
          <a:p>
            <a:r>
              <a:rPr lang="en-US" sz="2800" b="1">
                <a:solidFill>
                  <a:schemeClr val="tx2"/>
                </a:solidFill>
              </a:rPr>
              <a:t>Economic (E)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noFill/>
        </p:spPr>
        <p:txBody>
          <a:bodyPr lIns="92075" tIns="46038" rIns="92075" bIns="46038"/>
          <a:lstStyle/>
          <a:p>
            <a:pPr eaLnBrk="1" hangingPunct="1"/>
            <a:r>
              <a:rPr lang="en-US" smtClean="0"/>
              <a:t>Proto-Sustainable Systems</a:t>
            </a:r>
          </a:p>
        </p:txBody>
      </p:sp>
      <p:grpSp>
        <p:nvGrpSpPr>
          <p:cNvPr id="13315" name="Group 3"/>
          <p:cNvGrpSpPr>
            <a:grpSpLocks/>
          </p:cNvGrpSpPr>
          <p:nvPr/>
        </p:nvGrpSpPr>
        <p:grpSpPr bwMode="auto">
          <a:xfrm>
            <a:off x="2597150" y="1530350"/>
            <a:ext cx="3873500" cy="4254500"/>
            <a:chOff x="1636" y="964"/>
            <a:chExt cx="2440" cy="2680"/>
          </a:xfrm>
        </p:grpSpPr>
        <p:sp>
          <p:nvSpPr>
            <p:cNvPr id="13316" name="Oval 4"/>
            <p:cNvSpPr>
              <a:spLocks noChangeArrowheads="1"/>
            </p:cNvSpPr>
            <p:nvPr/>
          </p:nvSpPr>
          <p:spPr bwMode="auto">
            <a:xfrm>
              <a:off x="1636" y="1012"/>
              <a:ext cx="1576" cy="1576"/>
            </a:xfrm>
            <a:prstGeom prst="ellipse">
              <a:avLst/>
            </a:prstGeom>
            <a:noFill/>
            <a:ln w="12700">
              <a:solidFill>
                <a:schemeClr val="tx1"/>
              </a:solidFill>
              <a:round/>
              <a:headEnd/>
              <a:tailEnd/>
            </a:ln>
          </p:spPr>
          <p:txBody>
            <a:bodyPr wrap="none" anchor="ctr"/>
            <a:lstStyle/>
            <a:p>
              <a:endParaRPr lang="en-US"/>
            </a:p>
          </p:txBody>
        </p:sp>
        <p:sp>
          <p:nvSpPr>
            <p:cNvPr id="13317" name="Oval 5"/>
            <p:cNvSpPr>
              <a:spLocks noChangeArrowheads="1"/>
            </p:cNvSpPr>
            <p:nvPr/>
          </p:nvSpPr>
          <p:spPr bwMode="auto">
            <a:xfrm>
              <a:off x="2164" y="2068"/>
              <a:ext cx="1576" cy="1576"/>
            </a:xfrm>
            <a:prstGeom prst="ellipse">
              <a:avLst/>
            </a:prstGeom>
            <a:noFill/>
            <a:ln w="12700">
              <a:solidFill>
                <a:schemeClr val="tx1"/>
              </a:solidFill>
              <a:round/>
              <a:headEnd/>
              <a:tailEnd/>
            </a:ln>
          </p:spPr>
          <p:txBody>
            <a:bodyPr wrap="none" anchor="ctr"/>
            <a:lstStyle/>
            <a:p>
              <a:endParaRPr lang="en-US"/>
            </a:p>
          </p:txBody>
        </p:sp>
        <p:sp>
          <p:nvSpPr>
            <p:cNvPr id="13318" name="Oval 6"/>
            <p:cNvSpPr>
              <a:spLocks noChangeArrowheads="1"/>
            </p:cNvSpPr>
            <p:nvPr/>
          </p:nvSpPr>
          <p:spPr bwMode="auto">
            <a:xfrm>
              <a:off x="2500" y="964"/>
              <a:ext cx="1576" cy="1576"/>
            </a:xfrm>
            <a:prstGeom prst="ellipse">
              <a:avLst/>
            </a:prstGeom>
            <a:noFill/>
            <a:ln w="12700">
              <a:solidFill>
                <a:schemeClr val="tx1"/>
              </a:solidFill>
              <a:round/>
              <a:headEnd/>
              <a:tailEnd/>
            </a:ln>
          </p:spPr>
          <p:txBody>
            <a:bodyPr wrap="none" anchor="ctr"/>
            <a:lstStyle/>
            <a:p>
              <a:endParaRPr lang="en-US"/>
            </a:p>
          </p:txBody>
        </p:sp>
        <p:sp>
          <p:nvSpPr>
            <p:cNvPr id="13319" name="Rectangle 7"/>
            <p:cNvSpPr>
              <a:spLocks noChangeArrowheads="1"/>
            </p:cNvSpPr>
            <p:nvPr/>
          </p:nvSpPr>
          <p:spPr bwMode="auto">
            <a:xfrm>
              <a:off x="1906" y="1483"/>
              <a:ext cx="332" cy="412"/>
            </a:xfrm>
            <a:prstGeom prst="rect">
              <a:avLst/>
            </a:prstGeom>
            <a:noFill/>
            <a:ln w="12700">
              <a:solidFill>
                <a:schemeClr val="tx1"/>
              </a:solidFill>
              <a:miter lim="800000"/>
              <a:headEnd/>
              <a:tailEnd/>
            </a:ln>
          </p:spPr>
          <p:txBody>
            <a:bodyPr wrap="none" lIns="92075" tIns="46038" rIns="92075" bIns="46038">
              <a:spAutoFit/>
            </a:bodyPr>
            <a:lstStyle/>
            <a:p>
              <a:r>
                <a:rPr lang="en-US" sz="3600" b="1">
                  <a:solidFill>
                    <a:schemeClr val="tx2"/>
                  </a:solidFill>
                </a:rPr>
                <a:t>N</a:t>
              </a:r>
            </a:p>
          </p:txBody>
        </p:sp>
        <p:sp>
          <p:nvSpPr>
            <p:cNvPr id="13320" name="Rectangle 8"/>
            <p:cNvSpPr>
              <a:spLocks noChangeArrowheads="1"/>
            </p:cNvSpPr>
            <p:nvPr/>
          </p:nvSpPr>
          <p:spPr bwMode="auto">
            <a:xfrm>
              <a:off x="3490" y="1531"/>
              <a:ext cx="316" cy="412"/>
            </a:xfrm>
            <a:prstGeom prst="rect">
              <a:avLst/>
            </a:prstGeom>
            <a:noFill/>
            <a:ln w="12700">
              <a:solidFill>
                <a:schemeClr val="tx1"/>
              </a:solidFill>
              <a:miter lim="800000"/>
              <a:headEnd/>
              <a:tailEnd/>
            </a:ln>
          </p:spPr>
          <p:txBody>
            <a:bodyPr wrap="none" lIns="92075" tIns="46038" rIns="92075" bIns="46038">
              <a:spAutoFit/>
            </a:bodyPr>
            <a:lstStyle/>
            <a:p>
              <a:r>
                <a:rPr lang="en-US" sz="3600" b="1">
                  <a:solidFill>
                    <a:schemeClr val="tx2"/>
                  </a:solidFill>
                </a:rPr>
                <a:t>E</a:t>
              </a:r>
            </a:p>
          </p:txBody>
        </p:sp>
        <p:sp>
          <p:nvSpPr>
            <p:cNvPr id="13321" name="Rectangle 9"/>
            <p:cNvSpPr>
              <a:spLocks noChangeArrowheads="1"/>
            </p:cNvSpPr>
            <p:nvPr/>
          </p:nvSpPr>
          <p:spPr bwMode="auto">
            <a:xfrm>
              <a:off x="2722" y="2683"/>
              <a:ext cx="316" cy="412"/>
            </a:xfrm>
            <a:prstGeom prst="rect">
              <a:avLst/>
            </a:prstGeom>
            <a:noFill/>
            <a:ln w="12700">
              <a:solidFill>
                <a:schemeClr val="tx1"/>
              </a:solidFill>
              <a:miter lim="800000"/>
              <a:headEnd/>
              <a:tailEnd/>
            </a:ln>
          </p:spPr>
          <p:txBody>
            <a:bodyPr wrap="none" lIns="92075" tIns="46038" rIns="92075" bIns="46038">
              <a:spAutoFit/>
            </a:bodyPr>
            <a:lstStyle/>
            <a:p>
              <a:r>
                <a:rPr lang="en-US" sz="3600" b="1">
                  <a:solidFill>
                    <a:schemeClr val="tx2"/>
                  </a:solidFill>
                </a:rPr>
                <a:t>S</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noFill/>
        </p:spPr>
        <p:txBody>
          <a:bodyPr lIns="92075" tIns="46038" rIns="92075" bIns="46038"/>
          <a:lstStyle/>
          <a:p>
            <a:pPr eaLnBrk="1" hangingPunct="1"/>
            <a:r>
              <a:rPr lang="en-US" smtClean="0"/>
              <a:t>Truly Sustainable Systems</a:t>
            </a:r>
          </a:p>
        </p:txBody>
      </p:sp>
      <p:sp>
        <p:nvSpPr>
          <p:cNvPr id="386051" name="Oval 3"/>
          <p:cNvSpPr>
            <a:spLocks noChangeArrowheads="1"/>
          </p:cNvSpPr>
          <p:nvPr/>
        </p:nvSpPr>
        <p:spPr bwMode="auto">
          <a:xfrm>
            <a:off x="2063750" y="1454150"/>
            <a:ext cx="5168900" cy="4635500"/>
          </a:xfrm>
          <a:prstGeom prst="ellipse">
            <a:avLst/>
          </a:prstGeom>
          <a:noFill/>
          <a:ln w="12700">
            <a:solidFill>
              <a:schemeClr val="tx1"/>
            </a:solidFill>
            <a:round/>
            <a:headEnd/>
            <a:tailEnd/>
          </a:ln>
        </p:spPr>
        <p:txBody>
          <a:bodyPr wrap="none" anchor="ctr"/>
          <a:lstStyle/>
          <a:p>
            <a:endParaRPr lang="en-US"/>
          </a:p>
        </p:txBody>
      </p:sp>
      <p:sp>
        <p:nvSpPr>
          <p:cNvPr id="386052" name="Oval 4"/>
          <p:cNvSpPr>
            <a:spLocks noChangeArrowheads="1"/>
          </p:cNvSpPr>
          <p:nvPr/>
        </p:nvSpPr>
        <p:spPr bwMode="auto">
          <a:xfrm>
            <a:off x="3130550" y="2292350"/>
            <a:ext cx="3263900" cy="3035300"/>
          </a:xfrm>
          <a:prstGeom prst="ellipse">
            <a:avLst/>
          </a:prstGeom>
          <a:noFill/>
          <a:ln w="12700">
            <a:solidFill>
              <a:schemeClr val="tx1"/>
            </a:solidFill>
            <a:round/>
            <a:headEnd/>
            <a:tailEnd/>
          </a:ln>
        </p:spPr>
        <p:txBody>
          <a:bodyPr wrap="none" anchor="ctr"/>
          <a:lstStyle/>
          <a:p>
            <a:endParaRPr lang="en-US"/>
          </a:p>
        </p:txBody>
      </p:sp>
      <p:sp>
        <p:nvSpPr>
          <p:cNvPr id="386053" name="Oval 5"/>
          <p:cNvSpPr>
            <a:spLocks noChangeArrowheads="1"/>
          </p:cNvSpPr>
          <p:nvPr/>
        </p:nvSpPr>
        <p:spPr bwMode="auto">
          <a:xfrm>
            <a:off x="3816350" y="2978150"/>
            <a:ext cx="1816100" cy="1663700"/>
          </a:xfrm>
          <a:prstGeom prst="ellipse">
            <a:avLst/>
          </a:prstGeom>
          <a:noFill/>
          <a:ln w="12700">
            <a:solidFill>
              <a:schemeClr val="tx1"/>
            </a:solidFill>
            <a:round/>
            <a:headEnd/>
            <a:tailEnd/>
          </a:ln>
        </p:spPr>
        <p:txBody>
          <a:bodyPr wrap="none" anchor="ctr"/>
          <a:lstStyle/>
          <a:p>
            <a:endParaRPr lang="en-US"/>
          </a:p>
        </p:txBody>
      </p:sp>
      <p:sp>
        <p:nvSpPr>
          <p:cNvPr id="14342" name="Rectangle 6"/>
          <p:cNvSpPr>
            <a:spLocks noChangeArrowheads="1"/>
          </p:cNvSpPr>
          <p:nvPr/>
        </p:nvSpPr>
        <p:spPr bwMode="auto">
          <a:xfrm>
            <a:off x="6613525" y="3351213"/>
            <a:ext cx="514350" cy="641350"/>
          </a:xfrm>
          <a:prstGeom prst="rect">
            <a:avLst/>
          </a:prstGeom>
          <a:noFill/>
          <a:ln w="9525">
            <a:noFill/>
            <a:miter lim="800000"/>
            <a:headEnd/>
            <a:tailEnd/>
          </a:ln>
        </p:spPr>
        <p:txBody>
          <a:bodyPr wrap="none" lIns="92075" tIns="46038" rIns="92075" bIns="46038">
            <a:spAutoFit/>
          </a:bodyPr>
          <a:lstStyle/>
          <a:p>
            <a:r>
              <a:rPr lang="en-US" sz="3600" b="1">
                <a:solidFill>
                  <a:schemeClr val="tx2"/>
                </a:solidFill>
              </a:rPr>
              <a:t>N</a:t>
            </a:r>
          </a:p>
        </p:txBody>
      </p:sp>
      <p:sp>
        <p:nvSpPr>
          <p:cNvPr id="14343" name="Rectangle 7"/>
          <p:cNvSpPr>
            <a:spLocks noChangeArrowheads="1"/>
          </p:cNvSpPr>
          <p:nvPr/>
        </p:nvSpPr>
        <p:spPr bwMode="auto">
          <a:xfrm>
            <a:off x="4479925" y="3427413"/>
            <a:ext cx="488950" cy="641350"/>
          </a:xfrm>
          <a:prstGeom prst="rect">
            <a:avLst/>
          </a:prstGeom>
          <a:noFill/>
          <a:ln w="9525">
            <a:noFill/>
            <a:miter lim="800000"/>
            <a:headEnd/>
            <a:tailEnd/>
          </a:ln>
        </p:spPr>
        <p:txBody>
          <a:bodyPr wrap="none" lIns="92075" tIns="46038" rIns="92075" bIns="46038">
            <a:spAutoFit/>
          </a:bodyPr>
          <a:lstStyle/>
          <a:p>
            <a:r>
              <a:rPr lang="en-US" sz="3600" b="1">
                <a:solidFill>
                  <a:schemeClr val="tx2"/>
                </a:solidFill>
              </a:rPr>
              <a:t>E</a:t>
            </a:r>
          </a:p>
        </p:txBody>
      </p:sp>
      <p:sp>
        <p:nvSpPr>
          <p:cNvPr id="14344" name="Rectangle 8"/>
          <p:cNvSpPr>
            <a:spLocks noChangeArrowheads="1"/>
          </p:cNvSpPr>
          <p:nvPr/>
        </p:nvSpPr>
        <p:spPr bwMode="auto">
          <a:xfrm>
            <a:off x="5622925" y="3351213"/>
            <a:ext cx="488950" cy="641350"/>
          </a:xfrm>
          <a:prstGeom prst="rect">
            <a:avLst/>
          </a:prstGeom>
          <a:noFill/>
          <a:ln w="9525">
            <a:noFill/>
            <a:miter lim="800000"/>
            <a:headEnd/>
            <a:tailEnd/>
          </a:ln>
        </p:spPr>
        <p:txBody>
          <a:bodyPr wrap="none" lIns="92075" tIns="46038" rIns="92075" bIns="46038">
            <a:spAutoFit/>
          </a:bodyPr>
          <a:lstStyle/>
          <a:p>
            <a:r>
              <a:rPr lang="en-US" sz="3600" b="1">
                <a:solidFill>
                  <a:schemeClr val="tx2"/>
                </a:solidFill>
              </a:rPr>
              <a: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386051"/>
                                        </p:tgtEl>
                                        <p:attrNameLst>
                                          <p:attrName>style.visibility</p:attrName>
                                        </p:attrNameLst>
                                      </p:cBhvr>
                                      <p:to>
                                        <p:strVal val="visible"/>
                                      </p:to>
                                    </p:set>
                                    <p:animEffect transition="in" filter="box(out)">
                                      <p:cBhvr>
                                        <p:cTn id="7" dur="500"/>
                                        <p:tgtEl>
                                          <p:spTgt spid="386051"/>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
                                        </p:tgtEl>
                                      </p:cMediaNode>
                                    </p:audio>
                                  </p:sub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386052"/>
                                        </p:tgtEl>
                                        <p:attrNameLst>
                                          <p:attrName>style.visibility</p:attrName>
                                        </p:attrNameLst>
                                      </p:cBhvr>
                                      <p:to>
                                        <p:strVal val="visible"/>
                                      </p:to>
                                    </p:set>
                                    <p:animEffect transition="in" filter="box(out)">
                                      <p:cBhvr>
                                        <p:cTn id="12" dur="500"/>
                                        <p:tgtEl>
                                          <p:spTgt spid="386052"/>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
                                        </p:tgtEl>
                                      </p:cMediaNode>
                                    </p:audio>
                                  </p:sub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386053"/>
                                        </p:tgtEl>
                                        <p:attrNameLst>
                                          <p:attrName>style.visibility</p:attrName>
                                        </p:attrNameLst>
                                      </p:cBhvr>
                                      <p:to>
                                        <p:strVal val="visible"/>
                                      </p:to>
                                    </p:set>
                                    <p:animEffect transition="in" filter="box(out)">
                                      <p:cBhvr>
                                        <p:cTn id="17" dur="500"/>
                                        <p:tgtEl>
                                          <p:spTgt spid="386053"/>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6051" grpId="0" animBg="1"/>
      <p:bldP spid="386052" grpId="0" animBg="1"/>
      <p:bldP spid="38605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smtClean="0"/>
              <a:t>Alternatively…</a:t>
            </a:r>
          </a:p>
        </p:txBody>
      </p:sp>
      <p:sp>
        <p:nvSpPr>
          <p:cNvPr id="15363" name="Content Placeholder 2"/>
          <p:cNvSpPr>
            <a:spLocks noGrp="1"/>
          </p:cNvSpPr>
          <p:nvPr>
            <p:ph idx="1"/>
          </p:nvPr>
        </p:nvSpPr>
        <p:spPr/>
        <p:txBody>
          <a:bodyPr/>
          <a:lstStyle/>
          <a:p>
            <a:r>
              <a:rPr lang="en-US" smtClean="0"/>
              <a:t>Risk</a:t>
            </a:r>
          </a:p>
          <a:p>
            <a:r>
              <a:rPr lang="en-US" smtClean="0"/>
              <a:t>Ethics</a:t>
            </a:r>
          </a:p>
          <a:p>
            <a:r>
              <a:rPr lang="en-US" smtClean="0"/>
              <a:t>Economics</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p:txBody>
          <a:bodyPr/>
          <a:lstStyle/>
          <a:p>
            <a:pPr eaLnBrk="1" hangingPunct="1"/>
            <a:r>
              <a:rPr lang="en-US" smtClean="0"/>
              <a:t>Some New Vocabulary</a:t>
            </a:r>
          </a:p>
        </p:txBody>
      </p:sp>
      <p:sp>
        <p:nvSpPr>
          <p:cNvPr id="16387" name="Rectangle 5"/>
          <p:cNvSpPr>
            <a:spLocks noGrp="1" noChangeArrowheads="1"/>
          </p:cNvSpPr>
          <p:nvPr>
            <p:ph type="body" sz="half" idx="1"/>
          </p:nvPr>
        </p:nvSpPr>
        <p:spPr>
          <a:xfrm>
            <a:off x="685800" y="1640114"/>
            <a:ext cx="3810000" cy="4455886"/>
          </a:xfrm>
        </p:spPr>
        <p:txBody>
          <a:bodyPr/>
          <a:lstStyle/>
          <a:p>
            <a:pPr eaLnBrk="1" hangingPunct="1">
              <a:lnSpc>
                <a:spcPct val="90000"/>
              </a:lnSpc>
            </a:pPr>
            <a:r>
              <a:rPr lang="en-US" sz="2400" dirty="0" smtClean="0"/>
              <a:t>Sustainability</a:t>
            </a:r>
          </a:p>
          <a:p>
            <a:pPr eaLnBrk="1" hangingPunct="1">
              <a:lnSpc>
                <a:spcPct val="90000"/>
              </a:lnSpc>
            </a:pPr>
            <a:r>
              <a:rPr lang="en-US" sz="2400" dirty="0" smtClean="0"/>
              <a:t>Sustainable Development</a:t>
            </a:r>
          </a:p>
          <a:p>
            <a:pPr eaLnBrk="1" hangingPunct="1">
              <a:lnSpc>
                <a:spcPct val="90000"/>
              </a:lnSpc>
            </a:pPr>
            <a:r>
              <a:rPr lang="en-US" sz="2400" b="1" dirty="0" smtClean="0"/>
              <a:t>Systems Thinking</a:t>
            </a:r>
          </a:p>
          <a:p>
            <a:pPr eaLnBrk="1" hangingPunct="1">
              <a:lnSpc>
                <a:spcPct val="90000"/>
              </a:lnSpc>
            </a:pPr>
            <a:r>
              <a:rPr lang="en-US" sz="2400" dirty="0" smtClean="0"/>
              <a:t>Sustainable Construction</a:t>
            </a:r>
          </a:p>
          <a:p>
            <a:pPr eaLnBrk="1" hangingPunct="1">
              <a:lnSpc>
                <a:spcPct val="90000"/>
              </a:lnSpc>
            </a:pPr>
            <a:r>
              <a:rPr lang="en-US" sz="2400" dirty="0" smtClean="0"/>
              <a:t>Substitutability</a:t>
            </a:r>
          </a:p>
          <a:p>
            <a:pPr eaLnBrk="1" hangingPunct="1">
              <a:lnSpc>
                <a:spcPct val="90000"/>
              </a:lnSpc>
            </a:pPr>
            <a:r>
              <a:rPr lang="en-US" sz="2400" dirty="0" smtClean="0"/>
              <a:t>Deep Ecology</a:t>
            </a:r>
          </a:p>
          <a:p>
            <a:pPr eaLnBrk="1" hangingPunct="1">
              <a:lnSpc>
                <a:spcPct val="90000"/>
              </a:lnSpc>
            </a:pPr>
            <a:r>
              <a:rPr lang="en-US" sz="2400" dirty="0" smtClean="0"/>
              <a:t>Factor 4 and Factor 10</a:t>
            </a:r>
          </a:p>
          <a:p>
            <a:pPr eaLnBrk="1" hangingPunct="1">
              <a:lnSpc>
                <a:spcPct val="90000"/>
              </a:lnSpc>
            </a:pPr>
            <a:r>
              <a:rPr lang="en-US" sz="2400" dirty="0" smtClean="0"/>
              <a:t>Carrying Capacity</a:t>
            </a:r>
          </a:p>
          <a:p>
            <a:pPr eaLnBrk="1" hangingPunct="1">
              <a:lnSpc>
                <a:spcPct val="90000"/>
              </a:lnSpc>
            </a:pPr>
            <a:r>
              <a:rPr lang="en-US" sz="2400" dirty="0" smtClean="0"/>
              <a:t>Ecological Footprint</a:t>
            </a:r>
          </a:p>
          <a:p>
            <a:pPr eaLnBrk="1" hangingPunct="1">
              <a:lnSpc>
                <a:spcPct val="90000"/>
              </a:lnSpc>
            </a:pPr>
            <a:r>
              <a:rPr lang="en-US" sz="2400" dirty="0" smtClean="0"/>
              <a:t>Ecological Rucksack</a:t>
            </a:r>
          </a:p>
          <a:p>
            <a:pPr eaLnBrk="1" hangingPunct="1">
              <a:lnSpc>
                <a:spcPct val="90000"/>
              </a:lnSpc>
            </a:pPr>
            <a:r>
              <a:rPr lang="en-US" sz="2400" dirty="0" smtClean="0"/>
              <a:t>Adaptive Management</a:t>
            </a:r>
          </a:p>
          <a:p>
            <a:pPr eaLnBrk="1" hangingPunct="1">
              <a:lnSpc>
                <a:spcPct val="90000"/>
              </a:lnSpc>
              <a:buFontTx/>
              <a:buNone/>
            </a:pPr>
            <a:endParaRPr lang="en-US" sz="2400" dirty="0" smtClean="0"/>
          </a:p>
          <a:p>
            <a:pPr eaLnBrk="1" hangingPunct="1">
              <a:lnSpc>
                <a:spcPct val="90000"/>
              </a:lnSpc>
            </a:pPr>
            <a:endParaRPr lang="en-US" sz="2400" dirty="0" smtClean="0"/>
          </a:p>
        </p:txBody>
      </p:sp>
      <p:sp>
        <p:nvSpPr>
          <p:cNvPr id="16388" name="Rectangle 6"/>
          <p:cNvSpPr>
            <a:spLocks noGrp="1" noChangeArrowheads="1"/>
          </p:cNvSpPr>
          <p:nvPr>
            <p:ph type="body" sz="half" idx="2"/>
          </p:nvPr>
        </p:nvSpPr>
        <p:spPr/>
        <p:txBody>
          <a:bodyPr/>
          <a:lstStyle/>
          <a:p>
            <a:pPr eaLnBrk="1" hangingPunct="1">
              <a:lnSpc>
                <a:spcPct val="90000"/>
              </a:lnSpc>
            </a:pPr>
            <a:r>
              <a:rPr lang="en-US" sz="2400" dirty="0" smtClean="0"/>
              <a:t>Ecological Economics</a:t>
            </a:r>
          </a:p>
          <a:p>
            <a:pPr eaLnBrk="1" hangingPunct="1">
              <a:lnSpc>
                <a:spcPct val="90000"/>
              </a:lnSpc>
            </a:pPr>
            <a:r>
              <a:rPr lang="en-US" sz="2400" dirty="0" smtClean="0"/>
              <a:t>Externalities</a:t>
            </a:r>
          </a:p>
          <a:p>
            <a:pPr eaLnBrk="1" hangingPunct="1">
              <a:lnSpc>
                <a:spcPct val="90000"/>
              </a:lnSpc>
            </a:pPr>
            <a:r>
              <a:rPr lang="en-US" sz="2400" dirty="0" smtClean="0"/>
              <a:t>Internalization</a:t>
            </a:r>
          </a:p>
          <a:p>
            <a:pPr eaLnBrk="1" hangingPunct="1">
              <a:lnSpc>
                <a:spcPct val="90000"/>
              </a:lnSpc>
            </a:pPr>
            <a:r>
              <a:rPr lang="en-US" sz="2400" dirty="0" smtClean="0"/>
              <a:t>Environmental Ethics</a:t>
            </a:r>
          </a:p>
          <a:p>
            <a:pPr eaLnBrk="1" hangingPunct="1">
              <a:lnSpc>
                <a:spcPct val="90000"/>
              </a:lnSpc>
            </a:pPr>
            <a:r>
              <a:rPr lang="en-US" sz="2400" dirty="0" smtClean="0"/>
              <a:t>Clean Production</a:t>
            </a:r>
          </a:p>
          <a:p>
            <a:pPr eaLnBrk="1" hangingPunct="1">
              <a:lnSpc>
                <a:spcPct val="90000"/>
              </a:lnSpc>
            </a:pPr>
            <a:r>
              <a:rPr lang="en-US" sz="2400" dirty="0" smtClean="0"/>
              <a:t>Industrial and Construction Ecology</a:t>
            </a:r>
          </a:p>
          <a:p>
            <a:pPr eaLnBrk="1" hangingPunct="1">
              <a:lnSpc>
                <a:spcPct val="90000"/>
              </a:lnSpc>
            </a:pPr>
            <a:r>
              <a:rPr lang="en-US" sz="2400" dirty="0" smtClean="0"/>
              <a:t>Industrial Metabolism</a:t>
            </a:r>
          </a:p>
          <a:p>
            <a:pPr eaLnBrk="1" hangingPunct="1">
              <a:lnSpc>
                <a:spcPct val="90000"/>
              </a:lnSpc>
            </a:pPr>
            <a:r>
              <a:rPr lang="en-US" sz="2400" dirty="0" smtClean="0"/>
              <a:t>Eco-efficiency</a:t>
            </a:r>
          </a:p>
          <a:p>
            <a:pPr eaLnBrk="1" hangingPunct="1">
              <a:lnSpc>
                <a:spcPct val="90000"/>
              </a:lnSpc>
            </a:pPr>
            <a:r>
              <a:rPr lang="en-US" sz="2400" dirty="0" smtClean="0"/>
              <a:t>MIPS</a:t>
            </a:r>
          </a:p>
          <a:p>
            <a:pPr eaLnBrk="1" hangingPunct="1">
              <a:lnSpc>
                <a:spcPct val="90000"/>
              </a:lnSpc>
            </a:pPr>
            <a:r>
              <a:rPr lang="en-US" sz="2400" dirty="0" smtClean="0"/>
              <a:t>NZEB</a:t>
            </a:r>
          </a:p>
          <a:p>
            <a:pPr eaLnBrk="1" hangingPunct="1">
              <a:lnSpc>
                <a:spcPct val="90000"/>
              </a:lnSpc>
            </a:pPr>
            <a:endParaRPr lang="en-US" sz="2000" dirty="0" smtClean="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28"/>
          <p:cNvSpPr>
            <a:spLocks noGrp="1" noChangeArrowheads="1"/>
          </p:cNvSpPr>
          <p:nvPr>
            <p:ph type="title"/>
          </p:nvPr>
        </p:nvSpPr>
        <p:spPr/>
        <p:txBody>
          <a:bodyPr/>
          <a:lstStyle/>
          <a:p>
            <a:pPr eaLnBrk="1" hangingPunct="1"/>
            <a:r>
              <a:rPr lang="en-US" smtClean="0"/>
              <a:t>Even more…</a:t>
            </a:r>
          </a:p>
        </p:txBody>
      </p:sp>
      <p:sp>
        <p:nvSpPr>
          <p:cNvPr id="17411" name="Rectangle 1027"/>
          <p:cNvSpPr>
            <a:spLocks noGrp="1" noChangeArrowheads="1"/>
          </p:cNvSpPr>
          <p:nvPr>
            <p:ph type="body" sz="half" idx="1"/>
          </p:nvPr>
        </p:nvSpPr>
        <p:spPr/>
        <p:txBody>
          <a:bodyPr/>
          <a:lstStyle/>
          <a:p>
            <a:pPr eaLnBrk="1" hangingPunct="1">
              <a:lnSpc>
                <a:spcPct val="90000"/>
              </a:lnSpc>
            </a:pPr>
            <a:r>
              <a:rPr lang="en-US" sz="2400" dirty="0" smtClean="0"/>
              <a:t>LCA</a:t>
            </a:r>
            <a:endParaRPr lang="en-US" sz="2400" dirty="0" smtClean="0"/>
          </a:p>
          <a:p>
            <a:pPr eaLnBrk="1" hangingPunct="1">
              <a:lnSpc>
                <a:spcPct val="90000"/>
              </a:lnSpc>
            </a:pPr>
            <a:r>
              <a:rPr lang="en-US" sz="2400" dirty="0" smtClean="0"/>
              <a:t>Ecological Design</a:t>
            </a:r>
          </a:p>
          <a:p>
            <a:pPr eaLnBrk="1" hangingPunct="1">
              <a:lnSpc>
                <a:spcPct val="90000"/>
              </a:lnSpc>
            </a:pPr>
            <a:r>
              <a:rPr lang="en-US" sz="2400" dirty="0" smtClean="0"/>
              <a:t>Green Construction</a:t>
            </a:r>
          </a:p>
          <a:p>
            <a:pPr eaLnBrk="1" hangingPunct="1">
              <a:lnSpc>
                <a:spcPct val="90000"/>
              </a:lnSpc>
            </a:pPr>
            <a:r>
              <a:rPr lang="en-US" sz="2400" dirty="0" smtClean="0"/>
              <a:t>Green Building Materials</a:t>
            </a:r>
          </a:p>
          <a:p>
            <a:pPr eaLnBrk="1" hangingPunct="1">
              <a:lnSpc>
                <a:spcPct val="90000"/>
              </a:lnSpc>
            </a:pPr>
            <a:r>
              <a:rPr lang="en-US" sz="2400" dirty="0" smtClean="0"/>
              <a:t>TND</a:t>
            </a:r>
          </a:p>
          <a:p>
            <a:pPr eaLnBrk="1" hangingPunct="1">
              <a:lnSpc>
                <a:spcPct val="90000"/>
              </a:lnSpc>
            </a:pPr>
            <a:r>
              <a:rPr lang="en-US" sz="2400" dirty="0" smtClean="0"/>
              <a:t>NU</a:t>
            </a:r>
          </a:p>
          <a:p>
            <a:pPr eaLnBrk="1" hangingPunct="1">
              <a:lnSpc>
                <a:spcPct val="90000"/>
              </a:lnSpc>
            </a:pPr>
            <a:r>
              <a:rPr lang="en-US" sz="2400" dirty="0" smtClean="0"/>
              <a:t>USGBC</a:t>
            </a:r>
          </a:p>
          <a:p>
            <a:pPr eaLnBrk="1" hangingPunct="1">
              <a:lnSpc>
                <a:spcPct val="90000"/>
              </a:lnSpc>
            </a:pPr>
            <a:r>
              <a:rPr lang="en-US" sz="2400" dirty="0" smtClean="0"/>
              <a:t>Green Building Initiative</a:t>
            </a:r>
          </a:p>
        </p:txBody>
      </p:sp>
      <p:sp>
        <p:nvSpPr>
          <p:cNvPr id="17412" name="Rectangle 1029"/>
          <p:cNvSpPr>
            <a:spLocks noGrp="1" noChangeArrowheads="1"/>
          </p:cNvSpPr>
          <p:nvPr>
            <p:ph type="body" sz="half" idx="2"/>
          </p:nvPr>
        </p:nvSpPr>
        <p:spPr/>
        <p:txBody>
          <a:bodyPr/>
          <a:lstStyle/>
          <a:p>
            <a:pPr eaLnBrk="1" hangingPunct="1"/>
            <a:r>
              <a:rPr lang="en-US" sz="2400" smtClean="0"/>
              <a:t>LEED, BREEAM, Green Globes</a:t>
            </a:r>
          </a:p>
          <a:p>
            <a:pPr eaLnBrk="1" hangingPunct="1"/>
            <a:r>
              <a:rPr lang="en-US" sz="2400" smtClean="0"/>
              <a:t>Emergy, Exergy, Entropy, Enthalpy</a:t>
            </a:r>
          </a:p>
          <a:p>
            <a:pPr eaLnBrk="1" hangingPunct="1"/>
            <a:r>
              <a:rPr lang="en-US" sz="2400" smtClean="0"/>
              <a:t>Rainwater Harvesting</a:t>
            </a:r>
          </a:p>
          <a:p>
            <a:pPr eaLnBrk="1" hangingPunct="1"/>
            <a:r>
              <a:rPr lang="en-US" sz="2400" smtClean="0"/>
              <a:t>Greywater, Reclaimed Water, Black water</a:t>
            </a:r>
          </a:p>
          <a:p>
            <a:pPr eaLnBrk="1" hangingPunct="1"/>
            <a:endParaRPr lang="en-US" sz="2400" smtClean="0"/>
          </a:p>
          <a:p>
            <a:pPr eaLnBrk="1" hangingPunct="1"/>
            <a:endParaRPr lang="en-US" sz="240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609600"/>
            <a:ext cx="7772400" cy="509588"/>
          </a:xfrm>
        </p:spPr>
        <p:txBody>
          <a:bodyPr/>
          <a:lstStyle/>
          <a:p>
            <a:pPr eaLnBrk="1" hangingPunct="1"/>
            <a:r>
              <a:rPr lang="en-US" smtClean="0"/>
              <a:t>Main Points</a:t>
            </a:r>
          </a:p>
        </p:txBody>
      </p:sp>
      <p:sp>
        <p:nvSpPr>
          <p:cNvPr id="266243" name="Rectangle 3"/>
          <p:cNvSpPr>
            <a:spLocks noGrp="1" noChangeArrowheads="1"/>
          </p:cNvSpPr>
          <p:nvPr>
            <p:ph type="body" idx="1"/>
          </p:nvPr>
        </p:nvSpPr>
        <p:spPr>
          <a:xfrm>
            <a:off x="420688" y="1422400"/>
            <a:ext cx="8723312" cy="4938713"/>
          </a:xfrm>
        </p:spPr>
        <p:txBody>
          <a:bodyPr/>
          <a:lstStyle/>
          <a:p>
            <a:pPr eaLnBrk="1" hangingPunct="1">
              <a:spcBef>
                <a:spcPct val="50000"/>
              </a:spcBef>
            </a:pPr>
            <a:r>
              <a:rPr lang="en-US" sz="2800" b="1" dirty="0" smtClean="0"/>
              <a:t>Our current resource consumption and destruction of natural systems is </a:t>
            </a:r>
            <a:r>
              <a:rPr lang="en-US" sz="2800" dirty="0" smtClean="0">
                <a:solidFill>
                  <a:srgbClr val="990000"/>
                </a:solidFill>
              </a:rPr>
              <a:t>unsustainable</a:t>
            </a:r>
            <a:r>
              <a:rPr lang="en-US" sz="2800" b="1" dirty="0" smtClean="0"/>
              <a:t>.</a:t>
            </a:r>
          </a:p>
          <a:p>
            <a:pPr eaLnBrk="1" hangingPunct="1">
              <a:spcBef>
                <a:spcPct val="50000"/>
              </a:spcBef>
            </a:pPr>
            <a:r>
              <a:rPr lang="en-US" sz="2800" b="1" dirty="0" smtClean="0"/>
              <a:t>Humankind can live sustainably </a:t>
            </a:r>
            <a:r>
              <a:rPr lang="en-US" sz="2800" dirty="0" smtClean="0">
                <a:solidFill>
                  <a:srgbClr val="009900"/>
                </a:solidFill>
              </a:rPr>
              <a:t>if and only if</a:t>
            </a:r>
            <a:r>
              <a:rPr lang="en-US" sz="2800" b="1" dirty="0" smtClean="0"/>
              <a:t> it controls its population, lives within nature’s resources, and extensively protects natural systems.</a:t>
            </a:r>
          </a:p>
          <a:p>
            <a:pPr eaLnBrk="1" hangingPunct="1">
              <a:spcBef>
                <a:spcPct val="50000"/>
              </a:spcBef>
            </a:pPr>
            <a:r>
              <a:rPr lang="en-US" sz="2800" b="1" dirty="0" smtClean="0"/>
              <a:t>“There is </a:t>
            </a:r>
            <a:r>
              <a:rPr lang="en-US" sz="2800" dirty="0" smtClean="0">
                <a:solidFill>
                  <a:srgbClr val="009900"/>
                </a:solidFill>
              </a:rPr>
              <a:t>no inherent conflict</a:t>
            </a:r>
            <a:r>
              <a:rPr lang="en-US" sz="2800" dirty="0" smtClean="0"/>
              <a:t> </a:t>
            </a:r>
            <a:r>
              <a:rPr lang="en-US" sz="2800" b="1" dirty="0" smtClean="0"/>
              <a:t>between </a:t>
            </a:r>
            <a:r>
              <a:rPr lang="en-US" sz="2800" dirty="0" smtClean="0"/>
              <a:t>protecting the environment</a:t>
            </a:r>
            <a:r>
              <a:rPr lang="en-US" sz="2800" b="1" dirty="0" smtClean="0"/>
              <a:t> and </a:t>
            </a:r>
            <a:r>
              <a:rPr lang="en-US" sz="2800" dirty="0" smtClean="0"/>
              <a:t>a strong human economy</a:t>
            </a:r>
            <a:r>
              <a:rPr lang="en-US" sz="2800" b="1" dirty="0" smtClean="0"/>
              <a:t> because the </a:t>
            </a:r>
            <a:r>
              <a:rPr lang="en-US" sz="2800" dirty="0" smtClean="0"/>
              <a:t>environment is the support system for all human activity</a:t>
            </a:r>
            <a:r>
              <a:rPr lang="en-US" sz="2800" b="1" dirty="0" smtClean="0"/>
              <a:t>.”  </a:t>
            </a:r>
            <a:r>
              <a:rPr lang="en-US" sz="2800" dirty="0" smtClean="0"/>
              <a:t>Anthony </a:t>
            </a:r>
            <a:r>
              <a:rPr lang="en-US" sz="2800" dirty="0" err="1" smtClean="0"/>
              <a:t>Cortese</a:t>
            </a:r>
            <a:r>
              <a:rPr lang="en-US" sz="2800" dirty="0" smtClean="0"/>
              <a:t>, Earth Day 1995</a:t>
            </a:r>
          </a:p>
          <a:p>
            <a:pPr eaLnBrk="1" hangingPunct="1">
              <a:buSzPct val="95000"/>
              <a:buFontTx/>
              <a:buNone/>
            </a:pPr>
            <a:endParaRPr lang="en-US"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6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66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35138" y="536575"/>
            <a:ext cx="7772400" cy="609600"/>
          </a:xfrm>
        </p:spPr>
        <p:txBody>
          <a:bodyPr/>
          <a:lstStyle/>
          <a:p>
            <a:pPr eaLnBrk="1" hangingPunct="1"/>
            <a:r>
              <a:rPr lang="en-US" smtClean="0"/>
              <a:t>World Population Growth</a:t>
            </a:r>
          </a:p>
        </p:txBody>
      </p:sp>
      <p:pic>
        <p:nvPicPr>
          <p:cNvPr id="19459" name="Picture 5" descr="http://knowledge.allianz.com/nopi_downloads/images/demographic%20change_global%20population_96dpi_1.jpg"/>
          <p:cNvPicPr>
            <a:picLocks noChangeAspect="1" noChangeArrowheads="1"/>
          </p:cNvPicPr>
          <p:nvPr/>
        </p:nvPicPr>
        <p:blipFill>
          <a:blip r:embed="rId2"/>
          <a:srcRect/>
          <a:stretch>
            <a:fillRect/>
          </a:stretch>
        </p:blipFill>
        <p:spPr bwMode="auto">
          <a:xfrm>
            <a:off x="0" y="0"/>
            <a:ext cx="9207500" cy="5848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en.wikivisual.com/images/e/e9/World_population_evolution.png"/>
          <p:cNvPicPr>
            <a:picLocks noChangeAspect="1" noChangeArrowheads="1"/>
          </p:cNvPicPr>
          <p:nvPr/>
        </p:nvPicPr>
        <p:blipFill>
          <a:blip r:embed="rId2"/>
          <a:srcRect/>
          <a:stretch>
            <a:fillRect/>
          </a:stretch>
        </p:blipFill>
        <p:spPr bwMode="auto">
          <a:xfrm>
            <a:off x="0" y="-906463"/>
            <a:ext cx="9144000" cy="776446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srcRect/>
          <a:stretch>
            <a:fillRect/>
          </a:stretch>
        </p:blipFill>
        <p:spPr bwMode="auto">
          <a:xfrm>
            <a:off x="0" y="0"/>
            <a:ext cx="9128125" cy="6858000"/>
          </a:xfrm>
          <a:prstGeom prst="rect">
            <a:avLst/>
          </a:prstGeom>
          <a:noFill/>
          <a:ln w="12700">
            <a:noFill/>
            <a:miter lim="800000"/>
            <a:headEnd type="none" w="sm" len="sm"/>
            <a:tailEnd type="none" w="sm" len="sm"/>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81138" y="855663"/>
            <a:ext cx="7662862" cy="635000"/>
          </a:xfrm>
        </p:spPr>
        <p:txBody>
          <a:bodyPr/>
          <a:lstStyle/>
          <a:p>
            <a:pPr eaLnBrk="1" hangingPunct="1"/>
            <a:r>
              <a:rPr lang="en-US" sz="3600" smtClean="0"/>
              <a:t>Exhaustion of Natural Resources</a:t>
            </a:r>
          </a:p>
        </p:txBody>
      </p:sp>
      <p:sp>
        <p:nvSpPr>
          <p:cNvPr id="84995" name="Rectangle 3"/>
          <p:cNvSpPr>
            <a:spLocks noGrp="1" noChangeArrowheads="1"/>
          </p:cNvSpPr>
          <p:nvPr>
            <p:ph type="body" idx="1"/>
          </p:nvPr>
        </p:nvSpPr>
        <p:spPr>
          <a:xfrm>
            <a:off x="450850" y="1828800"/>
            <a:ext cx="9144000" cy="5029200"/>
          </a:xfrm>
        </p:spPr>
        <p:txBody>
          <a:bodyPr/>
          <a:lstStyle/>
          <a:p>
            <a:pPr eaLnBrk="1" hangingPunct="1"/>
            <a:r>
              <a:rPr lang="en-US" sz="2800" smtClean="0"/>
              <a:t>Rainforest loss: 1 acre per second</a:t>
            </a:r>
          </a:p>
          <a:p>
            <a:pPr eaLnBrk="1" hangingPunct="1"/>
            <a:r>
              <a:rPr lang="en-US" sz="2800" smtClean="0"/>
              <a:t>Annual temperate forest loss: 4 million hectares (Siberia), 1 million hectares (Canada)</a:t>
            </a:r>
          </a:p>
          <a:p>
            <a:pPr eaLnBrk="1" hangingPunct="1"/>
            <a:r>
              <a:rPr lang="en-US" sz="2800" smtClean="0"/>
              <a:t>Forests: 40% (1,000 years ago) 30% (1900) 20% (today)</a:t>
            </a:r>
          </a:p>
          <a:p>
            <a:pPr eaLnBrk="1" hangingPunct="1"/>
            <a:r>
              <a:rPr lang="en-US" sz="2800" smtClean="0"/>
              <a:t>Loss of 20% of all species by 2030</a:t>
            </a:r>
          </a:p>
          <a:p>
            <a:pPr eaLnBrk="1" hangingPunct="1"/>
            <a:r>
              <a:rPr lang="en-US" sz="2800" smtClean="0"/>
              <a:t>Movement of more material than natural forces</a:t>
            </a:r>
          </a:p>
          <a:p>
            <a:pPr eaLnBrk="1" hangingPunct="1"/>
            <a:r>
              <a:rPr lang="en-US" sz="2800" smtClean="0"/>
              <a:t>Loss of 24 billion tons of topsoil annually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49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49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49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49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49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49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090738" y="228600"/>
            <a:ext cx="7053262" cy="1143000"/>
          </a:xfrm>
        </p:spPr>
        <p:txBody>
          <a:bodyPr/>
          <a:lstStyle/>
          <a:p>
            <a:pPr eaLnBrk="1" hangingPunct="1"/>
            <a:r>
              <a:rPr lang="en-US" sz="4000" smtClean="0"/>
              <a:t>Services Provided by Natural Systems</a:t>
            </a:r>
          </a:p>
        </p:txBody>
      </p:sp>
      <p:sp>
        <p:nvSpPr>
          <p:cNvPr id="23555" name="Rectangle 3"/>
          <p:cNvSpPr>
            <a:spLocks noGrp="1" noChangeArrowheads="1"/>
          </p:cNvSpPr>
          <p:nvPr>
            <p:ph type="body" sz="half" idx="1"/>
          </p:nvPr>
        </p:nvSpPr>
        <p:spPr>
          <a:xfrm>
            <a:off x="290513" y="1903413"/>
            <a:ext cx="4572000" cy="4724400"/>
          </a:xfrm>
        </p:spPr>
        <p:txBody>
          <a:bodyPr/>
          <a:lstStyle/>
          <a:p>
            <a:pPr eaLnBrk="1" hangingPunct="1"/>
            <a:r>
              <a:rPr lang="en-US" sz="2400" smtClean="0"/>
              <a:t>Air quality enhancement</a:t>
            </a:r>
          </a:p>
          <a:p>
            <a:pPr eaLnBrk="1" hangingPunct="1"/>
            <a:r>
              <a:rPr lang="en-US" sz="2400" smtClean="0"/>
              <a:t>Soils for food, wood, paper production</a:t>
            </a:r>
          </a:p>
          <a:p>
            <a:pPr eaLnBrk="1" hangingPunct="1"/>
            <a:r>
              <a:rPr lang="en-US" sz="2400" smtClean="0"/>
              <a:t>Ambient temperature enhancement</a:t>
            </a:r>
          </a:p>
          <a:p>
            <a:pPr eaLnBrk="1" hangingPunct="1"/>
            <a:r>
              <a:rPr lang="en-US" sz="2400" smtClean="0"/>
              <a:t>Dampening flood peaks</a:t>
            </a:r>
          </a:p>
          <a:p>
            <a:pPr eaLnBrk="1" hangingPunct="1"/>
            <a:r>
              <a:rPr lang="en-US" sz="2400" smtClean="0"/>
              <a:t>Filtering/recharging groundwater</a:t>
            </a:r>
          </a:p>
          <a:p>
            <a:pPr eaLnBrk="1" hangingPunct="1"/>
            <a:r>
              <a:rPr lang="en-US" sz="2400" smtClean="0"/>
              <a:t>Erosion control</a:t>
            </a:r>
          </a:p>
          <a:p>
            <a:pPr eaLnBrk="1" hangingPunct="1"/>
            <a:r>
              <a:rPr lang="en-US" sz="2400" smtClean="0"/>
              <a:t>Renewable energy</a:t>
            </a:r>
          </a:p>
          <a:p>
            <a:pPr eaLnBrk="1" hangingPunct="1"/>
            <a:r>
              <a:rPr lang="en-US" sz="2400" smtClean="0"/>
              <a:t>Pollination</a:t>
            </a:r>
          </a:p>
          <a:p>
            <a:pPr eaLnBrk="1" hangingPunct="1"/>
            <a:r>
              <a:rPr lang="en-US" sz="2400" smtClean="0"/>
              <a:t>Evaportranspiration</a:t>
            </a:r>
          </a:p>
        </p:txBody>
      </p:sp>
      <p:sp>
        <p:nvSpPr>
          <p:cNvPr id="23556" name="Rectangle 4"/>
          <p:cNvSpPr>
            <a:spLocks noGrp="1" noChangeArrowheads="1"/>
          </p:cNvSpPr>
          <p:nvPr>
            <p:ph type="body" sz="half" idx="2"/>
          </p:nvPr>
        </p:nvSpPr>
        <p:spPr>
          <a:xfrm>
            <a:off x="4605338" y="1849438"/>
            <a:ext cx="3810000" cy="4114800"/>
          </a:xfrm>
        </p:spPr>
        <p:txBody>
          <a:bodyPr/>
          <a:lstStyle/>
          <a:p>
            <a:pPr eaLnBrk="1" hangingPunct="1"/>
            <a:r>
              <a:rPr lang="en-US" sz="2400" smtClean="0"/>
              <a:t>Food and water for wildlife</a:t>
            </a:r>
          </a:p>
          <a:p>
            <a:pPr eaLnBrk="1" hangingPunct="1"/>
            <a:r>
              <a:rPr lang="en-US" sz="2400" smtClean="0"/>
              <a:t>Pest control</a:t>
            </a:r>
          </a:p>
          <a:p>
            <a:pPr eaLnBrk="1" hangingPunct="1"/>
            <a:r>
              <a:rPr lang="en-US" sz="2400" smtClean="0"/>
              <a:t>Recreation and tourism</a:t>
            </a:r>
          </a:p>
          <a:p>
            <a:pPr eaLnBrk="1" hangingPunct="1"/>
            <a:r>
              <a:rPr lang="en-US" sz="2400" smtClean="0"/>
              <a:t>Grazing for domesticated animals</a:t>
            </a:r>
          </a:p>
          <a:p>
            <a:pPr eaLnBrk="1" hangingPunct="1"/>
            <a:r>
              <a:rPr lang="en-US" sz="2400" smtClean="0"/>
              <a:t>Noise barriers and separation</a:t>
            </a:r>
          </a:p>
          <a:p>
            <a:pPr eaLnBrk="1" hangingPunct="1"/>
            <a:r>
              <a:rPr lang="en-US" sz="2400" smtClean="0"/>
              <a:t>Natural fires</a:t>
            </a:r>
          </a:p>
          <a:p>
            <a:pPr eaLnBrk="1" hangingPunct="1"/>
            <a:r>
              <a:rPr lang="en-US" sz="2400" smtClean="0"/>
              <a:t>Carbon, energy, water storage</a:t>
            </a:r>
          </a:p>
          <a:p>
            <a:pPr eaLnBrk="1" hangingPunct="1"/>
            <a:r>
              <a:rPr lang="en-US" sz="2400" smtClean="0"/>
              <a:t>Hazard reduction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l="3125" t="29167" r="40625" b="17708"/>
          <a:stretch>
            <a:fillRect/>
          </a:stretch>
        </p:blipFill>
        <p:spPr bwMode="auto">
          <a:xfrm>
            <a:off x="0" y="0"/>
            <a:ext cx="9144000" cy="6858000"/>
          </a:xfrm>
          <a:prstGeom prst="rect">
            <a:avLst/>
          </a:prstGeom>
          <a:noFill/>
          <a:ln w="12700" cap="sq">
            <a:noFill/>
            <a:miter lim="800000"/>
            <a:headEnd type="none" w="sm" len="sm"/>
            <a:tailEnd type="none" w="sm" len="sm"/>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371600" y="944563"/>
            <a:ext cx="7772400" cy="536575"/>
          </a:xfrm>
        </p:spPr>
        <p:txBody>
          <a:bodyPr/>
          <a:lstStyle/>
          <a:p>
            <a:pPr eaLnBrk="1" hangingPunct="1"/>
            <a:r>
              <a:rPr lang="en-US" smtClean="0"/>
              <a:t>Worth of Ecosystem	</a:t>
            </a:r>
          </a:p>
        </p:txBody>
      </p:sp>
      <p:sp>
        <p:nvSpPr>
          <p:cNvPr id="118787" name="Rectangle 3"/>
          <p:cNvSpPr>
            <a:spLocks noGrp="1" noChangeArrowheads="1"/>
          </p:cNvSpPr>
          <p:nvPr>
            <p:ph type="body" idx="1"/>
          </p:nvPr>
        </p:nvSpPr>
        <p:spPr>
          <a:xfrm>
            <a:off x="0" y="2104571"/>
            <a:ext cx="9144000" cy="4448629"/>
          </a:xfrm>
        </p:spPr>
        <p:txBody>
          <a:bodyPr/>
          <a:lstStyle/>
          <a:p>
            <a:pPr eaLnBrk="1" hangingPunct="1"/>
            <a:r>
              <a:rPr lang="en-US" sz="2400" dirty="0" err="1" smtClean="0"/>
              <a:t>Costanza</a:t>
            </a:r>
            <a:r>
              <a:rPr lang="en-US" sz="2400" dirty="0" smtClean="0"/>
              <a:t> et al 1997, “The value of the world’s </a:t>
            </a:r>
            <a:r>
              <a:rPr lang="en-US" sz="2400" dirty="0" err="1" smtClean="0"/>
              <a:t>ecosytem</a:t>
            </a:r>
            <a:r>
              <a:rPr lang="en-US" sz="2400" dirty="0" smtClean="0"/>
              <a:t> goods and services,” </a:t>
            </a:r>
            <a:r>
              <a:rPr lang="en-US" sz="2400" i="1" dirty="0" smtClean="0"/>
              <a:t>Nature</a:t>
            </a:r>
            <a:r>
              <a:rPr lang="en-US" sz="2400" dirty="0" smtClean="0"/>
              <a:t>, 387:253-260.</a:t>
            </a:r>
          </a:p>
          <a:p>
            <a:pPr lvl="1" eaLnBrk="1" hangingPunct="1"/>
            <a:r>
              <a:rPr lang="en-US" sz="2400" dirty="0" smtClean="0"/>
              <a:t>Pollination, Raw Materials Production, Water Supply, Waste Recycling &amp; Pollution Control, Recreation &amp; Education, Climate and Atmosphere Regulation, Soil Formation and Erosion Control, Control of Pests &amp; Diseases</a:t>
            </a:r>
          </a:p>
          <a:p>
            <a:pPr eaLnBrk="1" hangingPunct="1"/>
            <a:r>
              <a:rPr lang="en-US" sz="2400" dirty="0" smtClean="0"/>
              <a:t>Value of services: US$16 to $US54 trillion</a:t>
            </a:r>
          </a:p>
          <a:p>
            <a:pPr eaLnBrk="1" hangingPunct="1"/>
            <a:r>
              <a:rPr lang="en-US" sz="2400" dirty="0" smtClean="0"/>
              <a:t>World GNP: US$18 trillion</a:t>
            </a:r>
          </a:p>
          <a:p>
            <a:pPr eaLnBrk="1" hangingPunct="1"/>
            <a:r>
              <a:rPr lang="en-US" sz="2400" dirty="0" smtClean="0"/>
              <a:t>Ecosystem-to-GNP ratio 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87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1878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1878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18787">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187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noFill/>
        </p:spPr>
        <p:txBody>
          <a:bodyPr lIns="92075" tIns="46038" rIns="92075" bIns="46038"/>
          <a:lstStyle/>
          <a:p>
            <a:pPr eaLnBrk="1" hangingPunct="1"/>
            <a:r>
              <a:rPr lang="en-US" smtClean="0"/>
              <a:t>Hubbert’s Pimple - Oil Consumption</a:t>
            </a:r>
          </a:p>
        </p:txBody>
      </p:sp>
      <p:pic>
        <p:nvPicPr>
          <p:cNvPr id="27651" name="Picture 3"/>
          <p:cNvPicPr>
            <a:picLocks noChangeArrowheads="1"/>
          </p:cNvPicPr>
          <p:nvPr/>
        </p:nvPicPr>
        <p:blipFill>
          <a:blip r:embed="rId3"/>
          <a:srcRect/>
          <a:stretch>
            <a:fillRect/>
          </a:stretch>
        </p:blipFill>
        <p:spPr bwMode="auto">
          <a:xfrm>
            <a:off x="0" y="2089150"/>
            <a:ext cx="8969375" cy="4195763"/>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www.theoildrum.com/files/Uranium_Production_In_France.png"/>
          <p:cNvPicPr>
            <a:picLocks noChangeAspect="1" noChangeArrowheads="1"/>
          </p:cNvPicPr>
          <p:nvPr/>
        </p:nvPicPr>
        <p:blipFill>
          <a:blip r:embed="rId2"/>
          <a:srcRect/>
          <a:stretch>
            <a:fillRect/>
          </a:stretch>
        </p:blipFill>
        <p:spPr bwMode="auto">
          <a:xfrm>
            <a:off x="282575" y="1908175"/>
            <a:ext cx="8686800" cy="4949825"/>
          </a:xfrm>
          <a:prstGeom prst="rect">
            <a:avLst/>
          </a:prstGeom>
          <a:noFill/>
          <a:ln w="9525">
            <a:noFill/>
            <a:miter lim="800000"/>
            <a:headEnd/>
            <a:tailEnd/>
          </a:ln>
        </p:spPr>
      </p:pic>
      <p:sp>
        <p:nvSpPr>
          <p:cNvPr id="29699" name="Title 2"/>
          <p:cNvSpPr>
            <a:spLocks noGrp="1"/>
          </p:cNvSpPr>
          <p:nvPr>
            <p:ph type="title"/>
          </p:nvPr>
        </p:nvSpPr>
        <p:spPr/>
        <p:txBody>
          <a:bodyPr/>
          <a:lstStyle/>
          <a:p>
            <a:r>
              <a:rPr lang="en-US" smtClean="0"/>
              <a:t>Uranium Production, France</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785938" y="319088"/>
            <a:ext cx="7358062" cy="1143000"/>
          </a:xfrm>
        </p:spPr>
        <p:txBody>
          <a:bodyPr/>
          <a:lstStyle/>
          <a:p>
            <a:r>
              <a:rPr lang="en-US" sz="3200" i="1" smtClean="0"/>
              <a:t>Reasonably assured (RAR), inferred (IR) and already produced uranium resources</a:t>
            </a:r>
            <a:endParaRPr lang="en-US" sz="3200" smtClean="0"/>
          </a:p>
        </p:txBody>
      </p:sp>
      <p:pic>
        <p:nvPicPr>
          <p:cNvPr id="30723" name="Picture 2" descr="http://www.theoildrum.com/files/Uranium_Resources.png"/>
          <p:cNvPicPr>
            <a:picLocks noChangeAspect="1" noChangeArrowheads="1"/>
          </p:cNvPicPr>
          <p:nvPr/>
        </p:nvPicPr>
        <p:blipFill>
          <a:blip r:embed="rId2"/>
          <a:srcRect/>
          <a:stretch>
            <a:fillRect/>
          </a:stretch>
        </p:blipFill>
        <p:spPr bwMode="auto">
          <a:xfrm>
            <a:off x="1146175" y="1460500"/>
            <a:ext cx="7358063" cy="5397500"/>
          </a:xfrm>
          <a:prstGeom prst="rect">
            <a:avLst/>
          </a:prstGeom>
          <a:noFill/>
          <a:ln w="9525">
            <a:noFill/>
            <a:miter lim="800000"/>
            <a:headEnd/>
            <a:tailEnd/>
          </a:ln>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endParaRPr lang="en-US" smtClean="0"/>
          </a:p>
        </p:txBody>
      </p:sp>
      <p:pic>
        <p:nvPicPr>
          <p:cNvPr id="31747" name="Picture 2" descr="http://www.theoildrum.com/files/World_Uranium_Production.png"/>
          <p:cNvPicPr>
            <a:picLocks noChangeAspect="1" noChangeArrowheads="1"/>
          </p:cNvPicPr>
          <p:nvPr/>
        </p:nvPicPr>
        <p:blipFill>
          <a:blip r:embed="rId2"/>
          <a:srcRect/>
          <a:stretch>
            <a:fillRect/>
          </a:stretch>
        </p:blipFill>
        <p:spPr bwMode="auto">
          <a:xfrm>
            <a:off x="0" y="141288"/>
            <a:ext cx="9144000" cy="6716712"/>
          </a:xfrm>
          <a:prstGeom prst="rect">
            <a:avLst/>
          </a:prstGeom>
          <a:noFill/>
          <a:ln w="9525">
            <a:noFill/>
            <a:miter lim="800000"/>
            <a:headEnd/>
            <a:tailEnd/>
          </a:ln>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srcRect/>
          <a:stretch>
            <a:fillRect/>
          </a:stretch>
        </p:blipFill>
        <p:spPr bwMode="auto">
          <a:xfrm>
            <a:off x="2286000" y="457200"/>
            <a:ext cx="4333875" cy="5791200"/>
          </a:xfrm>
          <a:prstGeom prst="rect">
            <a:avLst/>
          </a:prstGeom>
          <a:noFill/>
          <a:ln w="12700" cap="sq" algn="ctr">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smtClean="0"/>
              <a:t>The Coldest Areas </a:t>
            </a:r>
            <a:br>
              <a:rPr lang="en-US" smtClean="0"/>
            </a:br>
            <a:r>
              <a:rPr lang="en-US" smtClean="0"/>
              <a:t>Warm the Most</a:t>
            </a:r>
          </a:p>
        </p:txBody>
      </p:sp>
      <p:pic>
        <p:nvPicPr>
          <p:cNvPr id="33795" name="Picture 3" descr="Sea Ice decrease, North Pole"/>
          <p:cNvPicPr>
            <a:picLocks noChangeAspect="1" noChangeArrowheads="1"/>
          </p:cNvPicPr>
          <p:nvPr/>
        </p:nvPicPr>
        <p:blipFill>
          <a:blip r:embed="rId2"/>
          <a:srcRect/>
          <a:stretch>
            <a:fillRect/>
          </a:stretch>
        </p:blipFill>
        <p:spPr bwMode="auto">
          <a:xfrm>
            <a:off x="0" y="2260600"/>
            <a:ext cx="9144000" cy="3200400"/>
          </a:xfrm>
          <a:prstGeom prst="rect">
            <a:avLst/>
          </a:prstGeom>
          <a:noFill/>
          <a:ln w="9525">
            <a:noFill/>
            <a:miter lim="800000"/>
            <a:headEnd/>
            <a:tailEnd/>
          </a:ln>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2938463" y="2400300"/>
            <a:ext cx="9144000" cy="0"/>
          </a:xfrm>
          <a:prstGeom prst="rect">
            <a:avLst/>
          </a:prstGeom>
          <a:noFill/>
          <a:ln w="9525">
            <a:noFill/>
            <a:miter lim="800000"/>
            <a:headEnd/>
            <a:tailEnd/>
          </a:ln>
        </p:spPr>
        <p:txBody>
          <a:bodyPr>
            <a:spAutoFit/>
          </a:bodyPr>
          <a:lstStyle/>
          <a:p>
            <a:endParaRPr lang="en-US"/>
          </a:p>
        </p:txBody>
      </p:sp>
      <p:pic>
        <p:nvPicPr>
          <p:cNvPr id="34819" name="Picture 3" descr="Florida - Western ICe Sheet Plus 5 meter"/>
          <p:cNvPicPr>
            <a:picLocks noChangeAspect="1" noChangeArrowheads="1"/>
          </p:cNvPicPr>
          <p:nvPr/>
        </p:nvPicPr>
        <p:blipFill>
          <a:blip r:embed="rId2"/>
          <a:srcRect/>
          <a:stretch>
            <a:fillRect/>
          </a:stretch>
        </p:blipFill>
        <p:spPr bwMode="auto">
          <a:xfrm>
            <a:off x="323850" y="1905000"/>
            <a:ext cx="5638800" cy="3551238"/>
          </a:xfrm>
          <a:prstGeom prst="rect">
            <a:avLst/>
          </a:prstGeom>
          <a:noFill/>
          <a:ln w="9525">
            <a:noFill/>
            <a:miter lim="800000"/>
            <a:headEnd/>
            <a:tailEnd/>
          </a:ln>
        </p:spPr>
      </p:pic>
      <p:sp>
        <p:nvSpPr>
          <p:cNvPr id="34820" name="Text Box 4"/>
          <p:cNvSpPr txBox="1">
            <a:spLocks noChangeArrowheads="1"/>
          </p:cNvSpPr>
          <p:nvPr/>
        </p:nvSpPr>
        <p:spPr bwMode="auto">
          <a:xfrm>
            <a:off x="6219825" y="2892425"/>
            <a:ext cx="2286000" cy="3429000"/>
          </a:xfrm>
          <a:prstGeom prst="rect">
            <a:avLst/>
          </a:prstGeom>
          <a:noFill/>
          <a:ln w="9525">
            <a:noFill/>
            <a:miter lim="800000"/>
            <a:headEnd/>
            <a:tailEnd/>
          </a:ln>
        </p:spPr>
        <p:txBody>
          <a:bodyPr/>
          <a:lstStyle/>
          <a:p>
            <a:pPr eaLnBrk="1" hangingPunct="1"/>
            <a:r>
              <a:rPr lang="en-US">
                <a:latin typeface="Times New Roman" pitchFamily="18" charset="0"/>
              </a:rPr>
              <a:t>Florida +5meter, very likely unavoidable. </a:t>
            </a:r>
          </a:p>
          <a:p>
            <a:pPr eaLnBrk="1" hangingPunct="1"/>
            <a:endParaRPr lang="en-US">
              <a:latin typeface="Times New Roman" pitchFamily="18" charset="0"/>
            </a:endParaRPr>
          </a:p>
          <a:p>
            <a:pPr eaLnBrk="1" hangingPunct="1"/>
            <a:r>
              <a:rPr lang="en-US">
                <a:latin typeface="Times New Roman" pitchFamily="18" charset="0"/>
              </a:rPr>
              <a:t>Expected sea level increase 21</a:t>
            </a:r>
            <a:r>
              <a:rPr lang="en-US" baseline="30000">
                <a:latin typeface="Times New Roman" pitchFamily="18" charset="0"/>
              </a:rPr>
              <a:t>st</a:t>
            </a:r>
            <a:r>
              <a:rPr lang="en-US">
                <a:latin typeface="Times New Roman" pitchFamily="18" charset="0"/>
              </a:rPr>
              <a:t> Century:</a:t>
            </a:r>
          </a:p>
          <a:p>
            <a:pPr eaLnBrk="1" hangingPunct="1"/>
            <a:r>
              <a:rPr lang="en-US">
                <a:latin typeface="Times New Roman" pitchFamily="18" charset="0"/>
              </a:rPr>
              <a:t>+ 1.2 meter</a:t>
            </a:r>
          </a:p>
          <a:p>
            <a:pPr eaLnBrk="1" hangingPunct="1"/>
            <a:endParaRPr lang="en-US">
              <a:latin typeface="Times New Roman" pitchFamily="18" charset="0"/>
            </a:endParaRPr>
          </a:p>
          <a:p>
            <a:pPr eaLnBrk="1" hangingPunct="1"/>
            <a:r>
              <a:rPr lang="en-US" sz="1400">
                <a:latin typeface="Times New Roman" pitchFamily="18" charset="0"/>
              </a:rPr>
              <a:t>Courtesy: PBS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ozone_still_2000_09_06_lrg"/>
          <p:cNvPicPr>
            <a:picLocks noChangeAspect="1" noChangeArrowheads="1"/>
          </p:cNvPicPr>
          <p:nvPr/>
        </p:nvPicPr>
        <p:blipFill>
          <a:blip r:embed="rId2"/>
          <a:srcRect/>
          <a:stretch>
            <a:fillRect/>
          </a:stretch>
        </p:blipFill>
        <p:spPr bwMode="auto">
          <a:xfrm>
            <a:off x="0" y="-76200"/>
            <a:ext cx="7775575" cy="6934200"/>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1026"/>
          <p:cNvSpPr>
            <a:spLocks noGrp="1" noChangeArrowheads="1"/>
          </p:cNvSpPr>
          <p:nvPr>
            <p:ph type="title"/>
          </p:nvPr>
        </p:nvSpPr>
        <p:spPr>
          <a:xfrm>
            <a:off x="0" y="0"/>
            <a:ext cx="9144000" cy="854075"/>
          </a:xfrm>
        </p:spPr>
        <p:txBody>
          <a:bodyPr/>
          <a:lstStyle/>
          <a:p>
            <a:pPr eaLnBrk="1" hangingPunct="1"/>
            <a:r>
              <a:rPr lang="en-US" smtClean="0"/>
              <a:t>Carrying Capacity</a:t>
            </a:r>
          </a:p>
        </p:txBody>
      </p:sp>
      <p:sp>
        <p:nvSpPr>
          <p:cNvPr id="205827" name="Rectangle 1027"/>
          <p:cNvSpPr>
            <a:spLocks noGrp="1" noChangeArrowheads="1"/>
          </p:cNvSpPr>
          <p:nvPr>
            <p:ph type="body" idx="1"/>
          </p:nvPr>
        </p:nvSpPr>
        <p:spPr>
          <a:xfrm>
            <a:off x="319088" y="1974850"/>
            <a:ext cx="8461375" cy="5159375"/>
          </a:xfrm>
        </p:spPr>
        <p:txBody>
          <a:bodyPr/>
          <a:lstStyle/>
          <a:p>
            <a:pPr eaLnBrk="1" hangingPunct="1"/>
            <a:r>
              <a:rPr lang="en-US" sz="2400" b="1" smtClean="0"/>
              <a:t>...the maximum population that can be sustained in a habitat without the degradation of the life-support system.</a:t>
            </a:r>
          </a:p>
          <a:p>
            <a:pPr lvl="1" eaLnBrk="1" hangingPunct="1"/>
            <a:r>
              <a:rPr lang="en-US" sz="2400" b="1" i="1" smtClean="0"/>
              <a:t>sustained, instantaneous</a:t>
            </a:r>
            <a:r>
              <a:rPr lang="en-US" sz="2400" b="1" smtClean="0"/>
              <a:t>, </a:t>
            </a:r>
            <a:r>
              <a:rPr lang="en-US" sz="2400" b="1" i="1" smtClean="0"/>
              <a:t>maximum</a:t>
            </a:r>
            <a:r>
              <a:rPr lang="en-US" sz="2400" b="1" smtClean="0"/>
              <a:t>, </a:t>
            </a:r>
            <a:r>
              <a:rPr lang="en-US" sz="2400" b="1" i="1" smtClean="0"/>
              <a:t>optimum</a:t>
            </a:r>
            <a:r>
              <a:rPr lang="en-US" sz="2400" b="1" smtClean="0"/>
              <a:t>, </a:t>
            </a:r>
            <a:r>
              <a:rPr lang="en-US" sz="2400" b="1" i="1" smtClean="0"/>
              <a:t>human</a:t>
            </a:r>
            <a:r>
              <a:rPr lang="en-US" sz="2400" b="1" smtClean="0"/>
              <a:t>, </a:t>
            </a:r>
            <a:r>
              <a:rPr lang="en-US" sz="2400" b="1" i="1" smtClean="0"/>
              <a:t>physical</a:t>
            </a:r>
            <a:r>
              <a:rPr lang="en-US" sz="2400" b="1" smtClean="0"/>
              <a:t>, </a:t>
            </a:r>
            <a:r>
              <a:rPr lang="en-US" sz="2400" b="1" i="1" smtClean="0"/>
              <a:t>hydrologic</a:t>
            </a:r>
            <a:r>
              <a:rPr lang="en-US" sz="2400" b="1" smtClean="0"/>
              <a:t>, </a:t>
            </a:r>
            <a:r>
              <a:rPr lang="en-US" sz="2400" b="1" i="1" smtClean="0"/>
              <a:t>global</a:t>
            </a:r>
            <a:r>
              <a:rPr lang="en-US" sz="2400" b="1" smtClean="0"/>
              <a:t>, </a:t>
            </a:r>
            <a:r>
              <a:rPr lang="en-US" sz="2400" b="1" i="1" smtClean="0"/>
              <a:t>biophysical</a:t>
            </a:r>
            <a:r>
              <a:rPr lang="en-US" sz="2400" b="1" smtClean="0"/>
              <a:t>, </a:t>
            </a:r>
            <a:r>
              <a:rPr lang="en-US" sz="2400" b="1" i="1" smtClean="0"/>
              <a:t>real</a:t>
            </a:r>
            <a:r>
              <a:rPr lang="en-US" sz="2400" b="1" smtClean="0"/>
              <a:t>, and </a:t>
            </a:r>
            <a:r>
              <a:rPr lang="en-US" sz="2400" b="1" i="1" smtClean="0"/>
              <a:t>natural</a:t>
            </a:r>
            <a:r>
              <a:rPr lang="en-US" sz="2400" b="1" smtClean="0"/>
              <a:t> carrying capacity, carrying capacity per resource, K</a:t>
            </a:r>
            <a:r>
              <a:rPr lang="en-US" sz="2400" b="1" baseline="-25000" smtClean="0"/>
              <a:t>L</a:t>
            </a:r>
          </a:p>
          <a:p>
            <a:pPr eaLnBrk="1" hangingPunct="1"/>
            <a:r>
              <a:rPr lang="en-US" sz="2400" b="1" smtClean="0"/>
              <a:t>UN forecast of between </a:t>
            </a:r>
            <a:r>
              <a:rPr lang="en-US" sz="2400" smtClean="0"/>
              <a:t>7.7 and 12  billion people in the year 2050</a:t>
            </a:r>
            <a:r>
              <a:rPr lang="en-US" sz="2400" b="1" smtClean="0"/>
              <a:t>.  In 1995 the world’s population was 5.7 billion with an annual growth rate of 1.6%, creating a doubling time of 43 years.  Wide variety of estimates as to how many people the world can support.</a:t>
            </a:r>
          </a:p>
          <a:p>
            <a:pPr eaLnBrk="1" hangingPunct="1"/>
            <a:endParaRPr lang="en-US" sz="2400" b="1" smtClean="0"/>
          </a:p>
          <a:p>
            <a:pPr lvl="1" eaLnBrk="1" hangingPunct="1"/>
            <a:endParaRPr lang="en-US" sz="2400" b="1" baseline="-25000" smtClean="0"/>
          </a:p>
          <a:p>
            <a:pPr eaLnBrk="1" hangingPunct="1"/>
            <a:endParaRPr lang="en-US"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582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0582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2058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7"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050"/>
          <p:cNvSpPr>
            <a:spLocks noChangeArrowheads="1"/>
          </p:cNvSpPr>
          <p:nvPr/>
        </p:nvSpPr>
        <p:spPr bwMode="auto">
          <a:xfrm>
            <a:off x="762000" y="228600"/>
            <a:ext cx="7772400" cy="762000"/>
          </a:xfrm>
          <a:prstGeom prst="rect">
            <a:avLst/>
          </a:prstGeom>
          <a:noFill/>
          <a:ln w="9525">
            <a:noFill/>
            <a:miter lim="800000"/>
            <a:headEnd/>
            <a:tailEnd/>
          </a:ln>
        </p:spPr>
        <p:txBody>
          <a:bodyPr lIns="92075" tIns="46038" rIns="92075" bIns="46038" anchor="ctr"/>
          <a:lstStyle/>
          <a:p>
            <a:pPr algn="ctr" eaLnBrk="1" hangingPunct="1"/>
            <a:r>
              <a:rPr lang="en-US" sz="4400">
                <a:solidFill>
                  <a:schemeClr val="tx2"/>
                </a:solidFill>
                <a:latin typeface="Times" pitchFamily="18" charset="0"/>
              </a:rPr>
              <a:t>Ecological Footprint</a:t>
            </a:r>
          </a:p>
        </p:txBody>
      </p:sp>
      <p:sp>
        <p:nvSpPr>
          <p:cNvPr id="206851" name="Rectangle 2051"/>
          <p:cNvSpPr>
            <a:spLocks noChangeArrowheads="1"/>
          </p:cNvSpPr>
          <p:nvPr/>
        </p:nvSpPr>
        <p:spPr bwMode="auto">
          <a:xfrm>
            <a:off x="231775" y="1800225"/>
            <a:ext cx="8572500" cy="3617913"/>
          </a:xfrm>
          <a:prstGeom prst="rect">
            <a:avLst/>
          </a:prstGeom>
          <a:noFill/>
          <a:ln w="9525">
            <a:noFill/>
            <a:miter lim="800000"/>
            <a:headEnd/>
            <a:tailEnd/>
          </a:ln>
        </p:spPr>
        <p:txBody>
          <a:bodyPr lIns="92075" tIns="46038" rIns="92075" bIns="46038"/>
          <a:lstStyle/>
          <a:p>
            <a:pPr marL="342900" indent="-342900" eaLnBrk="1" hangingPunct="1">
              <a:spcBef>
                <a:spcPct val="20000"/>
              </a:spcBef>
              <a:buFontTx/>
              <a:buChar char="•"/>
            </a:pPr>
            <a:r>
              <a:rPr lang="en-US" sz="2800">
                <a:latin typeface="Times" pitchFamily="18" charset="0"/>
              </a:rPr>
              <a:t>Ecological Footprint (EF)</a:t>
            </a:r>
            <a:r>
              <a:rPr lang="en-US" sz="2800" b="1">
                <a:latin typeface="Times" pitchFamily="18" charset="0"/>
              </a:rPr>
              <a:t> is the quantity of land needed to support a person, population, activity, or and economy.</a:t>
            </a:r>
          </a:p>
          <a:p>
            <a:pPr marL="342900" indent="-342900" eaLnBrk="1" hangingPunct="1">
              <a:spcBef>
                <a:spcPct val="20000"/>
              </a:spcBef>
              <a:buFontTx/>
              <a:buChar char="•"/>
            </a:pPr>
            <a:r>
              <a:rPr lang="en-US" sz="2800">
                <a:latin typeface="Times" pitchFamily="18" charset="0"/>
              </a:rPr>
              <a:t>London’s impacts</a:t>
            </a:r>
            <a:r>
              <a:rPr lang="en-US" sz="2800" b="1">
                <a:latin typeface="Times" pitchFamily="18" charset="0"/>
              </a:rPr>
              <a:t> on ecosystems when analysis indicates that its </a:t>
            </a:r>
            <a:r>
              <a:rPr lang="en-US" sz="2800">
                <a:latin typeface="Times" pitchFamily="18" charset="0"/>
              </a:rPr>
              <a:t>EF is 120 times its physical footprint</a:t>
            </a:r>
            <a:endParaRPr lang="en-US" sz="2800" b="1">
              <a:latin typeface="Times" pitchFamily="18" charset="0"/>
            </a:endParaRPr>
          </a:p>
          <a:p>
            <a:pPr marL="342900" indent="-342900" eaLnBrk="1" hangingPunct="1">
              <a:spcBef>
                <a:spcPct val="20000"/>
              </a:spcBef>
              <a:buFontTx/>
              <a:buChar char="•"/>
            </a:pPr>
            <a:r>
              <a:rPr lang="en-US" sz="2800" b="1">
                <a:latin typeface="Times" pitchFamily="18" charset="0"/>
              </a:rPr>
              <a:t>The </a:t>
            </a:r>
            <a:r>
              <a:rPr lang="en-US" sz="2800">
                <a:latin typeface="Times" pitchFamily="18" charset="0"/>
              </a:rPr>
              <a:t>Dutch</a:t>
            </a:r>
            <a:r>
              <a:rPr lang="en-US" sz="2800" b="1">
                <a:latin typeface="Times" pitchFamily="18" charset="0"/>
              </a:rPr>
              <a:t> have an </a:t>
            </a:r>
            <a:r>
              <a:rPr lang="en-US" sz="2800">
                <a:latin typeface="Times" pitchFamily="18" charset="0"/>
              </a:rPr>
              <a:t>EF 15 times greater than their  actual land area</a:t>
            </a:r>
          </a:p>
          <a:p>
            <a:pPr marL="342900" indent="-342900" eaLnBrk="1" hangingPunct="1">
              <a:spcBef>
                <a:spcPct val="20000"/>
              </a:spcBef>
              <a:buFontTx/>
              <a:buChar char="•"/>
            </a:pPr>
            <a:r>
              <a:rPr lang="en-US" sz="2800" b="1">
                <a:latin typeface="Times" pitchFamily="18" charset="0"/>
              </a:rPr>
              <a:t>The </a:t>
            </a:r>
            <a:r>
              <a:rPr lang="en-US" sz="2800">
                <a:latin typeface="Times" pitchFamily="18" charset="0"/>
              </a:rPr>
              <a:t>available land per person to produce the required goods and services and assimilate their waste is about 1.5 hectares</a:t>
            </a:r>
            <a:r>
              <a:rPr lang="en-US" sz="2800" b="1">
                <a:latin typeface="Times" pitchFamily="18" charset="0"/>
              </a:rPr>
              <a:t>.  </a:t>
            </a:r>
            <a:r>
              <a:rPr lang="en-US" sz="2800">
                <a:latin typeface="Times" pitchFamily="18" charset="0"/>
              </a:rPr>
              <a:t>Americans are using 3x their ‘Earth Share.’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68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68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68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68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851"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3" descr="Big Foot Ecological Footprint"/>
          <p:cNvPicPr>
            <a:picLocks noChangeAspect="1" noChangeArrowheads="1"/>
          </p:cNvPicPr>
          <p:nvPr/>
        </p:nvPicPr>
        <p:blipFill>
          <a:blip r:embed="rId3"/>
          <a:srcRect l="9084" r="10022" b="1833"/>
          <a:stretch>
            <a:fillRect/>
          </a:stretch>
        </p:blipFill>
        <p:spPr bwMode="auto">
          <a:xfrm>
            <a:off x="838200" y="117475"/>
            <a:ext cx="7405688" cy="6740525"/>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Ecoproductive land per capita"/>
          <p:cNvPicPr>
            <a:picLocks noChangeAspect="1" noChangeArrowheads="1"/>
          </p:cNvPicPr>
          <p:nvPr/>
        </p:nvPicPr>
        <p:blipFill>
          <a:blip r:embed="rId3"/>
          <a:srcRect/>
          <a:stretch>
            <a:fillRect/>
          </a:stretch>
        </p:blipFill>
        <p:spPr bwMode="auto">
          <a:xfrm>
            <a:off x="457200" y="50800"/>
            <a:ext cx="8153400" cy="6694488"/>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Ecological footprint</a:t>
            </a:r>
            <a:endParaRPr lang="en-GB" dirty="0"/>
          </a:p>
        </p:txBody>
      </p:sp>
      <p:sp>
        <p:nvSpPr>
          <p:cNvPr id="3" name="Content Placeholder 2"/>
          <p:cNvSpPr>
            <a:spLocks noGrp="1"/>
          </p:cNvSpPr>
          <p:nvPr>
            <p:ph idx="1"/>
          </p:nvPr>
        </p:nvSpPr>
        <p:spPr/>
        <p:txBody>
          <a:bodyPr/>
          <a:lstStyle/>
          <a:p>
            <a:r>
              <a:rPr lang="en-US" sz="2400" dirty="0" smtClean="0"/>
              <a:t>From “Our Ecological Footprint” Mathis </a:t>
            </a:r>
            <a:r>
              <a:rPr lang="en-US" sz="2400" dirty="0" err="1" smtClean="0"/>
              <a:t>Wackernagel</a:t>
            </a:r>
            <a:r>
              <a:rPr lang="en-US" sz="2400" dirty="0" smtClean="0"/>
              <a:t> and William Rees (UBC),  p.14.  </a:t>
            </a:r>
          </a:p>
          <a:p>
            <a:r>
              <a:rPr lang="en-US" sz="2400" dirty="0" smtClean="0"/>
              <a:t>“</a:t>
            </a:r>
            <a:r>
              <a:rPr lang="en-US" sz="2400" dirty="0" smtClean="0"/>
              <a:t>The ecologically productive land available to each person on Earth has steadily decreased, from about 5.6 hectares in 1900 to just 1.5 today, of which only 0.25 hectares is arable land.  In contrast the land appropriated by richer countries has increased in the same time period from 1.0 to 3.5 hectares.”</a:t>
            </a:r>
            <a:endParaRPr lang="en-GB" sz="2400"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ecorucksackcartoon"/>
          <p:cNvPicPr>
            <a:picLocks noChangeAspect="1" noChangeArrowheads="1"/>
          </p:cNvPicPr>
          <p:nvPr/>
        </p:nvPicPr>
        <p:blipFill>
          <a:blip r:embed="rId2"/>
          <a:srcRect/>
          <a:stretch>
            <a:fillRect/>
          </a:stretch>
        </p:blipFill>
        <p:spPr bwMode="auto">
          <a:xfrm>
            <a:off x="0" y="922338"/>
            <a:ext cx="9144000" cy="501332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889000" y="334963"/>
            <a:ext cx="7772400" cy="622300"/>
          </a:xfrm>
        </p:spPr>
        <p:txBody>
          <a:bodyPr/>
          <a:lstStyle/>
          <a:p>
            <a:pPr eaLnBrk="1" hangingPunct="1"/>
            <a:r>
              <a:rPr lang="en-US" smtClean="0"/>
              <a:t>Resource Consumption</a:t>
            </a:r>
          </a:p>
        </p:txBody>
      </p:sp>
      <p:pic>
        <p:nvPicPr>
          <p:cNvPr id="41987" name="Picture 3" descr="Factor Four Cover"/>
          <p:cNvPicPr>
            <a:picLocks noChangeAspect="1" noChangeArrowheads="1"/>
          </p:cNvPicPr>
          <p:nvPr/>
        </p:nvPicPr>
        <p:blipFill>
          <a:blip r:embed="rId3"/>
          <a:srcRect/>
          <a:stretch>
            <a:fillRect/>
          </a:stretch>
        </p:blipFill>
        <p:spPr bwMode="auto">
          <a:xfrm>
            <a:off x="0" y="1182688"/>
            <a:ext cx="4021138" cy="5183187"/>
          </a:xfrm>
          <a:prstGeom prst="rect">
            <a:avLst/>
          </a:prstGeom>
          <a:noFill/>
          <a:ln w="9525">
            <a:noFill/>
            <a:miter lim="800000"/>
            <a:headEnd/>
            <a:tailEnd/>
          </a:ln>
        </p:spPr>
      </p:pic>
      <p:sp>
        <p:nvSpPr>
          <p:cNvPr id="147460" name="Text Box 4"/>
          <p:cNvSpPr txBox="1">
            <a:spLocks noChangeArrowheads="1"/>
          </p:cNvSpPr>
          <p:nvPr/>
        </p:nvSpPr>
        <p:spPr bwMode="auto">
          <a:xfrm>
            <a:off x="4572000" y="992188"/>
            <a:ext cx="5310188" cy="5648325"/>
          </a:xfrm>
          <a:prstGeom prst="rect">
            <a:avLst/>
          </a:prstGeom>
          <a:noFill/>
          <a:ln w="12700">
            <a:noFill/>
            <a:miter lim="800000"/>
            <a:headEnd type="none" w="sm" len="sm"/>
            <a:tailEnd type="none" w="sm" len="sm"/>
          </a:ln>
        </p:spPr>
        <p:txBody>
          <a:bodyPr>
            <a:spAutoFit/>
          </a:bodyPr>
          <a:lstStyle/>
          <a:p>
            <a:pPr>
              <a:spcBef>
                <a:spcPct val="50000"/>
              </a:spcBef>
            </a:pPr>
            <a:r>
              <a:rPr lang="en-US" sz="2800" b="1">
                <a:latin typeface="Garamond" pitchFamily="18" charset="0"/>
              </a:rPr>
              <a:t>1. Live better</a:t>
            </a:r>
          </a:p>
          <a:p>
            <a:pPr>
              <a:spcBef>
                <a:spcPct val="50000"/>
              </a:spcBef>
            </a:pPr>
            <a:r>
              <a:rPr lang="en-US" sz="2800" b="1">
                <a:latin typeface="Garamond" pitchFamily="18" charset="0"/>
              </a:rPr>
              <a:t>2. Pollute and deplete less</a:t>
            </a:r>
          </a:p>
          <a:p>
            <a:pPr>
              <a:spcBef>
                <a:spcPct val="50000"/>
              </a:spcBef>
            </a:pPr>
            <a:r>
              <a:rPr lang="en-US" sz="2800" b="1">
                <a:latin typeface="Garamond" pitchFamily="18" charset="0"/>
              </a:rPr>
              <a:t>3. Make money</a:t>
            </a:r>
          </a:p>
          <a:p>
            <a:pPr>
              <a:spcBef>
                <a:spcPct val="50000"/>
              </a:spcBef>
            </a:pPr>
            <a:r>
              <a:rPr lang="en-US" sz="2800" b="1">
                <a:latin typeface="Garamond" pitchFamily="18" charset="0"/>
              </a:rPr>
              <a:t>4. Harness markets &amp; enlist business</a:t>
            </a:r>
          </a:p>
          <a:p>
            <a:pPr>
              <a:spcBef>
                <a:spcPct val="50000"/>
              </a:spcBef>
            </a:pPr>
            <a:r>
              <a:rPr lang="en-US" sz="2800" b="1">
                <a:latin typeface="Garamond" pitchFamily="18" charset="0"/>
              </a:rPr>
              <a:t>5. Multiply the use of scarce capital</a:t>
            </a:r>
          </a:p>
          <a:p>
            <a:pPr>
              <a:spcBef>
                <a:spcPct val="50000"/>
              </a:spcBef>
            </a:pPr>
            <a:r>
              <a:rPr lang="en-US" sz="2800" b="1">
                <a:latin typeface="Garamond" pitchFamily="18" charset="0"/>
              </a:rPr>
              <a:t>6. Increase security</a:t>
            </a:r>
          </a:p>
          <a:p>
            <a:pPr>
              <a:spcBef>
                <a:spcPct val="50000"/>
              </a:spcBef>
            </a:pPr>
            <a:r>
              <a:rPr lang="en-US" sz="2800" b="1">
                <a:latin typeface="Garamond" pitchFamily="18" charset="0"/>
              </a:rPr>
              <a:t>7. Be equitable &amp; have more employment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47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60"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1428" y="406400"/>
            <a:ext cx="7006771" cy="5689600"/>
          </a:xfrm>
        </p:spPr>
        <p:txBody>
          <a:bodyPr/>
          <a:lstStyle/>
          <a:p>
            <a:r>
              <a:rPr lang="en-US" sz="2400" b="1" dirty="0" smtClean="0">
                <a:latin typeface="Garamond" pitchFamily="18" charset="0"/>
              </a:rPr>
              <a:t>In their recent book, </a:t>
            </a:r>
            <a:r>
              <a:rPr lang="en-US" sz="2400" b="1" i="1" dirty="0" smtClean="0">
                <a:latin typeface="Garamond" pitchFamily="18" charset="0"/>
              </a:rPr>
              <a:t>Factor Four: Doubling Wealth, Halving Resource Efficiency</a:t>
            </a:r>
            <a:r>
              <a:rPr lang="en-US" sz="2400" b="1" dirty="0" smtClean="0">
                <a:latin typeface="Garamond" pitchFamily="18" charset="0"/>
              </a:rPr>
              <a:t>, the authors: Eric von </a:t>
            </a:r>
            <a:r>
              <a:rPr lang="en-US" sz="2400" b="1" dirty="0" err="1" smtClean="0">
                <a:latin typeface="Garamond" pitchFamily="18" charset="0"/>
              </a:rPr>
              <a:t>Weiszacker</a:t>
            </a:r>
            <a:r>
              <a:rPr lang="en-US" sz="2400" b="1" dirty="0" smtClean="0">
                <a:latin typeface="Garamond" pitchFamily="18" charset="0"/>
              </a:rPr>
              <a:t>, Amory </a:t>
            </a:r>
            <a:r>
              <a:rPr lang="en-US" sz="2400" b="1" dirty="0" err="1" smtClean="0">
                <a:latin typeface="Garamond" pitchFamily="18" charset="0"/>
              </a:rPr>
              <a:t>Lovins</a:t>
            </a:r>
            <a:r>
              <a:rPr lang="en-US" sz="2400" b="1" dirty="0" smtClean="0">
                <a:latin typeface="Garamond" pitchFamily="18" charset="0"/>
              </a:rPr>
              <a:t>, and Hunter </a:t>
            </a:r>
            <a:r>
              <a:rPr lang="en-US" sz="2400" b="1" dirty="0" err="1" smtClean="0">
                <a:latin typeface="Garamond" pitchFamily="18" charset="0"/>
              </a:rPr>
              <a:t>Lovins</a:t>
            </a:r>
            <a:r>
              <a:rPr lang="en-US" sz="2400" b="1" dirty="0" smtClean="0">
                <a:latin typeface="Garamond" pitchFamily="18" charset="0"/>
              </a:rPr>
              <a:t> provide 50 examples of technological revolutions already available to help create the ideal of a sustainable society.  They and many others state that for sustainability to be achieved, a factor of 4 to 10 increase in efficiency in resource use is needed just for the present world population.  The book is inherently optimistic and tells us that the efficiency revolution needed to accomplish this will make countries stronger and more competitive in the international arena.  We are reminded that 93% of all the materials we buy and consume never end up in saleable products.  </a:t>
            </a:r>
            <a:endParaRPr lang="en-US" sz="2400" b="1" dirty="0" smtClean="0"/>
          </a:p>
          <a:p>
            <a:endParaRPr lang="en-GB" sz="2400" b="1" dirty="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493487"/>
            <a:ext cx="7772400" cy="5602514"/>
          </a:xfrm>
        </p:spPr>
        <p:txBody>
          <a:bodyPr/>
          <a:lstStyle/>
          <a:p>
            <a:r>
              <a:rPr lang="en-US" sz="2400" b="1" dirty="0" smtClean="0">
                <a:solidFill>
                  <a:schemeClr val="accent6">
                    <a:lumMod val="50000"/>
                  </a:schemeClr>
                </a:solidFill>
                <a:latin typeface="Garamond" pitchFamily="18" charset="0"/>
              </a:rPr>
              <a:t>More than 80% of the products we buy are discarded after a single use.  </a:t>
            </a:r>
          </a:p>
          <a:p>
            <a:r>
              <a:rPr lang="en-US" sz="2400" b="1" dirty="0" smtClean="0">
                <a:solidFill>
                  <a:schemeClr val="accent6">
                    <a:lumMod val="50000"/>
                  </a:schemeClr>
                </a:solidFill>
                <a:latin typeface="Garamond" pitchFamily="18" charset="0"/>
              </a:rPr>
              <a:t>Almost 99% of all the original materials used in the production of or contained within goods in the U.S. become waste within 6 weeks of sale.  </a:t>
            </a:r>
          </a:p>
          <a:p>
            <a:r>
              <a:rPr lang="en-US" sz="2400" b="1" dirty="0" smtClean="0">
                <a:solidFill>
                  <a:schemeClr val="accent6">
                    <a:lumMod val="50000"/>
                  </a:schemeClr>
                </a:solidFill>
                <a:latin typeface="Garamond" pitchFamily="18" charset="0"/>
              </a:rPr>
              <a:t>Only 3% of the energy generated at a power plant ends up as light in incandescent fixtures.  80-85% of a car’s fuel is wasted in the engine and </a:t>
            </a:r>
            <a:r>
              <a:rPr lang="en-US" sz="2400" b="1" dirty="0" err="1" smtClean="0">
                <a:solidFill>
                  <a:schemeClr val="accent6">
                    <a:lumMod val="50000"/>
                  </a:schemeClr>
                </a:solidFill>
                <a:latin typeface="Garamond" pitchFamily="18" charset="0"/>
              </a:rPr>
              <a:t>drivetrain</a:t>
            </a:r>
            <a:r>
              <a:rPr lang="en-US" sz="2400" b="1" dirty="0" smtClean="0">
                <a:solidFill>
                  <a:schemeClr val="accent6">
                    <a:lumMod val="50000"/>
                  </a:schemeClr>
                </a:solidFill>
                <a:latin typeface="Garamond" pitchFamily="18" charset="0"/>
              </a:rPr>
              <a:t> before it gets to the wheels.  </a:t>
            </a:r>
          </a:p>
          <a:p>
            <a:r>
              <a:rPr lang="en-US" sz="2400" b="1" dirty="0" smtClean="0">
                <a:solidFill>
                  <a:schemeClr val="accent6">
                    <a:lumMod val="50000"/>
                  </a:schemeClr>
                </a:solidFill>
                <a:latin typeface="Garamond" pitchFamily="18" charset="0"/>
              </a:rPr>
              <a:t>The amount of wasted materials and energy in the U.S. amounts to over a trillion dollars annually.  This impoverishes families, reduces competitiveness, imperils our resource base, poisons water, air, soil, and people, and suppresses employment and economic vitality.</a:t>
            </a:r>
            <a:endParaRPr lang="en-US" sz="2400" b="1" dirty="0" smtClean="0">
              <a:solidFill>
                <a:schemeClr val="accent6">
                  <a:lumMod val="50000"/>
                </a:schemeClr>
              </a:solidFill>
              <a:latin typeface="Garamond" pitchFamily="18" charset="0"/>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Box 1"/>
          <p:cNvSpPr txBox="1">
            <a:spLocks noChangeArrowheads="1"/>
          </p:cNvSpPr>
          <p:nvPr/>
        </p:nvSpPr>
        <p:spPr bwMode="auto">
          <a:xfrm>
            <a:off x="0" y="711200"/>
            <a:ext cx="8824913" cy="4894263"/>
          </a:xfrm>
          <a:prstGeom prst="rect">
            <a:avLst/>
          </a:prstGeom>
          <a:noFill/>
          <a:ln w="9525">
            <a:noFill/>
            <a:miter lim="800000"/>
            <a:headEnd/>
            <a:tailEnd/>
          </a:ln>
        </p:spPr>
        <p:txBody>
          <a:bodyPr>
            <a:spAutoFit/>
          </a:bodyPr>
          <a:lstStyle/>
          <a:p>
            <a:r>
              <a:rPr lang="en-US"/>
              <a:t>Between 2005 and the summer of 2008, the price of wheat and corn tripled, and the price of rice climbed fivefold, spurring food riots in nearly two dozen countries and pushing 75 million more people into poverty. But unlike previous shocks driven by short-term food shortages, this price spike came in a year when the world's farmers reaped a record grain crop. This time, the high prices were a symptom of a larger problem tugging at the strands of our worldwide food web, one that's not going away anytime soon. Simply put: For most of the past decade, the world has been consuming more food than it has been producing. After years of drawing down stockpiles, in 2007 the world saw global carryover stocks fall to 61 days of global consumption, the second lowest on record.</a:t>
            </a:r>
          </a:p>
        </p:txBody>
      </p:sp>
      <p:sp>
        <p:nvSpPr>
          <p:cNvPr id="43011" name="TextBox 2"/>
          <p:cNvSpPr txBox="1">
            <a:spLocks noChangeArrowheads="1"/>
          </p:cNvSpPr>
          <p:nvPr/>
        </p:nvSpPr>
        <p:spPr bwMode="auto">
          <a:xfrm>
            <a:off x="1625600" y="5646738"/>
            <a:ext cx="3686175" cy="830262"/>
          </a:xfrm>
          <a:prstGeom prst="rect">
            <a:avLst/>
          </a:prstGeom>
          <a:noFill/>
          <a:ln w="9525">
            <a:noFill/>
            <a:miter lim="800000"/>
            <a:headEnd/>
            <a:tailEnd/>
          </a:ln>
        </p:spPr>
        <p:txBody>
          <a:bodyPr>
            <a:spAutoFit/>
          </a:bodyPr>
          <a:lstStyle/>
          <a:p>
            <a:r>
              <a:rPr lang="en-US" i="1"/>
              <a:t>National Geographic </a:t>
            </a:r>
            <a:r>
              <a:rPr lang="en-US"/>
              <a:t>September 2009</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228600"/>
            <a:ext cx="7772400" cy="533400"/>
          </a:xfrm>
        </p:spPr>
        <p:txBody>
          <a:bodyPr/>
          <a:lstStyle/>
          <a:p>
            <a:r>
              <a:rPr lang="en-US" smtClean="0"/>
              <a:t>Frameworks &amp; Tools</a:t>
            </a:r>
          </a:p>
        </p:txBody>
      </p:sp>
      <p:sp>
        <p:nvSpPr>
          <p:cNvPr id="44035" name="Rectangle 3"/>
          <p:cNvSpPr>
            <a:spLocks noGrp="1" noChangeArrowheads="1"/>
          </p:cNvSpPr>
          <p:nvPr>
            <p:ph type="body" idx="1"/>
          </p:nvPr>
        </p:nvSpPr>
        <p:spPr>
          <a:xfrm>
            <a:off x="0" y="685800"/>
            <a:ext cx="9144000" cy="6172200"/>
          </a:xfrm>
        </p:spPr>
        <p:txBody>
          <a:bodyPr/>
          <a:lstStyle/>
          <a:p>
            <a:pPr>
              <a:lnSpc>
                <a:spcPct val="90000"/>
              </a:lnSpc>
            </a:pPr>
            <a:r>
              <a:rPr lang="en-US" sz="2400" smtClean="0"/>
              <a:t>Frameworks: general view of how to implement sustainability</a:t>
            </a:r>
          </a:p>
          <a:p>
            <a:pPr lvl="1">
              <a:lnSpc>
                <a:spcPct val="90000"/>
              </a:lnSpc>
            </a:pPr>
            <a:r>
              <a:rPr lang="en-US" sz="2000" smtClean="0"/>
              <a:t>Natural Systems Behavior (General)</a:t>
            </a:r>
          </a:p>
          <a:p>
            <a:pPr lvl="1">
              <a:lnSpc>
                <a:spcPct val="90000"/>
              </a:lnSpc>
            </a:pPr>
            <a:r>
              <a:rPr lang="en-US" sz="2000" smtClean="0"/>
              <a:t>The Natural Step (General) </a:t>
            </a:r>
          </a:p>
          <a:p>
            <a:pPr lvl="1">
              <a:lnSpc>
                <a:spcPct val="90000"/>
              </a:lnSpc>
            </a:pPr>
            <a:r>
              <a:rPr lang="en-US" sz="2000" smtClean="0"/>
              <a:t>Natural Capitalism (General)</a:t>
            </a:r>
          </a:p>
          <a:p>
            <a:pPr lvl="1">
              <a:lnSpc>
                <a:spcPct val="90000"/>
              </a:lnSpc>
            </a:pPr>
            <a:r>
              <a:rPr lang="en-US" sz="2000" smtClean="0"/>
              <a:t>Industrial Ecology (Industry)</a:t>
            </a:r>
          </a:p>
          <a:p>
            <a:pPr lvl="1">
              <a:lnSpc>
                <a:spcPct val="90000"/>
              </a:lnSpc>
            </a:pPr>
            <a:r>
              <a:rPr lang="en-US" sz="2000" smtClean="0"/>
              <a:t>Biomimicry (Design)</a:t>
            </a:r>
          </a:p>
          <a:p>
            <a:pPr lvl="1">
              <a:lnSpc>
                <a:spcPct val="90000"/>
              </a:lnSpc>
            </a:pPr>
            <a:r>
              <a:rPr lang="en-US" sz="2000" smtClean="0"/>
              <a:t>The Hannover Principles (Built Environment)</a:t>
            </a:r>
          </a:p>
          <a:p>
            <a:pPr>
              <a:lnSpc>
                <a:spcPct val="90000"/>
              </a:lnSpc>
            </a:pPr>
            <a:r>
              <a:rPr lang="en-US" sz="2400" smtClean="0"/>
              <a:t>Tools: methods of determining where we are, how we are doing, and how to make decisions</a:t>
            </a:r>
          </a:p>
          <a:p>
            <a:pPr lvl="1">
              <a:lnSpc>
                <a:spcPct val="90000"/>
              </a:lnSpc>
            </a:pPr>
            <a:r>
              <a:rPr lang="en-US" sz="2000" smtClean="0"/>
              <a:t>Ecological Footprint</a:t>
            </a:r>
          </a:p>
          <a:p>
            <a:pPr lvl="1">
              <a:lnSpc>
                <a:spcPct val="90000"/>
              </a:lnSpc>
            </a:pPr>
            <a:r>
              <a:rPr lang="en-US" sz="2000" smtClean="0"/>
              <a:t>Ecological Rucksack</a:t>
            </a:r>
          </a:p>
          <a:p>
            <a:pPr lvl="1">
              <a:lnSpc>
                <a:spcPct val="90000"/>
              </a:lnSpc>
            </a:pPr>
            <a:r>
              <a:rPr lang="en-US" sz="2000" smtClean="0"/>
              <a:t>Ecoefficiency</a:t>
            </a:r>
          </a:p>
          <a:p>
            <a:pPr lvl="1">
              <a:lnSpc>
                <a:spcPct val="90000"/>
              </a:lnSpc>
            </a:pPr>
            <a:r>
              <a:rPr lang="en-US" sz="2000" smtClean="0"/>
              <a:t>Ecolabeling</a:t>
            </a:r>
          </a:p>
          <a:p>
            <a:pPr lvl="1">
              <a:lnSpc>
                <a:spcPct val="90000"/>
              </a:lnSpc>
            </a:pPr>
            <a:r>
              <a:rPr lang="en-US" sz="2000" smtClean="0"/>
              <a:t>Life Cycle Assessment  (LCA)</a:t>
            </a:r>
          </a:p>
          <a:p>
            <a:pPr lvl="1">
              <a:lnSpc>
                <a:spcPct val="90000"/>
              </a:lnSpc>
            </a:pPr>
            <a:r>
              <a:rPr lang="en-US" sz="2000" smtClean="0"/>
              <a:t>Life Cycle Costing (LCC)</a:t>
            </a:r>
          </a:p>
          <a:p>
            <a:pPr lvl="1">
              <a:lnSpc>
                <a:spcPct val="90000"/>
              </a:lnSpc>
            </a:pPr>
            <a:r>
              <a:rPr lang="en-US" sz="2000" smtClean="0"/>
              <a:t>Environmental Management and Auditing Scheme (EMAS)</a:t>
            </a:r>
          </a:p>
          <a:p>
            <a:pPr lvl="1">
              <a:lnSpc>
                <a:spcPct val="90000"/>
              </a:lnSpc>
            </a:pPr>
            <a:r>
              <a:rPr lang="en-US" sz="2000" smtClean="0"/>
              <a:t>ISO 14001</a:t>
            </a:r>
            <a:endParaRPr lang="en-US" sz="2000" b="1" smtClean="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85800" y="152400"/>
            <a:ext cx="7772400" cy="914400"/>
          </a:xfrm>
        </p:spPr>
        <p:txBody>
          <a:bodyPr/>
          <a:lstStyle/>
          <a:p>
            <a:r>
              <a:rPr lang="en-US" smtClean="0"/>
              <a:t>Biomimicry</a:t>
            </a:r>
          </a:p>
        </p:txBody>
      </p:sp>
      <p:sp>
        <p:nvSpPr>
          <p:cNvPr id="45059" name="Rectangle 3"/>
          <p:cNvSpPr>
            <a:spLocks noGrp="1" noChangeArrowheads="1"/>
          </p:cNvSpPr>
          <p:nvPr>
            <p:ph type="body" idx="1"/>
          </p:nvPr>
        </p:nvSpPr>
        <p:spPr>
          <a:xfrm>
            <a:off x="685800" y="1524000"/>
            <a:ext cx="7772400" cy="4114800"/>
          </a:xfrm>
        </p:spPr>
        <p:txBody>
          <a:bodyPr/>
          <a:lstStyle/>
          <a:p>
            <a:pPr>
              <a:lnSpc>
                <a:spcPct val="90000"/>
              </a:lnSpc>
            </a:pPr>
            <a:r>
              <a:rPr lang="en-US" smtClean="0"/>
              <a:t>Term coined by Janine Benyus in a book of the same name in 1997</a:t>
            </a:r>
          </a:p>
          <a:p>
            <a:pPr>
              <a:lnSpc>
                <a:spcPct val="90000"/>
              </a:lnSpc>
            </a:pPr>
            <a:r>
              <a:rPr lang="en-US" smtClean="0"/>
              <a:t>Definition:</a:t>
            </a:r>
          </a:p>
          <a:p>
            <a:pPr lvl="1">
              <a:lnSpc>
                <a:spcPct val="90000"/>
              </a:lnSpc>
            </a:pPr>
            <a:r>
              <a:rPr lang="en-US" smtClean="0"/>
              <a:t>The conscious emulation of life’s genius</a:t>
            </a:r>
          </a:p>
          <a:p>
            <a:pPr lvl="1">
              <a:lnSpc>
                <a:spcPct val="90000"/>
              </a:lnSpc>
            </a:pPr>
            <a:r>
              <a:rPr lang="en-US" smtClean="0"/>
              <a:t>Innovation inspired by nature</a:t>
            </a:r>
          </a:p>
          <a:p>
            <a:pPr lvl="1">
              <a:lnSpc>
                <a:spcPct val="90000"/>
              </a:lnSpc>
            </a:pPr>
            <a:r>
              <a:rPr lang="en-US" smtClean="0"/>
              <a:t>Doing it nature’s way</a:t>
            </a:r>
          </a:p>
          <a:p>
            <a:pPr>
              <a:lnSpc>
                <a:spcPct val="90000"/>
              </a:lnSpc>
            </a:pPr>
            <a:r>
              <a:rPr lang="en-US" smtClean="0"/>
              <a:t>A potential framework for sustainable development and industry</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5"/>
          <p:cNvPicPr>
            <a:picLocks noChangeAspect="1" noChangeArrowheads="1"/>
          </p:cNvPicPr>
          <p:nvPr>
            <p:ph/>
          </p:nvPr>
        </p:nvPicPr>
        <p:blipFill>
          <a:blip r:embed="rId2"/>
          <a:srcRect l="17708" t="15277" r="15625" b="48611"/>
          <a:stretch>
            <a:fillRect/>
          </a:stretch>
        </p:blipFill>
        <p:spPr>
          <a:xfrm>
            <a:off x="0" y="0"/>
            <a:ext cx="9144000" cy="3962400"/>
          </a:xfrm>
          <a:noFill/>
        </p:spPr>
      </p:pic>
      <p:sp>
        <p:nvSpPr>
          <p:cNvPr id="46083" name="Text Box 7"/>
          <p:cNvSpPr txBox="1">
            <a:spLocks noChangeArrowheads="1"/>
          </p:cNvSpPr>
          <p:nvPr/>
        </p:nvSpPr>
        <p:spPr bwMode="auto">
          <a:xfrm>
            <a:off x="3048000" y="5943600"/>
            <a:ext cx="3505200" cy="1004888"/>
          </a:xfrm>
          <a:prstGeom prst="rect">
            <a:avLst/>
          </a:prstGeom>
          <a:noFill/>
          <a:ln w="9525">
            <a:noFill/>
            <a:miter lim="800000"/>
            <a:headEnd/>
            <a:tailEnd/>
          </a:ln>
        </p:spPr>
        <p:txBody>
          <a:bodyPr>
            <a:spAutoFit/>
          </a:bodyPr>
          <a:lstStyle/>
          <a:p>
            <a:pPr>
              <a:spcBef>
                <a:spcPct val="50000"/>
              </a:spcBef>
            </a:pPr>
            <a:r>
              <a:rPr lang="en-US" b="1"/>
              <a:t>www.biomimicry.org</a:t>
            </a:r>
          </a:p>
          <a:p>
            <a:pPr>
              <a:spcBef>
                <a:spcPct val="50000"/>
              </a:spcBef>
            </a:pPr>
            <a:endParaRPr lang="en-US"/>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5"/>
          <p:cNvPicPr>
            <a:picLocks noChangeAspect="1" noChangeArrowheads="1"/>
          </p:cNvPicPr>
          <p:nvPr/>
        </p:nvPicPr>
        <p:blipFill>
          <a:blip r:embed="rId2"/>
          <a:srcRect l="17188" t="16667" r="16406" b="15625"/>
          <a:stretch>
            <a:fillRect/>
          </a:stretch>
        </p:blipFill>
        <p:spPr bwMode="auto">
          <a:xfrm>
            <a:off x="0" y="0"/>
            <a:ext cx="9144000" cy="6992938"/>
          </a:xfrm>
          <a:prstGeom prst="rect">
            <a:avLst/>
          </a:prstGeom>
          <a:noFill/>
          <a:ln w="9525">
            <a:noFill/>
            <a:miter lim="800000"/>
            <a:headEnd/>
            <a:tailEnd/>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5"/>
          <p:cNvPicPr>
            <a:picLocks noChangeAspect="1" noChangeArrowheads="1"/>
          </p:cNvPicPr>
          <p:nvPr/>
        </p:nvPicPr>
        <p:blipFill>
          <a:blip r:embed="rId2"/>
          <a:srcRect l="17969" t="25000" r="15625" b="14583"/>
          <a:stretch>
            <a:fillRect/>
          </a:stretch>
        </p:blipFill>
        <p:spPr bwMode="auto">
          <a:xfrm>
            <a:off x="0" y="0"/>
            <a:ext cx="9144000" cy="6238875"/>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4"/>
          <p:cNvPicPr>
            <a:picLocks noChangeAspect="1" noChangeArrowheads="1"/>
          </p:cNvPicPr>
          <p:nvPr/>
        </p:nvPicPr>
        <p:blipFill>
          <a:blip r:embed="rId2"/>
          <a:srcRect l="18750" t="32292" r="15625" b="17708"/>
          <a:stretch>
            <a:fillRect/>
          </a:stretch>
        </p:blipFill>
        <p:spPr bwMode="auto">
          <a:xfrm>
            <a:off x="0" y="0"/>
            <a:ext cx="9144000" cy="5224463"/>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Buidling a Sustainable World COAA MArch 2007">
  <a:themeElements>
    <a:clrScheme name="Buidling a Sustainable World COAA MArch 2007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uidling a Sustainable World COAA MArch 2007">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Buidling a Sustainable World COAA MArch 2007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uidling a Sustainable World COAA MArch 2007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uidling a Sustainable World COAA MArch 2007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uidling a Sustainable World COAA MArch 2007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uidling a Sustainable World COAA MArch 2007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uidling a Sustainable World COAA MArch 2007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uidling a Sustainable World COAA MArch 2007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uidling a Sustainable World COAA MArch 2007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uidling a Sustainable World COAA MArch 2007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uidling a Sustainable World COAA MArch 2007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uidling a Sustainable World COAA MArch 2007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uidling a Sustainable World COAA MArch 2007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B9A5925575B2542AA509351E2B9D07D" ma:contentTypeVersion="0" ma:contentTypeDescription="Create a new document." ma:contentTypeScope="" ma:versionID="9a9e8c33868f5e1b916ce87ffb089732">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p:properties xmlns:p="http://schemas.microsoft.com/office/2006/metadata/properties" xmlns:xsi="http://www.w3.org/2001/XMLSchema-instance">
  <documentManagement/>
</p:properties>
</file>

<file path=customXml/itemProps1.xml><?xml version="1.0" encoding="utf-8"?>
<ds:datastoreItem xmlns:ds="http://schemas.openxmlformats.org/officeDocument/2006/customXml" ds:itemID="{62EFED97-0232-4827-9F5A-4C73F385C264}">
  <ds:schemaRefs>
    <ds:schemaRef ds:uri="http://schemas.microsoft.com/sharepoint/v3/contenttype/forms"/>
  </ds:schemaRefs>
</ds:datastoreItem>
</file>

<file path=customXml/itemProps2.xml><?xml version="1.0" encoding="utf-8"?>
<ds:datastoreItem xmlns:ds="http://schemas.openxmlformats.org/officeDocument/2006/customXml" ds:itemID="{BE253AF7-F3C8-482C-9E7D-B034958D80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0E52F5F6-9AB5-4D30-9246-9E1A8FCA2847}">
  <ds:schemaRef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USF-UF Sustainability October 2007</Template>
  <TotalTime>9712</TotalTime>
  <Words>2562</Words>
  <Application>Microsoft Office PowerPoint</Application>
  <PresentationFormat>On-screen Show (4:3)</PresentationFormat>
  <Paragraphs>204</Paragraphs>
  <Slides>43</Slides>
  <Notes>12</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43</vt:i4>
      </vt:variant>
    </vt:vector>
  </HeadingPairs>
  <TitlesOfParts>
    <vt:vector size="54" baseType="lpstr">
      <vt:lpstr>Arial</vt:lpstr>
      <vt:lpstr>Times</vt:lpstr>
      <vt:lpstr>Times New Roman</vt:lpstr>
      <vt:lpstr>Garamond</vt:lpstr>
      <vt:lpstr>QuickType Pi</vt:lpstr>
      <vt:lpstr>Monotype Sorts</vt:lpstr>
      <vt:lpstr>Verdana</vt:lpstr>
      <vt:lpstr>Century Gothic</vt:lpstr>
      <vt:lpstr>Buidling a Sustainable World COAA MArch 2007</vt:lpstr>
      <vt:lpstr>Custom Design</vt:lpstr>
      <vt:lpstr>Microsoft Word Document</vt:lpstr>
      <vt:lpstr>The Sustainability Framework</vt:lpstr>
      <vt:lpstr>Even More on SD</vt:lpstr>
      <vt:lpstr>Lester Brown (Worldwatch Institute)</vt:lpstr>
      <vt:lpstr>Slide 4</vt:lpstr>
      <vt:lpstr>Paradigm Shifts</vt:lpstr>
      <vt:lpstr>Slide 6</vt:lpstr>
      <vt:lpstr>Proto-Sustainable Systems</vt:lpstr>
      <vt:lpstr>Truly Sustainable Systems</vt:lpstr>
      <vt:lpstr>Alternatively…</vt:lpstr>
      <vt:lpstr>Some New Vocabulary</vt:lpstr>
      <vt:lpstr>Even more…</vt:lpstr>
      <vt:lpstr>Main Points</vt:lpstr>
      <vt:lpstr>World Population Growth</vt:lpstr>
      <vt:lpstr>Slide 14</vt:lpstr>
      <vt:lpstr>Slide 15</vt:lpstr>
      <vt:lpstr>Exhaustion of Natural Resources</vt:lpstr>
      <vt:lpstr>Services Provided by Natural Systems</vt:lpstr>
      <vt:lpstr>Slide 18</vt:lpstr>
      <vt:lpstr>Worth of Ecosystem </vt:lpstr>
      <vt:lpstr>Hubbert’s Pimple - Oil Consumption</vt:lpstr>
      <vt:lpstr>Uranium Production, France</vt:lpstr>
      <vt:lpstr>Reasonably assured (RAR), inferred (IR) and already produced uranium resources</vt:lpstr>
      <vt:lpstr>Slide 23</vt:lpstr>
      <vt:lpstr>Slide 24</vt:lpstr>
      <vt:lpstr>The Coldest Areas  Warm the Most</vt:lpstr>
      <vt:lpstr>Slide 26</vt:lpstr>
      <vt:lpstr>Slide 27</vt:lpstr>
      <vt:lpstr>Carrying Capacity</vt:lpstr>
      <vt:lpstr>Slide 29</vt:lpstr>
      <vt:lpstr>Slide 30</vt:lpstr>
      <vt:lpstr>Slide 31</vt:lpstr>
      <vt:lpstr>Ecological footprint</vt:lpstr>
      <vt:lpstr>Slide 33</vt:lpstr>
      <vt:lpstr>Resource Consumption</vt:lpstr>
      <vt:lpstr>Slide 35</vt:lpstr>
      <vt:lpstr>Slide 36</vt:lpstr>
      <vt:lpstr>Slide 37</vt:lpstr>
      <vt:lpstr>Frameworks &amp; Tools</vt:lpstr>
      <vt:lpstr>Biomimicry</vt:lpstr>
      <vt:lpstr>Slide 40</vt:lpstr>
      <vt:lpstr>Slide 41</vt:lpstr>
      <vt:lpstr>Slide 42</vt:lpstr>
      <vt:lpstr>Slide 43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Construction</dc:title>
  <dc:creator>Charles J. Kibert</dc:creator>
  <cp:lastModifiedBy>bus-lr</cp:lastModifiedBy>
  <cp:revision>277</cp:revision>
  <cp:lastPrinted>1998-01-05T17:03:16Z</cp:lastPrinted>
  <dcterms:created xsi:type="dcterms:W3CDTF">1997-01-10T19:22:18Z</dcterms:created>
  <dcterms:modified xsi:type="dcterms:W3CDTF">2011-11-10T15:43:30Z</dcterms:modified>
</cp:coreProperties>
</file>