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89" r:id="rId2"/>
    <p:sldId id="29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91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</p:sldIdLst>
  <p:sldSz cx="9144000" cy="6858000" type="screen4x3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orient="horz" pos="776">
          <p15:clr>
            <a:srgbClr val="A4A3A4"/>
          </p15:clr>
        </p15:guide>
        <p15:guide id="3" orient="horz" pos="1191">
          <p15:clr>
            <a:srgbClr val="A4A3A4"/>
          </p15:clr>
        </p15:guide>
        <p15:guide id="4" orient="horz" pos="4065">
          <p15:clr>
            <a:srgbClr val="A4A3A4"/>
          </p15:clr>
        </p15:guide>
        <p15:guide id="5" pos="2880">
          <p15:clr>
            <a:srgbClr val="A4A3A4"/>
          </p15:clr>
        </p15:guide>
        <p15:guide id="6" pos="443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hansamp" initials="SS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57" autoAdjust="0"/>
    <p:restoredTop sz="94660" autoAdjust="0"/>
  </p:normalViewPr>
  <p:slideViewPr>
    <p:cSldViewPr>
      <p:cViewPr>
        <p:scale>
          <a:sx n="200" d="100"/>
          <a:sy n="200" d="100"/>
        </p:scale>
        <p:origin x="-2752" y="-184"/>
      </p:cViewPr>
      <p:guideLst>
        <p:guide orient="horz" pos="2160"/>
        <p:guide orient="horz" pos="776"/>
        <p:guide orient="horz" pos="1191"/>
        <p:guide orient="horz" pos="4065"/>
        <p:guide pos="2880"/>
        <p:guide pos="44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300" d="100"/>
        <a:sy n="300" d="100"/>
      </p:scale>
      <p:origin x="0" y="107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5" Type="http://schemas.openxmlformats.org/officeDocument/2006/relationships/printerSettings" Target="printerSettings/printerSettings1.bin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commentAuthors" Target="commentAuthors.xml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663C5E-1C89-4BD0-A6B2-2F8B0AE52A8F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7B3EFD-17D2-40BA-BB8D-891C35F2CBD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614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C9FFA6-67A9-479D-9BD4-62928104EA88}" type="datetimeFigureOut">
              <a:rPr lang="en-GB" smtClean="0"/>
              <a:pPr/>
              <a:t>10/25/17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  <p:sp>
        <p:nvSpPr>
          <p:cNvPr id="14" name="Text Box 21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>
              <a:defRPr/>
            </a:pPr>
            <a:r>
              <a:rPr lang="en-GB" altLang="en-US" sz="800" dirty="0">
                <a:solidFill>
                  <a:schemeClr val="tx1"/>
                </a:solidFill>
                <a:latin typeface="Arial" charset="0"/>
              </a:rPr>
              <a:t>Slide </a:t>
            </a:r>
            <a:r>
              <a:rPr lang="en-GB" altLang="en-US" sz="800" dirty="0" smtClean="0">
                <a:solidFill>
                  <a:schemeClr val="tx1"/>
                </a:solidFill>
                <a:latin typeface="Arial" charset="0"/>
              </a:rPr>
              <a:t>13.</a:t>
            </a:r>
            <a:fld id="{289F054F-3560-40DF-A0E8-383F13623F04}" type="slidenum">
              <a:rPr lang="en-GB" altLang="en-US" sz="800" smtClean="0">
                <a:solidFill>
                  <a:schemeClr val="tx1"/>
                </a:solidFill>
                <a:latin typeface="Arial" charset="0"/>
              </a:rPr>
              <a:pPr>
                <a:defRPr/>
              </a:pPr>
              <a:t>‹#›</a:t>
            </a:fld>
            <a:endParaRPr lang="en-GB" altLang="en-US" sz="800" dirty="0">
              <a:solidFill>
                <a:schemeClr val="tx1"/>
              </a:solidFill>
              <a:latin typeface="Times" pitchFamily="18" charset="0"/>
            </a:endParaRPr>
          </a:p>
        </p:txBody>
      </p:sp>
      <p:sp>
        <p:nvSpPr>
          <p:cNvPr id="15" name="Text Box 23"/>
          <p:cNvSpPr txBox="1">
            <a:spLocks noChangeArrowheads="1"/>
          </p:cNvSpPr>
          <p:nvPr userDrawn="1"/>
        </p:nvSpPr>
        <p:spPr bwMode="auto">
          <a:xfrm>
            <a:off x="2190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Lynch, </a:t>
            </a:r>
            <a:r>
              <a:rPr lang="en-IN" altLang="en-US" sz="800" i="1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Strategic Management </a:t>
            </a:r>
            <a:r>
              <a:rPr lang="en-IN" altLang="en-US" sz="800" i="1" dirty="0" err="1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PowerPoints</a:t>
            </a:r>
            <a:r>
              <a:rPr lang="en-IN" altLang="en-US" sz="800" i="1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 on the Web</a:t>
            </a: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, 7</a:t>
            </a:r>
            <a:r>
              <a:rPr lang="en-IN" altLang="en-US" sz="800" baseline="300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th</a:t>
            </a: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 edition © Richard Lynch 2015</a:t>
            </a:r>
          </a:p>
          <a:p>
            <a:pPr algn="r">
              <a:defRPr/>
            </a:pPr>
            <a:endParaRPr lang="en-GB" altLang="en-US" sz="800" dirty="0">
              <a:solidFill>
                <a:schemeClr val="tx1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20700" y="1659285"/>
            <a:ext cx="8102600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>
              <a:defRPr/>
            </a:pPr>
            <a:r>
              <a:rPr lang="en-IE" sz="4000" kern="0" dirty="0" smtClean="0">
                <a:latin typeface="Arial" pitchFamily="34" charset="0"/>
                <a:cs typeface="Arial" pitchFamily="34" charset="0"/>
              </a:rPr>
              <a:t>Part 4</a:t>
            </a:r>
          </a:p>
          <a:p>
            <a:pPr algn="ctr">
              <a:defRPr/>
            </a:pPr>
            <a:r>
              <a:rPr lang="en-IE" sz="3600" b="1" kern="0" dirty="0" smtClean="0">
                <a:latin typeface="Arial" pitchFamily="34" charset="0"/>
                <a:cs typeface="Arial" pitchFamily="34" charset="0"/>
              </a:rPr>
              <a:t>The implementation process</a:t>
            </a:r>
          </a:p>
          <a:p>
            <a:pPr algn="ctr">
              <a:defRPr/>
            </a:pPr>
            <a:endParaRPr lang="en-IE" sz="3600" b="1" kern="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en-IE" sz="4000" kern="0" dirty="0" smtClean="0">
                <a:latin typeface="Arial" pitchFamily="34" charset="0"/>
                <a:cs typeface="Arial" pitchFamily="34" charset="0"/>
              </a:rPr>
              <a:t>Chapter 13</a:t>
            </a: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Implementing and</a:t>
            </a: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controlling the strategic plan</a:t>
            </a:r>
            <a:endParaRPr lang="en-IN" sz="3600" b="1" kern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38988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520700" y="3075057"/>
            <a:ext cx="81026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N" sz="4000" b="1" kern="0" smtClean="0">
                <a:latin typeface="Arial" pitchFamily="34" charset="0"/>
                <a:cs typeface="Arial" pitchFamily="34" charset="0"/>
              </a:rPr>
              <a:t>How do we implement strategy? </a:t>
            </a:r>
            <a:endParaRPr lang="en-IN" sz="4000" b="1" kern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6371888"/>
      </p:ext>
    </p:extLst>
  </p:cSld>
  <p:clrMapOvr>
    <a:masterClrMapping/>
  </p:clrMapOvr>
  <p:transition xmlns:p14="http://schemas.microsoft.com/office/powerpoint/2010/main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484" name="Rectangle 4"/>
          <p:cNvSpPr>
            <a:spLocks noGrp="1" noChangeArrowheads="1"/>
          </p:cNvSpPr>
          <p:nvPr>
            <p:ph type="title"/>
          </p:nvPr>
        </p:nvSpPr>
        <p:spPr>
          <a:xfrm>
            <a:off x="609600" y="779320"/>
            <a:ext cx="7772400" cy="5334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How do we implement strategy?</a:t>
            </a:r>
          </a:p>
        </p:txBody>
      </p:sp>
      <p:sp>
        <p:nvSpPr>
          <p:cNvPr id="660485" name="Oval 5"/>
          <p:cNvSpPr>
            <a:spLocks noChangeArrowheads="1"/>
          </p:cNvSpPr>
          <p:nvPr/>
        </p:nvSpPr>
        <p:spPr bwMode="auto">
          <a:xfrm>
            <a:off x="920750" y="1818689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486" name="Oval 6"/>
          <p:cNvSpPr>
            <a:spLocks noChangeArrowheads="1"/>
          </p:cNvSpPr>
          <p:nvPr/>
        </p:nvSpPr>
        <p:spPr bwMode="auto">
          <a:xfrm>
            <a:off x="3816350" y="3037889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487" name="Oval 7"/>
          <p:cNvSpPr>
            <a:spLocks noChangeArrowheads="1"/>
          </p:cNvSpPr>
          <p:nvPr/>
        </p:nvSpPr>
        <p:spPr bwMode="auto">
          <a:xfrm>
            <a:off x="2139950" y="3037889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488" name="Oval 8"/>
          <p:cNvSpPr>
            <a:spLocks noChangeArrowheads="1"/>
          </p:cNvSpPr>
          <p:nvPr/>
        </p:nvSpPr>
        <p:spPr bwMode="auto">
          <a:xfrm>
            <a:off x="920750" y="4104689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838200" y="2271127"/>
            <a:ext cx="1370013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Environment</a:t>
            </a:r>
          </a:p>
        </p:txBody>
      </p:sp>
      <p:sp>
        <p:nvSpPr>
          <p:cNvPr id="3082" name="Rectangle 10"/>
          <p:cNvSpPr>
            <a:spLocks noChangeArrowheads="1"/>
          </p:cNvSpPr>
          <p:nvPr/>
        </p:nvSpPr>
        <p:spPr bwMode="auto">
          <a:xfrm>
            <a:off x="1052513" y="4555539"/>
            <a:ext cx="10620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Resources</a:t>
            </a:r>
          </a:p>
        </p:txBody>
      </p:sp>
      <p:sp>
        <p:nvSpPr>
          <p:cNvPr id="3083" name="Rectangle 11"/>
          <p:cNvSpPr>
            <a:spLocks noChangeArrowheads="1"/>
          </p:cNvSpPr>
          <p:nvPr/>
        </p:nvSpPr>
        <p:spPr bwMode="auto">
          <a:xfrm>
            <a:off x="2347913" y="3488739"/>
            <a:ext cx="89217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Purpose</a:t>
            </a:r>
          </a:p>
        </p:txBody>
      </p:sp>
      <p:sp>
        <p:nvSpPr>
          <p:cNvPr id="660492" name="Oval 12"/>
          <p:cNvSpPr>
            <a:spLocks noChangeArrowheads="1"/>
          </p:cNvSpPr>
          <p:nvPr/>
        </p:nvSpPr>
        <p:spPr bwMode="auto">
          <a:xfrm>
            <a:off x="5645150" y="3114089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493" name="Oval 13"/>
          <p:cNvSpPr>
            <a:spLocks noChangeArrowheads="1"/>
          </p:cNvSpPr>
          <p:nvPr/>
        </p:nvSpPr>
        <p:spPr bwMode="auto">
          <a:xfrm>
            <a:off x="3816350" y="4485689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3948113" y="3488739"/>
            <a:ext cx="8715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4024313" y="4861927"/>
            <a:ext cx="10810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5868988" y="3641139"/>
            <a:ext cx="9112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Choice</a:t>
            </a:r>
          </a:p>
        </p:txBody>
      </p:sp>
      <p:sp>
        <p:nvSpPr>
          <p:cNvPr id="660497" name="Oval 17"/>
          <p:cNvSpPr>
            <a:spLocks noChangeArrowheads="1"/>
          </p:cNvSpPr>
          <p:nvPr/>
        </p:nvSpPr>
        <p:spPr bwMode="auto">
          <a:xfrm>
            <a:off x="7321550" y="3114089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7467600" y="3564939"/>
            <a:ext cx="1216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Implement</a:t>
            </a:r>
          </a:p>
        </p:txBody>
      </p:sp>
      <p:sp>
        <p:nvSpPr>
          <p:cNvPr id="660499" name="AutoShape 19"/>
          <p:cNvSpPr>
            <a:spLocks noChangeArrowheads="1"/>
          </p:cNvSpPr>
          <p:nvPr/>
        </p:nvSpPr>
        <p:spPr bwMode="auto">
          <a:xfrm rot="19320000">
            <a:off x="3054350" y="26568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00" name="AutoShape 20"/>
          <p:cNvSpPr>
            <a:spLocks noChangeArrowheads="1"/>
          </p:cNvSpPr>
          <p:nvPr/>
        </p:nvSpPr>
        <p:spPr bwMode="auto">
          <a:xfrm>
            <a:off x="3206750" y="34950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01" name="AutoShape 21"/>
          <p:cNvSpPr>
            <a:spLocks noChangeArrowheads="1"/>
          </p:cNvSpPr>
          <p:nvPr/>
        </p:nvSpPr>
        <p:spPr bwMode="auto">
          <a:xfrm rot="2340000">
            <a:off x="3054350" y="44094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02" name="AutoShape 22"/>
          <p:cNvSpPr>
            <a:spLocks noChangeArrowheads="1"/>
          </p:cNvSpPr>
          <p:nvPr/>
        </p:nvSpPr>
        <p:spPr bwMode="auto">
          <a:xfrm>
            <a:off x="6711950" y="35712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03" name="AutoShape 23"/>
          <p:cNvSpPr>
            <a:spLocks noChangeArrowheads="1"/>
          </p:cNvSpPr>
          <p:nvPr/>
        </p:nvSpPr>
        <p:spPr bwMode="auto">
          <a:xfrm>
            <a:off x="4959350" y="35712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04" name="AutoShape 24"/>
          <p:cNvSpPr>
            <a:spLocks noChangeArrowheads="1"/>
          </p:cNvSpPr>
          <p:nvPr/>
        </p:nvSpPr>
        <p:spPr bwMode="auto">
          <a:xfrm rot="2400000">
            <a:off x="1758950" y="29616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05" name="AutoShape 25"/>
          <p:cNvSpPr>
            <a:spLocks noChangeArrowheads="1"/>
          </p:cNvSpPr>
          <p:nvPr/>
        </p:nvSpPr>
        <p:spPr bwMode="auto">
          <a:xfrm rot="19380000">
            <a:off x="1911350" y="41046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06" name="AutoShape 26"/>
          <p:cNvSpPr>
            <a:spLocks noChangeArrowheads="1"/>
          </p:cNvSpPr>
          <p:nvPr/>
        </p:nvSpPr>
        <p:spPr bwMode="auto">
          <a:xfrm rot="1800000">
            <a:off x="4959350" y="26568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07" name="AutoShape 27"/>
          <p:cNvSpPr>
            <a:spLocks noChangeArrowheads="1"/>
          </p:cNvSpPr>
          <p:nvPr/>
        </p:nvSpPr>
        <p:spPr bwMode="auto">
          <a:xfrm rot="19560000">
            <a:off x="5035550" y="4485689"/>
            <a:ext cx="673100" cy="292100"/>
          </a:xfrm>
          <a:prstGeom prst="rightArrow">
            <a:avLst>
              <a:gd name="adj1" fmla="val 50000"/>
              <a:gd name="adj2" fmla="val 11535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00" name="Rectangle 28"/>
          <p:cNvSpPr>
            <a:spLocks noChangeArrowheads="1"/>
          </p:cNvSpPr>
          <p:nvPr/>
        </p:nvSpPr>
        <p:spPr bwMode="auto">
          <a:xfrm>
            <a:off x="6891338" y="5228639"/>
            <a:ext cx="1639887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800" dirty="0">
                <a:latin typeface="Arial" charset="0"/>
              </a:rPr>
              <a:t>This session</a:t>
            </a:r>
          </a:p>
        </p:txBody>
      </p:sp>
      <p:sp>
        <p:nvSpPr>
          <p:cNvPr id="3101" name="AutoShape 29"/>
          <p:cNvSpPr>
            <a:spLocks noChangeArrowheads="1"/>
          </p:cNvSpPr>
          <p:nvPr/>
        </p:nvSpPr>
        <p:spPr bwMode="auto">
          <a:xfrm rot="-5400000">
            <a:off x="7361238" y="4317414"/>
            <a:ext cx="977900" cy="596900"/>
          </a:xfrm>
          <a:prstGeom prst="rightArrow">
            <a:avLst>
              <a:gd name="adj1" fmla="val 50000"/>
              <a:gd name="adj2" fmla="val 82013"/>
            </a:avLst>
          </a:prstGeom>
          <a:solidFill>
            <a:schemeClr val="tx2"/>
          </a:solidFill>
          <a:ln w="12700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60510" name="Oval 30"/>
          <p:cNvSpPr>
            <a:spLocks noChangeArrowheads="1"/>
          </p:cNvSpPr>
          <p:nvPr/>
        </p:nvSpPr>
        <p:spPr bwMode="auto">
          <a:xfrm>
            <a:off x="3740150" y="1666289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03" name="Rectangle 31"/>
          <p:cNvSpPr>
            <a:spLocks noChangeArrowheads="1"/>
          </p:cNvSpPr>
          <p:nvPr/>
        </p:nvSpPr>
        <p:spPr bwMode="auto">
          <a:xfrm>
            <a:off x="3948113" y="2117139"/>
            <a:ext cx="8715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104" name="Rectangle 32"/>
          <p:cNvSpPr>
            <a:spLocks noChangeArrowheads="1"/>
          </p:cNvSpPr>
          <p:nvPr/>
        </p:nvSpPr>
        <p:spPr bwMode="auto">
          <a:xfrm>
            <a:off x="6403975" y="1963152"/>
            <a:ext cx="244475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800" i="1" dirty="0"/>
              <a:t>See:</a:t>
            </a:r>
            <a:r>
              <a:rPr lang="en-GB" altLang="en-US" sz="1800" dirty="0"/>
              <a:t> Lynch Ch 13</a:t>
            </a:r>
          </a:p>
        </p:txBody>
      </p:sp>
      <p:sp>
        <p:nvSpPr>
          <p:cNvPr id="3105" name="Text Box 33"/>
          <p:cNvSpPr txBox="1">
            <a:spLocks noChangeArrowheads="1"/>
          </p:cNvSpPr>
          <p:nvPr/>
        </p:nvSpPr>
        <p:spPr bwMode="auto">
          <a:xfrm>
            <a:off x="457200" y="5622339"/>
            <a:ext cx="8382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i="1" dirty="0">
                <a:latin typeface="+mj-lt"/>
              </a:rPr>
              <a:t>The conventional view of strategy implementation – but how does it work in practice?</a:t>
            </a:r>
          </a:p>
        </p:txBody>
      </p:sp>
    </p:spTree>
    <p:extLst>
      <p:ext uri="{BB962C8B-B14F-4D97-AF65-F5344CB8AC3E}">
        <p14:creationId xmlns:p14="http://schemas.microsoft.com/office/powerpoint/2010/main" val="1155843229"/>
      </p:ext>
    </p:extLst>
  </p:cSld>
  <p:clrMapOvr>
    <a:masterClrMapping/>
  </p:clrMapOvr>
  <p:transition xmlns:p14="http://schemas.microsoft.com/office/powerpoint/2010/main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138" name="Rectangle 1026"/>
          <p:cNvSpPr>
            <a:spLocks noChangeArrowheads="1"/>
          </p:cNvSpPr>
          <p:nvPr/>
        </p:nvSpPr>
        <p:spPr bwMode="auto">
          <a:xfrm>
            <a:off x="2743200" y="836712"/>
            <a:ext cx="4343400" cy="1066800"/>
          </a:xfrm>
          <a:prstGeom prst="rect">
            <a:avLst/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endParaRPr lang="en-US" altLang="en-US" dirty="0"/>
          </a:p>
        </p:txBody>
      </p:sp>
      <p:sp>
        <p:nvSpPr>
          <p:cNvPr id="4099" name="Text Box 1027"/>
          <p:cNvSpPr txBox="1">
            <a:spLocks noChangeArrowheads="1"/>
          </p:cNvSpPr>
          <p:nvPr/>
        </p:nvSpPr>
        <p:spPr bwMode="auto">
          <a:xfrm>
            <a:off x="2895600" y="989112"/>
            <a:ext cx="3886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The nature and limitations of the implementation process</a:t>
            </a:r>
          </a:p>
        </p:txBody>
      </p:sp>
      <p:sp>
        <p:nvSpPr>
          <p:cNvPr id="731140" name="Rectangle 1028"/>
          <p:cNvSpPr>
            <a:spLocks noChangeArrowheads="1"/>
          </p:cNvSpPr>
          <p:nvPr/>
        </p:nvSpPr>
        <p:spPr bwMode="auto">
          <a:xfrm>
            <a:off x="838200" y="2208312"/>
            <a:ext cx="2362200" cy="13716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69804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69804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41" name="Rectangle 1029"/>
          <p:cNvSpPr>
            <a:spLocks noChangeArrowheads="1"/>
          </p:cNvSpPr>
          <p:nvPr/>
        </p:nvSpPr>
        <p:spPr bwMode="auto">
          <a:xfrm>
            <a:off x="3657600" y="2284512"/>
            <a:ext cx="2362200" cy="13716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72941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72941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42" name="Rectangle 1030"/>
          <p:cNvSpPr>
            <a:spLocks noChangeArrowheads="1"/>
          </p:cNvSpPr>
          <p:nvPr/>
        </p:nvSpPr>
        <p:spPr bwMode="auto">
          <a:xfrm>
            <a:off x="6400800" y="2284512"/>
            <a:ext cx="2362200" cy="13716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69804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69804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43" name="Rectangle 1031"/>
          <p:cNvSpPr>
            <a:spLocks noChangeArrowheads="1"/>
          </p:cNvSpPr>
          <p:nvPr/>
        </p:nvSpPr>
        <p:spPr bwMode="auto">
          <a:xfrm>
            <a:off x="2819400" y="5408712"/>
            <a:ext cx="4343400" cy="1066800"/>
          </a:xfrm>
          <a:prstGeom prst="rect">
            <a:avLst/>
          </a:prstGeom>
          <a:gradFill rotWithShape="0">
            <a:gsLst>
              <a:gs pos="0">
                <a:srgbClr val="99FFCC">
                  <a:gamma/>
                  <a:shade val="69804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9804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4" name="Text Box 1032"/>
          <p:cNvSpPr txBox="1">
            <a:spLocks noChangeArrowheads="1"/>
          </p:cNvSpPr>
          <p:nvPr/>
        </p:nvSpPr>
        <p:spPr bwMode="auto">
          <a:xfrm>
            <a:off x="990600" y="2360712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Objectives, task setting and communicating</a:t>
            </a:r>
          </a:p>
        </p:txBody>
      </p:sp>
      <p:sp>
        <p:nvSpPr>
          <p:cNvPr id="4105" name="Text Box 1033"/>
          <p:cNvSpPr txBox="1">
            <a:spLocks noChangeArrowheads="1"/>
          </p:cNvSpPr>
          <p:nvPr/>
        </p:nvSpPr>
        <p:spPr bwMode="auto">
          <a:xfrm>
            <a:off x="3962400" y="2741712"/>
            <a:ext cx="1828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Resource allocation</a:t>
            </a:r>
          </a:p>
        </p:txBody>
      </p:sp>
      <p:sp>
        <p:nvSpPr>
          <p:cNvPr id="4106" name="Text Box 1034"/>
          <p:cNvSpPr txBox="1">
            <a:spLocks noChangeArrowheads="1"/>
          </p:cNvSpPr>
          <p:nvPr/>
        </p:nvSpPr>
        <p:spPr bwMode="auto">
          <a:xfrm>
            <a:off x="6629400" y="2513112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Monitoring and controlling the plan</a:t>
            </a:r>
          </a:p>
        </p:txBody>
      </p:sp>
      <p:sp>
        <p:nvSpPr>
          <p:cNvPr id="731147" name="Rectangle 1035"/>
          <p:cNvSpPr>
            <a:spLocks noChangeArrowheads="1"/>
          </p:cNvSpPr>
          <p:nvPr/>
        </p:nvSpPr>
        <p:spPr bwMode="auto">
          <a:xfrm>
            <a:off x="2819400" y="4037112"/>
            <a:ext cx="4343400" cy="1066800"/>
          </a:xfrm>
          <a:prstGeom prst="rect">
            <a:avLst/>
          </a:prstGeom>
          <a:gradFill rotWithShape="0">
            <a:gsLst>
              <a:gs pos="0">
                <a:srgbClr val="CCFF99">
                  <a:gamma/>
                  <a:shade val="72941"/>
                  <a:invGamma/>
                </a:srgbClr>
              </a:gs>
              <a:gs pos="50000">
                <a:srgbClr val="CCFF99"/>
              </a:gs>
              <a:gs pos="100000">
                <a:srgbClr val="CCFF99">
                  <a:gamma/>
                  <a:shade val="72941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8" name="Text Box 1036"/>
          <p:cNvSpPr txBox="1">
            <a:spLocks noChangeArrowheads="1"/>
          </p:cNvSpPr>
          <p:nvPr/>
        </p:nvSpPr>
        <p:spPr bwMode="auto">
          <a:xfrm>
            <a:off x="3429000" y="4189512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Pulling it all together: the </a:t>
            </a:r>
            <a:r>
              <a:rPr lang="en-GB" altLang="en-US" sz="2000" b="1" i="1" dirty="0">
                <a:solidFill>
                  <a:schemeClr val="bg2"/>
                </a:solidFill>
              </a:rPr>
              <a:t>Balanced Score Card</a:t>
            </a:r>
          </a:p>
        </p:txBody>
      </p:sp>
      <p:sp>
        <p:nvSpPr>
          <p:cNvPr id="4109" name="Text Box 1037"/>
          <p:cNvSpPr txBox="1">
            <a:spLocks noChangeArrowheads="1"/>
          </p:cNvSpPr>
          <p:nvPr/>
        </p:nvSpPr>
        <p:spPr bwMode="auto">
          <a:xfrm>
            <a:off x="3276600" y="5637312"/>
            <a:ext cx="3733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 dirty="0">
                <a:solidFill>
                  <a:schemeClr val="bg2"/>
                </a:solidFill>
              </a:rPr>
              <a:t>Prescriptive Strategic Planning: concepts and problems</a:t>
            </a:r>
          </a:p>
        </p:txBody>
      </p:sp>
      <p:sp>
        <p:nvSpPr>
          <p:cNvPr id="731150" name="AutoShape 1038"/>
          <p:cNvSpPr>
            <a:spLocks noChangeArrowheads="1"/>
          </p:cNvSpPr>
          <p:nvPr/>
        </p:nvSpPr>
        <p:spPr bwMode="auto">
          <a:xfrm rot="1927613">
            <a:off x="2057400" y="15225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51" name="AutoShape 1039"/>
          <p:cNvSpPr>
            <a:spLocks noChangeArrowheads="1"/>
          </p:cNvSpPr>
          <p:nvPr/>
        </p:nvSpPr>
        <p:spPr bwMode="auto">
          <a:xfrm>
            <a:off x="4648200" y="19035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52" name="AutoShape 1040"/>
          <p:cNvSpPr>
            <a:spLocks noChangeArrowheads="1"/>
          </p:cNvSpPr>
          <p:nvPr/>
        </p:nvSpPr>
        <p:spPr bwMode="auto">
          <a:xfrm rot="-2136271">
            <a:off x="7239000" y="15987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53" name="AutoShape 1041"/>
          <p:cNvSpPr>
            <a:spLocks noChangeArrowheads="1"/>
          </p:cNvSpPr>
          <p:nvPr/>
        </p:nvSpPr>
        <p:spPr bwMode="auto">
          <a:xfrm rot="-2359591">
            <a:off x="2133600" y="38847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54" name="AutoShape 1042"/>
          <p:cNvSpPr>
            <a:spLocks noChangeArrowheads="1"/>
          </p:cNvSpPr>
          <p:nvPr/>
        </p:nvSpPr>
        <p:spPr bwMode="auto">
          <a:xfrm>
            <a:off x="4648200" y="35037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55" name="AutoShape 1043"/>
          <p:cNvSpPr>
            <a:spLocks noChangeArrowheads="1"/>
          </p:cNvSpPr>
          <p:nvPr/>
        </p:nvSpPr>
        <p:spPr bwMode="auto">
          <a:xfrm rot="2022989">
            <a:off x="7391400" y="38085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1156" name="AutoShape 1044"/>
          <p:cNvSpPr>
            <a:spLocks noChangeArrowheads="1"/>
          </p:cNvSpPr>
          <p:nvPr/>
        </p:nvSpPr>
        <p:spPr bwMode="auto">
          <a:xfrm>
            <a:off x="4724400" y="50277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gradFill rotWithShape="0">
            <a:gsLst>
              <a:gs pos="0">
                <a:srgbClr val="CCFF99">
                  <a:gamma/>
                  <a:shade val="66667"/>
                  <a:invGamma/>
                </a:srgbClr>
              </a:gs>
              <a:gs pos="50000">
                <a:srgbClr val="CCFF99"/>
              </a:gs>
              <a:gs pos="100000">
                <a:srgbClr val="CCFF99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17" name="Text Box 1045"/>
          <p:cNvSpPr txBox="1">
            <a:spLocks noChangeArrowheads="1"/>
          </p:cNvSpPr>
          <p:nvPr/>
        </p:nvSpPr>
        <p:spPr bwMode="auto">
          <a:xfrm>
            <a:off x="533400" y="304800"/>
            <a:ext cx="7924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Main elements of the implementation process</a:t>
            </a:r>
          </a:p>
        </p:txBody>
      </p:sp>
    </p:spTree>
    <p:extLst>
      <p:ext uri="{BB962C8B-B14F-4D97-AF65-F5344CB8AC3E}">
        <p14:creationId xmlns:p14="http://schemas.microsoft.com/office/powerpoint/2010/main" val="2218658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83" name="Rectangle 3"/>
          <p:cNvSpPr>
            <a:spLocks noChangeArrowheads="1"/>
          </p:cNvSpPr>
          <p:nvPr/>
        </p:nvSpPr>
        <p:spPr bwMode="auto">
          <a:xfrm>
            <a:off x="2743200" y="836712"/>
            <a:ext cx="4343400" cy="1066800"/>
          </a:xfrm>
          <a:prstGeom prst="rect">
            <a:avLst/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endParaRPr lang="en-US" altLang="en-US" dirty="0"/>
          </a:p>
        </p:txBody>
      </p:sp>
      <p:sp>
        <p:nvSpPr>
          <p:cNvPr id="5123" name="Text Box 4"/>
          <p:cNvSpPr txBox="1">
            <a:spLocks noChangeArrowheads="1"/>
          </p:cNvSpPr>
          <p:nvPr/>
        </p:nvSpPr>
        <p:spPr bwMode="auto">
          <a:xfrm>
            <a:off x="2895600" y="989112"/>
            <a:ext cx="3886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The nature and limitations of the implementation process</a:t>
            </a:r>
          </a:p>
        </p:txBody>
      </p:sp>
      <p:sp>
        <p:nvSpPr>
          <p:cNvPr id="737285" name="Rectangle 5"/>
          <p:cNvSpPr>
            <a:spLocks noChangeArrowheads="1"/>
          </p:cNvSpPr>
          <p:nvPr/>
        </p:nvSpPr>
        <p:spPr bwMode="auto">
          <a:xfrm>
            <a:off x="838200" y="2208312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86" name="Rectangle 6"/>
          <p:cNvSpPr>
            <a:spLocks noChangeArrowheads="1"/>
          </p:cNvSpPr>
          <p:nvPr/>
        </p:nvSpPr>
        <p:spPr bwMode="auto">
          <a:xfrm>
            <a:off x="3657600" y="2284512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87" name="Rectangle 7"/>
          <p:cNvSpPr>
            <a:spLocks noChangeArrowheads="1"/>
          </p:cNvSpPr>
          <p:nvPr/>
        </p:nvSpPr>
        <p:spPr bwMode="auto">
          <a:xfrm>
            <a:off x="6400800" y="2284512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88" name="Rectangle 8"/>
          <p:cNvSpPr>
            <a:spLocks noChangeArrowheads="1"/>
          </p:cNvSpPr>
          <p:nvPr/>
        </p:nvSpPr>
        <p:spPr bwMode="auto">
          <a:xfrm>
            <a:off x="2819400" y="5408712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8" name="Text Box 9"/>
          <p:cNvSpPr txBox="1">
            <a:spLocks noChangeArrowheads="1"/>
          </p:cNvSpPr>
          <p:nvPr/>
        </p:nvSpPr>
        <p:spPr bwMode="auto">
          <a:xfrm>
            <a:off x="990600" y="2360712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Objectives, task setting and communicating</a:t>
            </a:r>
          </a:p>
        </p:txBody>
      </p:sp>
      <p:sp>
        <p:nvSpPr>
          <p:cNvPr id="5129" name="Text Box 10"/>
          <p:cNvSpPr txBox="1">
            <a:spLocks noChangeArrowheads="1"/>
          </p:cNvSpPr>
          <p:nvPr/>
        </p:nvSpPr>
        <p:spPr bwMode="auto">
          <a:xfrm>
            <a:off x="3962400" y="2741712"/>
            <a:ext cx="1828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Resource allocation</a:t>
            </a:r>
          </a:p>
        </p:txBody>
      </p:sp>
      <p:sp>
        <p:nvSpPr>
          <p:cNvPr id="5130" name="Text Box 11"/>
          <p:cNvSpPr txBox="1">
            <a:spLocks noChangeArrowheads="1"/>
          </p:cNvSpPr>
          <p:nvPr/>
        </p:nvSpPr>
        <p:spPr bwMode="auto">
          <a:xfrm>
            <a:off x="6629400" y="2513112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Monitoring and controlling the plan</a:t>
            </a:r>
          </a:p>
        </p:txBody>
      </p:sp>
      <p:sp>
        <p:nvSpPr>
          <p:cNvPr id="737292" name="Rectangle 12"/>
          <p:cNvSpPr>
            <a:spLocks noChangeArrowheads="1"/>
          </p:cNvSpPr>
          <p:nvPr/>
        </p:nvSpPr>
        <p:spPr bwMode="auto">
          <a:xfrm>
            <a:off x="2819400" y="4037112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32" name="Text Box 13"/>
          <p:cNvSpPr txBox="1">
            <a:spLocks noChangeArrowheads="1"/>
          </p:cNvSpPr>
          <p:nvPr/>
        </p:nvSpPr>
        <p:spPr bwMode="auto">
          <a:xfrm>
            <a:off x="3429000" y="4189512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Pulling it all together: the </a:t>
            </a:r>
            <a:r>
              <a:rPr lang="en-GB" altLang="en-US" sz="2000" b="1" i="1" dirty="0">
                <a:solidFill>
                  <a:schemeClr val="bg2"/>
                </a:solidFill>
              </a:rPr>
              <a:t>Balanced Score Card</a:t>
            </a:r>
          </a:p>
        </p:txBody>
      </p:sp>
      <p:sp>
        <p:nvSpPr>
          <p:cNvPr id="5133" name="Text Box 14"/>
          <p:cNvSpPr txBox="1">
            <a:spLocks noChangeArrowheads="1"/>
          </p:cNvSpPr>
          <p:nvPr/>
        </p:nvSpPr>
        <p:spPr bwMode="auto">
          <a:xfrm>
            <a:off x="3276600" y="5637312"/>
            <a:ext cx="3733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 dirty="0">
                <a:solidFill>
                  <a:schemeClr val="bg2"/>
                </a:solidFill>
              </a:rPr>
              <a:t>Prescriptive Strategic Planning: concepts and problems</a:t>
            </a:r>
          </a:p>
        </p:txBody>
      </p:sp>
      <p:sp>
        <p:nvSpPr>
          <p:cNvPr id="737295" name="AutoShape 15"/>
          <p:cNvSpPr>
            <a:spLocks noChangeArrowheads="1"/>
          </p:cNvSpPr>
          <p:nvPr/>
        </p:nvSpPr>
        <p:spPr bwMode="auto">
          <a:xfrm rot="1927613">
            <a:off x="2057400" y="15225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96" name="AutoShape 16"/>
          <p:cNvSpPr>
            <a:spLocks noChangeArrowheads="1"/>
          </p:cNvSpPr>
          <p:nvPr/>
        </p:nvSpPr>
        <p:spPr bwMode="auto">
          <a:xfrm>
            <a:off x="4648200" y="19035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97" name="AutoShape 17"/>
          <p:cNvSpPr>
            <a:spLocks noChangeArrowheads="1"/>
          </p:cNvSpPr>
          <p:nvPr/>
        </p:nvSpPr>
        <p:spPr bwMode="auto">
          <a:xfrm rot="-2136271">
            <a:off x="7239000" y="15987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98" name="AutoShape 18"/>
          <p:cNvSpPr>
            <a:spLocks noChangeArrowheads="1"/>
          </p:cNvSpPr>
          <p:nvPr/>
        </p:nvSpPr>
        <p:spPr bwMode="auto">
          <a:xfrm rot="-2359591">
            <a:off x="2133600" y="38847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99" name="AutoShape 19"/>
          <p:cNvSpPr>
            <a:spLocks noChangeArrowheads="1"/>
          </p:cNvSpPr>
          <p:nvPr/>
        </p:nvSpPr>
        <p:spPr bwMode="auto">
          <a:xfrm>
            <a:off x="4648200" y="35037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300" name="AutoShape 20"/>
          <p:cNvSpPr>
            <a:spLocks noChangeArrowheads="1"/>
          </p:cNvSpPr>
          <p:nvPr/>
        </p:nvSpPr>
        <p:spPr bwMode="auto">
          <a:xfrm rot="2022989">
            <a:off x="7391400" y="38085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301" name="AutoShape 21"/>
          <p:cNvSpPr>
            <a:spLocks noChangeArrowheads="1"/>
          </p:cNvSpPr>
          <p:nvPr/>
        </p:nvSpPr>
        <p:spPr bwMode="auto">
          <a:xfrm>
            <a:off x="4724400" y="5027712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41" name="Text Box 22"/>
          <p:cNvSpPr txBox="1">
            <a:spLocks noChangeArrowheads="1"/>
          </p:cNvSpPr>
          <p:nvPr/>
        </p:nvSpPr>
        <p:spPr bwMode="auto">
          <a:xfrm>
            <a:off x="533400" y="304800"/>
            <a:ext cx="7924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Main elements of the implementation process</a:t>
            </a:r>
          </a:p>
        </p:txBody>
      </p:sp>
    </p:spTree>
    <p:extLst>
      <p:ext uri="{BB962C8B-B14F-4D97-AF65-F5344CB8AC3E}">
        <p14:creationId xmlns:p14="http://schemas.microsoft.com/office/powerpoint/2010/main" val="945218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502976"/>
            <a:ext cx="7772400" cy="990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The nature and limitations of the implementation process - 1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6907213" cy="4953000"/>
          </a:xfrm>
          <a:noFill/>
        </p:spPr>
        <p:txBody>
          <a:bodyPr>
            <a:normAutofit lnSpcReduction="10000"/>
          </a:bodyPr>
          <a:lstStyle/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‘Implementation’ comes after the strategic choice has been decided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Implementation seeks to address the following questions: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400" dirty="0" smtClean="0"/>
              <a:t>What activities have been agreed in order to achieve the agreed objectives?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400" dirty="0" smtClean="0"/>
              <a:t>What is the timescale for the implementation of such plans?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400" dirty="0" smtClean="0"/>
              <a:t>How will progress be monitored and controlled?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As defined in strategy literature, implementation attempts to carry out the chosen strategy: </a:t>
            </a:r>
            <a:r>
              <a:rPr lang="en-GB" altLang="en-US" sz="2400" i="1" dirty="0" smtClean="0"/>
              <a:t>prescriptive</a:t>
            </a:r>
            <a:r>
              <a:rPr lang="en-GB" altLang="en-US" sz="2400" dirty="0" smtClean="0"/>
              <a:t> approach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6172200" y="5877272"/>
            <a:ext cx="2438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2000" i="1" dirty="0"/>
              <a:t>See</a:t>
            </a:r>
            <a:r>
              <a:rPr lang="en-GB" altLang="en-US" sz="2000" dirty="0"/>
              <a:t>: Lynch , Ch 13, Section 13.1</a:t>
            </a:r>
          </a:p>
        </p:txBody>
      </p:sp>
    </p:spTree>
    <p:extLst>
      <p:ext uri="{BB962C8B-B14F-4D97-AF65-F5344CB8AC3E}">
        <p14:creationId xmlns:p14="http://schemas.microsoft.com/office/powerpoint/2010/main" val="2639136160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>
          <a:xfrm>
            <a:off x="472008" y="830368"/>
            <a:ext cx="7772400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The nature and limitations of the implementation process - 2</a:t>
            </a: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818448"/>
            <a:ext cx="7696200" cy="4114800"/>
          </a:xfrm>
          <a:noFill/>
        </p:spPr>
        <p:txBody>
          <a:bodyPr/>
          <a:lstStyle/>
          <a:p>
            <a:pPr>
              <a:buClr>
                <a:schemeClr val="tx2"/>
              </a:buClr>
            </a:pPr>
            <a:r>
              <a:rPr lang="en-GB" altLang="en-US" sz="2400" dirty="0" smtClean="0"/>
              <a:t>But prescriptive approach may over-simplify the reality of the planning process – see Mintzberg, Quinn, Grant and many others 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Empirical research of Pettigrew and Whipp: implementation is best seen as a </a:t>
            </a:r>
            <a:r>
              <a:rPr lang="en-GB" altLang="en-US" sz="2400" i="1" dirty="0" smtClean="0">
                <a:solidFill>
                  <a:schemeClr val="tx2"/>
                </a:solidFill>
              </a:rPr>
              <a:t>continuous</a:t>
            </a:r>
            <a:r>
              <a:rPr lang="en-GB" altLang="en-US" sz="2400" dirty="0" smtClean="0"/>
              <a:t> process, rather than one that simply occurs after the strategy has been formulated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According to such strategists, prescriptive implementation ignores company politics, competitor reaction, technology change, etc.</a:t>
            </a:r>
          </a:p>
        </p:txBody>
      </p:sp>
    </p:spTree>
    <p:extLst>
      <p:ext uri="{BB962C8B-B14F-4D97-AF65-F5344CB8AC3E}">
        <p14:creationId xmlns:p14="http://schemas.microsoft.com/office/powerpoint/2010/main" val="3463297122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307" name="Rectangle 3"/>
          <p:cNvSpPr>
            <a:spLocks noChangeArrowheads="1"/>
          </p:cNvSpPr>
          <p:nvPr/>
        </p:nvSpPr>
        <p:spPr bwMode="auto">
          <a:xfrm>
            <a:off x="2732584" y="819128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endParaRPr lang="en-US" altLang="en-US" dirty="0"/>
          </a:p>
        </p:txBody>
      </p:sp>
      <p:sp>
        <p:nvSpPr>
          <p:cNvPr id="8195" name="Text Box 4"/>
          <p:cNvSpPr txBox="1">
            <a:spLocks noChangeArrowheads="1"/>
          </p:cNvSpPr>
          <p:nvPr/>
        </p:nvSpPr>
        <p:spPr bwMode="auto">
          <a:xfrm>
            <a:off x="2884984" y="971528"/>
            <a:ext cx="3886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The nature and limitations of the implementation process</a:t>
            </a:r>
          </a:p>
        </p:txBody>
      </p:sp>
      <p:sp>
        <p:nvSpPr>
          <p:cNvPr id="738309" name="Rectangle 5"/>
          <p:cNvSpPr>
            <a:spLocks noChangeArrowheads="1"/>
          </p:cNvSpPr>
          <p:nvPr/>
        </p:nvSpPr>
        <p:spPr bwMode="auto">
          <a:xfrm>
            <a:off x="827584" y="2190728"/>
            <a:ext cx="2362200" cy="13716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69804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69804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10" name="Rectangle 6"/>
          <p:cNvSpPr>
            <a:spLocks noChangeArrowheads="1"/>
          </p:cNvSpPr>
          <p:nvPr/>
        </p:nvSpPr>
        <p:spPr bwMode="auto">
          <a:xfrm>
            <a:off x="3646984" y="2266928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11" name="Rectangle 7"/>
          <p:cNvSpPr>
            <a:spLocks noChangeArrowheads="1"/>
          </p:cNvSpPr>
          <p:nvPr/>
        </p:nvSpPr>
        <p:spPr bwMode="auto">
          <a:xfrm>
            <a:off x="6390184" y="2266928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12" name="Rectangle 8"/>
          <p:cNvSpPr>
            <a:spLocks noChangeArrowheads="1"/>
          </p:cNvSpPr>
          <p:nvPr/>
        </p:nvSpPr>
        <p:spPr bwMode="auto">
          <a:xfrm>
            <a:off x="2808784" y="5391128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0" name="Text Box 9"/>
          <p:cNvSpPr txBox="1">
            <a:spLocks noChangeArrowheads="1"/>
          </p:cNvSpPr>
          <p:nvPr/>
        </p:nvSpPr>
        <p:spPr bwMode="auto">
          <a:xfrm>
            <a:off x="979984" y="2343128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Objectives, task setting and communicating</a:t>
            </a:r>
          </a:p>
        </p:txBody>
      </p:sp>
      <p:sp>
        <p:nvSpPr>
          <p:cNvPr id="8201" name="Text Box 10"/>
          <p:cNvSpPr txBox="1">
            <a:spLocks noChangeArrowheads="1"/>
          </p:cNvSpPr>
          <p:nvPr/>
        </p:nvSpPr>
        <p:spPr bwMode="auto">
          <a:xfrm>
            <a:off x="3951784" y="2724128"/>
            <a:ext cx="1828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Resource allocation</a:t>
            </a:r>
          </a:p>
        </p:txBody>
      </p:sp>
      <p:sp>
        <p:nvSpPr>
          <p:cNvPr id="8202" name="Text Box 11"/>
          <p:cNvSpPr txBox="1">
            <a:spLocks noChangeArrowheads="1"/>
          </p:cNvSpPr>
          <p:nvPr/>
        </p:nvSpPr>
        <p:spPr bwMode="auto">
          <a:xfrm>
            <a:off x="6618784" y="2495528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Monitoring and controlling the plan</a:t>
            </a:r>
          </a:p>
        </p:txBody>
      </p:sp>
      <p:sp>
        <p:nvSpPr>
          <p:cNvPr id="738316" name="Rectangle 12"/>
          <p:cNvSpPr>
            <a:spLocks noChangeArrowheads="1"/>
          </p:cNvSpPr>
          <p:nvPr/>
        </p:nvSpPr>
        <p:spPr bwMode="auto">
          <a:xfrm>
            <a:off x="2808784" y="4019528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4" name="Text Box 13"/>
          <p:cNvSpPr txBox="1">
            <a:spLocks noChangeArrowheads="1"/>
          </p:cNvSpPr>
          <p:nvPr/>
        </p:nvSpPr>
        <p:spPr bwMode="auto">
          <a:xfrm>
            <a:off x="3418384" y="4171928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Pulling it all together: the </a:t>
            </a:r>
            <a:r>
              <a:rPr lang="en-GB" altLang="en-US" sz="2000" b="1" i="1" dirty="0">
                <a:solidFill>
                  <a:schemeClr val="bg2"/>
                </a:solidFill>
              </a:rPr>
              <a:t>Balanced Score Card</a:t>
            </a:r>
          </a:p>
        </p:txBody>
      </p:sp>
      <p:sp>
        <p:nvSpPr>
          <p:cNvPr id="8205" name="Text Box 14"/>
          <p:cNvSpPr txBox="1">
            <a:spLocks noChangeArrowheads="1"/>
          </p:cNvSpPr>
          <p:nvPr/>
        </p:nvSpPr>
        <p:spPr bwMode="auto">
          <a:xfrm>
            <a:off x="3265984" y="5619728"/>
            <a:ext cx="3733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 dirty="0">
                <a:solidFill>
                  <a:schemeClr val="bg2"/>
                </a:solidFill>
              </a:rPr>
              <a:t>Prescriptive Strategic Planning: concepts and problems</a:t>
            </a:r>
          </a:p>
        </p:txBody>
      </p:sp>
      <p:sp>
        <p:nvSpPr>
          <p:cNvPr id="738319" name="AutoShape 15"/>
          <p:cNvSpPr>
            <a:spLocks noChangeArrowheads="1"/>
          </p:cNvSpPr>
          <p:nvPr/>
        </p:nvSpPr>
        <p:spPr bwMode="auto">
          <a:xfrm rot="1927613">
            <a:off x="2046784" y="15049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20" name="AutoShape 16"/>
          <p:cNvSpPr>
            <a:spLocks noChangeArrowheads="1"/>
          </p:cNvSpPr>
          <p:nvPr/>
        </p:nvSpPr>
        <p:spPr bwMode="auto">
          <a:xfrm>
            <a:off x="4637584" y="18859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21" name="AutoShape 17"/>
          <p:cNvSpPr>
            <a:spLocks noChangeArrowheads="1"/>
          </p:cNvSpPr>
          <p:nvPr/>
        </p:nvSpPr>
        <p:spPr bwMode="auto">
          <a:xfrm rot="-2136271">
            <a:off x="7228384" y="15811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22" name="AutoShape 18"/>
          <p:cNvSpPr>
            <a:spLocks noChangeArrowheads="1"/>
          </p:cNvSpPr>
          <p:nvPr/>
        </p:nvSpPr>
        <p:spPr bwMode="auto">
          <a:xfrm rot="-2359591">
            <a:off x="2122984" y="38671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23" name="AutoShape 19"/>
          <p:cNvSpPr>
            <a:spLocks noChangeArrowheads="1"/>
          </p:cNvSpPr>
          <p:nvPr/>
        </p:nvSpPr>
        <p:spPr bwMode="auto">
          <a:xfrm>
            <a:off x="4637584" y="34861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24" name="AutoShape 20"/>
          <p:cNvSpPr>
            <a:spLocks noChangeArrowheads="1"/>
          </p:cNvSpPr>
          <p:nvPr/>
        </p:nvSpPr>
        <p:spPr bwMode="auto">
          <a:xfrm rot="2022989">
            <a:off x="7380784" y="37909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8325" name="AutoShape 21"/>
          <p:cNvSpPr>
            <a:spLocks noChangeArrowheads="1"/>
          </p:cNvSpPr>
          <p:nvPr/>
        </p:nvSpPr>
        <p:spPr bwMode="auto">
          <a:xfrm>
            <a:off x="4713784" y="50101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3" name="Text Box 22"/>
          <p:cNvSpPr txBox="1">
            <a:spLocks noChangeArrowheads="1"/>
          </p:cNvSpPr>
          <p:nvPr/>
        </p:nvSpPr>
        <p:spPr bwMode="auto">
          <a:xfrm>
            <a:off x="533400" y="304800"/>
            <a:ext cx="7924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Main elements of the implementation process</a:t>
            </a:r>
          </a:p>
        </p:txBody>
      </p:sp>
    </p:spTree>
    <p:extLst>
      <p:ext uri="{BB962C8B-B14F-4D97-AF65-F5344CB8AC3E}">
        <p14:creationId xmlns:p14="http://schemas.microsoft.com/office/powerpoint/2010/main" val="3937698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2768" y="1600200"/>
            <a:ext cx="7772400" cy="4724400"/>
          </a:xfrm>
        </p:spPr>
        <p:txBody>
          <a:bodyPr/>
          <a:lstStyle/>
          <a:p>
            <a:pPr marL="609600" indent="-609600"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The five basic areas that need to be explored:</a:t>
            </a:r>
          </a:p>
          <a:p>
            <a:pPr marL="609600" indent="-609600">
              <a:buClr>
                <a:schemeClr val="tx2"/>
              </a:buClr>
              <a:buFont typeface="Wingdings" pitchFamily="2" charset="2"/>
              <a:buAutoNum type="arabicPeriod"/>
            </a:pPr>
            <a:r>
              <a:rPr lang="en-GB" altLang="en-US" sz="2400" dirty="0" smtClean="0">
                <a:solidFill>
                  <a:srgbClr val="92D050"/>
                </a:solidFill>
              </a:rPr>
              <a:t>Who developed the strategies that are now being implemented? </a:t>
            </a:r>
            <a:r>
              <a:rPr lang="en-GB" altLang="en-US" sz="2400" dirty="0" smtClean="0"/>
              <a:t>Perhaps managers themselves? Perhaps superiors? The answer will indicate the understanding and commitment that will be given to implementing the strategy</a:t>
            </a:r>
          </a:p>
          <a:p>
            <a:pPr marL="609600" indent="-609600">
              <a:buClr>
                <a:schemeClr val="tx2"/>
              </a:buClr>
              <a:buFont typeface="Wingdings" pitchFamily="2" charset="2"/>
              <a:buAutoNum type="arabicPeriod"/>
            </a:pPr>
            <a:r>
              <a:rPr lang="en-GB" altLang="en-US" sz="2400" dirty="0" smtClean="0">
                <a:solidFill>
                  <a:srgbClr val="92D050"/>
                </a:solidFill>
              </a:rPr>
              <a:t>Who will implement the strategies? </a:t>
            </a:r>
            <a:r>
              <a:rPr lang="en-GB" altLang="en-US" sz="2400" dirty="0" smtClean="0"/>
              <a:t>It is essential to identify the clear responsibility of those people tasked with implementation</a:t>
            </a:r>
          </a:p>
          <a:p>
            <a:pPr marL="609600" indent="-609600">
              <a:buClr>
                <a:schemeClr val="tx2"/>
              </a:buClr>
              <a:buFont typeface="Wingdings" pitchFamily="2" charset="2"/>
              <a:buAutoNum type="arabicPeriod"/>
            </a:pPr>
            <a:r>
              <a:rPr lang="en-GB" altLang="en-US" sz="2400" dirty="0" smtClean="0">
                <a:solidFill>
                  <a:srgbClr val="92D050"/>
                </a:solidFill>
              </a:rPr>
              <a:t>What objectives and tasks will they need to accomplish? </a:t>
            </a:r>
            <a:r>
              <a:rPr lang="en-GB" altLang="en-US" sz="2400" dirty="0" smtClean="0"/>
              <a:t>Implementation will have little meaning if the tasks are unclear</a:t>
            </a:r>
          </a:p>
        </p:txBody>
      </p:sp>
      <p:sp>
        <p:nvSpPr>
          <p:cNvPr id="9219" name="Rectangle 5"/>
          <p:cNvSpPr>
            <a:spLocks noGrp="1" noChangeArrowheads="1"/>
          </p:cNvSpPr>
          <p:nvPr>
            <p:ph type="title"/>
          </p:nvPr>
        </p:nvSpPr>
        <p:spPr>
          <a:xfrm>
            <a:off x="683568" y="612856"/>
            <a:ext cx="8153400" cy="69986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Objectives, task setting and communicating - 1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3886200" y="6096000"/>
            <a:ext cx="464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Lynch, Ch 13, Section 13.2</a:t>
            </a:r>
          </a:p>
        </p:txBody>
      </p:sp>
    </p:spTree>
    <p:extLst>
      <p:ext uri="{BB962C8B-B14F-4D97-AF65-F5344CB8AC3E}">
        <p14:creationId xmlns:p14="http://schemas.microsoft.com/office/powerpoint/2010/main" val="3076214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692696"/>
            <a:ext cx="8153400" cy="619472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Objectives, task setting and communicating - 2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2768" y="1600200"/>
            <a:ext cx="7772400" cy="4800600"/>
          </a:xfrm>
        </p:spPr>
        <p:txBody>
          <a:bodyPr/>
          <a:lstStyle/>
          <a:p>
            <a:pPr marL="609600" indent="-609600"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>
                <a:cs typeface="Times New Roman" charset="0"/>
              </a:rPr>
              <a:t>The five basic areas that need to be explored - continued</a:t>
            </a:r>
          </a:p>
          <a:p>
            <a:pPr marL="609600" indent="-609600">
              <a:buClr>
                <a:schemeClr val="tx2"/>
              </a:buClr>
              <a:buFont typeface="Wingdings" pitchFamily="2" charset="2"/>
              <a:buAutoNum type="arabicPeriod" startAt="4"/>
            </a:pPr>
            <a:r>
              <a:rPr lang="en-GB" altLang="en-US" sz="2400" dirty="0" smtClean="0">
                <a:solidFill>
                  <a:srgbClr val="92D050"/>
                </a:solidFill>
                <a:cs typeface="Times New Roman" charset="0"/>
              </a:rPr>
              <a:t>How can objectives and tasks be handled in fast-changing and uncertain environments? </a:t>
            </a:r>
            <a:r>
              <a:rPr lang="en-GB" altLang="en-US" sz="2400" dirty="0" smtClean="0">
                <a:cs typeface="Times New Roman" charset="0"/>
              </a:rPr>
              <a:t>The special circumstances surrounding such environments favour more flexibility in targets. But how is this to be handled and how controlled? Daily? Weekly? Etc.</a:t>
            </a:r>
          </a:p>
          <a:p>
            <a:pPr marL="609600" indent="-609600">
              <a:buClr>
                <a:schemeClr val="tx2"/>
              </a:buClr>
              <a:buFont typeface="Wingdings" pitchFamily="2" charset="2"/>
              <a:buAutoNum type="arabicPeriod" startAt="4"/>
            </a:pPr>
            <a:r>
              <a:rPr lang="en-GB" altLang="en-US" sz="2400" dirty="0" smtClean="0">
                <a:solidFill>
                  <a:srgbClr val="92D050"/>
                </a:solidFill>
                <a:cs typeface="Times New Roman" charset="0"/>
              </a:rPr>
              <a:t>How will the implementation process be communicated and co-ordinated? </a:t>
            </a:r>
            <a:r>
              <a:rPr lang="en-GB" altLang="en-US" sz="2400" dirty="0" smtClean="0">
                <a:cs typeface="Times New Roman" charset="0"/>
              </a:rPr>
              <a:t>Precisely what mechanism will be used to communicate the chosen strategy and start the implementation? And who will co-ordinate the various people involved so that they all know what they are doing as individuals?</a:t>
            </a: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560553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6259" name="Rectangle 3"/>
          <p:cNvSpPr>
            <a:spLocks noChangeArrowheads="1"/>
          </p:cNvSpPr>
          <p:nvPr/>
        </p:nvSpPr>
        <p:spPr bwMode="auto">
          <a:xfrm>
            <a:off x="2743200" y="849704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endParaRPr lang="en-US" altLang="en-US" dirty="0"/>
          </a:p>
        </p:txBody>
      </p:sp>
      <p:sp>
        <p:nvSpPr>
          <p:cNvPr id="12291" name="Text Box 4"/>
          <p:cNvSpPr txBox="1">
            <a:spLocks noChangeArrowheads="1"/>
          </p:cNvSpPr>
          <p:nvPr/>
        </p:nvSpPr>
        <p:spPr bwMode="auto">
          <a:xfrm>
            <a:off x="2895600" y="1002104"/>
            <a:ext cx="3886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The nature and limitations of the implementation process</a:t>
            </a:r>
          </a:p>
        </p:txBody>
      </p:sp>
      <p:sp>
        <p:nvSpPr>
          <p:cNvPr id="736261" name="Rectangle 5"/>
          <p:cNvSpPr>
            <a:spLocks noChangeArrowheads="1"/>
          </p:cNvSpPr>
          <p:nvPr/>
        </p:nvSpPr>
        <p:spPr bwMode="auto">
          <a:xfrm>
            <a:off x="838200" y="2221304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62" name="Rectangle 6"/>
          <p:cNvSpPr>
            <a:spLocks noChangeArrowheads="1"/>
          </p:cNvSpPr>
          <p:nvPr/>
        </p:nvSpPr>
        <p:spPr bwMode="auto">
          <a:xfrm>
            <a:off x="3657600" y="2297504"/>
            <a:ext cx="2362200" cy="13716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72941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72941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63" name="Rectangle 7"/>
          <p:cNvSpPr>
            <a:spLocks noChangeArrowheads="1"/>
          </p:cNvSpPr>
          <p:nvPr/>
        </p:nvSpPr>
        <p:spPr bwMode="auto">
          <a:xfrm>
            <a:off x="6400800" y="2297504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64" name="Rectangle 8"/>
          <p:cNvSpPr>
            <a:spLocks noChangeArrowheads="1"/>
          </p:cNvSpPr>
          <p:nvPr/>
        </p:nvSpPr>
        <p:spPr bwMode="auto">
          <a:xfrm>
            <a:off x="2819400" y="5421704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2296" name="Text Box 9"/>
          <p:cNvSpPr txBox="1">
            <a:spLocks noChangeArrowheads="1"/>
          </p:cNvSpPr>
          <p:nvPr/>
        </p:nvSpPr>
        <p:spPr bwMode="auto">
          <a:xfrm>
            <a:off x="990600" y="2373704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Objectives, task setting and communicating</a:t>
            </a:r>
          </a:p>
        </p:txBody>
      </p:sp>
      <p:sp>
        <p:nvSpPr>
          <p:cNvPr id="12297" name="Text Box 10"/>
          <p:cNvSpPr txBox="1">
            <a:spLocks noChangeArrowheads="1"/>
          </p:cNvSpPr>
          <p:nvPr/>
        </p:nvSpPr>
        <p:spPr bwMode="auto">
          <a:xfrm>
            <a:off x="3962400" y="2754704"/>
            <a:ext cx="1828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Resource allocation</a:t>
            </a:r>
          </a:p>
        </p:txBody>
      </p:sp>
      <p:sp>
        <p:nvSpPr>
          <p:cNvPr id="12298" name="Text Box 11"/>
          <p:cNvSpPr txBox="1">
            <a:spLocks noChangeArrowheads="1"/>
          </p:cNvSpPr>
          <p:nvPr/>
        </p:nvSpPr>
        <p:spPr bwMode="auto">
          <a:xfrm>
            <a:off x="6629400" y="2526104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Monitoring and controlling the plan</a:t>
            </a:r>
          </a:p>
        </p:txBody>
      </p:sp>
      <p:sp>
        <p:nvSpPr>
          <p:cNvPr id="736268" name="Rectangle 12"/>
          <p:cNvSpPr>
            <a:spLocks noChangeArrowheads="1"/>
          </p:cNvSpPr>
          <p:nvPr/>
        </p:nvSpPr>
        <p:spPr bwMode="auto">
          <a:xfrm>
            <a:off x="2819400" y="4050104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2300" name="Text Box 13"/>
          <p:cNvSpPr txBox="1">
            <a:spLocks noChangeArrowheads="1"/>
          </p:cNvSpPr>
          <p:nvPr/>
        </p:nvSpPr>
        <p:spPr bwMode="auto">
          <a:xfrm>
            <a:off x="3429000" y="4202504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Pulling it all together: the </a:t>
            </a:r>
            <a:r>
              <a:rPr lang="en-GB" altLang="en-US" sz="2000" b="1" i="1" dirty="0">
                <a:solidFill>
                  <a:schemeClr val="bg2"/>
                </a:solidFill>
              </a:rPr>
              <a:t>Balanced Score Card</a:t>
            </a:r>
          </a:p>
        </p:txBody>
      </p:sp>
      <p:sp>
        <p:nvSpPr>
          <p:cNvPr id="12301" name="Text Box 14"/>
          <p:cNvSpPr txBox="1">
            <a:spLocks noChangeArrowheads="1"/>
          </p:cNvSpPr>
          <p:nvPr/>
        </p:nvSpPr>
        <p:spPr bwMode="auto">
          <a:xfrm>
            <a:off x="3276600" y="5650304"/>
            <a:ext cx="3733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 dirty="0">
                <a:solidFill>
                  <a:schemeClr val="bg2"/>
                </a:solidFill>
              </a:rPr>
              <a:t>Prescriptive Strategic Planning: concepts and problems</a:t>
            </a:r>
          </a:p>
        </p:txBody>
      </p:sp>
      <p:sp>
        <p:nvSpPr>
          <p:cNvPr id="736271" name="AutoShape 15"/>
          <p:cNvSpPr>
            <a:spLocks noChangeArrowheads="1"/>
          </p:cNvSpPr>
          <p:nvPr/>
        </p:nvSpPr>
        <p:spPr bwMode="auto">
          <a:xfrm rot="1927613">
            <a:off x="2057400" y="1535504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72" name="AutoShape 16"/>
          <p:cNvSpPr>
            <a:spLocks noChangeArrowheads="1"/>
          </p:cNvSpPr>
          <p:nvPr/>
        </p:nvSpPr>
        <p:spPr bwMode="auto">
          <a:xfrm>
            <a:off x="4648200" y="1916504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73" name="AutoShape 17"/>
          <p:cNvSpPr>
            <a:spLocks noChangeArrowheads="1"/>
          </p:cNvSpPr>
          <p:nvPr/>
        </p:nvSpPr>
        <p:spPr bwMode="auto">
          <a:xfrm rot="-2136271">
            <a:off x="7239000" y="1611704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74" name="AutoShape 18"/>
          <p:cNvSpPr>
            <a:spLocks noChangeArrowheads="1"/>
          </p:cNvSpPr>
          <p:nvPr/>
        </p:nvSpPr>
        <p:spPr bwMode="auto">
          <a:xfrm rot="-2359591">
            <a:off x="2133600" y="3897704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75" name="AutoShape 19"/>
          <p:cNvSpPr>
            <a:spLocks noChangeArrowheads="1"/>
          </p:cNvSpPr>
          <p:nvPr/>
        </p:nvSpPr>
        <p:spPr bwMode="auto">
          <a:xfrm>
            <a:off x="4648200" y="3516704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76" name="AutoShape 20"/>
          <p:cNvSpPr>
            <a:spLocks noChangeArrowheads="1"/>
          </p:cNvSpPr>
          <p:nvPr/>
        </p:nvSpPr>
        <p:spPr bwMode="auto">
          <a:xfrm rot="2022989">
            <a:off x="7391400" y="3821504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77" name="AutoShape 21"/>
          <p:cNvSpPr>
            <a:spLocks noChangeArrowheads="1"/>
          </p:cNvSpPr>
          <p:nvPr/>
        </p:nvSpPr>
        <p:spPr bwMode="auto">
          <a:xfrm>
            <a:off x="4724400" y="5040704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2309" name="Text Box 22"/>
          <p:cNvSpPr txBox="1">
            <a:spLocks noChangeArrowheads="1"/>
          </p:cNvSpPr>
          <p:nvPr/>
        </p:nvSpPr>
        <p:spPr bwMode="auto">
          <a:xfrm>
            <a:off x="533400" y="304800"/>
            <a:ext cx="7924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Main elements of the implementation process</a:t>
            </a:r>
          </a:p>
        </p:txBody>
      </p:sp>
    </p:spTree>
    <p:extLst>
      <p:ext uri="{BB962C8B-B14F-4D97-AF65-F5344CB8AC3E}">
        <p14:creationId xmlns:p14="http://schemas.microsoft.com/office/powerpoint/2010/main" val="1527228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76672"/>
            <a:ext cx="7772400" cy="838200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Resource allocation -1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5184" y="1591960"/>
            <a:ext cx="7772400" cy="3733800"/>
          </a:xfrm>
        </p:spPr>
        <p:txBody>
          <a:bodyPr>
            <a:normAutofit fontScale="92500"/>
          </a:bodyPr>
          <a:lstStyle/>
          <a:p>
            <a:pPr>
              <a:buClr>
                <a:schemeClr val="tx2"/>
              </a:buClr>
            </a:pPr>
            <a:r>
              <a:rPr lang="en-GB" altLang="en-US" sz="2800" dirty="0" smtClean="0"/>
              <a:t>Most strategies require the resources of finance, people and expertise for their implementation</a:t>
            </a:r>
          </a:p>
          <a:p>
            <a:pPr>
              <a:buClr>
                <a:schemeClr val="tx2"/>
              </a:buClr>
            </a:pPr>
            <a:r>
              <a:rPr lang="en-GB" altLang="en-US" sz="2800" dirty="0" smtClean="0"/>
              <a:t>For most organisations, such resources are not infinite</a:t>
            </a:r>
          </a:p>
          <a:p>
            <a:pPr>
              <a:buClr>
                <a:schemeClr val="tx2"/>
              </a:buClr>
            </a:pPr>
            <a:r>
              <a:rPr lang="en-GB" altLang="en-US" sz="2800" dirty="0" smtClean="0"/>
              <a:t>Resource allocation often involves difficult decisions about the resource-demands of different strategies: for example, do we undertake an acquisition or do we invest in an existing brand?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4482408" y="5805264"/>
            <a:ext cx="4495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 Ch 13, Section 13.3</a:t>
            </a:r>
          </a:p>
        </p:txBody>
      </p:sp>
    </p:spTree>
    <p:extLst>
      <p:ext uri="{BB962C8B-B14F-4D97-AF65-F5344CB8AC3E}">
        <p14:creationId xmlns:p14="http://schemas.microsoft.com/office/powerpoint/2010/main" val="2309909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76672"/>
            <a:ext cx="7772400" cy="838200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Resource allocation - 2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9648" y="1541512"/>
            <a:ext cx="7772400" cy="4263752"/>
          </a:xfrm>
        </p:spPr>
        <p:txBody>
          <a:bodyPr/>
          <a:lstStyle/>
          <a:p>
            <a:pPr>
              <a:buClr>
                <a:schemeClr val="tx2"/>
              </a:buClr>
            </a:pPr>
            <a:r>
              <a:rPr lang="en-GB" altLang="en-US" sz="2800" dirty="0" smtClean="0"/>
              <a:t>There are three main criteria for resource allocation:</a:t>
            </a:r>
          </a:p>
          <a:p>
            <a:pPr lvl="1">
              <a:buClr>
                <a:schemeClr val="tx2"/>
              </a:buClr>
            </a:pPr>
            <a:r>
              <a:rPr lang="en-GB" altLang="en-US" dirty="0" smtClean="0">
                <a:solidFill>
                  <a:srgbClr val="92D050"/>
                </a:solidFill>
              </a:rPr>
              <a:t>Contribution </a:t>
            </a:r>
            <a:r>
              <a:rPr lang="en-GB" altLang="en-US" dirty="0" smtClean="0"/>
              <a:t>of the proposed resources towards the fulfilment of the organisation’s mission and objectives</a:t>
            </a:r>
          </a:p>
          <a:p>
            <a:pPr lvl="1">
              <a:buClr>
                <a:schemeClr val="tx2"/>
              </a:buClr>
            </a:pPr>
            <a:r>
              <a:rPr lang="en-GB" altLang="en-US" dirty="0" smtClean="0"/>
              <a:t>The </a:t>
            </a:r>
            <a:r>
              <a:rPr lang="en-GB" altLang="en-US" dirty="0" smtClean="0">
                <a:solidFill>
                  <a:srgbClr val="92D050"/>
                </a:solidFill>
              </a:rPr>
              <a:t>support of key strategies </a:t>
            </a:r>
            <a:r>
              <a:rPr lang="en-GB" altLang="en-US" dirty="0" smtClean="0"/>
              <a:t>across the organisation </a:t>
            </a:r>
          </a:p>
          <a:p>
            <a:pPr lvl="1">
              <a:buClr>
                <a:schemeClr val="tx2"/>
              </a:buClr>
            </a:pPr>
            <a:r>
              <a:rPr lang="en-GB" altLang="en-US" dirty="0" smtClean="0"/>
              <a:t>The </a:t>
            </a:r>
            <a:r>
              <a:rPr lang="en-GB" altLang="en-US" dirty="0" smtClean="0">
                <a:solidFill>
                  <a:srgbClr val="92D050"/>
                </a:solidFill>
              </a:rPr>
              <a:t>level of risk </a:t>
            </a:r>
            <a:r>
              <a:rPr lang="en-GB" altLang="en-US" dirty="0" smtClean="0"/>
              <a:t>associated with a specific proposal</a:t>
            </a:r>
          </a:p>
          <a:p>
            <a:pPr lvl="1">
              <a:buClr>
                <a:schemeClr val="tx2"/>
              </a:buClr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2647872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211" name="Rectangle 1027"/>
          <p:cNvSpPr>
            <a:spLocks noChangeArrowheads="1"/>
          </p:cNvSpPr>
          <p:nvPr/>
        </p:nvSpPr>
        <p:spPr bwMode="auto">
          <a:xfrm>
            <a:off x="2743200" y="858496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endParaRPr lang="en-US" altLang="en-US" dirty="0"/>
          </a:p>
        </p:txBody>
      </p:sp>
      <p:sp>
        <p:nvSpPr>
          <p:cNvPr id="15363" name="Text Box 1028"/>
          <p:cNvSpPr txBox="1">
            <a:spLocks noChangeArrowheads="1"/>
          </p:cNvSpPr>
          <p:nvPr/>
        </p:nvSpPr>
        <p:spPr bwMode="auto">
          <a:xfrm>
            <a:off x="2895600" y="1010896"/>
            <a:ext cx="3886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The nature and limitations of the implementation process</a:t>
            </a:r>
          </a:p>
        </p:txBody>
      </p:sp>
      <p:sp>
        <p:nvSpPr>
          <p:cNvPr id="734213" name="Rectangle 1029"/>
          <p:cNvSpPr>
            <a:spLocks noChangeArrowheads="1"/>
          </p:cNvSpPr>
          <p:nvPr/>
        </p:nvSpPr>
        <p:spPr bwMode="auto">
          <a:xfrm>
            <a:off x="838200" y="2230096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14" name="Rectangle 1030"/>
          <p:cNvSpPr>
            <a:spLocks noChangeArrowheads="1"/>
          </p:cNvSpPr>
          <p:nvPr/>
        </p:nvSpPr>
        <p:spPr bwMode="auto">
          <a:xfrm>
            <a:off x="3657600" y="2306296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15" name="Rectangle 1031"/>
          <p:cNvSpPr>
            <a:spLocks noChangeArrowheads="1"/>
          </p:cNvSpPr>
          <p:nvPr/>
        </p:nvSpPr>
        <p:spPr bwMode="auto">
          <a:xfrm>
            <a:off x="6400800" y="2306296"/>
            <a:ext cx="2362200" cy="13716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69804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69804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16" name="Rectangle 1032"/>
          <p:cNvSpPr>
            <a:spLocks noChangeArrowheads="1"/>
          </p:cNvSpPr>
          <p:nvPr/>
        </p:nvSpPr>
        <p:spPr bwMode="auto">
          <a:xfrm>
            <a:off x="2819400" y="5430496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8" name="Text Box 1033"/>
          <p:cNvSpPr txBox="1">
            <a:spLocks noChangeArrowheads="1"/>
          </p:cNvSpPr>
          <p:nvPr/>
        </p:nvSpPr>
        <p:spPr bwMode="auto">
          <a:xfrm>
            <a:off x="990600" y="2382496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Objectives, task setting and communicating</a:t>
            </a:r>
          </a:p>
        </p:txBody>
      </p:sp>
      <p:sp>
        <p:nvSpPr>
          <p:cNvPr id="15369" name="Text Box 1034"/>
          <p:cNvSpPr txBox="1">
            <a:spLocks noChangeArrowheads="1"/>
          </p:cNvSpPr>
          <p:nvPr/>
        </p:nvSpPr>
        <p:spPr bwMode="auto">
          <a:xfrm>
            <a:off x="3962400" y="2763496"/>
            <a:ext cx="1828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Resource allocation</a:t>
            </a:r>
          </a:p>
        </p:txBody>
      </p:sp>
      <p:sp>
        <p:nvSpPr>
          <p:cNvPr id="15370" name="Text Box 1035"/>
          <p:cNvSpPr txBox="1">
            <a:spLocks noChangeArrowheads="1"/>
          </p:cNvSpPr>
          <p:nvPr/>
        </p:nvSpPr>
        <p:spPr bwMode="auto">
          <a:xfrm>
            <a:off x="6629400" y="2534896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Monitoring and controlling the plan</a:t>
            </a:r>
          </a:p>
        </p:txBody>
      </p:sp>
      <p:sp>
        <p:nvSpPr>
          <p:cNvPr id="734220" name="Rectangle 1036"/>
          <p:cNvSpPr>
            <a:spLocks noChangeArrowheads="1"/>
          </p:cNvSpPr>
          <p:nvPr/>
        </p:nvSpPr>
        <p:spPr bwMode="auto">
          <a:xfrm>
            <a:off x="2819400" y="4058896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72" name="Text Box 1037"/>
          <p:cNvSpPr txBox="1">
            <a:spLocks noChangeArrowheads="1"/>
          </p:cNvSpPr>
          <p:nvPr/>
        </p:nvSpPr>
        <p:spPr bwMode="auto">
          <a:xfrm>
            <a:off x="3429000" y="4211296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Pulling it all together: the </a:t>
            </a:r>
            <a:r>
              <a:rPr lang="en-GB" altLang="en-US" sz="2000" b="1" i="1" dirty="0">
                <a:solidFill>
                  <a:schemeClr val="bg2"/>
                </a:solidFill>
              </a:rPr>
              <a:t>Balanced Score Card</a:t>
            </a:r>
          </a:p>
        </p:txBody>
      </p:sp>
      <p:sp>
        <p:nvSpPr>
          <p:cNvPr id="15373" name="Text Box 1038"/>
          <p:cNvSpPr txBox="1">
            <a:spLocks noChangeArrowheads="1"/>
          </p:cNvSpPr>
          <p:nvPr/>
        </p:nvSpPr>
        <p:spPr bwMode="auto">
          <a:xfrm>
            <a:off x="3276600" y="5659096"/>
            <a:ext cx="3733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 dirty="0">
                <a:solidFill>
                  <a:schemeClr val="bg2"/>
                </a:solidFill>
              </a:rPr>
              <a:t>Prescriptive Strategic Planning: concepts and problems</a:t>
            </a:r>
          </a:p>
        </p:txBody>
      </p:sp>
      <p:sp>
        <p:nvSpPr>
          <p:cNvPr id="734223" name="AutoShape 1039"/>
          <p:cNvSpPr>
            <a:spLocks noChangeArrowheads="1"/>
          </p:cNvSpPr>
          <p:nvPr/>
        </p:nvSpPr>
        <p:spPr bwMode="auto">
          <a:xfrm rot="1927613">
            <a:off x="2057400" y="1544296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4" name="AutoShape 1040"/>
          <p:cNvSpPr>
            <a:spLocks noChangeArrowheads="1"/>
          </p:cNvSpPr>
          <p:nvPr/>
        </p:nvSpPr>
        <p:spPr bwMode="auto">
          <a:xfrm>
            <a:off x="4648200" y="1925296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5" name="AutoShape 1041"/>
          <p:cNvSpPr>
            <a:spLocks noChangeArrowheads="1"/>
          </p:cNvSpPr>
          <p:nvPr/>
        </p:nvSpPr>
        <p:spPr bwMode="auto">
          <a:xfrm rot="-2136271">
            <a:off x="7239000" y="1620496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6" name="AutoShape 1042"/>
          <p:cNvSpPr>
            <a:spLocks noChangeArrowheads="1"/>
          </p:cNvSpPr>
          <p:nvPr/>
        </p:nvSpPr>
        <p:spPr bwMode="auto">
          <a:xfrm rot="-2359591">
            <a:off x="2133600" y="3906496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7" name="AutoShape 1043"/>
          <p:cNvSpPr>
            <a:spLocks noChangeArrowheads="1"/>
          </p:cNvSpPr>
          <p:nvPr/>
        </p:nvSpPr>
        <p:spPr bwMode="auto">
          <a:xfrm>
            <a:off x="4648200" y="3525496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8" name="AutoShape 1044"/>
          <p:cNvSpPr>
            <a:spLocks noChangeArrowheads="1"/>
          </p:cNvSpPr>
          <p:nvPr/>
        </p:nvSpPr>
        <p:spPr bwMode="auto">
          <a:xfrm rot="2022989">
            <a:off x="7391400" y="3830296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9" name="AutoShape 1045"/>
          <p:cNvSpPr>
            <a:spLocks noChangeArrowheads="1"/>
          </p:cNvSpPr>
          <p:nvPr/>
        </p:nvSpPr>
        <p:spPr bwMode="auto">
          <a:xfrm>
            <a:off x="4724400" y="5049496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81" name="Text Box 1046"/>
          <p:cNvSpPr txBox="1">
            <a:spLocks noChangeArrowheads="1"/>
          </p:cNvSpPr>
          <p:nvPr/>
        </p:nvSpPr>
        <p:spPr bwMode="auto">
          <a:xfrm>
            <a:off x="533400" y="304800"/>
            <a:ext cx="7924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Main elements of the implementation process</a:t>
            </a:r>
          </a:p>
        </p:txBody>
      </p:sp>
    </p:spTree>
    <p:extLst>
      <p:ext uri="{BB962C8B-B14F-4D97-AF65-F5344CB8AC3E}">
        <p14:creationId xmlns:p14="http://schemas.microsoft.com/office/powerpoint/2010/main" val="42921955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7088" y="1844824"/>
            <a:ext cx="8229600" cy="438912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 smtClean="0"/>
              <a:t>Planning objectives need to be communicated and co-ordinated for four reasons: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To ensure that everyone has understood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To allow any confusion or ambiguity to be resolved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To communicate the judgements, assumptions, contingencies and possible choices made during the strategy choice phase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To ensure that the organisation is properly linked together for maximum effect</a:t>
            </a:r>
          </a:p>
        </p:txBody>
      </p:sp>
      <p:sp>
        <p:nvSpPr>
          <p:cNvPr id="16387" name="Rectangle 5"/>
          <p:cNvSpPr>
            <a:spLocks noGrp="1" noChangeArrowheads="1"/>
          </p:cNvSpPr>
          <p:nvPr>
            <p:ph type="title"/>
          </p:nvPr>
        </p:nvSpPr>
        <p:spPr>
          <a:xfrm>
            <a:off x="677008" y="600808"/>
            <a:ext cx="6705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Monitoring and controlling the strategic plan - 1</a:t>
            </a: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4778088" y="6021288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 Ch 13, Section 13.4</a:t>
            </a:r>
          </a:p>
        </p:txBody>
      </p:sp>
    </p:spTree>
    <p:extLst>
      <p:ext uri="{BB962C8B-B14F-4D97-AF65-F5344CB8AC3E}">
        <p14:creationId xmlns:p14="http://schemas.microsoft.com/office/powerpoint/2010/main" val="2473355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11430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5814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>
          <a:xfrm>
            <a:off x="674304" y="539888"/>
            <a:ext cx="6553200" cy="76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>
            <a:normAutofit fontScale="90000"/>
          </a:bodyPr>
          <a:lstStyle/>
          <a:p>
            <a:r>
              <a:rPr lang="en-GB" altLang="en-US" sz="2800" b="1" dirty="0" smtClean="0">
                <a:effectLst/>
              </a:rPr>
              <a:t>Monitoring and controlling the strategic plan-2</a:t>
            </a:r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09600" y="1663968"/>
            <a:ext cx="7772400" cy="4613275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Although controlling the strategic plan has a strong prescriptive element, it can also be emergent: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Handling objectives in fast-changing environments: three guidelines: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Flexibility of objectives and tasks within an agreed vision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Empowerment of those closest to the environmental changes, so that they can respond quickly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Careful and close monitoring by the centre of those reacting to events: remember the collapse of Barings Bank because the controls were too lax!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Importantly, controls </a:t>
            </a:r>
            <a:r>
              <a:rPr lang="en-GB" altLang="en-US" sz="2400" i="1" dirty="0" smtClean="0"/>
              <a:t>must</a:t>
            </a:r>
            <a:r>
              <a:rPr lang="en-GB" altLang="en-US" sz="2400" dirty="0" smtClean="0"/>
              <a:t> allow new opportunities to be taken in fast-moving markets</a:t>
            </a:r>
          </a:p>
        </p:txBody>
      </p:sp>
    </p:spTree>
    <p:extLst>
      <p:ext uri="{BB962C8B-B14F-4D97-AF65-F5344CB8AC3E}">
        <p14:creationId xmlns:p14="http://schemas.microsoft.com/office/powerpoint/2010/main" val="3343748567"/>
      </p:ext>
    </p:extLst>
  </p:cSld>
  <p:clrMapOvr>
    <a:masterClrMapping/>
  </p:clrMapOvr>
  <p:transition xmlns:p14="http://schemas.microsoft.com/office/powerpoint/2010/main">
    <p:cut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187" name="Rectangle 1027"/>
          <p:cNvSpPr>
            <a:spLocks noChangeArrowheads="1"/>
          </p:cNvSpPr>
          <p:nvPr/>
        </p:nvSpPr>
        <p:spPr bwMode="auto">
          <a:xfrm>
            <a:off x="2743200" y="826248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endParaRPr lang="en-US" altLang="en-US" dirty="0"/>
          </a:p>
        </p:txBody>
      </p:sp>
      <p:sp>
        <p:nvSpPr>
          <p:cNvPr id="18435" name="Text Box 1028"/>
          <p:cNvSpPr txBox="1">
            <a:spLocks noChangeArrowheads="1"/>
          </p:cNvSpPr>
          <p:nvPr/>
        </p:nvSpPr>
        <p:spPr bwMode="auto">
          <a:xfrm>
            <a:off x="2895600" y="978648"/>
            <a:ext cx="3886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The nature and limitations of the implementation process</a:t>
            </a:r>
          </a:p>
        </p:txBody>
      </p:sp>
      <p:sp>
        <p:nvSpPr>
          <p:cNvPr id="733189" name="Rectangle 1029"/>
          <p:cNvSpPr>
            <a:spLocks noChangeArrowheads="1"/>
          </p:cNvSpPr>
          <p:nvPr/>
        </p:nvSpPr>
        <p:spPr bwMode="auto">
          <a:xfrm>
            <a:off x="838200" y="2197848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90" name="Rectangle 1030"/>
          <p:cNvSpPr>
            <a:spLocks noChangeArrowheads="1"/>
          </p:cNvSpPr>
          <p:nvPr/>
        </p:nvSpPr>
        <p:spPr bwMode="auto">
          <a:xfrm>
            <a:off x="3657600" y="2274048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91" name="Rectangle 1031"/>
          <p:cNvSpPr>
            <a:spLocks noChangeArrowheads="1"/>
          </p:cNvSpPr>
          <p:nvPr/>
        </p:nvSpPr>
        <p:spPr bwMode="auto">
          <a:xfrm>
            <a:off x="6400800" y="2274048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92" name="Rectangle 1032"/>
          <p:cNvSpPr>
            <a:spLocks noChangeArrowheads="1"/>
          </p:cNvSpPr>
          <p:nvPr/>
        </p:nvSpPr>
        <p:spPr bwMode="auto">
          <a:xfrm>
            <a:off x="2819400" y="5398248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8440" name="Text Box 1033"/>
          <p:cNvSpPr txBox="1">
            <a:spLocks noChangeArrowheads="1"/>
          </p:cNvSpPr>
          <p:nvPr/>
        </p:nvSpPr>
        <p:spPr bwMode="auto">
          <a:xfrm>
            <a:off x="990600" y="2350248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Objectives, task setting and communicating</a:t>
            </a:r>
          </a:p>
        </p:txBody>
      </p:sp>
      <p:sp>
        <p:nvSpPr>
          <p:cNvPr id="18441" name="Text Box 1034"/>
          <p:cNvSpPr txBox="1">
            <a:spLocks noChangeArrowheads="1"/>
          </p:cNvSpPr>
          <p:nvPr/>
        </p:nvSpPr>
        <p:spPr bwMode="auto">
          <a:xfrm>
            <a:off x="3962400" y="2731248"/>
            <a:ext cx="1828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Resource allocation</a:t>
            </a:r>
          </a:p>
        </p:txBody>
      </p:sp>
      <p:sp>
        <p:nvSpPr>
          <p:cNvPr id="18442" name="Text Box 1035"/>
          <p:cNvSpPr txBox="1">
            <a:spLocks noChangeArrowheads="1"/>
          </p:cNvSpPr>
          <p:nvPr/>
        </p:nvSpPr>
        <p:spPr bwMode="auto">
          <a:xfrm>
            <a:off x="6629400" y="2502648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Monitoring and controlling the plan</a:t>
            </a:r>
          </a:p>
        </p:txBody>
      </p:sp>
      <p:sp>
        <p:nvSpPr>
          <p:cNvPr id="733196" name="Rectangle 1036"/>
          <p:cNvSpPr>
            <a:spLocks noChangeArrowheads="1"/>
          </p:cNvSpPr>
          <p:nvPr/>
        </p:nvSpPr>
        <p:spPr bwMode="auto">
          <a:xfrm>
            <a:off x="2819400" y="4026648"/>
            <a:ext cx="4343400" cy="1066800"/>
          </a:xfrm>
          <a:prstGeom prst="rect">
            <a:avLst/>
          </a:prstGeom>
          <a:gradFill rotWithShape="0">
            <a:gsLst>
              <a:gs pos="0">
                <a:srgbClr val="CCFF99">
                  <a:gamma/>
                  <a:shade val="72941"/>
                  <a:invGamma/>
                </a:srgbClr>
              </a:gs>
              <a:gs pos="50000">
                <a:srgbClr val="CCFF99"/>
              </a:gs>
              <a:gs pos="100000">
                <a:srgbClr val="CCFF99">
                  <a:gamma/>
                  <a:shade val="72941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8444" name="Text Box 1037"/>
          <p:cNvSpPr txBox="1">
            <a:spLocks noChangeArrowheads="1"/>
          </p:cNvSpPr>
          <p:nvPr/>
        </p:nvSpPr>
        <p:spPr bwMode="auto">
          <a:xfrm>
            <a:off x="3429000" y="4179048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Pulling it all together: the </a:t>
            </a:r>
            <a:r>
              <a:rPr lang="en-GB" altLang="en-US" sz="2000" b="1" i="1" dirty="0">
                <a:solidFill>
                  <a:schemeClr val="bg2"/>
                </a:solidFill>
              </a:rPr>
              <a:t>Balanced Score Card</a:t>
            </a:r>
          </a:p>
        </p:txBody>
      </p:sp>
      <p:sp>
        <p:nvSpPr>
          <p:cNvPr id="18445" name="Text Box 1038"/>
          <p:cNvSpPr txBox="1">
            <a:spLocks noChangeArrowheads="1"/>
          </p:cNvSpPr>
          <p:nvPr/>
        </p:nvSpPr>
        <p:spPr bwMode="auto">
          <a:xfrm>
            <a:off x="3276600" y="5626848"/>
            <a:ext cx="3733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 dirty="0">
                <a:solidFill>
                  <a:schemeClr val="bg2"/>
                </a:solidFill>
              </a:rPr>
              <a:t>Prescriptive Strategic Planning: concepts and problems</a:t>
            </a:r>
          </a:p>
        </p:txBody>
      </p:sp>
      <p:sp>
        <p:nvSpPr>
          <p:cNvPr id="733199" name="AutoShape 1039"/>
          <p:cNvSpPr>
            <a:spLocks noChangeArrowheads="1"/>
          </p:cNvSpPr>
          <p:nvPr/>
        </p:nvSpPr>
        <p:spPr bwMode="auto">
          <a:xfrm rot="1927613">
            <a:off x="2057400" y="151204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200" name="AutoShape 1040"/>
          <p:cNvSpPr>
            <a:spLocks noChangeArrowheads="1"/>
          </p:cNvSpPr>
          <p:nvPr/>
        </p:nvSpPr>
        <p:spPr bwMode="auto">
          <a:xfrm>
            <a:off x="4648200" y="189304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201" name="AutoShape 1041"/>
          <p:cNvSpPr>
            <a:spLocks noChangeArrowheads="1"/>
          </p:cNvSpPr>
          <p:nvPr/>
        </p:nvSpPr>
        <p:spPr bwMode="auto">
          <a:xfrm rot="-2136271">
            <a:off x="7239000" y="158824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202" name="AutoShape 1042"/>
          <p:cNvSpPr>
            <a:spLocks noChangeArrowheads="1"/>
          </p:cNvSpPr>
          <p:nvPr/>
        </p:nvSpPr>
        <p:spPr bwMode="auto">
          <a:xfrm rot="-2359591">
            <a:off x="2133600" y="387424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203" name="AutoShape 1043"/>
          <p:cNvSpPr>
            <a:spLocks noChangeArrowheads="1"/>
          </p:cNvSpPr>
          <p:nvPr/>
        </p:nvSpPr>
        <p:spPr bwMode="auto">
          <a:xfrm>
            <a:off x="4648200" y="349324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204" name="AutoShape 1044"/>
          <p:cNvSpPr>
            <a:spLocks noChangeArrowheads="1"/>
          </p:cNvSpPr>
          <p:nvPr/>
        </p:nvSpPr>
        <p:spPr bwMode="auto">
          <a:xfrm rot="2022989">
            <a:off x="7391400" y="379804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205" name="AutoShape 1045"/>
          <p:cNvSpPr>
            <a:spLocks noChangeArrowheads="1"/>
          </p:cNvSpPr>
          <p:nvPr/>
        </p:nvSpPr>
        <p:spPr bwMode="auto">
          <a:xfrm>
            <a:off x="4724400" y="501724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8453" name="Text Box 1046"/>
          <p:cNvSpPr txBox="1">
            <a:spLocks noChangeArrowheads="1"/>
          </p:cNvSpPr>
          <p:nvPr/>
        </p:nvSpPr>
        <p:spPr bwMode="auto">
          <a:xfrm>
            <a:off x="533400" y="304800"/>
            <a:ext cx="7924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Main elements of the implementation process</a:t>
            </a:r>
          </a:p>
        </p:txBody>
      </p:sp>
    </p:spTree>
    <p:extLst>
      <p:ext uri="{BB962C8B-B14F-4D97-AF65-F5344CB8AC3E}">
        <p14:creationId xmlns:p14="http://schemas.microsoft.com/office/powerpoint/2010/main" val="10318215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11430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35814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552637"/>
            <a:ext cx="7772400" cy="76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The Balanced Scorecard - 1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4044" y="1609544"/>
            <a:ext cx="8027988" cy="4613275"/>
          </a:xfrm>
          <a:noFill/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Probably the best-known device for strategic plan control is Kaplan and Norton’s </a:t>
            </a:r>
            <a:r>
              <a:rPr lang="en-GB" altLang="en-US" sz="2400" b="1" i="1" dirty="0" smtClean="0">
                <a:solidFill>
                  <a:srgbClr val="92D050"/>
                </a:solidFill>
              </a:rPr>
              <a:t>Balanced Scorecard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“The Balanced Scorecard is not a way of formulating strategy. It is a way of checking what you have to do throughout the organisation to make your strategy work.”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Four main principles: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i="1" dirty="0" smtClean="0">
                <a:solidFill>
                  <a:schemeClr val="tx2"/>
                </a:solidFill>
              </a:rPr>
              <a:t>Translating the vision</a:t>
            </a:r>
            <a:r>
              <a:rPr lang="en-GB" altLang="en-US" sz="2400" dirty="0" smtClean="0"/>
              <a:t> through clarifying and gaining consensus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i="1" dirty="0" smtClean="0">
                <a:solidFill>
                  <a:schemeClr val="tx2"/>
                </a:solidFill>
              </a:rPr>
              <a:t>Communicating and linking</a:t>
            </a:r>
            <a:r>
              <a:rPr lang="en-GB" altLang="en-US" sz="2400" dirty="0" smtClean="0"/>
              <a:t> by setting goals and rewards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i="1" dirty="0" smtClean="0">
                <a:solidFill>
                  <a:schemeClr val="tx2"/>
                </a:solidFill>
              </a:rPr>
              <a:t>Business planning</a:t>
            </a:r>
            <a:r>
              <a:rPr lang="en-GB" altLang="en-US" sz="2400" dirty="0" smtClean="0"/>
              <a:t> to align objectives, resources and milestones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i="1" dirty="0" smtClean="0">
                <a:solidFill>
                  <a:schemeClr val="tx2"/>
                </a:solidFill>
              </a:rPr>
              <a:t>Feedback and learning</a:t>
            </a:r>
            <a:r>
              <a:rPr lang="en-GB" altLang="en-US" sz="2400" dirty="0" smtClean="0"/>
              <a:t> to review subsequent performance against the plan</a:t>
            </a:r>
          </a:p>
        </p:txBody>
      </p:sp>
      <p:sp>
        <p:nvSpPr>
          <p:cNvPr id="19462" name="Text Box 7"/>
          <p:cNvSpPr txBox="1">
            <a:spLocks noChangeArrowheads="1"/>
          </p:cNvSpPr>
          <p:nvPr/>
        </p:nvSpPr>
        <p:spPr bwMode="auto">
          <a:xfrm>
            <a:off x="1066800" y="6188794"/>
            <a:ext cx="7772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1600" dirty="0">
                <a:cs typeface="Times New Roman" charset="0"/>
              </a:rPr>
              <a:t>© Balanced Scorecard: </a:t>
            </a:r>
            <a:r>
              <a:rPr lang="en-GB" altLang="en-US" sz="1600" dirty="0"/>
              <a:t>copyright Kaplan and Norton 1996</a:t>
            </a:r>
          </a:p>
        </p:txBody>
      </p:sp>
    </p:spTree>
    <p:extLst>
      <p:ext uri="{BB962C8B-B14F-4D97-AF65-F5344CB8AC3E}">
        <p14:creationId xmlns:p14="http://schemas.microsoft.com/office/powerpoint/2010/main" val="2585633339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555800"/>
            <a:ext cx="7772400" cy="76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The Balanced Scorecard - 2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3976" y="1412776"/>
            <a:ext cx="8027988" cy="4613275"/>
          </a:xfrm>
          <a:noFill/>
        </p:spPr>
        <p:txBody>
          <a:bodyPr/>
          <a:lstStyle/>
          <a:p>
            <a:pPr>
              <a:buClr>
                <a:schemeClr val="tx2"/>
              </a:buClr>
            </a:pPr>
            <a:r>
              <a:rPr lang="en-GB" altLang="en-US" sz="2400" i="1" dirty="0" smtClean="0"/>
              <a:t>Balanced Scorecard – Summary of Strategic Perspectives</a:t>
            </a:r>
          </a:p>
          <a:p>
            <a:endParaRPr lang="en-GB" altLang="en-US" sz="2400" dirty="0" smtClean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701152" y="1897493"/>
          <a:ext cx="7805471" cy="45734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5254"/>
                <a:gridCol w="2113200"/>
                <a:gridCol w="3387017"/>
              </a:tblGrid>
              <a:tr h="8942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Strategy perspective</a:t>
                      </a:r>
                      <a:endParaRPr lang="en-IN" sz="16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IN" sz="16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IN" sz="16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Example</a:t>
                      </a:r>
                      <a:endParaRPr lang="en-IN" sz="16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IN" sz="1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Example of scorecard measure – called a Key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IN" sz="1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Performance Indicator (KPI)</a:t>
                      </a:r>
                      <a:endParaRPr lang="en-IN" sz="1600" dirty="0">
                        <a:solidFill>
                          <a:schemeClr val="tx1"/>
                        </a:solidFill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  <a:tr h="9231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Financial perspective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Shareholders’ views of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performance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Return on capital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Economic value added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Sales growth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Cost reduction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  <a:tr h="7207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Customer perspective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Customer satisfaction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123825" marR="0" indent="-1238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Customer satisfaction</a:t>
                      </a:r>
                    </a:p>
                    <a:p>
                      <a:pPr marL="123825" marR="0" indent="-1238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Customer retention</a:t>
                      </a:r>
                    </a:p>
                    <a:p>
                      <a:pPr marL="123825" marR="0" indent="-1238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Acquisition of new customers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  <a:tr h="9231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Internal perspective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Assess quality of people and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processes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Manufacturing cost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Job turnover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Product quality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Stock turnover and inventory management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  <a:tr h="9231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Future perspective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Examine how an organisation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learns and grows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New product development record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R&amp;D core competencies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Employee retention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Employee profitability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2764772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555800"/>
            <a:ext cx="7772400" cy="76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The Balanced Scorecard - 3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3976" y="1412776"/>
            <a:ext cx="8027988" cy="4613275"/>
          </a:xfrm>
          <a:noFill/>
        </p:spPr>
        <p:txBody>
          <a:bodyPr/>
          <a:lstStyle/>
          <a:p>
            <a:pPr>
              <a:buClr>
                <a:schemeClr val="tx2"/>
              </a:buClr>
            </a:pPr>
            <a:r>
              <a:rPr lang="en-GB" altLang="en-US" sz="2400" i="1" dirty="0" smtClean="0"/>
              <a:t>Balanced Scorecard – Summary of Strategic Perspectives</a:t>
            </a:r>
          </a:p>
          <a:p>
            <a:endParaRPr lang="en-GB" altLang="en-US" sz="2400" dirty="0" smtClean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701152" y="1897493"/>
          <a:ext cx="7805471" cy="45734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5254"/>
                <a:gridCol w="2113200"/>
                <a:gridCol w="3387017"/>
              </a:tblGrid>
              <a:tr h="8942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Strategy perspective</a:t>
                      </a:r>
                      <a:endParaRPr lang="en-IN" sz="16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IN" sz="16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IN" sz="16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Example</a:t>
                      </a:r>
                      <a:endParaRPr lang="en-IN" sz="16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IN" sz="1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Example of scorecard measure – called a Key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IN" sz="1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Performance Indicator (KPI)</a:t>
                      </a:r>
                      <a:endParaRPr lang="en-IN" sz="1600" dirty="0">
                        <a:solidFill>
                          <a:schemeClr val="tx1"/>
                        </a:solidFill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  <a:tr h="9231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Financial perspective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Shareholders’ views of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performance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Return on capital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Economic value added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Sales growth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Cost reduction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  <a:tr h="7207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Customer perspective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Customer satisfaction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123825" marR="0" indent="-1238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Customer satisfaction</a:t>
                      </a:r>
                    </a:p>
                    <a:p>
                      <a:pPr marL="123825" marR="0" indent="-1238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Customer retention</a:t>
                      </a:r>
                    </a:p>
                    <a:p>
                      <a:pPr marL="123825" marR="0" indent="-1238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Acquisition of new customers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  <a:tr h="9231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Internal perspective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Assess quality of people and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processes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Manufacturing cost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Job turnover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Product quality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Stock turnover and inventory management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  <a:tr h="9231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Future perspective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Examine how an organisation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learns and grows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  <a:tc>
                  <a:txBody>
                    <a:bodyPr/>
                    <a:lstStyle/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New product development record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R&amp;D core competencies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Employee retention</a:t>
                      </a:r>
                    </a:p>
                    <a:p>
                      <a:pPr marL="114300" marR="0" indent="-1143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• 	Employee profitability</a:t>
                      </a:r>
                      <a:endParaRPr lang="en-IN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19688" marR="119688" marT="59844" marB="59844">
                    <a:noFill/>
                  </a:tcPr>
                </a:tc>
              </a:tr>
            </a:tbl>
          </a:graphicData>
        </a:graphic>
      </p:graphicFrame>
      <p:sp>
        <p:nvSpPr>
          <p:cNvPr id="5" name="Oval 7"/>
          <p:cNvSpPr>
            <a:spLocks noChangeArrowheads="1"/>
          </p:cNvSpPr>
          <p:nvPr/>
        </p:nvSpPr>
        <p:spPr bwMode="auto">
          <a:xfrm>
            <a:off x="4712896" y="1556827"/>
            <a:ext cx="4191000" cy="2057400"/>
          </a:xfrm>
          <a:prstGeom prst="ellipse">
            <a:avLst/>
          </a:prstGeom>
          <a:noFill/>
          <a:ln w="1047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1512496" y="3385627"/>
            <a:ext cx="2667000" cy="2284413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tx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Scorecard measure: Key Performance Indicator (KPI)</a:t>
            </a:r>
          </a:p>
        </p:txBody>
      </p:sp>
      <p:sp>
        <p:nvSpPr>
          <p:cNvPr id="8" name="Line 9"/>
          <p:cNvSpPr>
            <a:spLocks noChangeShapeType="1"/>
          </p:cNvSpPr>
          <p:nvPr/>
        </p:nvSpPr>
        <p:spPr bwMode="auto">
          <a:xfrm flipV="1">
            <a:off x="4179496" y="2928427"/>
            <a:ext cx="609600" cy="381000"/>
          </a:xfrm>
          <a:prstGeom prst="line">
            <a:avLst/>
          </a:prstGeom>
          <a:noFill/>
          <a:ln w="76200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764772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>
          <a:xfrm>
            <a:off x="755576" y="332656"/>
            <a:ext cx="7772400" cy="76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The Balanced Scorecard - 4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1412776"/>
            <a:ext cx="8408988" cy="4613275"/>
          </a:xfrm>
          <a:noFill/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i="1" dirty="0" smtClean="0">
                <a:solidFill>
                  <a:schemeClr val="tx2"/>
                </a:solidFill>
              </a:rPr>
              <a:t>Balanced Scorecard – Developing a single KPI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Step 1: Take the strategy objective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Step 2: Decide how the objective is going to be measured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Step 3: Translate the measure into a numerical target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Step 4: Generate some initiatives to meet the target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chemeClr val="tx2"/>
                </a:solidFill>
              </a:rPr>
              <a:t>Comments on each step: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Step 1: valuable because links choice with implementation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Step 2: may oversimplify, even distort, underlying strategy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Step 3: requires considerable judgement in practice to find a useful set of numbers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Step 4: involves practical judgement over feasibility of each initiative, along with consideration of costs as well as benefits of achieving target – who makes the ‘judgement’? </a:t>
            </a:r>
          </a:p>
        </p:txBody>
      </p:sp>
    </p:spTree>
    <p:extLst>
      <p:ext uri="{BB962C8B-B14F-4D97-AF65-F5344CB8AC3E}">
        <p14:creationId xmlns:p14="http://schemas.microsoft.com/office/powerpoint/2010/main" val="2304872724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Grp="1" noChangeArrowheads="1"/>
          </p:cNvSpPr>
          <p:nvPr>
            <p:ph type="title"/>
          </p:nvPr>
        </p:nvSpPr>
        <p:spPr>
          <a:xfrm>
            <a:off x="694592" y="548680"/>
            <a:ext cx="7772400" cy="76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The Balanced Scorecard - 5</a:t>
            </a:r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0668" y="1591960"/>
            <a:ext cx="8408988" cy="4038600"/>
          </a:xfrm>
          <a:noFill/>
        </p:spPr>
        <p:txBody>
          <a:bodyPr>
            <a:normAutofit lnSpcReduction="10000"/>
          </a:bodyPr>
          <a:lstStyle/>
          <a:p>
            <a:pPr>
              <a:buClr>
                <a:schemeClr val="tx2"/>
              </a:buClr>
            </a:pPr>
            <a:r>
              <a:rPr lang="en-GB" altLang="en-US" sz="2400" dirty="0" smtClean="0"/>
              <a:t>Some Balanced Scorecard critical comments:</a:t>
            </a:r>
          </a:p>
          <a:p>
            <a:pPr lvl="1"/>
            <a:r>
              <a:rPr lang="en-GB" altLang="en-US" sz="2400" dirty="0" smtClean="0"/>
              <a:t>Based on assumption that business purpose is to ‘improve shareholder value’ – stakeholder theorists will disagree</a:t>
            </a:r>
          </a:p>
          <a:p>
            <a:pPr lvl="1"/>
            <a:r>
              <a:rPr lang="en-GB" altLang="en-US" sz="2400" dirty="0" smtClean="0"/>
              <a:t>Typically around 20 KPI’s are used in practice: each needing to be specified, measured, targeted and the initiatives outlined – complex</a:t>
            </a:r>
          </a:p>
          <a:p>
            <a:pPr lvl="1"/>
            <a:r>
              <a:rPr lang="en-GB" altLang="en-US" sz="2400" dirty="0" smtClean="0"/>
              <a:t>Lays strong emphasis on what is measurable, not necessarily what is important strategically, nor on the actions and commitment needed</a:t>
            </a:r>
          </a:p>
          <a:p>
            <a:pPr lvl="1"/>
            <a:r>
              <a:rPr lang="en-GB" altLang="en-US" sz="2400" dirty="0" smtClean="0"/>
              <a:t>Excessive measurement may be a bureaucratic nightmare</a:t>
            </a:r>
          </a:p>
          <a:p>
            <a:pPr lvl="1">
              <a:buFontTx/>
              <a:buNone/>
            </a:pPr>
            <a:endParaRPr lang="en-GB" altLang="en-US" sz="2000" dirty="0" smtClean="0"/>
          </a:p>
          <a:p>
            <a:pPr lvl="1" algn="ctr">
              <a:buFontTx/>
              <a:buNone/>
            </a:pPr>
            <a:endParaRPr lang="en-GB" altLang="en-US" sz="2000" dirty="0" smtClean="0">
              <a:solidFill>
                <a:schemeClr val="tx2"/>
              </a:solidFill>
            </a:endParaRP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4648200" y="5661248"/>
            <a:ext cx="4191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 Ch 13, Section 13.5</a:t>
            </a:r>
          </a:p>
        </p:txBody>
      </p:sp>
    </p:spTree>
    <p:extLst>
      <p:ext uri="{BB962C8B-B14F-4D97-AF65-F5344CB8AC3E}">
        <p14:creationId xmlns:p14="http://schemas.microsoft.com/office/powerpoint/2010/main" val="993317235"/>
      </p:ext>
    </p:extLst>
  </p:cSld>
  <p:clrMapOvr>
    <a:masterClrMapping/>
  </p:clrMapOvr>
  <p:transition xmlns:p14="http://schemas.microsoft.com/office/powerpoint/2010/main">
    <p:cut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2163" name="Rectangle 3"/>
          <p:cNvSpPr>
            <a:spLocks noChangeArrowheads="1"/>
          </p:cNvSpPr>
          <p:nvPr/>
        </p:nvSpPr>
        <p:spPr bwMode="auto">
          <a:xfrm>
            <a:off x="2743200" y="823328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endParaRPr lang="en-US" altLang="en-US" dirty="0"/>
          </a:p>
        </p:txBody>
      </p:sp>
      <p:sp>
        <p:nvSpPr>
          <p:cNvPr id="24579" name="Text Box 4"/>
          <p:cNvSpPr txBox="1">
            <a:spLocks noChangeArrowheads="1"/>
          </p:cNvSpPr>
          <p:nvPr/>
        </p:nvSpPr>
        <p:spPr bwMode="auto">
          <a:xfrm>
            <a:off x="2895600" y="975728"/>
            <a:ext cx="3886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The nature and limitations of the implementation process</a:t>
            </a:r>
          </a:p>
        </p:txBody>
      </p:sp>
      <p:sp>
        <p:nvSpPr>
          <p:cNvPr id="732165" name="Rectangle 5"/>
          <p:cNvSpPr>
            <a:spLocks noChangeArrowheads="1"/>
          </p:cNvSpPr>
          <p:nvPr/>
        </p:nvSpPr>
        <p:spPr bwMode="auto">
          <a:xfrm>
            <a:off x="838200" y="2194928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66" name="Rectangle 6"/>
          <p:cNvSpPr>
            <a:spLocks noChangeArrowheads="1"/>
          </p:cNvSpPr>
          <p:nvPr/>
        </p:nvSpPr>
        <p:spPr bwMode="auto">
          <a:xfrm>
            <a:off x="3657600" y="2271128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67" name="Rectangle 7"/>
          <p:cNvSpPr>
            <a:spLocks noChangeArrowheads="1"/>
          </p:cNvSpPr>
          <p:nvPr/>
        </p:nvSpPr>
        <p:spPr bwMode="auto">
          <a:xfrm>
            <a:off x="6400800" y="2271128"/>
            <a:ext cx="23622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68" name="Rectangle 8"/>
          <p:cNvSpPr>
            <a:spLocks noChangeArrowheads="1"/>
          </p:cNvSpPr>
          <p:nvPr/>
        </p:nvSpPr>
        <p:spPr bwMode="auto">
          <a:xfrm>
            <a:off x="2819400" y="5395328"/>
            <a:ext cx="4343400" cy="1066800"/>
          </a:xfrm>
          <a:prstGeom prst="rect">
            <a:avLst/>
          </a:prstGeom>
          <a:gradFill rotWithShape="0">
            <a:gsLst>
              <a:gs pos="0">
                <a:srgbClr val="99FFCC">
                  <a:gamma/>
                  <a:shade val="69804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9804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84" name="Text Box 9"/>
          <p:cNvSpPr txBox="1">
            <a:spLocks noChangeArrowheads="1"/>
          </p:cNvSpPr>
          <p:nvPr/>
        </p:nvSpPr>
        <p:spPr bwMode="auto">
          <a:xfrm>
            <a:off x="990600" y="2347328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Objectives, task setting and communicating</a:t>
            </a:r>
          </a:p>
        </p:txBody>
      </p:sp>
      <p:sp>
        <p:nvSpPr>
          <p:cNvPr id="24585" name="Text Box 10"/>
          <p:cNvSpPr txBox="1">
            <a:spLocks noChangeArrowheads="1"/>
          </p:cNvSpPr>
          <p:nvPr/>
        </p:nvSpPr>
        <p:spPr bwMode="auto">
          <a:xfrm>
            <a:off x="3962400" y="2728328"/>
            <a:ext cx="1828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Resource allocation</a:t>
            </a:r>
          </a:p>
        </p:txBody>
      </p:sp>
      <p:sp>
        <p:nvSpPr>
          <p:cNvPr id="24586" name="Text Box 11"/>
          <p:cNvSpPr txBox="1">
            <a:spLocks noChangeArrowheads="1"/>
          </p:cNvSpPr>
          <p:nvPr/>
        </p:nvSpPr>
        <p:spPr bwMode="auto">
          <a:xfrm>
            <a:off x="6629400" y="2499728"/>
            <a:ext cx="1981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Monitoring and controlling the plan</a:t>
            </a:r>
          </a:p>
        </p:txBody>
      </p:sp>
      <p:sp>
        <p:nvSpPr>
          <p:cNvPr id="732172" name="Rectangle 12"/>
          <p:cNvSpPr>
            <a:spLocks noChangeArrowheads="1"/>
          </p:cNvSpPr>
          <p:nvPr/>
        </p:nvSpPr>
        <p:spPr bwMode="auto">
          <a:xfrm>
            <a:off x="2819400" y="4023728"/>
            <a:ext cx="4343400" cy="1066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88" name="Text Box 13"/>
          <p:cNvSpPr txBox="1">
            <a:spLocks noChangeArrowheads="1"/>
          </p:cNvSpPr>
          <p:nvPr/>
        </p:nvSpPr>
        <p:spPr bwMode="auto">
          <a:xfrm>
            <a:off x="3429000" y="4176128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Pulling it all together: the </a:t>
            </a:r>
            <a:r>
              <a:rPr lang="en-GB" altLang="en-US" sz="2000" b="1" i="1" dirty="0">
                <a:solidFill>
                  <a:schemeClr val="bg2"/>
                </a:solidFill>
              </a:rPr>
              <a:t>Balanced Score Card</a:t>
            </a:r>
          </a:p>
        </p:txBody>
      </p:sp>
      <p:sp>
        <p:nvSpPr>
          <p:cNvPr id="24589" name="Text Box 14"/>
          <p:cNvSpPr txBox="1">
            <a:spLocks noChangeArrowheads="1"/>
          </p:cNvSpPr>
          <p:nvPr/>
        </p:nvSpPr>
        <p:spPr bwMode="auto">
          <a:xfrm>
            <a:off x="3276600" y="5623928"/>
            <a:ext cx="3733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 dirty="0">
                <a:solidFill>
                  <a:schemeClr val="bg2"/>
                </a:solidFill>
              </a:rPr>
              <a:t>Prescriptive Strategic Planning: concepts and problems</a:t>
            </a:r>
          </a:p>
        </p:txBody>
      </p:sp>
      <p:sp>
        <p:nvSpPr>
          <p:cNvPr id="732175" name="AutoShape 15"/>
          <p:cNvSpPr>
            <a:spLocks noChangeArrowheads="1"/>
          </p:cNvSpPr>
          <p:nvPr/>
        </p:nvSpPr>
        <p:spPr bwMode="auto">
          <a:xfrm rot="1927613">
            <a:off x="2057400" y="15091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76" name="AutoShape 16"/>
          <p:cNvSpPr>
            <a:spLocks noChangeArrowheads="1"/>
          </p:cNvSpPr>
          <p:nvPr/>
        </p:nvSpPr>
        <p:spPr bwMode="auto">
          <a:xfrm>
            <a:off x="4648200" y="18901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77" name="AutoShape 17"/>
          <p:cNvSpPr>
            <a:spLocks noChangeArrowheads="1"/>
          </p:cNvSpPr>
          <p:nvPr/>
        </p:nvSpPr>
        <p:spPr bwMode="auto">
          <a:xfrm rot="-2136271">
            <a:off x="7239000" y="15853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78" name="AutoShape 18"/>
          <p:cNvSpPr>
            <a:spLocks noChangeArrowheads="1"/>
          </p:cNvSpPr>
          <p:nvPr/>
        </p:nvSpPr>
        <p:spPr bwMode="auto">
          <a:xfrm rot="-2359591">
            <a:off x="2133600" y="38713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79" name="AutoShape 19"/>
          <p:cNvSpPr>
            <a:spLocks noChangeArrowheads="1"/>
          </p:cNvSpPr>
          <p:nvPr/>
        </p:nvSpPr>
        <p:spPr bwMode="auto">
          <a:xfrm>
            <a:off x="4648200" y="34903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80" name="AutoShape 20"/>
          <p:cNvSpPr>
            <a:spLocks noChangeArrowheads="1"/>
          </p:cNvSpPr>
          <p:nvPr/>
        </p:nvSpPr>
        <p:spPr bwMode="auto">
          <a:xfrm rot="2022989">
            <a:off x="7391400" y="37951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81" name="AutoShape 21"/>
          <p:cNvSpPr>
            <a:spLocks noChangeArrowheads="1"/>
          </p:cNvSpPr>
          <p:nvPr/>
        </p:nvSpPr>
        <p:spPr bwMode="auto">
          <a:xfrm>
            <a:off x="4724400" y="5014328"/>
            <a:ext cx="457200" cy="609600"/>
          </a:xfrm>
          <a:prstGeom prst="downArrow">
            <a:avLst>
              <a:gd name="adj1" fmla="val 50000"/>
              <a:gd name="adj2" fmla="val 33333"/>
            </a:avLst>
          </a:prstGeom>
          <a:gradFill rotWithShape="0">
            <a:gsLst>
              <a:gs pos="0">
                <a:srgbClr val="CCFF99">
                  <a:gamma/>
                  <a:shade val="66667"/>
                  <a:invGamma/>
                </a:srgbClr>
              </a:gs>
              <a:gs pos="50000">
                <a:srgbClr val="CCFF99"/>
              </a:gs>
              <a:gs pos="100000">
                <a:srgbClr val="CCFF99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97" name="Text Box 22"/>
          <p:cNvSpPr txBox="1">
            <a:spLocks noChangeArrowheads="1"/>
          </p:cNvSpPr>
          <p:nvPr/>
        </p:nvSpPr>
        <p:spPr bwMode="auto">
          <a:xfrm>
            <a:off x="581264" y="304800"/>
            <a:ext cx="7924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Main elements of the implementation process</a:t>
            </a:r>
          </a:p>
        </p:txBody>
      </p:sp>
    </p:spTree>
    <p:extLst>
      <p:ext uri="{BB962C8B-B14F-4D97-AF65-F5344CB8AC3E}">
        <p14:creationId xmlns:p14="http://schemas.microsoft.com/office/powerpoint/2010/main" val="18057441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>
          <a:xfrm>
            <a:off x="679240" y="601768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Prescriptive strategic planning: concepts and problems -1</a:t>
            </a:r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6940" y="1836032"/>
            <a:ext cx="8485188" cy="4493096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Does an organisation need a ‘strategic plan’?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Environment assumed to be predictable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but numerous instances where this has proved to be unreliable, even incorrect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Amongst some strategy theorists, strategic plans have therefore become unpopular in recent years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Strategy planning procedure: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assumes that major strategic decisions finish with a final, definitive document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whereas decisions in practice are complex, multi-layered and subject to management judgement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But many leaders </a:t>
            </a:r>
            <a:r>
              <a:rPr lang="en-GB" altLang="en-US" sz="2400" i="1" dirty="0" smtClean="0"/>
              <a:t>like</a:t>
            </a:r>
            <a:r>
              <a:rPr lang="en-GB" altLang="en-US" sz="2400" dirty="0" smtClean="0"/>
              <a:t> a specific, agreed plan in spite of the theories</a:t>
            </a:r>
          </a:p>
        </p:txBody>
      </p:sp>
    </p:spTree>
    <p:extLst>
      <p:ext uri="{BB962C8B-B14F-4D97-AF65-F5344CB8AC3E}">
        <p14:creationId xmlns:p14="http://schemas.microsoft.com/office/powerpoint/2010/main" val="3519505618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title"/>
          </p:nvPr>
        </p:nvSpPr>
        <p:spPr>
          <a:xfrm>
            <a:off x="673104" y="594312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smtClean="0">
                <a:effectLst/>
              </a:rPr>
              <a:t>Prescriptive </a:t>
            </a:r>
            <a:r>
              <a:rPr lang="en-GB" altLang="en-US" sz="2800" b="1" dirty="0" smtClean="0">
                <a:effectLst/>
              </a:rPr>
              <a:t>strategic planning: concepts and problems - 2</a:t>
            </a:r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2016" y="1781608"/>
            <a:ext cx="7239000" cy="3886200"/>
          </a:xfrm>
          <a:noFill/>
        </p:spPr>
        <p:txBody>
          <a:bodyPr>
            <a:normAutofit fontScale="92500"/>
          </a:bodyPr>
          <a:lstStyle/>
          <a:p>
            <a:pPr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The ‘Top-down’ processes in strategy planning: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Involve a lengthy and detailed strategic planning cycle usually every year with meetings, debates, challenges and final agreement for the coming year (or years)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Assume that such procedures from group HQ to individual groups are best way to allocate funds and gain management commitment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Whereas research evidence suggests that some managers find this process demotivating and unwieldy</a:t>
            </a:r>
          </a:p>
        </p:txBody>
      </p:sp>
    </p:spTree>
    <p:extLst>
      <p:ext uri="{BB962C8B-B14F-4D97-AF65-F5344CB8AC3E}">
        <p14:creationId xmlns:p14="http://schemas.microsoft.com/office/powerpoint/2010/main" val="2379909722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>
          <a:xfrm>
            <a:off x="677824" y="601432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Prescriptive strategic planning: concepts and problems - 3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02768" y="1825688"/>
            <a:ext cx="8153400" cy="4114800"/>
          </a:xfrm>
          <a:noFill/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200" dirty="0" smtClean="0"/>
              <a:t>Organisational culture and process has a major impact on strategic planning: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200" dirty="0" smtClean="0"/>
              <a:t>Some company cultures support and benefit from prescriptive planning: perhaps because their size and complexity values a formalised, even bureaucratic, approach 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200" dirty="0" smtClean="0"/>
              <a:t>But some companies are more free-wheeling, opportunistic, e.g. reputedly the Virgin Group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200" dirty="0" smtClean="0"/>
              <a:t>Equally, some managers are more entrepreneurial and dislike the restriction of a strategic plan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200" dirty="0" smtClean="0"/>
              <a:t>Others accept that this is the only way to allocate resources and control outcomes</a:t>
            </a:r>
          </a:p>
        </p:txBody>
      </p:sp>
    </p:spTree>
    <p:extLst>
      <p:ext uri="{BB962C8B-B14F-4D97-AF65-F5344CB8AC3E}">
        <p14:creationId xmlns:p14="http://schemas.microsoft.com/office/powerpoint/2010/main" val="2279516157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35814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>
          <a:xfrm>
            <a:off x="679240" y="600808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Prescriptive strategic planning: concepts and problems - 4</a:t>
            </a: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3976" y="1825688"/>
            <a:ext cx="7772400" cy="411480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More general criticisms of the rigidity of a ‘strategic plan’ include: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Need for more dialogue in the development of strategy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Innovation needs a greater flow of ideas and is ill-served by rigid reporting and information flows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More adaptable organisation is essential where the environment is changing rapidly: </a:t>
            </a:r>
            <a:r>
              <a:rPr lang="en-GB" altLang="en-US" sz="2400" i="1" dirty="0" smtClean="0"/>
              <a:t>emergent</a:t>
            </a:r>
            <a:r>
              <a:rPr lang="en-GB" altLang="en-US" sz="2400" dirty="0" smtClean="0"/>
              <a:t> approaches are essential in these circumstances but not covered in most strategy texts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In practice, most organisations need to be aware of the criticisms while developing their strategic plans</a:t>
            </a:r>
          </a:p>
        </p:txBody>
      </p:sp>
      <p:sp>
        <p:nvSpPr>
          <p:cNvPr id="28678" name="Text Box 6"/>
          <p:cNvSpPr txBox="1">
            <a:spLocks noChangeArrowheads="1"/>
          </p:cNvSpPr>
          <p:nvPr/>
        </p:nvSpPr>
        <p:spPr bwMode="auto">
          <a:xfrm>
            <a:off x="4482408" y="6110880"/>
            <a:ext cx="4495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 Ch 13, Section 13.6</a:t>
            </a:r>
          </a:p>
        </p:txBody>
      </p:sp>
    </p:spTree>
    <p:extLst>
      <p:ext uri="{BB962C8B-B14F-4D97-AF65-F5344CB8AC3E}">
        <p14:creationId xmlns:p14="http://schemas.microsoft.com/office/powerpoint/2010/main" val="2774808294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1026"/>
          <p:cNvSpPr>
            <a:spLocks noGrp="1" noChangeArrowheads="1"/>
          </p:cNvSpPr>
          <p:nvPr>
            <p:ph type="ctrTitle" idx="4294967295"/>
          </p:nvPr>
        </p:nvSpPr>
        <p:spPr>
          <a:xfrm>
            <a:off x="609600" y="1524000"/>
            <a:ext cx="7391400" cy="3581400"/>
          </a:xfrm>
        </p:spPr>
        <p:txBody>
          <a:bodyPr/>
          <a:lstStyle/>
          <a:p>
            <a:r>
              <a:rPr lang="en-GB" altLang="en-US" sz="3200" b="1" dirty="0" smtClean="0">
                <a:effectLst/>
              </a:rPr>
              <a:t>How do we implement strategy?</a:t>
            </a:r>
            <a:br>
              <a:rPr lang="en-GB" altLang="en-US" sz="3200" b="1" dirty="0" smtClean="0">
                <a:effectLst/>
              </a:rPr>
            </a:br>
            <a:r>
              <a:rPr lang="en-GB" altLang="en-US" sz="3200" b="1" dirty="0" smtClean="0">
                <a:effectLst/>
              </a:rPr>
              <a:t/>
            </a:r>
            <a:br>
              <a:rPr lang="en-GB" altLang="en-US" sz="3200" b="1" dirty="0" smtClean="0">
                <a:effectLst/>
              </a:rPr>
            </a:br>
            <a:r>
              <a:rPr lang="en-GB" altLang="en-US" sz="3200" b="1" dirty="0" smtClean="0"/>
              <a:t/>
            </a:r>
            <a:br>
              <a:rPr lang="en-GB" altLang="en-US" sz="3200" b="1" dirty="0" smtClean="0"/>
            </a:br>
            <a:r>
              <a:rPr lang="en-GB" altLang="en-US" sz="3200" b="1" i="1" dirty="0" smtClean="0">
                <a:solidFill>
                  <a:schemeClr val="accent1"/>
                </a:solidFill>
              </a:rPr>
              <a:t>Some additional overheads</a:t>
            </a:r>
          </a:p>
        </p:txBody>
      </p:sp>
    </p:spTree>
    <p:extLst>
      <p:ext uri="{BB962C8B-B14F-4D97-AF65-F5344CB8AC3E}">
        <p14:creationId xmlns:p14="http://schemas.microsoft.com/office/powerpoint/2010/main" val="352161515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0464" y="171056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Planning strategies and styles -1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0872" y="1558488"/>
            <a:ext cx="8229600" cy="4389120"/>
          </a:xfrm>
          <a:noFill/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en-US" sz="2400" dirty="0" smtClean="0"/>
              <a:t>	Reasons for the variation in the styles of strategic planning include:</a:t>
            </a:r>
          </a:p>
          <a:p>
            <a:pPr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Environment</a:t>
            </a:r>
            <a:r>
              <a:rPr lang="en-GB" altLang="en-US" sz="2400" dirty="0" smtClean="0"/>
              <a:t>: context within which organisation operates</a:t>
            </a:r>
          </a:p>
          <a:p>
            <a:pPr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Product range</a:t>
            </a:r>
            <a:r>
              <a:rPr lang="en-GB" altLang="en-US" sz="2400" dirty="0" smtClean="0"/>
              <a:t>: levels of service, types of product, product profitability will all influence planning style</a:t>
            </a:r>
          </a:p>
          <a:p>
            <a:pPr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Leadership and management style</a:t>
            </a:r>
            <a:r>
              <a:rPr lang="en-GB" altLang="en-US" sz="2400" dirty="0" smtClean="0"/>
              <a:t>: both the choice of those leading the organisation and the organisational culture will influence planning style</a:t>
            </a:r>
          </a:p>
        </p:txBody>
      </p:sp>
    </p:spTree>
    <p:extLst>
      <p:ext uri="{BB962C8B-B14F-4D97-AF65-F5344CB8AC3E}">
        <p14:creationId xmlns:p14="http://schemas.microsoft.com/office/powerpoint/2010/main" val="140077820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679240" y="782288"/>
            <a:ext cx="7772400" cy="5334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Planning strategies and styles - 2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3976" y="1585736"/>
            <a:ext cx="7772400" cy="5029200"/>
          </a:xfrm>
          <a:noFill/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Campbell and Gould identified three main styles as being most common: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Strategic planning</a:t>
            </a:r>
            <a:r>
              <a:rPr lang="en-GB" altLang="en-US" sz="2400" dirty="0" smtClean="0"/>
              <a:t>: the centre is involved in formulating the plans of the various businesses.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		Possible example: Canon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Financial control</a:t>
            </a:r>
            <a:r>
              <a:rPr lang="en-GB" altLang="en-US" sz="2400" dirty="0" smtClean="0"/>
              <a:t>: the centre exercises short-term financial control but otherwise the businesses are highly decentralised and able to operate as they wish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		Possible example: Hanson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Strategic control</a:t>
            </a:r>
            <a:r>
              <a:rPr lang="en-GB" altLang="en-US" sz="2400" dirty="0" smtClean="0"/>
              <a:t>: between the two above. Some involvement in planning and some monitoring of operations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		Possible example: Nestle</a:t>
            </a:r>
          </a:p>
        </p:txBody>
      </p:sp>
    </p:spTree>
    <p:extLst>
      <p:ext uri="{BB962C8B-B14F-4D97-AF65-F5344CB8AC3E}">
        <p14:creationId xmlns:p14="http://schemas.microsoft.com/office/powerpoint/2010/main" val="2966265672"/>
      </p:ext>
    </p:extLst>
  </p:cSld>
  <p:clrMapOvr>
    <a:masterClrMapping/>
  </p:clrMapOvr>
  <p:transition xmlns:p14="http://schemas.microsoft.com/office/powerpoint/2010/main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0464" y="171056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Information monitoring and control - 1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0872" y="1556792"/>
            <a:ext cx="8229600" cy="4389120"/>
          </a:xfrm>
          <a:noFill/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en-US" sz="2400" dirty="0" smtClean="0"/>
              <a:t>Important because information can be used to: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assess resource allocation process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monitor progress on implementation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evaluate performance of individual managers</a:t>
            </a:r>
          </a:p>
          <a:p>
            <a:pPr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Main elements of control system: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Information must be in time to take action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Need to distinguish between financial and strategic monitoring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Need careful thought and experimentation</a:t>
            </a:r>
          </a:p>
        </p:txBody>
      </p:sp>
    </p:spTree>
    <p:extLst>
      <p:ext uri="{BB962C8B-B14F-4D97-AF65-F5344CB8AC3E}">
        <p14:creationId xmlns:p14="http://schemas.microsoft.com/office/powerpoint/2010/main" val="165767866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674776" y="522304"/>
            <a:ext cx="8229600" cy="794352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Information monitoring and control - 2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3976" y="1556792"/>
            <a:ext cx="7772400" cy="4572000"/>
          </a:xfrm>
          <a:noFill/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en-US" sz="2400" dirty="0" smtClean="0"/>
              <a:t>Methods of improving strategic controls: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Concentrate on the key performance indicators and key factors for success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Distinguish between corporate, business and operating levels of information: monitor only what is relevant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Avoid over-reliance on quantitative data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As controls become established, consider relaxing them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Create realistic expectations of what the control system can do as it is being introduced</a:t>
            </a:r>
          </a:p>
        </p:txBody>
      </p:sp>
    </p:spTree>
    <p:extLst>
      <p:ext uri="{BB962C8B-B14F-4D97-AF65-F5344CB8AC3E}">
        <p14:creationId xmlns:p14="http://schemas.microsoft.com/office/powerpoint/2010/main" val="270500978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20"/>
  <p:tag name="MMPROD_UIDATA" val="&lt;database version=&quot;6.0&quot;&gt;&lt;object type=&quot;1&quot; unique_id=&quot;10001&quot;&gt;&lt;object type=&quot;8&quot; unique_id=&quot;490046&quot;&gt;&lt;/object&gt;&lt;object type=&quot;2&quot; unique_id=&quot;490047&quot;&gt;&lt;object type=&quot;3&quot; unique_id=&quot;490048&quot;&gt;&lt;property id=&quot;20148&quot; value=&quot;5&quot;/&gt;&lt;property id=&quot;20300&quot; value=&quot;Slide 1&quot;/&gt;&lt;property id=&quot;20307&quot; value=&quot;289&quot;/&gt;&lt;/object&gt;&lt;object type=&quot;3&quot; unique_id=&quot;490049&quot;&gt;&lt;property id=&quot;20148&quot; value=&quot;5&quot;/&gt;&lt;property id=&quot;20300&quot; value=&quot;Slide 2&quot;/&gt;&lt;property id=&quot;20307&quot; value=&quot;290&quot;/&gt;&lt;/object&gt;&lt;object type=&quot;3&quot; unique_id=&quot;490050&quot;&gt;&lt;property id=&quot;20148&quot; value=&quot;5&quot;/&gt;&lt;property id=&quot;20300&quot; value=&quot;Slide 3 - &amp;quot;How do we implement strategy?&amp;quot;&quot;/&gt;&lt;property id=&quot;20307&quot; value=&quot;258&quot;/&gt;&lt;/object&gt;&lt;object type=&quot;3&quot; unique_id=&quot;490051&quot;&gt;&lt;property id=&quot;20148&quot; value=&quot;5&quot;/&gt;&lt;property id=&quot;20300&quot; value=&quot;Slide 4&quot;/&gt;&lt;property id=&quot;20307&quot; value=&quot;259&quot;/&gt;&lt;/object&gt;&lt;object type=&quot;3&quot; unique_id=&quot;490052&quot;&gt;&lt;property id=&quot;20148&quot; value=&quot;5&quot;/&gt;&lt;property id=&quot;20300&quot; value=&quot;Slide 5&quot;/&gt;&lt;property id=&quot;20307&quot; value=&quot;260&quot;/&gt;&lt;/object&gt;&lt;object type=&quot;3&quot; unique_id=&quot;490053&quot;&gt;&lt;property id=&quot;20148&quot; value=&quot;5&quot;/&gt;&lt;property id=&quot;20300&quot; value=&quot;Slide 6 - &amp;quot;The nature and limitations of the implementation process - 1&amp;quot;&quot;/&gt;&lt;property id=&quot;20307&quot; value=&quot;261&quot;/&gt;&lt;/object&gt;&lt;object type=&quot;3&quot; unique_id=&quot;490054&quot;&gt;&lt;property id=&quot;20148&quot; value=&quot;5&quot;/&gt;&lt;property id=&quot;20300&quot; value=&quot;Slide 7 - &amp;quot;The nature and limitations of the implementation process - 2&amp;quot;&quot;/&gt;&lt;property id=&quot;20307&quot; value=&quot;262&quot;/&gt;&lt;/object&gt;&lt;object type=&quot;3&quot; unique_id=&quot;490055&quot;&gt;&lt;property id=&quot;20148&quot; value=&quot;5&quot;/&gt;&lt;property id=&quot;20300&quot; value=&quot;Slide 8&quot;/&gt;&lt;property id=&quot;20307&quot; value=&quot;263&quot;/&gt;&lt;/object&gt;&lt;object type=&quot;3&quot; unique_id=&quot;490056&quot;&gt;&lt;property id=&quot;20148&quot; value=&quot;5&quot;/&gt;&lt;property id=&quot;20300&quot; value=&quot;Slide 9 - &amp;quot;Objectives, task setting and communicating - 1&amp;quot;&quot;/&gt;&lt;property id=&quot;20307&quot; value=&quot;264&quot;/&gt;&lt;/object&gt;&lt;object type=&quot;3&quot; unique_id=&quot;490057&quot;&gt;&lt;property id=&quot;20148&quot; value=&quot;5&quot;/&gt;&lt;property id=&quot;20300&quot; value=&quot;Slide 10 - &amp;quot;Objectives, task setting and communicating - 2&amp;quot;&quot;/&gt;&lt;property id=&quot;20307&quot; value=&quot;265&quot;/&gt;&lt;/object&gt;&lt;object type=&quot;3&quot; unique_id=&quot;490058&quot;&gt;&lt;property id=&quot;20148&quot; value=&quot;5&quot;/&gt;&lt;property id=&quot;20300&quot; value=&quot;Slide 11&quot;/&gt;&lt;property id=&quot;20307&quot; value=&quot;267&quot;/&gt;&lt;/object&gt;&lt;object type=&quot;3&quot; unique_id=&quot;490059&quot;&gt;&lt;property id=&quot;20148&quot; value=&quot;5&quot;/&gt;&lt;property id=&quot;20300&quot; value=&quot;Slide 12 - &amp;quot;Resource allocation -1&amp;quot;&quot;/&gt;&lt;property id=&quot;20307&quot; value=&quot;268&quot;/&gt;&lt;/object&gt;&lt;object type=&quot;3&quot; unique_id=&quot;490060&quot;&gt;&lt;property id=&quot;20148&quot; value=&quot;5&quot;/&gt;&lt;property id=&quot;20300&quot; value=&quot;Slide 13 - &amp;quot;Resource allocation - 2&amp;quot;&quot;/&gt;&lt;property id=&quot;20307&quot; value=&quot;269&quot;/&gt;&lt;/object&gt;&lt;object type=&quot;3&quot; unique_id=&quot;490061&quot;&gt;&lt;property id=&quot;20148&quot; value=&quot;5&quot;/&gt;&lt;property id=&quot;20300&quot; value=&quot;Slide 14&quot;/&gt;&lt;property id=&quot;20307&quot; value=&quot;270&quot;/&gt;&lt;/object&gt;&lt;object type=&quot;3&quot; unique_id=&quot;490062&quot;&gt;&lt;property id=&quot;20148&quot; value=&quot;5&quot;/&gt;&lt;property id=&quot;20300&quot; value=&quot;Slide 15 - &amp;quot;Monitoring and controlling the strategic plan - 1&amp;quot;&quot;/&gt;&lt;property id=&quot;20307&quot; value=&quot;271&quot;/&gt;&lt;/object&gt;&lt;object type=&quot;3&quot; unique_id=&quot;490063&quot;&gt;&lt;property id=&quot;20148&quot; value=&quot;5&quot;/&gt;&lt;property id=&quot;20300&quot; value=&quot;Slide 16 - &amp;quot;Monitoring and controlling the strategic plan-2&amp;quot;&quot;/&gt;&lt;property id=&quot;20307&quot; value=&quot;272&quot;/&gt;&lt;/object&gt;&lt;object type=&quot;3&quot; unique_id=&quot;490064&quot;&gt;&lt;property id=&quot;20148&quot; value=&quot;5&quot;/&gt;&lt;property id=&quot;20300&quot; value=&quot;Slide 17&quot;/&gt;&lt;property id=&quot;20307&quot; value=&quot;273&quot;/&gt;&lt;/object&gt;&lt;object type=&quot;3&quot; unique_id=&quot;490065&quot;&gt;&lt;property id=&quot;20148&quot; value=&quot;5&quot;/&gt;&lt;property id=&quot;20300&quot; value=&quot;Slide 18 - &amp;quot;The Balanced Scorecard - 1&amp;quot;&quot;/&gt;&lt;property id=&quot;20307&quot; value=&quot;274&quot;/&gt;&lt;/object&gt;&lt;object type=&quot;3&quot; unique_id=&quot;490066&quot;&gt;&lt;property id=&quot;20148&quot; value=&quot;5&quot;/&gt;&lt;property id=&quot;20300&quot; value=&quot;Slide 19 - &amp;quot;The Balanced Scorecard - 2&amp;quot;&quot;/&gt;&lt;property id=&quot;20307&quot; value=&quot;275&quot;/&gt;&lt;/object&gt;&lt;object type=&quot;3&quot; unique_id=&quot;490068&quot;&gt;&lt;property id=&quot;20148&quot; value=&quot;5&quot;/&gt;&lt;property id=&quot;20300&quot; value=&quot;Slide 21 - &amp;quot;The Balanced Scorecard - 4&amp;quot;&quot;/&gt;&lt;property id=&quot;20307&quot; value=&quot;277&quot;/&gt;&lt;/object&gt;&lt;object type=&quot;3&quot; unique_id=&quot;490069&quot;&gt;&lt;property id=&quot;20148&quot; value=&quot;5&quot;/&gt;&lt;property id=&quot;20300&quot; value=&quot;Slide 22 - &amp;quot;The Balanced Scorecard - 5&amp;quot;&quot;/&gt;&lt;property id=&quot;20307&quot; value=&quot;278&quot;/&gt;&lt;/object&gt;&lt;object type=&quot;3&quot; unique_id=&quot;490070&quot;&gt;&lt;property id=&quot;20148&quot; value=&quot;5&quot;/&gt;&lt;property id=&quot;20300&quot; value=&quot;Slide 23&quot;/&gt;&lt;property id=&quot;20307&quot; value=&quot;279&quot;/&gt;&lt;/object&gt;&lt;object type=&quot;3&quot; unique_id=&quot;490071&quot;&gt;&lt;property id=&quot;20148&quot; value=&quot;5&quot;/&gt;&lt;property id=&quot;20300&quot; value=&quot;Slide 24 - &amp;quot;Prescriptive strategic planning: concepts and problems -1&amp;quot;&quot;/&gt;&lt;property id=&quot;20307&quot; value=&quot;280&quot;/&gt;&lt;/object&gt;&lt;object type=&quot;3&quot; unique_id=&quot;490072&quot;&gt;&lt;property id=&quot;20148&quot; value=&quot;5&quot;/&gt;&lt;property id=&quot;20300&quot; value=&quot;Slide 25 - &amp;quot;Prescriptive strategic planning: concepts and problems - 2&amp;quot;&quot;/&gt;&lt;property id=&quot;20307&quot; value=&quot;281&quot;/&gt;&lt;/object&gt;&lt;object type=&quot;3&quot; unique_id=&quot;490073&quot;&gt;&lt;property id=&quot;20148&quot; value=&quot;5&quot;/&gt;&lt;property id=&quot;20300&quot; value=&quot;Slide 26 - &amp;quot;Prescriptive strategic planning: concepts and problems - 3&amp;quot;&quot;/&gt;&lt;property id=&quot;20307&quot; value=&quot;282&quot;/&gt;&lt;/object&gt;&lt;object type=&quot;3&quot; unique_id=&quot;490074&quot;&gt;&lt;property id=&quot;20148&quot; value=&quot;5&quot;/&gt;&lt;property id=&quot;20300&quot; value=&quot;Slide 27 - &amp;quot;Prescriptive strategic planning: concepts and problems - 4&amp;quot;&quot;/&gt;&lt;property id=&quot;20307&quot; value=&quot;283&quot;/&gt;&lt;/object&gt;&lt;object type=&quot;3&quot; unique_id=&quot;490075&quot;&gt;&lt;property id=&quot;20148&quot; value=&quot;5&quot;/&gt;&lt;property id=&quot;20300&quot; value=&quot;Slide 28 - &amp;quot;How do we implement strategy?&amp;#x0D;&amp;#x0A;&amp;#x0D;&amp;#x0A;&amp;#x0D;&amp;#x0A;Some additional overheads&amp;quot;&quot;/&gt;&lt;property id=&quot;20307&quot; value=&quot;284&quot;/&gt;&lt;/object&gt;&lt;object type=&quot;3&quot; unique_id=&quot;490076&quot;&gt;&lt;property id=&quot;20148&quot; value=&quot;5&quot;/&gt;&lt;property id=&quot;20300&quot; value=&quot;Slide 29 - &amp;quot;Planning strategies and styles -1&amp;quot;&quot;/&gt;&lt;property id=&quot;20307&quot; value=&quot;285&quot;/&gt;&lt;/object&gt;&lt;object type=&quot;3&quot; unique_id=&quot;490077&quot;&gt;&lt;property id=&quot;20148&quot; value=&quot;5&quot;/&gt;&lt;property id=&quot;20300&quot; value=&quot;Slide 30 - &amp;quot;Planning strategies and styles - 2&amp;quot;&quot;/&gt;&lt;property id=&quot;20307&quot; value=&quot;286&quot;/&gt;&lt;/object&gt;&lt;object type=&quot;3&quot; unique_id=&quot;490078&quot;&gt;&lt;property id=&quot;20148&quot; value=&quot;5&quot;/&gt;&lt;property id=&quot;20300&quot; value=&quot;Slide 31 - &amp;quot;Information monitoring and control - 1&amp;quot;&quot;/&gt;&lt;property id=&quot;20307&quot; value=&quot;287&quot;/&gt;&lt;/object&gt;&lt;object type=&quot;3&quot; unique_id=&quot;490079&quot;&gt;&lt;property id=&quot;20148&quot; value=&quot;5&quot;/&gt;&lt;property id=&quot;20300&quot; value=&quot;Slide 32 - &amp;quot;Information monitoring and control - 2&amp;quot;&quot;/&gt;&lt;property id=&quot;20307&quot; value=&quot;288&quot;/&gt;&lt;/object&gt;&lt;object type=&quot;3&quot; unique_id=&quot;492671&quot;&gt;&lt;property id=&quot;20148&quot; value=&quot;5&quot;/&gt;&lt;property id=&quot;20300&quot; value=&quot;Slide 20 - &amp;quot;The Balanced Scorecard - 3&amp;quot;&quot;/&gt;&lt;property id=&quot;20307&quot; value=&quot;291&quot;/&gt;&lt;/object&gt;&lt;/object&gt;&lt;/object&gt;&lt;/database&gt;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</TotalTime>
  <Words>2006</Words>
  <Application>Microsoft Macintosh PowerPoint</Application>
  <PresentationFormat>On-screen Show (4:3)</PresentationFormat>
  <Paragraphs>263</Paragraphs>
  <Slides>32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Flow</vt:lpstr>
      <vt:lpstr>PowerPoint Presentation</vt:lpstr>
      <vt:lpstr>PowerPoint Presentation</vt:lpstr>
      <vt:lpstr>How do we implement strategy?</vt:lpstr>
      <vt:lpstr>PowerPoint Presentation</vt:lpstr>
      <vt:lpstr>PowerPoint Presentation</vt:lpstr>
      <vt:lpstr>The nature and limitations of the implementation process - 1</vt:lpstr>
      <vt:lpstr>The nature and limitations of the implementation process - 2</vt:lpstr>
      <vt:lpstr>PowerPoint Presentation</vt:lpstr>
      <vt:lpstr>Objectives, task setting and communicating - 1</vt:lpstr>
      <vt:lpstr>Objectives, task setting and communicating - 2</vt:lpstr>
      <vt:lpstr>PowerPoint Presentation</vt:lpstr>
      <vt:lpstr>Resource allocation -1</vt:lpstr>
      <vt:lpstr>Resource allocation - 2</vt:lpstr>
      <vt:lpstr>PowerPoint Presentation</vt:lpstr>
      <vt:lpstr>Monitoring and controlling the strategic plan - 1</vt:lpstr>
      <vt:lpstr>Monitoring and controlling the strategic plan-2</vt:lpstr>
      <vt:lpstr>PowerPoint Presentation</vt:lpstr>
      <vt:lpstr>The Balanced Scorecard - 1</vt:lpstr>
      <vt:lpstr>The Balanced Scorecard - 2</vt:lpstr>
      <vt:lpstr>The Balanced Scorecard - 3</vt:lpstr>
      <vt:lpstr>The Balanced Scorecard - 4</vt:lpstr>
      <vt:lpstr>The Balanced Scorecard - 5</vt:lpstr>
      <vt:lpstr>PowerPoint Presentation</vt:lpstr>
      <vt:lpstr>Prescriptive strategic planning: concepts and problems -1</vt:lpstr>
      <vt:lpstr>Prescriptive strategic planning: concepts and problems - 2</vt:lpstr>
      <vt:lpstr>Prescriptive strategic planning: concepts and problems - 3</vt:lpstr>
      <vt:lpstr>Prescriptive strategic planning: concepts and problems - 4</vt:lpstr>
      <vt:lpstr>How do we implement strategy?   Some additional overheads</vt:lpstr>
      <vt:lpstr>Planning strategies and styles -1</vt:lpstr>
      <vt:lpstr>Planning strategies and styles - 2</vt:lpstr>
      <vt:lpstr>Information monitoring and control - 1</vt:lpstr>
      <vt:lpstr>Information monitoring and control - 2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</dc:creator>
  <cp:lastModifiedBy>Peter Fong</cp:lastModifiedBy>
  <cp:revision>16</cp:revision>
  <dcterms:created xsi:type="dcterms:W3CDTF">2014-05-30T14:21:42Z</dcterms:created>
  <dcterms:modified xsi:type="dcterms:W3CDTF">2017-10-24T16:38:41Z</dcterms:modified>
</cp:coreProperties>
</file>