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1/31/2017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1/31/2017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1/31/2017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1/31/2017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1/31/2017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tephanus.tlg.uci.edu/lsj/lsj.html#eid=65855&amp;context=lsj"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tephanus.tlg.uci.edu/lsj/lsj.html#context=lsj&amp;eid=7126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Thoughts on </a:t>
            </a:r>
            <a:r>
              <a:rPr lang="en-GB" dirty="0" err="1" smtClean="0"/>
              <a:t>Hekataios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84040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Hekataian</a:t>
            </a:r>
            <a:r>
              <a:rPr lang="en-GB" dirty="0" smtClean="0"/>
              <a:t> Methodology</a:t>
            </a:r>
            <a:endParaRPr lang="en-GB" dirty="0"/>
          </a:p>
        </p:txBody>
      </p:sp>
      <p:sp>
        <p:nvSpPr>
          <p:cNvPr id="3" name="Content Placeholder 2"/>
          <p:cNvSpPr>
            <a:spLocks noGrp="1"/>
          </p:cNvSpPr>
          <p:nvPr>
            <p:ph idx="1"/>
          </p:nvPr>
        </p:nvSpPr>
        <p:spPr/>
        <p:txBody>
          <a:bodyPr>
            <a:normAutofit lnSpcReduction="10000"/>
          </a:bodyPr>
          <a:lstStyle/>
          <a:p>
            <a:r>
              <a:rPr lang="en-GB" sz="3600" dirty="0"/>
              <a:t>“</a:t>
            </a:r>
            <a:r>
              <a:rPr lang="en-GB" sz="3600" dirty="0" err="1"/>
              <a:t>Hekataios</a:t>
            </a:r>
            <a:r>
              <a:rPr lang="en-GB" sz="3600" dirty="0"/>
              <a:t> of </a:t>
            </a:r>
            <a:r>
              <a:rPr lang="en-GB" sz="3600" dirty="0" err="1"/>
              <a:t>Miletos</a:t>
            </a:r>
            <a:r>
              <a:rPr lang="en-GB" sz="3600" dirty="0"/>
              <a:t> speaks as follows. I write these things, as they seem to me to be true. For the tales of the Greeks are many and ridiculous, as they seem to me</a:t>
            </a:r>
            <a:r>
              <a:rPr lang="en-GB" sz="3600" dirty="0" smtClean="0"/>
              <a:t>.”</a:t>
            </a:r>
          </a:p>
          <a:p>
            <a:r>
              <a:rPr lang="en-GB" dirty="0"/>
              <a:t>BNJ 1 F 1a</a:t>
            </a:r>
          </a:p>
          <a:p>
            <a:r>
              <a:rPr lang="el-GR" dirty="0"/>
              <a:t>῾Εκαταῖος Μιλήσιος ὧδε </a:t>
            </a:r>
            <a:r>
              <a:rPr lang="el-GR" b="1" dirty="0"/>
              <a:t>μυθεῖται</a:t>
            </a:r>
            <a:r>
              <a:rPr lang="el-GR" dirty="0" smtClean="0"/>
              <a:t>·</a:t>
            </a:r>
            <a:r>
              <a:rPr lang="en-GB" dirty="0" smtClean="0"/>
              <a:t> </a:t>
            </a:r>
            <a:r>
              <a:rPr lang="el-GR" b="1" u="sng" dirty="0" smtClean="0"/>
              <a:t>τάδε </a:t>
            </a:r>
            <a:r>
              <a:rPr lang="el-GR" b="1" u="sng" dirty="0"/>
              <a:t>γράφω, ὥς μοι δοκεῖ ἀληθέα εἶναι</a:t>
            </a:r>
            <a:r>
              <a:rPr lang="el-GR" dirty="0"/>
              <a:t>· οἱ γὰρ ῾Ελλήνων </a:t>
            </a:r>
            <a:r>
              <a:rPr lang="el-GR" b="1" u="sng" dirty="0"/>
              <a:t>λόγοι</a:t>
            </a:r>
            <a:r>
              <a:rPr lang="el-GR" dirty="0"/>
              <a:t> πολλοί τε καὶ γελοῖοι, ὡς ἐμοὶ φαίνονται, εἰσίν</a:t>
            </a:r>
            <a:endParaRPr lang="en-GB" dirty="0"/>
          </a:p>
        </p:txBody>
      </p:sp>
    </p:spTree>
    <p:extLst>
      <p:ext uri="{BB962C8B-B14F-4D97-AF65-F5344CB8AC3E}">
        <p14:creationId xmlns:p14="http://schemas.microsoft.com/office/powerpoint/2010/main" val="2743006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Logoi</a:t>
            </a:r>
            <a:r>
              <a:rPr lang="en-GB" dirty="0" smtClean="0"/>
              <a:t> of the Greeks</a:t>
            </a:r>
            <a:endParaRPr lang="en-GB" dirty="0"/>
          </a:p>
        </p:txBody>
      </p:sp>
      <p:sp>
        <p:nvSpPr>
          <p:cNvPr id="3" name="Content Placeholder 2"/>
          <p:cNvSpPr>
            <a:spLocks noGrp="1"/>
          </p:cNvSpPr>
          <p:nvPr>
            <p:ph idx="1"/>
          </p:nvPr>
        </p:nvSpPr>
        <p:spPr/>
        <p:txBody>
          <a:bodyPr/>
          <a:lstStyle/>
          <a:p>
            <a:r>
              <a:rPr lang="en-GB" dirty="0" smtClean="0"/>
              <a:t>What is logos? And its relation to historiography</a:t>
            </a:r>
          </a:p>
          <a:p>
            <a:pPr lvl="1"/>
            <a:r>
              <a:rPr lang="en-GB" dirty="0">
                <a:hlinkClick r:id="rId2"/>
              </a:rPr>
              <a:t>http://</a:t>
            </a:r>
            <a:r>
              <a:rPr lang="en-GB" dirty="0" smtClean="0">
                <a:hlinkClick r:id="rId2"/>
              </a:rPr>
              <a:t>stephanus.tlg.uci.edu/lsj/lsj.html#eid=65855&amp;context=lsj</a:t>
            </a:r>
            <a:endParaRPr lang="en-GB" dirty="0" smtClean="0"/>
          </a:p>
          <a:p>
            <a:pPr lvl="1"/>
            <a:endParaRPr lang="en-GB" dirty="0"/>
          </a:p>
        </p:txBody>
      </p:sp>
    </p:spTree>
    <p:extLst>
      <p:ext uri="{BB962C8B-B14F-4D97-AF65-F5344CB8AC3E}">
        <p14:creationId xmlns:p14="http://schemas.microsoft.com/office/powerpoint/2010/main" val="152287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The truth according to ME</a:t>
            </a:r>
            <a:endParaRPr lang="en-GB" dirty="0"/>
          </a:p>
        </p:txBody>
      </p:sp>
      <p:sp>
        <p:nvSpPr>
          <p:cNvPr id="9" name="Content Placeholder 8"/>
          <p:cNvSpPr>
            <a:spLocks noGrp="1"/>
          </p:cNvSpPr>
          <p:nvPr>
            <p:ph idx="1"/>
          </p:nvPr>
        </p:nvSpPr>
        <p:spPr/>
        <p:txBody>
          <a:bodyPr>
            <a:normAutofit lnSpcReduction="10000"/>
          </a:bodyPr>
          <a:lstStyle/>
          <a:p>
            <a:r>
              <a:rPr lang="en-GB" dirty="0" smtClean="0"/>
              <a:t>But </a:t>
            </a:r>
            <a:r>
              <a:rPr lang="en-GB" dirty="0"/>
              <a:t>of the acts themselves done in the war, </a:t>
            </a:r>
            <a:r>
              <a:rPr lang="en-GB" b="1" dirty="0"/>
              <a:t>I thought not fit to write all that I heard</a:t>
            </a:r>
            <a:r>
              <a:rPr lang="en-GB" dirty="0"/>
              <a:t> from all authors nor such as I myself did but think to be true, but only those whereat I was myself present and those of which with all diligence I had made particular inquiry. [3]And yet even of those things it was hard to know the certainty, because such as were present at every action </a:t>
            </a:r>
            <a:r>
              <a:rPr lang="en-GB" dirty="0" err="1"/>
              <a:t>spake</a:t>
            </a:r>
            <a:r>
              <a:rPr lang="en-GB" dirty="0"/>
              <a:t> not all after the same manner, but as they were affected to the parts or as they could remember. [4]To hear this history rehearsed, </a:t>
            </a:r>
            <a:r>
              <a:rPr lang="en-GB" b="1" dirty="0"/>
              <a:t>for that there be inserted in it no fables, shall be perhaps not delightful</a:t>
            </a:r>
            <a:r>
              <a:rPr lang="en-GB" dirty="0"/>
              <a:t>. But he that desires to look into the truth of things done and which (according to the condition of humanity) may be done again, or at least their like, he shall find enough herein to make him think it profitable. </a:t>
            </a:r>
            <a:r>
              <a:rPr lang="en-GB" b="1" dirty="0"/>
              <a:t>And it is compiled rather for an everlasting possession than to be rehearsed for a prize</a:t>
            </a:r>
            <a:r>
              <a:rPr lang="en-GB" b="1" dirty="0" smtClean="0"/>
              <a:t>.</a:t>
            </a:r>
            <a:r>
              <a:rPr lang="en-GB" dirty="0" smtClean="0"/>
              <a:t> Thucydides 1.22</a:t>
            </a:r>
            <a:endParaRPr lang="en-GB" dirty="0"/>
          </a:p>
          <a:p>
            <a:endParaRPr lang="en-GB" dirty="0"/>
          </a:p>
        </p:txBody>
      </p:sp>
    </p:spTree>
    <p:extLst>
      <p:ext uri="{BB962C8B-B14F-4D97-AF65-F5344CB8AC3E}">
        <p14:creationId xmlns:p14="http://schemas.microsoft.com/office/powerpoint/2010/main" val="243218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the power of myth…</a:t>
            </a:r>
            <a:endParaRPr lang="en-GB" dirty="0"/>
          </a:p>
        </p:txBody>
      </p:sp>
      <p:sp>
        <p:nvSpPr>
          <p:cNvPr id="3" name="Content Placeholder 2"/>
          <p:cNvSpPr>
            <a:spLocks noGrp="1"/>
          </p:cNvSpPr>
          <p:nvPr>
            <p:ph idx="1"/>
          </p:nvPr>
        </p:nvSpPr>
        <p:spPr/>
        <p:txBody>
          <a:bodyPr/>
          <a:lstStyle/>
          <a:p>
            <a:r>
              <a:rPr lang="el-GR" dirty="0"/>
              <a:t>Εκαταῖος Μιλήσιος ὧδε </a:t>
            </a:r>
            <a:r>
              <a:rPr lang="el-GR" b="1" dirty="0" smtClean="0"/>
              <a:t>μυθεῖται</a:t>
            </a:r>
            <a:endParaRPr lang="en-GB" b="1" dirty="0" smtClean="0"/>
          </a:p>
          <a:p>
            <a:pPr lvl="1"/>
            <a:r>
              <a:rPr lang="en-GB" dirty="0">
                <a:hlinkClick r:id="rId2"/>
              </a:rPr>
              <a:t>http://</a:t>
            </a:r>
            <a:r>
              <a:rPr lang="en-GB" dirty="0" smtClean="0">
                <a:hlinkClick r:id="rId2"/>
              </a:rPr>
              <a:t>stephanus.tlg.uci.edu/lsj/lsj.html#context=lsj&amp;eid=71264</a:t>
            </a:r>
            <a:endParaRPr lang="en-GB" dirty="0" smtClean="0"/>
          </a:p>
          <a:p>
            <a:pPr lvl="1"/>
            <a:endParaRPr lang="en-GB" dirty="0"/>
          </a:p>
        </p:txBody>
      </p:sp>
    </p:spTree>
    <p:extLst>
      <p:ext uri="{BB962C8B-B14F-4D97-AF65-F5344CB8AC3E}">
        <p14:creationId xmlns:p14="http://schemas.microsoft.com/office/powerpoint/2010/main" val="166885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11</TotalTime>
  <Words>169</Words>
  <Application>Microsoft Office PowerPoint</Application>
  <PresentationFormat>Widescreen</PresentationFormat>
  <Paragraphs>13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Ion</vt:lpstr>
      <vt:lpstr>Thoughts on Hekataios</vt:lpstr>
      <vt:lpstr>Hekataian Methodology</vt:lpstr>
      <vt:lpstr>The Logoi of the Greeks</vt:lpstr>
      <vt:lpstr>The truth according to ME</vt:lpstr>
      <vt:lpstr>And the power of myth…</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Thoughts on Hekataios</dc:title>
  <dc:creator>Errietta Bissa</dc:creator>
  <cp:lastModifiedBy>Errietta Bissa</cp:lastModifiedBy>
  <cp:revision>7</cp:revision>
  <dcterms:created xsi:type="dcterms:W3CDTF">2017-01-31T10:18:17Z</dcterms:created>
  <dcterms:modified xsi:type="dcterms:W3CDTF">2017-01-31T10:30:12Z</dcterms:modified>
</cp:coreProperties>
</file>