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theme/theme5.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heme/themeOverride2.xml" ContentType="application/vnd.openxmlformats-officedocument.themeOverride+xml"/>
  <Override PartName="/ppt/theme/themeOverride3.xml" ContentType="application/vnd.openxmlformats-officedocument.themeOverr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23" r:id="rId5"/>
    <p:sldMasterId id="2147483938" r:id="rId6"/>
    <p:sldMasterId id="2147483950" r:id="rId7"/>
    <p:sldMasterId id="2147483963" r:id="rId8"/>
    <p:sldMasterId id="2147483965" r:id="rId9"/>
  </p:sldMasterIdLst>
  <p:notesMasterIdLst>
    <p:notesMasterId r:id="rId61"/>
  </p:notesMasterIdLst>
  <p:sldIdLst>
    <p:sldId id="1217" r:id="rId10"/>
    <p:sldId id="1214" r:id="rId11"/>
    <p:sldId id="1205" r:id="rId12"/>
    <p:sldId id="273" r:id="rId13"/>
    <p:sldId id="1153" r:id="rId14"/>
    <p:sldId id="944" r:id="rId15"/>
    <p:sldId id="1154" r:id="rId16"/>
    <p:sldId id="1267" r:id="rId17"/>
    <p:sldId id="505" r:id="rId18"/>
    <p:sldId id="1261" r:id="rId19"/>
    <p:sldId id="1260" r:id="rId20"/>
    <p:sldId id="1264" r:id="rId21"/>
    <p:sldId id="1265" r:id="rId22"/>
    <p:sldId id="1024" r:id="rId23"/>
    <p:sldId id="1160" r:id="rId24"/>
    <p:sldId id="319" r:id="rId25"/>
    <p:sldId id="1053" r:id="rId26"/>
    <p:sldId id="1263" r:id="rId27"/>
    <p:sldId id="958" r:id="rId28"/>
    <p:sldId id="1164" r:id="rId29"/>
    <p:sldId id="1055" r:id="rId30"/>
    <p:sldId id="952" r:id="rId31"/>
    <p:sldId id="553" r:id="rId32"/>
    <p:sldId id="322" r:id="rId33"/>
    <p:sldId id="945" r:id="rId34"/>
    <p:sldId id="1266" r:id="rId35"/>
    <p:sldId id="936" r:id="rId36"/>
    <p:sldId id="1206" r:id="rId37"/>
    <p:sldId id="938" r:id="rId38"/>
    <p:sldId id="1203" r:id="rId39"/>
    <p:sldId id="1207" r:id="rId40"/>
    <p:sldId id="470" r:id="rId41"/>
    <p:sldId id="1213" r:id="rId42"/>
    <p:sldId id="1208" r:id="rId43"/>
    <p:sldId id="1210" r:id="rId44"/>
    <p:sldId id="1209" r:id="rId45"/>
    <p:sldId id="406" r:id="rId46"/>
    <p:sldId id="1211" r:id="rId47"/>
    <p:sldId id="1212" r:id="rId48"/>
    <p:sldId id="550" r:id="rId49"/>
    <p:sldId id="502" r:id="rId50"/>
    <p:sldId id="494" r:id="rId51"/>
    <p:sldId id="1272" r:id="rId52"/>
    <p:sldId id="970" r:id="rId53"/>
    <p:sldId id="1269" r:id="rId54"/>
    <p:sldId id="1198" r:id="rId55"/>
    <p:sldId id="1159" r:id="rId56"/>
    <p:sldId id="1225" r:id="rId57"/>
    <p:sldId id="983" r:id="rId58"/>
    <p:sldId id="1270" r:id="rId59"/>
    <p:sldId id="1271" r:id="rId6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8FC68F-CF0E-4B10-9888-12BFC0BC1B64}" v="6" dt="2025-10-13T12:57:43.4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256" autoAdjust="0"/>
    <p:restoredTop sz="94811"/>
  </p:normalViewPr>
  <p:slideViewPr>
    <p:cSldViewPr snapToGrid="0" snapToObjects="1">
      <p:cViewPr varScale="1">
        <p:scale>
          <a:sx n="73" d="100"/>
          <a:sy n="73" d="100"/>
        </p:scale>
        <p:origin x="206" y="58"/>
      </p:cViewPr>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 d="1"/>
        <a:sy n="1" d="1"/>
      </p:scale>
      <p:origin x="0" y="-925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63"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microsoft.com/office/2016/11/relationships/changesInfo" Target="changesInfos/changesInfo1.xml"/><Relationship Id="rId5" Type="http://schemas.openxmlformats.org/officeDocument/2006/relationships/slideMaster" Target="slideMasters/slideMaster2.xml"/><Relationship Id="rId61" Type="http://schemas.openxmlformats.org/officeDocument/2006/relationships/notesMaster" Target="notesMasters/notesMaster1.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microsoft.com/office/2015/10/relationships/revisionInfo" Target="revisionInfo.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8BA591D6-B885-4D2B-9A52-9780A043136B}"/>
    <pc:docChg chg="undo custSel addSld delSld modSld sldOrd">
      <pc:chgData name="Neil Dyer" userId="f48cccbf-306c-476d-ac12-27135fb93a1f" providerId="ADAL" clId="{8BA591D6-B885-4D2B-9A52-9780A043136B}" dt="2024-10-16T09:20:07.466" v="403" actId="20577"/>
      <pc:docMkLst>
        <pc:docMk/>
      </pc:docMkLst>
      <pc:sldChg chg="del">
        <pc:chgData name="Neil Dyer" userId="f48cccbf-306c-476d-ac12-27135fb93a1f" providerId="ADAL" clId="{8BA591D6-B885-4D2B-9A52-9780A043136B}" dt="2024-10-15T10:29:56.937" v="42" actId="47"/>
        <pc:sldMkLst>
          <pc:docMk/>
          <pc:sldMk cId="167947690" sldId="288"/>
        </pc:sldMkLst>
      </pc:sldChg>
      <pc:sldChg chg="add">
        <pc:chgData name="Neil Dyer" userId="f48cccbf-306c-476d-ac12-27135fb93a1f" providerId="ADAL" clId="{8BA591D6-B885-4D2B-9A52-9780A043136B}" dt="2024-10-15T11:12:48.919" v="106"/>
        <pc:sldMkLst>
          <pc:docMk/>
          <pc:sldMk cId="1131935523" sldId="288"/>
        </pc:sldMkLst>
      </pc:sldChg>
      <pc:sldChg chg="add">
        <pc:chgData name="Neil Dyer" userId="f48cccbf-306c-476d-ac12-27135fb93a1f" providerId="ADAL" clId="{8BA591D6-B885-4D2B-9A52-9780A043136B}" dt="2024-10-15T10:49:07.745" v="43"/>
        <pc:sldMkLst>
          <pc:docMk/>
          <pc:sldMk cId="3340610369" sldId="319"/>
        </pc:sldMkLst>
      </pc:sldChg>
      <pc:sldChg chg="modSp add mod">
        <pc:chgData name="Neil Dyer" userId="f48cccbf-306c-476d-ac12-27135fb93a1f" providerId="ADAL" clId="{8BA591D6-B885-4D2B-9A52-9780A043136B}" dt="2024-10-15T10:55:35.886" v="86" actId="1076"/>
        <pc:sldMkLst>
          <pc:docMk/>
          <pc:sldMk cId="3853314016" sldId="322"/>
        </pc:sldMkLst>
      </pc:sldChg>
      <pc:sldChg chg="add ord">
        <pc:chgData name="Neil Dyer" userId="f48cccbf-306c-476d-ac12-27135fb93a1f" providerId="ADAL" clId="{8BA591D6-B885-4D2B-9A52-9780A043136B}" dt="2024-10-15T11:15:08.312" v="108"/>
        <pc:sldMkLst>
          <pc:docMk/>
          <pc:sldMk cId="3254629911" sldId="399"/>
        </pc:sldMkLst>
      </pc:sldChg>
      <pc:sldChg chg="modSp mod ord">
        <pc:chgData name="Neil Dyer" userId="f48cccbf-306c-476d-ac12-27135fb93a1f" providerId="ADAL" clId="{8BA591D6-B885-4D2B-9A52-9780A043136B}" dt="2024-10-15T11:21:15.447" v="213" actId="27636"/>
        <pc:sldMkLst>
          <pc:docMk/>
          <pc:sldMk cId="1351684609" sldId="494"/>
        </pc:sldMkLst>
      </pc:sldChg>
      <pc:sldChg chg="add">
        <pc:chgData name="Neil Dyer" userId="f48cccbf-306c-476d-ac12-27135fb93a1f" providerId="ADAL" clId="{8BA591D6-B885-4D2B-9A52-9780A043136B}" dt="2024-10-15T10:49:07.745" v="43"/>
        <pc:sldMkLst>
          <pc:docMk/>
          <pc:sldMk cId="0" sldId="505"/>
        </pc:sldMkLst>
      </pc:sldChg>
      <pc:sldChg chg="del">
        <pc:chgData name="Neil Dyer" userId="f48cccbf-306c-476d-ac12-27135fb93a1f" providerId="ADAL" clId="{8BA591D6-B885-4D2B-9A52-9780A043136B}" dt="2024-10-02T11:50:19.647" v="4" actId="47"/>
        <pc:sldMkLst>
          <pc:docMk/>
          <pc:sldMk cId="4279857039" sldId="510"/>
        </pc:sldMkLst>
      </pc:sldChg>
      <pc:sldChg chg="add">
        <pc:chgData name="Neil Dyer" userId="f48cccbf-306c-476d-ac12-27135fb93a1f" providerId="ADAL" clId="{8BA591D6-B885-4D2B-9A52-9780A043136B}" dt="2024-10-15T10:49:07.745" v="43"/>
        <pc:sldMkLst>
          <pc:docMk/>
          <pc:sldMk cId="0" sldId="553"/>
        </pc:sldMkLst>
      </pc:sldChg>
      <pc:sldChg chg="add">
        <pc:chgData name="Neil Dyer" userId="f48cccbf-306c-476d-ac12-27135fb93a1f" providerId="ADAL" clId="{8BA591D6-B885-4D2B-9A52-9780A043136B}" dt="2024-10-15T10:49:07.745" v="43"/>
        <pc:sldMkLst>
          <pc:docMk/>
          <pc:sldMk cId="2113044203" sldId="944"/>
        </pc:sldMkLst>
      </pc:sldChg>
      <pc:sldChg chg="add">
        <pc:chgData name="Neil Dyer" userId="f48cccbf-306c-476d-ac12-27135fb93a1f" providerId="ADAL" clId="{8BA591D6-B885-4D2B-9A52-9780A043136B}" dt="2024-10-15T10:49:07.745" v="43"/>
        <pc:sldMkLst>
          <pc:docMk/>
          <pc:sldMk cId="3652351237" sldId="945"/>
        </pc:sldMkLst>
      </pc:sldChg>
      <pc:sldChg chg="addSp delSp modSp add del mod setBg addAnim delAnim">
        <pc:chgData name="Neil Dyer" userId="f48cccbf-306c-476d-ac12-27135fb93a1f" providerId="ADAL" clId="{8BA591D6-B885-4D2B-9A52-9780A043136B}" dt="2024-10-15T10:54:28.203" v="58"/>
        <pc:sldMkLst>
          <pc:docMk/>
          <pc:sldMk cId="1216492807" sldId="947"/>
        </pc:sldMkLst>
      </pc:sldChg>
      <pc:sldChg chg="add">
        <pc:chgData name="Neil Dyer" userId="f48cccbf-306c-476d-ac12-27135fb93a1f" providerId="ADAL" clId="{8BA591D6-B885-4D2B-9A52-9780A043136B}" dt="2024-10-15T10:49:07.745" v="43"/>
        <pc:sldMkLst>
          <pc:docMk/>
          <pc:sldMk cId="2745554311" sldId="952"/>
        </pc:sldMkLst>
      </pc:sldChg>
      <pc:sldChg chg="add">
        <pc:chgData name="Neil Dyer" userId="f48cccbf-306c-476d-ac12-27135fb93a1f" providerId="ADAL" clId="{8BA591D6-B885-4D2B-9A52-9780A043136B}" dt="2024-10-15T10:49:07.745" v="43"/>
        <pc:sldMkLst>
          <pc:docMk/>
          <pc:sldMk cId="4280431156" sldId="958"/>
        </pc:sldMkLst>
      </pc:sldChg>
      <pc:sldChg chg="addSp modSp add mod">
        <pc:chgData name="Neil Dyer" userId="f48cccbf-306c-476d-ac12-27135fb93a1f" providerId="ADAL" clId="{8BA591D6-B885-4D2B-9A52-9780A043136B}" dt="2024-10-15T11:16:32.536" v="193" actId="1076"/>
        <pc:sldMkLst>
          <pc:docMk/>
          <pc:sldMk cId="35510011" sldId="970"/>
        </pc:sldMkLst>
      </pc:sldChg>
      <pc:sldChg chg="del">
        <pc:chgData name="Neil Dyer" userId="f48cccbf-306c-476d-ac12-27135fb93a1f" providerId="ADAL" clId="{8BA591D6-B885-4D2B-9A52-9780A043136B}" dt="2024-10-15T10:29:56.937" v="42" actId="47"/>
        <pc:sldMkLst>
          <pc:docMk/>
          <pc:sldMk cId="2811938533" sldId="973"/>
        </pc:sldMkLst>
      </pc:sldChg>
      <pc:sldChg chg="del">
        <pc:chgData name="Neil Dyer" userId="f48cccbf-306c-476d-ac12-27135fb93a1f" providerId="ADAL" clId="{8BA591D6-B885-4D2B-9A52-9780A043136B}" dt="2024-10-02T11:50:13.302" v="3" actId="47"/>
        <pc:sldMkLst>
          <pc:docMk/>
          <pc:sldMk cId="3344460028" sldId="974"/>
        </pc:sldMkLst>
      </pc:sldChg>
      <pc:sldChg chg="del">
        <pc:chgData name="Neil Dyer" userId="f48cccbf-306c-476d-ac12-27135fb93a1f" providerId="ADAL" clId="{8BA591D6-B885-4D2B-9A52-9780A043136B}" dt="2024-10-02T11:50:13.302" v="3" actId="47"/>
        <pc:sldMkLst>
          <pc:docMk/>
          <pc:sldMk cId="4211024968" sldId="975"/>
        </pc:sldMkLst>
      </pc:sldChg>
      <pc:sldChg chg="del">
        <pc:chgData name="Neil Dyer" userId="f48cccbf-306c-476d-ac12-27135fb93a1f" providerId="ADAL" clId="{8BA591D6-B885-4D2B-9A52-9780A043136B}" dt="2024-10-02T11:50:13.302" v="3" actId="47"/>
        <pc:sldMkLst>
          <pc:docMk/>
          <pc:sldMk cId="3599034339" sldId="976"/>
        </pc:sldMkLst>
      </pc:sldChg>
      <pc:sldChg chg="del">
        <pc:chgData name="Neil Dyer" userId="f48cccbf-306c-476d-ac12-27135fb93a1f" providerId="ADAL" clId="{8BA591D6-B885-4D2B-9A52-9780A043136B}" dt="2024-10-02T11:50:13.302" v="3" actId="47"/>
        <pc:sldMkLst>
          <pc:docMk/>
          <pc:sldMk cId="809171044" sldId="984"/>
        </pc:sldMkLst>
      </pc:sldChg>
      <pc:sldChg chg="del">
        <pc:chgData name="Neil Dyer" userId="f48cccbf-306c-476d-ac12-27135fb93a1f" providerId="ADAL" clId="{8BA591D6-B885-4D2B-9A52-9780A043136B}" dt="2024-10-09T10:54:58.679" v="41" actId="47"/>
        <pc:sldMkLst>
          <pc:docMk/>
          <pc:sldMk cId="4284558051" sldId="989"/>
        </pc:sldMkLst>
      </pc:sldChg>
      <pc:sldChg chg="add">
        <pc:chgData name="Neil Dyer" userId="f48cccbf-306c-476d-ac12-27135fb93a1f" providerId="ADAL" clId="{8BA591D6-B885-4D2B-9A52-9780A043136B}" dt="2024-10-15T10:49:07.745" v="43"/>
        <pc:sldMkLst>
          <pc:docMk/>
          <pc:sldMk cId="4079684975" sldId="1024"/>
        </pc:sldMkLst>
      </pc:sldChg>
      <pc:sldChg chg="add">
        <pc:chgData name="Neil Dyer" userId="f48cccbf-306c-476d-ac12-27135fb93a1f" providerId="ADAL" clId="{8BA591D6-B885-4D2B-9A52-9780A043136B}" dt="2024-10-15T10:49:07.745" v="43"/>
        <pc:sldMkLst>
          <pc:docMk/>
          <pc:sldMk cId="0" sldId="1053"/>
        </pc:sldMkLst>
      </pc:sldChg>
      <pc:sldChg chg="add">
        <pc:chgData name="Neil Dyer" userId="f48cccbf-306c-476d-ac12-27135fb93a1f" providerId="ADAL" clId="{8BA591D6-B885-4D2B-9A52-9780A043136B}" dt="2024-10-15T10:49:07.745" v="43"/>
        <pc:sldMkLst>
          <pc:docMk/>
          <pc:sldMk cId="1858734037" sldId="1055"/>
        </pc:sldMkLst>
      </pc:sldChg>
      <pc:sldChg chg="del">
        <pc:chgData name="Neil Dyer" userId="f48cccbf-306c-476d-ac12-27135fb93a1f" providerId="ADAL" clId="{8BA591D6-B885-4D2B-9A52-9780A043136B}" dt="2024-10-09T10:54:56.522" v="40" actId="47"/>
        <pc:sldMkLst>
          <pc:docMk/>
          <pc:sldMk cId="1346962504" sldId="1146"/>
        </pc:sldMkLst>
      </pc:sldChg>
      <pc:sldChg chg="add">
        <pc:chgData name="Neil Dyer" userId="f48cccbf-306c-476d-ac12-27135fb93a1f" providerId="ADAL" clId="{8BA591D6-B885-4D2B-9A52-9780A043136B}" dt="2024-10-15T10:49:07.745" v="43"/>
        <pc:sldMkLst>
          <pc:docMk/>
          <pc:sldMk cId="2948883572" sldId="1153"/>
        </pc:sldMkLst>
      </pc:sldChg>
      <pc:sldChg chg="del">
        <pc:chgData name="Neil Dyer" userId="f48cccbf-306c-476d-ac12-27135fb93a1f" providerId="ADAL" clId="{8BA591D6-B885-4D2B-9A52-9780A043136B}" dt="2024-10-02T11:50:19.647" v="4" actId="47"/>
        <pc:sldMkLst>
          <pc:docMk/>
          <pc:sldMk cId="2620288268" sldId="1154"/>
        </pc:sldMkLst>
      </pc:sldChg>
      <pc:sldChg chg="add">
        <pc:chgData name="Neil Dyer" userId="f48cccbf-306c-476d-ac12-27135fb93a1f" providerId="ADAL" clId="{8BA591D6-B885-4D2B-9A52-9780A043136B}" dt="2024-10-15T10:49:07.745" v="43"/>
        <pc:sldMkLst>
          <pc:docMk/>
          <pc:sldMk cId="3876150881" sldId="1154"/>
        </pc:sldMkLst>
      </pc:sldChg>
      <pc:sldChg chg="add">
        <pc:chgData name="Neil Dyer" userId="f48cccbf-306c-476d-ac12-27135fb93a1f" providerId="ADAL" clId="{8BA591D6-B885-4D2B-9A52-9780A043136B}" dt="2024-10-15T10:49:07.745" v="43"/>
        <pc:sldMkLst>
          <pc:docMk/>
          <pc:sldMk cId="2819899681" sldId="1160"/>
        </pc:sldMkLst>
      </pc:sldChg>
      <pc:sldChg chg="add">
        <pc:chgData name="Neil Dyer" userId="f48cccbf-306c-476d-ac12-27135fb93a1f" providerId="ADAL" clId="{8BA591D6-B885-4D2B-9A52-9780A043136B}" dt="2024-10-15T10:49:07.745" v="43"/>
        <pc:sldMkLst>
          <pc:docMk/>
          <pc:sldMk cId="3062824560" sldId="1164"/>
        </pc:sldMkLst>
      </pc:sldChg>
      <pc:sldChg chg="del">
        <pc:chgData name="Neil Dyer" userId="f48cccbf-306c-476d-ac12-27135fb93a1f" providerId="ADAL" clId="{8BA591D6-B885-4D2B-9A52-9780A043136B}" dt="2024-10-15T10:29:56.937" v="42" actId="47"/>
        <pc:sldMkLst>
          <pc:docMk/>
          <pc:sldMk cId="3861870761" sldId="1170"/>
        </pc:sldMkLst>
      </pc:sldChg>
      <pc:sldChg chg="del">
        <pc:chgData name="Neil Dyer" userId="f48cccbf-306c-476d-ac12-27135fb93a1f" providerId="ADAL" clId="{8BA591D6-B885-4D2B-9A52-9780A043136B}" dt="2024-10-15T10:29:56.937" v="42" actId="47"/>
        <pc:sldMkLst>
          <pc:docMk/>
          <pc:sldMk cId="3454847980" sldId="1171"/>
        </pc:sldMkLst>
      </pc:sldChg>
      <pc:sldChg chg="del">
        <pc:chgData name="Neil Dyer" userId="f48cccbf-306c-476d-ac12-27135fb93a1f" providerId="ADAL" clId="{8BA591D6-B885-4D2B-9A52-9780A043136B}" dt="2024-10-15T10:29:56.937" v="42" actId="47"/>
        <pc:sldMkLst>
          <pc:docMk/>
          <pc:sldMk cId="3329821973" sldId="1173"/>
        </pc:sldMkLst>
      </pc:sldChg>
      <pc:sldChg chg="del">
        <pc:chgData name="Neil Dyer" userId="f48cccbf-306c-476d-ac12-27135fb93a1f" providerId="ADAL" clId="{8BA591D6-B885-4D2B-9A52-9780A043136B}" dt="2024-10-15T10:29:56.937" v="42" actId="47"/>
        <pc:sldMkLst>
          <pc:docMk/>
          <pc:sldMk cId="2284536307" sldId="1174"/>
        </pc:sldMkLst>
      </pc:sldChg>
      <pc:sldChg chg="del">
        <pc:chgData name="Neil Dyer" userId="f48cccbf-306c-476d-ac12-27135fb93a1f" providerId="ADAL" clId="{8BA591D6-B885-4D2B-9A52-9780A043136B}" dt="2024-10-15T10:29:56.937" v="42" actId="47"/>
        <pc:sldMkLst>
          <pc:docMk/>
          <pc:sldMk cId="1535128130" sldId="1175"/>
        </pc:sldMkLst>
      </pc:sldChg>
      <pc:sldChg chg="del">
        <pc:chgData name="Neil Dyer" userId="f48cccbf-306c-476d-ac12-27135fb93a1f" providerId="ADAL" clId="{8BA591D6-B885-4D2B-9A52-9780A043136B}" dt="2024-10-15T10:29:56.937" v="42" actId="47"/>
        <pc:sldMkLst>
          <pc:docMk/>
          <pc:sldMk cId="1799561863" sldId="1176"/>
        </pc:sldMkLst>
      </pc:sldChg>
      <pc:sldChg chg="del">
        <pc:chgData name="Neil Dyer" userId="f48cccbf-306c-476d-ac12-27135fb93a1f" providerId="ADAL" clId="{8BA591D6-B885-4D2B-9A52-9780A043136B}" dt="2024-10-15T10:29:56.937" v="42" actId="47"/>
        <pc:sldMkLst>
          <pc:docMk/>
          <pc:sldMk cId="2106496677" sldId="1178"/>
        </pc:sldMkLst>
      </pc:sldChg>
      <pc:sldChg chg="del">
        <pc:chgData name="Neil Dyer" userId="f48cccbf-306c-476d-ac12-27135fb93a1f" providerId="ADAL" clId="{8BA591D6-B885-4D2B-9A52-9780A043136B}" dt="2024-10-15T10:29:56.937" v="42" actId="47"/>
        <pc:sldMkLst>
          <pc:docMk/>
          <pc:sldMk cId="2066600623" sldId="1179"/>
        </pc:sldMkLst>
      </pc:sldChg>
      <pc:sldChg chg="del">
        <pc:chgData name="Neil Dyer" userId="f48cccbf-306c-476d-ac12-27135fb93a1f" providerId="ADAL" clId="{8BA591D6-B885-4D2B-9A52-9780A043136B}" dt="2024-10-15T10:29:56.937" v="42" actId="47"/>
        <pc:sldMkLst>
          <pc:docMk/>
          <pc:sldMk cId="3635968201" sldId="1180"/>
        </pc:sldMkLst>
      </pc:sldChg>
      <pc:sldChg chg="del">
        <pc:chgData name="Neil Dyer" userId="f48cccbf-306c-476d-ac12-27135fb93a1f" providerId="ADAL" clId="{8BA591D6-B885-4D2B-9A52-9780A043136B}" dt="2024-10-15T10:29:56.937" v="42" actId="47"/>
        <pc:sldMkLst>
          <pc:docMk/>
          <pc:sldMk cId="4195536555" sldId="1181"/>
        </pc:sldMkLst>
      </pc:sldChg>
      <pc:sldChg chg="del">
        <pc:chgData name="Neil Dyer" userId="f48cccbf-306c-476d-ac12-27135fb93a1f" providerId="ADAL" clId="{8BA591D6-B885-4D2B-9A52-9780A043136B}" dt="2024-10-02T11:49:55.500" v="0" actId="47"/>
        <pc:sldMkLst>
          <pc:docMk/>
          <pc:sldMk cId="0" sldId="1182"/>
        </pc:sldMkLst>
      </pc:sldChg>
      <pc:sldChg chg="del">
        <pc:chgData name="Neil Dyer" userId="f48cccbf-306c-476d-ac12-27135fb93a1f" providerId="ADAL" clId="{8BA591D6-B885-4D2B-9A52-9780A043136B}" dt="2024-10-02T11:50:01.595" v="1" actId="47"/>
        <pc:sldMkLst>
          <pc:docMk/>
          <pc:sldMk cId="1750622862" sldId="1183"/>
        </pc:sldMkLst>
      </pc:sldChg>
      <pc:sldChg chg="del">
        <pc:chgData name="Neil Dyer" userId="f48cccbf-306c-476d-ac12-27135fb93a1f" providerId="ADAL" clId="{8BA591D6-B885-4D2B-9A52-9780A043136B}" dt="2024-10-15T10:29:56.937" v="42" actId="47"/>
        <pc:sldMkLst>
          <pc:docMk/>
          <pc:sldMk cId="3431240968" sldId="1186"/>
        </pc:sldMkLst>
      </pc:sldChg>
      <pc:sldChg chg="del">
        <pc:chgData name="Neil Dyer" userId="f48cccbf-306c-476d-ac12-27135fb93a1f" providerId="ADAL" clId="{8BA591D6-B885-4D2B-9A52-9780A043136B}" dt="2024-10-02T11:50:06.148" v="2" actId="47"/>
        <pc:sldMkLst>
          <pc:docMk/>
          <pc:sldMk cId="3185462620" sldId="1194"/>
        </pc:sldMkLst>
      </pc:sldChg>
      <pc:sldChg chg="del">
        <pc:chgData name="Neil Dyer" userId="f48cccbf-306c-476d-ac12-27135fb93a1f" providerId="ADAL" clId="{8BA591D6-B885-4D2B-9A52-9780A043136B}" dt="2024-10-02T11:50:19.647" v="4" actId="47"/>
        <pc:sldMkLst>
          <pc:docMk/>
          <pc:sldMk cId="1999160137" sldId="1196"/>
        </pc:sldMkLst>
      </pc:sldChg>
      <pc:sldChg chg="del">
        <pc:chgData name="Neil Dyer" userId="f48cccbf-306c-476d-ac12-27135fb93a1f" providerId="ADAL" clId="{8BA591D6-B885-4D2B-9A52-9780A043136B}" dt="2024-10-15T10:29:56.937" v="42" actId="47"/>
        <pc:sldMkLst>
          <pc:docMk/>
          <pc:sldMk cId="2843756154" sldId="1197"/>
        </pc:sldMkLst>
      </pc:sldChg>
      <pc:sldChg chg="del">
        <pc:chgData name="Neil Dyer" userId="f48cccbf-306c-476d-ac12-27135fb93a1f" providerId="ADAL" clId="{8BA591D6-B885-4D2B-9A52-9780A043136B}" dt="2024-10-15T10:29:56.937" v="42" actId="47"/>
        <pc:sldMkLst>
          <pc:docMk/>
          <pc:sldMk cId="732143293" sldId="1202"/>
        </pc:sldMkLst>
      </pc:sldChg>
      <pc:sldChg chg="addSp modSp mod">
        <pc:chgData name="Neil Dyer" userId="f48cccbf-306c-476d-ac12-27135fb93a1f" providerId="ADAL" clId="{8BA591D6-B885-4D2B-9A52-9780A043136B}" dt="2024-10-16T09:20:07.466" v="403" actId="20577"/>
        <pc:sldMkLst>
          <pc:docMk/>
          <pc:sldMk cId="4256585985" sldId="1206"/>
        </pc:sldMkLst>
      </pc:sldChg>
      <pc:sldChg chg="add mod modShow">
        <pc:chgData name="Neil Dyer" userId="f48cccbf-306c-476d-ac12-27135fb93a1f" providerId="ADAL" clId="{8BA591D6-B885-4D2B-9A52-9780A043136B}" dt="2024-10-16T07:59:02.931" v="393" actId="729"/>
        <pc:sldMkLst>
          <pc:docMk/>
          <pc:sldMk cId="592420847" sldId="1214"/>
        </pc:sldMkLst>
      </pc:sldChg>
      <pc:sldChg chg="add del setBg">
        <pc:chgData name="Neil Dyer" userId="f48cccbf-306c-476d-ac12-27135fb93a1f" providerId="ADAL" clId="{8BA591D6-B885-4D2B-9A52-9780A043136B}" dt="2024-10-09T10:54:52.019" v="39" actId="47"/>
        <pc:sldMkLst>
          <pc:docMk/>
          <pc:sldMk cId="184015732" sldId="1215"/>
        </pc:sldMkLst>
      </pc:sldChg>
      <pc:sldChg chg="del">
        <pc:chgData name="Neil Dyer" userId="f48cccbf-306c-476d-ac12-27135fb93a1f" providerId="ADAL" clId="{8BA591D6-B885-4D2B-9A52-9780A043136B}" dt="2024-10-02T11:50:06.148" v="2" actId="47"/>
        <pc:sldMkLst>
          <pc:docMk/>
          <pc:sldMk cId="2578041426" sldId="1215"/>
        </pc:sldMkLst>
      </pc:sldChg>
      <pc:sldChg chg="add del setBg">
        <pc:chgData name="Neil Dyer" userId="f48cccbf-306c-476d-ac12-27135fb93a1f" providerId="ADAL" clId="{8BA591D6-B885-4D2B-9A52-9780A043136B}" dt="2024-10-09T10:54:49.288" v="38" actId="47"/>
        <pc:sldMkLst>
          <pc:docMk/>
          <pc:sldMk cId="3695797017" sldId="1216"/>
        </pc:sldMkLst>
      </pc:sldChg>
      <pc:sldChg chg="modSp add mod">
        <pc:chgData name="Neil Dyer" userId="f48cccbf-306c-476d-ac12-27135fb93a1f" providerId="ADAL" clId="{8BA591D6-B885-4D2B-9A52-9780A043136B}" dt="2024-10-09T10:54:45.696" v="37" actId="20577"/>
        <pc:sldMkLst>
          <pc:docMk/>
          <pc:sldMk cId="1422932293" sldId="1217"/>
        </pc:sldMkLst>
      </pc:sldChg>
      <pc:sldChg chg="modSp add mod">
        <pc:chgData name="Neil Dyer" userId="f48cccbf-306c-476d-ac12-27135fb93a1f" providerId="ADAL" clId="{8BA591D6-B885-4D2B-9A52-9780A043136B}" dt="2024-10-15T11:23:09.967" v="392" actId="1076"/>
        <pc:sldMkLst>
          <pc:docMk/>
          <pc:sldMk cId="2366974668" sldId="1225"/>
        </pc:sldMkLst>
      </pc:sldChg>
      <pc:sldChg chg="add">
        <pc:chgData name="Neil Dyer" userId="f48cccbf-306c-476d-ac12-27135fb93a1f" providerId="ADAL" clId="{8BA591D6-B885-4D2B-9A52-9780A043136B}" dt="2024-10-15T10:49:07.745" v="43"/>
        <pc:sldMkLst>
          <pc:docMk/>
          <pc:sldMk cId="1857944818" sldId="1260"/>
        </pc:sldMkLst>
      </pc:sldChg>
      <pc:sldChg chg="add">
        <pc:chgData name="Neil Dyer" userId="f48cccbf-306c-476d-ac12-27135fb93a1f" providerId="ADAL" clId="{8BA591D6-B885-4D2B-9A52-9780A043136B}" dt="2024-10-15T10:49:07.745" v="43"/>
        <pc:sldMkLst>
          <pc:docMk/>
          <pc:sldMk cId="3222287771" sldId="1261"/>
        </pc:sldMkLst>
      </pc:sldChg>
      <pc:sldChg chg="add ord">
        <pc:chgData name="Neil Dyer" userId="f48cccbf-306c-476d-ac12-27135fb93a1f" providerId="ADAL" clId="{8BA591D6-B885-4D2B-9A52-9780A043136B}" dt="2024-10-15T10:50:44.908" v="45"/>
        <pc:sldMkLst>
          <pc:docMk/>
          <pc:sldMk cId="988431230" sldId="1263"/>
        </pc:sldMkLst>
      </pc:sldChg>
      <pc:sldChg chg="addSp delSp modSp new mod">
        <pc:chgData name="Neil Dyer" userId="f48cccbf-306c-476d-ac12-27135fb93a1f" providerId="ADAL" clId="{8BA591D6-B885-4D2B-9A52-9780A043136B}" dt="2024-10-15T11:04:32.266" v="100" actId="208"/>
        <pc:sldMkLst>
          <pc:docMk/>
          <pc:sldMk cId="3722527112" sldId="1264"/>
        </pc:sldMkLst>
      </pc:sldChg>
      <pc:sldChg chg="add">
        <pc:chgData name="Neil Dyer" userId="f48cccbf-306c-476d-ac12-27135fb93a1f" providerId="ADAL" clId="{8BA591D6-B885-4D2B-9A52-9780A043136B}" dt="2024-10-15T11:04:15.047" v="97"/>
        <pc:sldMkLst>
          <pc:docMk/>
          <pc:sldMk cId="1370371964" sldId="1265"/>
        </pc:sldMkLst>
      </pc:sldChg>
      <pc:sldChg chg="add">
        <pc:chgData name="Neil Dyer" userId="f48cccbf-306c-476d-ac12-27135fb93a1f" providerId="ADAL" clId="{8BA591D6-B885-4D2B-9A52-9780A043136B}" dt="2024-10-15T11:09:05.418" v="101"/>
        <pc:sldMkLst>
          <pc:docMk/>
          <pc:sldMk cId="1323804126" sldId="1266"/>
        </pc:sldMkLst>
      </pc:sldChg>
      <pc:sldChg chg="delSp modSp add mod delAnim modAnim">
        <pc:chgData name="Neil Dyer" userId="f48cccbf-306c-476d-ac12-27135fb93a1f" providerId="ADAL" clId="{8BA591D6-B885-4D2B-9A52-9780A043136B}" dt="2024-10-15T11:09:28.697" v="104" actId="20577"/>
        <pc:sldMkLst>
          <pc:docMk/>
          <pc:sldMk cId="4177112226" sldId="1267"/>
        </pc:sldMkLst>
      </pc:sldChg>
      <pc:sldChg chg="add">
        <pc:chgData name="Neil Dyer" userId="f48cccbf-306c-476d-ac12-27135fb93a1f" providerId="ADAL" clId="{8BA591D6-B885-4D2B-9A52-9780A043136B}" dt="2024-10-15T11:15:11.706" v="109"/>
        <pc:sldMkLst>
          <pc:docMk/>
          <pc:sldMk cId="1436501150" sldId="1268"/>
        </pc:sldMkLst>
      </pc:sldChg>
      <pc:sldChg chg="addSp delSp modSp add mod">
        <pc:chgData name="Neil Dyer" userId="f48cccbf-306c-476d-ac12-27135fb93a1f" providerId="ADAL" clId="{8BA591D6-B885-4D2B-9A52-9780A043136B}" dt="2024-10-15T11:21:45.576" v="327" actId="5793"/>
        <pc:sldMkLst>
          <pc:docMk/>
          <pc:sldMk cId="1446793262" sldId="1269"/>
        </pc:sldMkLst>
      </pc:sldChg>
      <pc:sldMasterChg chg="delSldLayout">
        <pc:chgData name="Neil Dyer" userId="f48cccbf-306c-476d-ac12-27135fb93a1f" providerId="ADAL" clId="{8BA591D6-B885-4D2B-9A52-9780A043136B}" dt="2024-10-15T10:29:56.937" v="42" actId="47"/>
        <pc:sldMasterMkLst>
          <pc:docMk/>
          <pc:sldMasterMk cId="1067674076" sldId="2147483908"/>
        </pc:sldMasterMkLst>
        <pc:sldLayoutChg chg="del">
          <pc:chgData name="Neil Dyer" userId="f48cccbf-306c-476d-ac12-27135fb93a1f" providerId="ADAL" clId="{8BA591D6-B885-4D2B-9A52-9780A043136B}" dt="2024-10-15T10:29:56.937" v="42" actId="47"/>
          <pc:sldLayoutMkLst>
            <pc:docMk/>
            <pc:sldMasterMk cId="1067674076" sldId="2147483908"/>
            <pc:sldLayoutMk cId="3319022557" sldId="2147483921"/>
          </pc:sldLayoutMkLst>
        </pc:sldLayoutChg>
      </pc:sldMasterChg>
    </pc:docChg>
  </pc:docChgLst>
  <pc:docChgLst>
    <pc:chgData name="Neil Dyer" userId="f48cccbf-306c-476d-ac12-27135fb93a1f" providerId="ADAL" clId="{4F8FC68F-CF0E-4B10-9888-12BFC0BC1B64}"/>
    <pc:docChg chg="addSld delSld modSld sldOrd">
      <pc:chgData name="Neil Dyer" userId="f48cccbf-306c-476d-ac12-27135fb93a1f" providerId="ADAL" clId="{4F8FC68F-CF0E-4B10-9888-12BFC0BC1B64}" dt="2025-10-14T08:12:11.381" v="15" actId="729"/>
      <pc:docMkLst>
        <pc:docMk/>
      </pc:docMkLst>
      <pc:sldChg chg="del">
        <pc:chgData name="Neil Dyer" userId="f48cccbf-306c-476d-ac12-27135fb93a1f" providerId="ADAL" clId="{4F8FC68F-CF0E-4B10-9888-12BFC0BC1B64}" dt="2025-10-13T12:57:47.467" v="7" actId="47"/>
        <pc:sldMkLst>
          <pc:docMk/>
          <pc:sldMk cId="1131935523" sldId="288"/>
        </pc:sldMkLst>
      </pc:sldChg>
      <pc:sldChg chg="del">
        <pc:chgData name="Neil Dyer" userId="f48cccbf-306c-476d-ac12-27135fb93a1f" providerId="ADAL" clId="{4F8FC68F-CF0E-4B10-9888-12BFC0BC1B64}" dt="2025-10-13T12:57:21.264" v="5" actId="47"/>
        <pc:sldMkLst>
          <pc:docMk/>
          <pc:sldMk cId="3254629911" sldId="399"/>
        </pc:sldMkLst>
      </pc:sldChg>
      <pc:sldChg chg="modSp mod">
        <pc:chgData name="Neil Dyer" userId="f48cccbf-306c-476d-ac12-27135fb93a1f" providerId="ADAL" clId="{4F8FC68F-CF0E-4B10-9888-12BFC0BC1B64}" dt="2025-10-13T12:58:45.428" v="11" actId="20577"/>
        <pc:sldMkLst>
          <pc:docMk/>
          <pc:sldMk cId="35510011" sldId="970"/>
        </pc:sldMkLst>
        <pc:spChg chg="mod">
          <ac:chgData name="Neil Dyer" userId="f48cccbf-306c-476d-ac12-27135fb93a1f" providerId="ADAL" clId="{4F8FC68F-CF0E-4B10-9888-12BFC0BC1B64}" dt="2025-10-13T12:58:45.428" v="11" actId="20577"/>
          <ac:spMkLst>
            <pc:docMk/>
            <pc:sldMk cId="35510011" sldId="970"/>
            <ac:spMk id="2" creationId="{D8D880C5-5F8E-7D62-4FBB-9D677F041CB7}"/>
          </ac:spMkLst>
        </pc:spChg>
      </pc:sldChg>
      <pc:sldChg chg="add">
        <pc:chgData name="Neil Dyer" userId="f48cccbf-306c-476d-ac12-27135fb93a1f" providerId="ADAL" clId="{4F8FC68F-CF0E-4B10-9888-12BFC0BC1B64}" dt="2025-10-13T12:57:17.529" v="4"/>
        <pc:sldMkLst>
          <pc:docMk/>
          <pc:sldMk cId="226186833" sldId="983"/>
        </pc:sldMkLst>
      </pc:sldChg>
      <pc:sldChg chg="modSp">
        <pc:chgData name="Neil Dyer" userId="f48cccbf-306c-476d-ac12-27135fb93a1f" providerId="ADAL" clId="{4F8FC68F-CF0E-4B10-9888-12BFC0BC1B64}" dt="2025-10-13T12:55:54.037" v="3" actId="20577"/>
        <pc:sldMkLst>
          <pc:docMk/>
          <pc:sldMk cId="1858734037" sldId="1055"/>
        </pc:sldMkLst>
        <pc:spChg chg="mod">
          <ac:chgData name="Neil Dyer" userId="f48cccbf-306c-476d-ac12-27135fb93a1f" providerId="ADAL" clId="{4F8FC68F-CF0E-4B10-9888-12BFC0BC1B64}" dt="2025-10-13T12:55:54.037" v="3" actId="20577"/>
          <ac:spMkLst>
            <pc:docMk/>
            <pc:sldMk cId="1858734037" sldId="1055"/>
            <ac:spMk id="9" creationId="{00000000-0000-0000-0000-000000000000}"/>
          </ac:spMkLst>
        </pc:spChg>
      </pc:sldChg>
      <pc:sldChg chg="mod modShow">
        <pc:chgData name="Neil Dyer" userId="f48cccbf-306c-476d-ac12-27135fb93a1f" providerId="ADAL" clId="{4F8FC68F-CF0E-4B10-9888-12BFC0BC1B64}" dt="2025-10-14T08:12:11.381" v="15" actId="729"/>
        <pc:sldMkLst>
          <pc:docMk/>
          <pc:sldMk cId="592420847" sldId="1214"/>
        </pc:sldMkLst>
      </pc:sldChg>
      <pc:sldChg chg="ord">
        <pc:chgData name="Neil Dyer" userId="f48cccbf-306c-476d-ac12-27135fb93a1f" providerId="ADAL" clId="{4F8FC68F-CF0E-4B10-9888-12BFC0BC1B64}" dt="2025-10-13T12:59:23.843" v="14"/>
        <pc:sldMkLst>
          <pc:docMk/>
          <pc:sldMk cId="2366974668" sldId="1225"/>
        </pc:sldMkLst>
      </pc:sldChg>
      <pc:sldChg chg="modSp del mod">
        <pc:chgData name="Neil Dyer" userId="f48cccbf-306c-476d-ac12-27135fb93a1f" providerId="ADAL" clId="{4F8FC68F-CF0E-4B10-9888-12BFC0BC1B64}" dt="2025-10-13T12:59:01.112" v="12" actId="47"/>
        <pc:sldMkLst>
          <pc:docMk/>
          <pc:sldMk cId="1436501150" sldId="1268"/>
        </pc:sldMkLst>
        <pc:spChg chg="mod">
          <ac:chgData name="Neil Dyer" userId="f48cccbf-306c-476d-ac12-27135fb93a1f" providerId="ADAL" clId="{4F8FC68F-CF0E-4B10-9888-12BFC0BC1B64}" dt="2025-10-13T12:58:40.056" v="9" actId="20577"/>
          <ac:spMkLst>
            <pc:docMk/>
            <pc:sldMk cId="1436501150" sldId="1268"/>
            <ac:spMk id="2" creationId="{522C9EA7-3F10-7167-AD65-97E26D59D035}"/>
          </ac:spMkLst>
        </pc:spChg>
      </pc:sldChg>
      <pc:sldChg chg="add">
        <pc:chgData name="Neil Dyer" userId="f48cccbf-306c-476d-ac12-27135fb93a1f" providerId="ADAL" clId="{4F8FC68F-CF0E-4B10-9888-12BFC0BC1B64}" dt="2025-10-13T12:57:17.529" v="4"/>
        <pc:sldMkLst>
          <pc:docMk/>
          <pc:sldMk cId="1951881153" sldId="1270"/>
        </pc:sldMkLst>
      </pc:sldChg>
      <pc:sldChg chg="add">
        <pc:chgData name="Neil Dyer" userId="f48cccbf-306c-476d-ac12-27135fb93a1f" providerId="ADAL" clId="{4F8FC68F-CF0E-4B10-9888-12BFC0BC1B64}" dt="2025-10-13T12:57:17.529" v="4"/>
        <pc:sldMkLst>
          <pc:docMk/>
          <pc:sldMk cId="3898568077" sldId="1271"/>
        </pc:sldMkLst>
      </pc:sldChg>
      <pc:sldChg chg="add">
        <pc:chgData name="Neil Dyer" userId="f48cccbf-306c-476d-ac12-27135fb93a1f" providerId="ADAL" clId="{4F8FC68F-CF0E-4B10-9888-12BFC0BC1B64}" dt="2025-10-13T12:57:43.445" v="6"/>
        <pc:sldMkLst>
          <pc:docMk/>
          <pc:sldMk cId="2401016220" sldId="1272"/>
        </pc:sldMkLst>
      </pc:sldChg>
    </pc:docChg>
  </pc:docChgLst>
  <pc:docChgLst>
    <pc:chgData name="Neil Dyer" userId="f48cccbf-306c-476d-ac12-27135fb93a1f" providerId="ADAL" clId="{6816ED38-99C0-4837-BB9E-778405C895F7}"/>
    <pc:docChg chg="undo custSel addSld delSld modSld sldOrd">
      <pc:chgData name="Neil Dyer" userId="f48cccbf-306c-476d-ac12-27135fb93a1f" providerId="ADAL" clId="{6816ED38-99C0-4837-BB9E-778405C895F7}" dt="2024-04-24T13:54:30.134" v="3802"/>
      <pc:docMkLst>
        <pc:docMk/>
      </pc:docMkLst>
      <pc:sldChg chg="addSp delSp modSp mod delDesignElem">
        <pc:chgData name="Neil Dyer" userId="f48cccbf-306c-476d-ac12-27135fb93a1f" providerId="ADAL" clId="{6816ED38-99C0-4837-BB9E-778405C895F7}" dt="2024-04-23T13:48:15.350" v="363" actId="14100"/>
        <pc:sldMkLst>
          <pc:docMk/>
          <pc:sldMk cId="2672230201" sldId="273"/>
        </pc:sldMkLst>
      </pc:sldChg>
      <pc:sldChg chg="del">
        <pc:chgData name="Neil Dyer" userId="f48cccbf-306c-476d-ac12-27135fb93a1f" providerId="ADAL" clId="{6816ED38-99C0-4837-BB9E-778405C895F7}" dt="2024-04-23T14:06:23.674" v="722" actId="47"/>
        <pc:sldMkLst>
          <pc:docMk/>
          <pc:sldMk cId="0" sldId="276"/>
        </pc:sldMkLst>
      </pc:sldChg>
      <pc:sldChg chg="modSp del mod">
        <pc:chgData name="Neil Dyer" userId="f48cccbf-306c-476d-ac12-27135fb93a1f" providerId="ADAL" clId="{6816ED38-99C0-4837-BB9E-778405C895F7}" dt="2024-04-23T14:36:42.778" v="1685" actId="47"/>
        <pc:sldMkLst>
          <pc:docMk/>
          <pc:sldMk cId="0" sldId="403"/>
        </pc:sldMkLst>
      </pc:sldChg>
      <pc:sldChg chg="add del">
        <pc:chgData name="Neil Dyer" userId="f48cccbf-306c-476d-ac12-27135fb93a1f" providerId="ADAL" clId="{6816ED38-99C0-4837-BB9E-778405C895F7}" dt="2024-04-23T14:45:46.899" v="1997" actId="47"/>
        <pc:sldMkLst>
          <pc:docMk/>
          <pc:sldMk cId="0" sldId="404"/>
        </pc:sldMkLst>
      </pc:sldChg>
      <pc:sldChg chg="delSp del mod ord">
        <pc:chgData name="Neil Dyer" userId="f48cccbf-306c-476d-ac12-27135fb93a1f" providerId="ADAL" clId="{6816ED38-99C0-4837-BB9E-778405C895F7}" dt="2024-04-23T14:41:04.880" v="1939" actId="47"/>
        <pc:sldMkLst>
          <pc:docMk/>
          <pc:sldMk cId="0" sldId="405"/>
        </pc:sldMkLst>
      </pc:sldChg>
      <pc:sldChg chg="addSp delSp modSp mod delAnim modAnim">
        <pc:chgData name="Neil Dyer" userId="f48cccbf-306c-476d-ac12-27135fb93a1f" providerId="ADAL" clId="{6816ED38-99C0-4837-BB9E-778405C895F7}" dt="2024-04-23T14:48:42.350" v="2317" actId="27636"/>
        <pc:sldMkLst>
          <pc:docMk/>
          <pc:sldMk cId="0" sldId="406"/>
        </pc:sldMkLst>
      </pc:sldChg>
      <pc:sldChg chg="del">
        <pc:chgData name="Neil Dyer" userId="f48cccbf-306c-476d-ac12-27135fb93a1f" providerId="ADAL" clId="{6816ED38-99C0-4837-BB9E-778405C895F7}" dt="2024-04-23T14:45:43.009" v="1996" actId="47"/>
        <pc:sldMkLst>
          <pc:docMk/>
          <pc:sldMk cId="0" sldId="407"/>
        </pc:sldMkLst>
      </pc:sldChg>
      <pc:sldChg chg="del">
        <pc:chgData name="Neil Dyer" userId="f48cccbf-306c-476d-ac12-27135fb93a1f" providerId="ADAL" clId="{6816ED38-99C0-4837-BB9E-778405C895F7}" dt="2024-04-23T14:53:31.484" v="2886" actId="47"/>
        <pc:sldMkLst>
          <pc:docMk/>
          <pc:sldMk cId="0" sldId="408"/>
        </pc:sldMkLst>
      </pc:sldChg>
      <pc:sldChg chg="delSp del mod">
        <pc:chgData name="Neil Dyer" userId="f48cccbf-306c-476d-ac12-27135fb93a1f" providerId="ADAL" clId="{6816ED38-99C0-4837-BB9E-778405C895F7}" dt="2024-04-23T15:02:48.473" v="3240" actId="47"/>
        <pc:sldMkLst>
          <pc:docMk/>
          <pc:sldMk cId="0" sldId="409"/>
        </pc:sldMkLst>
      </pc:sldChg>
      <pc:sldChg chg="del">
        <pc:chgData name="Neil Dyer" userId="f48cccbf-306c-476d-ac12-27135fb93a1f" providerId="ADAL" clId="{6816ED38-99C0-4837-BB9E-778405C895F7}" dt="2024-04-23T13:53:06.486" v="549" actId="47"/>
        <pc:sldMkLst>
          <pc:docMk/>
          <pc:sldMk cId="2369299294" sldId="444"/>
        </pc:sldMkLst>
      </pc:sldChg>
      <pc:sldChg chg="del">
        <pc:chgData name="Neil Dyer" userId="f48cccbf-306c-476d-ac12-27135fb93a1f" providerId="ADAL" clId="{6816ED38-99C0-4837-BB9E-778405C895F7}" dt="2024-04-23T15:10:20.261" v="3531" actId="47"/>
        <pc:sldMkLst>
          <pc:docMk/>
          <pc:sldMk cId="3788713538" sldId="463"/>
        </pc:sldMkLst>
      </pc:sldChg>
      <pc:sldChg chg="addSp delSp modSp mod ord">
        <pc:chgData name="Neil Dyer" userId="f48cccbf-306c-476d-ac12-27135fb93a1f" providerId="ADAL" clId="{6816ED38-99C0-4837-BB9E-778405C895F7}" dt="2024-04-23T15:08:50.851" v="3415"/>
        <pc:sldMkLst>
          <pc:docMk/>
          <pc:sldMk cId="0" sldId="470"/>
        </pc:sldMkLst>
      </pc:sldChg>
      <pc:sldChg chg="del">
        <pc:chgData name="Neil Dyer" userId="f48cccbf-306c-476d-ac12-27135fb93a1f" providerId="ADAL" clId="{6816ED38-99C0-4837-BB9E-778405C895F7}" dt="2024-04-23T13:53:25.323" v="551" actId="47"/>
        <pc:sldMkLst>
          <pc:docMk/>
          <pc:sldMk cId="4293959730" sldId="474"/>
        </pc:sldMkLst>
      </pc:sldChg>
      <pc:sldChg chg="modSp mod ord delDesignElem">
        <pc:chgData name="Neil Dyer" userId="f48cccbf-306c-476d-ac12-27135fb93a1f" providerId="ADAL" clId="{6816ED38-99C0-4837-BB9E-778405C895F7}" dt="2024-04-23T14:02:30.561" v="688" actId="20577"/>
        <pc:sldMkLst>
          <pc:docMk/>
          <pc:sldMk cId="1351684609" sldId="494"/>
        </pc:sldMkLst>
      </pc:sldChg>
      <pc:sldChg chg="del">
        <pc:chgData name="Neil Dyer" userId="f48cccbf-306c-476d-ac12-27135fb93a1f" providerId="ADAL" clId="{6816ED38-99C0-4837-BB9E-778405C895F7}" dt="2024-04-23T14:04:04.985" v="713" actId="47"/>
        <pc:sldMkLst>
          <pc:docMk/>
          <pc:sldMk cId="0" sldId="495"/>
        </pc:sldMkLst>
      </pc:sldChg>
      <pc:sldChg chg="modSp del mod">
        <pc:chgData name="Neil Dyer" userId="f48cccbf-306c-476d-ac12-27135fb93a1f" providerId="ADAL" clId="{6816ED38-99C0-4837-BB9E-778405C895F7}" dt="2024-04-23T14:04:17.166" v="714" actId="2696"/>
        <pc:sldMkLst>
          <pc:docMk/>
          <pc:sldMk cId="447683419" sldId="502"/>
        </pc:sldMkLst>
      </pc:sldChg>
      <pc:sldChg chg="modAnim">
        <pc:chgData name="Neil Dyer" userId="f48cccbf-306c-476d-ac12-27135fb93a1f" providerId="ADAL" clId="{6816ED38-99C0-4837-BB9E-778405C895F7}" dt="2024-04-24T13:54:30.134" v="3802"/>
        <pc:sldMkLst>
          <pc:docMk/>
          <pc:sldMk cId="3475730057" sldId="502"/>
        </pc:sldMkLst>
      </pc:sldChg>
      <pc:sldChg chg="modAnim">
        <pc:chgData name="Neil Dyer" userId="f48cccbf-306c-476d-ac12-27135fb93a1f" providerId="ADAL" clId="{6816ED38-99C0-4837-BB9E-778405C895F7}" dt="2024-04-24T13:44:57.207" v="3735"/>
        <pc:sldMkLst>
          <pc:docMk/>
          <pc:sldMk cId="4279857039" sldId="510"/>
        </pc:sldMkLst>
      </pc:sldChg>
      <pc:sldChg chg="modSp del mod">
        <pc:chgData name="Neil Dyer" userId="f48cccbf-306c-476d-ac12-27135fb93a1f" providerId="ADAL" clId="{6816ED38-99C0-4837-BB9E-778405C895F7}" dt="2024-04-23T15:02:50.600" v="3241" actId="47"/>
        <pc:sldMkLst>
          <pc:docMk/>
          <pc:sldMk cId="3997004687" sldId="511"/>
        </pc:sldMkLst>
      </pc:sldChg>
      <pc:sldChg chg="del">
        <pc:chgData name="Neil Dyer" userId="f48cccbf-306c-476d-ac12-27135fb93a1f" providerId="ADAL" clId="{6816ED38-99C0-4837-BB9E-778405C895F7}" dt="2024-04-23T13:53:16.215" v="550" actId="47"/>
        <pc:sldMkLst>
          <pc:docMk/>
          <pc:sldMk cId="0" sldId="548"/>
        </pc:sldMkLst>
      </pc:sldChg>
      <pc:sldChg chg="addSp delSp modSp mod ord setBg delAnim delDesignElem">
        <pc:chgData name="Neil Dyer" userId="f48cccbf-306c-476d-ac12-27135fb93a1f" providerId="ADAL" clId="{6816ED38-99C0-4837-BB9E-778405C895F7}" dt="2024-04-24T13:53:13.758" v="3797" actId="1076"/>
        <pc:sldMkLst>
          <pc:docMk/>
          <pc:sldMk cId="0" sldId="550"/>
        </pc:sldMkLst>
      </pc:sldChg>
      <pc:sldChg chg="addSp delSp modSp mod ord setBg setClrOvrMap delDesignElem">
        <pc:chgData name="Neil Dyer" userId="f48cccbf-306c-476d-ac12-27135fb93a1f" providerId="ADAL" clId="{6816ED38-99C0-4837-BB9E-778405C895F7}" dt="2024-04-23T14:03:47.610" v="712" actId="14100"/>
        <pc:sldMkLst>
          <pc:docMk/>
          <pc:sldMk cId="439293769" sldId="936"/>
        </pc:sldMkLst>
      </pc:sldChg>
      <pc:sldChg chg="delSp modSp mod ord">
        <pc:chgData name="Neil Dyer" userId="f48cccbf-306c-476d-ac12-27135fb93a1f" providerId="ADAL" clId="{6816ED38-99C0-4837-BB9E-778405C895F7}" dt="2024-04-24T13:49:11.410" v="3741" actId="1076"/>
        <pc:sldMkLst>
          <pc:docMk/>
          <pc:sldMk cId="3084749223" sldId="938"/>
        </pc:sldMkLst>
      </pc:sldChg>
      <pc:sldChg chg="modSp del mod">
        <pc:chgData name="Neil Dyer" userId="f48cccbf-306c-476d-ac12-27135fb93a1f" providerId="ADAL" clId="{6816ED38-99C0-4837-BB9E-778405C895F7}" dt="2024-04-23T14:06:03.141" v="720" actId="47"/>
        <pc:sldMkLst>
          <pc:docMk/>
          <pc:sldMk cId="3063209627" sldId="961"/>
        </pc:sldMkLst>
      </pc:sldChg>
      <pc:sldChg chg="del">
        <pc:chgData name="Neil Dyer" userId="f48cccbf-306c-476d-ac12-27135fb93a1f" providerId="ADAL" clId="{6816ED38-99C0-4837-BB9E-778405C895F7}" dt="2024-04-23T15:10:20.261" v="3531" actId="47"/>
        <pc:sldMkLst>
          <pc:docMk/>
          <pc:sldMk cId="3220918360" sldId="962"/>
        </pc:sldMkLst>
      </pc:sldChg>
      <pc:sldChg chg="del mod modShow">
        <pc:chgData name="Neil Dyer" userId="f48cccbf-306c-476d-ac12-27135fb93a1f" providerId="ADAL" clId="{6816ED38-99C0-4837-BB9E-778405C895F7}" dt="2024-04-24T13:52:07.622" v="3742" actId="47"/>
        <pc:sldMkLst>
          <pc:docMk/>
          <pc:sldMk cId="1111625582" sldId="963"/>
        </pc:sldMkLst>
      </pc:sldChg>
      <pc:sldChg chg="del mod modShow">
        <pc:chgData name="Neil Dyer" userId="f48cccbf-306c-476d-ac12-27135fb93a1f" providerId="ADAL" clId="{6816ED38-99C0-4837-BB9E-778405C895F7}" dt="2024-04-24T13:52:07.622" v="3742" actId="47"/>
        <pc:sldMkLst>
          <pc:docMk/>
          <pc:sldMk cId="3341728130" sldId="964"/>
        </pc:sldMkLst>
      </pc:sldChg>
      <pc:sldChg chg="del mod modShow">
        <pc:chgData name="Neil Dyer" userId="f48cccbf-306c-476d-ac12-27135fb93a1f" providerId="ADAL" clId="{6816ED38-99C0-4837-BB9E-778405C895F7}" dt="2024-04-24T13:52:07.622" v="3742" actId="47"/>
        <pc:sldMkLst>
          <pc:docMk/>
          <pc:sldMk cId="4256611780" sldId="965"/>
        </pc:sldMkLst>
      </pc:sldChg>
      <pc:sldChg chg="del mod modShow">
        <pc:chgData name="Neil Dyer" userId="f48cccbf-306c-476d-ac12-27135fb93a1f" providerId="ADAL" clId="{6816ED38-99C0-4837-BB9E-778405C895F7}" dt="2024-04-24T13:52:07.622" v="3742" actId="47"/>
        <pc:sldMkLst>
          <pc:docMk/>
          <pc:sldMk cId="1327935624" sldId="966"/>
        </pc:sldMkLst>
      </pc:sldChg>
      <pc:sldChg chg="del mod modShow">
        <pc:chgData name="Neil Dyer" userId="f48cccbf-306c-476d-ac12-27135fb93a1f" providerId="ADAL" clId="{6816ED38-99C0-4837-BB9E-778405C895F7}" dt="2024-04-24T13:52:07.622" v="3742" actId="47"/>
        <pc:sldMkLst>
          <pc:docMk/>
          <pc:sldMk cId="1120398189" sldId="967"/>
        </pc:sldMkLst>
      </pc:sldChg>
      <pc:sldChg chg="del mod modShow">
        <pc:chgData name="Neil Dyer" userId="f48cccbf-306c-476d-ac12-27135fb93a1f" providerId="ADAL" clId="{6816ED38-99C0-4837-BB9E-778405C895F7}" dt="2024-04-24T13:52:07.622" v="3742" actId="47"/>
        <pc:sldMkLst>
          <pc:docMk/>
          <pc:sldMk cId="1602849920" sldId="968"/>
        </pc:sldMkLst>
      </pc:sldChg>
      <pc:sldChg chg="del mod modShow">
        <pc:chgData name="Neil Dyer" userId="f48cccbf-306c-476d-ac12-27135fb93a1f" providerId="ADAL" clId="{6816ED38-99C0-4837-BB9E-778405C895F7}" dt="2024-04-24T13:52:07.622" v="3742" actId="47"/>
        <pc:sldMkLst>
          <pc:docMk/>
          <pc:sldMk cId="388153661" sldId="969"/>
        </pc:sldMkLst>
      </pc:sldChg>
      <pc:sldChg chg="modSp del mod modShow">
        <pc:chgData name="Neil Dyer" userId="f48cccbf-306c-476d-ac12-27135fb93a1f" providerId="ADAL" clId="{6816ED38-99C0-4837-BB9E-778405C895F7}" dt="2024-04-24T13:52:07.622" v="3742" actId="47"/>
        <pc:sldMkLst>
          <pc:docMk/>
          <pc:sldMk cId="35510011" sldId="970"/>
        </pc:sldMkLst>
      </pc:sldChg>
      <pc:sldChg chg="modSp mod">
        <pc:chgData name="Neil Dyer" userId="f48cccbf-306c-476d-ac12-27135fb93a1f" providerId="ADAL" clId="{6816ED38-99C0-4837-BB9E-778405C895F7}" dt="2024-04-24T13:44:31.388" v="3734" actId="1076"/>
        <pc:sldMkLst>
          <pc:docMk/>
          <pc:sldMk cId="3344460028" sldId="974"/>
        </pc:sldMkLst>
      </pc:sldChg>
      <pc:sldChg chg="modSp mod">
        <pc:chgData name="Neil Dyer" userId="f48cccbf-306c-476d-ac12-27135fb93a1f" providerId="ADAL" clId="{6816ED38-99C0-4837-BB9E-778405C895F7}" dt="2024-04-23T13:38:45.425" v="16" actId="20577"/>
        <pc:sldMkLst>
          <pc:docMk/>
          <pc:sldMk cId="4284558051" sldId="989"/>
        </pc:sldMkLst>
      </pc:sldChg>
      <pc:sldChg chg="modSp del">
        <pc:chgData name="Neil Dyer" userId="f48cccbf-306c-476d-ac12-27135fb93a1f" providerId="ADAL" clId="{6816ED38-99C0-4837-BB9E-778405C895F7}" dt="2024-04-23T13:55:05.429" v="555" actId="47"/>
        <pc:sldMkLst>
          <pc:docMk/>
          <pc:sldMk cId="102328475" sldId="997"/>
        </pc:sldMkLst>
      </pc:sldChg>
      <pc:sldChg chg="addSp delSp modSp del mod delDesignElem">
        <pc:chgData name="Neil Dyer" userId="f48cccbf-306c-476d-ac12-27135fb93a1f" providerId="ADAL" clId="{6816ED38-99C0-4837-BB9E-778405C895F7}" dt="2024-04-23T14:22:07.895" v="926" actId="47"/>
        <pc:sldMkLst>
          <pc:docMk/>
          <pc:sldMk cId="2983938005" sldId="1029"/>
        </pc:sldMkLst>
      </pc:sldChg>
      <pc:sldChg chg="del">
        <pc:chgData name="Neil Dyer" userId="f48cccbf-306c-476d-ac12-27135fb93a1f" providerId="ADAL" clId="{6816ED38-99C0-4837-BB9E-778405C895F7}" dt="2024-04-23T13:31:18.963" v="1" actId="47"/>
        <pc:sldMkLst>
          <pc:docMk/>
          <pc:sldMk cId="1719136857" sldId="1142"/>
        </pc:sldMkLst>
      </pc:sldChg>
      <pc:sldChg chg="del delDesignElem">
        <pc:chgData name="Neil Dyer" userId="f48cccbf-306c-476d-ac12-27135fb93a1f" providerId="ADAL" clId="{6816ED38-99C0-4837-BB9E-778405C895F7}" dt="2024-04-23T13:44:48.452" v="227" actId="47"/>
        <pc:sldMkLst>
          <pc:docMk/>
          <pc:sldMk cId="2427878917" sldId="1143"/>
        </pc:sldMkLst>
      </pc:sldChg>
      <pc:sldChg chg="del">
        <pc:chgData name="Neil Dyer" userId="f48cccbf-306c-476d-ac12-27135fb93a1f" providerId="ADAL" clId="{6816ED38-99C0-4837-BB9E-778405C895F7}" dt="2024-04-23T13:31:18.963" v="1" actId="47"/>
        <pc:sldMkLst>
          <pc:docMk/>
          <pc:sldMk cId="2471886881" sldId="1161"/>
        </pc:sldMkLst>
      </pc:sldChg>
      <pc:sldChg chg="del">
        <pc:chgData name="Neil Dyer" userId="f48cccbf-306c-476d-ac12-27135fb93a1f" providerId="ADAL" clId="{6816ED38-99C0-4837-BB9E-778405C895F7}" dt="2024-04-23T13:31:18.963" v="1" actId="47"/>
        <pc:sldMkLst>
          <pc:docMk/>
          <pc:sldMk cId="2199139004" sldId="1167"/>
        </pc:sldMkLst>
      </pc:sldChg>
      <pc:sldChg chg="modAnim">
        <pc:chgData name="Neil Dyer" userId="f48cccbf-306c-476d-ac12-27135fb93a1f" providerId="ADAL" clId="{6816ED38-99C0-4837-BB9E-778405C895F7}" dt="2024-04-24T13:31:23.740" v="3606"/>
        <pc:sldMkLst>
          <pc:docMk/>
          <pc:sldMk cId="3454847980" sldId="1171"/>
        </pc:sldMkLst>
      </pc:sldChg>
      <pc:sldChg chg="modSp mod">
        <pc:chgData name="Neil Dyer" userId="f48cccbf-306c-476d-ac12-27135fb93a1f" providerId="ADAL" clId="{6816ED38-99C0-4837-BB9E-778405C895F7}" dt="2024-04-24T13:32:11.041" v="3608" actId="114"/>
        <pc:sldMkLst>
          <pc:docMk/>
          <pc:sldMk cId="3329821973" sldId="1173"/>
        </pc:sldMkLst>
      </pc:sldChg>
      <pc:sldChg chg="addSp delSp modSp mod delAnim modAnim">
        <pc:chgData name="Neil Dyer" userId="f48cccbf-306c-476d-ac12-27135fb93a1f" providerId="ADAL" clId="{6816ED38-99C0-4837-BB9E-778405C895F7}" dt="2024-04-24T13:40:40.711" v="3635"/>
        <pc:sldMkLst>
          <pc:docMk/>
          <pc:sldMk cId="1535128130" sldId="1175"/>
        </pc:sldMkLst>
      </pc:sldChg>
      <pc:sldChg chg="modSp mod">
        <pc:chgData name="Neil Dyer" userId="f48cccbf-306c-476d-ac12-27135fb93a1f" providerId="ADAL" clId="{6816ED38-99C0-4837-BB9E-778405C895F7}" dt="2024-04-24T13:42:12.190" v="3681" actId="20577"/>
        <pc:sldMkLst>
          <pc:docMk/>
          <pc:sldMk cId="1799561863" sldId="1176"/>
        </pc:sldMkLst>
      </pc:sldChg>
      <pc:sldChg chg="modSp mod">
        <pc:chgData name="Neil Dyer" userId="f48cccbf-306c-476d-ac12-27135fb93a1f" providerId="ADAL" clId="{6816ED38-99C0-4837-BB9E-778405C895F7}" dt="2024-04-24T13:33:09.427" v="3625" actId="12"/>
        <pc:sldMkLst>
          <pc:docMk/>
          <pc:sldMk cId="3635968201" sldId="1180"/>
        </pc:sldMkLst>
      </pc:sldChg>
      <pc:sldChg chg="del">
        <pc:chgData name="Neil Dyer" userId="f48cccbf-306c-476d-ac12-27135fb93a1f" providerId="ADAL" clId="{6816ED38-99C0-4837-BB9E-778405C895F7}" dt="2024-04-23T13:31:18.963" v="1" actId="47"/>
        <pc:sldMkLst>
          <pc:docMk/>
          <pc:sldMk cId="1544464684" sldId="1185"/>
        </pc:sldMkLst>
      </pc:sldChg>
      <pc:sldChg chg="modAnim">
        <pc:chgData name="Neil Dyer" userId="f48cccbf-306c-476d-ac12-27135fb93a1f" providerId="ADAL" clId="{6816ED38-99C0-4837-BB9E-778405C895F7}" dt="2024-04-24T13:42:51.515" v="3682"/>
        <pc:sldMkLst>
          <pc:docMk/>
          <pc:sldMk cId="3431240968" sldId="1186"/>
        </pc:sldMkLst>
      </pc:sldChg>
      <pc:sldChg chg="del">
        <pc:chgData name="Neil Dyer" userId="f48cccbf-306c-476d-ac12-27135fb93a1f" providerId="ADAL" clId="{6816ED38-99C0-4837-BB9E-778405C895F7}" dt="2024-04-23T13:31:14.308" v="0" actId="47"/>
        <pc:sldMkLst>
          <pc:docMk/>
          <pc:sldMk cId="1788339609" sldId="1188"/>
        </pc:sldMkLst>
      </pc:sldChg>
      <pc:sldChg chg="del">
        <pc:chgData name="Neil Dyer" userId="f48cccbf-306c-476d-ac12-27135fb93a1f" providerId="ADAL" clId="{6816ED38-99C0-4837-BB9E-778405C895F7}" dt="2024-04-23T13:31:18.963" v="1" actId="47"/>
        <pc:sldMkLst>
          <pc:docMk/>
          <pc:sldMk cId="45131798" sldId="1189"/>
        </pc:sldMkLst>
      </pc:sldChg>
      <pc:sldChg chg="del">
        <pc:chgData name="Neil Dyer" userId="f48cccbf-306c-476d-ac12-27135fb93a1f" providerId="ADAL" clId="{6816ED38-99C0-4837-BB9E-778405C895F7}" dt="2024-04-23T13:31:18.963" v="1" actId="47"/>
        <pc:sldMkLst>
          <pc:docMk/>
          <pc:sldMk cId="238526868" sldId="1190"/>
        </pc:sldMkLst>
      </pc:sldChg>
      <pc:sldChg chg="del">
        <pc:chgData name="Neil Dyer" userId="f48cccbf-306c-476d-ac12-27135fb93a1f" providerId="ADAL" clId="{6816ED38-99C0-4837-BB9E-778405C895F7}" dt="2024-04-23T13:31:18.963" v="1" actId="47"/>
        <pc:sldMkLst>
          <pc:docMk/>
          <pc:sldMk cId="1413144476" sldId="1191"/>
        </pc:sldMkLst>
      </pc:sldChg>
      <pc:sldChg chg="del">
        <pc:chgData name="Neil Dyer" userId="f48cccbf-306c-476d-ac12-27135fb93a1f" providerId="ADAL" clId="{6816ED38-99C0-4837-BB9E-778405C895F7}" dt="2024-04-23T13:31:18.963" v="1" actId="47"/>
        <pc:sldMkLst>
          <pc:docMk/>
          <pc:sldMk cId="243474558" sldId="1192"/>
        </pc:sldMkLst>
      </pc:sldChg>
      <pc:sldChg chg="del">
        <pc:chgData name="Neil Dyer" userId="f48cccbf-306c-476d-ac12-27135fb93a1f" providerId="ADAL" clId="{6816ED38-99C0-4837-BB9E-778405C895F7}" dt="2024-04-23T13:31:18.963" v="1" actId="47"/>
        <pc:sldMkLst>
          <pc:docMk/>
          <pc:sldMk cId="3963973992" sldId="1193"/>
        </pc:sldMkLst>
      </pc:sldChg>
      <pc:sldChg chg="del">
        <pc:chgData name="Neil Dyer" userId="f48cccbf-306c-476d-ac12-27135fb93a1f" providerId="ADAL" clId="{6816ED38-99C0-4837-BB9E-778405C895F7}" dt="2024-04-23T14:06:13.568" v="721" actId="47"/>
        <pc:sldMkLst>
          <pc:docMk/>
          <pc:sldMk cId="1234698433" sldId="1199"/>
        </pc:sldMkLst>
      </pc:sldChg>
      <pc:sldChg chg="del">
        <pc:chgData name="Neil Dyer" userId="f48cccbf-306c-476d-ac12-27135fb93a1f" providerId="ADAL" clId="{6816ED38-99C0-4837-BB9E-778405C895F7}" dt="2024-04-23T13:54:52.580" v="552" actId="47"/>
        <pc:sldMkLst>
          <pc:docMk/>
          <pc:sldMk cId="3012738764" sldId="1200"/>
        </pc:sldMkLst>
      </pc:sldChg>
      <pc:sldChg chg="del">
        <pc:chgData name="Neil Dyer" userId="f48cccbf-306c-476d-ac12-27135fb93a1f" providerId="ADAL" clId="{6816ED38-99C0-4837-BB9E-778405C895F7}" dt="2024-04-23T13:54:53.522" v="553" actId="47"/>
        <pc:sldMkLst>
          <pc:docMk/>
          <pc:sldMk cId="0" sldId="1201"/>
        </pc:sldMkLst>
      </pc:sldChg>
      <pc:sldChg chg="modSp mod modAnim delDesignElem">
        <pc:chgData name="Neil Dyer" userId="f48cccbf-306c-476d-ac12-27135fb93a1f" providerId="ADAL" clId="{6816ED38-99C0-4837-BB9E-778405C895F7}" dt="2024-04-23T15:08:04.802" v="3413" actId="20577"/>
        <pc:sldMkLst>
          <pc:docMk/>
          <pc:sldMk cId="4274245111" sldId="1203"/>
        </pc:sldMkLst>
      </pc:sldChg>
      <pc:sldChg chg="addSp modSp add del mod">
        <pc:chgData name="Neil Dyer" userId="f48cccbf-306c-476d-ac12-27135fb93a1f" providerId="ADAL" clId="{6816ED38-99C0-4837-BB9E-778405C895F7}" dt="2024-04-23T14:22:07.895" v="926" actId="47"/>
        <pc:sldMkLst>
          <pc:docMk/>
          <pc:sldMk cId="2504396182" sldId="1204"/>
        </pc:sldMkLst>
      </pc:sldChg>
      <pc:sldChg chg="addSp delSp modSp mod">
        <pc:chgData name="Neil Dyer" userId="f48cccbf-306c-476d-ac12-27135fb93a1f" providerId="ADAL" clId="{6816ED38-99C0-4837-BB9E-778405C895F7}" dt="2024-04-23T14:00:57.571" v="669" actId="207"/>
        <pc:sldMkLst>
          <pc:docMk/>
          <pc:sldMk cId="1682942899" sldId="1205"/>
        </pc:sldMkLst>
      </pc:sldChg>
      <pc:sldChg chg="modSp add mod ord">
        <pc:chgData name="Neil Dyer" userId="f48cccbf-306c-476d-ac12-27135fb93a1f" providerId="ADAL" clId="{6816ED38-99C0-4837-BB9E-778405C895F7}" dt="2024-04-23T14:28:21.718" v="1416" actId="20577"/>
        <pc:sldMkLst>
          <pc:docMk/>
          <pc:sldMk cId="4256585985" sldId="1206"/>
        </pc:sldMkLst>
      </pc:sldChg>
      <pc:sldChg chg="addSp modSp mod ord">
        <pc:chgData name="Neil Dyer" userId="f48cccbf-306c-476d-ac12-27135fb93a1f" providerId="ADAL" clId="{6816ED38-99C0-4837-BB9E-778405C895F7}" dt="2024-04-23T15:08:50.851" v="3415"/>
        <pc:sldMkLst>
          <pc:docMk/>
          <pc:sldMk cId="2716832873" sldId="1207"/>
        </pc:sldMkLst>
      </pc:sldChg>
      <pc:sldChg chg="addSp delSp modSp mod modAnim">
        <pc:chgData name="Neil Dyer" userId="f48cccbf-306c-476d-ac12-27135fb93a1f" providerId="ADAL" clId="{6816ED38-99C0-4837-BB9E-778405C895F7}" dt="2024-04-23T14:36:33.580" v="1684" actId="20577"/>
        <pc:sldMkLst>
          <pc:docMk/>
          <pc:sldMk cId="241326726" sldId="1208"/>
        </pc:sldMkLst>
      </pc:sldChg>
      <pc:sldChg chg="addSp delSp modSp add mod ord">
        <pc:chgData name="Neil Dyer" userId="f48cccbf-306c-476d-ac12-27135fb93a1f" providerId="ADAL" clId="{6816ED38-99C0-4837-BB9E-778405C895F7}" dt="2024-04-23T14:45:50.493" v="1999"/>
        <pc:sldMkLst>
          <pc:docMk/>
          <pc:sldMk cId="1266812573" sldId="1209"/>
        </pc:sldMkLst>
      </pc:sldChg>
      <pc:sldChg chg="addSp delSp modSp add mod addAnim delAnim modAnim">
        <pc:chgData name="Neil Dyer" userId="f48cccbf-306c-476d-ac12-27135fb93a1f" providerId="ADAL" clId="{6816ED38-99C0-4837-BB9E-778405C895F7}" dt="2024-04-23T14:49:57.032" v="2352" actId="5793"/>
        <pc:sldMkLst>
          <pc:docMk/>
          <pc:sldMk cId="1943720340" sldId="1210"/>
        </pc:sldMkLst>
      </pc:sldChg>
      <pc:sldChg chg="delSp modSp add mod">
        <pc:chgData name="Neil Dyer" userId="f48cccbf-306c-476d-ac12-27135fb93a1f" providerId="ADAL" clId="{6816ED38-99C0-4837-BB9E-778405C895F7}" dt="2024-04-23T15:00:19.143" v="3011" actId="20577"/>
        <pc:sldMkLst>
          <pc:docMk/>
          <pc:sldMk cId="242324854" sldId="1211"/>
        </pc:sldMkLst>
      </pc:sldChg>
      <pc:sldChg chg="addSp delSp modSp add mod">
        <pc:chgData name="Neil Dyer" userId="f48cccbf-306c-476d-ac12-27135fb93a1f" providerId="ADAL" clId="{6816ED38-99C0-4837-BB9E-778405C895F7}" dt="2024-04-23T15:02:45.674" v="3239" actId="1076"/>
        <pc:sldMkLst>
          <pc:docMk/>
          <pc:sldMk cId="3431975748" sldId="1212"/>
        </pc:sldMkLst>
      </pc:sldChg>
      <pc:sldChg chg="addSp delSp modSp add mod ord">
        <pc:chgData name="Neil Dyer" userId="f48cccbf-306c-476d-ac12-27135fb93a1f" providerId="ADAL" clId="{6816ED38-99C0-4837-BB9E-778405C895F7}" dt="2024-04-23T15:08:50.851" v="3415"/>
        <pc:sldMkLst>
          <pc:docMk/>
          <pc:sldMk cId="887543866" sldId="1213"/>
        </pc:sldMkLst>
      </pc:sldChg>
      <pc:sldChg chg="modSp add del mod setBg modAnim modShow">
        <pc:chgData name="Neil Dyer" userId="f48cccbf-306c-476d-ac12-27135fb93a1f" providerId="ADAL" clId="{6816ED38-99C0-4837-BB9E-778405C895F7}" dt="2024-04-24T13:52:07.622" v="3742" actId="47"/>
        <pc:sldMkLst>
          <pc:docMk/>
          <pc:sldMk cId="1436501150" sldId="1214"/>
        </pc:sldMkLst>
      </pc:sldChg>
      <pc:sldChg chg="delSp modSp add mod">
        <pc:chgData name="Neil Dyer" userId="f48cccbf-306c-476d-ac12-27135fb93a1f" providerId="ADAL" clId="{6816ED38-99C0-4837-BB9E-778405C895F7}" dt="2024-04-24T13:44:13.236" v="3733" actId="1076"/>
        <pc:sldMkLst>
          <pc:docMk/>
          <pc:sldMk cId="2578041426" sldId="1215"/>
        </pc:sldMkLst>
      </pc:sldChg>
      <pc:sldMasterChg chg="delSldLayout">
        <pc:chgData name="Neil Dyer" userId="f48cccbf-306c-476d-ac12-27135fb93a1f" providerId="ADAL" clId="{6816ED38-99C0-4837-BB9E-778405C895F7}" dt="2024-04-24T13:52:07.622" v="3742" actId="47"/>
        <pc:sldMasterMkLst>
          <pc:docMk/>
          <pc:sldMasterMk cId="2433269787" sldId="2147483923"/>
        </pc:sldMasterMkLst>
        <pc:sldLayoutChg chg="del">
          <pc:chgData name="Neil Dyer" userId="f48cccbf-306c-476d-ac12-27135fb93a1f" providerId="ADAL" clId="{6816ED38-99C0-4837-BB9E-778405C895F7}" dt="2024-04-24T13:52:07.622" v="3742" actId="47"/>
          <pc:sldLayoutMkLst>
            <pc:docMk/>
            <pc:sldMasterMk cId="2433269787" sldId="2147483923"/>
            <pc:sldLayoutMk cId="3730621875" sldId="2147483968"/>
          </pc:sldLayoutMkLst>
        </pc:sldLayoutChg>
      </pc:sldMasterChg>
    </pc:docChg>
  </pc:docChgLst>
  <pc:docChgLst>
    <pc:chgData name="Neil Dyer" userId="f48cccbf-306c-476d-ac12-27135fb93a1f" providerId="ADAL" clId="{85DE7740-DE65-4145-A6EB-7FCB6E26CFD9}"/>
    <pc:docChg chg="custSel addSld delSld modSld">
      <pc:chgData name="Neil Dyer" userId="f48cccbf-306c-476d-ac12-27135fb93a1f" providerId="ADAL" clId="{85DE7740-DE65-4145-A6EB-7FCB6E26CFD9}" dt="2024-04-18T13:13:29.755" v="213" actId="20577"/>
      <pc:docMkLst>
        <pc:docMk/>
      </pc:docMkLst>
      <pc:sldChg chg="del">
        <pc:chgData name="Neil Dyer" userId="f48cccbf-306c-476d-ac12-27135fb93a1f" providerId="ADAL" clId="{85DE7740-DE65-4145-A6EB-7FCB6E26CFD9}" dt="2024-04-17T11:56:15.569" v="0" actId="47"/>
        <pc:sldMkLst>
          <pc:docMk/>
          <pc:sldMk cId="2785245189" sldId="266"/>
        </pc:sldMkLst>
      </pc:sldChg>
      <pc:sldChg chg="del">
        <pc:chgData name="Neil Dyer" userId="f48cccbf-306c-476d-ac12-27135fb93a1f" providerId="ADAL" clId="{85DE7740-DE65-4145-A6EB-7FCB6E26CFD9}" dt="2024-04-17T11:56:15.569" v="0" actId="47"/>
        <pc:sldMkLst>
          <pc:docMk/>
          <pc:sldMk cId="620206584" sldId="267"/>
        </pc:sldMkLst>
      </pc:sldChg>
      <pc:sldChg chg="del">
        <pc:chgData name="Neil Dyer" userId="f48cccbf-306c-476d-ac12-27135fb93a1f" providerId="ADAL" clId="{85DE7740-DE65-4145-A6EB-7FCB6E26CFD9}" dt="2024-04-17T11:56:15.569" v="0" actId="47"/>
        <pc:sldMkLst>
          <pc:docMk/>
          <pc:sldMk cId="68281042" sldId="268"/>
        </pc:sldMkLst>
      </pc:sldChg>
      <pc:sldChg chg="del">
        <pc:chgData name="Neil Dyer" userId="f48cccbf-306c-476d-ac12-27135fb93a1f" providerId="ADAL" clId="{85DE7740-DE65-4145-A6EB-7FCB6E26CFD9}" dt="2024-04-17T11:56:15.569" v="0" actId="47"/>
        <pc:sldMkLst>
          <pc:docMk/>
          <pc:sldMk cId="2176470278" sldId="269"/>
        </pc:sldMkLst>
      </pc:sldChg>
      <pc:sldChg chg="del">
        <pc:chgData name="Neil Dyer" userId="f48cccbf-306c-476d-ac12-27135fb93a1f" providerId="ADAL" clId="{85DE7740-DE65-4145-A6EB-7FCB6E26CFD9}" dt="2024-04-17T11:56:15.569" v="0" actId="47"/>
        <pc:sldMkLst>
          <pc:docMk/>
          <pc:sldMk cId="3783026950" sldId="270"/>
        </pc:sldMkLst>
      </pc:sldChg>
      <pc:sldChg chg="del">
        <pc:chgData name="Neil Dyer" userId="f48cccbf-306c-476d-ac12-27135fb93a1f" providerId="ADAL" clId="{85DE7740-DE65-4145-A6EB-7FCB6E26CFD9}" dt="2024-04-17T11:56:15.569" v="0" actId="47"/>
        <pc:sldMkLst>
          <pc:docMk/>
          <pc:sldMk cId="3343703980" sldId="278"/>
        </pc:sldMkLst>
      </pc:sldChg>
      <pc:sldChg chg="add del setBg">
        <pc:chgData name="Neil Dyer" userId="f48cccbf-306c-476d-ac12-27135fb93a1f" providerId="ADAL" clId="{85DE7740-DE65-4145-A6EB-7FCB6E26CFD9}" dt="2024-04-17T11:57:08.368" v="5"/>
        <pc:sldMkLst>
          <pc:docMk/>
          <pc:sldMk cId="1131935523" sldId="288"/>
        </pc:sldMkLst>
      </pc:sldChg>
      <pc:sldChg chg="del">
        <pc:chgData name="Neil Dyer" userId="f48cccbf-306c-476d-ac12-27135fb93a1f" providerId="ADAL" clId="{85DE7740-DE65-4145-A6EB-7FCB6E26CFD9}" dt="2024-04-17T11:58:54.384" v="25" actId="47"/>
        <pc:sldMkLst>
          <pc:docMk/>
          <pc:sldMk cId="2324898838" sldId="293"/>
        </pc:sldMkLst>
      </pc:sldChg>
      <pc:sldChg chg="del">
        <pc:chgData name="Neil Dyer" userId="f48cccbf-306c-476d-ac12-27135fb93a1f" providerId="ADAL" clId="{85DE7740-DE65-4145-A6EB-7FCB6E26CFD9}" dt="2024-04-17T11:56:15.569" v="0" actId="47"/>
        <pc:sldMkLst>
          <pc:docMk/>
          <pc:sldMk cId="0" sldId="296"/>
        </pc:sldMkLst>
      </pc:sldChg>
      <pc:sldChg chg="del">
        <pc:chgData name="Neil Dyer" userId="f48cccbf-306c-476d-ac12-27135fb93a1f" providerId="ADAL" clId="{85DE7740-DE65-4145-A6EB-7FCB6E26CFD9}" dt="2024-04-17T11:57:20.585" v="6" actId="2696"/>
        <pc:sldMkLst>
          <pc:docMk/>
          <pc:sldMk cId="3853314016" sldId="322"/>
        </pc:sldMkLst>
      </pc:sldChg>
      <pc:sldChg chg="del">
        <pc:chgData name="Neil Dyer" userId="f48cccbf-306c-476d-ac12-27135fb93a1f" providerId="ADAL" clId="{85DE7740-DE65-4145-A6EB-7FCB6E26CFD9}" dt="2024-04-17T11:56:15.569" v="0" actId="47"/>
        <pc:sldMkLst>
          <pc:docMk/>
          <pc:sldMk cId="1427095342" sldId="366"/>
        </pc:sldMkLst>
      </pc:sldChg>
      <pc:sldChg chg="del">
        <pc:chgData name="Neil Dyer" userId="f48cccbf-306c-476d-ac12-27135fb93a1f" providerId="ADAL" clId="{85DE7740-DE65-4145-A6EB-7FCB6E26CFD9}" dt="2024-04-17T11:57:05.945" v="4" actId="47"/>
        <pc:sldMkLst>
          <pc:docMk/>
          <pc:sldMk cId="3254629911" sldId="399"/>
        </pc:sldMkLst>
      </pc:sldChg>
      <pc:sldChg chg="del">
        <pc:chgData name="Neil Dyer" userId="f48cccbf-306c-476d-ac12-27135fb93a1f" providerId="ADAL" clId="{85DE7740-DE65-4145-A6EB-7FCB6E26CFD9}" dt="2024-04-17T11:58:54.384" v="25" actId="47"/>
        <pc:sldMkLst>
          <pc:docMk/>
          <pc:sldMk cId="1886793149" sldId="400"/>
        </pc:sldMkLst>
      </pc:sldChg>
      <pc:sldChg chg="del">
        <pc:chgData name="Neil Dyer" userId="f48cccbf-306c-476d-ac12-27135fb93a1f" providerId="ADAL" clId="{85DE7740-DE65-4145-A6EB-7FCB6E26CFD9}" dt="2024-04-17T11:58:54.384" v="25" actId="47"/>
        <pc:sldMkLst>
          <pc:docMk/>
          <pc:sldMk cId="738195673" sldId="401"/>
        </pc:sldMkLst>
      </pc:sldChg>
      <pc:sldChg chg="del">
        <pc:chgData name="Neil Dyer" userId="f48cccbf-306c-476d-ac12-27135fb93a1f" providerId="ADAL" clId="{85DE7740-DE65-4145-A6EB-7FCB6E26CFD9}" dt="2024-04-17T11:58:54.384" v="25" actId="47"/>
        <pc:sldMkLst>
          <pc:docMk/>
          <pc:sldMk cId="3802966882" sldId="402"/>
        </pc:sldMkLst>
      </pc:sldChg>
      <pc:sldChg chg="del">
        <pc:chgData name="Neil Dyer" userId="f48cccbf-306c-476d-ac12-27135fb93a1f" providerId="ADAL" clId="{85DE7740-DE65-4145-A6EB-7FCB6E26CFD9}" dt="2024-04-17T11:56:15.569" v="0" actId="47"/>
        <pc:sldMkLst>
          <pc:docMk/>
          <pc:sldMk cId="3584823459" sldId="403"/>
        </pc:sldMkLst>
      </pc:sldChg>
      <pc:sldChg chg="del">
        <pc:chgData name="Neil Dyer" userId="f48cccbf-306c-476d-ac12-27135fb93a1f" providerId="ADAL" clId="{85DE7740-DE65-4145-A6EB-7FCB6E26CFD9}" dt="2024-04-17T11:58:54.384" v="25" actId="47"/>
        <pc:sldMkLst>
          <pc:docMk/>
          <pc:sldMk cId="1361505981" sldId="706"/>
        </pc:sldMkLst>
      </pc:sldChg>
      <pc:sldChg chg="del">
        <pc:chgData name="Neil Dyer" userId="f48cccbf-306c-476d-ac12-27135fb93a1f" providerId="ADAL" clId="{85DE7740-DE65-4145-A6EB-7FCB6E26CFD9}" dt="2024-04-17T11:58:54.384" v="25" actId="47"/>
        <pc:sldMkLst>
          <pc:docMk/>
          <pc:sldMk cId="3179316314" sldId="709"/>
        </pc:sldMkLst>
      </pc:sldChg>
      <pc:sldChg chg="del">
        <pc:chgData name="Neil Dyer" userId="f48cccbf-306c-476d-ac12-27135fb93a1f" providerId="ADAL" clId="{85DE7740-DE65-4145-A6EB-7FCB6E26CFD9}" dt="2024-04-17T11:58:54.384" v="25" actId="47"/>
        <pc:sldMkLst>
          <pc:docMk/>
          <pc:sldMk cId="1366451126" sldId="717"/>
        </pc:sldMkLst>
      </pc:sldChg>
      <pc:sldChg chg="addSp delSp modSp mod">
        <pc:chgData name="Neil Dyer" userId="f48cccbf-306c-476d-ac12-27135fb93a1f" providerId="ADAL" clId="{85DE7740-DE65-4145-A6EB-7FCB6E26CFD9}" dt="2024-04-17T12:00:35.373" v="43" actId="1076"/>
        <pc:sldMkLst>
          <pc:docMk/>
          <pc:sldMk cId="3714674911" sldId="718"/>
        </pc:sldMkLst>
      </pc:sldChg>
      <pc:sldChg chg="addSp delSp modSp mod setBg addAnim modAnim setClrOvrMap delDesignElem">
        <pc:chgData name="Neil Dyer" userId="f48cccbf-306c-476d-ac12-27135fb93a1f" providerId="ADAL" clId="{85DE7740-DE65-4145-A6EB-7FCB6E26CFD9}" dt="2024-04-17T12:02:32.964" v="103" actId="14100"/>
        <pc:sldMkLst>
          <pc:docMk/>
          <pc:sldMk cId="2054210656" sldId="720"/>
        </pc:sldMkLst>
      </pc:sldChg>
      <pc:sldChg chg="addSp delSp modSp del mod modAnim">
        <pc:chgData name="Neil Dyer" userId="f48cccbf-306c-476d-ac12-27135fb93a1f" providerId="ADAL" clId="{85DE7740-DE65-4145-A6EB-7FCB6E26CFD9}" dt="2024-04-17T12:02:35.715" v="104" actId="47"/>
        <pc:sldMkLst>
          <pc:docMk/>
          <pc:sldMk cId="1398461182" sldId="722"/>
        </pc:sldMkLst>
      </pc:sldChg>
      <pc:sldChg chg="modSp mod">
        <pc:chgData name="Neil Dyer" userId="f48cccbf-306c-476d-ac12-27135fb93a1f" providerId="ADAL" clId="{85DE7740-DE65-4145-A6EB-7FCB6E26CFD9}" dt="2024-04-17T12:00:05.224" v="40" actId="1076"/>
        <pc:sldMkLst>
          <pc:docMk/>
          <pc:sldMk cId="1439818506" sldId="723"/>
        </pc:sldMkLst>
      </pc:sldChg>
      <pc:sldChg chg="del">
        <pc:chgData name="Neil Dyer" userId="f48cccbf-306c-476d-ac12-27135fb93a1f" providerId="ADAL" clId="{85DE7740-DE65-4145-A6EB-7FCB6E26CFD9}" dt="2024-04-17T11:56:15.569" v="0" actId="47"/>
        <pc:sldMkLst>
          <pc:docMk/>
          <pc:sldMk cId="226186833" sldId="983"/>
        </pc:sldMkLst>
      </pc:sldChg>
      <pc:sldChg chg="del">
        <pc:chgData name="Neil Dyer" userId="f48cccbf-306c-476d-ac12-27135fb93a1f" providerId="ADAL" clId="{85DE7740-DE65-4145-A6EB-7FCB6E26CFD9}" dt="2024-04-17T11:56:32.055" v="2" actId="47"/>
        <pc:sldMkLst>
          <pc:docMk/>
          <pc:sldMk cId="2387387371" sldId="988"/>
        </pc:sldMkLst>
      </pc:sldChg>
      <pc:sldChg chg="modSp mod">
        <pc:chgData name="Neil Dyer" userId="f48cccbf-306c-476d-ac12-27135fb93a1f" providerId="ADAL" clId="{85DE7740-DE65-4145-A6EB-7FCB6E26CFD9}" dt="2024-04-17T11:58:22.318" v="24" actId="6549"/>
        <pc:sldMkLst>
          <pc:docMk/>
          <pc:sldMk cId="184015732" sldId="989"/>
        </pc:sldMkLst>
      </pc:sldChg>
      <pc:sldChg chg="del">
        <pc:chgData name="Neil Dyer" userId="f48cccbf-306c-476d-ac12-27135fb93a1f" providerId="ADAL" clId="{85DE7740-DE65-4145-A6EB-7FCB6E26CFD9}" dt="2024-04-17T11:57:20.585" v="6" actId="2696"/>
        <pc:sldMkLst>
          <pc:docMk/>
          <pc:sldMk cId="2673367771" sldId="1142"/>
        </pc:sldMkLst>
      </pc:sldChg>
      <pc:sldChg chg="del">
        <pc:chgData name="Neil Dyer" userId="f48cccbf-306c-476d-ac12-27135fb93a1f" providerId="ADAL" clId="{85DE7740-DE65-4145-A6EB-7FCB6E26CFD9}" dt="2024-04-17T11:58:54.384" v="25" actId="47"/>
        <pc:sldMkLst>
          <pc:docMk/>
          <pc:sldMk cId="2981080174" sldId="1143"/>
        </pc:sldMkLst>
      </pc:sldChg>
      <pc:sldChg chg="del">
        <pc:chgData name="Neil Dyer" userId="f48cccbf-306c-476d-ac12-27135fb93a1f" providerId="ADAL" clId="{85DE7740-DE65-4145-A6EB-7FCB6E26CFD9}" dt="2024-04-17T11:57:20.585" v="6" actId="2696"/>
        <pc:sldMkLst>
          <pc:docMk/>
          <pc:sldMk cId="3893764751" sldId="1144"/>
        </pc:sldMkLst>
      </pc:sldChg>
      <pc:sldChg chg="del">
        <pc:chgData name="Neil Dyer" userId="f48cccbf-306c-476d-ac12-27135fb93a1f" providerId="ADAL" clId="{85DE7740-DE65-4145-A6EB-7FCB6E26CFD9}" dt="2024-04-17T11:58:54.384" v="25" actId="47"/>
        <pc:sldMkLst>
          <pc:docMk/>
          <pc:sldMk cId="1875062380" sldId="1145"/>
        </pc:sldMkLst>
      </pc:sldChg>
      <pc:sldChg chg="add setBg">
        <pc:chgData name="Neil Dyer" userId="f48cccbf-306c-476d-ac12-27135fb93a1f" providerId="ADAL" clId="{85DE7740-DE65-4145-A6EB-7FCB6E26CFD9}" dt="2024-04-17T11:56:19.354" v="1"/>
        <pc:sldMkLst>
          <pc:docMk/>
          <pc:sldMk cId="552070488" sldId="1146"/>
        </pc:sldMkLst>
      </pc:sldChg>
      <pc:sldChg chg="modSp mod">
        <pc:chgData name="Neil Dyer" userId="f48cccbf-306c-476d-ac12-27135fb93a1f" providerId="ADAL" clId="{85DE7740-DE65-4145-A6EB-7FCB6E26CFD9}" dt="2024-04-18T13:13:29.755" v="213" actId="20577"/>
        <pc:sldMkLst>
          <pc:docMk/>
          <pc:sldMk cId="3431240968" sldId="11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41184562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A85071-9B7A-4031-89A2-3C9996B061C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48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3A85071-9B7A-4031-89A2-3C9996B061C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48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482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a:p>
        </p:txBody>
      </p:sp>
    </p:spTree>
    <p:extLst>
      <p:ext uri="{BB962C8B-B14F-4D97-AF65-F5344CB8AC3E}">
        <p14:creationId xmlns:p14="http://schemas.microsoft.com/office/powerpoint/2010/main" val="1002056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6EA2D65-218B-4E05-8F31-1F552C1FE442}" type="slidenum">
              <a:rPr kumimoji="0" 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p:spPr>
        <p:txBody>
          <a:bodyPr/>
          <a:lstStyle/>
          <a:p>
            <a:endParaRPr lang="en-GB">
              <a:latin typeface="Times"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B68D-FDA5-8E74-C9FD-2F7706C64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591E5-E9F0-1623-A38A-4239153C0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3DAC-5BA1-7048-A4DE-84DF940F95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D94CE-5E80-A882-F05C-4F4D058557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3974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0417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41402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75741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26739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166341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85035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7983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35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31571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65784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738453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97261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81229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1314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993270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47217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067421554"/>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1207012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4945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65029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263064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68827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16427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520353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604610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487481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6016286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7634471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10/14/2025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24473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27516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67901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333187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40359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795911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23441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67585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6890991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22191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4325857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10/14/2025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862080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8337100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230755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10/14/2025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14002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1.jp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2.pn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3.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52.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4.xml"/><Relationship Id="rId1" Type="http://schemas.openxmlformats.org/officeDocument/2006/relationships/slideLayout" Target="../slideLayouts/slideLayout53.xml"/><Relationship Id="rId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806" r:id="rId12"/>
    <p:sldLayoutId id="2147483894" r:id="rId13"/>
    <p:sldLayoutId id="2147483881" r:id="rId14"/>
    <p:sldLayoutId id="2147483819" r:id="rId15"/>
    <p:sldLayoutId id="2147483856" r:id="rId16"/>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14/10/2025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33269787"/>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6" r:id="rId12"/>
    <p:sldLayoutId id="214748396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03438195"/>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66390015"/>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53741414"/>
      </p:ext>
    </p:extLst>
  </p:cSld>
  <p:clrMap bg1="lt1" tx1="dk1" bg2="lt2" tx2="dk2" accent1="accent1" accent2="accent2" accent3="accent3" accent4="accent4" accent5="accent5" accent6="accent6" hlink="hlink" folHlink="folHlink"/>
  <p:sldLayoutIdLst>
    <p:sldLayoutId id="21474839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29248639"/>
      </p:ext>
    </p:extLst>
  </p:cSld>
  <p:clrMap bg1="lt1" tx1="dk1" bg2="lt2" tx2="dk2" accent1="accent1" accent2="accent2" accent3="accent3" accent4="accent4" accent5="accent5" accent6="accent6" hlink="hlink" folHlink="folHlink"/>
  <p:sldLayoutIdLst>
    <p:sldLayoutId id="2147483966" r:id="rId1"/>
    <p:sldLayoutId id="21474839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hyperlink" Target="http://www.get2test.net/get2test.html"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geekalabama.com/2021/03/05/see-how-to-start-a-business-in-one-year/"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lickr.com/photos/optikalblitz/6027791966" TargetMode="External"/><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8.xml"/><Relationship Id="rId1" Type="http://schemas.openxmlformats.org/officeDocument/2006/relationships/video" Target="https://www.youtube.com/embed/2Ag4YplqPso?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18.xml"/><Relationship Id="rId1" Type="http://schemas.openxmlformats.org/officeDocument/2006/relationships/video" Target="https://www.youtube.com/embed/_g1xDdgb3d0?feature=oembed"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hyperlink" Target="https://pxhere.com/en/photo/1435903" TargetMode="External"/><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s://www.publicdomainpictures.net/view-image.php?image=22574&amp;picture=hands-holding-red-heart" TargetMode="External"/><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18.xml"/><Relationship Id="rId1" Type="http://schemas.openxmlformats.org/officeDocument/2006/relationships/video" Target="https://www.youtube.com/embed/aTo0qtdVMpM?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katescorner36.wordpress.com/" TargetMode="External"/><Relationship Id="rId2" Type="http://schemas.openxmlformats.org/officeDocument/2006/relationships/image" Target="../media/image25.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9.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1.xml"/><Relationship Id="rId6" Type="http://schemas.openxmlformats.org/officeDocument/2006/relationships/hyperlink" Target="https://creativecommons.org/licenses/by-sa/3.0/" TargetMode="External"/><Relationship Id="rId5" Type="http://schemas.openxmlformats.org/officeDocument/2006/relationships/hyperlink" Target="https://www.picpedia.org/chalkboard/b/business-plan.html" TargetMode="External"/><Relationship Id="rId4" Type="http://schemas.openxmlformats.org/officeDocument/2006/relationships/image" Target="../media/image27.jpg"/></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8.xml"/><Relationship Id="rId1" Type="http://schemas.openxmlformats.org/officeDocument/2006/relationships/video" Target="https://www.youtube.com/embed/7ykkhepT9aE?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8" Type="http://schemas.openxmlformats.org/officeDocument/2006/relationships/image" Target="../media/image35.svg"/><Relationship Id="rId13" Type="http://schemas.openxmlformats.org/officeDocument/2006/relationships/image" Target="../media/image40.png"/><Relationship Id="rId3" Type="http://schemas.openxmlformats.org/officeDocument/2006/relationships/image" Target="../media/image31.jpg"/><Relationship Id="rId7" Type="http://schemas.openxmlformats.org/officeDocument/2006/relationships/image" Target="../media/image34.png"/><Relationship Id="rId12" Type="http://schemas.openxmlformats.org/officeDocument/2006/relationships/image" Target="../media/image39.sv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33.sv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svg"/><Relationship Id="rId4" Type="http://schemas.openxmlformats.org/officeDocument/2006/relationships/hyperlink" Target="https://completeinnovator.com/2010/03/16/the-need-for-variety-and-the-innovation-quiver/" TargetMode="External"/><Relationship Id="rId9"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hyperlink" Target="https://emojiisland.com/pages/download-new-emoji-icons-in-png-ios-10"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hyperlink" Target="https://creativecommons.org/licenses/by-sa/3.0/" TargetMode="External"/><Relationship Id="rId5" Type="http://schemas.openxmlformats.org/officeDocument/2006/relationships/hyperlink" Target="https://www.picpedia.org/chalkboard/b/business-plan.html" TargetMode="External"/><Relationship Id="rId4" Type="http://schemas.openxmlformats.org/officeDocument/2006/relationships/image" Target="../media/image27.jpg"/></Relationships>
</file>

<file path=ppt/slides/_rels/slide35.xml.rels><?xml version="1.0" encoding="UTF-8" standalone="yes"?>
<Relationships xmlns="http://schemas.openxmlformats.org/package/2006/relationships"><Relationship Id="rId3" Type="http://schemas.openxmlformats.org/officeDocument/2006/relationships/hyperlink" Target="https://management.closeupengineering.it/business-plan/8471/" TargetMode="External"/><Relationship Id="rId2" Type="http://schemas.openxmlformats.org/officeDocument/2006/relationships/image" Target="../media/image42.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2.xml"/><Relationship Id="rId1" Type="http://schemas.openxmlformats.org/officeDocument/2006/relationships/video" Target="https://www.youtube.com/embed/wlKP-BaC0jA?feature=oembed"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pixabay.com/en/creativity-brushes-painting-3292797/" TargetMode="External"/><Relationship Id="rId2" Type="http://schemas.openxmlformats.org/officeDocument/2006/relationships/image" Target="../media/image45.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5.xml"/><Relationship Id="rId7" Type="http://schemas.openxmlformats.org/officeDocument/2006/relationships/hyperlink" Target="https://creativecommons.org/licenses/by/3.0/" TargetMode="External"/><Relationship Id="rId2" Type="http://schemas.openxmlformats.org/officeDocument/2006/relationships/slideLayout" Target="../slideLayouts/slideLayout18.xml"/><Relationship Id="rId1" Type="http://schemas.openxmlformats.org/officeDocument/2006/relationships/themeOverride" Target="../theme/themeOverride3.xml"/><Relationship Id="rId6" Type="http://schemas.openxmlformats.org/officeDocument/2006/relationships/hyperlink" Target="https://foto.wuestenigel.com/magnifying-glass-over-2019-written-in-notebook/" TargetMode="External"/><Relationship Id="rId5" Type="http://schemas.openxmlformats.org/officeDocument/2006/relationships/image" Target="../media/image47.jpeg"/><Relationship Id="rId4" Type="http://schemas.openxmlformats.org/officeDocument/2006/relationships/image" Target="../media/image1.jpg"/></Relationships>
</file>

<file path=ppt/slides/_rels/slide4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50.jpg"/><Relationship Id="rId1" Type="http://schemas.openxmlformats.org/officeDocument/2006/relationships/slideLayout" Target="../slideLayouts/slideLayout13.xml"/><Relationship Id="rId5" Type="http://schemas.openxmlformats.org/officeDocument/2006/relationships/image" Target="../media/image51.png"/><Relationship Id="rId4" Type="http://schemas.openxmlformats.org/officeDocument/2006/relationships/hyperlink" Target="https://creativecommons.org/licenses/by-nc-sa/3.0/"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hyperlink" Target="mailto:n.dyer@uwtsd.ac.uk"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54.wmf"/><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0.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50.jpg"/><Relationship Id="rId1" Type="http://schemas.openxmlformats.org/officeDocument/2006/relationships/slideLayout" Target="../slideLayouts/slideLayout29.xml"/><Relationship Id="rId5" Type="http://schemas.openxmlformats.org/officeDocument/2006/relationships/image" Target="../media/image51.png"/><Relationship Id="rId4" Type="http://schemas.openxmlformats.org/officeDocument/2006/relationships/hyperlink" Target="https://creativecommons.org/licenses/by-nc-sa/3.0/" TargetMode="External"/></Relationships>
</file>

<file path=ppt/slides/_rels/slide51.xml.rels><?xml version="1.0" encoding="UTF-8" standalone="yes"?>
<Relationships xmlns="http://schemas.openxmlformats.org/package/2006/relationships"><Relationship Id="rId2" Type="http://schemas.openxmlformats.org/officeDocument/2006/relationships/image" Target="../media/image55.jp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BMIH5012</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Starting a Business in the 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2293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CD3EF-8FD2-1E69-F643-064C2DCC213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C27CE-5A2B-F034-186B-7C63EE48799B}"/>
              </a:ext>
            </a:extLst>
          </p:cNvPr>
          <p:cNvSpPr>
            <a:spLocks noGrp="1"/>
          </p:cNvSpPr>
          <p:nvPr>
            <p:ph idx="1"/>
          </p:nvPr>
        </p:nvSpPr>
        <p:spPr>
          <a:xfrm>
            <a:off x="4684452" y="1796527"/>
            <a:ext cx="6492743" cy="3743661"/>
          </a:xfrm>
        </p:spPr>
        <p:txBody>
          <a:bodyPr>
            <a:normAutofit fontScale="92500" lnSpcReduction="20000"/>
          </a:bodyPr>
          <a:lstStyle/>
          <a:p>
            <a:pPr marL="0" indent="0">
              <a:buNone/>
            </a:pPr>
            <a:r>
              <a:rPr lang="en-GB" sz="2400" b="1" dirty="0">
                <a:solidFill>
                  <a:srgbClr val="002060"/>
                </a:solidFill>
              </a:rPr>
              <a:t>How Entrepreneurial Are You? </a:t>
            </a:r>
            <a:r>
              <a:rPr lang="en-US" sz="2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(20mins) </a:t>
            </a:r>
            <a:br>
              <a:rPr lang="en-GB" sz="2400" b="1" dirty="0">
                <a:solidFill>
                  <a:srgbClr val="002060"/>
                </a:solidFill>
              </a:rPr>
            </a:br>
            <a:br>
              <a:rPr lang="en-GB" sz="2400" b="1" dirty="0">
                <a:solidFill>
                  <a:srgbClr val="002060"/>
                </a:solidFill>
              </a:rPr>
            </a:br>
            <a:endParaRPr lang="en-GB" sz="1600" dirty="0"/>
          </a:p>
          <a:p>
            <a:pPr marL="0" indent="0">
              <a:buNone/>
            </a:pPr>
            <a:endParaRPr lang="en-GB" sz="1600" b="1" dirty="0">
              <a:solidFill>
                <a:srgbClr val="002060"/>
              </a:solidFill>
            </a:endParaRPr>
          </a:p>
          <a:p>
            <a:pPr marL="0" indent="0">
              <a:buNone/>
            </a:pPr>
            <a:r>
              <a:rPr lang="en-GB" sz="2200" b="1" dirty="0">
                <a:solidFill>
                  <a:srgbClr val="002060"/>
                </a:solidFill>
              </a:rPr>
              <a:t>How well do you align to the following theories and traits:</a:t>
            </a:r>
          </a:p>
          <a:p>
            <a:r>
              <a:rPr lang="en-GB" sz="1800" b="1" dirty="0">
                <a:solidFill>
                  <a:srgbClr val="002060"/>
                </a:solidFill>
              </a:rPr>
              <a:t>Need for Achievement</a:t>
            </a:r>
          </a:p>
          <a:p>
            <a:r>
              <a:rPr lang="en-GB" sz="1800" b="1" dirty="0">
                <a:solidFill>
                  <a:srgbClr val="002060"/>
                </a:solidFill>
              </a:rPr>
              <a:t>Need for Autonomy</a:t>
            </a:r>
          </a:p>
          <a:p>
            <a:r>
              <a:rPr lang="en-GB" sz="1800" b="1" dirty="0">
                <a:solidFill>
                  <a:srgbClr val="002060"/>
                </a:solidFill>
              </a:rPr>
              <a:t>Creative Tendency</a:t>
            </a:r>
          </a:p>
          <a:p>
            <a:r>
              <a:rPr lang="en-GB" sz="1800" b="1" dirty="0">
                <a:solidFill>
                  <a:srgbClr val="002060"/>
                </a:solidFill>
              </a:rPr>
              <a:t>Calculated Risk-taking</a:t>
            </a:r>
          </a:p>
          <a:p>
            <a:r>
              <a:rPr lang="en-GB" sz="1800" b="1" dirty="0">
                <a:solidFill>
                  <a:srgbClr val="002060"/>
                </a:solidFill>
              </a:rPr>
              <a:t>Locus of control</a:t>
            </a:r>
          </a:p>
          <a:p>
            <a:pPr marL="0" indent="0">
              <a:buNone/>
            </a:pPr>
            <a:br>
              <a:rPr lang="en-GB" sz="2400" b="1" i="1" dirty="0">
                <a:solidFill>
                  <a:srgbClr val="002060"/>
                </a:solidFill>
              </a:rPr>
            </a:br>
            <a:r>
              <a:rPr lang="en-GB" sz="1600" b="1" i="1" dirty="0">
                <a:solidFill>
                  <a:schemeClr val="accent2">
                    <a:lumMod val="75000"/>
                  </a:schemeClr>
                </a:solidFill>
              </a:rPr>
              <a:t>Which was highest? Which was lowest for you? Save your results!!!</a:t>
            </a:r>
            <a:endParaRPr lang="en-GB" sz="2400" dirty="0">
              <a:solidFill>
                <a:schemeClr val="accent2">
                  <a:lumMod val="75000"/>
                </a:schemeClr>
              </a:solidFill>
            </a:endParaRPr>
          </a:p>
        </p:txBody>
      </p:sp>
      <p:pic>
        <p:nvPicPr>
          <p:cNvPr id="2" name="Picture 1" descr="Person with idea concept">
            <a:extLst>
              <a:ext uri="{FF2B5EF4-FFF2-40B4-BE49-F238E27FC236}">
                <a16:creationId xmlns:a16="http://schemas.microsoft.com/office/drawing/2014/main" id="{78C1B2C9-95DD-655A-8BA6-F53C47D24710}"/>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81C588FB-EF43-C2B5-572A-4EEBA160DF55}"/>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a:t>
            </a:r>
            <a:endParaRPr lang="en-US" sz="5400" dirty="0">
              <a:solidFill>
                <a:srgbClr val="002060"/>
              </a:solidFill>
            </a:endParaRPr>
          </a:p>
        </p:txBody>
      </p:sp>
      <p:sp>
        <p:nvSpPr>
          <p:cNvPr id="4" name="TextBox 3">
            <a:extLst>
              <a:ext uri="{FF2B5EF4-FFF2-40B4-BE49-F238E27FC236}">
                <a16:creationId xmlns:a16="http://schemas.microsoft.com/office/drawing/2014/main" id="{17A232E5-1DDA-D99B-AF21-81391D849A7B}"/>
              </a:ext>
            </a:extLst>
          </p:cNvPr>
          <p:cNvSpPr txBox="1"/>
          <p:nvPr/>
        </p:nvSpPr>
        <p:spPr>
          <a:xfrm>
            <a:off x="4684452" y="2176102"/>
            <a:ext cx="3848041" cy="369332"/>
          </a:xfrm>
          <a:prstGeom prst="rect">
            <a:avLst/>
          </a:prstGeom>
          <a:noFill/>
        </p:spPr>
        <p:txBody>
          <a:bodyPr wrap="none" rtlCol="0">
            <a:spAutoFit/>
          </a:bodyPr>
          <a:lstStyle/>
          <a:p>
            <a:r>
              <a:rPr lang="en-GB" sz="1800" dirty="0">
                <a:hlinkClick r:id="rId3"/>
              </a:rPr>
              <a:t>http://www.get2test.net/get2test.html</a:t>
            </a:r>
            <a:endParaRPr lang="en-GB" dirty="0"/>
          </a:p>
        </p:txBody>
      </p:sp>
    </p:spTree>
    <p:extLst>
      <p:ext uri="{BB962C8B-B14F-4D97-AF65-F5344CB8AC3E}">
        <p14:creationId xmlns:p14="http://schemas.microsoft.com/office/powerpoint/2010/main" val="592420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EAB557A-FAF2-4E8C-B3B9-2A34778580EC}"/>
              </a:ext>
            </a:extLst>
          </p:cNvPr>
          <p:cNvSpPr>
            <a:spLocks noGrp="1"/>
          </p:cNvSpPr>
          <p:nvPr>
            <p:ph type="title"/>
          </p:nvPr>
        </p:nvSpPr>
        <p:spPr>
          <a:xfrm>
            <a:off x="838200" y="365125"/>
            <a:ext cx="5937069" cy="4868726"/>
          </a:xfrm>
        </p:spPr>
        <p:txBody>
          <a:bodyPr>
            <a:normAutofit fontScale="90000"/>
          </a:bodyPr>
          <a:lstStyle/>
          <a:p>
            <a:r>
              <a:rPr lang="en-GB" b="1" dirty="0"/>
              <a:t>We have spent time discussing what makes an entrepreneur…</a:t>
            </a:r>
            <a:br>
              <a:rPr lang="en-GB" b="1" dirty="0"/>
            </a:br>
            <a:br>
              <a:rPr lang="en-GB" b="1" dirty="0"/>
            </a:br>
            <a:r>
              <a:rPr lang="en-GB" b="1" i="1" dirty="0">
                <a:solidFill>
                  <a:schemeClr val="accent2"/>
                </a:solidFill>
              </a:rPr>
              <a:t>…but what does an entrepreneur need to make to become an entrepreneur?</a:t>
            </a:r>
          </a:p>
        </p:txBody>
      </p:sp>
      <p:pic>
        <p:nvPicPr>
          <p:cNvPr id="17413" name="Picture 17412" descr="Light bulb on yellow background with sketched light beams and cord">
            <a:extLst>
              <a:ext uri="{FF2B5EF4-FFF2-40B4-BE49-F238E27FC236}">
                <a16:creationId xmlns:a16="http://schemas.microsoft.com/office/drawing/2014/main" id="{FCDAB14D-9F6C-1547-0E97-691A5174D887}"/>
              </a:ext>
            </a:extLst>
          </p:cNvPr>
          <p:cNvPicPr>
            <a:picLocks noChangeAspect="1"/>
          </p:cNvPicPr>
          <p:nvPr/>
        </p:nvPicPr>
        <p:blipFill rotWithShape="1">
          <a:blip r:embed="rId2"/>
          <a:srcRect l="45689" r="839"/>
          <a:stretch/>
        </p:blipFill>
        <p:spPr>
          <a:xfrm>
            <a:off x="7165594" y="10"/>
            <a:ext cx="5026406" cy="578103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829428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E598F40-B991-770F-EB34-464D130E978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545" t="24633" r="2954" b="24633"/>
          <a:stretch/>
        </p:blipFill>
        <p:spPr>
          <a:xfrm>
            <a:off x="20" y="9"/>
            <a:ext cx="12202616" cy="4701299"/>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7" name="Title 6">
            <a:extLst>
              <a:ext uri="{FF2B5EF4-FFF2-40B4-BE49-F238E27FC236}">
                <a16:creationId xmlns:a16="http://schemas.microsoft.com/office/drawing/2014/main" id="{3516A9B7-EF30-52E1-CDE6-C3B78D4699FB}"/>
              </a:ext>
            </a:extLst>
          </p:cNvPr>
          <p:cNvSpPr>
            <a:spLocks noGrp="1"/>
          </p:cNvSpPr>
          <p:nvPr>
            <p:ph type="title"/>
          </p:nvPr>
        </p:nvSpPr>
        <p:spPr>
          <a:xfrm>
            <a:off x="496389" y="4595381"/>
            <a:ext cx="11180684" cy="1325563"/>
          </a:xfrm>
        </p:spPr>
        <p:txBody>
          <a:bodyPr/>
          <a:lstStyle/>
          <a:p>
            <a:r>
              <a:rPr lang="en-GB" b="1" dirty="0"/>
              <a:t>A business idea… </a:t>
            </a:r>
            <a:r>
              <a:rPr lang="en-GB" b="1" i="1" dirty="0"/>
              <a:t>a venture, a project, a change!</a:t>
            </a:r>
          </a:p>
        </p:txBody>
      </p:sp>
    </p:spTree>
    <p:extLst>
      <p:ext uri="{BB962C8B-B14F-4D97-AF65-F5344CB8AC3E}">
        <p14:creationId xmlns:p14="http://schemas.microsoft.com/office/powerpoint/2010/main" val="2672230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oad with arrows pointing to the right&#10;&#10;Description automatically generated">
            <a:extLst>
              <a:ext uri="{FF2B5EF4-FFF2-40B4-BE49-F238E27FC236}">
                <a16:creationId xmlns:a16="http://schemas.microsoft.com/office/drawing/2014/main" id="{A8AFF4C1-1077-B72E-9FCF-E4397006394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4731" y="26127"/>
            <a:ext cx="10337074" cy="5747657"/>
          </a:xfrm>
          <a:prstGeom prst="rect">
            <a:avLst/>
          </a:prstGeom>
        </p:spPr>
      </p:pic>
      <p:sp>
        <p:nvSpPr>
          <p:cNvPr id="2" name="Title 1">
            <a:extLst>
              <a:ext uri="{FF2B5EF4-FFF2-40B4-BE49-F238E27FC236}">
                <a16:creationId xmlns:a16="http://schemas.microsoft.com/office/drawing/2014/main" id="{BDA0C060-31AD-6571-81F4-C9DA98E793F5}"/>
              </a:ext>
            </a:extLst>
          </p:cNvPr>
          <p:cNvSpPr>
            <a:spLocks noGrp="1"/>
          </p:cNvSpPr>
          <p:nvPr>
            <p:ph type="title"/>
          </p:nvPr>
        </p:nvSpPr>
        <p:spPr>
          <a:xfrm>
            <a:off x="761088" y="5184763"/>
            <a:ext cx="10504359" cy="264954"/>
          </a:xfrm>
        </p:spPr>
        <p:txBody>
          <a:bodyPr vert="horz" lIns="91440" tIns="45720" rIns="91440" bIns="45720" rtlCol="0" anchor="ctr">
            <a:noAutofit/>
          </a:bodyPr>
          <a:lstStyle/>
          <a:p>
            <a:pPr algn="ctr"/>
            <a:r>
              <a:rPr lang="en-US" sz="3200" b="1">
                <a:solidFill>
                  <a:schemeClr val="accent2"/>
                </a:solidFill>
                <a:latin typeface="+mn-lt"/>
              </a:rPr>
              <a:t>Running a business – what do I need to know?</a:t>
            </a:r>
          </a:p>
        </p:txBody>
      </p:sp>
    </p:spTree>
    <p:extLst>
      <p:ext uri="{BB962C8B-B14F-4D97-AF65-F5344CB8AC3E}">
        <p14:creationId xmlns:p14="http://schemas.microsoft.com/office/powerpoint/2010/main" val="2948883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3"/>
          <p:cNvSpPr txBox="1">
            <a:spLocks noChangeArrowheads="1"/>
          </p:cNvSpPr>
          <p:nvPr/>
        </p:nvSpPr>
        <p:spPr bwMode="auto">
          <a:xfrm>
            <a:off x="761367" y="1771222"/>
            <a:ext cx="4245429" cy="2206364"/>
          </a:xfrm>
          <a:prstGeom prst="rect">
            <a:avLst/>
          </a:prstGeom>
        </p:spPr>
        <p:txBody>
          <a:bodyPr vert="horz" lIns="91440" tIns="45720" rIns="91440" bIns="45720" rtlCol="0" anchor="ctr">
            <a:normAutofit/>
          </a:bodyPr>
          <a:lstStyle/>
          <a:p>
            <a:pPr marL="0" marR="0" lvl="0" indent="0" algn="l" defTabSz="457200" rtl="0" eaLnBrk="1" fontAlgn="base" latinLnBrk="0" hangingPunct="1">
              <a:lnSpc>
                <a:spcPct val="90000"/>
              </a:lnSpc>
              <a:spcBef>
                <a:spcPct val="0"/>
              </a:spcBef>
              <a:spcAft>
                <a:spcPts val="600"/>
              </a:spcAft>
              <a:buClrTx/>
              <a:buSzTx/>
              <a:buFontTx/>
              <a:buNone/>
              <a:tabLst/>
              <a:defRPr/>
            </a:pPr>
            <a:endParaRPr kumimoji="0" lang="en-US" sz="4100" b="0" i="0" u="none" strike="noStrike" kern="1200" cap="none" spc="0" normalizeH="0" baseline="0" noProof="0">
              <a:ln>
                <a:noFill/>
              </a:ln>
              <a:solidFill>
                <a:srgbClr val="ED7D31"/>
              </a:solidFill>
              <a:effectLst/>
              <a:uLnTx/>
              <a:uFillTx/>
              <a:latin typeface="Calibri Light" panose="020F0302020204030204"/>
              <a:ea typeface="+mn-ea"/>
              <a:cs typeface="+mn-cs"/>
            </a:endParaRPr>
          </a:p>
          <a:p>
            <a:pPr marL="0" marR="0" lvl="0" indent="0" algn="l" defTabSz="457200" rtl="0" eaLnBrk="1" fontAlgn="base" latinLnBrk="0" hangingPunct="1">
              <a:lnSpc>
                <a:spcPct val="90000"/>
              </a:lnSpc>
              <a:spcBef>
                <a:spcPct val="0"/>
              </a:spcBef>
              <a:spcAft>
                <a:spcPts val="600"/>
              </a:spcAft>
              <a:buClrTx/>
              <a:buSzTx/>
              <a:buFontTx/>
              <a:buNone/>
              <a:tabLst/>
              <a:defRPr/>
            </a:pPr>
            <a:r>
              <a:rPr kumimoji="0" lang="en-US" sz="4100" b="1" i="1" u="none" strike="noStrike" kern="1200" cap="none" spc="0" normalizeH="0" baseline="0" noProof="0">
                <a:ln>
                  <a:noFill/>
                </a:ln>
                <a:solidFill>
                  <a:srgbClr val="ED7D31"/>
                </a:solidFill>
                <a:effectLst/>
                <a:uLnTx/>
                <a:uFillTx/>
                <a:latin typeface="Calibri Light" panose="020F0302020204030204"/>
                <a:ea typeface="+mn-ea"/>
                <a:cs typeface="+mn-cs"/>
              </a:rPr>
              <a:t>“I want to be the next E</a:t>
            </a:r>
            <a:r>
              <a:rPr kumimoji="0" lang="en-US" sz="4100" b="1" i="1" u="none" strike="noStrike" kern="1200" cap="none" spc="0" normalizeH="0" baseline="0" noProof="0" err="1">
                <a:ln>
                  <a:noFill/>
                </a:ln>
                <a:solidFill>
                  <a:srgbClr val="ED7D31"/>
                </a:solidFill>
                <a:effectLst/>
                <a:uLnTx/>
                <a:uFillTx/>
                <a:latin typeface="Calibri Light" panose="020F0302020204030204"/>
                <a:ea typeface="+mn-ea"/>
                <a:cs typeface="+mn-cs"/>
              </a:rPr>
              <a:t>lon</a:t>
            </a:r>
            <a:r>
              <a:rPr kumimoji="0" lang="en-US" sz="4100" b="1" i="1" u="none" strike="noStrike" kern="1200" cap="none" spc="0" normalizeH="0" baseline="0" noProof="0">
                <a:ln>
                  <a:noFill/>
                </a:ln>
                <a:solidFill>
                  <a:srgbClr val="ED7D31"/>
                </a:solidFill>
                <a:effectLst/>
                <a:uLnTx/>
                <a:uFillTx/>
                <a:latin typeface="Calibri Light" panose="020F0302020204030204"/>
                <a:ea typeface="+mn-ea"/>
                <a:cs typeface="+mn-cs"/>
              </a:rPr>
              <a:t> Musk”</a:t>
            </a:r>
          </a:p>
        </p:txBody>
      </p:sp>
      <p:pic>
        <p:nvPicPr>
          <p:cNvPr id="2" name="Online Media 1" title="Elon Musk on Reality of Starting A Business">
            <a:hlinkClick r:id="" action="ppaction://media"/>
            <a:extLst>
              <a:ext uri="{FF2B5EF4-FFF2-40B4-BE49-F238E27FC236}">
                <a16:creationId xmlns:a16="http://schemas.microsoft.com/office/drawing/2014/main" id="{8BFACBC7-8F94-482C-8493-0369900A07F7}"/>
              </a:ext>
            </a:extLst>
          </p:cNvPr>
          <p:cNvPicPr>
            <a:picLocks noRot="1" noChangeAspect="1"/>
          </p:cNvPicPr>
          <p:nvPr>
            <a:videoFile r:link="rId1"/>
          </p:nvPr>
        </p:nvPicPr>
        <p:blipFill>
          <a:blip r:embed="rId3"/>
          <a:stretch>
            <a:fillRect/>
          </a:stretch>
        </p:blipFill>
        <p:spPr>
          <a:xfrm>
            <a:off x="5183082" y="1284094"/>
            <a:ext cx="6003769" cy="3392129"/>
          </a:xfrm>
          <a:prstGeom prst="rect">
            <a:avLst/>
          </a:prstGeom>
        </p:spPr>
      </p:pic>
    </p:spTree>
    <p:extLst>
      <p:ext uri="{BB962C8B-B14F-4D97-AF65-F5344CB8AC3E}">
        <p14:creationId xmlns:p14="http://schemas.microsoft.com/office/powerpoint/2010/main" val="2113044203"/>
      </p:ext>
    </p:extLst>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seq concurrent="1" nextAc="seek">
              <p:cTn id="3" restart="whenNotActive" fill="hold" evtFilter="cancelBubble" nodeType="interactiveSeq">
                <p:stCondLst>
                  <p:cond evt="onClick" delay="0">
                    <p:tgtEl>
                      <p:spTgt spid="2"/>
                    </p:tgtEl>
                  </p:cond>
                </p:stCondLst>
                <p:endSync evt="end" delay="0">
                  <p:rtn val="all"/>
                </p:endSync>
                <p:childTnLst>
                  <p:par>
                    <p:cTn id="4" fill="hold">
                      <p:stCondLst>
                        <p:cond delay="0"/>
                      </p:stCondLst>
                      <p:childTnLst>
                        <p:par>
                          <p:cTn id="5" fill="hold">
                            <p:stCondLst>
                              <p:cond delay="0"/>
                            </p:stCondLst>
                            <p:childTnLst>
                              <p:par>
                                <p:cTn id="6" presetID="2" presetClass="mediacall" presetSubtype="0" fill="hold" nodeType="clickEffect">
                                  <p:stCondLst>
                                    <p:cond delay="0"/>
                                  </p:stCondLst>
                                  <p:childTnLst>
                                    <p:cmd type="call" cmd="togglePause">
                                      <p:cBhvr>
                                        <p:cTn id="7"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 name="slide10.png"/>
          <p:cNvPicPr>
            <a:picLocks noChangeAspect="1"/>
          </p:cNvPicPr>
          <p:nvPr/>
        </p:nvPicPr>
        <p:blipFill rotWithShape="1">
          <a:blip r:embed="rId2">
            <a:alphaModFix amt="50000"/>
          </a:blip>
          <a:srcRect/>
          <a:stretch/>
        </p:blipFill>
        <p:spPr>
          <a:xfrm>
            <a:off x="0" y="0"/>
            <a:ext cx="12192000" cy="5808617"/>
          </a:xfrm>
          <a:prstGeom prst="rect">
            <a:avLst/>
          </a:prstGeom>
        </p:spPr>
      </p:pic>
      <p:sp>
        <p:nvSpPr>
          <p:cNvPr id="158" name="Shape 158"/>
          <p:cNvSpPr>
            <a:spLocks noGrp="1"/>
          </p:cNvSpPr>
          <p:nvPr>
            <p:ph type="subTitle" sz="quarter" idx="1"/>
          </p:nvPr>
        </p:nvSpPr>
        <p:spPr>
          <a:xfrm>
            <a:off x="544496" y="5133426"/>
            <a:ext cx="11312013" cy="523209"/>
          </a:xfrm>
          <a:prstGeom prst="rect">
            <a:avLst/>
          </a:prstGeom>
        </p:spPr>
        <p:txBody>
          <a:bodyPr vert="horz" lIns="22859" tIns="22859" rIns="22859" bIns="22859" rtlCol="0">
            <a:normAutofit/>
          </a:bodyPr>
          <a:lstStyle/>
          <a:p>
            <a:pPr defTabSz="186538">
              <a:spcBef>
                <a:spcPts val="250"/>
              </a:spcBef>
              <a:buFont typeface="Arial"/>
              <a:defRPr sz="3839" b="1" cap="all">
                <a:solidFill>
                  <a:srgbClr val="FFFFFF"/>
                </a:solidFill>
                <a:latin typeface="Calibri"/>
                <a:ea typeface="Calibri"/>
                <a:cs typeface="Calibri"/>
                <a:sym typeface="Calibri"/>
              </a:defRPr>
            </a:pPr>
            <a:r>
              <a:rPr lang="en-GB" sz="3200">
                <a:solidFill>
                  <a:srgbClr val="FFFFFF"/>
                </a:solidFill>
                <a:highlight>
                  <a:srgbClr val="808080"/>
                </a:highlight>
              </a:rPr>
              <a:t>“Failure is essential to being a successful entrepreneur”</a:t>
            </a:r>
          </a:p>
        </p:txBody>
      </p:sp>
    </p:spTree>
    <p:extLst>
      <p:ext uri="{BB962C8B-B14F-4D97-AF65-F5344CB8AC3E}">
        <p14:creationId xmlns:p14="http://schemas.microsoft.com/office/powerpoint/2010/main" val="3876150881"/>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re 1">
            <a:extLst>
              <a:ext uri="{FF2B5EF4-FFF2-40B4-BE49-F238E27FC236}">
                <a16:creationId xmlns:a16="http://schemas.microsoft.com/office/drawing/2014/main" id="{4B2566F7-4148-4626-8653-03033D8A6EA0}"/>
              </a:ext>
            </a:extLst>
          </p:cNvPr>
          <p:cNvSpPr txBox="1">
            <a:spLocks/>
          </p:cNvSpPr>
          <p:nvPr/>
        </p:nvSpPr>
        <p:spPr>
          <a:xfrm>
            <a:off x="554269" y="306582"/>
            <a:ext cx="4007684" cy="171907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Light" panose="020F0302020204030204"/>
                <a:ea typeface="+mj-ea"/>
                <a:cs typeface="+mj-cs"/>
              </a:rPr>
              <a:t>Risk, Failure and Pain</a:t>
            </a:r>
          </a:p>
        </p:txBody>
      </p:sp>
      <p:sp>
        <p:nvSpPr>
          <p:cNvPr id="9" name="Rectangle 8">
            <a:extLst>
              <a:ext uri="{FF2B5EF4-FFF2-40B4-BE49-F238E27FC236}">
                <a16:creationId xmlns:a16="http://schemas.microsoft.com/office/drawing/2014/main" id="{C9938380-514D-4D69-BB61-268B50ACC5E1}"/>
              </a:ext>
            </a:extLst>
          </p:cNvPr>
          <p:cNvSpPr/>
          <p:nvPr/>
        </p:nvSpPr>
        <p:spPr>
          <a:xfrm>
            <a:off x="630936" y="2566048"/>
            <a:ext cx="4858512" cy="2126532"/>
          </a:xfrm>
          <a:prstGeom prst="rect">
            <a:avLst/>
          </a:prstGeom>
        </p:spPr>
        <p:txBody>
          <a:bodyPr vert="horz" lIns="91440" tIns="45720" rIns="91440" bIns="45720" rtlCol="0" anchor="t">
            <a:normAutofit/>
          </a:bodyPr>
          <a:lstStyle/>
          <a:p>
            <a:pPr marL="0" marR="0" lvl="0" indent="0" algn="l" defTabSz="457200" rtl="0" eaLnBrk="1" fontAlgn="auto" latinLnBrk="0" hangingPunct="1">
              <a:lnSpc>
                <a:spcPct val="90000"/>
              </a:lnSpc>
              <a:spcBef>
                <a:spcPts val="0"/>
              </a:spcBef>
              <a:spcAft>
                <a:spcPts val="600"/>
              </a:spcAft>
              <a:buClrTx/>
              <a:buSzTx/>
              <a:buFontTx/>
              <a:buNone/>
              <a:tabLst/>
              <a:defRPr/>
            </a:pPr>
            <a:r>
              <a:rPr kumimoji="0" lang="en-US" sz="2800" b="1" i="0" u="none" strike="noStrike" kern="1200" cap="none" spc="0" normalizeH="0" baseline="0" noProof="0" dirty="0">
                <a:ln>
                  <a:noFill/>
                </a:ln>
                <a:solidFill>
                  <a:srgbClr val="ED7D31"/>
                </a:solidFill>
                <a:effectLst/>
                <a:uLnTx/>
                <a:uFillTx/>
                <a:latin typeface="Calibri" panose="020F0502020204030204"/>
                <a:ea typeface="+mn-ea"/>
                <a:cs typeface="+mn-cs"/>
              </a:rPr>
              <a:t>What can you do to protect yourselves?</a:t>
            </a:r>
          </a:p>
          <a:p>
            <a:pPr marL="0" marR="0" lvl="0" indent="0" algn="l" defTabSz="457200" rtl="0" eaLnBrk="1" fontAlgn="auto" latinLnBrk="0" hangingPunct="1">
              <a:lnSpc>
                <a:spcPct val="90000"/>
              </a:lnSpc>
              <a:spcBef>
                <a:spcPts val="0"/>
              </a:spcBef>
              <a:spcAft>
                <a:spcPts val="60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657225" marR="0" lvl="0" indent="-457200" algn="l" defTabSz="457200" rtl="0" eaLnBrk="1" fontAlgn="auto" latinLnBrk="0" hangingPunct="1">
              <a:lnSpc>
                <a:spcPct val="90000"/>
              </a:lnSpc>
              <a:spcBef>
                <a:spcPts val="0"/>
              </a:spcBef>
              <a:spcAft>
                <a:spcPts val="60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Understand business structure</a:t>
            </a:r>
          </a:p>
        </p:txBody>
      </p:sp>
      <p:pic>
        <p:nvPicPr>
          <p:cNvPr id="2" name="Picture 2" descr="Image result for jump straight in funny frozen pool">
            <a:extLst>
              <a:ext uri="{FF2B5EF4-FFF2-40B4-BE49-F238E27FC236}">
                <a16:creationId xmlns:a16="http://schemas.microsoft.com/office/drawing/2014/main" id="{71BFE527-3F5F-4EAE-6B42-0FE6B066D7FD}"/>
              </a:ext>
            </a:extLst>
          </p:cNvPr>
          <p:cNvPicPr>
            <a:picLocks noChangeAspect="1" noChangeArrowheads="1"/>
          </p:cNvPicPr>
          <p:nvPr/>
        </p:nvPicPr>
        <p:blipFill>
          <a:blip r:embed="rId2" cstate="print"/>
          <a:stretch>
            <a:fillRect/>
          </a:stretch>
        </p:blipFill>
        <p:spPr bwMode="auto">
          <a:xfrm>
            <a:off x="5802287" y="981905"/>
            <a:ext cx="5835445" cy="4070223"/>
          </a:xfrm>
          <a:prstGeom prst="rect">
            <a:avLst/>
          </a:prstGeom>
          <a:noFill/>
        </p:spPr>
      </p:pic>
    </p:spTree>
    <p:extLst>
      <p:ext uri="{BB962C8B-B14F-4D97-AF65-F5344CB8AC3E}">
        <p14:creationId xmlns:p14="http://schemas.microsoft.com/office/powerpoint/2010/main" val="4177112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193B428-061A-CCA3-F2AD-3F6803E36E92}"/>
              </a:ext>
            </a:extLst>
          </p:cNvPr>
          <p:cNvSpPr>
            <a:spLocks noGrp="1"/>
          </p:cNvSpPr>
          <p:nvPr>
            <p:ph type="title"/>
          </p:nvPr>
        </p:nvSpPr>
        <p:spPr>
          <a:xfrm>
            <a:off x="4914585" y="-36576"/>
            <a:ext cx="6251110" cy="1783080"/>
          </a:xfrm>
        </p:spPr>
        <p:txBody>
          <a:bodyPr vert="horz" lIns="91440" tIns="45720" rIns="91440" bIns="45720" rtlCol="0" anchor="b">
            <a:normAutofit/>
          </a:bodyPr>
          <a:lstStyle/>
          <a:p>
            <a:r>
              <a:rPr lang="en-US" sz="3800" b="1"/>
              <a:t>What legal business structures are there in the UK?</a:t>
            </a:r>
            <a:endParaRPr lang="en-US" sz="3800"/>
          </a:p>
        </p:txBody>
      </p:sp>
      <p:pic>
        <p:nvPicPr>
          <p:cNvPr id="7" name="Picture 6" descr="Digital numbers art">
            <a:extLst>
              <a:ext uri="{FF2B5EF4-FFF2-40B4-BE49-F238E27FC236}">
                <a16:creationId xmlns:a16="http://schemas.microsoft.com/office/drawing/2014/main" id="{0E77D753-8BAE-1502-6B76-CCA4B37A2D6D}"/>
              </a:ext>
            </a:extLst>
          </p:cNvPr>
          <p:cNvPicPr>
            <a:picLocks noChangeAspect="1"/>
          </p:cNvPicPr>
          <p:nvPr/>
        </p:nvPicPr>
        <p:blipFill rotWithShape="1">
          <a:blip r:embed="rId2"/>
          <a:srcRect l="15349" r="39320" b="-1"/>
          <a:stretch/>
        </p:blipFill>
        <p:spPr>
          <a:xfrm>
            <a:off x="1" y="10"/>
            <a:ext cx="3918856" cy="5770558"/>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4" name="Text Box 3"/>
          <p:cNvSpPr txBox="1">
            <a:spLocks noChangeArrowheads="1"/>
          </p:cNvSpPr>
          <p:nvPr/>
        </p:nvSpPr>
        <p:spPr bwMode="auto">
          <a:xfrm>
            <a:off x="4914585" y="2046638"/>
            <a:ext cx="6251110" cy="3483864"/>
          </a:xfrm>
          <a:prstGeom prst="rect">
            <a:avLst/>
          </a:prstGeom>
        </p:spPr>
        <p:txBody>
          <a:bodyPr vert="horz" lIns="91440" tIns="45720" rIns="91440" bIns="45720" rtlCol="0">
            <a:noAutofit/>
          </a:bodyPr>
          <a:lstStyle/>
          <a:p>
            <a:pPr marL="0" marR="0" lvl="0" indent="-228600" algn="l" defTabSz="4572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200" b="1" i="0" u="none" strike="noStrike" kern="1200" cap="none" spc="0" normalizeH="0" baseline="0" noProof="0">
                <a:ln>
                  <a:noFill/>
                </a:ln>
                <a:solidFill>
                  <a:prstClr val="black"/>
                </a:solidFill>
                <a:effectLst/>
                <a:uLnTx/>
                <a:uFillTx/>
                <a:latin typeface="Calibri" panose="020F0502020204030204"/>
                <a:ea typeface="+mn-ea"/>
                <a:cs typeface="+mn-cs"/>
              </a:rPr>
              <a:t> Sole Trader </a:t>
            </a:r>
          </a:p>
          <a:p>
            <a:pPr marL="0" marR="0" lvl="0" indent="-228600" algn="l" defTabSz="4572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200" b="1" i="0" u="none" strike="noStrike" kern="1200" cap="none" spc="0" normalizeH="0" baseline="0" noProof="0">
                <a:ln>
                  <a:noFill/>
                </a:ln>
                <a:solidFill>
                  <a:prstClr val="black"/>
                </a:solidFill>
                <a:effectLst/>
                <a:uLnTx/>
                <a:uFillTx/>
                <a:latin typeface="Calibri" panose="020F0502020204030204"/>
                <a:ea typeface="+mn-ea"/>
                <a:cs typeface="+mn-cs"/>
              </a:rPr>
              <a:t> Partnership </a:t>
            </a:r>
          </a:p>
          <a:p>
            <a:pPr marL="0" marR="0" lvl="0" indent="-228600" algn="l" defTabSz="4572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200" b="1" i="0" u="none" strike="noStrike" kern="1200" cap="none" spc="0" normalizeH="0" baseline="0" noProof="0">
                <a:ln>
                  <a:noFill/>
                </a:ln>
                <a:solidFill>
                  <a:prstClr val="black"/>
                </a:solidFill>
                <a:effectLst/>
                <a:uLnTx/>
                <a:uFillTx/>
                <a:latin typeface="Calibri" panose="020F0502020204030204"/>
                <a:ea typeface="+mn-ea"/>
                <a:cs typeface="+mn-cs"/>
              </a:rPr>
              <a:t> Private Limited Company (Ltd)</a:t>
            </a:r>
          </a:p>
          <a:p>
            <a:pPr marL="0" marR="0" lvl="0" indent="-228600" algn="l" defTabSz="4572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200" b="1" i="0" u="none" strike="noStrike" kern="1200" cap="none" spc="0" normalizeH="0" baseline="0" noProof="0">
                <a:ln>
                  <a:noFill/>
                </a:ln>
                <a:solidFill>
                  <a:prstClr val="black"/>
                </a:solidFill>
                <a:effectLst/>
                <a:uLnTx/>
                <a:uFillTx/>
                <a:latin typeface="Calibri" panose="020F0502020204030204"/>
                <a:ea typeface="+mn-ea"/>
                <a:cs typeface="+mn-cs"/>
              </a:rPr>
              <a:t> Social Enterprise / Community Interest Co. </a:t>
            </a:r>
          </a:p>
          <a:p>
            <a:pPr marL="0" marR="0" lvl="0" indent="-228600" algn="l" defTabSz="4572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200" b="1" i="0" u="none" strike="noStrike" kern="1200" cap="none" spc="0" normalizeH="0" baseline="0" noProof="0">
                <a:ln>
                  <a:noFill/>
                </a:ln>
                <a:solidFill>
                  <a:srgbClr val="E7E6E6">
                    <a:lumMod val="75000"/>
                  </a:srgbClr>
                </a:solidFill>
                <a:effectLst/>
                <a:uLnTx/>
                <a:uFillTx/>
                <a:latin typeface="Calibri" panose="020F0502020204030204"/>
                <a:ea typeface="+mn-ea"/>
                <a:cs typeface="+mn-cs"/>
              </a:rPr>
              <a:t> Limited Liability Partnership</a:t>
            </a:r>
          </a:p>
          <a:p>
            <a:pPr marL="0" marR="0" lvl="0" indent="-228600" algn="l" defTabSz="4572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200" b="1" i="0" u="none" strike="noStrike" kern="1200" cap="none" spc="0" normalizeH="0" baseline="0" noProof="0">
                <a:ln>
                  <a:noFill/>
                </a:ln>
                <a:solidFill>
                  <a:srgbClr val="E7E6E6">
                    <a:lumMod val="75000"/>
                  </a:srgbClr>
                </a:solidFill>
                <a:effectLst/>
                <a:uLnTx/>
                <a:uFillTx/>
                <a:latin typeface="Calibri" panose="020F0502020204030204"/>
                <a:ea typeface="+mn-ea"/>
                <a:cs typeface="+mn-cs"/>
              </a:rPr>
              <a:t> Public Limited Company</a:t>
            </a:r>
          </a:p>
          <a:p>
            <a:pPr marL="0" marR="0" lvl="0" indent="-228600" algn="l" defTabSz="457200" rtl="0" eaLnBrk="1" fontAlgn="auto" latinLnBrk="0" hangingPunct="1">
              <a:lnSpc>
                <a:spcPct val="90000"/>
              </a:lnSpc>
              <a:spcBef>
                <a:spcPct val="50000"/>
              </a:spcBef>
              <a:spcAft>
                <a:spcPts val="0"/>
              </a:spcAft>
              <a:buClrTx/>
              <a:buSzTx/>
              <a:buFont typeface="Arial" panose="020B0604020202020204" pitchFamily="34" charset="0"/>
              <a:buChar char="•"/>
              <a:tabLst/>
              <a:defRPr/>
            </a:pPr>
            <a:r>
              <a:rPr kumimoji="0" lang="en-US" sz="2200" b="1" i="0" u="none" strike="noStrike" kern="1200" cap="none" spc="0" normalizeH="0" baseline="0" noProof="0">
                <a:ln>
                  <a:noFill/>
                </a:ln>
                <a:solidFill>
                  <a:srgbClr val="E7E6E6">
                    <a:lumMod val="75000"/>
                  </a:srgbClr>
                </a:solidFill>
                <a:effectLst/>
                <a:uLnTx/>
                <a:uFillTx/>
                <a:latin typeface="Calibri" panose="020F0502020204030204"/>
                <a:ea typeface="+mn-ea"/>
                <a:cs typeface="+mn-cs"/>
              </a:rPr>
              <a:t> Charities or Clubs</a:t>
            </a:r>
          </a:p>
        </p:txBody>
      </p:sp>
      <p:sp>
        <p:nvSpPr>
          <p:cNvPr id="9" name="TextBox 8">
            <a:extLst>
              <a:ext uri="{FF2B5EF4-FFF2-40B4-BE49-F238E27FC236}">
                <a16:creationId xmlns:a16="http://schemas.microsoft.com/office/drawing/2014/main" id="{788AE5AC-AFB6-229C-EDBE-DE9518016370}"/>
              </a:ext>
            </a:extLst>
          </p:cNvPr>
          <p:cNvSpPr txBox="1"/>
          <p:nvPr/>
        </p:nvSpPr>
        <p:spPr>
          <a:xfrm>
            <a:off x="8217996" y="5290437"/>
            <a:ext cx="3974003" cy="480131"/>
          </a:xfrm>
          <a:prstGeom prst="rect">
            <a:avLst/>
          </a:prstGeom>
          <a:noFill/>
        </p:spPr>
        <p:txBody>
          <a:bodyPr wrap="square">
            <a:spAutoFit/>
          </a:bodyPr>
          <a:lstStyle/>
          <a:p>
            <a:pPr marL="0" marR="0" lvl="0" indent="0" algn="l" defTabSz="457200" rtl="0" eaLnBrk="1" fontAlgn="auto" latinLnBrk="0" hangingPunct="1">
              <a:lnSpc>
                <a:spcPct val="90000"/>
              </a:lnSpc>
              <a:spcBef>
                <a:spcPct val="50000"/>
              </a:spcBef>
              <a:spcAft>
                <a:spcPts val="0"/>
              </a:spcAft>
              <a:buClrTx/>
              <a:buSzTx/>
              <a:buFontTx/>
              <a:buNone/>
              <a:tabLst/>
              <a:defRPr/>
            </a:pPr>
            <a:r>
              <a:rPr kumimoji="0" lang="en-US" sz="2800" b="1" i="1" u="none" strike="noStrike" kern="1200" cap="none" spc="0" normalizeH="0" baseline="0" noProof="0">
                <a:ln>
                  <a:noFill/>
                </a:ln>
                <a:solidFill>
                  <a:srgbClr val="ED7D31"/>
                </a:solidFill>
                <a:effectLst/>
                <a:uLnTx/>
                <a:uFillTx/>
                <a:latin typeface="Calibri" panose="020F0502020204030204"/>
                <a:ea typeface="+mn-ea"/>
                <a:cs typeface="+mn-cs"/>
              </a:rPr>
              <a:t>How should you set-up?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CD3EF-8FD2-1E69-F643-064C2DCC213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C27CE-5A2B-F034-186B-7C63EE48799B}"/>
              </a:ext>
            </a:extLst>
          </p:cNvPr>
          <p:cNvSpPr>
            <a:spLocks noGrp="1"/>
          </p:cNvSpPr>
          <p:nvPr>
            <p:ph idx="1"/>
          </p:nvPr>
        </p:nvSpPr>
        <p:spPr>
          <a:xfrm>
            <a:off x="4803112" y="1796527"/>
            <a:ext cx="6374083" cy="3743661"/>
          </a:xfrm>
        </p:spPr>
        <p:txBody>
          <a:bodyPr>
            <a:normAutofit/>
          </a:bodyPr>
          <a:lstStyle/>
          <a:p>
            <a:pPr marL="0" indent="0">
              <a:buNone/>
            </a:pPr>
            <a:r>
              <a:rPr lang="en-GB" sz="2400" b="1">
                <a:solidFill>
                  <a:srgbClr val="002060"/>
                </a:solidFill>
              </a:rPr>
              <a:t>What do you think the differences are between a sole trader and a limited company?</a:t>
            </a:r>
            <a:br>
              <a:rPr lang="en-GB" sz="2400" b="1">
                <a:solidFill>
                  <a:srgbClr val="002060"/>
                </a:solidFill>
              </a:rPr>
            </a:br>
            <a:endParaRPr lang="en-GB" sz="2400" b="1">
              <a:solidFill>
                <a:srgbClr val="002060"/>
              </a:solidFill>
            </a:endParaRPr>
          </a:p>
          <a:p>
            <a:pPr marL="0" indent="0">
              <a:buNone/>
            </a:pPr>
            <a:br>
              <a:rPr lang="en-GB" sz="2400" b="1">
                <a:solidFill>
                  <a:srgbClr val="002060"/>
                </a:solidFill>
              </a:rPr>
            </a:br>
            <a:r>
              <a:rPr lang="en-GB" sz="2400" b="1">
                <a:solidFill>
                  <a:srgbClr val="002060"/>
                </a:solidFill>
              </a:rPr>
              <a:t>Why might you choose one over the other?</a:t>
            </a:r>
            <a:br>
              <a:rPr lang="en-GB" sz="2400" b="1">
                <a:solidFill>
                  <a:srgbClr val="002060"/>
                </a:solidFill>
              </a:rPr>
            </a:br>
            <a:endParaRPr lang="en-GB" sz="2400" b="1">
              <a:solidFill>
                <a:srgbClr val="002060"/>
              </a:solidFill>
            </a:endParaRPr>
          </a:p>
          <a:p>
            <a:pPr marL="0" indent="0">
              <a:buNone/>
            </a:pPr>
            <a:br>
              <a:rPr lang="en-GB" sz="2400" b="1">
                <a:solidFill>
                  <a:srgbClr val="002060"/>
                </a:solidFill>
              </a:rPr>
            </a:br>
            <a:r>
              <a:rPr lang="en-GB" sz="2400" b="1">
                <a:solidFill>
                  <a:srgbClr val="002060"/>
                </a:solidFill>
              </a:rPr>
              <a:t>Pros and cons?</a:t>
            </a:r>
            <a:endParaRPr lang="en-GB" sz="2200" b="1">
              <a:solidFill>
                <a:srgbClr val="002060"/>
              </a:solidFill>
            </a:endParaRPr>
          </a:p>
        </p:txBody>
      </p:sp>
      <p:pic>
        <p:nvPicPr>
          <p:cNvPr id="2" name="Picture 1" descr="Person with idea concept">
            <a:extLst>
              <a:ext uri="{FF2B5EF4-FFF2-40B4-BE49-F238E27FC236}">
                <a16:creationId xmlns:a16="http://schemas.microsoft.com/office/drawing/2014/main" id="{78C1B2C9-95DD-655A-8BA6-F53C47D24710}"/>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81C588FB-EF43-C2B5-572A-4EEBA160DF55}"/>
              </a:ext>
            </a:extLst>
          </p:cNvPr>
          <p:cNvSpPr>
            <a:spLocks noGrp="1"/>
          </p:cNvSpPr>
          <p:nvPr>
            <p:ph type="title"/>
          </p:nvPr>
        </p:nvSpPr>
        <p:spPr>
          <a:xfrm>
            <a:off x="4684452" y="484095"/>
            <a:ext cx="6251110" cy="856506"/>
          </a:xfrm>
        </p:spPr>
        <p:txBody>
          <a:bodyPr anchor="b">
            <a:normAutofit/>
          </a:bodyPr>
          <a:lstStyle/>
          <a:p>
            <a:r>
              <a:rPr lang="en-US" sz="5400">
                <a:solidFill>
                  <a:srgbClr val="002060"/>
                </a:solidFill>
                <a:latin typeface="Calibri" panose="020F0502020204030204" pitchFamily="34" charset="0"/>
                <a:ea typeface="Calibri" panose="020F0502020204030204" pitchFamily="34" charset="0"/>
                <a:cs typeface="Times New Roman" panose="02020603050405020304" pitchFamily="18" charset="0"/>
              </a:rPr>
              <a:t>DISCUSSION:</a:t>
            </a:r>
            <a:endParaRPr lang="en-US" sz="5400">
              <a:solidFill>
                <a:srgbClr val="002060"/>
              </a:solidFill>
            </a:endParaRPr>
          </a:p>
        </p:txBody>
      </p:sp>
    </p:spTree>
    <p:extLst>
      <p:ext uri="{BB962C8B-B14F-4D97-AF65-F5344CB8AC3E}">
        <p14:creationId xmlns:p14="http://schemas.microsoft.com/office/powerpoint/2010/main" val="3222287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Sole trader vs limited company (UK): what's the difference?">
            <a:hlinkClick r:id="" action="ppaction://media"/>
            <a:extLst>
              <a:ext uri="{FF2B5EF4-FFF2-40B4-BE49-F238E27FC236}">
                <a16:creationId xmlns:a16="http://schemas.microsoft.com/office/drawing/2014/main" id="{A6339653-73A8-42E8-A052-BBCBFC16C36E}"/>
              </a:ext>
            </a:extLst>
          </p:cNvPr>
          <p:cNvPicPr>
            <a:picLocks noRot="1" noChangeAspect="1"/>
          </p:cNvPicPr>
          <p:nvPr>
            <a:videoFile r:link="rId1"/>
          </p:nvPr>
        </p:nvPicPr>
        <p:blipFill>
          <a:blip r:embed="rId3"/>
          <a:stretch>
            <a:fillRect/>
          </a:stretch>
        </p:blipFill>
        <p:spPr>
          <a:xfrm>
            <a:off x="1288580" y="200297"/>
            <a:ext cx="9448415" cy="5338354"/>
          </a:xfrm>
          <a:prstGeom prst="rect">
            <a:avLst/>
          </a:prstGeom>
        </p:spPr>
      </p:pic>
    </p:spTree>
    <p:extLst>
      <p:ext uri="{BB962C8B-B14F-4D97-AF65-F5344CB8AC3E}">
        <p14:creationId xmlns:p14="http://schemas.microsoft.com/office/powerpoint/2010/main" val="185794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le trader vs limited company comparison infographic">
            <a:extLst>
              <a:ext uri="{FF2B5EF4-FFF2-40B4-BE49-F238E27FC236}">
                <a16:creationId xmlns:a16="http://schemas.microsoft.com/office/drawing/2014/main" id="{14170010-B6B8-DF26-6EFF-D66B4C769F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074" b="16482"/>
          <a:stretch/>
        </p:blipFill>
        <p:spPr bwMode="auto">
          <a:xfrm>
            <a:off x="1854200" y="469899"/>
            <a:ext cx="8483600" cy="504302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813290E-D7CD-E6E7-8455-82254BA9D7A4}"/>
              </a:ext>
            </a:extLst>
          </p:cNvPr>
          <p:cNvSpPr/>
          <p:nvPr/>
        </p:nvSpPr>
        <p:spPr>
          <a:xfrm>
            <a:off x="1517301" y="1155560"/>
            <a:ext cx="9555983" cy="4572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22527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ole trader vs limited company comparison infographic">
            <a:extLst>
              <a:ext uri="{FF2B5EF4-FFF2-40B4-BE49-F238E27FC236}">
                <a16:creationId xmlns:a16="http://schemas.microsoft.com/office/drawing/2014/main" id="{14170010-B6B8-DF26-6EFF-D66B4C769F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074" b="16482"/>
          <a:stretch/>
        </p:blipFill>
        <p:spPr bwMode="auto">
          <a:xfrm>
            <a:off x="1854200" y="469899"/>
            <a:ext cx="8483600" cy="50430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03719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E6BD0807-DF74-CB11-DC8B-74CAF518189D}"/>
              </a:ext>
            </a:extLst>
          </p:cNvPr>
          <p:cNvSpPr txBox="1">
            <a:spLocks noChangeArrowheads="1"/>
          </p:cNvSpPr>
          <p:nvPr/>
        </p:nvSpPr>
        <p:spPr>
          <a:xfrm>
            <a:off x="6295498" y="-76960"/>
            <a:ext cx="4818888" cy="1182079"/>
          </a:xfrm>
          <a:prstGeom prst="rect">
            <a:avLst/>
          </a:prstGeom>
        </p:spPr>
        <p:txBody>
          <a:bodyPr vert="horz" lIns="91440" tIns="45720" rIns="91440" bIns="45720" rtlCol="0" anchor="b">
            <a:normAutofit/>
          </a:bodyPr>
          <a:lstStyle>
            <a:lvl1pPr>
              <a:lnSpc>
                <a:spcPct val="90000"/>
              </a:lnSpc>
              <a:spcBef>
                <a:spcPct val="0"/>
              </a:spcBef>
              <a:buNone/>
              <a:defRPr sz="4400">
                <a:latin typeface="+mj-lt"/>
                <a:ea typeface="+mj-ea"/>
                <a:cs typeface="+mj-cs"/>
              </a:defRPr>
            </a:lvl1pPr>
          </a:lstStyle>
          <a:p>
            <a:pPr marL="0" marR="0" lvl="0" indent="0" algn="l" defTabSz="457200" rtl="0" eaLnBrk="1" fontAlgn="auto" latinLnBrk="0" hangingPunct="1">
              <a:lnSpc>
                <a:spcPct val="90000"/>
              </a:lnSpc>
              <a:spcBef>
                <a:spcPct val="0"/>
              </a:spcBef>
              <a:spcAft>
                <a:spcPts val="600"/>
              </a:spcAft>
              <a:buClrTx/>
              <a:buSzTx/>
              <a:buFontTx/>
              <a:buNone/>
              <a:tabLst/>
              <a:defRPr/>
            </a:pPr>
            <a:r>
              <a:rPr kumimoji="0" lang="en-US" sz="5400" b="1" i="0" u="none" strike="noStrike" kern="1200" cap="none" spc="0" normalizeH="0" baseline="0" noProof="0">
                <a:ln>
                  <a:noFill/>
                </a:ln>
                <a:solidFill>
                  <a:prstClr val="black"/>
                </a:solidFill>
                <a:effectLst/>
                <a:uLnTx/>
                <a:uFillTx/>
                <a:latin typeface="Calibri Light" panose="020F0302020204030204"/>
                <a:ea typeface="+mj-ea"/>
                <a:cs typeface="+mj-cs"/>
              </a:rPr>
              <a:t>Partnerships</a:t>
            </a:r>
          </a:p>
        </p:txBody>
      </p:sp>
      <p:pic>
        <p:nvPicPr>
          <p:cNvPr id="13" name="Picture 12" descr="A group of people putting their hands together&#10;&#10;Description automatically generated">
            <a:extLst>
              <a:ext uri="{FF2B5EF4-FFF2-40B4-BE49-F238E27FC236}">
                <a16:creationId xmlns:a16="http://schemas.microsoft.com/office/drawing/2014/main" id="{AE6353FE-E815-8A4F-3A45-8C3D5053E5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7536" y="1191206"/>
            <a:ext cx="5458968" cy="3848572"/>
          </a:xfrm>
          <a:prstGeom prst="rect">
            <a:avLst/>
          </a:prstGeom>
        </p:spPr>
      </p:pic>
      <p:sp>
        <p:nvSpPr>
          <p:cNvPr id="3" name="Rectangle 3">
            <a:extLst>
              <a:ext uri="{FF2B5EF4-FFF2-40B4-BE49-F238E27FC236}">
                <a16:creationId xmlns:a16="http://schemas.microsoft.com/office/drawing/2014/main" id="{CC7ED6A1-8C36-DAB8-8C4C-F106CA12454C}"/>
              </a:ext>
            </a:extLst>
          </p:cNvPr>
          <p:cNvSpPr txBox="1">
            <a:spLocks noChangeArrowheads="1"/>
          </p:cNvSpPr>
          <p:nvPr/>
        </p:nvSpPr>
        <p:spPr>
          <a:xfrm>
            <a:off x="6295498" y="1191206"/>
            <a:ext cx="5015337" cy="503551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Legally the same as the sole trader </a:t>
            </a:r>
            <a:r>
              <a:rPr kumimoji="0" lang="en-US" sz="2400" b="1" i="1" u="none" strike="noStrike" kern="1200" cap="none" spc="0" normalizeH="0" baseline="0" noProof="0">
                <a:ln>
                  <a:noFill/>
                </a:ln>
                <a:solidFill>
                  <a:prstClr val="black"/>
                </a:solidFill>
                <a:effectLst/>
                <a:uLnTx/>
                <a:uFillTx/>
                <a:latin typeface="Calibri" panose="020F0502020204030204"/>
                <a:ea typeface="+mn-ea"/>
                <a:cs typeface="+mn-cs"/>
              </a:rPr>
              <a:t>(individuals are the business)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You can combine individual skills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Increased capital potential</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Moral support in decision-making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1" i="1" u="none" strike="noStrike" kern="1200" cap="none" spc="0" normalizeH="0" baseline="0" noProof="0">
                <a:ln>
                  <a:noFill/>
                </a:ln>
                <a:solidFill>
                  <a:prstClr val="black"/>
                </a:solidFill>
                <a:effectLst/>
                <a:uLnTx/>
                <a:uFillTx/>
                <a:latin typeface="Calibri" panose="020F0502020204030204"/>
                <a:ea typeface="+mn-ea"/>
                <a:cs typeface="+mn-cs"/>
              </a:rPr>
              <a:t>But...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Less control of business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Arguments happen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000" b="0" i="0" u="none" strike="noStrike" kern="1200" cap="none" spc="0" normalizeH="0" baseline="0" noProof="0">
                <a:ln>
                  <a:noFill/>
                </a:ln>
                <a:solidFill>
                  <a:prstClr val="black"/>
                </a:solidFill>
                <a:effectLst/>
                <a:uLnTx/>
                <a:uFillTx/>
                <a:latin typeface="Calibri" panose="020F0502020204030204"/>
                <a:ea typeface="+mn-ea"/>
                <a:cs typeface="+mn-cs"/>
              </a:rPr>
              <a:t>Profits split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TextBox 18">
            <a:extLst>
              <a:ext uri="{FF2B5EF4-FFF2-40B4-BE49-F238E27FC236}">
                <a16:creationId xmlns:a16="http://schemas.microsoft.com/office/drawing/2014/main" id="{3495AA1C-C5A5-403B-8E18-3739554B3F8A}"/>
              </a:ext>
            </a:extLst>
          </p:cNvPr>
          <p:cNvSpPr txBox="1"/>
          <p:nvPr/>
        </p:nvSpPr>
        <p:spPr>
          <a:xfrm>
            <a:off x="7092765" y="5186663"/>
            <a:ext cx="4809745" cy="480131"/>
          </a:xfrm>
          <a:prstGeom prst="rect">
            <a:avLst/>
          </a:prstGeom>
          <a:noFill/>
        </p:spPr>
        <p:txBody>
          <a:bodyPr wrap="square">
            <a:spAutoFit/>
          </a:bodyPr>
          <a:lstStyle/>
          <a:p>
            <a:pPr marL="0" marR="0" lvl="0" indent="0" algn="l" defTabSz="457200" rtl="0" eaLnBrk="1" fontAlgn="auto" latinLnBrk="0" hangingPunct="1">
              <a:lnSpc>
                <a:spcPct val="90000"/>
              </a:lnSpc>
              <a:spcBef>
                <a:spcPct val="50000"/>
              </a:spcBef>
              <a:spcAft>
                <a:spcPts val="0"/>
              </a:spcAft>
              <a:buClrTx/>
              <a:buSzTx/>
              <a:buFontTx/>
              <a:buNone/>
              <a:tabLst/>
              <a:defRPr/>
            </a:pPr>
            <a:r>
              <a:rPr kumimoji="0" lang="en-US" sz="2800" b="1" i="1" u="none" strike="noStrike" kern="1200" cap="none" spc="0" normalizeH="0" baseline="0" noProof="0">
                <a:ln>
                  <a:noFill/>
                </a:ln>
                <a:solidFill>
                  <a:srgbClr val="ED7D31"/>
                </a:solidFill>
                <a:effectLst/>
                <a:uLnTx/>
                <a:uFillTx/>
                <a:latin typeface="Calibri" panose="020F0502020204030204"/>
                <a:ea typeface="+mn-ea"/>
                <a:cs typeface="+mn-cs"/>
              </a:rPr>
              <a:t>Get legal advice from the start!</a:t>
            </a:r>
          </a:p>
        </p:txBody>
      </p:sp>
    </p:spTree>
    <p:extLst>
      <p:ext uri="{BB962C8B-B14F-4D97-AF65-F5344CB8AC3E}">
        <p14:creationId xmlns:p14="http://schemas.microsoft.com/office/powerpoint/2010/main" val="40796849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hands holding a red heart balloon&#10;&#10;Description automatically generated">
            <a:extLst>
              <a:ext uri="{FF2B5EF4-FFF2-40B4-BE49-F238E27FC236}">
                <a16:creationId xmlns:a16="http://schemas.microsoft.com/office/drawing/2014/main" id="{D32BB58A-98AC-66BD-A0EA-D08B052CE78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2840" b="30910"/>
          <a:stretch/>
        </p:blipFill>
        <p:spPr>
          <a:xfrm>
            <a:off x="972529" y="0"/>
            <a:ext cx="10246941" cy="5763896"/>
          </a:xfrm>
          <a:prstGeom prst="rect">
            <a:avLst/>
          </a:prstGeom>
        </p:spPr>
      </p:pic>
      <p:sp>
        <p:nvSpPr>
          <p:cNvPr id="8" name="Text Box 3"/>
          <p:cNvSpPr txBox="1">
            <a:spLocks noChangeArrowheads="1"/>
          </p:cNvSpPr>
          <p:nvPr/>
        </p:nvSpPr>
        <p:spPr bwMode="auto">
          <a:xfrm>
            <a:off x="1437290" y="420198"/>
            <a:ext cx="8453727" cy="2623772"/>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defPPr>
              <a:defRPr lang="en-US"/>
            </a:defPPr>
            <a:lvl1pPr defTabSz="914400">
              <a:lnSpc>
                <a:spcPct val="90000"/>
              </a:lnSpc>
              <a:spcBef>
                <a:spcPct val="0"/>
              </a:spcBef>
              <a:buNone/>
              <a:defRPr sz="4400" b="1">
                <a:solidFill>
                  <a:prstClr val="black"/>
                </a:solidFill>
                <a:effectLst>
                  <a:outerShdw blurRad="38100" dist="38100" dir="2700000" algn="tl">
                    <a:srgbClr val="000000">
                      <a:alpha val="43137"/>
                    </a:srgbClr>
                  </a:outerShdw>
                </a:effectLst>
                <a:latin typeface="Calibri Light" panose="020F0302020204030204"/>
                <a:ea typeface="+mj-ea"/>
                <a:cs typeface="+mj-cs"/>
              </a:defRPr>
            </a:lvl1p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5200" b="1"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Calibri Light" panose="020F0302020204030204"/>
                <a:ea typeface="+mj-ea"/>
                <a:cs typeface="+mj-cs"/>
              </a:rPr>
              <a:t>Consider setting up a </a:t>
            </a:r>
            <a:br>
              <a:rPr kumimoji="0" lang="en-US" sz="5200" b="1"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Calibri Light" panose="020F0302020204030204"/>
                <a:ea typeface="+mj-ea"/>
                <a:cs typeface="+mj-cs"/>
              </a:rPr>
            </a:br>
            <a:r>
              <a:rPr kumimoji="0" lang="en-US" sz="5200" b="1" i="0" u="none" strike="noStrike" kern="1200" cap="none" spc="0" normalizeH="0" baseline="0" noProof="0">
                <a:ln>
                  <a:noFill/>
                </a:ln>
                <a:solidFill>
                  <a:srgbClr val="FFFFFF"/>
                </a:solidFill>
                <a:effectLst>
                  <a:outerShdw blurRad="38100" dist="38100" dir="2700000" algn="tl">
                    <a:srgbClr val="000000">
                      <a:alpha val="43137"/>
                    </a:srgbClr>
                  </a:outerShdw>
                </a:effectLst>
                <a:uLnTx/>
                <a:uFillTx/>
                <a:latin typeface="Calibri Light" panose="020F0302020204030204"/>
                <a:ea typeface="+mj-ea"/>
                <a:cs typeface="+mj-cs"/>
              </a:rPr>
              <a:t>‘not-for-profit’ company?</a:t>
            </a:r>
          </a:p>
        </p:txBody>
      </p:sp>
      <p:sp>
        <p:nvSpPr>
          <p:cNvPr id="2" name="TextBox 1">
            <a:extLst>
              <a:ext uri="{FF2B5EF4-FFF2-40B4-BE49-F238E27FC236}">
                <a16:creationId xmlns:a16="http://schemas.microsoft.com/office/drawing/2014/main" id="{9C376EE1-7019-F51C-68F1-291268B139B5}"/>
              </a:ext>
            </a:extLst>
          </p:cNvPr>
          <p:cNvSpPr txBox="1"/>
          <p:nvPr/>
        </p:nvSpPr>
        <p:spPr>
          <a:xfrm>
            <a:off x="1569718" y="3343298"/>
            <a:ext cx="8453727" cy="941466"/>
          </a:xfrm>
          <a:prstGeom prst="rect">
            <a:avLst/>
          </a:prstGeom>
          <a:effectLst>
            <a:outerShdw blurRad="50800" dist="38100" dir="2700000" algn="tl" rotWithShape="0">
              <a:prstClr val="black">
                <a:alpha val="40000"/>
              </a:prstClr>
            </a:outerShdw>
          </a:effectLst>
        </p:spPr>
        <p:txBody>
          <a:bodyPr vert="horz" lIns="91440" tIns="45720" rIns="91440" bIns="45720" rtlCol="0">
            <a:normAutofit/>
          </a:bodyPr>
          <a:lstStyle/>
          <a:p>
            <a:pPr marL="0" marR="0" lvl="0" indent="0" algn="ctr" defTabSz="457200" rtl="0" eaLnBrk="1" fontAlgn="auto" latinLnBrk="0" hangingPunct="1">
              <a:lnSpc>
                <a:spcPct val="90000"/>
              </a:lnSpc>
              <a:spcBef>
                <a:spcPts val="1000"/>
              </a:spcBef>
              <a:spcAft>
                <a:spcPts val="0"/>
              </a:spcAft>
              <a:buClrTx/>
              <a:buSzTx/>
              <a:buFontTx/>
              <a:buNone/>
              <a:tabLst/>
              <a:defRPr/>
            </a:pPr>
            <a:r>
              <a:rPr kumimoji="0" lang="en-US" sz="2400" b="1" i="1" u="none" strike="noStrike" kern="1200" cap="none" spc="0" normalizeH="0" baseline="0" noProof="0">
                <a:ln>
                  <a:noFill/>
                </a:ln>
                <a:solidFill>
                  <a:srgbClr val="FFFFFF"/>
                </a:solidFill>
                <a:effectLst/>
                <a:uLnTx/>
                <a:uFillTx/>
                <a:latin typeface="Calibri" panose="020F0502020204030204"/>
                <a:ea typeface="+mn-ea"/>
                <a:cs typeface="+mn-cs"/>
              </a:rPr>
              <a:t>It might be more appealing than you think!</a:t>
            </a:r>
          </a:p>
        </p:txBody>
      </p:sp>
    </p:spTree>
    <p:extLst>
      <p:ext uri="{BB962C8B-B14F-4D97-AF65-F5344CB8AC3E}">
        <p14:creationId xmlns:p14="http://schemas.microsoft.com/office/powerpoint/2010/main" val="2819899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9445D-4B30-44F2-8FF8-4FB6B1A04F47}"/>
              </a:ext>
            </a:extLst>
          </p:cNvPr>
          <p:cNvSpPr>
            <a:spLocks noGrp="1"/>
          </p:cNvSpPr>
          <p:nvPr>
            <p:ph type="title"/>
          </p:nvPr>
        </p:nvSpPr>
        <p:spPr>
          <a:xfrm>
            <a:off x="4054542" y="298486"/>
            <a:ext cx="7565922" cy="1467830"/>
          </a:xfrm>
        </p:spPr>
        <p:txBody>
          <a:bodyPr anchor="b">
            <a:normAutofit/>
          </a:bodyPr>
          <a:lstStyle/>
          <a:p>
            <a:pPr fontAlgn="base">
              <a:spcBef>
                <a:spcPct val="0"/>
              </a:spcBef>
              <a:spcAft>
                <a:spcPct val="0"/>
              </a:spcAft>
              <a:defRPr/>
            </a:pPr>
            <a:r>
              <a:rPr lang="en-GB" sz="2200" b="1">
                <a:latin typeface="Arial" charset="0"/>
              </a:rPr>
              <a:t>Social enterprises, and in particular Community Interest Companies (CIC’s), are a special type of limited company which exists to benefit the community rather than private shareholders. </a:t>
            </a:r>
          </a:p>
        </p:txBody>
      </p:sp>
      <p:pic>
        <p:nvPicPr>
          <p:cNvPr id="9" name="Picture 8">
            <a:extLst>
              <a:ext uri="{FF2B5EF4-FFF2-40B4-BE49-F238E27FC236}">
                <a16:creationId xmlns:a16="http://schemas.microsoft.com/office/drawing/2014/main" id="{49470C16-D8BF-F003-EFF6-7B357E1DFB48}"/>
              </a:ext>
            </a:extLst>
          </p:cNvPr>
          <p:cNvPicPr>
            <a:picLocks noChangeAspect="1"/>
          </p:cNvPicPr>
          <p:nvPr/>
        </p:nvPicPr>
        <p:blipFill rotWithShape="1">
          <a:blip r:embed="rId2"/>
          <a:srcRect l="20010" r="20010"/>
          <a:stretch/>
        </p:blipFill>
        <p:spPr>
          <a:xfrm>
            <a:off x="0" y="-39198"/>
            <a:ext cx="3875314" cy="5817335"/>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5C3BE8A3-6D30-4BC2-14EF-A5B6895E1AF0}"/>
              </a:ext>
            </a:extLst>
          </p:cNvPr>
          <p:cNvSpPr>
            <a:spLocks noGrp="1"/>
          </p:cNvSpPr>
          <p:nvPr>
            <p:ph idx="1"/>
          </p:nvPr>
        </p:nvSpPr>
        <p:spPr>
          <a:xfrm>
            <a:off x="4583025" y="2159507"/>
            <a:ext cx="6508956" cy="3289445"/>
          </a:xfrm>
        </p:spPr>
        <p:txBody>
          <a:bodyPr>
            <a:normAutofit fontScale="92500" lnSpcReduction="10000"/>
          </a:bodyPr>
          <a:lstStyle/>
          <a:p>
            <a:pPr fontAlgn="base">
              <a:spcBef>
                <a:spcPct val="0"/>
              </a:spcBef>
              <a:spcAft>
                <a:spcPts val="600"/>
              </a:spcAft>
              <a:defRPr/>
            </a:pPr>
            <a:endParaRPr lang="en-GB" sz="1200">
              <a:latin typeface="Arial" charset="0"/>
            </a:endParaRPr>
          </a:p>
          <a:p>
            <a:pPr fontAlgn="base">
              <a:spcBef>
                <a:spcPct val="0"/>
              </a:spcBef>
              <a:spcAft>
                <a:spcPts val="600"/>
              </a:spcAft>
              <a:defRPr/>
            </a:pPr>
            <a:r>
              <a:rPr lang="en-GB" sz="1600">
                <a:latin typeface="Arial" charset="0"/>
              </a:rPr>
              <a:t>’not-for-profit’ businesses still aim to be commercially profitable! </a:t>
            </a:r>
            <a:r>
              <a:rPr lang="en-GB" sz="1600" b="1">
                <a:latin typeface="Arial" charset="0"/>
              </a:rPr>
              <a:t>Profits are simply reinvested.</a:t>
            </a:r>
          </a:p>
          <a:p>
            <a:pPr fontAlgn="base">
              <a:spcBef>
                <a:spcPct val="0"/>
              </a:spcBef>
              <a:spcAft>
                <a:spcPts val="600"/>
              </a:spcAft>
              <a:defRPr/>
            </a:pPr>
            <a:r>
              <a:rPr lang="en-GB" sz="1600">
                <a:latin typeface="Arial" charset="0"/>
              </a:rPr>
              <a:t>include a ‘community interest statement’, explaining what your business plans do for the public good.</a:t>
            </a:r>
          </a:p>
          <a:p>
            <a:pPr fontAlgn="base">
              <a:spcBef>
                <a:spcPct val="0"/>
              </a:spcBef>
              <a:spcAft>
                <a:spcPts val="600"/>
              </a:spcAft>
              <a:defRPr/>
            </a:pPr>
            <a:r>
              <a:rPr lang="en-GB" sz="1600">
                <a:latin typeface="Arial" charset="0"/>
              </a:rPr>
              <a:t>create an ‘asset lock’- a legal promise stating that the company’s assets will only be used for its social objectives, </a:t>
            </a:r>
          </a:p>
          <a:p>
            <a:pPr fontAlgn="base">
              <a:spcBef>
                <a:spcPct val="0"/>
              </a:spcBef>
              <a:spcAft>
                <a:spcPts val="600"/>
              </a:spcAft>
              <a:buFont typeface="Arial" pitchFamily="34" charset="0"/>
              <a:buChar char="•"/>
              <a:defRPr/>
            </a:pPr>
            <a:endParaRPr lang="en-GB" sz="1700" b="1">
              <a:solidFill>
                <a:schemeClr val="accent2"/>
              </a:solidFill>
              <a:latin typeface="Arial" charset="0"/>
            </a:endParaRPr>
          </a:p>
          <a:p>
            <a:pPr marL="0" indent="0" fontAlgn="base">
              <a:spcBef>
                <a:spcPct val="0"/>
              </a:spcBef>
              <a:spcAft>
                <a:spcPts val="600"/>
              </a:spcAft>
              <a:buNone/>
              <a:defRPr/>
            </a:pPr>
            <a:r>
              <a:rPr lang="en-GB" sz="1700" b="1">
                <a:solidFill>
                  <a:schemeClr val="accent2"/>
                </a:solidFill>
                <a:latin typeface="Arial" charset="0"/>
              </a:rPr>
              <a:t>Benefits are:-</a:t>
            </a:r>
          </a:p>
          <a:p>
            <a:pPr lvl="1" fontAlgn="base">
              <a:spcBef>
                <a:spcPct val="0"/>
              </a:spcBef>
              <a:spcAft>
                <a:spcPts val="600"/>
              </a:spcAft>
              <a:buFont typeface="Arial" pitchFamily="34" charset="0"/>
              <a:buChar char="•"/>
              <a:defRPr/>
            </a:pPr>
            <a:r>
              <a:rPr lang="en-GB" sz="1700" b="1">
                <a:solidFill>
                  <a:schemeClr val="accent2"/>
                </a:solidFill>
                <a:latin typeface="Arial" charset="0"/>
              </a:rPr>
              <a:t> Do something you love for little risk? Be creative!</a:t>
            </a:r>
          </a:p>
          <a:p>
            <a:pPr lvl="1" fontAlgn="base">
              <a:spcBef>
                <a:spcPct val="0"/>
              </a:spcBef>
              <a:spcAft>
                <a:spcPts val="600"/>
              </a:spcAft>
              <a:buFont typeface="Arial" pitchFamily="34" charset="0"/>
              <a:buChar char="•"/>
              <a:defRPr/>
            </a:pPr>
            <a:r>
              <a:rPr lang="en-GB" sz="1700" b="1">
                <a:solidFill>
                  <a:schemeClr val="accent2"/>
                </a:solidFill>
                <a:latin typeface="Arial" charset="0"/>
              </a:rPr>
              <a:t> Access to significant levels of funding.</a:t>
            </a:r>
          </a:p>
          <a:p>
            <a:pPr lvl="1" fontAlgn="base">
              <a:spcBef>
                <a:spcPct val="0"/>
              </a:spcBef>
              <a:spcAft>
                <a:spcPts val="600"/>
              </a:spcAft>
              <a:buFont typeface="Arial" pitchFamily="34" charset="0"/>
              <a:buChar char="•"/>
              <a:defRPr/>
            </a:pPr>
            <a:r>
              <a:rPr lang="en-GB" sz="1700" b="1">
                <a:solidFill>
                  <a:schemeClr val="accent2"/>
                </a:solidFill>
                <a:latin typeface="Arial" charset="0"/>
              </a:rPr>
              <a:t> Can pay yourself and others a ‘reasonable’ salary.</a:t>
            </a:r>
          </a:p>
          <a:p>
            <a:pPr lvl="1" fontAlgn="base">
              <a:spcBef>
                <a:spcPct val="0"/>
              </a:spcBef>
              <a:spcAft>
                <a:spcPts val="600"/>
              </a:spcAft>
              <a:buFont typeface="Arial" pitchFamily="34" charset="0"/>
              <a:buChar char="•"/>
              <a:defRPr/>
            </a:pPr>
            <a:r>
              <a:rPr lang="en-GB" sz="1700" b="1">
                <a:solidFill>
                  <a:schemeClr val="accent2"/>
                </a:solidFill>
                <a:latin typeface="Arial" charset="0"/>
              </a:rPr>
              <a:t> Far easier service/product to sell - ‘Social responsibility’</a:t>
            </a:r>
          </a:p>
        </p:txBody>
      </p:sp>
    </p:spTree>
    <p:extLst>
      <p:ext uri="{BB962C8B-B14F-4D97-AF65-F5344CB8AC3E}">
        <p14:creationId xmlns:p14="http://schemas.microsoft.com/office/powerpoint/2010/main" val="3340610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2948589" y="175333"/>
            <a:ext cx="6294820" cy="773185"/>
          </a:xfrm>
          <a:prstGeom prst="rect">
            <a:avLst/>
          </a:prstGeom>
        </p:spPr>
        <p:txBody>
          <a:bodyPr>
            <a:normAutofit/>
          </a:bodyPr>
          <a:lstStyle>
            <a:defPPr>
              <a:defRPr lang="en-US"/>
            </a:defPPr>
            <a:lvl1pPr defTabSz="914400">
              <a:lnSpc>
                <a:spcPct val="90000"/>
              </a:lnSpc>
              <a:spcBef>
                <a:spcPct val="0"/>
              </a:spcBef>
              <a:buNone/>
              <a:defRPr sz="3600" b="1">
                <a:solidFill>
                  <a:prstClr val="black"/>
                </a:solidFill>
                <a:effectLst>
                  <a:outerShdw blurRad="38100" dist="38100" dir="2700000" algn="tl">
                    <a:srgbClr val="000000">
                      <a:alpha val="43137"/>
                    </a:srgbClr>
                  </a:outerShdw>
                </a:effectLst>
                <a:latin typeface="Calibri Light" panose="020F0302020204030204"/>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a:ln>
                  <a:noFill/>
                </a:ln>
                <a:solidFill>
                  <a:srgbClr val="ED7D31"/>
                </a:solidFill>
                <a:effectLst>
                  <a:outerShdw blurRad="38100" dist="38100" dir="2700000" algn="tl">
                    <a:srgbClr val="000000">
                      <a:alpha val="43137"/>
                    </a:srgbClr>
                  </a:outerShdw>
                </a:effectLst>
                <a:uLnTx/>
                <a:uFillTx/>
                <a:latin typeface="Calibri Light" panose="020F0302020204030204"/>
                <a:ea typeface="+mj-ea"/>
                <a:cs typeface="+mj-cs"/>
              </a:rPr>
              <a:t>The Social Entrepreneur</a:t>
            </a:r>
          </a:p>
        </p:txBody>
      </p:sp>
      <p:pic>
        <p:nvPicPr>
          <p:cNvPr id="2" name="Online Media 1" title="What is Social Entrepreneurship?">
            <a:hlinkClick r:id="" action="ppaction://media"/>
            <a:extLst>
              <a:ext uri="{FF2B5EF4-FFF2-40B4-BE49-F238E27FC236}">
                <a16:creationId xmlns:a16="http://schemas.microsoft.com/office/drawing/2014/main" id="{A6D5C9CF-037C-4A34-B5D5-4E1E3743CFAB}"/>
              </a:ext>
            </a:extLst>
          </p:cNvPr>
          <p:cNvPicPr>
            <a:picLocks noRot="1" noChangeAspect="1"/>
          </p:cNvPicPr>
          <p:nvPr>
            <a:videoFile r:link="rId1"/>
          </p:nvPr>
        </p:nvPicPr>
        <p:blipFill>
          <a:blip r:embed="rId3"/>
          <a:stretch>
            <a:fillRect/>
          </a:stretch>
        </p:blipFill>
        <p:spPr>
          <a:xfrm>
            <a:off x="2063932" y="971096"/>
            <a:ext cx="7923710" cy="447689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F0F53-53CE-F8E1-2B5E-A00A5950CDD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459C37-F55D-0C37-6662-CBAF136608A6}"/>
              </a:ext>
            </a:extLst>
          </p:cNvPr>
          <p:cNvSpPr>
            <a:spLocks noGrp="1"/>
          </p:cNvSpPr>
          <p:nvPr>
            <p:ph idx="1"/>
          </p:nvPr>
        </p:nvSpPr>
        <p:spPr>
          <a:xfrm>
            <a:off x="4684452" y="1796527"/>
            <a:ext cx="6492743" cy="3743661"/>
          </a:xfrm>
        </p:spPr>
        <p:txBody>
          <a:bodyPr>
            <a:normAutofit/>
          </a:bodyPr>
          <a:lstStyle/>
          <a:p>
            <a:pPr marL="0" indent="0">
              <a:buNone/>
            </a:pPr>
            <a:r>
              <a:rPr lang="en-GB" sz="2400" b="1">
                <a:solidFill>
                  <a:srgbClr val="002060"/>
                </a:solidFill>
              </a:rPr>
              <a:t>Think of a business that you frequently use and/or visit…</a:t>
            </a:r>
            <a:br>
              <a:rPr lang="en-GB" sz="2400" b="1">
                <a:solidFill>
                  <a:srgbClr val="002060"/>
                </a:solidFill>
              </a:rPr>
            </a:br>
            <a:endParaRPr lang="en-GB" sz="2400" b="1">
              <a:solidFill>
                <a:srgbClr val="002060"/>
              </a:solidFill>
            </a:endParaRPr>
          </a:p>
          <a:p>
            <a:pPr marL="0" indent="0">
              <a:buNone/>
            </a:pPr>
            <a:r>
              <a:rPr lang="en-GB" sz="2400" i="1">
                <a:solidFill>
                  <a:srgbClr val="002060"/>
                </a:solidFill>
              </a:rPr>
              <a:t>Could this be made into a not-for-profit social enterprise?</a:t>
            </a:r>
          </a:p>
          <a:p>
            <a:pPr marL="0" indent="0">
              <a:buNone/>
            </a:pPr>
            <a:endParaRPr lang="en-GB" sz="2400" i="1">
              <a:solidFill>
                <a:srgbClr val="002060"/>
              </a:solidFill>
            </a:endParaRPr>
          </a:p>
          <a:p>
            <a:pPr marL="0" indent="0">
              <a:buNone/>
            </a:pPr>
            <a:r>
              <a:rPr lang="en-GB" sz="2400" i="1">
                <a:solidFill>
                  <a:srgbClr val="002060"/>
                </a:solidFill>
              </a:rPr>
              <a:t>How would it tick the ‘people and planet’ requirements? How would it still make profit?</a:t>
            </a:r>
            <a:br>
              <a:rPr lang="en-GB" sz="2400" i="1">
                <a:solidFill>
                  <a:srgbClr val="002060"/>
                </a:solidFill>
              </a:rPr>
            </a:br>
            <a:endParaRPr lang="en-GB" sz="1800" i="1">
              <a:solidFill>
                <a:srgbClr val="002060"/>
              </a:solidFill>
            </a:endParaRPr>
          </a:p>
        </p:txBody>
      </p:sp>
      <p:pic>
        <p:nvPicPr>
          <p:cNvPr id="2" name="Picture 1" descr="Person with idea concept">
            <a:extLst>
              <a:ext uri="{FF2B5EF4-FFF2-40B4-BE49-F238E27FC236}">
                <a16:creationId xmlns:a16="http://schemas.microsoft.com/office/drawing/2014/main" id="{F1BB1207-21F9-B9A6-7287-D55EF69D1551}"/>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232B649B-9EFE-28CB-C481-DD1D7C2C5B7A}"/>
              </a:ext>
            </a:extLst>
          </p:cNvPr>
          <p:cNvSpPr>
            <a:spLocks noGrp="1"/>
          </p:cNvSpPr>
          <p:nvPr>
            <p:ph type="title"/>
          </p:nvPr>
        </p:nvSpPr>
        <p:spPr>
          <a:xfrm>
            <a:off x="4684452" y="484095"/>
            <a:ext cx="6251110" cy="856506"/>
          </a:xfrm>
        </p:spPr>
        <p:txBody>
          <a:bodyPr anchor="b">
            <a:normAutofit/>
          </a:bodyPr>
          <a:lstStyle/>
          <a:p>
            <a:r>
              <a:rPr lang="en-US" sz="5400">
                <a:solidFill>
                  <a:srgbClr val="002060"/>
                </a:solidFill>
                <a:latin typeface="Calibri" panose="020F0502020204030204" pitchFamily="34" charset="0"/>
                <a:ea typeface="Calibri" panose="020F0502020204030204" pitchFamily="34" charset="0"/>
                <a:cs typeface="Times New Roman" panose="02020603050405020304" pitchFamily="18" charset="0"/>
              </a:rPr>
              <a:t>ACTIVITY</a:t>
            </a:r>
            <a:endParaRPr lang="en-US" sz="5400">
              <a:solidFill>
                <a:srgbClr val="002060"/>
              </a:solidFill>
            </a:endParaRPr>
          </a:p>
        </p:txBody>
      </p:sp>
    </p:spTree>
    <p:extLst>
      <p:ext uri="{BB962C8B-B14F-4D97-AF65-F5344CB8AC3E}">
        <p14:creationId xmlns:p14="http://schemas.microsoft.com/office/powerpoint/2010/main" val="9884312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re 1">
            <a:extLst>
              <a:ext uri="{FF2B5EF4-FFF2-40B4-BE49-F238E27FC236}">
                <a16:creationId xmlns:a16="http://schemas.microsoft.com/office/drawing/2014/main" id="{4B2566F7-4148-4626-8653-03033D8A6EA0}"/>
              </a:ext>
            </a:extLst>
          </p:cNvPr>
          <p:cNvSpPr txBox="1">
            <a:spLocks/>
          </p:cNvSpPr>
          <p:nvPr/>
        </p:nvSpPr>
        <p:spPr>
          <a:xfrm>
            <a:off x="2583644" y="350426"/>
            <a:ext cx="6800554" cy="558025"/>
          </a:xfrm>
          <a:prstGeom prst="rect">
            <a:avLst/>
          </a:prstGeom>
        </p:spPr>
        <p:txBody>
          <a:bodyPr>
            <a:normAutofit fontScale="9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fr-FR" sz="44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Light" panose="020F0302020204030204"/>
                <a:ea typeface="+mj-ea"/>
                <a:cs typeface="+mj-cs"/>
              </a:rPr>
              <a:t>        </a:t>
            </a:r>
            <a:r>
              <a:rPr kumimoji="0" lang="fr-FR" sz="4400" b="1" i="0" u="none" strike="noStrike" kern="1200" cap="none" spc="0" normalizeH="0" baseline="0" noProof="0" err="1">
                <a:ln>
                  <a:noFill/>
                </a:ln>
                <a:solidFill>
                  <a:prstClr val="black"/>
                </a:solidFill>
                <a:effectLst>
                  <a:outerShdw blurRad="38100" dist="38100" dir="2700000" algn="tl">
                    <a:srgbClr val="000000">
                      <a:alpha val="43137"/>
                    </a:srgbClr>
                  </a:outerShdw>
                </a:effectLst>
                <a:uLnTx/>
                <a:uFillTx/>
                <a:latin typeface="Calibri Light" panose="020F0302020204030204"/>
                <a:ea typeface="+mj-ea"/>
                <a:cs typeface="+mj-cs"/>
              </a:rPr>
              <a:t>Did</a:t>
            </a:r>
            <a:r>
              <a:rPr kumimoji="0" lang="fr-FR" sz="44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Light" panose="020F0302020204030204"/>
                <a:ea typeface="+mj-ea"/>
                <a:cs typeface="+mj-cs"/>
              </a:rPr>
              <a:t> </a:t>
            </a:r>
            <a:r>
              <a:rPr kumimoji="0" lang="fr-FR" sz="4400" b="1" i="0" u="none" strike="noStrike" kern="1200" cap="none" spc="0" normalizeH="0" baseline="0" noProof="0" err="1">
                <a:ln>
                  <a:noFill/>
                </a:ln>
                <a:solidFill>
                  <a:prstClr val="black"/>
                </a:solidFill>
                <a:effectLst>
                  <a:outerShdw blurRad="38100" dist="38100" dir="2700000" algn="tl">
                    <a:srgbClr val="000000">
                      <a:alpha val="43137"/>
                    </a:srgbClr>
                  </a:outerShdw>
                </a:effectLst>
                <a:uLnTx/>
                <a:uFillTx/>
                <a:latin typeface="Calibri Light" panose="020F0302020204030204"/>
                <a:ea typeface="+mj-ea"/>
                <a:cs typeface="+mj-cs"/>
              </a:rPr>
              <a:t>you</a:t>
            </a:r>
            <a:r>
              <a:rPr kumimoji="0" lang="fr-FR" sz="44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Light" panose="020F0302020204030204"/>
                <a:ea typeface="+mj-ea"/>
                <a:cs typeface="+mj-cs"/>
              </a:rPr>
              <a:t> know?</a:t>
            </a:r>
          </a:p>
        </p:txBody>
      </p:sp>
      <p:pic>
        <p:nvPicPr>
          <p:cNvPr id="1026" name="Picture 2">
            <a:extLst>
              <a:ext uri="{FF2B5EF4-FFF2-40B4-BE49-F238E27FC236}">
                <a16:creationId xmlns:a16="http://schemas.microsoft.com/office/drawing/2014/main" id="{64085842-36A8-4717-BAF9-ABEDB914CA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77014"/>
            <a:ext cx="3242378" cy="324237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E0AD489-4C1F-41A4-A606-16841FC89EF5}"/>
              </a:ext>
            </a:extLst>
          </p:cNvPr>
          <p:cNvSpPr txBox="1"/>
          <p:nvPr/>
        </p:nvSpPr>
        <p:spPr>
          <a:xfrm>
            <a:off x="3501736" y="910449"/>
            <a:ext cx="8520546" cy="4770537"/>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black"/>
                </a:solidFill>
                <a:effectLst/>
                <a:uLnTx/>
                <a:uFillTx/>
                <a:latin typeface="Calibri" panose="020F0502020204030204"/>
                <a:ea typeface="+mn-ea"/>
                <a:cs typeface="+mn-cs"/>
              </a:rPr>
              <a:t>Welsh Water is the only not-for-profit utility company in Wales and England</a:t>
            </a:r>
            <a:r>
              <a:rPr kumimoji="0" lang="en-GB" sz="1600" b="0" i="0" u="none" strike="noStrike" kern="1200" cap="none" spc="0" normalizeH="0" baseline="0" noProof="0">
                <a:ln>
                  <a:noFill/>
                </a:ln>
                <a:solidFill>
                  <a:prstClr val="black"/>
                </a:solidFill>
                <a:effectLst/>
                <a:uLnTx/>
                <a:uFillTx/>
                <a:latin typeface="Calibri" panose="020F0502020204030204"/>
                <a:ea typeface="+mn-ea"/>
                <a:cs typeface="+mn-cs"/>
              </a:rPr>
              <a:t>, with 3,500 employees.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prstClr val="black"/>
                </a:solidFill>
                <a:effectLst/>
                <a:uLnTx/>
                <a:uFillTx/>
                <a:latin typeface="Calibri" panose="020F0502020204030204"/>
                <a:ea typeface="+mn-ea"/>
                <a:cs typeface="+mn-cs"/>
              </a:rPr>
              <a:t>They don’t have shareholders and their </a:t>
            </a:r>
            <a:r>
              <a:rPr kumimoji="0" lang="en-GB" sz="1600" b="1" i="0" u="sng" strike="noStrike" kern="1200" cap="none" spc="0" normalizeH="0" baseline="0" noProof="0">
                <a:ln>
                  <a:noFill/>
                </a:ln>
                <a:solidFill>
                  <a:prstClr val="black"/>
                </a:solidFill>
                <a:effectLst/>
                <a:uLnTx/>
                <a:uFillTx/>
                <a:latin typeface="Calibri" panose="020F0502020204030204"/>
                <a:ea typeface="+mn-ea"/>
                <a:cs typeface="+mn-cs"/>
              </a:rPr>
              <a:t>profits</a:t>
            </a:r>
            <a:r>
              <a:rPr kumimoji="0" lang="en-GB" sz="1600" b="0" i="0" u="none" strike="noStrike" kern="1200" cap="none" spc="0" normalizeH="0" baseline="0" noProof="0">
                <a:ln>
                  <a:noFill/>
                </a:ln>
                <a:solidFill>
                  <a:prstClr val="black"/>
                </a:solidFill>
                <a:effectLst/>
                <a:uLnTx/>
                <a:uFillTx/>
                <a:latin typeface="Calibri" panose="020F0502020204030204"/>
                <a:ea typeface="+mn-ea"/>
                <a:cs typeface="+mn-cs"/>
              </a:rPr>
              <a:t> are reinvested to improve services for their customers.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prstClr val="black"/>
                </a:solidFill>
                <a:effectLst/>
                <a:uLnTx/>
                <a:uFillTx/>
                <a:latin typeface="Calibri" panose="020F0502020204030204"/>
                <a:ea typeface="+mn-ea"/>
                <a:cs typeface="+mn-cs"/>
              </a:rPr>
              <a:t>Their slogan is ‘For Wales, not for Profit’.</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2060"/>
                </a:solidFill>
                <a:effectLst/>
                <a:uLnTx/>
                <a:uFillTx/>
                <a:latin typeface="Calibri" panose="020F0502020204030204"/>
                <a:ea typeface="+mn-ea"/>
                <a:cs typeface="+mn-cs"/>
              </a:rPr>
              <a:t>How do you think that alters the perception of their customers when they come to pay their bill?</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a:ln>
                  <a:noFill/>
                </a:ln>
                <a:solidFill>
                  <a:prstClr val="black"/>
                </a:solidFill>
                <a:effectLst/>
                <a:uLnTx/>
                <a:uFillTx/>
                <a:latin typeface="Calibri" panose="020F0502020204030204"/>
                <a:ea typeface="+mn-ea"/>
                <a:cs typeface="+mn-cs"/>
              </a:rPr>
              <a:t>However, they are still commercially focussed and must make money (profits). Water is not free, and prices go up like with everything else. They are a business.</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srgbClr val="002060"/>
                </a:solidFill>
                <a:effectLst/>
                <a:uLnTx/>
                <a:uFillTx/>
                <a:latin typeface="Calibri" panose="020F0502020204030204"/>
                <a:ea typeface="+mn-ea"/>
                <a:cs typeface="+mn-cs"/>
              </a:rPr>
              <a:t>What do you think the Chief Executive of Welsh Water will be paid this year if he meets his targets?</a:t>
            </a:r>
            <a:endParaRPr kumimoji="0" lang="en-GB" sz="16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a:ln>
                  <a:noFill/>
                </a:ln>
                <a:solidFill>
                  <a:prstClr val="black"/>
                </a:solidFill>
                <a:effectLst/>
                <a:uLnTx/>
                <a:uFillTx/>
                <a:latin typeface="Calibri" panose="020F0502020204030204"/>
                <a:ea typeface="+mn-ea"/>
                <a:cs typeface="+mn-cs"/>
              </a:rPr>
              <a:t>WHAT DO YOU THINK OF WELSH WATER NOW?</a:t>
            </a:r>
            <a:br>
              <a:rPr kumimoji="0" lang="en-GB" sz="1600" b="1" i="0" u="none" strike="noStrike" kern="1200" cap="none" spc="0" normalizeH="0" baseline="0" noProof="0">
                <a:ln>
                  <a:noFill/>
                </a:ln>
                <a:solidFill>
                  <a:prstClr val="black"/>
                </a:solidFill>
                <a:effectLst/>
                <a:uLnTx/>
                <a:uFillTx/>
                <a:latin typeface="Calibri" panose="020F0502020204030204"/>
                <a:ea typeface="+mn-ea"/>
                <a:cs typeface="+mn-cs"/>
              </a:rPr>
            </a:br>
            <a:r>
              <a:rPr kumimoji="0" lang="en-GB" sz="1600" b="0" i="1" u="none" strike="noStrike" kern="1200" cap="none" spc="0" normalizeH="0" baseline="0" noProof="0">
                <a:ln>
                  <a:noFill/>
                </a:ln>
                <a:solidFill>
                  <a:prstClr val="black"/>
                </a:solidFill>
                <a:effectLst/>
                <a:uLnTx/>
                <a:uFillTx/>
                <a:latin typeface="Calibri" panose="020F0502020204030204"/>
                <a:ea typeface="+mn-ea"/>
                <a:cs typeface="+mn-cs"/>
              </a:rPr>
              <a:t>This is why the new CIC structure is important. There is a clause that staff should be paid a ‘reasonable’ salary.</a:t>
            </a:r>
            <a:endParaRPr kumimoji="0" lang="en-GB" sz="1600" b="1" i="1"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80431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E6BD0807-DF74-CB11-DC8B-74CAF518189D}"/>
              </a:ext>
            </a:extLst>
          </p:cNvPr>
          <p:cNvSpPr txBox="1">
            <a:spLocks noChangeArrowheads="1"/>
          </p:cNvSpPr>
          <p:nvPr/>
        </p:nvSpPr>
        <p:spPr>
          <a:xfrm>
            <a:off x="6680135" y="79794"/>
            <a:ext cx="4818888" cy="1182079"/>
          </a:xfrm>
          <a:prstGeom prst="rect">
            <a:avLst/>
          </a:prstGeom>
        </p:spPr>
        <p:txBody>
          <a:bodyPr vert="horz" lIns="91440" tIns="45720" rIns="91440" bIns="45720" rtlCol="0" anchor="b">
            <a:normAutofit/>
          </a:bodyPr>
          <a:lstStyle>
            <a:lvl1pPr>
              <a:lnSpc>
                <a:spcPct val="90000"/>
              </a:lnSpc>
              <a:spcBef>
                <a:spcPct val="0"/>
              </a:spcBef>
              <a:buNone/>
              <a:defRPr sz="4400">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GB" sz="6600" b="1" i="0" u="none" strike="noStrike" kern="1200" cap="none" spc="0" normalizeH="0" baseline="0" noProof="0">
                <a:ln>
                  <a:noFill/>
                </a:ln>
                <a:solidFill>
                  <a:prstClr val="black"/>
                </a:solidFill>
                <a:effectLst/>
                <a:uLnTx/>
                <a:uFillTx/>
                <a:latin typeface="Calibri Light" panose="020F0302020204030204"/>
                <a:ea typeface="+mj-ea"/>
                <a:cs typeface="+mj-cs"/>
              </a:rPr>
              <a:t>The H.M.R.C</a:t>
            </a:r>
            <a:endParaRPr kumimoji="0" lang="en-US" sz="6600" b="1" i="0" u="none" strike="noStrike" kern="1200" cap="none" spc="0" normalizeH="0" baseline="0" noProof="0">
              <a:ln>
                <a:noFill/>
              </a:ln>
              <a:solidFill>
                <a:prstClr val="black"/>
              </a:solidFill>
              <a:effectLst/>
              <a:uLnTx/>
              <a:uFillTx/>
              <a:latin typeface="Calibri Light" panose="020F0302020204030204"/>
              <a:ea typeface="+mj-ea"/>
              <a:cs typeface="+mj-cs"/>
            </a:endParaRPr>
          </a:p>
        </p:txBody>
      </p:sp>
      <p:pic>
        <p:nvPicPr>
          <p:cNvPr id="13" name="Picture 12">
            <a:extLst>
              <a:ext uri="{FF2B5EF4-FFF2-40B4-BE49-F238E27FC236}">
                <a16:creationId xmlns:a16="http://schemas.microsoft.com/office/drawing/2014/main" id="{AE6353FE-E815-8A4F-3A45-8C3D5053E55F}"/>
              </a:ext>
            </a:extLst>
          </p:cNvPr>
          <p:cNvPicPr>
            <a:picLocks noChangeAspect="1"/>
          </p:cNvPicPr>
          <p:nvPr/>
        </p:nvPicPr>
        <p:blipFill>
          <a:blip r:embed="rId2"/>
          <a:srcRect/>
          <a:stretch/>
        </p:blipFill>
        <p:spPr>
          <a:xfrm>
            <a:off x="630936" y="1329109"/>
            <a:ext cx="5458968" cy="3642433"/>
          </a:xfrm>
          <a:prstGeom prst="rect">
            <a:avLst/>
          </a:prstGeom>
        </p:spPr>
      </p:pic>
      <p:sp>
        <p:nvSpPr>
          <p:cNvPr id="3" name="Rectangle 3">
            <a:extLst>
              <a:ext uri="{FF2B5EF4-FFF2-40B4-BE49-F238E27FC236}">
                <a16:creationId xmlns:a16="http://schemas.microsoft.com/office/drawing/2014/main" id="{CC7ED6A1-8C36-DAB8-8C4C-F106CA12454C}"/>
              </a:ext>
            </a:extLst>
          </p:cNvPr>
          <p:cNvSpPr txBox="1">
            <a:spLocks noChangeArrowheads="1"/>
          </p:cNvSpPr>
          <p:nvPr/>
        </p:nvSpPr>
        <p:spPr>
          <a:xfrm>
            <a:off x="6871063" y="1680936"/>
            <a:ext cx="4552475" cy="3944802"/>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mn-cs"/>
              </a:rPr>
              <a:t>When are you self-employed?</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a:ln>
                  <a:noFill/>
                </a:ln>
                <a:solidFill>
                  <a:prstClr val="black"/>
                </a:solidFill>
                <a:effectLst/>
                <a:uLnTx/>
                <a:uFillTx/>
                <a:latin typeface="Calibri" panose="020F0502020204030204"/>
                <a:ea typeface="+mn-ea"/>
                <a:cs typeface="+mn-cs"/>
              </a:rPr>
              <a:t>When do you need to tell the HMRC?</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(when you’ve earned more than £1,000 from self-employment between 6 April and 5 April the following year)</a:t>
            </a:r>
          </a:p>
          <a:p>
            <a:pPr marL="0" marR="0" lvl="0" indent="0" algn="l" defTabSz="914400" rtl="0" eaLnBrk="0" fontAlgn="base" latinLnBrk="0" hangingPunct="0">
              <a:lnSpc>
                <a:spcPct val="90000"/>
              </a:lnSpc>
              <a:spcBef>
                <a:spcPct val="50000"/>
              </a:spcBef>
              <a:spcAft>
                <a:spcPct val="0"/>
              </a:spcAft>
              <a:buClrTx/>
              <a:buSzTx/>
              <a:buFont typeface="Arial" panose="020B0604020202020204" pitchFamily="34" charset="0"/>
              <a:buNone/>
              <a:tabLst/>
              <a:defRPr/>
            </a:pPr>
            <a:endParaRPr kumimoji="0" lang="en-GB" sz="2400" b="1"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604020202020204" pitchFamily="34" charset="-34"/>
              <a:hlinkClick r:id="" action="ppaction://noaction"/>
            </a:endParaRPr>
          </a:p>
          <a:p>
            <a:pPr marL="0" marR="0" lvl="0" indent="0" algn="ctr" defTabSz="914400" rtl="0" eaLnBrk="0" fontAlgn="base" latinLnBrk="0" hangingPunct="0">
              <a:lnSpc>
                <a:spcPct val="90000"/>
              </a:lnSpc>
              <a:spcBef>
                <a:spcPct val="50000"/>
              </a:spcBef>
              <a:spcAft>
                <a:spcPct val="0"/>
              </a:spcAft>
              <a:buClrTx/>
              <a:buSzTx/>
              <a:buFont typeface="Arial" panose="020B0604020202020204" pitchFamily="34" charset="0"/>
              <a:buNone/>
              <a:tabLst/>
              <a:defRPr/>
            </a:pPr>
            <a:r>
              <a:rPr kumimoji="0" lang="en-GB" sz="3000" b="1"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604020202020204" pitchFamily="34" charset="-34"/>
                <a:hlinkClick r:id="" action="ppaction://noaction"/>
              </a:rPr>
              <a:t>www.hmrc.gov.uk</a:t>
            </a:r>
            <a:r>
              <a:rPr kumimoji="0" lang="en-GB" sz="3000" b="1"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604020202020204" pitchFamily="34" charset="-34"/>
              </a:rPr>
              <a:t> </a:t>
            </a:r>
            <a:br>
              <a:rPr kumimoji="0" lang="en-GB" sz="3000" b="1"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604020202020204" pitchFamily="34" charset="-34"/>
              </a:rPr>
            </a:br>
            <a:r>
              <a:rPr kumimoji="0" lang="en-GB" sz="2600" b="0"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604020202020204" pitchFamily="34" charset="-34"/>
              </a:rPr>
              <a:t>‘the self-employment guide’</a:t>
            </a:r>
            <a:endParaRPr kumimoji="0" lang="en-GB" sz="3000" b="0"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604020202020204" pitchFamily="34" charset="-34"/>
            </a:endParaRPr>
          </a:p>
          <a:p>
            <a:pPr marL="342900" marR="0" lvl="0" indent="-342900" algn="l" defTabSz="914400" rtl="0" eaLnBrk="0" fontAlgn="base" latinLnBrk="0" hangingPunct="0">
              <a:lnSpc>
                <a:spcPct val="90000"/>
              </a:lnSpc>
              <a:spcBef>
                <a:spcPct val="50000"/>
              </a:spcBef>
              <a:spcAft>
                <a:spcPct val="0"/>
              </a:spcAft>
              <a:buClrTx/>
              <a:buSzTx/>
              <a:buFont typeface="Arial" panose="020B0604020202020204" pitchFamily="34" charset="0"/>
              <a:buChar char="•"/>
              <a:tabLst/>
              <a:defRPr/>
            </a:pPr>
            <a:endParaRPr kumimoji="0" lang="en-GB" sz="2400" b="1"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604020202020204" pitchFamily="34" charset="-34"/>
            </a:endParaRPr>
          </a:p>
          <a:p>
            <a:pPr marL="0" marR="0" lvl="0" indent="0" algn="l" defTabSz="914400" rtl="0" eaLnBrk="0" fontAlgn="base" latinLnBrk="0" hangingPunct="0">
              <a:lnSpc>
                <a:spcPct val="90000"/>
              </a:lnSpc>
              <a:spcBef>
                <a:spcPct val="50000"/>
              </a:spcBef>
              <a:spcAft>
                <a:spcPct val="0"/>
              </a:spcAft>
              <a:buClrTx/>
              <a:buSzTx/>
              <a:buFont typeface="Arial" panose="020B0604020202020204" pitchFamily="34" charset="0"/>
              <a:buNone/>
              <a:tabLst/>
              <a:defRPr/>
            </a:pPr>
            <a:r>
              <a:rPr kumimoji="0" lang="en-GB" sz="2400" b="0"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604020202020204" pitchFamily="34" charset="-34"/>
              </a:rPr>
              <a:t>They are interested in tax, VAT, PAYE, credits and national insurance.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62824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572493" y="238540"/>
            <a:ext cx="11018520" cy="850032"/>
          </a:xfrm>
        </p:spPr>
        <p:txBody>
          <a:bodyPr vert="horz" lIns="91440" tIns="45720" rIns="91440" bIns="45720" rtlCol="0" anchor="b">
            <a:normAutofit/>
          </a:bodyPr>
          <a:lstStyle/>
          <a:p>
            <a:r>
              <a:rPr lang="en-US" sz="5400" b="1">
                <a:effectLst>
                  <a:outerShdw blurRad="38100" dist="38100" dir="2700000" algn="tl">
                    <a:srgbClr val="000000">
                      <a:alpha val="43137"/>
                    </a:srgbClr>
                  </a:outerShdw>
                </a:effectLst>
              </a:rPr>
              <a:t>Registering for Self-Assessment</a:t>
            </a:r>
          </a:p>
        </p:txBody>
      </p:sp>
      <p:sp>
        <p:nvSpPr>
          <p:cNvPr id="9" name="Rectangle 3"/>
          <p:cNvSpPr>
            <a:spLocks noChangeArrowheads="1"/>
          </p:cNvSpPr>
          <p:nvPr/>
        </p:nvSpPr>
        <p:spPr bwMode="auto">
          <a:xfrm>
            <a:off x="572492" y="1606560"/>
            <a:ext cx="7103165" cy="4096512"/>
          </a:xfrm>
          <a:prstGeom prst="rect">
            <a:avLst/>
          </a:prstGeom>
        </p:spPr>
        <p:txBody>
          <a:bodyPr vert="horz" lIns="91440" tIns="45720" rIns="91440" bIns="45720" rtlCol="0" anchor="t">
            <a:noAutofit/>
          </a:bodyPr>
          <a:lstStyle/>
          <a:p>
            <a:pPr marL="0" marR="0" lvl="0" indent="0" algn="l" defTabSz="457200" rtl="0" eaLnBrk="1" fontAlgn="base" latinLnBrk="0" hangingPunct="1">
              <a:lnSpc>
                <a:spcPct val="90000"/>
              </a:lnSpc>
              <a:spcBef>
                <a:spcPct val="0"/>
              </a:spcBef>
              <a:spcAft>
                <a:spcPts val="60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If you work or earn money through your own venture then you are self-employed.</a:t>
            </a:r>
          </a:p>
          <a:p>
            <a:pPr marL="0" marR="0" lvl="0" indent="0" algn="l" defTabSz="457200" rtl="0" eaLnBrk="1" fontAlgn="base" latinLnBrk="0" hangingPunct="1">
              <a:lnSpc>
                <a:spcPct val="90000"/>
              </a:lnSpc>
              <a:spcBef>
                <a:spcPct val="0"/>
              </a:spcBef>
              <a:spcAft>
                <a:spcPts val="600"/>
              </a:spcAft>
              <a:buClrTx/>
              <a:buSzTx/>
              <a:buFontTx/>
              <a:buNone/>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4572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Your tax system is known as “self assessment” which must be registered for on the HMRC website and completed every year</a:t>
            </a:r>
          </a:p>
          <a:p>
            <a:pPr marL="0" marR="0" lvl="0" indent="-228600" algn="l" defTabSz="4572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4572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It relies on you keeping your own records of profits… and “allowable” expenses </a:t>
            </a:r>
            <a:r>
              <a:rPr kumimoji="0" lang="en-US" sz="1800" b="1" i="0" u="none" strike="noStrike" kern="1200" cap="none" spc="0" normalizeH="0" baseline="0" noProof="0" dirty="0">
                <a:ln>
                  <a:noFill/>
                </a:ln>
                <a:solidFill>
                  <a:srgbClr val="ED7D31"/>
                </a:solidFill>
                <a:effectLst/>
                <a:uLnTx/>
                <a:uFillTx/>
                <a:latin typeface="Calibri" panose="020F0502020204030204"/>
                <a:ea typeface="+mn-ea"/>
                <a:cs typeface="+mn-cs"/>
              </a:rPr>
              <a:t>(keep receipts)</a:t>
            </a:r>
          </a:p>
          <a:p>
            <a:pPr marL="0" marR="0" lvl="0" indent="-228600" algn="l" defTabSz="4572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457200" rtl="0" eaLnBrk="1" fontAlgn="base" latinLnBrk="0" hangingPunct="1">
              <a:lnSpc>
                <a:spcPct val="90000"/>
              </a:lnSpc>
              <a:spcBef>
                <a:spcPct val="0"/>
              </a:spcBef>
              <a:spcAft>
                <a:spcPts val="600"/>
              </a:spcAft>
              <a:buClrTx/>
              <a:buSzTx/>
              <a:buFont typeface="Arial" panose="020B0604020202020204" pitchFamily="34" charset="0"/>
              <a:buChar char="•"/>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You will pay income tax on any profits you make over £12,570 (personal annual allowance in 2025/26)</a:t>
            </a:r>
            <a:b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(plus national insurance contributions – few quid a week)</a:t>
            </a:r>
            <a:endPar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228600" algn="l" defTabSz="457200" rtl="0" eaLnBrk="1" fontAlgn="base" latinLnBrk="0" hangingPunct="1">
              <a:lnSpc>
                <a:spcPct val="90000"/>
              </a:lnSpc>
              <a:spcBef>
                <a:spcPct val="0"/>
              </a:spcBef>
              <a:spcAft>
                <a:spcPts val="600"/>
              </a:spcAft>
              <a:buClrTx/>
              <a:buSzTx/>
              <a:buFont typeface="Arial" panose="020B0604020202020204" pitchFamily="34" charset="0"/>
              <a:buChar char="•"/>
              <a:tabLst/>
              <a:defRPr/>
            </a:pPr>
            <a:endPar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170" name="Picture 2" descr="What information do you need for your tax return? - FreeAgent">
            <a:extLst>
              <a:ext uri="{FF2B5EF4-FFF2-40B4-BE49-F238E27FC236}">
                <a16:creationId xmlns:a16="http://schemas.microsoft.com/office/drawing/2014/main" id="{965C5F71-5B1F-46A6-A31D-50BFCC9B37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238" r="23659"/>
          <a:stretch/>
        </p:blipFill>
        <p:spPr bwMode="auto">
          <a:xfrm>
            <a:off x="7858538" y="1510502"/>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73403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TMI: When Is Too Much Information Really Too Much? -">
            <a:extLst>
              <a:ext uri="{FF2B5EF4-FFF2-40B4-BE49-F238E27FC236}">
                <a16:creationId xmlns:a16="http://schemas.microsoft.com/office/drawing/2014/main" id="{5396F85F-E8A2-4289-9E33-205B49417E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6067"/>
          <a:stretch/>
        </p:blipFill>
        <p:spPr bwMode="auto">
          <a:xfrm>
            <a:off x="1" y="10"/>
            <a:ext cx="8140916" cy="5773773"/>
          </a:xfrm>
          <a:prstGeom prst="rect">
            <a:avLst/>
          </a:prstGeom>
          <a:noFill/>
          <a:extLst>
            <a:ext uri="{909E8E84-426E-40DD-AFC4-6F175D3DCCD1}">
              <a14:hiddenFill xmlns:a14="http://schemas.microsoft.com/office/drawing/2010/main">
                <a:solidFill>
                  <a:srgbClr val="FFFFFF"/>
                </a:solidFill>
              </a14:hiddenFill>
            </a:ext>
          </a:extLst>
        </p:spPr>
      </p:pic>
      <p:sp>
        <p:nvSpPr>
          <p:cNvPr id="8" name="Titre 1">
            <a:extLst>
              <a:ext uri="{FF2B5EF4-FFF2-40B4-BE49-F238E27FC236}">
                <a16:creationId xmlns:a16="http://schemas.microsoft.com/office/drawing/2014/main" id="{4B2566F7-4148-4626-8653-03033D8A6EA0}"/>
              </a:ext>
            </a:extLst>
          </p:cNvPr>
          <p:cNvSpPr txBox="1">
            <a:spLocks/>
          </p:cNvSpPr>
          <p:nvPr/>
        </p:nvSpPr>
        <p:spPr>
          <a:xfrm>
            <a:off x="8301092" y="218761"/>
            <a:ext cx="3822189" cy="18999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Light" panose="020F0302020204030204"/>
                <a:ea typeface="+mj-ea"/>
                <a:cs typeface="+mj-cs"/>
              </a:rPr>
              <a:t>What else do I need to know?</a:t>
            </a:r>
          </a:p>
        </p:txBody>
      </p:sp>
      <p:sp>
        <p:nvSpPr>
          <p:cNvPr id="6" name="Text Box 3">
            <a:extLst>
              <a:ext uri="{FF2B5EF4-FFF2-40B4-BE49-F238E27FC236}">
                <a16:creationId xmlns:a16="http://schemas.microsoft.com/office/drawing/2014/main" id="{601BC310-82F7-4B19-9002-A846D4E0697A}"/>
              </a:ext>
            </a:extLst>
          </p:cNvPr>
          <p:cNvSpPr txBox="1">
            <a:spLocks noChangeArrowheads="1"/>
          </p:cNvSpPr>
          <p:nvPr/>
        </p:nvSpPr>
        <p:spPr bwMode="auto">
          <a:xfrm>
            <a:off x="8301093" y="1728807"/>
            <a:ext cx="3822189" cy="3742762"/>
          </a:xfrm>
          <a:prstGeom prst="rect">
            <a:avLst/>
          </a:prstGeom>
        </p:spPr>
        <p:txBody>
          <a:bodyPr vert="horz" lIns="91440" tIns="45720" rIns="91440" bIns="45720" numCol="1" rtlCol="0">
            <a:normAutofit fontScale="92500"/>
          </a:bodyPr>
          <a:lstStyle/>
          <a:p>
            <a:pPr marL="0" marR="0" lvl="0" indent="0" algn="l" defTabSz="457200" rtl="0" eaLnBrk="0" fontAlgn="base" latinLnBrk="0" hangingPunct="0">
              <a:lnSpc>
                <a:spcPct val="100000"/>
              </a:lnSpc>
              <a:spcBef>
                <a:spcPct val="50000"/>
              </a:spcBef>
              <a:spcAft>
                <a:spcPct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Century Gothic" pitchFamily="34" charset="0"/>
              <a:ea typeface="ＭＳ Ｐゴシック" pitchFamily="-112" charset="-128"/>
              <a:cs typeface="+mn-cs"/>
            </a:endParaRPr>
          </a:p>
          <a:p>
            <a:pPr marL="0" marR="0" lvl="0" indent="0" algn="l" defTabSz="457200" rtl="0" eaLnBrk="0" fontAlgn="base" latinLnBrk="0" hangingPunct="0">
              <a:lnSpc>
                <a:spcPct val="100000"/>
              </a:lnSpc>
              <a:spcBef>
                <a:spcPct val="50000"/>
              </a:spcBef>
              <a:spcAft>
                <a:spcPct val="0"/>
              </a:spcAft>
              <a:buClrTx/>
              <a:buSzTx/>
              <a:buFontTx/>
              <a:buNone/>
              <a:tabLst/>
              <a:defRPr/>
            </a:pPr>
            <a:r>
              <a:rPr kumimoji="0" lang="en-GB" sz="2000" b="1" i="0" u="none" strike="noStrike" kern="1200" cap="none" spc="0" normalizeH="0" baseline="0" noProof="0">
                <a:ln>
                  <a:noFill/>
                </a:ln>
                <a:solidFill>
                  <a:srgbClr val="ED7D31"/>
                </a:solidFill>
                <a:effectLst/>
                <a:uLnTx/>
                <a:uFillTx/>
                <a:latin typeface="Century Gothic" pitchFamily="34" charset="0"/>
                <a:ea typeface="ＭＳ Ｐゴシック" pitchFamily="-112" charset="-128"/>
                <a:cs typeface="+mn-cs"/>
              </a:rPr>
              <a:t>If you’re serious about starting up then seek free support:</a:t>
            </a:r>
          </a:p>
          <a:p>
            <a:pPr marL="0" marR="0" lvl="0" indent="0" algn="l" defTabSz="457200" rtl="0" eaLnBrk="0" fontAlgn="base" latinLnBrk="0" hangingPunct="0">
              <a:lnSpc>
                <a:spcPct val="100000"/>
              </a:lnSpc>
              <a:spcBef>
                <a:spcPct val="50000"/>
              </a:spcBef>
              <a:spcAft>
                <a:spcPct val="0"/>
              </a:spcAft>
              <a:buClrTx/>
              <a:buSzTx/>
              <a:buFontTx/>
              <a:buChar char="-"/>
              <a:tabLst/>
              <a:defRPr/>
            </a:pPr>
            <a:r>
              <a:rPr kumimoji="0" lang="en-GB" sz="2000" b="1" i="1" u="none" strike="noStrike" kern="1200" cap="none" spc="0" normalizeH="0" baseline="0" noProof="0">
                <a:ln>
                  <a:noFill/>
                </a:ln>
                <a:solidFill>
                  <a:prstClr val="black"/>
                </a:solidFill>
                <a:effectLst/>
                <a:uLnTx/>
                <a:uFillTx/>
                <a:latin typeface="Century Gothic" pitchFamily="34" charset="0"/>
                <a:ea typeface="ＭＳ Ｐゴシック" pitchFamily="-112" charset="-128"/>
                <a:cs typeface="+mn-cs"/>
              </a:rPr>
              <a:t>Business Support Agencies</a:t>
            </a:r>
          </a:p>
          <a:p>
            <a:pPr marL="0" marR="0" lvl="0" indent="0" algn="l" defTabSz="457200" rtl="0" eaLnBrk="0" fontAlgn="base" latinLnBrk="0" hangingPunct="0">
              <a:lnSpc>
                <a:spcPct val="100000"/>
              </a:lnSpc>
              <a:spcBef>
                <a:spcPct val="50000"/>
              </a:spcBef>
              <a:spcAft>
                <a:spcPct val="0"/>
              </a:spcAft>
              <a:buClrTx/>
              <a:buSzTx/>
              <a:buFontTx/>
              <a:buChar char="-"/>
              <a:tabLst/>
              <a:defRPr/>
            </a:pPr>
            <a:r>
              <a:rPr kumimoji="0" lang="en-GB" sz="2000" b="1" i="1" u="none" strike="noStrike" kern="1200" cap="none" spc="0" normalizeH="0" baseline="0" noProof="0">
                <a:ln>
                  <a:noFill/>
                </a:ln>
                <a:solidFill>
                  <a:prstClr val="black"/>
                </a:solidFill>
                <a:effectLst/>
                <a:uLnTx/>
                <a:uFillTx/>
                <a:latin typeface="Century Gothic" pitchFamily="34" charset="0"/>
                <a:ea typeface="ＭＳ Ｐゴシック" pitchFamily="-112" charset="-128"/>
                <a:cs typeface="+mn-cs"/>
              </a:rPr>
              <a:t>Legal Advice</a:t>
            </a:r>
          </a:p>
          <a:p>
            <a:pPr marL="0" marR="0" lvl="0" indent="0" algn="l" defTabSz="457200" rtl="0" eaLnBrk="0" fontAlgn="base" latinLnBrk="0" hangingPunct="0">
              <a:lnSpc>
                <a:spcPct val="100000"/>
              </a:lnSpc>
              <a:spcBef>
                <a:spcPct val="50000"/>
              </a:spcBef>
              <a:spcAft>
                <a:spcPct val="0"/>
              </a:spcAft>
              <a:buClrTx/>
              <a:buSzTx/>
              <a:buFontTx/>
              <a:buChar char="-"/>
              <a:tabLst/>
              <a:defRPr/>
            </a:pPr>
            <a:r>
              <a:rPr kumimoji="0" lang="en-GB" sz="2000" b="1" i="1" u="none" strike="noStrike" kern="1200" cap="none" spc="0" normalizeH="0" baseline="0" noProof="0">
                <a:ln>
                  <a:noFill/>
                </a:ln>
                <a:solidFill>
                  <a:prstClr val="black"/>
                </a:solidFill>
                <a:effectLst/>
                <a:uLnTx/>
                <a:uFillTx/>
                <a:latin typeface="Century Gothic" pitchFamily="34" charset="0"/>
                <a:ea typeface="ＭＳ Ｐゴシック" pitchFamily="-112" charset="-128"/>
                <a:cs typeface="+mn-cs"/>
              </a:rPr>
              <a:t>Accountants</a:t>
            </a:r>
          </a:p>
          <a:p>
            <a:pPr marL="0" marR="0" lvl="0" indent="0" algn="l" defTabSz="457200" rtl="0" eaLnBrk="0" fontAlgn="base" latinLnBrk="0" hangingPunct="0">
              <a:lnSpc>
                <a:spcPct val="100000"/>
              </a:lnSpc>
              <a:spcBef>
                <a:spcPct val="50000"/>
              </a:spcBef>
              <a:spcAft>
                <a:spcPct val="0"/>
              </a:spcAft>
              <a:buClrTx/>
              <a:buSzTx/>
              <a:buFontTx/>
              <a:buChar char="-"/>
              <a:tabLst/>
              <a:defRPr/>
            </a:pPr>
            <a:r>
              <a:rPr kumimoji="0" lang="en-GB" sz="2000" b="1" i="1" u="none" strike="noStrike" kern="1200" cap="none" spc="0" normalizeH="0" baseline="0" noProof="0">
                <a:ln>
                  <a:noFill/>
                </a:ln>
                <a:solidFill>
                  <a:prstClr val="black"/>
                </a:solidFill>
                <a:effectLst/>
                <a:uLnTx/>
                <a:uFillTx/>
                <a:latin typeface="Century Gothic" pitchFamily="34" charset="0"/>
                <a:ea typeface="ＭＳ Ｐゴシック" pitchFamily="-112" charset="-128"/>
                <a:cs typeface="+mn-cs"/>
              </a:rPr>
              <a:t>Local Council</a:t>
            </a:r>
          </a:p>
          <a:p>
            <a:pPr marL="0" marR="0" lvl="0" indent="0" algn="l" defTabSz="457200" rtl="0" eaLnBrk="0" fontAlgn="base" latinLnBrk="0" hangingPunct="0">
              <a:lnSpc>
                <a:spcPct val="100000"/>
              </a:lnSpc>
              <a:spcBef>
                <a:spcPct val="50000"/>
              </a:spcBef>
              <a:spcAft>
                <a:spcPct val="0"/>
              </a:spcAft>
              <a:buClrTx/>
              <a:buSzTx/>
              <a:buFontTx/>
              <a:buChar char="-"/>
              <a:tabLst/>
              <a:defRPr/>
            </a:pPr>
            <a:endParaRPr kumimoji="0" lang="en-GB" sz="2000" b="1" i="0" u="none" strike="noStrike" kern="1200" cap="none" spc="0" normalizeH="0" baseline="0" noProof="0">
              <a:ln>
                <a:noFill/>
              </a:ln>
              <a:solidFill>
                <a:prstClr val="black"/>
              </a:solidFill>
              <a:effectLst/>
              <a:uLnTx/>
              <a:uFillTx/>
              <a:latin typeface="Century Gothic" pitchFamily="34" charset="0"/>
              <a:ea typeface="ＭＳ Ｐゴシック" pitchFamily="-112" charset="-128"/>
              <a:cs typeface="+mn-cs"/>
            </a:endParaRPr>
          </a:p>
          <a:p>
            <a:pPr marL="0" marR="0" lvl="0" indent="0" algn="l" defTabSz="457200" rtl="0" eaLnBrk="0" fontAlgn="base" latinLnBrk="0" hangingPunct="0">
              <a:lnSpc>
                <a:spcPct val="100000"/>
              </a:lnSpc>
              <a:spcBef>
                <a:spcPct val="50000"/>
              </a:spcBef>
              <a:spcAft>
                <a:spcPct val="0"/>
              </a:spcAft>
              <a:buClrTx/>
              <a:buSzTx/>
              <a:buFontTx/>
              <a:buNone/>
              <a:tabLst/>
              <a:defRPr/>
            </a:pPr>
            <a:r>
              <a:rPr kumimoji="0" lang="en-GB" sz="2000" b="1" i="0" u="sng" strike="noStrike" kern="1200" cap="none" spc="0" normalizeH="0" baseline="0" noProof="0">
                <a:ln>
                  <a:noFill/>
                </a:ln>
                <a:solidFill>
                  <a:srgbClr val="0070C0"/>
                </a:solidFill>
                <a:effectLst/>
                <a:uLnTx/>
                <a:uFillTx/>
                <a:latin typeface="Arial" charset="0"/>
                <a:ea typeface="+mn-ea"/>
                <a:cs typeface="+mn-cs"/>
              </a:rPr>
              <a:t>www.hmrc.gov.uk/startingup  </a:t>
            </a:r>
          </a:p>
          <a:p>
            <a:pPr marL="0" marR="0" lvl="0" indent="0" algn="l" defTabSz="457200" rtl="0" eaLnBrk="0" fontAlgn="base" latinLnBrk="0" hangingPunct="0">
              <a:lnSpc>
                <a:spcPct val="100000"/>
              </a:lnSpc>
              <a:spcBef>
                <a:spcPct val="50000"/>
              </a:spcBef>
              <a:spcAft>
                <a:spcPct val="0"/>
              </a:spcAft>
              <a:buClrTx/>
              <a:buSzTx/>
              <a:buFontTx/>
              <a:buNone/>
              <a:tabLst/>
              <a:defRPr/>
            </a:pPr>
            <a:endParaRPr kumimoji="0" lang="en-GB" sz="2000" b="1" i="0" u="none" strike="noStrike" kern="1200" cap="none" spc="0" normalizeH="0" baseline="0" noProof="0">
              <a:ln>
                <a:noFill/>
              </a:ln>
              <a:solidFill>
                <a:prstClr val="black"/>
              </a:solidFill>
              <a:effectLst/>
              <a:uLnTx/>
              <a:uFillTx/>
              <a:latin typeface="Century Gothic" pitchFamily="34" charset="0"/>
              <a:ea typeface="ＭＳ Ｐゴシック" pitchFamily="-112" charset="-128"/>
              <a:cs typeface="+mn-cs"/>
            </a:endParaRPr>
          </a:p>
        </p:txBody>
      </p:sp>
    </p:spTree>
    <p:extLst>
      <p:ext uri="{BB962C8B-B14F-4D97-AF65-F5344CB8AC3E}">
        <p14:creationId xmlns:p14="http://schemas.microsoft.com/office/powerpoint/2010/main" val="27455543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656161" y="694821"/>
            <a:ext cx="8229600" cy="868346"/>
          </a:xfrm>
        </p:spPr>
        <p:txBody>
          <a:bodyPr>
            <a:noAutofit/>
          </a:bodyPr>
          <a:lstStyle/>
          <a:p>
            <a:r>
              <a:rPr lang="en-GB" sz="3600" b="1">
                <a:solidFill>
                  <a:schemeClr val="accent2">
                    <a:lumMod val="75000"/>
                  </a:schemeClr>
                </a:solidFill>
                <a:latin typeface="Century Gothic" pitchFamily="34" charset="0"/>
              </a:rPr>
              <a:t>Which Business Structure? </a:t>
            </a:r>
            <a:br>
              <a:rPr lang="en-GB" sz="3600" b="1">
                <a:latin typeface="Century Gothic" pitchFamily="34" charset="0"/>
              </a:rPr>
            </a:br>
            <a:endParaRPr lang="en-GB" sz="3600" b="1">
              <a:latin typeface="Century Gothic" pitchFamily="34" charset="0"/>
            </a:endParaRPr>
          </a:p>
        </p:txBody>
      </p:sp>
      <p:sp>
        <p:nvSpPr>
          <p:cNvPr id="8" name="Text Box 3"/>
          <p:cNvSpPr txBox="1">
            <a:spLocks noChangeArrowheads="1"/>
          </p:cNvSpPr>
          <p:nvPr/>
        </p:nvSpPr>
        <p:spPr bwMode="auto">
          <a:xfrm>
            <a:off x="4656161" y="1888145"/>
            <a:ext cx="7179083" cy="4093428"/>
          </a:xfrm>
          <a:prstGeom prst="rect">
            <a:avLst/>
          </a:prstGeom>
          <a:noFill/>
          <a:ln w="9525">
            <a:noFill/>
            <a:miter lim="800000"/>
            <a:headEnd/>
            <a:tailEnd/>
          </a:ln>
        </p:spPr>
        <p:txBody>
          <a:bodyPr wrap="square">
            <a:spAutoFit/>
          </a:bodyPr>
          <a:lstStyle/>
          <a:p>
            <a:pPr marL="0" marR="0" lvl="0" indent="0" algn="l" defTabSz="914400" rtl="0" eaLnBrk="0" fontAlgn="base" latinLnBrk="0" hangingPunct="0">
              <a:lnSpc>
                <a:spcPct val="100000"/>
              </a:lnSpc>
              <a:spcBef>
                <a:spcPct val="50000"/>
              </a:spcBef>
              <a:spcAft>
                <a:spcPct val="0"/>
              </a:spcAft>
              <a:buClrTx/>
              <a:buSzTx/>
              <a:buFontTx/>
              <a:buNone/>
              <a:tabLst/>
              <a:defRPr/>
            </a:pPr>
            <a:r>
              <a:rPr kumimoji="0" lang="en-GB" sz="2000" b="1"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502040204020203" pitchFamily="34" charset="-34"/>
              </a:rPr>
              <a:t>SCENARIOS:</a:t>
            </a:r>
          </a:p>
          <a:p>
            <a:pPr marL="514350" marR="0" lvl="0" indent="-514350" algn="l" defTabSz="914400" rtl="0" eaLnBrk="0" fontAlgn="base" latinLnBrk="0" hangingPunct="0">
              <a:lnSpc>
                <a:spcPct val="100000"/>
              </a:lnSpc>
              <a:spcBef>
                <a:spcPct val="50000"/>
              </a:spcBef>
              <a:spcAft>
                <a:spcPct val="0"/>
              </a:spcAft>
              <a:buClrTx/>
              <a:buSzTx/>
              <a:buFontTx/>
              <a:buAutoNum type="arabicPeriod"/>
              <a:tabLst/>
              <a:defRPr/>
            </a:pPr>
            <a:r>
              <a:rPr kumimoji="0" lang="en-GB" sz="2000" b="0"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502040204020203" pitchFamily="34" charset="-34"/>
              </a:rPr>
              <a:t>Starting a small business on my own, with low risk, minimal investment, from my home. ?</a:t>
            </a:r>
          </a:p>
          <a:p>
            <a:pPr marL="514350" marR="0" lvl="0" indent="-514350" algn="l" defTabSz="914400" rtl="0" eaLnBrk="0" fontAlgn="base" latinLnBrk="0" hangingPunct="0">
              <a:lnSpc>
                <a:spcPct val="100000"/>
              </a:lnSpc>
              <a:spcBef>
                <a:spcPct val="50000"/>
              </a:spcBef>
              <a:spcAft>
                <a:spcPct val="0"/>
              </a:spcAft>
              <a:buClrTx/>
              <a:buSzTx/>
              <a:buFontTx/>
              <a:buAutoNum type="arabicPeriod"/>
              <a:tabLst/>
              <a:defRPr/>
            </a:pPr>
            <a:r>
              <a:rPr kumimoji="0" lang="en-GB" sz="2000" b="0"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502040204020203" pitchFamily="34" charset="-34"/>
              </a:rPr>
              <a:t>Want to start a local ‘grow your own veg’ education venture for my local town, need some small help with initial costs, and just want to earn a decent salary. ?</a:t>
            </a:r>
          </a:p>
          <a:p>
            <a:pPr marL="514350" marR="0" lvl="0" indent="-514350" algn="l" defTabSz="914400" rtl="0" eaLnBrk="0" fontAlgn="base" latinLnBrk="0" hangingPunct="0">
              <a:lnSpc>
                <a:spcPct val="100000"/>
              </a:lnSpc>
              <a:spcBef>
                <a:spcPct val="50000"/>
              </a:spcBef>
              <a:spcAft>
                <a:spcPct val="0"/>
              </a:spcAft>
              <a:buClrTx/>
              <a:buSzTx/>
              <a:buFontTx/>
              <a:buAutoNum type="arabicPeriod"/>
              <a:tabLst/>
              <a:defRPr/>
            </a:pPr>
            <a:r>
              <a:rPr kumimoji="0" lang="en-GB" sz="2000" b="0"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502040204020203" pitchFamily="34" charset="-34"/>
              </a:rPr>
              <a:t>Starting a business buying and selling latest technology. Starting investment is £160,000 which is borrowed. Customers are given 60 days to pay. Will want to claim tax back on purchases and will be employing 10 staff. ? </a:t>
            </a:r>
          </a:p>
          <a:p>
            <a:pPr marL="514350" marR="0" lvl="0" indent="-514350" algn="l" defTabSz="914400" rtl="0" eaLnBrk="0" fontAlgn="base" latinLnBrk="0" hangingPunct="0">
              <a:lnSpc>
                <a:spcPct val="100000"/>
              </a:lnSpc>
              <a:spcBef>
                <a:spcPct val="50000"/>
              </a:spcBef>
              <a:spcAft>
                <a:spcPct val="0"/>
              </a:spcAft>
              <a:buClrTx/>
              <a:buSzTx/>
              <a:buFontTx/>
              <a:buNone/>
              <a:tabLst/>
              <a:defRPr/>
            </a:pPr>
            <a:endParaRPr kumimoji="0" lang="en-GB" sz="2000" b="0" i="0" u="none" strike="noStrike" kern="1200" cap="none" spc="0" normalizeH="0" baseline="0" noProof="0">
              <a:ln>
                <a:noFill/>
              </a:ln>
              <a:solidFill>
                <a:prstClr val="black"/>
              </a:solidFill>
              <a:effectLst/>
              <a:uLnTx/>
              <a:uFillTx/>
              <a:latin typeface="Calibri" panose="020F0502020204030204"/>
              <a:ea typeface="ＭＳ Ｐゴシック" pitchFamily="-112" charset="-128"/>
              <a:cs typeface="DokChampa" panose="020B0502040204020203" pitchFamily="34" charset="-34"/>
            </a:endParaRPr>
          </a:p>
        </p:txBody>
      </p:sp>
      <p:pic>
        <p:nvPicPr>
          <p:cNvPr id="3" name="Picture 2" descr="A group of colorful signs&#10;&#10;Description automatically generated">
            <a:extLst>
              <a:ext uri="{FF2B5EF4-FFF2-40B4-BE49-F238E27FC236}">
                <a16:creationId xmlns:a16="http://schemas.microsoft.com/office/drawing/2014/main" id="{2DAC7664-4148-51DD-8213-D0CDCF651DA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04187" y="694821"/>
            <a:ext cx="4330194" cy="436071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982531" y="3880068"/>
            <a:ext cx="10226937" cy="1836025"/>
          </a:xfrm>
        </p:spPr>
        <p:txBody>
          <a:bodyPr vert="horz" lIns="91440" tIns="45720" rIns="91440" bIns="45720" rtlCol="0" anchor="b">
            <a:normAutofit/>
          </a:bodyPr>
          <a:lstStyle/>
          <a:p>
            <a:pPr algn="ctr" defTabSz="914400"/>
            <a:r>
              <a:rPr lang="en-US" sz="4400" b="1" dirty="0">
                <a:solidFill>
                  <a:srgbClr val="002060"/>
                </a:solidFill>
                <a:latin typeface="+mn-lt"/>
                <a:cs typeface="+mj-cs"/>
              </a:rPr>
              <a:t>Let’s take a break!</a:t>
            </a:r>
            <a:br>
              <a:rPr lang="en-US" sz="4400" b="1" dirty="0">
                <a:solidFill>
                  <a:srgbClr val="002060"/>
                </a:solidFill>
                <a:latin typeface="+mn-lt"/>
                <a:cs typeface="+mj-cs"/>
              </a:rPr>
            </a:br>
            <a:endParaRPr lang="en-US" sz="4400" b="1" dirty="0">
              <a:solidFill>
                <a:srgbClr val="002060"/>
              </a:solidFill>
              <a:latin typeface="+mn-lt"/>
              <a:cs typeface="+mj-cs"/>
            </a:endParaRPr>
          </a:p>
        </p:txBody>
      </p:sp>
      <p:pic>
        <p:nvPicPr>
          <p:cNvPr id="10" name="Picture 9" descr="A group of chocolate bars and foil wrapped candy&#10;&#10;Description automatically generated">
            <a:extLst>
              <a:ext uri="{FF2B5EF4-FFF2-40B4-BE49-F238E27FC236}">
                <a16:creationId xmlns:a16="http://schemas.microsoft.com/office/drawing/2014/main" id="{AC76D874-057F-77C1-0275-5B6F98B2B0F8}"/>
              </a:ext>
            </a:extLst>
          </p:cNvPr>
          <p:cNvPicPr>
            <a:picLocks noChangeAspect="1"/>
          </p:cNvPicPr>
          <p:nvPr/>
        </p:nvPicPr>
        <p:blipFill rotWithShape="1">
          <a:blip r:embed="rId2"/>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38533140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re 1">
            <a:extLst>
              <a:ext uri="{FF2B5EF4-FFF2-40B4-BE49-F238E27FC236}">
                <a16:creationId xmlns:a16="http://schemas.microsoft.com/office/drawing/2014/main" id="{4B2566F7-4148-4626-8653-03033D8A6EA0}"/>
              </a:ext>
            </a:extLst>
          </p:cNvPr>
          <p:cNvSpPr txBox="1">
            <a:spLocks/>
          </p:cNvSpPr>
          <p:nvPr/>
        </p:nvSpPr>
        <p:spPr>
          <a:xfrm>
            <a:off x="554269" y="306582"/>
            <a:ext cx="4007684" cy="171907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5400" b="1" i="0" u="none" strike="noStrike" kern="1200" cap="none" spc="0" normalizeH="0" baseline="0" noProof="0">
                <a:ln>
                  <a:noFill/>
                </a:ln>
                <a:solidFill>
                  <a:prstClr val="black"/>
                </a:solidFill>
                <a:effectLst>
                  <a:outerShdw blurRad="38100" dist="38100" dir="2700000" algn="tl">
                    <a:srgbClr val="000000">
                      <a:alpha val="43137"/>
                    </a:srgbClr>
                  </a:outerShdw>
                </a:effectLst>
                <a:uLnTx/>
                <a:uFillTx/>
                <a:latin typeface="Calibri Light" panose="020F0302020204030204"/>
                <a:ea typeface="+mj-ea"/>
                <a:cs typeface="+mj-cs"/>
              </a:rPr>
              <a:t>Risk, Failure and Pain</a:t>
            </a:r>
          </a:p>
        </p:txBody>
      </p:sp>
      <p:sp>
        <p:nvSpPr>
          <p:cNvPr id="9" name="Rectangle 8">
            <a:extLst>
              <a:ext uri="{FF2B5EF4-FFF2-40B4-BE49-F238E27FC236}">
                <a16:creationId xmlns:a16="http://schemas.microsoft.com/office/drawing/2014/main" id="{C9938380-514D-4D69-BB61-268B50ACC5E1}"/>
              </a:ext>
            </a:extLst>
          </p:cNvPr>
          <p:cNvSpPr/>
          <p:nvPr/>
        </p:nvSpPr>
        <p:spPr>
          <a:xfrm>
            <a:off x="630936" y="2566048"/>
            <a:ext cx="4858512" cy="2126532"/>
          </a:xfrm>
          <a:prstGeom prst="rect">
            <a:avLst/>
          </a:prstGeom>
        </p:spPr>
        <p:txBody>
          <a:bodyPr vert="horz" lIns="91440" tIns="45720" rIns="91440" bIns="45720" rtlCol="0" anchor="t">
            <a:normAutofit/>
          </a:bodyPr>
          <a:lstStyle/>
          <a:p>
            <a:pPr marL="0" marR="0" lvl="0" indent="0" algn="l" defTabSz="457200" rtl="0" eaLnBrk="1" fontAlgn="auto" latinLnBrk="0" hangingPunct="1">
              <a:lnSpc>
                <a:spcPct val="90000"/>
              </a:lnSpc>
              <a:spcBef>
                <a:spcPts val="0"/>
              </a:spcBef>
              <a:spcAft>
                <a:spcPts val="600"/>
              </a:spcAft>
              <a:buClrTx/>
              <a:buSzTx/>
              <a:buFontTx/>
              <a:buNone/>
              <a:tabLst/>
              <a:defRPr/>
            </a:pPr>
            <a:r>
              <a:rPr kumimoji="0" lang="en-US" sz="2800" b="1" i="0" u="none" strike="noStrike" kern="1200" cap="none" spc="0" normalizeH="0" baseline="0" noProof="0">
                <a:ln>
                  <a:noFill/>
                </a:ln>
                <a:solidFill>
                  <a:srgbClr val="ED7D31"/>
                </a:solidFill>
                <a:effectLst/>
                <a:uLnTx/>
                <a:uFillTx/>
                <a:latin typeface="Calibri" panose="020F0502020204030204"/>
                <a:ea typeface="+mn-ea"/>
                <a:cs typeface="+mn-cs"/>
              </a:rPr>
              <a:t>What can you do to protect yourselves?</a:t>
            </a:r>
          </a:p>
          <a:p>
            <a:pPr marL="0" marR="0" lvl="0" indent="0" algn="l" defTabSz="457200" rtl="0" eaLnBrk="1" fontAlgn="auto" latinLnBrk="0" hangingPunct="1">
              <a:lnSpc>
                <a:spcPct val="90000"/>
              </a:lnSpc>
              <a:spcBef>
                <a:spcPts val="0"/>
              </a:spcBef>
              <a:spcAft>
                <a:spcPts val="60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a:p>
            <a:pPr marL="657225" marR="0" lvl="0" indent="-457200" algn="l" defTabSz="457200" rtl="0" eaLnBrk="1" fontAlgn="auto" latinLnBrk="0" hangingPunct="1">
              <a:lnSpc>
                <a:spcPct val="90000"/>
              </a:lnSpc>
              <a:spcBef>
                <a:spcPts val="0"/>
              </a:spcBef>
              <a:spcAft>
                <a:spcPts val="600"/>
              </a:spcAft>
              <a:buClrTx/>
              <a:buSzTx/>
              <a:buFont typeface="+mj-lt"/>
              <a:buAutoNum type="arabicPeriod"/>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Understand business structure</a:t>
            </a:r>
          </a:p>
          <a:p>
            <a:pPr marL="200025" marR="0" lvl="0" indent="0" algn="l" defTabSz="457200" rtl="0" eaLnBrk="1" fontAlgn="auto" latinLnBrk="0" hangingPunct="1">
              <a:lnSpc>
                <a:spcPct val="90000"/>
              </a:lnSpc>
              <a:spcBef>
                <a:spcPts val="0"/>
              </a:spcBef>
              <a:spcAft>
                <a:spcPts val="600"/>
              </a:spcAft>
              <a:buClrTx/>
              <a:buSzTx/>
              <a:buFontTx/>
              <a:buNone/>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And…</a:t>
            </a:r>
          </a:p>
        </p:txBody>
      </p:sp>
      <p:pic>
        <p:nvPicPr>
          <p:cNvPr id="2" name="Picture 2" descr="Image result for jump straight in funny frozen pool">
            <a:extLst>
              <a:ext uri="{FF2B5EF4-FFF2-40B4-BE49-F238E27FC236}">
                <a16:creationId xmlns:a16="http://schemas.microsoft.com/office/drawing/2014/main" id="{71BFE527-3F5F-4EAE-6B42-0FE6B066D7FD}"/>
              </a:ext>
            </a:extLst>
          </p:cNvPr>
          <p:cNvPicPr>
            <a:picLocks noChangeAspect="1" noChangeArrowheads="1"/>
          </p:cNvPicPr>
          <p:nvPr/>
        </p:nvPicPr>
        <p:blipFill>
          <a:blip r:embed="rId2" cstate="print"/>
          <a:stretch>
            <a:fillRect/>
          </a:stretch>
        </p:blipFill>
        <p:spPr bwMode="auto">
          <a:xfrm>
            <a:off x="5802287" y="981905"/>
            <a:ext cx="5835445" cy="4070223"/>
          </a:xfrm>
          <a:prstGeom prst="rect">
            <a:avLst/>
          </a:prstGeom>
          <a:noFill/>
        </p:spPr>
      </p:pic>
      <p:sp>
        <p:nvSpPr>
          <p:cNvPr id="4" name="TextBox 3">
            <a:extLst>
              <a:ext uri="{FF2B5EF4-FFF2-40B4-BE49-F238E27FC236}">
                <a16:creationId xmlns:a16="http://schemas.microsoft.com/office/drawing/2014/main" id="{B42DBF77-9297-8DED-C8F7-AEF240CB4235}"/>
              </a:ext>
            </a:extLst>
          </p:cNvPr>
          <p:cNvSpPr txBox="1"/>
          <p:nvPr/>
        </p:nvSpPr>
        <p:spPr>
          <a:xfrm>
            <a:off x="630936" y="5037061"/>
            <a:ext cx="6094324" cy="535531"/>
          </a:xfrm>
          <a:prstGeom prst="rect">
            <a:avLst/>
          </a:prstGeom>
          <a:noFill/>
        </p:spPr>
        <p:txBody>
          <a:bodyPr wrap="square">
            <a:spAutoFit/>
          </a:bodyPr>
          <a:lstStyle/>
          <a:p>
            <a:pPr marL="200025" marR="0" lvl="0" indent="0" algn="l" defTabSz="457200" rtl="0" eaLnBrk="1" fontAlgn="auto" latinLnBrk="0" hangingPunct="1">
              <a:lnSpc>
                <a:spcPct val="90000"/>
              </a:lnSpc>
              <a:spcBef>
                <a:spcPts val="0"/>
              </a:spcBef>
              <a:spcAft>
                <a:spcPts val="600"/>
              </a:spcAft>
              <a:buClrTx/>
              <a:buSzTx/>
              <a:buFontTx/>
              <a:buNone/>
              <a:tabLst/>
              <a:defRPr/>
            </a:pPr>
            <a:r>
              <a:rPr kumimoji="0" lang="en-US" sz="3200" b="0" i="0" u="none" strike="noStrike" kern="1200" cap="none" spc="0" normalizeH="0" baseline="0" noProof="0">
                <a:ln>
                  <a:noFill/>
                </a:ln>
                <a:solidFill>
                  <a:srgbClr val="C00000"/>
                </a:solidFill>
                <a:effectLst/>
                <a:uLnTx/>
                <a:uFillTx/>
                <a:latin typeface="Calibri" panose="020F0502020204030204"/>
                <a:ea typeface="+mn-ea"/>
                <a:cs typeface="+mn-cs"/>
              </a:rPr>
              <a:t>2.   Make a business plan!!!</a:t>
            </a:r>
          </a:p>
        </p:txBody>
      </p:sp>
    </p:spTree>
    <p:extLst>
      <p:ext uri="{BB962C8B-B14F-4D97-AF65-F5344CB8AC3E}">
        <p14:creationId xmlns:p14="http://schemas.microsoft.com/office/powerpoint/2010/main" val="365235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6CD3EF-8FD2-1E69-F643-064C2DCC213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7C27CE-5A2B-F034-186B-7C63EE48799B}"/>
              </a:ext>
            </a:extLst>
          </p:cNvPr>
          <p:cNvSpPr>
            <a:spLocks noGrp="1"/>
          </p:cNvSpPr>
          <p:nvPr>
            <p:ph idx="1"/>
          </p:nvPr>
        </p:nvSpPr>
        <p:spPr>
          <a:xfrm>
            <a:off x="4803112" y="2793442"/>
            <a:ext cx="6374083" cy="2746746"/>
          </a:xfrm>
        </p:spPr>
        <p:txBody>
          <a:bodyPr>
            <a:normAutofit/>
          </a:bodyPr>
          <a:lstStyle/>
          <a:p>
            <a:pPr marL="0" indent="0">
              <a:buNone/>
            </a:pPr>
            <a:r>
              <a:rPr lang="en-GB" sz="3600" b="1">
                <a:solidFill>
                  <a:srgbClr val="002060"/>
                </a:solidFill>
              </a:rPr>
              <a:t>What is a business plan?</a:t>
            </a:r>
            <a:endParaRPr lang="en-GB" sz="3200" b="1">
              <a:solidFill>
                <a:srgbClr val="002060"/>
              </a:solidFill>
            </a:endParaRPr>
          </a:p>
        </p:txBody>
      </p:sp>
      <p:pic>
        <p:nvPicPr>
          <p:cNvPr id="2" name="Picture 1" descr="Person with idea concept">
            <a:extLst>
              <a:ext uri="{FF2B5EF4-FFF2-40B4-BE49-F238E27FC236}">
                <a16:creationId xmlns:a16="http://schemas.microsoft.com/office/drawing/2014/main" id="{78C1B2C9-95DD-655A-8BA6-F53C47D24710}"/>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81C588FB-EF43-C2B5-572A-4EEBA160DF55}"/>
              </a:ext>
            </a:extLst>
          </p:cNvPr>
          <p:cNvSpPr>
            <a:spLocks noGrp="1"/>
          </p:cNvSpPr>
          <p:nvPr>
            <p:ph type="title"/>
          </p:nvPr>
        </p:nvSpPr>
        <p:spPr>
          <a:xfrm>
            <a:off x="4684452" y="484095"/>
            <a:ext cx="6251110" cy="856506"/>
          </a:xfrm>
        </p:spPr>
        <p:txBody>
          <a:bodyPr anchor="b">
            <a:normAutofit/>
          </a:bodyPr>
          <a:lstStyle/>
          <a:p>
            <a:r>
              <a:rPr lang="en-US" sz="5400">
                <a:solidFill>
                  <a:srgbClr val="002060"/>
                </a:solidFill>
                <a:latin typeface="Calibri" panose="020F0502020204030204" pitchFamily="34" charset="0"/>
                <a:ea typeface="Calibri" panose="020F0502020204030204" pitchFamily="34" charset="0"/>
                <a:cs typeface="Times New Roman" panose="02020603050405020304" pitchFamily="18" charset="0"/>
              </a:rPr>
              <a:t>DISCUSSION:</a:t>
            </a:r>
            <a:endParaRPr lang="en-US" sz="5400">
              <a:solidFill>
                <a:srgbClr val="002060"/>
              </a:solidFill>
            </a:endParaRPr>
          </a:p>
        </p:txBody>
      </p:sp>
    </p:spTree>
    <p:extLst>
      <p:ext uri="{BB962C8B-B14F-4D97-AF65-F5344CB8AC3E}">
        <p14:creationId xmlns:p14="http://schemas.microsoft.com/office/powerpoint/2010/main" val="13238041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descr="A chalkboard with a sign and glasses&#10;&#10;Description automatically generated">
            <a:extLst>
              <a:ext uri="{FF2B5EF4-FFF2-40B4-BE49-F238E27FC236}">
                <a16:creationId xmlns:a16="http://schemas.microsoft.com/office/drawing/2014/main" id="{3D5D9403-E043-BF8C-DA2D-43870A0987D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14200"/>
          <a:stretch/>
        </p:blipFill>
        <p:spPr>
          <a:xfrm>
            <a:off x="4634811" y="10"/>
            <a:ext cx="7557191" cy="57911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p:nvSpPr>
          <p:cNvPr id="3" name="Content Placeholder 2"/>
          <p:cNvSpPr>
            <a:spLocks noGrp="1"/>
          </p:cNvSpPr>
          <p:nvPr>
            <p:ph idx="1"/>
          </p:nvPr>
        </p:nvSpPr>
        <p:spPr>
          <a:xfrm>
            <a:off x="371094" y="1791855"/>
            <a:ext cx="4394870" cy="4133457"/>
          </a:xfrm>
        </p:spPr>
        <p:txBody>
          <a:bodyPr anchor="t">
            <a:normAutofit/>
          </a:bodyPr>
          <a:lstStyle/>
          <a:p>
            <a:pPr marL="0" indent="0">
              <a:buNone/>
            </a:pPr>
            <a:r>
              <a:rPr lang="en-GB" sz="3200" b="1" dirty="0">
                <a:solidFill>
                  <a:srgbClr val="002060"/>
                </a:solidFill>
              </a:rPr>
              <a:t>A business plan is a document that thoroughly explains a business idea and how it will be carried out.</a:t>
            </a:r>
          </a:p>
          <a:p>
            <a:endParaRPr lang="en-GB" sz="3200" b="1" dirty="0">
              <a:solidFill>
                <a:srgbClr val="002060"/>
              </a:solidFill>
            </a:endParaRPr>
          </a:p>
          <a:p>
            <a:endParaRPr lang="en-GB" sz="3200" b="1" dirty="0">
              <a:solidFill>
                <a:srgbClr val="002060"/>
              </a:solidFill>
            </a:endParaRPr>
          </a:p>
        </p:txBody>
      </p:sp>
      <p:sp>
        <p:nvSpPr>
          <p:cNvPr id="7" name="TextBox 6">
            <a:extLst>
              <a:ext uri="{FF2B5EF4-FFF2-40B4-BE49-F238E27FC236}">
                <a16:creationId xmlns:a16="http://schemas.microsoft.com/office/drawing/2014/main" id="{08EF859D-4238-B78B-533B-3E71E912CEC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picpedia.org/chalkboard/b/business-pla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39293769"/>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F0F53-53CE-F8E1-2B5E-A00A5950CDD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459C37-F55D-0C37-6662-CBAF136608A6}"/>
              </a:ext>
            </a:extLst>
          </p:cNvPr>
          <p:cNvSpPr>
            <a:spLocks noGrp="1"/>
          </p:cNvSpPr>
          <p:nvPr>
            <p:ph idx="1"/>
          </p:nvPr>
        </p:nvSpPr>
        <p:spPr>
          <a:xfrm>
            <a:off x="4684452" y="1796527"/>
            <a:ext cx="6492743" cy="3743661"/>
          </a:xfrm>
        </p:spPr>
        <p:txBody>
          <a:bodyPr>
            <a:normAutofit fontScale="92500" lnSpcReduction="10000"/>
          </a:bodyPr>
          <a:lstStyle/>
          <a:p>
            <a:pPr marL="0" indent="0">
              <a:buNone/>
            </a:pPr>
            <a:r>
              <a:rPr lang="en-GB" sz="2400" b="1" dirty="0">
                <a:solidFill>
                  <a:srgbClr val="002060"/>
                </a:solidFill>
              </a:rPr>
              <a:t>In groups:</a:t>
            </a:r>
            <a:br>
              <a:rPr lang="en-GB" sz="2400" b="1" dirty="0">
                <a:solidFill>
                  <a:srgbClr val="002060"/>
                </a:solidFill>
              </a:rPr>
            </a:br>
            <a:endParaRPr lang="en-GB" sz="2400" b="1" dirty="0">
              <a:solidFill>
                <a:srgbClr val="002060"/>
              </a:solidFill>
            </a:endParaRPr>
          </a:p>
          <a:p>
            <a:pPr marL="0" indent="0">
              <a:buNone/>
            </a:pPr>
            <a:r>
              <a:rPr lang="en-GB" sz="2400" i="1" dirty="0">
                <a:solidFill>
                  <a:srgbClr val="002060"/>
                </a:solidFill>
              </a:rPr>
              <a:t>What should be in a business plan?</a:t>
            </a:r>
          </a:p>
          <a:p>
            <a:pPr marL="0" indent="0">
              <a:buNone/>
            </a:pPr>
            <a:endParaRPr lang="en-GB" sz="2400" i="1" dirty="0">
              <a:solidFill>
                <a:srgbClr val="002060"/>
              </a:solidFill>
            </a:endParaRPr>
          </a:p>
          <a:p>
            <a:pPr marL="0" indent="0">
              <a:buNone/>
            </a:pPr>
            <a:r>
              <a:rPr lang="en-GB" sz="2400" i="1" dirty="0">
                <a:solidFill>
                  <a:srgbClr val="002060"/>
                </a:solidFill>
              </a:rPr>
              <a:t>What sections do you think it should include? </a:t>
            </a:r>
          </a:p>
          <a:p>
            <a:pPr marL="0" indent="0">
              <a:buNone/>
            </a:pPr>
            <a:endParaRPr lang="en-GB" sz="2400" i="1" dirty="0">
              <a:solidFill>
                <a:srgbClr val="002060"/>
              </a:solidFill>
            </a:endParaRPr>
          </a:p>
          <a:p>
            <a:pPr marL="0" indent="0">
              <a:buNone/>
            </a:pPr>
            <a:r>
              <a:rPr lang="en-GB" sz="2400" i="1" dirty="0">
                <a:solidFill>
                  <a:srgbClr val="002060"/>
                </a:solidFill>
              </a:rPr>
              <a:t>What research should you undertake?</a:t>
            </a:r>
          </a:p>
          <a:p>
            <a:pPr marL="0" indent="0">
              <a:buNone/>
            </a:pPr>
            <a:endParaRPr lang="en-GB" sz="2400" i="1" dirty="0">
              <a:solidFill>
                <a:srgbClr val="002060"/>
              </a:solidFill>
            </a:endParaRPr>
          </a:p>
          <a:p>
            <a:pPr marL="0" indent="0">
              <a:buNone/>
            </a:pPr>
            <a:r>
              <a:rPr lang="en-GB" sz="2400" i="1" dirty="0">
                <a:solidFill>
                  <a:srgbClr val="002060"/>
                </a:solidFill>
              </a:rPr>
              <a:t>What business principles should be covered?</a:t>
            </a:r>
            <a:br>
              <a:rPr lang="en-GB" sz="2400" i="1" dirty="0">
                <a:solidFill>
                  <a:srgbClr val="002060"/>
                </a:solidFill>
              </a:rPr>
            </a:br>
            <a:endParaRPr lang="en-GB" sz="1800" i="1" dirty="0">
              <a:solidFill>
                <a:srgbClr val="002060"/>
              </a:solidFill>
            </a:endParaRPr>
          </a:p>
        </p:txBody>
      </p:sp>
      <p:pic>
        <p:nvPicPr>
          <p:cNvPr id="2" name="Picture 1" descr="Person with idea concept">
            <a:extLst>
              <a:ext uri="{FF2B5EF4-FFF2-40B4-BE49-F238E27FC236}">
                <a16:creationId xmlns:a16="http://schemas.microsoft.com/office/drawing/2014/main" id="{F1BB1207-21F9-B9A6-7287-D55EF69D1551}"/>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232B649B-9EFE-28CB-C481-DD1D7C2C5B7A}"/>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a:t>
            </a:r>
            <a:endParaRPr lang="en-US" sz="5400" dirty="0">
              <a:solidFill>
                <a:srgbClr val="002060"/>
              </a:solidFill>
            </a:endParaRPr>
          </a:p>
        </p:txBody>
      </p:sp>
      <p:pic>
        <p:nvPicPr>
          <p:cNvPr id="4" name="Picture 2" descr="FOSS ACADEMIC | (Almost) De-Googled Research">
            <a:extLst>
              <a:ext uri="{FF2B5EF4-FFF2-40B4-BE49-F238E27FC236}">
                <a16:creationId xmlns:a16="http://schemas.microsoft.com/office/drawing/2014/main" id="{BF9A06A5-2678-A4D0-DCDB-32D3ADFD9D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695" r="19409"/>
          <a:stretch/>
        </p:blipFill>
        <p:spPr bwMode="auto">
          <a:xfrm rot="21105635">
            <a:off x="10362068" y="4318826"/>
            <a:ext cx="1146987" cy="1092002"/>
          </a:xfrm>
          <a:prstGeom prst="rect">
            <a:avLst/>
          </a:prstGeom>
          <a:noFill/>
          <a:ln w="57150">
            <a:solidFill>
              <a:srgbClr val="C00000"/>
            </a:solidFill>
            <a:prstDash val="sysDo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5859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89088" y="292874"/>
            <a:ext cx="8579296" cy="3960441"/>
          </a:xfrm>
        </p:spPr>
        <p:txBody>
          <a:bodyPr>
            <a:normAutofit/>
          </a:bodyPr>
          <a:lstStyle/>
          <a:p>
            <a:pPr marL="0" indent="0">
              <a:buNone/>
            </a:pPr>
            <a:r>
              <a:rPr lang="en-GB" sz="3500" b="1" dirty="0"/>
              <a:t>Key Areas of a Business Plan:</a:t>
            </a:r>
          </a:p>
          <a:p>
            <a:pPr marL="0" indent="0">
              <a:buNone/>
            </a:pPr>
            <a:endParaRPr lang="en-GB" dirty="0"/>
          </a:p>
        </p:txBody>
      </p:sp>
      <p:pic>
        <p:nvPicPr>
          <p:cNvPr id="4" name="Online Media 3" title="Writing a Business Plan">
            <a:hlinkClick r:id="" action="ppaction://media"/>
            <a:extLst>
              <a:ext uri="{FF2B5EF4-FFF2-40B4-BE49-F238E27FC236}">
                <a16:creationId xmlns:a16="http://schemas.microsoft.com/office/drawing/2014/main" id="{250E79A4-B07F-4E91-8550-75DB663074C8}"/>
              </a:ext>
            </a:extLst>
          </p:cNvPr>
          <p:cNvPicPr>
            <a:picLocks noRot="1" noChangeAspect="1"/>
          </p:cNvPicPr>
          <p:nvPr>
            <a:videoFile r:link="rId1"/>
          </p:nvPr>
        </p:nvPicPr>
        <p:blipFill>
          <a:blip r:embed="rId3"/>
          <a:stretch>
            <a:fillRect/>
          </a:stretch>
        </p:blipFill>
        <p:spPr>
          <a:xfrm>
            <a:off x="2159986" y="1024128"/>
            <a:ext cx="7710261" cy="4356297"/>
          </a:xfrm>
          <a:prstGeom prst="rect">
            <a:avLst/>
          </a:prstGeom>
        </p:spPr>
      </p:pic>
    </p:spTree>
    <p:extLst>
      <p:ext uri="{BB962C8B-B14F-4D97-AF65-F5344CB8AC3E}">
        <p14:creationId xmlns:p14="http://schemas.microsoft.com/office/powerpoint/2010/main" val="3084749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Rot="1" noChangeArrowheads="1"/>
          </p:cNvSpPr>
          <p:nvPr>
            <p:ph type="title"/>
          </p:nvPr>
        </p:nvSpPr>
        <p:spPr>
          <a:xfrm>
            <a:off x="572493" y="238539"/>
            <a:ext cx="11018520" cy="649735"/>
          </a:xfrm>
        </p:spPr>
        <p:txBody>
          <a:bodyPr anchor="b">
            <a:noAutofit/>
          </a:bodyPr>
          <a:lstStyle/>
          <a:p>
            <a:pPr marL="0" indent="0">
              <a:spcBef>
                <a:spcPct val="60000"/>
              </a:spcBef>
              <a:buNone/>
              <a:defRPr/>
            </a:pPr>
            <a:r>
              <a:rPr lang="en-US" sz="3200" b="1" dirty="0"/>
              <a:t>A business plan will help you by aiming to pass three critical tests:</a:t>
            </a:r>
          </a:p>
        </p:txBody>
      </p:sp>
      <p:sp>
        <p:nvSpPr>
          <p:cNvPr id="78851" name="Rectangle 3"/>
          <p:cNvSpPr>
            <a:spLocks noGrp="1" noChangeArrowheads="1"/>
          </p:cNvSpPr>
          <p:nvPr>
            <p:ph idx="1"/>
          </p:nvPr>
        </p:nvSpPr>
        <p:spPr>
          <a:xfrm>
            <a:off x="3437617" y="1278052"/>
            <a:ext cx="6713552" cy="4119172"/>
          </a:xfrm>
        </p:spPr>
        <p:txBody>
          <a:bodyPr anchor="t">
            <a:normAutofit/>
          </a:bodyPr>
          <a:lstStyle/>
          <a:p>
            <a:pPr marL="0" indent="0">
              <a:buNone/>
              <a:defRPr/>
            </a:pPr>
            <a:r>
              <a:rPr lang="en-US" sz="2200" b="1" i="1" dirty="0">
                <a:solidFill>
                  <a:schemeClr val="accent2"/>
                </a:solidFill>
              </a:rPr>
              <a:t>The Reality Test </a:t>
            </a:r>
            <a:r>
              <a:rPr lang="en-US" sz="2200" dirty="0"/>
              <a:t>– proving that :</a:t>
            </a:r>
          </a:p>
          <a:p>
            <a:pPr marL="246888" lvl="1" indent="0">
              <a:buClr>
                <a:schemeClr val="folHlink"/>
              </a:buClr>
              <a:buNone/>
              <a:defRPr/>
            </a:pPr>
            <a:r>
              <a:rPr lang="en-US" sz="2200" dirty="0"/>
              <a:t>A market really does exist for your product or service. </a:t>
            </a:r>
          </a:p>
          <a:p>
            <a:pPr marL="246888" lvl="1" indent="0">
              <a:buClr>
                <a:schemeClr val="folHlink"/>
              </a:buClr>
              <a:buNone/>
              <a:defRPr/>
            </a:pPr>
            <a:r>
              <a:rPr lang="en-US" sz="2200" dirty="0"/>
              <a:t>You can actually build or provide it for the cost estimates in the plan.</a:t>
            </a:r>
          </a:p>
          <a:p>
            <a:pPr marL="0" indent="0">
              <a:buNone/>
              <a:defRPr/>
            </a:pPr>
            <a:r>
              <a:rPr lang="en-US" sz="2200" b="1" i="1" dirty="0">
                <a:solidFill>
                  <a:schemeClr val="accent2"/>
                </a:solidFill>
              </a:rPr>
              <a:t>The Competitive Test</a:t>
            </a:r>
            <a:r>
              <a:rPr lang="en-US" sz="2200" i="1" dirty="0"/>
              <a:t> </a:t>
            </a:r>
            <a:r>
              <a:rPr lang="en-US" sz="2200" dirty="0"/>
              <a:t>– evaluates: </a:t>
            </a:r>
          </a:p>
          <a:p>
            <a:pPr marL="246888" lvl="1" indent="0">
              <a:buClr>
                <a:schemeClr val="folHlink"/>
              </a:buClr>
              <a:buNone/>
              <a:defRPr/>
            </a:pPr>
            <a:r>
              <a:rPr lang="en-US" sz="2200" dirty="0"/>
              <a:t>A company’s position relative to its competitors.</a:t>
            </a:r>
          </a:p>
          <a:p>
            <a:pPr marL="246888" lvl="1" indent="0">
              <a:buClr>
                <a:schemeClr val="folHlink"/>
              </a:buClr>
              <a:buNone/>
              <a:defRPr/>
            </a:pPr>
            <a:r>
              <a:rPr lang="en-US" sz="2200" dirty="0"/>
              <a:t>Management’s ability to create a company that will gain an edge over its rivals.</a:t>
            </a:r>
          </a:p>
          <a:p>
            <a:pPr marL="0" indent="0">
              <a:buNone/>
              <a:defRPr/>
            </a:pPr>
            <a:r>
              <a:rPr lang="en-US" sz="2200" b="1" i="1" dirty="0">
                <a:solidFill>
                  <a:schemeClr val="accent2"/>
                </a:solidFill>
              </a:rPr>
              <a:t>The Value Test </a:t>
            </a:r>
            <a:r>
              <a:rPr lang="en-US" sz="2200" dirty="0"/>
              <a:t>– proving that:</a:t>
            </a:r>
          </a:p>
          <a:p>
            <a:pPr marL="246888" lvl="1" indent="0">
              <a:buClr>
                <a:schemeClr val="folHlink"/>
              </a:buClr>
              <a:buNone/>
              <a:defRPr/>
            </a:pPr>
            <a:r>
              <a:rPr lang="en-US" sz="2200" dirty="0"/>
              <a:t>There is an attractive rate of return on any investment.</a:t>
            </a:r>
          </a:p>
          <a:p>
            <a:pPr marL="246888" lvl="1" indent="0">
              <a:buClr>
                <a:schemeClr val="folHlink"/>
              </a:buClr>
              <a:buNone/>
              <a:defRPr/>
            </a:pPr>
            <a:r>
              <a:rPr lang="en-US" sz="2200" dirty="0"/>
              <a:t>Profitable and viable in the short and long term.</a:t>
            </a:r>
          </a:p>
          <a:p>
            <a:pPr>
              <a:spcBef>
                <a:spcPct val="60000"/>
              </a:spcBef>
              <a:defRPr/>
            </a:pPr>
            <a:endParaRPr lang="en-US" sz="2200" dirty="0"/>
          </a:p>
        </p:txBody>
      </p:sp>
      <p:pic>
        <p:nvPicPr>
          <p:cNvPr id="9218" name="Picture 2" descr="Expert Tip: Act your nutritional age - Precision Nutrition">
            <a:extLst>
              <a:ext uri="{FF2B5EF4-FFF2-40B4-BE49-F238E27FC236}">
                <a16:creationId xmlns:a16="http://schemas.microsoft.com/office/drawing/2014/main" id="{4CBD1EF6-1525-4680-8536-6ADE93DBB35B}"/>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162"/>
          <a:stretch/>
        </p:blipFill>
        <p:spPr bwMode="auto">
          <a:xfrm rot="5400000">
            <a:off x="125733" y="2288530"/>
            <a:ext cx="4003423" cy="2055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424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grpId="0" nodeType="clickEffect">
                                  <p:stCondLst>
                                    <p:cond delay="0"/>
                                  </p:stCondLst>
                                  <p:childTnLst>
                                    <p:set>
                                      <p:cBhvr>
                                        <p:cTn id="10" dur="1" fill="hold">
                                          <p:stCondLst>
                                            <p:cond delay="0"/>
                                          </p:stCondLst>
                                        </p:cTn>
                                        <p:tgtEl>
                                          <p:spTgt spid="78851">
                                            <p:txEl>
                                              <p:pRg st="0" end="0"/>
                                            </p:txEl>
                                          </p:spTgt>
                                        </p:tgtEl>
                                        <p:attrNameLst>
                                          <p:attrName>style.visibility</p:attrName>
                                        </p:attrNameLst>
                                      </p:cBhvr>
                                      <p:to>
                                        <p:strVal val="visible"/>
                                      </p:to>
                                    </p:set>
                                    <p:animEffect transition="in" filter="wipe(left)">
                                      <p:cBhvr>
                                        <p:cTn id="11" dur="500"/>
                                        <p:tgtEl>
                                          <p:spTgt spid="78851">
                                            <p:txEl>
                                              <p:pRg st="0" end="0"/>
                                            </p:txEl>
                                          </p:spTgt>
                                        </p:tgtEl>
                                      </p:cBhvr>
                                    </p:animEffect>
                                  </p:childTnLst>
                                </p:cTn>
                              </p:par>
                              <p:par>
                                <p:cTn id="12" presetID="22" presetClass="entr" presetSubtype="8" fill="hold" grpId="0" nodeType="withEffect">
                                  <p:stCondLst>
                                    <p:cond delay="0"/>
                                  </p:stCondLst>
                                  <p:childTnLst>
                                    <p:set>
                                      <p:cBhvr>
                                        <p:cTn id="13" dur="1" fill="hold">
                                          <p:stCondLst>
                                            <p:cond delay="0"/>
                                          </p:stCondLst>
                                        </p:cTn>
                                        <p:tgtEl>
                                          <p:spTgt spid="78851">
                                            <p:txEl>
                                              <p:pRg st="1" end="1"/>
                                            </p:txEl>
                                          </p:spTgt>
                                        </p:tgtEl>
                                        <p:attrNameLst>
                                          <p:attrName>style.visibility</p:attrName>
                                        </p:attrNameLst>
                                      </p:cBhvr>
                                      <p:to>
                                        <p:strVal val="visible"/>
                                      </p:to>
                                    </p:set>
                                    <p:animEffect transition="in" filter="wipe(left)">
                                      <p:cBhvr>
                                        <p:cTn id="14" dur="500"/>
                                        <p:tgtEl>
                                          <p:spTgt spid="78851">
                                            <p:txEl>
                                              <p:pRg st="1" end="1"/>
                                            </p:txEl>
                                          </p:spTgt>
                                        </p:tgtEl>
                                      </p:cBhvr>
                                    </p:animEffect>
                                  </p:childTnLst>
                                </p:cTn>
                              </p:par>
                              <p:par>
                                <p:cTn id="15" presetID="22" presetClass="entr" presetSubtype="8" fill="hold" grpId="0" nodeType="withEffect">
                                  <p:stCondLst>
                                    <p:cond delay="0"/>
                                  </p:stCondLst>
                                  <p:childTnLst>
                                    <p:set>
                                      <p:cBhvr>
                                        <p:cTn id="16" dur="1" fill="hold">
                                          <p:stCondLst>
                                            <p:cond delay="0"/>
                                          </p:stCondLst>
                                        </p:cTn>
                                        <p:tgtEl>
                                          <p:spTgt spid="78851">
                                            <p:txEl>
                                              <p:pRg st="2" end="2"/>
                                            </p:txEl>
                                          </p:spTgt>
                                        </p:tgtEl>
                                        <p:attrNameLst>
                                          <p:attrName>style.visibility</p:attrName>
                                        </p:attrNameLst>
                                      </p:cBhvr>
                                      <p:to>
                                        <p:strVal val="visible"/>
                                      </p:to>
                                    </p:set>
                                    <p:animEffect transition="in" filter="wipe(left)">
                                      <p:cBhvr>
                                        <p:cTn id="17" dur="500"/>
                                        <p:tgtEl>
                                          <p:spTgt spid="7885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8851">
                                            <p:txEl>
                                              <p:pRg st="3" end="3"/>
                                            </p:txEl>
                                          </p:spTgt>
                                        </p:tgtEl>
                                        <p:attrNameLst>
                                          <p:attrName>style.visibility</p:attrName>
                                        </p:attrNameLst>
                                      </p:cBhvr>
                                      <p:to>
                                        <p:strVal val="visible"/>
                                      </p:to>
                                    </p:set>
                                    <p:animEffect transition="in" filter="wipe(left)">
                                      <p:cBhvr>
                                        <p:cTn id="22" dur="500"/>
                                        <p:tgtEl>
                                          <p:spTgt spid="78851">
                                            <p:txEl>
                                              <p:pRg st="3" end="3"/>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78851">
                                            <p:txEl>
                                              <p:pRg st="4" end="4"/>
                                            </p:txEl>
                                          </p:spTgt>
                                        </p:tgtEl>
                                        <p:attrNameLst>
                                          <p:attrName>style.visibility</p:attrName>
                                        </p:attrNameLst>
                                      </p:cBhvr>
                                      <p:to>
                                        <p:strVal val="visible"/>
                                      </p:to>
                                    </p:set>
                                    <p:animEffect transition="in" filter="wipe(left)">
                                      <p:cBhvr>
                                        <p:cTn id="25" dur="500"/>
                                        <p:tgtEl>
                                          <p:spTgt spid="78851">
                                            <p:txEl>
                                              <p:pRg st="4" end="4"/>
                                            </p:txEl>
                                          </p:spTgt>
                                        </p:tgtEl>
                                      </p:cBhvr>
                                    </p:animEffect>
                                  </p:childTnLst>
                                </p:cTn>
                              </p:par>
                              <p:par>
                                <p:cTn id="26" presetID="22" presetClass="entr" presetSubtype="8" fill="hold" grpId="0" nodeType="withEffect">
                                  <p:stCondLst>
                                    <p:cond delay="0"/>
                                  </p:stCondLst>
                                  <p:childTnLst>
                                    <p:set>
                                      <p:cBhvr>
                                        <p:cTn id="27" dur="1" fill="hold">
                                          <p:stCondLst>
                                            <p:cond delay="0"/>
                                          </p:stCondLst>
                                        </p:cTn>
                                        <p:tgtEl>
                                          <p:spTgt spid="78851">
                                            <p:txEl>
                                              <p:pRg st="5" end="5"/>
                                            </p:txEl>
                                          </p:spTgt>
                                        </p:tgtEl>
                                        <p:attrNameLst>
                                          <p:attrName>style.visibility</p:attrName>
                                        </p:attrNameLst>
                                      </p:cBhvr>
                                      <p:to>
                                        <p:strVal val="visible"/>
                                      </p:to>
                                    </p:set>
                                    <p:animEffect transition="in" filter="wipe(left)">
                                      <p:cBhvr>
                                        <p:cTn id="28" dur="500"/>
                                        <p:tgtEl>
                                          <p:spTgt spid="78851">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78851">
                                            <p:txEl>
                                              <p:pRg st="6" end="6"/>
                                            </p:txEl>
                                          </p:spTgt>
                                        </p:tgtEl>
                                        <p:attrNameLst>
                                          <p:attrName>style.visibility</p:attrName>
                                        </p:attrNameLst>
                                      </p:cBhvr>
                                      <p:to>
                                        <p:strVal val="visible"/>
                                      </p:to>
                                    </p:set>
                                    <p:animEffect transition="in" filter="wipe(left)">
                                      <p:cBhvr>
                                        <p:cTn id="33" dur="500"/>
                                        <p:tgtEl>
                                          <p:spTgt spid="78851">
                                            <p:txEl>
                                              <p:pRg st="6" end="6"/>
                                            </p:txEl>
                                          </p:spTgt>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78851">
                                            <p:txEl>
                                              <p:pRg st="7" end="7"/>
                                            </p:txEl>
                                          </p:spTgt>
                                        </p:tgtEl>
                                        <p:attrNameLst>
                                          <p:attrName>style.visibility</p:attrName>
                                        </p:attrNameLst>
                                      </p:cBhvr>
                                      <p:to>
                                        <p:strVal val="visible"/>
                                      </p:to>
                                    </p:set>
                                    <p:animEffect transition="in" filter="wipe(left)">
                                      <p:cBhvr>
                                        <p:cTn id="36" dur="500"/>
                                        <p:tgtEl>
                                          <p:spTgt spid="78851">
                                            <p:txEl>
                                              <p:pRg st="7" end="7"/>
                                            </p:txEl>
                                          </p:spTgt>
                                        </p:tgtEl>
                                      </p:cBhvr>
                                    </p:animEffect>
                                  </p:childTnLst>
                                </p:cTn>
                              </p:par>
                              <p:par>
                                <p:cTn id="37" presetID="22" presetClass="entr" presetSubtype="8" fill="hold" grpId="0" nodeType="withEffect">
                                  <p:stCondLst>
                                    <p:cond delay="0"/>
                                  </p:stCondLst>
                                  <p:childTnLst>
                                    <p:set>
                                      <p:cBhvr>
                                        <p:cTn id="38" dur="1" fill="hold">
                                          <p:stCondLst>
                                            <p:cond delay="0"/>
                                          </p:stCondLst>
                                        </p:cTn>
                                        <p:tgtEl>
                                          <p:spTgt spid="78851">
                                            <p:txEl>
                                              <p:pRg st="8" end="8"/>
                                            </p:txEl>
                                          </p:spTgt>
                                        </p:tgtEl>
                                        <p:attrNameLst>
                                          <p:attrName>style.visibility</p:attrName>
                                        </p:attrNameLst>
                                      </p:cBhvr>
                                      <p:to>
                                        <p:strVal val="visible"/>
                                      </p:to>
                                    </p:set>
                                    <p:animEffect transition="in" filter="wipe(left)">
                                      <p:cBhvr>
                                        <p:cTn id="39" dur="500"/>
                                        <p:tgtEl>
                                          <p:spTgt spid="7885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1" grpId="0" uiExpand="1" build="p"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F0F53-53CE-F8E1-2B5E-A00A5950CDD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459C37-F55D-0C37-6662-CBAF136608A6}"/>
              </a:ext>
            </a:extLst>
          </p:cNvPr>
          <p:cNvSpPr>
            <a:spLocks noGrp="1"/>
          </p:cNvSpPr>
          <p:nvPr>
            <p:ph idx="1"/>
          </p:nvPr>
        </p:nvSpPr>
        <p:spPr>
          <a:xfrm>
            <a:off x="4684452" y="1796527"/>
            <a:ext cx="6492743" cy="3743661"/>
          </a:xfrm>
        </p:spPr>
        <p:txBody>
          <a:bodyPr>
            <a:normAutofit lnSpcReduction="10000"/>
          </a:bodyPr>
          <a:lstStyle/>
          <a:p>
            <a:pPr marL="0" indent="0">
              <a:buNone/>
            </a:pPr>
            <a:r>
              <a:rPr lang="en-GB" sz="2400" b="1" dirty="0">
                <a:solidFill>
                  <a:srgbClr val="002060"/>
                </a:solidFill>
              </a:rPr>
              <a:t>DISCUSS:</a:t>
            </a:r>
            <a:br>
              <a:rPr lang="en-GB" sz="2400" b="1" dirty="0">
                <a:solidFill>
                  <a:srgbClr val="002060"/>
                </a:solidFill>
              </a:rPr>
            </a:br>
            <a:br>
              <a:rPr lang="en-GB" sz="2400" dirty="0">
                <a:solidFill>
                  <a:srgbClr val="002060"/>
                </a:solidFill>
              </a:rPr>
            </a:br>
            <a:r>
              <a:rPr lang="en-GB" sz="2400" dirty="0">
                <a:solidFill>
                  <a:srgbClr val="002060"/>
                </a:solidFill>
              </a:rPr>
              <a:t>Who is a business plan for?</a:t>
            </a:r>
          </a:p>
          <a:p>
            <a:pPr marL="0" indent="0">
              <a:buNone/>
            </a:pPr>
            <a:endParaRPr lang="en-GB" sz="2400" dirty="0">
              <a:solidFill>
                <a:srgbClr val="002060"/>
              </a:solidFill>
            </a:endParaRPr>
          </a:p>
          <a:p>
            <a:pPr marL="0" indent="0">
              <a:buNone/>
            </a:pPr>
            <a:r>
              <a:rPr lang="en-GB" sz="2400" dirty="0">
                <a:solidFill>
                  <a:srgbClr val="002060"/>
                </a:solidFill>
              </a:rPr>
              <a:t>How can it be used?</a:t>
            </a:r>
          </a:p>
          <a:p>
            <a:pPr marL="0" indent="0">
              <a:buNone/>
            </a:pPr>
            <a:endParaRPr lang="en-GB" sz="2400" dirty="0">
              <a:solidFill>
                <a:srgbClr val="002060"/>
              </a:solidFill>
            </a:endParaRPr>
          </a:p>
          <a:p>
            <a:pPr marL="0" indent="0">
              <a:buNone/>
            </a:pPr>
            <a:r>
              <a:rPr lang="en-GB" sz="2400" dirty="0">
                <a:solidFill>
                  <a:srgbClr val="002060"/>
                </a:solidFill>
              </a:rPr>
              <a:t>What are the benefits of a complete, </a:t>
            </a:r>
            <a:br>
              <a:rPr lang="en-GB" sz="2400" dirty="0">
                <a:solidFill>
                  <a:srgbClr val="002060"/>
                </a:solidFill>
              </a:rPr>
            </a:br>
            <a:r>
              <a:rPr lang="en-GB" sz="2400" dirty="0">
                <a:solidFill>
                  <a:srgbClr val="002060"/>
                </a:solidFill>
              </a:rPr>
              <a:t>well-research business plan for an </a:t>
            </a:r>
            <a:br>
              <a:rPr lang="en-GB" sz="2400" dirty="0">
                <a:solidFill>
                  <a:srgbClr val="002060"/>
                </a:solidFill>
              </a:rPr>
            </a:br>
            <a:r>
              <a:rPr lang="en-GB" sz="2400" dirty="0">
                <a:solidFill>
                  <a:srgbClr val="002060"/>
                </a:solidFill>
              </a:rPr>
              <a:t>entrepreneur?</a:t>
            </a:r>
            <a:br>
              <a:rPr lang="en-GB" sz="2400" dirty="0">
                <a:solidFill>
                  <a:srgbClr val="002060"/>
                </a:solidFill>
              </a:rPr>
            </a:br>
            <a:endParaRPr lang="en-GB" sz="2400" dirty="0">
              <a:solidFill>
                <a:srgbClr val="002060"/>
              </a:solidFill>
            </a:endParaRPr>
          </a:p>
        </p:txBody>
      </p:sp>
      <p:pic>
        <p:nvPicPr>
          <p:cNvPr id="2" name="Picture 1" descr="Person with idea concept">
            <a:extLst>
              <a:ext uri="{FF2B5EF4-FFF2-40B4-BE49-F238E27FC236}">
                <a16:creationId xmlns:a16="http://schemas.microsoft.com/office/drawing/2014/main" id="{F1BB1207-21F9-B9A6-7287-D55EF69D1551}"/>
              </a:ext>
            </a:extLst>
          </p:cNvPr>
          <p:cNvPicPr>
            <a:picLocks noChangeAspect="1"/>
          </p:cNvPicPr>
          <p:nvPr/>
        </p:nvPicPr>
        <p:blipFill rotWithShape="1">
          <a:blip r:embed="rId2"/>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itle 1">
            <a:extLst>
              <a:ext uri="{FF2B5EF4-FFF2-40B4-BE49-F238E27FC236}">
                <a16:creationId xmlns:a16="http://schemas.microsoft.com/office/drawing/2014/main" id="{232B649B-9EFE-28CB-C481-DD1D7C2C5B7A}"/>
              </a:ext>
            </a:extLst>
          </p:cNvPr>
          <p:cNvSpPr>
            <a:spLocks noGrp="1"/>
          </p:cNvSpPr>
          <p:nvPr>
            <p:ph type="title"/>
          </p:nvPr>
        </p:nvSpPr>
        <p:spPr>
          <a:xfrm>
            <a:off x="4684452" y="484095"/>
            <a:ext cx="6251110" cy="856506"/>
          </a:xfrm>
        </p:spPr>
        <p:txBody>
          <a:bodyPr anchor="b">
            <a:normAutofit/>
          </a:bodyPr>
          <a:lstStyle/>
          <a:p>
            <a:r>
              <a:rPr lang="en-US" sz="5400" dirty="0">
                <a:solidFill>
                  <a:srgbClr val="002060"/>
                </a:solidFill>
                <a:latin typeface="Calibri" panose="020F0502020204030204" pitchFamily="34" charset="0"/>
                <a:ea typeface="Calibri" panose="020F0502020204030204" pitchFamily="34" charset="0"/>
                <a:cs typeface="Times New Roman" panose="02020603050405020304" pitchFamily="18" charset="0"/>
              </a:rPr>
              <a:t>ACTIVITY</a:t>
            </a:r>
            <a:endParaRPr lang="en-US" sz="5400" dirty="0">
              <a:solidFill>
                <a:srgbClr val="002060"/>
              </a:solidFill>
            </a:endParaRPr>
          </a:p>
        </p:txBody>
      </p:sp>
      <p:pic>
        <p:nvPicPr>
          <p:cNvPr id="4" name="Picture 2" descr="FOSS ACADEMIC | (Almost) De-Googled Research">
            <a:extLst>
              <a:ext uri="{FF2B5EF4-FFF2-40B4-BE49-F238E27FC236}">
                <a16:creationId xmlns:a16="http://schemas.microsoft.com/office/drawing/2014/main" id="{A9BF7D9D-F82E-B6D7-B5C9-DBBCD4E362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695" r="19409"/>
          <a:stretch/>
        </p:blipFill>
        <p:spPr bwMode="auto">
          <a:xfrm rot="21105635">
            <a:off x="10362068" y="4318826"/>
            <a:ext cx="1146987" cy="1092002"/>
          </a:xfrm>
          <a:prstGeom prst="rect">
            <a:avLst/>
          </a:prstGeom>
          <a:noFill/>
          <a:ln w="57150">
            <a:solidFill>
              <a:srgbClr val="C00000"/>
            </a:solidFill>
            <a:prstDash val="sysDo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68328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12315" y="264006"/>
            <a:ext cx="8229600" cy="924712"/>
          </a:xfrm>
        </p:spPr>
        <p:txBody>
          <a:bodyPr/>
          <a:lstStyle/>
          <a:p>
            <a:pPr eaLnBrk="1" hangingPunct="1"/>
            <a:r>
              <a:rPr lang="en-GB" sz="3200" b="1" dirty="0">
                <a:solidFill>
                  <a:srgbClr val="002060"/>
                </a:solidFill>
                <a:latin typeface="+mn-lt"/>
              </a:rPr>
              <a:t>WHO READS IT?</a:t>
            </a:r>
          </a:p>
        </p:txBody>
      </p:sp>
      <p:pic>
        <p:nvPicPr>
          <p:cNvPr id="1026" name="Picture 2">
            <a:extLst>
              <a:ext uri="{FF2B5EF4-FFF2-40B4-BE49-F238E27FC236}">
                <a16:creationId xmlns:a16="http://schemas.microsoft.com/office/drawing/2014/main" id="{E54BD63E-37EC-BCB6-2FC3-06F05AF404B3}"/>
              </a:ext>
            </a:extLst>
          </p:cNvPr>
          <p:cNvPicPr>
            <a:picLocks noChangeAspect="1" noChangeArrowheads="1"/>
          </p:cNvPicPr>
          <p:nvPr/>
        </p:nvPicPr>
        <p:blipFill>
          <a:blip r:embed="rId3">
            <a:extLst>
              <a:ext uri="{837473B0-CC2E-450A-ABE3-18F120FF3D39}">
                <a1611:picAttrSrcUrl xmlns:a1611="http://schemas.microsoft.com/office/drawing/2016/11/main" r:id="rId4"/>
              </a:ext>
            </a:extLst>
          </a:blip>
          <a:srcRect/>
          <a:stretch/>
        </p:blipFill>
        <p:spPr bwMode="auto">
          <a:xfrm>
            <a:off x="5701728" y="618309"/>
            <a:ext cx="6121123" cy="4340700"/>
          </a:xfrm>
          <a:prstGeom prst="rect">
            <a:avLst/>
          </a:prstGeom>
          <a:noFill/>
          <a:extLst>
            <a:ext uri="{909E8E84-426E-40DD-AFC4-6F175D3DCCD1}">
              <a14:hiddenFill xmlns:a14="http://schemas.microsoft.com/office/drawing/2010/main">
                <a:solidFill>
                  <a:srgbClr val="FFFFFF"/>
                </a:solidFill>
              </a14:hiddenFill>
            </a:ext>
          </a:extLst>
        </p:spPr>
      </p:pic>
      <p:sp>
        <p:nvSpPr>
          <p:cNvPr id="13" name="Oval 12">
            <a:extLst>
              <a:ext uri="{FF2B5EF4-FFF2-40B4-BE49-F238E27FC236}">
                <a16:creationId xmlns:a16="http://schemas.microsoft.com/office/drawing/2014/main" id="{086A3803-AD74-3D8D-95E0-243C3933FAB9}"/>
              </a:ext>
            </a:extLst>
          </p:cNvPr>
          <p:cNvSpPr/>
          <p:nvPr/>
        </p:nvSpPr>
        <p:spPr>
          <a:xfrm>
            <a:off x="354743" y="1293093"/>
            <a:ext cx="975067" cy="116929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14" name="Rectangle 13" descr="Bank">
            <a:extLst>
              <a:ext uri="{FF2B5EF4-FFF2-40B4-BE49-F238E27FC236}">
                <a16:creationId xmlns:a16="http://schemas.microsoft.com/office/drawing/2014/main" id="{EF75538E-ADEB-8A0D-F9D4-851D601EE773}"/>
              </a:ext>
            </a:extLst>
          </p:cNvPr>
          <p:cNvSpPr/>
          <p:nvPr/>
        </p:nvSpPr>
        <p:spPr>
          <a:xfrm>
            <a:off x="503654" y="1620786"/>
            <a:ext cx="565538" cy="678188"/>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08162A38-97C8-E547-E852-059D1BD7B20C}"/>
              </a:ext>
            </a:extLst>
          </p:cNvPr>
          <p:cNvSpPr/>
          <p:nvPr/>
        </p:nvSpPr>
        <p:spPr>
          <a:xfrm>
            <a:off x="309054" y="2319560"/>
            <a:ext cx="975067" cy="116929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18" name="Rectangle 17" descr="Dollar">
            <a:extLst>
              <a:ext uri="{FF2B5EF4-FFF2-40B4-BE49-F238E27FC236}">
                <a16:creationId xmlns:a16="http://schemas.microsoft.com/office/drawing/2014/main" id="{76C07E49-5F30-02DA-2F88-C99EB61B0801}"/>
              </a:ext>
            </a:extLst>
          </p:cNvPr>
          <p:cNvSpPr/>
          <p:nvPr/>
        </p:nvSpPr>
        <p:spPr>
          <a:xfrm>
            <a:off x="498671" y="2647253"/>
            <a:ext cx="565538" cy="678188"/>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7F90E8F5-DFDC-2CE1-3520-BEC96B2E79F4}"/>
              </a:ext>
            </a:extLst>
          </p:cNvPr>
          <p:cNvSpPr/>
          <p:nvPr/>
        </p:nvSpPr>
        <p:spPr>
          <a:xfrm>
            <a:off x="335260" y="3261110"/>
            <a:ext cx="975067" cy="116929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15" name="Rectangle 14" descr="Hierarchy">
            <a:extLst>
              <a:ext uri="{FF2B5EF4-FFF2-40B4-BE49-F238E27FC236}">
                <a16:creationId xmlns:a16="http://schemas.microsoft.com/office/drawing/2014/main" id="{F39D0ADB-36C6-0523-29A2-29C947F80BE1}"/>
              </a:ext>
            </a:extLst>
          </p:cNvPr>
          <p:cNvSpPr/>
          <p:nvPr/>
        </p:nvSpPr>
        <p:spPr>
          <a:xfrm>
            <a:off x="498669" y="3570195"/>
            <a:ext cx="565538" cy="678188"/>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ED3A969B-A6F4-A658-FCA9-F4E8DD5AC3E1}"/>
              </a:ext>
            </a:extLst>
          </p:cNvPr>
          <p:cNvSpPr/>
          <p:nvPr/>
        </p:nvSpPr>
        <p:spPr>
          <a:xfrm>
            <a:off x="354743" y="4197071"/>
            <a:ext cx="975067" cy="1169291"/>
          </a:xfrm>
          <a:prstGeom prst="ellipse">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17" name="Rectangle 16" descr="Kiosk">
            <a:extLst>
              <a:ext uri="{FF2B5EF4-FFF2-40B4-BE49-F238E27FC236}">
                <a16:creationId xmlns:a16="http://schemas.microsoft.com/office/drawing/2014/main" id="{9B4946DC-1FAB-B147-58F9-B437CA514063}"/>
              </a:ext>
            </a:extLst>
          </p:cNvPr>
          <p:cNvSpPr/>
          <p:nvPr/>
        </p:nvSpPr>
        <p:spPr>
          <a:xfrm>
            <a:off x="498669" y="4495570"/>
            <a:ext cx="565538" cy="678188"/>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9B8F330E-ED61-2730-ED25-F18CAADA2578}"/>
              </a:ext>
            </a:extLst>
          </p:cNvPr>
          <p:cNvSpPr/>
          <p:nvPr/>
        </p:nvSpPr>
        <p:spPr>
          <a:xfrm>
            <a:off x="547696" y="700235"/>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grpSp>
        <p:nvGrpSpPr>
          <p:cNvPr id="24" name="Group 23">
            <a:extLst>
              <a:ext uri="{FF2B5EF4-FFF2-40B4-BE49-F238E27FC236}">
                <a16:creationId xmlns:a16="http://schemas.microsoft.com/office/drawing/2014/main" id="{2DF136BB-7756-1CAF-549D-5EC6BF7C662A}"/>
              </a:ext>
            </a:extLst>
          </p:cNvPr>
          <p:cNvGrpSpPr/>
          <p:nvPr/>
        </p:nvGrpSpPr>
        <p:grpSpPr>
          <a:xfrm>
            <a:off x="1271836" y="1293091"/>
            <a:ext cx="4251509" cy="1169291"/>
            <a:chOff x="4165725" y="259299"/>
            <a:chExt cx="2139382" cy="778141"/>
          </a:xfrm>
        </p:grpSpPr>
        <p:sp>
          <p:nvSpPr>
            <p:cNvPr id="25" name="Rectangle 24">
              <a:extLst>
                <a:ext uri="{FF2B5EF4-FFF2-40B4-BE49-F238E27FC236}">
                  <a16:creationId xmlns:a16="http://schemas.microsoft.com/office/drawing/2014/main" id="{AB41B313-A382-9F7A-C855-6C4DCD31DE6F}"/>
                </a:ext>
              </a:extLst>
            </p:cNvPr>
            <p:cNvSpPr/>
            <p:nvPr/>
          </p:nvSpPr>
          <p:spPr>
            <a:xfrm>
              <a:off x="4165726" y="259299"/>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26" name="TextBox 25">
              <a:extLst>
                <a:ext uri="{FF2B5EF4-FFF2-40B4-BE49-F238E27FC236}">
                  <a16:creationId xmlns:a16="http://schemas.microsoft.com/office/drawing/2014/main" id="{F49102F3-867E-362F-67C4-797755003C75}"/>
                </a:ext>
              </a:extLst>
            </p:cNvPr>
            <p:cNvSpPr txBox="1"/>
            <p:nvPr/>
          </p:nvSpPr>
          <p:spPr>
            <a:xfrm>
              <a:off x="4165725" y="259299"/>
              <a:ext cx="2139382" cy="7781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marR="0" lvl="0" indent="0" algn="l" defTabSz="488950" rtl="0" eaLnBrk="1" fontAlgn="auto" latinLnBrk="0" hangingPunct="1">
                <a:lnSpc>
                  <a:spcPct val="100000"/>
                </a:lnSpc>
                <a:spcBef>
                  <a:spcPct val="0"/>
                </a:spcBef>
                <a:spcAft>
                  <a:spcPct val="35000"/>
                </a:spcAft>
                <a:buClrTx/>
                <a:buSzTx/>
                <a:buFontTx/>
                <a:buNone/>
                <a:tabLst/>
                <a:defRPr/>
              </a:pPr>
              <a:r>
                <a:rPr kumimoji="0" lang="en-GB" sz="1200" b="1" i="1"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The bank manager</a:t>
              </a:r>
              <a:r>
                <a:rPr kumimoji="0" lang="en-GB"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 May show that the entrepreneur is capable of managing the firm in a market environment. </a:t>
              </a:r>
              <a:endParaRPr kumimoji="0" lang="en-US"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grpSp>
      <p:grpSp>
        <p:nvGrpSpPr>
          <p:cNvPr id="27" name="Group 26">
            <a:extLst>
              <a:ext uri="{FF2B5EF4-FFF2-40B4-BE49-F238E27FC236}">
                <a16:creationId xmlns:a16="http://schemas.microsoft.com/office/drawing/2014/main" id="{91314BC7-1DC0-B5D4-46E1-0968F010D10D}"/>
              </a:ext>
            </a:extLst>
          </p:cNvPr>
          <p:cNvGrpSpPr/>
          <p:nvPr/>
        </p:nvGrpSpPr>
        <p:grpSpPr>
          <a:xfrm>
            <a:off x="1245982" y="2277097"/>
            <a:ext cx="3489676" cy="1169291"/>
            <a:chOff x="1067056" y="1772310"/>
            <a:chExt cx="1834190" cy="778141"/>
          </a:xfrm>
        </p:grpSpPr>
        <p:sp>
          <p:nvSpPr>
            <p:cNvPr id="28" name="Rectangle 27">
              <a:extLst>
                <a:ext uri="{FF2B5EF4-FFF2-40B4-BE49-F238E27FC236}">
                  <a16:creationId xmlns:a16="http://schemas.microsoft.com/office/drawing/2014/main" id="{DC21AD00-8610-39F1-E87E-EE77EA6CA62F}"/>
                </a:ext>
              </a:extLst>
            </p:cNvPr>
            <p:cNvSpPr/>
            <p:nvPr/>
          </p:nvSpPr>
          <p:spPr>
            <a:xfrm>
              <a:off x="1067056" y="1772310"/>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29" name="TextBox 28">
              <a:extLst>
                <a:ext uri="{FF2B5EF4-FFF2-40B4-BE49-F238E27FC236}">
                  <a16:creationId xmlns:a16="http://schemas.microsoft.com/office/drawing/2014/main" id="{0B6705BA-8453-56A7-5921-42CAF9AB9B04}"/>
                </a:ext>
              </a:extLst>
            </p:cNvPr>
            <p:cNvSpPr txBox="1"/>
            <p:nvPr/>
          </p:nvSpPr>
          <p:spPr>
            <a:xfrm>
              <a:off x="1067056" y="1772310"/>
              <a:ext cx="1834190" cy="7781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marR="0" lvl="0" indent="0" algn="l" defTabSz="488950" rtl="0" eaLnBrk="1" fontAlgn="auto" latinLnBrk="0" hangingPunct="1">
                <a:lnSpc>
                  <a:spcPct val="100000"/>
                </a:lnSpc>
                <a:spcBef>
                  <a:spcPct val="0"/>
                </a:spcBef>
                <a:spcAft>
                  <a:spcPct val="35000"/>
                </a:spcAft>
                <a:buClrTx/>
                <a:buSzTx/>
                <a:buFontTx/>
                <a:buNone/>
                <a:tabLst/>
                <a:defRPr/>
              </a:pPr>
              <a:r>
                <a:rPr kumimoji="0" lang="en-GB" sz="1200" b="1" i="1"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Investors</a:t>
              </a:r>
              <a:r>
                <a:rPr kumimoji="0" lang="en-GB"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 To gain capital you will need to show the viability of a business and potential for ROI</a:t>
              </a:r>
              <a:endParaRPr kumimoji="0" lang="en-US"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grpSp>
      <p:grpSp>
        <p:nvGrpSpPr>
          <p:cNvPr id="30" name="Group 29">
            <a:extLst>
              <a:ext uri="{FF2B5EF4-FFF2-40B4-BE49-F238E27FC236}">
                <a16:creationId xmlns:a16="http://schemas.microsoft.com/office/drawing/2014/main" id="{1B754FFC-5067-A5EF-5FF1-FE78C5DBDA8A}"/>
              </a:ext>
            </a:extLst>
          </p:cNvPr>
          <p:cNvGrpSpPr/>
          <p:nvPr/>
        </p:nvGrpSpPr>
        <p:grpSpPr>
          <a:xfrm>
            <a:off x="1216824" y="3306326"/>
            <a:ext cx="3811145" cy="1169291"/>
            <a:chOff x="4165726" y="1772310"/>
            <a:chExt cx="1834190" cy="778141"/>
          </a:xfrm>
        </p:grpSpPr>
        <p:sp>
          <p:nvSpPr>
            <p:cNvPr id="31" name="Rectangle 30">
              <a:extLst>
                <a:ext uri="{FF2B5EF4-FFF2-40B4-BE49-F238E27FC236}">
                  <a16:creationId xmlns:a16="http://schemas.microsoft.com/office/drawing/2014/main" id="{CD78922C-024E-153A-8903-C5671768DDF7}"/>
                </a:ext>
              </a:extLst>
            </p:cNvPr>
            <p:cNvSpPr/>
            <p:nvPr/>
          </p:nvSpPr>
          <p:spPr>
            <a:xfrm>
              <a:off x="4165726" y="1772310"/>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32" name="TextBox 31">
              <a:extLst>
                <a:ext uri="{FF2B5EF4-FFF2-40B4-BE49-F238E27FC236}">
                  <a16:creationId xmlns:a16="http://schemas.microsoft.com/office/drawing/2014/main" id="{7DE32D67-8215-44E0-0373-7C452A27F7C9}"/>
                </a:ext>
              </a:extLst>
            </p:cNvPr>
            <p:cNvSpPr txBox="1"/>
            <p:nvPr/>
          </p:nvSpPr>
          <p:spPr>
            <a:xfrm>
              <a:off x="4165726" y="1772310"/>
              <a:ext cx="1834190" cy="7781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marR="0" lvl="0" indent="0" algn="l" defTabSz="488950" rtl="0" eaLnBrk="1" fontAlgn="auto" latinLnBrk="0" hangingPunct="1">
                <a:lnSpc>
                  <a:spcPct val="100000"/>
                </a:lnSpc>
                <a:spcBef>
                  <a:spcPct val="0"/>
                </a:spcBef>
                <a:spcAft>
                  <a:spcPct val="35000"/>
                </a:spcAft>
                <a:buClrTx/>
                <a:buSzTx/>
                <a:buFontTx/>
                <a:buNone/>
                <a:tabLst/>
                <a:defRPr/>
              </a:pPr>
              <a:r>
                <a:rPr kumimoji="0" lang="en-GB" sz="1200" b="1" i="1"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The business owner</a:t>
              </a:r>
              <a:r>
                <a:rPr kumimoji="0" lang="en-GB"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 Helps develop the vision for the business and helps ensure that the aims are clearly set out. It also helps to ensure that business data is recorded and analysed correctly, thus minimising potential error.</a:t>
              </a:r>
              <a:endParaRPr kumimoji="0" lang="en-US"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grpSp>
      <p:grpSp>
        <p:nvGrpSpPr>
          <p:cNvPr id="33" name="Group 32">
            <a:extLst>
              <a:ext uri="{FF2B5EF4-FFF2-40B4-BE49-F238E27FC236}">
                <a16:creationId xmlns:a16="http://schemas.microsoft.com/office/drawing/2014/main" id="{0D8A8A23-17AD-1F5E-5900-15EFC0665A4D}"/>
              </a:ext>
            </a:extLst>
          </p:cNvPr>
          <p:cNvGrpSpPr/>
          <p:nvPr/>
        </p:nvGrpSpPr>
        <p:grpSpPr>
          <a:xfrm>
            <a:off x="1202192" y="4231070"/>
            <a:ext cx="4409686" cy="1169291"/>
            <a:chOff x="1067056" y="3285321"/>
            <a:chExt cx="1834190" cy="778141"/>
          </a:xfrm>
        </p:grpSpPr>
        <p:sp>
          <p:nvSpPr>
            <p:cNvPr id="34" name="Rectangle 33">
              <a:extLst>
                <a:ext uri="{FF2B5EF4-FFF2-40B4-BE49-F238E27FC236}">
                  <a16:creationId xmlns:a16="http://schemas.microsoft.com/office/drawing/2014/main" id="{49C99729-BD35-F6F4-ED14-8DAF76388D57}"/>
                </a:ext>
              </a:extLst>
            </p:cNvPr>
            <p:cNvSpPr/>
            <p:nvPr/>
          </p:nvSpPr>
          <p:spPr>
            <a:xfrm>
              <a:off x="1067056" y="3285321"/>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35" name="TextBox 34">
              <a:extLst>
                <a:ext uri="{FF2B5EF4-FFF2-40B4-BE49-F238E27FC236}">
                  <a16:creationId xmlns:a16="http://schemas.microsoft.com/office/drawing/2014/main" id="{C90B87B0-03B1-B2AC-F325-C8FDBBE96F39}"/>
                </a:ext>
              </a:extLst>
            </p:cNvPr>
            <p:cNvSpPr txBox="1"/>
            <p:nvPr/>
          </p:nvSpPr>
          <p:spPr>
            <a:xfrm>
              <a:off x="1067056" y="3285321"/>
              <a:ext cx="1834190" cy="778141"/>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marR="0" lvl="0" indent="0" algn="l" defTabSz="488950" rtl="0" eaLnBrk="1" fontAlgn="auto" latinLnBrk="0" hangingPunct="1">
                <a:lnSpc>
                  <a:spcPct val="100000"/>
                </a:lnSpc>
                <a:spcBef>
                  <a:spcPct val="0"/>
                </a:spcBef>
                <a:spcAft>
                  <a:spcPct val="35000"/>
                </a:spcAft>
                <a:buClrTx/>
                <a:buSzTx/>
                <a:buFontTx/>
                <a:buNone/>
                <a:tabLst/>
                <a:defRPr/>
              </a:pPr>
              <a:r>
                <a:rPr kumimoji="0" lang="en-GB" sz="1200" b="1"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The</a:t>
              </a:r>
              <a:r>
                <a:rPr kumimoji="0" lang="en-GB"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 </a:t>
              </a:r>
              <a:r>
                <a:rPr kumimoji="0" lang="en-GB" sz="1200" b="1"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Entrepreneur</a:t>
              </a:r>
              <a:r>
                <a:rPr kumimoji="0" lang="en-GB"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 to be aware of issues that might </a:t>
              </a:r>
              <a:r>
                <a:rPr lang="en-GB" sz="1200" dirty="0">
                  <a:solidFill>
                    <a:prstClr val="black">
                      <a:hueOff val="0"/>
                      <a:satOff val="0"/>
                      <a:lumOff val="0"/>
                      <a:alphaOff val="0"/>
                    </a:prstClr>
                  </a:solidFill>
                  <a:latin typeface="Calibri" panose="020F0502020204030204"/>
                </a:rPr>
                <a:t>a</a:t>
              </a:r>
              <a:r>
                <a:rPr kumimoji="0" lang="en-GB" sz="1200" b="0" i="0" u="none" strike="noStrike" kern="1200" cap="none" spc="0" normalizeH="0" baseline="0" noProof="0" dirty="0" err="1">
                  <a:ln>
                    <a:noFill/>
                  </a:ln>
                  <a:solidFill>
                    <a:prstClr val="black">
                      <a:hueOff val="0"/>
                      <a:satOff val="0"/>
                      <a:lumOff val="0"/>
                      <a:alphaOff val="0"/>
                    </a:prstClr>
                  </a:solidFill>
                  <a:effectLst/>
                  <a:uLnTx/>
                  <a:uFillTx/>
                  <a:latin typeface="Calibri" panose="020F0502020204030204"/>
                  <a:ea typeface="+mn-ea"/>
                  <a:cs typeface="+mn-cs"/>
                </a:rPr>
                <a:t>ffect</a:t>
              </a:r>
              <a:r>
                <a:rPr kumimoji="0" lang="en-GB"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 their </a:t>
              </a:r>
              <a:r>
                <a:rPr kumimoji="0" lang="en-GB" sz="1200" b="1" i="0" u="sng"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future</a:t>
              </a:r>
              <a:r>
                <a:rPr kumimoji="0" lang="en-GB"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 survival (i.e. customer opinion, technological change) and take steps to anticipate and deal with any problems</a:t>
              </a:r>
              <a:endParaRPr kumimoji="0" lang="en-US" sz="1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grpSp>
      <p:pic>
        <p:nvPicPr>
          <p:cNvPr id="12" name="Picture 11">
            <a:extLst>
              <a:ext uri="{FF2B5EF4-FFF2-40B4-BE49-F238E27FC236}">
                <a16:creationId xmlns:a16="http://schemas.microsoft.com/office/drawing/2014/main" id="{ED0200E3-3CC9-3D76-11FA-BF28231FD402}"/>
              </a:ext>
            </a:extLst>
          </p:cNvPr>
          <p:cNvPicPr>
            <a:picLocks noChangeAspect="1"/>
          </p:cNvPicPr>
          <p:nvPr/>
        </p:nvPicPr>
        <p:blipFill>
          <a:blip r:embed="rId13"/>
          <a:stretch>
            <a:fillRect/>
          </a:stretch>
        </p:blipFill>
        <p:spPr>
          <a:xfrm>
            <a:off x="5701728" y="4110189"/>
            <a:ext cx="6176511" cy="1385542"/>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12315" y="264006"/>
            <a:ext cx="8229600" cy="924712"/>
          </a:xfrm>
        </p:spPr>
        <p:txBody>
          <a:bodyPr/>
          <a:lstStyle/>
          <a:p>
            <a:pPr eaLnBrk="1" hangingPunct="1"/>
            <a:r>
              <a:rPr lang="en-GB" sz="3200" b="1" dirty="0">
                <a:solidFill>
                  <a:srgbClr val="002060"/>
                </a:solidFill>
                <a:latin typeface="+mn-lt"/>
              </a:rPr>
              <a:t>WHO READS IT?</a:t>
            </a:r>
          </a:p>
        </p:txBody>
      </p:sp>
      <p:sp>
        <p:nvSpPr>
          <p:cNvPr id="22" name="Rectangle 21">
            <a:extLst>
              <a:ext uri="{FF2B5EF4-FFF2-40B4-BE49-F238E27FC236}">
                <a16:creationId xmlns:a16="http://schemas.microsoft.com/office/drawing/2014/main" id="{9B8F330E-ED61-2730-ED25-F18CAADA2578}"/>
              </a:ext>
            </a:extLst>
          </p:cNvPr>
          <p:cNvSpPr/>
          <p:nvPr/>
        </p:nvSpPr>
        <p:spPr>
          <a:xfrm>
            <a:off x="547696" y="700235"/>
            <a:ext cx="1834190" cy="778141"/>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2" name="Title 2">
            <a:extLst>
              <a:ext uri="{FF2B5EF4-FFF2-40B4-BE49-F238E27FC236}">
                <a16:creationId xmlns:a16="http://schemas.microsoft.com/office/drawing/2014/main" id="{248FD80E-F824-82FF-6895-5DC99E82CCF9}"/>
              </a:ext>
            </a:extLst>
          </p:cNvPr>
          <p:cNvSpPr txBox="1">
            <a:spLocks/>
          </p:cNvSpPr>
          <p:nvPr/>
        </p:nvSpPr>
        <p:spPr>
          <a:xfrm>
            <a:off x="1464791" y="2028462"/>
            <a:ext cx="9149188" cy="180730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i="1" dirty="0">
                <a:solidFill>
                  <a:schemeClr val="accent2"/>
                </a:solidFill>
                <a:latin typeface="Bradley Hand ITC" panose="03070402050302030203" pitchFamily="66" charset="0"/>
              </a:rPr>
              <a:t>…and your lecturer for Assessment 2 </a:t>
            </a:r>
          </a:p>
        </p:txBody>
      </p:sp>
      <p:pic>
        <p:nvPicPr>
          <p:cNvPr id="4" name="Picture 3" descr="A yellow smiley face with a black background&#10;&#10;Description automatically generated">
            <a:extLst>
              <a:ext uri="{FF2B5EF4-FFF2-40B4-BE49-F238E27FC236}">
                <a16:creationId xmlns:a16="http://schemas.microsoft.com/office/drawing/2014/main" id="{70D65039-92B2-3BB7-C135-E38D0C1602F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rot="827109" flipH="1">
            <a:off x="9525000" y="3643812"/>
            <a:ext cx="1454727" cy="1454727"/>
          </a:xfrm>
          <a:prstGeom prst="rect">
            <a:avLst/>
          </a:prstGeom>
        </p:spPr>
      </p:pic>
    </p:spTree>
    <p:extLst>
      <p:ext uri="{BB962C8B-B14F-4D97-AF65-F5344CB8AC3E}">
        <p14:creationId xmlns:p14="http://schemas.microsoft.com/office/powerpoint/2010/main" val="8875438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6" name="Picture 5" descr="A chalkboard with a sign and glasses&#10;&#10;Description automatically generated">
            <a:extLst>
              <a:ext uri="{FF2B5EF4-FFF2-40B4-BE49-F238E27FC236}">
                <a16:creationId xmlns:a16="http://schemas.microsoft.com/office/drawing/2014/main" id="{3D5D9403-E043-BF8C-DA2D-43870A0987D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14200"/>
          <a:stretch/>
        </p:blipFill>
        <p:spPr>
          <a:xfrm>
            <a:off x="4634811" y="10"/>
            <a:ext cx="7557191" cy="57911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p:nvSpPr>
          <p:cNvPr id="7" name="TextBox 6">
            <a:extLst>
              <a:ext uri="{FF2B5EF4-FFF2-40B4-BE49-F238E27FC236}">
                <a16:creationId xmlns:a16="http://schemas.microsoft.com/office/drawing/2014/main" id="{08EF859D-4238-B78B-533B-3E71E912CECE}"/>
              </a:ext>
            </a:extLst>
          </p:cNvPr>
          <p:cNvSpPr txBox="1"/>
          <p:nvPr/>
        </p:nvSpPr>
        <p:spPr>
          <a:xfrm>
            <a:off x="9884958" y="6657945"/>
            <a:ext cx="2307042"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www.picpedia.org/chalkboard/b/business-plan.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2C9EA7-3F10-7167-AD65-97E26D59D035}"/>
              </a:ext>
            </a:extLst>
          </p:cNvPr>
          <p:cNvSpPr>
            <a:spLocks noGrp="1"/>
          </p:cNvSpPr>
          <p:nvPr>
            <p:ph type="title"/>
          </p:nvPr>
        </p:nvSpPr>
        <p:spPr>
          <a:xfrm>
            <a:off x="266209" y="199445"/>
            <a:ext cx="4368602" cy="1466485"/>
          </a:xfrm>
        </p:spPr>
        <p:txBody>
          <a:bodyPr vert="horz" lIns="91440" tIns="45720" rIns="91440" bIns="45720" rtlCol="0" anchor="b">
            <a:normAutofit fontScale="90000"/>
          </a:bodyPr>
          <a:lstStyle/>
          <a:p>
            <a:r>
              <a:rPr lang="en-US" sz="5400" b="1" dirty="0"/>
              <a:t>Types of Business Plans</a:t>
            </a:r>
          </a:p>
        </p:txBody>
      </p:sp>
      <p:sp>
        <p:nvSpPr>
          <p:cNvPr id="8" name="Text Box 3">
            <a:extLst>
              <a:ext uri="{FF2B5EF4-FFF2-40B4-BE49-F238E27FC236}">
                <a16:creationId xmlns:a16="http://schemas.microsoft.com/office/drawing/2014/main" id="{BC7FC06A-307A-C5CC-BB93-FDFFFEFAF4C5}"/>
              </a:ext>
            </a:extLst>
          </p:cNvPr>
          <p:cNvSpPr txBox="1">
            <a:spLocks noChangeArrowheads="1"/>
          </p:cNvSpPr>
          <p:nvPr/>
        </p:nvSpPr>
        <p:spPr bwMode="auto">
          <a:xfrm>
            <a:off x="400215" y="2046310"/>
            <a:ext cx="3483808" cy="3477875"/>
          </a:xfrm>
          <a:prstGeom prst="rect">
            <a:avLst/>
          </a:prstGeom>
          <a:noFill/>
          <a:ln w="9525">
            <a:noFill/>
            <a:miter lim="800000"/>
            <a:headEnd/>
            <a:tailEnd/>
          </a:ln>
        </p:spPr>
        <p:txBody>
          <a:bodyPr wrap="square">
            <a:spAutoFit/>
          </a:bodyPr>
          <a:lstStyle/>
          <a:p>
            <a:pPr eaLnBrk="0" hangingPunct="0">
              <a:spcBef>
                <a:spcPct val="50000"/>
              </a:spcBef>
            </a:pPr>
            <a:r>
              <a:rPr lang="en-GB" sz="2000" b="1" i="1" dirty="0">
                <a:solidFill>
                  <a:schemeClr val="accent1">
                    <a:lumMod val="50000"/>
                  </a:schemeClr>
                </a:solidFill>
                <a:latin typeface="Tahoma" pitchFamily="34" charset="0"/>
                <a:ea typeface="ＭＳ Ｐゴシック" pitchFamily="-112" charset="-128"/>
              </a:rPr>
              <a:t>Plain and Simple</a:t>
            </a:r>
            <a:r>
              <a:rPr lang="en-GB" sz="2000" dirty="0">
                <a:latin typeface="Tahoma" pitchFamily="34" charset="0"/>
                <a:ea typeface="ＭＳ Ｐゴシック" pitchFamily="-112" charset="-128"/>
              </a:rPr>
              <a:t>–‘Traditional’ Business Plan</a:t>
            </a:r>
          </a:p>
          <a:p>
            <a:pPr eaLnBrk="0" hangingPunct="0">
              <a:spcBef>
                <a:spcPct val="50000"/>
              </a:spcBef>
            </a:pPr>
            <a:endParaRPr lang="en-GB" sz="2000" b="1" dirty="0">
              <a:latin typeface="Tahoma" pitchFamily="34" charset="0"/>
              <a:ea typeface="ＭＳ Ｐゴシック" pitchFamily="-112" charset="-128"/>
            </a:endParaRPr>
          </a:p>
          <a:p>
            <a:pPr eaLnBrk="0" hangingPunct="0">
              <a:spcBef>
                <a:spcPct val="50000"/>
              </a:spcBef>
            </a:pPr>
            <a:r>
              <a:rPr lang="en-GB" sz="2000" b="1" dirty="0">
                <a:solidFill>
                  <a:srgbClr val="FFC000"/>
                </a:solidFill>
                <a:latin typeface="Tahoma" pitchFamily="34" charset="0"/>
                <a:ea typeface="ＭＳ Ｐゴシック" pitchFamily="-112" charset="-128"/>
              </a:rPr>
              <a:t>Snapshot Overview:</a:t>
            </a:r>
            <a:br>
              <a:rPr lang="en-GB" sz="2000" dirty="0">
                <a:latin typeface="Tahoma" pitchFamily="34" charset="0"/>
                <a:ea typeface="ＭＳ Ｐゴシック" pitchFamily="-112" charset="-128"/>
              </a:rPr>
            </a:br>
            <a:r>
              <a:rPr lang="en-GB" sz="2000" dirty="0">
                <a:latin typeface="Tahoma" pitchFamily="34" charset="0"/>
                <a:ea typeface="ＭＳ Ｐゴシック" pitchFamily="-112" charset="-128"/>
              </a:rPr>
              <a:t>Business Model Canvas</a:t>
            </a:r>
          </a:p>
          <a:p>
            <a:pPr eaLnBrk="0" hangingPunct="0">
              <a:spcBef>
                <a:spcPct val="50000"/>
              </a:spcBef>
            </a:pPr>
            <a:endParaRPr lang="en-GB" sz="2000" dirty="0">
              <a:latin typeface="Tahoma" pitchFamily="34" charset="0"/>
              <a:ea typeface="ＭＳ Ｐゴシック" pitchFamily="-112" charset="-128"/>
            </a:endParaRPr>
          </a:p>
          <a:p>
            <a:pPr eaLnBrk="0" hangingPunct="0">
              <a:spcBef>
                <a:spcPct val="50000"/>
              </a:spcBef>
            </a:pPr>
            <a:r>
              <a:rPr lang="en-GB" sz="2000" dirty="0">
                <a:solidFill>
                  <a:srgbClr val="C00000"/>
                </a:solidFill>
                <a:latin typeface="Snap ITC" pitchFamily="82" charset="0"/>
                <a:ea typeface="ＭＳ Ｐゴシック" pitchFamily="-112" charset="-128"/>
              </a:rPr>
              <a:t>CREATIVE</a:t>
            </a:r>
            <a:r>
              <a:rPr lang="en-GB" sz="2000" dirty="0">
                <a:latin typeface="Tahoma" pitchFamily="34" charset="0"/>
                <a:ea typeface="ＭＳ Ｐゴシック" pitchFamily="-112" charset="-128"/>
              </a:rPr>
              <a:t>: </a:t>
            </a:r>
            <a:br>
              <a:rPr lang="en-GB" sz="2000" dirty="0">
                <a:latin typeface="Tahoma" pitchFamily="34" charset="0"/>
                <a:ea typeface="ＭＳ Ｐゴシック" pitchFamily="-112" charset="-128"/>
              </a:rPr>
            </a:br>
            <a:r>
              <a:rPr lang="en-GB" sz="2000" dirty="0">
                <a:latin typeface="Tahoma" pitchFamily="34" charset="0"/>
                <a:ea typeface="ＭＳ Ｐゴシック" pitchFamily="-112" charset="-128"/>
              </a:rPr>
              <a:t>Simply Do Ideas Concept Canvas, etc.</a:t>
            </a:r>
            <a:endParaRPr lang="en-GB" sz="2800" dirty="0">
              <a:latin typeface="Tahoma" pitchFamily="34" charset="0"/>
              <a:ea typeface="ＭＳ Ｐゴシック" pitchFamily="-112" charset="-128"/>
            </a:endParaRPr>
          </a:p>
        </p:txBody>
      </p:sp>
    </p:spTree>
    <p:extLst>
      <p:ext uri="{BB962C8B-B14F-4D97-AF65-F5344CB8AC3E}">
        <p14:creationId xmlns:p14="http://schemas.microsoft.com/office/powerpoint/2010/main" val="2413267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EAB557A-FAF2-4E8C-B3B9-2A34778580EC}"/>
              </a:ext>
            </a:extLst>
          </p:cNvPr>
          <p:cNvSpPr>
            <a:spLocks noGrp="1"/>
          </p:cNvSpPr>
          <p:nvPr>
            <p:ph type="title"/>
          </p:nvPr>
        </p:nvSpPr>
        <p:spPr>
          <a:xfrm>
            <a:off x="838200" y="365125"/>
            <a:ext cx="6639559" cy="1807305"/>
          </a:xfrm>
        </p:spPr>
        <p:txBody>
          <a:bodyPr>
            <a:normAutofit/>
          </a:bodyPr>
          <a:lstStyle/>
          <a:p>
            <a:r>
              <a:rPr lang="en-GB" b="1" dirty="0"/>
              <a:t>The tried and tested traditional approach…</a:t>
            </a:r>
          </a:p>
        </p:txBody>
      </p:sp>
      <p:pic>
        <p:nvPicPr>
          <p:cNvPr id="17413" name="Picture 17412">
            <a:extLst>
              <a:ext uri="{FF2B5EF4-FFF2-40B4-BE49-F238E27FC236}">
                <a16:creationId xmlns:a16="http://schemas.microsoft.com/office/drawing/2014/main" id="{FCDAB14D-9F6C-1547-0E97-691A5174D887}"/>
              </a:ext>
            </a:extLst>
          </p:cNvPr>
          <p:cNvPicPr>
            <a:picLocks noChangeAspect="1"/>
          </p:cNvPicPr>
          <p:nvPr/>
        </p:nvPicPr>
        <p:blipFill>
          <a:blip r:embed="rId2">
            <a:extLst>
              <a:ext uri="{837473B0-CC2E-450A-ABE3-18F120FF3D39}">
                <a1611:picAttrSrcUrl xmlns:a1611="http://schemas.microsoft.com/office/drawing/2016/11/main" r:id="rId3"/>
              </a:ext>
            </a:extLst>
          </a:blip>
          <a:srcRect l="24301" r="24301"/>
          <a:stretch/>
        </p:blipFill>
        <p:spPr>
          <a:xfrm>
            <a:off x="7165594" y="10"/>
            <a:ext cx="5026406" cy="578103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Content Placeholder 3">
            <a:extLst>
              <a:ext uri="{FF2B5EF4-FFF2-40B4-BE49-F238E27FC236}">
                <a16:creationId xmlns:a16="http://schemas.microsoft.com/office/drawing/2014/main" id="{099E1809-F31A-B3EB-B506-358611CBAFB1}"/>
              </a:ext>
            </a:extLst>
          </p:cNvPr>
          <p:cNvSpPr>
            <a:spLocks noGrp="1"/>
          </p:cNvSpPr>
          <p:nvPr>
            <p:ph idx="1"/>
          </p:nvPr>
        </p:nvSpPr>
        <p:spPr>
          <a:xfrm>
            <a:off x="838200" y="2243637"/>
            <a:ext cx="6241869" cy="3399517"/>
          </a:xfrm>
        </p:spPr>
        <p:txBody>
          <a:bodyPr>
            <a:normAutofit lnSpcReduction="10000"/>
          </a:bodyPr>
          <a:lstStyle/>
          <a:p>
            <a:pPr marL="0" indent="0" eaLnBrk="0" hangingPunct="0">
              <a:spcBef>
                <a:spcPct val="50000"/>
              </a:spcBef>
              <a:buNone/>
            </a:pPr>
            <a:r>
              <a:rPr lang="en-GB" sz="2000" dirty="0">
                <a:latin typeface="Tahoma" pitchFamily="34" charset="0"/>
                <a:ea typeface="ＭＳ Ｐゴシック" pitchFamily="-112" charset="-128"/>
              </a:rPr>
              <a:t>The ‘Traditional’ Business Plan</a:t>
            </a:r>
          </a:p>
          <a:p>
            <a:pPr eaLnBrk="0" hangingPunct="0">
              <a:spcBef>
                <a:spcPct val="50000"/>
              </a:spcBef>
              <a:buFontTx/>
              <a:buChar char="-"/>
            </a:pPr>
            <a:r>
              <a:rPr lang="en-GB" sz="2000" dirty="0">
                <a:latin typeface="Tahoma" pitchFamily="34" charset="0"/>
                <a:ea typeface="ＭＳ Ｐゴシック" pitchFamily="-112" charset="-128"/>
              </a:rPr>
              <a:t> Used by banks and required by funders</a:t>
            </a:r>
          </a:p>
          <a:p>
            <a:pPr eaLnBrk="0" hangingPunct="0">
              <a:spcBef>
                <a:spcPct val="50000"/>
              </a:spcBef>
              <a:buFontTx/>
              <a:buChar char="-"/>
            </a:pPr>
            <a:r>
              <a:rPr lang="en-GB" sz="2000" dirty="0">
                <a:latin typeface="Tahoma" pitchFamily="34" charset="0"/>
                <a:ea typeface="ＭＳ Ｐゴシック" pitchFamily="-112" charset="-128"/>
              </a:rPr>
              <a:t> Very formal and analytical</a:t>
            </a:r>
          </a:p>
          <a:p>
            <a:pPr eaLnBrk="0" hangingPunct="0">
              <a:spcBef>
                <a:spcPct val="50000"/>
              </a:spcBef>
              <a:buFontTx/>
              <a:buChar char="-"/>
            </a:pPr>
            <a:r>
              <a:rPr lang="en-GB" sz="2000" dirty="0">
                <a:latin typeface="Tahoma" pitchFamily="34" charset="0"/>
                <a:ea typeface="ＭＳ Ｐゴシック" pitchFamily="-112" charset="-128"/>
              </a:rPr>
              <a:t> Can be a HEAVY document as it covers all business topics and interests!</a:t>
            </a:r>
          </a:p>
          <a:p>
            <a:pPr eaLnBrk="0" hangingPunct="0">
              <a:spcBef>
                <a:spcPct val="50000"/>
              </a:spcBef>
              <a:buFontTx/>
              <a:buChar char="-"/>
            </a:pPr>
            <a:r>
              <a:rPr lang="en-GB" sz="2000" b="1" dirty="0">
                <a:latin typeface="Tahoma" pitchFamily="34" charset="0"/>
                <a:ea typeface="ＭＳ Ｐゴシック" pitchFamily="-112" charset="-128"/>
              </a:rPr>
              <a:t> </a:t>
            </a:r>
            <a:r>
              <a:rPr lang="en-GB" sz="2000" dirty="0">
                <a:latin typeface="Tahoma" pitchFamily="34" charset="0"/>
                <a:ea typeface="ＭＳ Ｐゴシック" pitchFamily="-112" charset="-128"/>
              </a:rPr>
              <a:t>Excellent where risk or investment is high.</a:t>
            </a:r>
          </a:p>
          <a:p>
            <a:pPr marL="0" indent="0" eaLnBrk="0" hangingPunct="0">
              <a:spcBef>
                <a:spcPct val="50000"/>
              </a:spcBef>
              <a:buNone/>
            </a:pPr>
            <a:endParaRPr lang="en-GB" sz="2000" dirty="0">
              <a:latin typeface="Tahoma" pitchFamily="34" charset="0"/>
              <a:ea typeface="ＭＳ Ｐゴシック" pitchFamily="-112" charset="-128"/>
            </a:endParaRPr>
          </a:p>
          <a:p>
            <a:pPr marL="0" indent="0" eaLnBrk="0" hangingPunct="0">
              <a:spcBef>
                <a:spcPct val="50000"/>
              </a:spcBef>
              <a:buNone/>
            </a:pPr>
            <a:r>
              <a:rPr lang="en-GB" sz="2400" b="1" i="1" dirty="0">
                <a:solidFill>
                  <a:schemeClr val="accent2"/>
                </a:solidFill>
                <a:latin typeface="Tahoma" pitchFamily="34" charset="0"/>
                <a:ea typeface="ＭＳ Ｐゴシック" pitchFamily="-112" charset="-128"/>
              </a:rPr>
              <a:t>Thorough and in-depth examination of the proposed business!</a:t>
            </a:r>
          </a:p>
        </p:txBody>
      </p:sp>
      <p:sp>
        <p:nvSpPr>
          <p:cNvPr id="5" name="TextBox 4">
            <a:extLst>
              <a:ext uri="{FF2B5EF4-FFF2-40B4-BE49-F238E27FC236}">
                <a16:creationId xmlns:a16="http://schemas.microsoft.com/office/drawing/2014/main" id="{7D9BAEEC-DFC2-0226-4690-FE3E17BCC899}"/>
              </a:ext>
            </a:extLst>
          </p:cNvPr>
          <p:cNvSpPr txBox="1"/>
          <p:nvPr/>
        </p:nvSpPr>
        <p:spPr>
          <a:xfrm>
            <a:off x="7165594" y="5781040"/>
            <a:ext cx="5026406" cy="230832"/>
          </a:xfrm>
          <a:prstGeom prst="rect">
            <a:avLst/>
          </a:prstGeom>
          <a:noFill/>
        </p:spPr>
        <p:txBody>
          <a:bodyPr wrap="square" rtlCol="0">
            <a:spAutoFit/>
          </a:bodyPr>
          <a:lstStyle/>
          <a:p>
            <a:r>
              <a:rPr lang="en-GB" sz="900">
                <a:hlinkClick r:id="rId3" tooltip="https://management.closeupengineering.it/business-plan/8471/"/>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19437203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EAB557A-FAF2-4E8C-B3B9-2A34778580EC}"/>
              </a:ext>
            </a:extLst>
          </p:cNvPr>
          <p:cNvSpPr>
            <a:spLocks noGrp="1"/>
          </p:cNvSpPr>
          <p:nvPr>
            <p:ph type="title"/>
          </p:nvPr>
        </p:nvSpPr>
        <p:spPr>
          <a:xfrm>
            <a:off x="561109" y="-32037"/>
            <a:ext cx="8425873" cy="1249401"/>
          </a:xfrm>
        </p:spPr>
        <p:txBody>
          <a:bodyPr>
            <a:normAutofit/>
          </a:bodyPr>
          <a:lstStyle/>
          <a:p>
            <a:r>
              <a:rPr lang="en-GB" b="1" dirty="0"/>
              <a:t>BMC – Business Model Canvas</a:t>
            </a:r>
          </a:p>
        </p:txBody>
      </p:sp>
      <p:pic>
        <p:nvPicPr>
          <p:cNvPr id="6" name="Online Media 2" title="Ep 2 - Visualizing Your Business Model">
            <a:hlinkClick r:id="" action="ppaction://media"/>
            <a:extLst>
              <a:ext uri="{FF2B5EF4-FFF2-40B4-BE49-F238E27FC236}">
                <a16:creationId xmlns:a16="http://schemas.microsoft.com/office/drawing/2014/main" id="{E0BFCA89-A625-833C-6353-A7D0D5B8B406}"/>
              </a:ext>
            </a:extLst>
          </p:cNvPr>
          <p:cNvPicPr>
            <a:picLocks noRot="1" noChangeAspect="1"/>
          </p:cNvPicPr>
          <p:nvPr>
            <a:videoFile r:link="rId1"/>
          </p:nvPr>
        </p:nvPicPr>
        <p:blipFill>
          <a:blip r:embed="rId3"/>
          <a:stretch>
            <a:fillRect/>
          </a:stretch>
        </p:blipFill>
        <p:spPr>
          <a:xfrm>
            <a:off x="1836418" y="980501"/>
            <a:ext cx="8248026" cy="4660135"/>
          </a:xfrm>
          <a:prstGeom prst="rect">
            <a:avLst/>
          </a:prstGeom>
        </p:spPr>
      </p:pic>
    </p:spTree>
    <p:extLst>
      <p:ext uri="{BB962C8B-B14F-4D97-AF65-F5344CB8AC3E}">
        <p14:creationId xmlns:p14="http://schemas.microsoft.com/office/powerpoint/2010/main" val="1266812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business model&#10;&#10;Description automatically generated">
            <a:extLst>
              <a:ext uri="{FF2B5EF4-FFF2-40B4-BE49-F238E27FC236}">
                <a16:creationId xmlns:a16="http://schemas.microsoft.com/office/drawing/2014/main" id="{9C087E12-2CFA-CA3B-3A65-B433C5A1E4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2138" y="680502"/>
            <a:ext cx="7511911" cy="4472410"/>
          </a:xfrm>
          <a:prstGeom prst="rect">
            <a:avLst/>
          </a:prstGeom>
        </p:spPr>
      </p:pic>
      <p:sp>
        <p:nvSpPr>
          <p:cNvPr id="3" name="Content Placeholder 3">
            <a:extLst>
              <a:ext uri="{FF2B5EF4-FFF2-40B4-BE49-F238E27FC236}">
                <a16:creationId xmlns:a16="http://schemas.microsoft.com/office/drawing/2014/main" id="{C8618D65-EEE5-946A-3838-E1996C649FA2}"/>
              </a:ext>
            </a:extLst>
          </p:cNvPr>
          <p:cNvSpPr>
            <a:spLocks noGrp="1"/>
          </p:cNvSpPr>
          <p:nvPr>
            <p:ph idx="1"/>
          </p:nvPr>
        </p:nvSpPr>
        <p:spPr>
          <a:xfrm>
            <a:off x="337951" y="409303"/>
            <a:ext cx="3467695" cy="5329645"/>
          </a:xfrm>
        </p:spPr>
        <p:txBody>
          <a:bodyPr>
            <a:normAutofit/>
          </a:bodyPr>
          <a:lstStyle/>
          <a:p>
            <a:pPr eaLnBrk="0" hangingPunct="0">
              <a:spcBef>
                <a:spcPct val="50000"/>
              </a:spcBef>
              <a:buFontTx/>
              <a:buChar char="-"/>
            </a:pPr>
            <a:r>
              <a:rPr lang="en-GB" sz="2000" dirty="0">
                <a:latin typeface="Tahoma" pitchFamily="34" charset="0"/>
                <a:ea typeface="ＭＳ Ｐゴシック" pitchFamily="-112" charset="-128"/>
              </a:rPr>
              <a:t>More commonly applied to existing large organisations to understand S.W.O.T and growth opportunities.</a:t>
            </a:r>
          </a:p>
          <a:p>
            <a:pPr eaLnBrk="0" hangingPunct="0">
              <a:spcBef>
                <a:spcPct val="50000"/>
              </a:spcBef>
              <a:buFontTx/>
              <a:buChar char="-"/>
            </a:pPr>
            <a:r>
              <a:rPr lang="en-GB" sz="2000" dirty="0">
                <a:latin typeface="Tahoma" pitchFamily="34" charset="0"/>
                <a:ea typeface="ＭＳ Ｐゴシック" pitchFamily="-112" charset="-128"/>
              </a:rPr>
              <a:t> Not as detailed as a traditional plan but still considers critical elements</a:t>
            </a:r>
          </a:p>
          <a:p>
            <a:pPr eaLnBrk="0" hangingPunct="0">
              <a:spcBef>
                <a:spcPct val="50000"/>
              </a:spcBef>
              <a:buFontTx/>
              <a:buChar char="-"/>
            </a:pPr>
            <a:r>
              <a:rPr lang="en-GB" sz="2000" dirty="0">
                <a:latin typeface="Tahoma" pitchFamily="34" charset="0"/>
                <a:ea typeface="ＭＳ Ｐゴシック" pitchFamily="-112" charset="-128"/>
              </a:rPr>
              <a:t> A globally accepted format for sufficiently analysing and presenting a ‘snapshot’ business proposal</a:t>
            </a:r>
          </a:p>
          <a:p>
            <a:pPr marL="0" indent="0" eaLnBrk="0" hangingPunct="0">
              <a:spcBef>
                <a:spcPct val="50000"/>
              </a:spcBef>
              <a:buNone/>
            </a:pPr>
            <a:br>
              <a:rPr lang="en-GB" sz="2400" b="1" i="1" dirty="0">
                <a:solidFill>
                  <a:schemeClr val="accent2"/>
                </a:solidFill>
                <a:latin typeface="Tahoma" pitchFamily="34" charset="0"/>
                <a:ea typeface="ＭＳ Ｐゴシック" pitchFamily="-112" charset="-128"/>
              </a:rPr>
            </a:br>
            <a:r>
              <a:rPr lang="en-GB" sz="2400" b="1" i="1" dirty="0">
                <a:solidFill>
                  <a:schemeClr val="accent2"/>
                </a:solidFill>
                <a:latin typeface="Tahoma" pitchFamily="34" charset="0"/>
                <a:ea typeface="ＭＳ Ｐゴシック" pitchFamily="-112" charset="-128"/>
              </a:rPr>
              <a:t>Not enough detail on its own but far better than nothing at all!</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EAB557A-FAF2-4E8C-B3B9-2A34778580EC}"/>
              </a:ext>
            </a:extLst>
          </p:cNvPr>
          <p:cNvSpPr>
            <a:spLocks noGrp="1"/>
          </p:cNvSpPr>
          <p:nvPr>
            <p:ph type="title"/>
          </p:nvPr>
        </p:nvSpPr>
        <p:spPr>
          <a:xfrm>
            <a:off x="838200" y="365125"/>
            <a:ext cx="6639559" cy="1807305"/>
          </a:xfrm>
        </p:spPr>
        <p:txBody>
          <a:bodyPr>
            <a:normAutofit/>
          </a:bodyPr>
          <a:lstStyle/>
          <a:p>
            <a:r>
              <a:rPr lang="en-GB" b="1" dirty="0"/>
              <a:t>The creative approach to planning…</a:t>
            </a:r>
          </a:p>
        </p:txBody>
      </p:sp>
      <p:pic>
        <p:nvPicPr>
          <p:cNvPr id="17413" name="Picture 17412">
            <a:extLst>
              <a:ext uri="{FF2B5EF4-FFF2-40B4-BE49-F238E27FC236}">
                <a16:creationId xmlns:a16="http://schemas.microsoft.com/office/drawing/2014/main" id="{FCDAB14D-9F6C-1547-0E97-691A5174D887}"/>
              </a:ext>
            </a:extLst>
          </p:cNvPr>
          <p:cNvPicPr>
            <a:picLocks noChangeAspect="1"/>
          </p:cNvPicPr>
          <p:nvPr/>
        </p:nvPicPr>
        <p:blipFill>
          <a:blip r:embed="rId2">
            <a:extLst>
              <a:ext uri="{837473B0-CC2E-450A-ABE3-18F120FF3D39}">
                <a1611:picAttrSrcUrl xmlns:a1611="http://schemas.microsoft.com/office/drawing/2016/11/main" r:id="rId3"/>
              </a:ext>
            </a:extLst>
          </a:blip>
          <a:srcRect t="6870" b="6870"/>
          <a:stretch/>
        </p:blipFill>
        <p:spPr>
          <a:xfrm>
            <a:off x="7165594" y="10"/>
            <a:ext cx="5026406" cy="578103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Content Placeholder 3">
            <a:extLst>
              <a:ext uri="{FF2B5EF4-FFF2-40B4-BE49-F238E27FC236}">
                <a16:creationId xmlns:a16="http://schemas.microsoft.com/office/drawing/2014/main" id="{099E1809-F31A-B3EB-B506-358611CBAFB1}"/>
              </a:ext>
            </a:extLst>
          </p:cNvPr>
          <p:cNvSpPr>
            <a:spLocks noGrp="1"/>
          </p:cNvSpPr>
          <p:nvPr>
            <p:ph idx="1"/>
          </p:nvPr>
        </p:nvSpPr>
        <p:spPr>
          <a:xfrm>
            <a:off x="838200" y="2243637"/>
            <a:ext cx="6241869" cy="3399517"/>
          </a:xfrm>
        </p:spPr>
        <p:txBody>
          <a:bodyPr>
            <a:normAutofit fontScale="85000" lnSpcReduction="10000"/>
          </a:bodyPr>
          <a:lstStyle/>
          <a:p>
            <a:pPr eaLnBrk="0" hangingPunct="0">
              <a:spcBef>
                <a:spcPct val="50000"/>
              </a:spcBef>
              <a:buFontTx/>
              <a:buChar char="-"/>
            </a:pPr>
            <a:r>
              <a:rPr lang="en-GB" sz="2000" dirty="0">
                <a:latin typeface="Tahoma" pitchFamily="34" charset="0"/>
                <a:ea typeface="ＭＳ Ｐゴシック" pitchFamily="-112" charset="-128"/>
              </a:rPr>
              <a:t>Often a re-working of a mixture of existing planning tools and templates but focussed on inspiring creativity and engagement.</a:t>
            </a:r>
          </a:p>
          <a:p>
            <a:pPr eaLnBrk="0" hangingPunct="0">
              <a:spcBef>
                <a:spcPct val="50000"/>
              </a:spcBef>
              <a:buFontTx/>
              <a:buChar char="-"/>
            </a:pPr>
            <a:r>
              <a:rPr lang="en-GB" sz="2000" dirty="0">
                <a:latin typeface="Tahoma" pitchFamily="34" charset="0"/>
                <a:ea typeface="ＭＳ Ｐゴシック" pitchFamily="-112" charset="-128"/>
              </a:rPr>
              <a:t> Far more creative, visual, user-friendly and guiding. More basic, less focus on deep research, analysis and description.</a:t>
            </a:r>
          </a:p>
          <a:p>
            <a:pPr eaLnBrk="0" hangingPunct="0">
              <a:spcBef>
                <a:spcPct val="50000"/>
              </a:spcBef>
              <a:buFontTx/>
              <a:buChar char="-"/>
            </a:pPr>
            <a:r>
              <a:rPr lang="en-GB" sz="2000" dirty="0">
                <a:latin typeface="Tahoma" pitchFamily="34" charset="0"/>
                <a:ea typeface="ＭＳ Ｐゴシック" pitchFamily="-112" charset="-128"/>
              </a:rPr>
              <a:t>Excellent tools to help with pitching business and presenting proposals, but lacking the detail needed to gain investment and evidence long-term potential.</a:t>
            </a:r>
          </a:p>
          <a:p>
            <a:pPr marL="0" indent="0" eaLnBrk="0" hangingPunct="0">
              <a:spcBef>
                <a:spcPct val="50000"/>
              </a:spcBef>
              <a:buNone/>
            </a:pPr>
            <a:endParaRPr lang="en-GB" sz="2000" dirty="0">
              <a:latin typeface="Tahoma" pitchFamily="34" charset="0"/>
              <a:ea typeface="ＭＳ Ｐゴシック" pitchFamily="-112" charset="-128"/>
            </a:endParaRPr>
          </a:p>
          <a:p>
            <a:pPr marL="0" indent="0" eaLnBrk="0" hangingPunct="0">
              <a:spcBef>
                <a:spcPct val="50000"/>
              </a:spcBef>
              <a:buNone/>
            </a:pPr>
            <a:r>
              <a:rPr lang="en-GB" sz="2400" b="1" i="1" dirty="0">
                <a:solidFill>
                  <a:schemeClr val="accent2"/>
                </a:solidFill>
                <a:latin typeface="Tahoma" pitchFamily="34" charset="0"/>
                <a:ea typeface="ＭＳ Ｐゴシック" pitchFamily="-112" charset="-128"/>
              </a:rPr>
              <a:t>A fantastic idea for the entrepreneur who is less academic and business-savvy. Encourages planning – no matter how little!</a:t>
            </a:r>
          </a:p>
        </p:txBody>
      </p:sp>
    </p:spTree>
    <p:extLst>
      <p:ext uri="{BB962C8B-B14F-4D97-AF65-F5344CB8AC3E}">
        <p14:creationId xmlns:p14="http://schemas.microsoft.com/office/powerpoint/2010/main" val="2423248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EAB557A-FAF2-4E8C-B3B9-2A34778580EC}"/>
              </a:ext>
            </a:extLst>
          </p:cNvPr>
          <p:cNvSpPr>
            <a:spLocks noGrp="1"/>
          </p:cNvSpPr>
          <p:nvPr>
            <p:ph type="title"/>
          </p:nvPr>
        </p:nvSpPr>
        <p:spPr>
          <a:xfrm>
            <a:off x="1126926" y="1854290"/>
            <a:ext cx="6639559" cy="1807305"/>
          </a:xfrm>
        </p:spPr>
        <p:txBody>
          <a:bodyPr>
            <a:normAutofit/>
          </a:bodyPr>
          <a:lstStyle/>
          <a:p>
            <a:r>
              <a:rPr lang="en-GB" b="1" dirty="0"/>
              <a:t>An Example: </a:t>
            </a:r>
            <a:br>
              <a:rPr lang="en-GB" b="1" dirty="0"/>
            </a:br>
            <a:r>
              <a:rPr lang="en-GB" b="1" dirty="0">
                <a:solidFill>
                  <a:schemeClr val="accent2"/>
                </a:solidFill>
              </a:rPr>
              <a:t>The Concept Canvas</a:t>
            </a:r>
          </a:p>
        </p:txBody>
      </p:sp>
      <p:pic>
        <p:nvPicPr>
          <p:cNvPr id="17413" name="Picture 17412">
            <a:extLst>
              <a:ext uri="{FF2B5EF4-FFF2-40B4-BE49-F238E27FC236}">
                <a16:creationId xmlns:a16="http://schemas.microsoft.com/office/drawing/2014/main" id="{FCDAB14D-9F6C-1547-0E97-691A5174D887}"/>
              </a:ext>
            </a:extLst>
          </p:cNvPr>
          <p:cNvPicPr>
            <a:picLocks noChangeAspect="1"/>
          </p:cNvPicPr>
          <p:nvPr/>
        </p:nvPicPr>
        <p:blipFill>
          <a:blip r:embed="rId2"/>
          <a:srcRect t="2867" b="2867"/>
          <a:stretch/>
        </p:blipFill>
        <p:spPr>
          <a:xfrm>
            <a:off x="7165594" y="10"/>
            <a:ext cx="5026406" cy="578103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43197574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0577EC9-7CE8-4AB7-A2BD-47DEB04E9A04}"/>
              </a:ext>
            </a:extLst>
          </p:cNvPr>
          <p:cNvSpPr>
            <a:spLocks noGrp="1"/>
          </p:cNvSpPr>
          <p:nvPr>
            <p:ph type="title"/>
          </p:nvPr>
        </p:nvSpPr>
        <p:spPr>
          <a:xfrm>
            <a:off x="638557" y="355583"/>
            <a:ext cx="5733011" cy="1799077"/>
          </a:xfrm>
        </p:spPr>
        <p:txBody>
          <a:bodyPr vert="horz" lIns="91440" tIns="45720" rIns="91440" bIns="45720" rtlCol="0" anchor="b">
            <a:normAutofit fontScale="90000"/>
          </a:bodyPr>
          <a:lstStyle/>
          <a:p>
            <a:r>
              <a:rPr lang="en-US" b="1" dirty="0">
                <a:effectLst>
                  <a:outerShdw blurRad="38100" dist="38100" dir="2700000" algn="tl">
                    <a:srgbClr val="000000">
                      <a:alpha val="43137"/>
                    </a:srgbClr>
                  </a:outerShdw>
                </a:effectLst>
              </a:rPr>
              <a:t>IN SUMMARY: </a:t>
            </a:r>
            <a:br>
              <a:rPr lang="en-US" b="1" dirty="0">
                <a:effectLst>
                  <a:outerShdw blurRad="38100" dist="38100" dir="2700000" algn="tl">
                    <a:srgbClr val="000000">
                      <a:alpha val="43137"/>
                    </a:srgbClr>
                  </a:outerShdw>
                </a:effectLst>
              </a:rPr>
            </a:br>
            <a:r>
              <a:rPr lang="en-US" b="1" dirty="0">
                <a:effectLst>
                  <a:outerShdw blurRad="38100" dist="38100" dir="2700000" algn="tl">
                    <a:srgbClr val="000000">
                      <a:alpha val="43137"/>
                    </a:srgbClr>
                  </a:outerShdw>
                </a:effectLst>
              </a:rPr>
              <a:t>How does business planning help?</a:t>
            </a:r>
          </a:p>
        </p:txBody>
      </p:sp>
      <p:sp>
        <p:nvSpPr>
          <p:cNvPr id="7" name="TextBox 6"/>
          <p:cNvSpPr txBox="1"/>
          <p:nvPr/>
        </p:nvSpPr>
        <p:spPr>
          <a:xfrm>
            <a:off x="638557" y="2282210"/>
            <a:ext cx="5097225" cy="3320668"/>
          </a:xfrm>
          <a:prstGeom prst="rect">
            <a:avLst/>
          </a:prstGeom>
        </p:spPr>
        <p:txBody>
          <a:bodyPr vert="horz" lIns="91440" tIns="45720" rIns="91440" bIns="45720" rtlCol="0">
            <a:normAutofit/>
          </a:bodyPr>
          <a:lstStyle/>
          <a:p>
            <a:pPr marL="342900" indent="-228600" defTabSz="914400" fontAlgn="base">
              <a:lnSpc>
                <a:spcPct val="90000"/>
              </a:lnSpc>
              <a:spcBef>
                <a:spcPct val="0"/>
              </a:spcBef>
              <a:spcAft>
                <a:spcPts val="600"/>
              </a:spcAft>
              <a:buFont typeface="Arial" panose="020B0604020202020204" pitchFamily="34" charset="0"/>
              <a:buChar char="•"/>
              <a:defRPr/>
            </a:pPr>
            <a:r>
              <a:rPr lang="en-US" sz="2000" dirty="0"/>
              <a:t>The process involved in producing the plan is as valuable, </a:t>
            </a:r>
            <a:r>
              <a:rPr lang="en-US" sz="2000" b="1" i="1" dirty="0"/>
              <a:t>if not more so,</a:t>
            </a:r>
            <a:r>
              <a:rPr lang="en-US" sz="2000" dirty="0"/>
              <a:t> as the document it creates.</a:t>
            </a:r>
          </a:p>
          <a:p>
            <a:pPr marL="342900" indent="-228600" defTabSz="914400" fontAlgn="base">
              <a:lnSpc>
                <a:spcPct val="90000"/>
              </a:lnSpc>
              <a:spcBef>
                <a:spcPct val="0"/>
              </a:spcBef>
              <a:spcAft>
                <a:spcPts val="600"/>
              </a:spcAft>
              <a:buFont typeface="Arial" panose="020B0604020202020204" pitchFamily="34" charset="0"/>
              <a:buChar char="•"/>
              <a:defRPr/>
            </a:pPr>
            <a:r>
              <a:rPr lang="en-US" sz="2000" dirty="0"/>
              <a:t>It forces you to </a:t>
            </a:r>
            <a:r>
              <a:rPr lang="en-US" sz="2000" b="1" dirty="0"/>
              <a:t>distil your ideas, rank your priorities and clarify your objectives.</a:t>
            </a:r>
          </a:p>
          <a:p>
            <a:pPr marL="342900" indent="-228600" defTabSz="914400" fontAlgn="base">
              <a:lnSpc>
                <a:spcPct val="90000"/>
              </a:lnSpc>
              <a:spcBef>
                <a:spcPct val="0"/>
              </a:spcBef>
              <a:spcAft>
                <a:spcPts val="600"/>
              </a:spcAft>
              <a:buFont typeface="Arial" panose="020B0604020202020204" pitchFamily="34" charset="0"/>
              <a:buChar char="•"/>
              <a:defRPr/>
            </a:pPr>
            <a:r>
              <a:rPr lang="en-US" sz="2000" dirty="0"/>
              <a:t>It stops you kidding yourself – </a:t>
            </a:r>
            <a:r>
              <a:rPr lang="en-US" sz="2000" b="1" dirty="0"/>
              <a:t>gives perspective</a:t>
            </a:r>
            <a:r>
              <a:rPr lang="en-US" sz="2000" dirty="0"/>
              <a:t>.</a:t>
            </a:r>
          </a:p>
          <a:p>
            <a:pPr marL="342900" indent="-228600" defTabSz="914400" fontAlgn="base">
              <a:lnSpc>
                <a:spcPct val="90000"/>
              </a:lnSpc>
              <a:spcBef>
                <a:spcPct val="0"/>
              </a:spcBef>
              <a:spcAft>
                <a:spcPts val="600"/>
              </a:spcAft>
              <a:buFont typeface="Arial" panose="020B0604020202020204" pitchFamily="34" charset="0"/>
              <a:buChar char="•"/>
              <a:defRPr/>
            </a:pPr>
            <a:r>
              <a:rPr lang="en-US" sz="2000" b="1" dirty="0"/>
              <a:t>You ask questions </a:t>
            </a:r>
            <a:r>
              <a:rPr lang="en-US" sz="2000" dirty="0"/>
              <a:t>you might otherwise ignore.</a:t>
            </a:r>
          </a:p>
          <a:p>
            <a:pPr marL="342900" indent="-228600" defTabSz="914400" fontAlgn="base">
              <a:lnSpc>
                <a:spcPct val="90000"/>
              </a:lnSpc>
              <a:spcBef>
                <a:spcPct val="0"/>
              </a:spcBef>
              <a:spcAft>
                <a:spcPts val="600"/>
              </a:spcAft>
              <a:buFont typeface="Arial" panose="020B0604020202020204" pitchFamily="34" charset="0"/>
              <a:buChar char="•"/>
              <a:defRPr/>
            </a:pPr>
            <a:r>
              <a:rPr lang="en-US" sz="2000" dirty="0"/>
              <a:t>It gets you </a:t>
            </a:r>
            <a:r>
              <a:rPr lang="en-US" sz="2000" b="1" dirty="0"/>
              <a:t>focused</a:t>
            </a:r>
            <a:r>
              <a:rPr lang="en-US" sz="2000" dirty="0"/>
              <a:t> on the important issues.</a:t>
            </a:r>
          </a:p>
          <a:p>
            <a:pPr marL="457200" indent="-228600" defTabSz="914400" fontAlgn="base">
              <a:lnSpc>
                <a:spcPct val="90000"/>
              </a:lnSpc>
              <a:spcBef>
                <a:spcPct val="0"/>
              </a:spcBef>
              <a:spcAft>
                <a:spcPts val="600"/>
              </a:spcAft>
              <a:buFont typeface="Arial" panose="020B0604020202020204" pitchFamily="34" charset="0"/>
              <a:buChar char="•"/>
              <a:defRPr/>
            </a:pPr>
            <a:endParaRPr lang="en-US" sz="2000" dirty="0"/>
          </a:p>
        </p:txBody>
      </p:sp>
      <p:pic>
        <p:nvPicPr>
          <p:cNvPr id="3" name="Picture 2" descr="A notebook with a pencil on it&#10;&#10;Description automatically generated">
            <a:extLst>
              <a:ext uri="{FF2B5EF4-FFF2-40B4-BE49-F238E27FC236}">
                <a16:creationId xmlns:a16="http://schemas.microsoft.com/office/drawing/2014/main" id="{0F50106A-CA42-2E31-6057-F8AEC3B1371B}"/>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13437" r="17605" b="-1"/>
          <a:stretch/>
        </p:blipFill>
        <p:spPr>
          <a:xfrm>
            <a:off x="6373091" y="10"/>
            <a:ext cx="5817386" cy="5799808"/>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11547278-D4F5-AA63-57E0-8E1BBCC0B0A5}"/>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foto.wuestenigel.com/magnifying-glass-over-2019-written-in-noteboo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3F6C-C892-5E37-8C4E-EFC5D238BCCB}"/>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b="1" dirty="0"/>
              <a:t>Taking the plunge!</a:t>
            </a:r>
          </a:p>
        </p:txBody>
      </p:sp>
      <p:pic>
        <p:nvPicPr>
          <p:cNvPr id="5" name="Picture 4">
            <a:extLst>
              <a:ext uri="{FF2B5EF4-FFF2-40B4-BE49-F238E27FC236}">
                <a16:creationId xmlns:a16="http://schemas.microsoft.com/office/drawing/2014/main" id="{5B866A8B-120B-3827-6F57-73871D3BD9C3}"/>
              </a:ext>
            </a:extLst>
          </p:cNvPr>
          <p:cNvPicPr>
            <a:picLocks noChangeAspect="1"/>
          </p:cNvPicPr>
          <p:nvPr/>
        </p:nvPicPr>
        <p:blipFill rotWithShape="1">
          <a:blip r:embed="rId2"/>
          <a:srcRect l="10499" r="10499"/>
          <a:stretch/>
        </p:blipFill>
        <p:spPr>
          <a:xfrm>
            <a:off x="6374674" y="10"/>
            <a:ext cx="5815803" cy="579823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grpSp>
        <p:nvGrpSpPr>
          <p:cNvPr id="8" name="Group 7">
            <a:extLst>
              <a:ext uri="{FF2B5EF4-FFF2-40B4-BE49-F238E27FC236}">
                <a16:creationId xmlns:a16="http://schemas.microsoft.com/office/drawing/2014/main" id="{9946EE29-AAF9-D8C7-6DDC-78697A0FDAA2}"/>
              </a:ext>
            </a:extLst>
          </p:cNvPr>
          <p:cNvGrpSpPr/>
          <p:nvPr/>
        </p:nvGrpSpPr>
        <p:grpSpPr>
          <a:xfrm>
            <a:off x="4911058" y="617842"/>
            <a:ext cx="2190307" cy="1320546"/>
            <a:chOff x="4911058" y="617842"/>
            <a:chExt cx="2190307" cy="1320546"/>
          </a:xfrm>
        </p:grpSpPr>
        <p:sp>
          <p:nvSpPr>
            <p:cNvPr id="4" name="Speech Bubble: Oval 3">
              <a:extLst>
                <a:ext uri="{FF2B5EF4-FFF2-40B4-BE49-F238E27FC236}">
                  <a16:creationId xmlns:a16="http://schemas.microsoft.com/office/drawing/2014/main" id="{D0F29B59-003C-E11F-9E1A-337C1C1CDE40}"/>
                </a:ext>
              </a:extLst>
            </p:cNvPr>
            <p:cNvSpPr/>
            <p:nvPr/>
          </p:nvSpPr>
          <p:spPr>
            <a:xfrm rot="1854376">
              <a:off x="4911058" y="617842"/>
              <a:ext cx="2190307" cy="1320546"/>
            </a:xfrm>
            <a:prstGeom prst="wedgeEllipseCallout">
              <a:avLst/>
            </a:prstGeom>
            <a:solidFill>
              <a:schemeClr val="accent2">
                <a:lumMod val="75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707178E4-10B9-DBE3-496E-1EEFB3AF199B}"/>
                </a:ext>
              </a:extLst>
            </p:cNvPr>
            <p:cNvSpPr txBox="1"/>
            <p:nvPr/>
          </p:nvSpPr>
          <p:spPr>
            <a:xfrm rot="1630613">
              <a:off x="5268924" y="877656"/>
              <a:ext cx="1645781" cy="840230"/>
            </a:xfrm>
            <a:prstGeom prst="rect">
              <a:avLst/>
            </a:prstGeom>
            <a:noFill/>
          </p:spPr>
          <p:txBody>
            <a:bodyPr wrap="square">
              <a:spAutoFit/>
            </a:bodyPr>
            <a:lstStyle/>
            <a:p>
              <a:pPr marL="0" lvl="1" algn="ctr">
                <a:lnSpc>
                  <a:spcPct val="90000"/>
                </a:lnSpc>
                <a:spcAft>
                  <a:spcPts val="600"/>
                </a:spcAft>
              </a:pPr>
              <a:r>
                <a:rPr lang="en-US" sz="1800" b="1" dirty="0">
                  <a:solidFill>
                    <a:schemeClr val="bg1"/>
                  </a:solidFill>
                </a:rPr>
                <a:t>“Why all the research? It’s no fun!”</a:t>
              </a:r>
            </a:p>
          </p:txBody>
        </p:sp>
      </p:grpSp>
      <p:grpSp>
        <p:nvGrpSpPr>
          <p:cNvPr id="10" name="Group 9">
            <a:extLst>
              <a:ext uri="{FF2B5EF4-FFF2-40B4-BE49-F238E27FC236}">
                <a16:creationId xmlns:a16="http://schemas.microsoft.com/office/drawing/2014/main" id="{EAFAFD43-0223-1358-DCAD-1E38A8F49DAF}"/>
              </a:ext>
            </a:extLst>
          </p:cNvPr>
          <p:cNvGrpSpPr/>
          <p:nvPr/>
        </p:nvGrpSpPr>
        <p:grpSpPr>
          <a:xfrm>
            <a:off x="6590721" y="2145977"/>
            <a:ext cx="1741396" cy="1320546"/>
            <a:chOff x="6432983" y="2571615"/>
            <a:chExt cx="1741396" cy="1320546"/>
          </a:xfrm>
        </p:grpSpPr>
        <p:sp>
          <p:nvSpPr>
            <p:cNvPr id="6" name="Speech Bubble: Oval 5">
              <a:extLst>
                <a:ext uri="{FF2B5EF4-FFF2-40B4-BE49-F238E27FC236}">
                  <a16:creationId xmlns:a16="http://schemas.microsoft.com/office/drawing/2014/main" id="{E056B5E5-9173-61E5-C24F-095A7CD309D8}"/>
                </a:ext>
              </a:extLst>
            </p:cNvPr>
            <p:cNvSpPr/>
            <p:nvPr/>
          </p:nvSpPr>
          <p:spPr>
            <a:xfrm rot="918525" flipH="1">
              <a:off x="6432983" y="2571615"/>
              <a:ext cx="1741396" cy="1320546"/>
            </a:xfrm>
            <a:prstGeom prst="wedgeEllipseCallout">
              <a:avLst/>
            </a:prstGeom>
            <a:solidFill>
              <a:schemeClr val="accent2">
                <a:lumMod val="75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CA082B0A-E8A6-F1EE-EAB0-39A85883BDE5}"/>
                </a:ext>
              </a:extLst>
            </p:cNvPr>
            <p:cNvSpPr txBox="1"/>
            <p:nvPr/>
          </p:nvSpPr>
          <p:spPr>
            <a:xfrm>
              <a:off x="6743946" y="2573457"/>
              <a:ext cx="1280875" cy="923330"/>
            </a:xfrm>
            <a:prstGeom prst="rect">
              <a:avLst/>
            </a:prstGeom>
            <a:noFill/>
          </p:spPr>
          <p:txBody>
            <a:bodyPr wrap="square">
              <a:spAutoFit/>
            </a:bodyPr>
            <a:lstStyle/>
            <a:p>
              <a:br>
                <a:rPr lang="en-US" sz="1800" b="1" dirty="0">
                  <a:solidFill>
                    <a:schemeClr val="bg1"/>
                  </a:solidFill>
                </a:rPr>
              </a:br>
              <a:r>
                <a:rPr lang="en-US" sz="1800" b="1" dirty="0">
                  <a:solidFill>
                    <a:schemeClr val="bg1"/>
                  </a:solidFill>
                </a:rPr>
                <a:t>“I know it will work.”</a:t>
              </a:r>
              <a:endParaRPr lang="en-GB" dirty="0"/>
            </a:p>
          </p:txBody>
        </p:sp>
      </p:grpSp>
      <p:grpSp>
        <p:nvGrpSpPr>
          <p:cNvPr id="11" name="Group 10">
            <a:extLst>
              <a:ext uri="{FF2B5EF4-FFF2-40B4-BE49-F238E27FC236}">
                <a16:creationId xmlns:a16="http://schemas.microsoft.com/office/drawing/2014/main" id="{4C2DFD5D-6749-8349-76F1-F1798275066C}"/>
              </a:ext>
            </a:extLst>
          </p:cNvPr>
          <p:cNvGrpSpPr/>
          <p:nvPr/>
        </p:nvGrpSpPr>
        <p:grpSpPr>
          <a:xfrm>
            <a:off x="6374674" y="4075335"/>
            <a:ext cx="2181230" cy="1320546"/>
            <a:chOff x="5945808" y="4730315"/>
            <a:chExt cx="2181230" cy="1320546"/>
          </a:xfrm>
        </p:grpSpPr>
        <p:sp>
          <p:nvSpPr>
            <p:cNvPr id="7" name="Speech Bubble: Oval 6">
              <a:extLst>
                <a:ext uri="{FF2B5EF4-FFF2-40B4-BE49-F238E27FC236}">
                  <a16:creationId xmlns:a16="http://schemas.microsoft.com/office/drawing/2014/main" id="{C52C7EFE-BF5B-994A-CF43-2233C3DBAF60}"/>
                </a:ext>
              </a:extLst>
            </p:cNvPr>
            <p:cNvSpPr/>
            <p:nvPr/>
          </p:nvSpPr>
          <p:spPr>
            <a:xfrm flipH="1">
              <a:off x="5945808" y="4730315"/>
              <a:ext cx="2181230" cy="1320546"/>
            </a:xfrm>
            <a:prstGeom prst="wedgeEllipseCallout">
              <a:avLst/>
            </a:prstGeom>
            <a:solidFill>
              <a:schemeClr val="accent2">
                <a:lumMod val="75000"/>
              </a:schemeClr>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E2085D24-743B-3ABE-A158-476F0E3216D8}"/>
                </a:ext>
              </a:extLst>
            </p:cNvPr>
            <p:cNvSpPr txBox="1"/>
            <p:nvPr/>
          </p:nvSpPr>
          <p:spPr>
            <a:xfrm rot="303542">
              <a:off x="6130406" y="5099686"/>
              <a:ext cx="1869559" cy="646331"/>
            </a:xfrm>
            <a:prstGeom prst="rect">
              <a:avLst/>
            </a:prstGeom>
            <a:noFill/>
          </p:spPr>
          <p:txBody>
            <a:bodyPr wrap="square">
              <a:spAutoFit/>
            </a:bodyPr>
            <a:lstStyle/>
            <a:p>
              <a:r>
                <a:rPr lang="en-US" sz="1800" b="1" dirty="0">
                  <a:solidFill>
                    <a:schemeClr val="bg1"/>
                  </a:solidFill>
                </a:rPr>
                <a:t>“Do I have to do a business plan?”</a:t>
              </a:r>
              <a:endParaRPr lang="en-GB" dirty="0"/>
            </a:p>
          </p:txBody>
        </p:sp>
      </p:grpSp>
      <p:sp>
        <p:nvSpPr>
          <p:cNvPr id="3" name="Title 1">
            <a:extLst>
              <a:ext uri="{FF2B5EF4-FFF2-40B4-BE49-F238E27FC236}">
                <a16:creationId xmlns:a16="http://schemas.microsoft.com/office/drawing/2014/main" id="{5A9B0DF7-3CCB-CB3F-1B43-C4DD277DADD3}"/>
              </a:ext>
            </a:extLst>
          </p:cNvPr>
          <p:cNvSpPr txBox="1">
            <a:spLocks/>
          </p:cNvSpPr>
          <p:nvPr/>
        </p:nvSpPr>
        <p:spPr>
          <a:xfrm>
            <a:off x="640080" y="2044588"/>
            <a:ext cx="5410173" cy="443874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1">
              <a:lnSpc>
                <a:spcPct val="90000"/>
              </a:lnSpc>
              <a:spcAft>
                <a:spcPts val="600"/>
              </a:spcAft>
            </a:pPr>
            <a:endParaRPr lang="en-US" sz="2400" b="1" dirty="0">
              <a:latin typeface="+mj-lt"/>
            </a:endParaRPr>
          </a:p>
          <a:p>
            <a:pPr marL="342900" lvl="1" indent="-342900">
              <a:lnSpc>
                <a:spcPct val="90000"/>
              </a:lnSpc>
              <a:spcAft>
                <a:spcPts val="600"/>
              </a:spcAft>
              <a:buFont typeface="Wingdings" panose="05000000000000000000" pitchFamily="2" charset="2"/>
              <a:buChar char="Ø"/>
            </a:pPr>
            <a:r>
              <a:rPr lang="en-GB" sz="2400" b="1" dirty="0">
                <a:solidFill>
                  <a:prstClr val="black"/>
                </a:solidFill>
                <a:latin typeface="+mj-lt"/>
                <a:cs typeface="Arial" pitchFamily="34" charset="0"/>
              </a:rPr>
              <a:t>Research indicates that about </a:t>
            </a:r>
            <a:r>
              <a:rPr lang="en-GB" sz="2400" b="1" dirty="0">
                <a:solidFill>
                  <a:srgbClr val="FF0000"/>
                </a:solidFill>
                <a:latin typeface="+mj-lt"/>
                <a:cs typeface="Arial" pitchFamily="34" charset="0"/>
              </a:rPr>
              <a:t>37.5% </a:t>
            </a:r>
            <a:r>
              <a:rPr lang="en-GB" sz="2400" b="1" dirty="0">
                <a:solidFill>
                  <a:prstClr val="black"/>
                </a:solidFill>
                <a:latin typeface="+mj-lt"/>
                <a:cs typeface="Arial" pitchFamily="34" charset="0"/>
              </a:rPr>
              <a:t>of business start-ups will fail within 5 years. (Office for National Statistics, 2022) </a:t>
            </a:r>
          </a:p>
          <a:p>
            <a:pPr marL="342900" lvl="1" indent="-342900">
              <a:lnSpc>
                <a:spcPct val="90000"/>
              </a:lnSpc>
              <a:spcAft>
                <a:spcPts val="600"/>
              </a:spcAft>
              <a:buFont typeface="Wingdings" panose="05000000000000000000" pitchFamily="2" charset="2"/>
              <a:buChar char="Ø"/>
            </a:pPr>
            <a:r>
              <a:rPr lang="en-GB" sz="2400" b="1" dirty="0">
                <a:latin typeface="+mj-lt"/>
              </a:rPr>
              <a:t>A business plan is not a set script – it is a guide, a way of finding the truth and the possibilities.</a:t>
            </a:r>
          </a:p>
          <a:p>
            <a:pPr marL="342900" lvl="1" indent="-342900">
              <a:lnSpc>
                <a:spcPct val="90000"/>
              </a:lnSpc>
              <a:spcAft>
                <a:spcPts val="600"/>
              </a:spcAft>
              <a:buFont typeface="Wingdings" panose="05000000000000000000" pitchFamily="2" charset="2"/>
              <a:buChar char="Ø"/>
            </a:pPr>
            <a:r>
              <a:rPr lang="en-GB" sz="2400" b="1" dirty="0">
                <a:latin typeface="+mj-lt"/>
              </a:rPr>
              <a:t> It does not guarantee success, but it does </a:t>
            </a:r>
            <a:r>
              <a:rPr lang="en-GB" sz="2400" b="1" dirty="0">
                <a:solidFill>
                  <a:srgbClr val="C00000"/>
                </a:solidFill>
                <a:latin typeface="+mj-lt"/>
              </a:rPr>
              <a:t>significantly increase your chances of NOT failing!</a:t>
            </a:r>
            <a:endParaRPr lang="en-US" b="1" i="1" dirty="0">
              <a:solidFill>
                <a:srgbClr val="C00000"/>
              </a:solidFill>
            </a:endParaRPr>
          </a:p>
          <a:p>
            <a:pPr marL="0" lvl="1" indent="-228600">
              <a:lnSpc>
                <a:spcPct val="90000"/>
              </a:lnSpc>
              <a:spcAft>
                <a:spcPts val="600"/>
              </a:spcAft>
              <a:buFont typeface="Arial" panose="020B0604020202020204" pitchFamily="34" charset="0"/>
              <a:buChar char="•"/>
            </a:pPr>
            <a:endParaRPr lang="en-US" sz="2800" b="1" dirty="0"/>
          </a:p>
          <a:p>
            <a:pPr marL="0" lvl="1">
              <a:lnSpc>
                <a:spcPct val="90000"/>
              </a:lnSpc>
              <a:spcAft>
                <a:spcPts val="600"/>
              </a:spcAft>
            </a:pPr>
            <a:endParaRPr lang="en-US" sz="2800" b="1" dirty="0"/>
          </a:p>
          <a:p>
            <a:pPr marL="0" lvl="1" indent="-228600">
              <a:lnSpc>
                <a:spcPct val="90000"/>
              </a:lnSpc>
              <a:spcAft>
                <a:spcPts val="600"/>
              </a:spcAft>
              <a:buFont typeface="Arial" panose="020B0604020202020204" pitchFamily="34" charset="0"/>
              <a:buChar char="•"/>
            </a:pPr>
            <a:endParaRPr lang="en-US" b="1" i="1" dirty="0"/>
          </a:p>
        </p:txBody>
      </p:sp>
    </p:spTree>
    <p:extLst>
      <p:ext uri="{BB962C8B-B14F-4D97-AF65-F5344CB8AC3E}">
        <p14:creationId xmlns:p14="http://schemas.microsoft.com/office/powerpoint/2010/main" val="3475730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0"/>
                                  </p:stCondLst>
                                  <p:childTnLst>
                                    <p:set>
                                      <p:cBhvr>
                                        <p:cTn id="9" dur="1" fill="hold">
                                          <p:stCondLst>
                                            <p:cond delay="0"/>
                                          </p:stCondLst>
                                        </p:cTn>
                                        <p:tgtEl>
                                          <p:spTgt spid="10"/>
                                        </p:tgtEl>
                                        <p:attrNameLst>
                                          <p:attrName>style.visibility</p:attrName>
                                        </p:attrNameLst>
                                      </p:cBhvr>
                                      <p:to>
                                        <p:strVal val="visible"/>
                                      </p:to>
                                    </p:set>
                                  </p:childTnLst>
                                </p:cTn>
                              </p:par>
                            </p:childTnLst>
                          </p:cTn>
                        </p:par>
                        <p:par>
                          <p:cTn id="10" fill="hold">
                            <p:stCondLst>
                              <p:cond delay="0"/>
                            </p:stCondLst>
                            <p:childTnLst>
                              <p:par>
                                <p:cTn id="11" presetID="1" presetClass="entr" presetSubtype="0" fill="hold" nodeType="afterEffect">
                                  <p:stCondLst>
                                    <p:cond delay="0"/>
                                  </p:stCondLst>
                                  <p:childTnLst>
                                    <p:set>
                                      <p:cBhvr>
                                        <p:cTn id="12" dur="1" fill="hold">
                                          <p:stCondLst>
                                            <p:cond delay="0"/>
                                          </p:stCondLst>
                                        </p:cTn>
                                        <p:tgtEl>
                                          <p:spTgt spid="1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3F6C-C892-5E37-8C4E-EFC5D238BCCB}"/>
              </a:ext>
            </a:extLst>
          </p:cNvPr>
          <p:cNvSpPr>
            <a:spLocks noGrp="1"/>
          </p:cNvSpPr>
          <p:nvPr>
            <p:ph type="title"/>
          </p:nvPr>
        </p:nvSpPr>
        <p:spPr>
          <a:xfrm>
            <a:off x="640080" y="325370"/>
            <a:ext cx="4368602" cy="875358"/>
          </a:xfrm>
        </p:spPr>
        <p:txBody>
          <a:bodyPr vert="horz" lIns="91440" tIns="45720" rIns="91440" bIns="45720" rtlCol="0" anchor="b">
            <a:normAutofit/>
          </a:bodyPr>
          <a:lstStyle/>
          <a:p>
            <a:r>
              <a:rPr lang="en-US" sz="5400" b="1" dirty="0"/>
              <a:t>Clarify the Idea</a:t>
            </a:r>
          </a:p>
        </p:txBody>
      </p:sp>
      <p:sp>
        <p:nvSpPr>
          <p:cNvPr id="3" name="Title 1">
            <a:extLst>
              <a:ext uri="{FF2B5EF4-FFF2-40B4-BE49-F238E27FC236}">
                <a16:creationId xmlns:a16="http://schemas.microsoft.com/office/drawing/2014/main" id="{5A9B0DF7-3CCB-CB3F-1B43-C4DD277DADD3}"/>
              </a:ext>
            </a:extLst>
          </p:cNvPr>
          <p:cNvSpPr txBox="1">
            <a:spLocks/>
          </p:cNvSpPr>
          <p:nvPr/>
        </p:nvSpPr>
        <p:spPr>
          <a:xfrm>
            <a:off x="640080" y="1689463"/>
            <a:ext cx="4524103" cy="3640182"/>
          </a:xfrm>
          <a:prstGeom prst="rect">
            <a:avLst/>
          </a:prstGeom>
        </p:spPr>
        <p:txBody>
          <a:bodyPr vert="horz" lIns="91440" tIns="45720" rIns="91440" bIns="45720" rtlCol="0">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1">
              <a:lnSpc>
                <a:spcPct val="90000"/>
              </a:lnSpc>
              <a:spcAft>
                <a:spcPts val="600"/>
              </a:spcAft>
            </a:pPr>
            <a:r>
              <a:rPr lang="en-US" sz="3200" i="1" dirty="0">
                <a:solidFill>
                  <a:srgbClr val="002060"/>
                </a:solidFill>
              </a:rPr>
              <a:t>Most entrepreneurs naturally struggle to sort their thoughts…</a:t>
            </a:r>
            <a:br>
              <a:rPr lang="en-US" sz="3200" b="1" i="1" dirty="0">
                <a:solidFill>
                  <a:srgbClr val="002060"/>
                </a:solidFill>
              </a:rPr>
            </a:br>
            <a:br>
              <a:rPr lang="en-US" sz="3200" b="1" i="1" dirty="0">
                <a:solidFill>
                  <a:srgbClr val="002060"/>
                </a:solidFill>
              </a:rPr>
            </a:br>
            <a:r>
              <a:rPr lang="en-US" sz="4600" b="1" i="1" dirty="0">
                <a:solidFill>
                  <a:srgbClr val="002060"/>
                </a:solidFill>
              </a:rPr>
              <a:t>A business plan is a tool that can help them clarify and refine their business idea!</a:t>
            </a:r>
          </a:p>
          <a:p>
            <a:pPr marL="0" lvl="1">
              <a:lnSpc>
                <a:spcPct val="90000"/>
              </a:lnSpc>
              <a:spcAft>
                <a:spcPts val="600"/>
              </a:spcAft>
            </a:pPr>
            <a:endParaRPr lang="en-US" sz="3200" b="1" i="1" dirty="0">
              <a:solidFill>
                <a:schemeClr val="accent2">
                  <a:lumMod val="75000"/>
                </a:schemeClr>
              </a:solidFill>
            </a:endParaRPr>
          </a:p>
        </p:txBody>
      </p:sp>
      <p:pic>
        <p:nvPicPr>
          <p:cNvPr id="5" name="Picture 4" descr="Lightbulb off with illuminated background">
            <a:extLst>
              <a:ext uri="{FF2B5EF4-FFF2-40B4-BE49-F238E27FC236}">
                <a16:creationId xmlns:a16="http://schemas.microsoft.com/office/drawing/2014/main" id="{5B866A8B-120B-3827-6F57-73871D3BD9C3}"/>
              </a:ext>
            </a:extLst>
          </p:cNvPr>
          <p:cNvPicPr>
            <a:picLocks noChangeAspect="1"/>
          </p:cNvPicPr>
          <p:nvPr/>
        </p:nvPicPr>
        <p:blipFill rotWithShape="1">
          <a:blip r:embed="rId2"/>
          <a:srcRect r="33047" b="-1"/>
          <a:stretch/>
        </p:blipFill>
        <p:spPr>
          <a:xfrm>
            <a:off x="6382327" y="10"/>
            <a:ext cx="5808150" cy="57906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516846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82AECC-22E9-66DA-5939-87D9F7B499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03D224-8546-89B2-F65A-52BA05958FE0}"/>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Mon 1</a:t>
            </a:r>
            <a:r>
              <a:rPr lang="en-US" sz="2800" b="1" baseline="30000" dirty="0">
                <a:solidFill>
                  <a:schemeClr val="accent2">
                    <a:lumMod val="75000"/>
                  </a:schemeClr>
                </a:solidFill>
                <a:latin typeface="+mn-lt"/>
                <a:cs typeface="+mj-cs"/>
              </a:rPr>
              <a:t>st</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47DB57CF-8C7C-0D1F-CF86-215B83DFDA9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82713697-5735-2AA2-603A-FF7C79CDE56C}"/>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pic>
        <p:nvPicPr>
          <p:cNvPr id="5" name="Picture 4">
            <a:extLst>
              <a:ext uri="{FF2B5EF4-FFF2-40B4-BE49-F238E27FC236}">
                <a16:creationId xmlns:a16="http://schemas.microsoft.com/office/drawing/2014/main" id="{1034AA47-6CEF-6A97-0DC4-3CBA8AAECFF1}"/>
              </a:ext>
            </a:extLst>
          </p:cNvPr>
          <p:cNvPicPr>
            <a:picLocks noChangeAspect="1"/>
          </p:cNvPicPr>
          <p:nvPr/>
        </p:nvPicPr>
        <p:blipFill>
          <a:blip r:embed="rId5"/>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240101622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592D78-1CB6-4A04-BF54-96B7B127723E}"/>
              </a:ext>
            </a:extLst>
          </p:cNvPr>
          <p:cNvSpPr txBox="1">
            <a:spLocks/>
          </p:cNvSpPr>
          <p:nvPr/>
        </p:nvSpPr>
        <p:spPr>
          <a:xfrm>
            <a:off x="5818464" y="18027"/>
            <a:ext cx="5077089" cy="1458124"/>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r" defTabSz="914400" rtl="0" eaLnBrk="1" fontAlgn="t" latinLnBrk="0" hangingPunct="1">
              <a:lnSpc>
                <a:spcPct val="115000"/>
              </a:lnSpc>
              <a:spcBef>
                <a:spcPts val="600"/>
              </a:spcBef>
              <a:spcAft>
                <a:spcPts val="600"/>
              </a:spcAft>
              <a:buClrTx/>
              <a:buSzTx/>
              <a:buFontTx/>
              <a:buNone/>
              <a:tabLst/>
              <a:defRPr/>
            </a:pPr>
            <a:r>
              <a:rPr kumimoji="0" lang="en-GB" sz="2800" b="1" i="0" u="none" strike="noStrike" kern="1200" cap="none" spc="0" normalizeH="0" baseline="0" noProof="0" dirty="0">
                <a:ln>
                  <a:noFill/>
                </a:ln>
                <a:solidFill>
                  <a:srgbClr val="ED7D31"/>
                </a:solidFill>
                <a:effectLst/>
                <a:uLnTx/>
                <a:uFillTx/>
                <a:latin typeface="Arial" panose="020B0604020202020204" pitchFamily="34" charset="0"/>
                <a:ea typeface="+mj-ea"/>
                <a:cs typeface="Arial" panose="020B0604020202020204" pitchFamily="34" charset="0"/>
              </a:rPr>
              <a:t>Business Plan Template</a:t>
            </a:r>
            <a:br>
              <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t>(Template and further guidance will be provided on Moodle in due course)</a:t>
            </a:r>
            <a:br>
              <a:rPr kumimoji="0" lang="en-GB" sz="20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br>
            <a:endParaRPr kumimoji="0" lang="en-GB" sz="14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endParaRPr>
          </a:p>
        </p:txBody>
      </p:sp>
      <p:pic>
        <p:nvPicPr>
          <p:cNvPr id="11" name="Picture 10">
            <a:extLst>
              <a:ext uri="{FF2B5EF4-FFF2-40B4-BE49-F238E27FC236}">
                <a16:creationId xmlns:a16="http://schemas.microsoft.com/office/drawing/2014/main" id="{28558D88-A9A3-659C-9A32-89C7F3903C32}"/>
              </a:ext>
            </a:extLst>
          </p:cNvPr>
          <p:cNvPicPr>
            <a:picLocks noChangeAspect="1"/>
          </p:cNvPicPr>
          <p:nvPr/>
        </p:nvPicPr>
        <p:blipFill>
          <a:blip r:embed="rId2"/>
          <a:stretch>
            <a:fillRect/>
          </a:stretch>
        </p:blipFill>
        <p:spPr>
          <a:xfrm>
            <a:off x="4220975" y="1413164"/>
            <a:ext cx="6674578" cy="403167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D8D880C5-5F8E-7D62-4FBB-9D677F041CB7}"/>
              </a:ext>
            </a:extLst>
          </p:cNvPr>
          <p:cNvSpPr>
            <a:spLocks noGrp="1"/>
          </p:cNvSpPr>
          <p:nvPr>
            <p:ph type="title"/>
          </p:nvPr>
        </p:nvSpPr>
        <p:spPr>
          <a:xfrm>
            <a:off x="368982" y="-209054"/>
            <a:ext cx="5072145" cy="1466485"/>
          </a:xfrm>
        </p:spPr>
        <p:txBody>
          <a:bodyPr vert="horz" lIns="91440" tIns="45720" rIns="91440" bIns="45720" rtlCol="0" anchor="b">
            <a:normAutofit/>
          </a:bodyPr>
          <a:lstStyle/>
          <a:p>
            <a:r>
              <a:rPr lang="en-US" sz="3600" b="1" dirty="0">
                <a:solidFill>
                  <a:schemeClr val="accent1">
                    <a:lumMod val="50000"/>
                  </a:schemeClr>
                </a:solidFill>
              </a:rPr>
              <a:t>For Assessment 1</a:t>
            </a:r>
          </a:p>
        </p:txBody>
      </p:sp>
      <p:sp>
        <p:nvSpPr>
          <p:cNvPr id="3" name="Text Box 3">
            <a:extLst>
              <a:ext uri="{FF2B5EF4-FFF2-40B4-BE49-F238E27FC236}">
                <a16:creationId xmlns:a16="http://schemas.microsoft.com/office/drawing/2014/main" id="{EA355701-B850-AF6C-1901-59487304D8F3}"/>
              </a:ext>
            </a:extLst>
          </p:cNvPr>
          <p:cNvSpPr txBox="1">
            <a:spLocks noChangeArrowheads="1"/>
          </p:cNvSpPr>
          <p:nvPr/>
        </p:nvSpPr>
        <p:spPr bwMode="auto">
          <a:xfrm>
            <a:off x="368982" y="1257431"/>
            <a:ext cx="3375259" cy="1323439"/>
          </a:xfrm>
          <a:prstGeom prst="rect">
            <a:avLst/>
          </a:prstGeom>
          <a:noFill/>
          <a:ln w="9525">
            <a:noFill/>
            <a:miter lim="800000"/>
            <a:headEnd/>
            <a:tailEnd/>
          </a:ln>
        </p:spPr>
        <p:txBody>
          <a:bodyPr wrap="square">
            <a:spAutoFit/>
          </a:bodyPr>
          <a:lstStyle/>
          <a:p>
            <a:pPr marL="0" marR="0" lvl="0" indent="0" algn="l" defTabSz="457200" rtl="0" eaLnBrk="0" fontAlgn="auto" latinLnBrk="0" hangingPunct="0">
              <a:lnSpc>
                <a:spcPct val="100000"/>
              </a:lnSpc>
              <a:spcBef>
                <a:spcPct val="50000"/>
              </a:spcBef>
              <a:spcAft>
                <a:spcPts val="0"/>
              </a:spcAft>
              <a:buClrTx/>
              <a:buSzTx/>
              <a:buFontTx/>
              <a:buNone/>
              <a:tabLst/>
              <a:defRPr/>
            </a:pPr>
            <a:r>
              <a:rPr kumimoji="0" lang="en-GB" sz="2000" b="1" i="1" u="none" strike="noStrike" kern="1200" cap="none" spc="0" normalizeH="0" baseline="0" noProof="0" dirty="0">
                <a:ln>
                  <a:noFill/>
                </a:ln>
                <a:solidFill>
                  <a:srgbClr val="4472C4">
                    <a:lumMod val="50000"/>
                  </a:srgbClr>
                </a:solidFill>
                <a:effectLst/>
                <a:uLnTx/>
                <a:uFillTx/>
                <a:latin typeface="Tahoma" pitchFamily="34" charset="0"/>
                <a:ea typeface="ＭＳ Ｐゴシック" pitchFamily="-112" charset="-128"/>
                <a:cs typeface="+mn-cs"/>
              </a:rPr>
              <a:t>You will complete a simplified version of the traditional business plan as follows:</a:t>
            </a:r>
            <a:endParaRPr kumimoji="0" lang="en-GB" sz="2800" b="0" i="0" u="none" strike="noStrike" kern="1200" cap="none" spc="0" normalizeH="0" baseline="0" noProof="0" dirty="0">
              <a:ln>
                <a:noFill/>
              </a:ln>
              <a:solidFill>
                <a:prstClr val="black"/>
              </a:solidFill>
              <a:effectLst/>
              <a:uLnTx/>
              <a:uFillTx/>
              <a:latin typeface="Tahoma" pitchFamily="34" charset="0"/>
              <a:ea typeface="ＭＳ Ｐゴシック" pitchFamily="-112" charset="-128"/>
              <a:cs typeface="+mn-cs"/>
            </a:endParaRPr>
          </a:p>
        </p:txBody>
      </p:sp>
    </p:spTree>
    <p:extLst>
      <p:ext uri="{BB962C8B-B14F-4D97-AF65-F5344CB8AC3E}">
        <p14:creationId xmlns:p14="http://schemas.microsoft.com/office/powerpoint/2010/main" val="355100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3F6C-C892-5E37-8C4E-EFC5D238BCCB}"/>
              </a:ext>
            </a:extLst>
          </p:cNvPr>
          <p:cNvSpPr>
            <a:spLocks noGrp="1"/>
          </p:cNvSpPr>
          <p:nvPr>
            <p:ph type="title"/>
          </p:nvPr>
        </p:nvSpPr>
        <p:spPr>
          <a:xfrm>
            <a:off x="640080" y="325370"/>
            <a:ext cx="4368602" cy="875358"/>
          </a:xfrm>
        </p:spPr>
        <p:txBody>
          <a:bodyPr vert="horz" lIns="91440" tIns="45720" rIns="91440" bIns="45720" rtlCol="0" anchor="b">
            <a:normAutofit/>
          </a:bodyPr>
          <a:lstStyle/>
          <a:p>
            <a:r>
              <a:rPr lang="en-US" sz="5400" b="1" dirty="0"/>
              <a:t>Next week…</a:t>
            </a:r>
          </a:p>
        </p:txBody>
      </p:sp>
      <p:sp>
        <p:nvSpPr>
          <p:cNvPr id="3" name="Title 1">
            <a:extLst>
              <a:ext uri="{FF2B5EF4-FFF2-40B4-BE49-F238E27FC236}">
                <a16:creationId xmlns:a16="http://schemas.microsoft.com/office/drawing/2014/main" id="{5A9B0DF7-3CCB-CB3F-1B43-C4DD277DADD3}"/>
              </a:ext>
            </a:extLst>
          </p:cNvPr>
          <p:cNvSpPr txBox="1">
            <a:spLocks/>
          </p:cNvSpPr>
          <p:nvPr/>
        </p:nvSpPr>
        <p:spPr>
          <a:xfrm>
            <a:off x="640080" y="1689463"/>
            <a:ext cx="4524103" cy="3640182"/>
          </a:xfrm>
          <a:prstGeom prst="rect">
            <a:avLst/>
          </a:prstGeom>
        </p:spPr>
        <p:txBody>
          <a:bodyPr vert="horz" lIns="91440" tIns="45720" rIns="91440" bIns="45720" rtlCol="0">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lvl="1">
              <a:lnSpc>
                <a:spcPct val="90000"/>
              </a:lnSpc>
              <a:spcAft>
                <a:spcPts val="600"/>
              </a:spcAft>
            </a:pPr>
            <a:br>
              <a:rPr lang="en-US" sz="3200" b="1" i="1" dirty="0">
                <a:solidFill>
                  <a:srgbClr val="002060"/>
                </a:solidFill>
              </a:rPr>
            </a:br>
            <a:r>
              <a:rPr lang="en-US" sz="4600" b="1" i="1" dirty="0">
                <a:solidFill>
                  <a:srgbClr val="002060"/>
                </a:solidFill>
              </a:rPr>
              <a:t>We’ll start working on the sections of the business plan…</a:t>
            </a:r>
          </a:p>
          <a:p>
            <a:pPr marL="0" lvl="1">
              <a:lnSpc>
                <a:spcPct val="90000"/>
              </a:lnSpc>
              <a:spcAft>
                <a:spcPts val="600"/>
              </a:spcAft>
            </a:pPr>
            <a:endParaRPr lang="en-US" sz="3200" b="1" i="1" dirty="0">
              <a:solidFill>
                <a:schemeClr val="accent2">
                  <a:lumMod val="75000"/>
                </a:schemeClr>
              </a:solidFill>
            </a:endParaRPr>
          </a:p>
          <a:p>
            <a:pPr marL="0" lvl="1">
              <a:lnSpc>
                <a:spcPct val="90000"/>
              </a:lnSpc>
              <a:spcAft>
                <a:spcPts val="600"/>
              </a:spcAft>
            </a:pPr>
            <a:endParaRPr lang="en-US" sz="3200" b="1" i="1" dirty="0">
              <a:solidFill>
                <a:schemeClr val="accent2">
                  <a:lumMod val="75000"/>
                </a:schemeClr>
              </a:solidFill>
            </a:endParaRPr>
          </a:p>
          <a:p>
            <a:pPr marL="0" lvl="1">
              <a:lnSpc>
                <a:spcPct val="90000"/>
              </a:lnSpc>
              <a:spcAft>
                <a:spcPts val="600"/>
              </a:spcAft>
            </a:pPr>
            <a:r>
              <a:rPr lang="en-US" sz="3200" b="1" i="1" dirty="0">
                <a:solidFill>
                  <a:schemeClr val="accent2">
                    <a:lumMod val="75000"/>
                  </a:schemeClr>
                </a:solidFill>
              </a:rPr>
              <a:t>… starting with the business idea and concept…</a:t>
            </a:r>
          </a:p>
        </p:txBody>
      </p:sp>
      <p:pic>
        <p:nvPicPr>
          <p:cNvPr id="5" name="Picture 4" descr="Lightbulb off with illuminated background">
            <a:extLst>
              <a:ext uri="{FF2B5EF4-FFF2-40B4-BE49-F238E27FC236}">
                <a16:creationId xmlns:a16="http://schemas.microsoft.com/office/drawing/2014/main" id="{5B866A8B-120B-3827-6F57-73871D3BD9C3}"/>
              </a:ext>
            </a:extLst>
          </p:cNvPr>
          <p:cNvPicPr>
            <a:picLocks noChangeAspect="1"/>
          </p:cNvPicPr>
          <p:nvPr/>
        </p:nvPicPr>
        <p:blipFill rotWithShape="1">
          <a:blip r:embed="rId2"/>
          <a:srcRect r="33047" b="-1"/>
          <a:stretch/>
        </p:blipFill>
        <p:spPr>
          <a:xfrm>
            <a:off x="6382327" y="10"/>
            <a:ext cx="5808150" cy="57906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467932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88607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A73F2F-95E0-10A3-7105-A306FFF1E6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82EC9A-76AB-F7C9-F111-A5FB5ED981D9}"/>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781123ED-8F9C-58DE-7CA0-73B963613CDE}"/>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219607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4327606" y="738248"/>
            <a:ext cx="7358872" cy="818129"/>
          </a:xfrm>
        </p:spPr>
        <p:txBody>
          <a:bodyPr anchor="b">
            <a:normAutofit fontScale="90000"/>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a:t>
            </a:r>
            <a:br>
              <a:rPr lang="en-US" sz="5400" dirty="0">
                <a:latin typeface="Calibri" panose="020F0502020204030204" pitchFamily="34" charset="0"/>
                <a:ea typeface="Calibri" panose="020F0502020204030204" pitchFamily="34" charset="0"/>
                <a:cs typeface="Times New Roman" panose="02020603050405020304" pitchFamily="18" charset="0"/>
              </a:rPr>
            </a:br>
            <a:r>
              <a:rPr lang="en-US" sz="5400" dirty="0">
                <a:solidFill>
                  <a:schemeClr val="accent2"/>
                </a:solidFill>
                <a:latin typeface="Calibri" panose="020F0502020204030204" pitchFamily="34" charset="0"/>
                <a:ea typeface="Calibri" panose="020F0502020204030204" pitchFamily="34" charset="0"/>
                <a:cs typeface="Times New Roman" panose="02020603050405020304" pitchFamily="18" charset="0"/>
              </a:rPr>
              <a:t>Let’s be creative/innovative!</a:t>
            </a:r>
            <a:endParaRPr lang="en-US" sz="5400" dirty="0">
              <a:solidFill>
                <a:schemeClr val="accent2"/>
              </a:solidFill>
            </a:endParaRPr>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3907481" cy="57538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F15050AE-DF6A-2505-72DC-7C2A9B3F43F8}"/>
              </a:ext>
            </a:extLst>
          </p:cNvPr>
          <p:cNvSpPr>
            <a:spLocks noGrp="1"/>
          </p:cNvSpPr>
          <p:nvPr>
            <p:ph idx="1"/>
          </p:nvPr>
        </p:nvSpPr>
        <p:spPr>
          <a:xfrm>
            <a:off x="4438185" y="1533431"/>
            <a:ext cx="6701882" cy="3959990"/>
          </a:xfrm>
        </p:spPr>
        <p:txBody>
          <a:bodyPr>
            <a:noAutofit/>
          </a:bodyPr>
          <a:lstStyle/>
          <a:p>
            <a:pPr marL="228606" indent="0">
              <a:lnSpc>
                <a:spcPts val="2000"/>
              </a:lnSpc>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In groups:</a:t>
            </a:r>
            <a:br>
              <a:rPr lang="en-GB" sz="2000" b="1" dirty="0">
                <a:effectLst/>
                <a:latin typeface="Calibri" panose="020F0502020204030204" pitchFamily="34" charset="0"/>
                <a:ea typeface="Calibri" panose="020F0502020204030204" pitchFamily="34" charset="0"/>
                <a:cs typeface="Times New Roman" panose="02020603050405020304" pitchFamily="18" charset="0"/>
              </a:rPr>
            </a:b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panose="020F0502020204030204" pitchFamily="34" charset="0"/>
                <a:ea typeface="Calibri" panose="020F0502020204030204" pitchFamily="34" charset="0"/>
                <a:cs typeface="Times New Roman" panose="02020603050405020304" pitchFamily="18" charset="0"/>
              </a:rPr>
              <a:t>SCENARIO: Your organisation has a huge surplus of black umbrellas which are no longer needed.  To avoid a massive loss, an innovative solution is needed!</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Find your top 3 ideas and be ready to share these.</a:t>
            </a:r>
          </a:p>
          <a:p>
            <a:pPr marL="228606" indent="0">
              <a:lnSpc>
                <a:spcPts val="1000"/>
              </a:lnSpc>
              <a:buNone/>
            </a:pPr>
            <a:endParaRPr lang="en-GB" sz="2100" dirty="0">
              <a:latin typeface="Calibri" panose="020F0502020204030204" pitchFamily="34" charset="0"/>
              <a:ea typeface="Calibri" panose="020F0502020204030204" pitchFamily="34" charset="0"/>
              <a:cs typeface="Times New Roman" panose="02020603050405020304" pitchFamily="18" charset="0"/>
            </a:endParaRPr>
          </a:p>
          <a:p>
            <a:pPr marL="228606" indent="0">
              <a:lnSpc>
                <a:spcPts val="1000"/>
              </a:lnSpc>
              <a:buNone/>
            </a:pPr>
            <a:r>
              <a:rPr lang="en-GB" sz="1600" dirty="0">
                <a:latin typeface="Calibri" panose="020F0502020204030204" pitchFamily="34" charset="0"/>
                <a:ea typeface="Calibri" panose="020F0502020204030204" pitchFamily="34" charset="0"/>
                <a:cs typeface="Times New Roman" panose="02020603050405020304" pitchFamily="18" charset="0"/>
              </a:rPr>
              <a:t>Questions to ask yourselves to spark ideas:</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else can it be used for (without major changes)?</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else is like this? Uses the same materials?</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How could it be adopted or modified for a new use?</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if it was larger/thicker/ heavier/stronger?</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if it was smaller/thinner/lighter/shorter?</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How might it be rearranged/reversed?</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7B18FE82-7D59-D686-9A34-EA7BBF903F2D}"/>
              </a:ext>
            </a:extLst>
          </p:cNvPr>
          <p:cNvPicPr>
            <a:picLocks noChangeAspect="1" noChangeArrowheads="1"/>
          </p:cNvPicPr>
          <p:nvPr/>
        </p:nvPicPr>
        <p:blipFill>
          <a:blip r:embed="rId3" cstate="print"/>
          <a:srcRect/>
          <a:stretch>
            <a:fillRect/>
          </a:stretch>
        </p:blipFill>
        <p:spPr bwMode="auto">
          <a:xfrm>
            <a:off x="9545934" y="3295193"/>
            <a:ext cx="2337169" cy="2271169"/>
          </a:xfrm>
          <a:prstGeom prst="rect">
            <a:avLst/>
          </a:prstGeom>
          <a:noFill/>
          <a:ln w="9525">
            <a:noFill/>
            <a:round/>
            <a:headEnd/>
            <a:tailEnd/>
          </a:ln>
        </p:spPr>
      </p:pic>
    </p:spTree>
    <p:extLst>
      <p:ext uri="{BB962C8B-B14F-4D97-AF65-F5344CB8AC3E}">
        <p14:creationId xmlns:p14="http://schemas.microsoft.com/office/powerpoint/2010/main" val="236697466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2C7778F-99EE-EBFC-0733-973F81556732}"/>
              </a:ext>
            </a:extLst>
          </p:cNvPr>
          <p:cNvGraphicFramePr>
            <a:graphicFrameLocks noGrp="1"/>
          </p:cNvGraphicFramePr>
          <p:nvPr/>
        </p:nvGraphicFramePr>
        <p:xfrm>
          <a:off x="1838848" y="158589"/>
          <a:ext cx="9489851" cy="5471681"/>
        </p:xfrm>
        <a:graphic>
          <a:graphicData uri="http://schemas.openxmlformats.org/drawingml/2006/table">
            <a:tbl>
              <a:tblPr firstRow="1" firstCol="1" bandRow="1">
                <a:tableStyleId>{5C22544A-7EE6-4342-B048-85BDC9FD1C3A}</a:tableStyleId>
              </a:tblPr>
              <a:tblGrid>
                <a:gridCol w="3308014">
                  <a:extLst>
                    <a:ext uri="{9D8B030D-6E8A-4147-A177-3AD203B41FA5}">
                      <a16:colId xmlns:a16="http://schemas.microsoft.com/office/drawing/2014/main" val="2502367202"/>
                    </a:ext>
                  </a:extLst>
                </a:gridCol>
                <a:gridCol w="6181837">
                  <a:extLst>
                    <a:ext uri="{9D8B030D-6E8A-4147-A177-3AD203B41FA5}">
                      <a16:colId xmlns:a16="http://schemas.microsoft.com/office/drawing/2014/main" val="4177804074"/>
                    </a:ext>
                  </a:extLst>
                </a:gridCol>
              </a:tblGrid>
              <a:tr h="371353">
                <a:tc>
                  <a:txBody>
                    <a:bodyPr/>
                    <a:lstStyle/>
                    <a:p>
                      <a:pPr marL="637540" indent="-180340" algn="ctr">
                        <a:spcBef>
                          <a:spcPts val="600"/>
                        </a:spcBef>
                        <a:spcAft>
                          <a:spcPts val="0"/>
                        </a:spcAft>
                      </a:pPr>
                      <a:r>
                        <a:rPr lang="en-GB" sz="2000" dirty="0">
                          <a:effectLst/>
                          <a:latin typeface="+mn-lt"/>
                        </a:rPr>
                        <a:t>Week</a:t>
                      </a:r>
                      <a:endParaRPr lang="en-GB" sz="2000" dirty="0">
                        <a:effectLst/>
                        <a:latin typeface="+mn-lt"/>
                        <a:ea typeface="Times New Roman" panose="02020603050405020304" pitchFamily="18" charset="0"/>
                        <a:cs typeface="Times New Roman" panose="02020603050405020304" pitchFamily="18" charset="0"/>
                      </a:endParaRPr>
                    </a:p>
                  </a:txBody>
                  <a:tcPr marL="46789" marR="46789" marT="0" marB="0"/>
                </a:tc>
                <a:tc>
                  <a:txBody>
                    <a:bodyPr/>
                    <a:lstStyle/>
                    <a:p>
                      <a:pPr marL="637540" indent="-180340" algn="just">
                        <a:spcBef>
                          <a:spcPts val="600"/>
                        </a:spcBef>
                        <a:spcAft>
                          <a:spcPts val="0"/>
                        </a:spcAft>
                      </a:pPr>
                      <a:r>
                        <a:rPr lang="en-GB" sz="2000" dirty="0">
                          <a:effectLst/>
                          <a:latin typeface="+mn-lt"/>
                        </a:rPr>
                        <a:t>Lecture Theme</a:t>
                      </a:r>
                      <a:endParaRPr lang="en-GB" sz="2000" dirty="0">
                        <a:effectLst/>
                        <a:latin typeface="+mn-lt"/>
                        <a:ea typeface="Times New Roman" panose="02020603050405020304" pitchFamily="18" charset="0"/>
                        <a:cs typeface="Times New Roman" panose="02020603050405020304" pitchFamily="18" charset="0"/>
                      </a:endParaRPr>
                    </a:p>
                  </a:txBody>
                  <a:tcPr marL="46789" marR="46789" marT="0" marB="0"/>
                </a:tc>
                <a:extLst>
                  <a:ext uri="{0D108BD9-81ED-4DB2-BD59-A6C34878D82A}">
                    <a16:rowId xmlns:a16="http://schemas.microsoft.com/office/drawing/2014/main" val="2892542152"/>
                  </a:ext>
                </a:extLst>
              </a:tr>
              <a:tr h="301116">
                <a:tc>
                  <a:txBody>
                    <a:bodyPr/>
                    <a:lstStyle/>
                    <a:p>
                      <a:pPr marL="637540" indent="-180340" algn="ctr">
                        <a:spcBef>
                          <a:spcPts val="600"/>
                        </a:spcBef>
                        <a:spcAft>
                          <a:spcPts val="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1</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Introduction to Entrepreneurship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6740543"/>
                  </a:ext>
                </a:extLst>
              </a:tr>
              <a:tr h="410295">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2</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Introducing Trait Theory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12596602"/>
                  </a:ext>
                </a:extLst>
              </a:tr>
              <a:tr h="307867">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3</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Starting a Business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63486560"/>
                  </a:ext>
                </a:extLst>
              </a:tr>
              <a:tr h="269164">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4</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Concepts &amp; Idea Generation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88083064"/>
                  </a:ext>
                </a:extLst>
              </a:tr>
              <a:tr h="456049">
                <a:tc gridSpan="2">
                  <a:txBody>
                    <a:bodyPr/>
                    <a:lstStyle/>
                    <a:p>
                      <a:pPr marL="637540" indent="-180340" algn="ctr">
                        <a:spcBef>
                          <a:spcPts val="600"/>
                        </a:spcBef>
                        <a:spcAft>
                          <a:spcPts val="0"/>
                        </a:spcAft>
                      </a:pP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READING WEEK – w/c 27</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October 2025</a:t>
                      </a:r>
                    </a:p>
                  </a:txBody>
                  <a:tcPr marL="68580" marR="68580" marT="0" marB="0"/>
                </a:tc>
                <a:tc hMerge="1">
                  <a:txBody>
                    <a:bodyPr/>
                    <a:lstStyle/>
                    <a:p>
                      <a:pPr marL="228600"/>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2141521"/>
                  </a:ext>
                </a:extLst>
              </a:tr>
              <a:tr h="410295">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5</a:t>
                      </a:r>
                      <a:br>
                        <a:rPr lang="en-GB" sz="1400" b="1" dirty="0">
                          <a:effectLst/>
                          <a:latin typeface="Arial" panose="020B0604020202020204" pitchFamily="34" charset="0"/>
                          <a:ea typeface="Times New Roman" panose="02020603050405020304" pitchFamily="18" charset="0"/>
                          <a:cs typeface="Times New Roman" panose="02020603050405020304" pitchFamily="18" charset="0"/>
                        </a:rPr>
                      </a:b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The Market &amp; Marketing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76948105"/>
                  </a:ext>
                </a:extLst>
              </a:tr>
              <a:tr h="410295">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6</a:t>
                      </a:r>
                      <a:br>
                        <a:rPr lang="en-GB" sz="1400" b="1" dirty="0">
                          <a:effectLst/>
                          <a:latin typeface="Arial" panose="020B0604020202020204" pitchFamily="34" charset="0"/>
                          <a:ea typeface="Times New Roman" panose="02020603050405020304" pitchFamily="18" charset="0"/>
                          <a:cs typeface="Times New Roman" panose="02020603050405020304" pitchFamily="18" charset="0"/>
                        </a:rPr>
                      </a:b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Finances and everything else…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0179497"/>
                  </a:ext>
                </a:extLst>
              </a:tr>
              <a:tr h="310979">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7</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Business Plan Workshop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4942128"/>
                  </a:ext>
                </a:extLst>
              </a:tr>
              <a:tr h="325459">
                <a:tc>
                  <a:txBody>
                    <a:bodyPr/>
                    <a:lstStyle/>
                    <a:p>
                      <a:pPr marL="637540" indent="-180340" algn="ctr">
                        <a:spcBef>
                          <a:spcPts val="600"/>
                        </a:spcBef>
                        <a:spcAft>
                          <a:spcPts val="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8</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Assessment 1-2-1’s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36321279"/>
                  </a:ext>
                </a:extLst>
              </a:tr>
              <a:tr h="339246">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9</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The Business Pitch</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6348984"/>
                  </a:ext>
                </a:extLst>
              </a:tr>
              <a:tr h="263885">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10</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Business Pitch Workshop</a:t>
                      </a:r>
                    </a:p>
                  </a:txBody>
                  <a:tcPr marL="68580" marR="68580" marT="0" marB="0"/>
                </a:tc>
                <a:extLst>
                  <a:ext uri="{0D108BD9-81ED-4DB2-BD59-A6C34878D82A}">
                    <a16:rowId xmlns:a16="http://schemas.microsoft.com/office/drawing/2014/main" val="2391144065"/>
                  </a:ext>
                </a:extLst>
              </a:tr>
              <a:tr h="466369">
                <a:tc gridSpan="2">
                  <a:txBody>
                    <a:bodyPr/>
                    <a:lstStyle/>
                    <a:p>
                      <a:pPr marL="637540" marR="0" lvl="0" indent="-180340" algn="ctr" defTabSz="914377" rtl="0" eaLnBrk="1" fontAlgn="auto" latinLnBrk="0" hangingPunct="1">
                        <a:lnSpc>
                          <a:spcPct val="100000"/>
                        </a:lnSpc>
                        <a:spcBef>
                          <a:spcPts val="600"/>
                        </a:spcBef>
                        <a:spcAft>
                          <a:spcPts val="0"/>
                        </a:spcAft>
                        <a:buClrTx/>
                        <a:buSzTx/>
                        <a:buFontTx/>
                        <a:buNone/>
                        <a:tabLst/>
                        <a:defRPr/>
                      </a:pP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WINTER BREAK – w/c 15</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December 2025</a:t>
                      </a:r>
                    </a:p>
                  </a:txBody>
                  <a:tcPr marL="68580" marR="68580" marT="0" marB="0"/>
                </a:tc>
                <a:tc hMerge="1">
                  <a:txBody>
                    <a:bodyPr/>
                    <a:lstStyle/>
                    <a:p>
                      <a:endParaRPr dirty="0"/>
                    </a:p>
                  </a:txBody>
                  <a:tcPr marL="68580" marR="68580" marT="0" marB="0"/>
                </a:tc>
                <a:extLst>
                  <a:ext uri="{0D108BD9-81ED-4DB2-BD59-A6C34878D82A}">
                    <a16:rowId xmlns:a16="http://schemas.microsoft.com/office/drawing/2014/main" val="1264536248"/>
                  </a:ext>
                </a:extLst>
              </a:tr>
              <a:tr h="283939">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11</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Assessment 2: Business Plan Pitch</a:t>
                      </a:r>
                    </a:p>
                  </a:txBody>
                  <a:tcPr marL="68580" marR="68580" marT="0" marB="0"/>
                </a:tc>
                <a:extLst>
                  <a:ext uri="{0D108BD9-81ED-4DB2-BD59-A6C34878D82A}">
                    <a16:rowId xmlns:a16="http://schemas.microsoft.com/office/drawing/2014/main" val="1487305613"/>
                  </a:ext>
                </a:extLst>
              </a:tr>
              <a:tr h="496095">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12</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Module Feedback</a:t>
                      </a:r>
                    </a:p>
                  </a:txBody>
                  <a:tcPr marL="68580" marR="68580" marT="0" marB="0"/>
                </a:tc>
                <a:extLst>
                  <a:ext uri="{0D108BD9-81ED-4DB2-BD59-A6C34878D82A}">
                    <a16:rowId xmlns:a16="http://schemas.microsoft.com/office/drawing/2014/main" val="2438642878"/>
                  </a:ext>
                </a:extLst>
              </a:tr>
            </a:tbl>
          </a:graphicData>
        </a:graphic>
      </p:graphicFrame>
      <p:sp>
        <p:nvSpPr>
          <p:cNvPr id="3" name="Title 1">
            <a:extLst>
              <a:ext uri="{FF2B5EF4-FFF2-40B4-BE49-F238E27FC236}">
                <a16:creationId xmlns:a16="http://schemas.microsoft.com/office/drawing/2014/main" id="{3554CCFE-B553-AF01-4CD1-F033096BC22F}"/>
              </a:ext>
            </a:extLst>
          </p:cNvPr>
          <p:cNvSpPr>
            <a:spLocks noGrp="1"/>
          </p:cNvSpPr>
          <p:nvPr>
            <p:ph type="title"/>
          </p:nvPr>
        </p:nvSpPr>
        <p:spPr>
          <a:xfrm rot="16907592">
            <a:off x="-1199162" y="2161915"/>
            <a:ext cx="3551943" cy="1155817"/>
          </a:xfrm>
        </p:spPr>
        <p:txBody>
          <a:bodyPr vert="horz" lIns="91440" tIns="45720" rIns="91440" bIns="45720" rtlCol="0" anchor="b">
            <a:normAutofit/>
          </a:bodyPr>
          <a:lstStyle/>
          <a:p>
            <a:pPr defTabSz="914400"/>
            <a:r>
              <a:rPr lang="en-US" sz="4200" b="1" dirty="0">
                <a:solidFill>
                  <a:srgbClr val="002060"/>
                </a:solidFill>
                <a:latin typeface="+mn-lt"/>
                <a:cs typeface="+mj-cs"/>
              </a:rPr>
              <a:t>Teaching Plan</a:t>
            </a:r>
          </a:p>
        </p:txBody>
      </p:sp>
    </p:spTree>
    <p:extLst>
      <p:ext uri="{BB962C8B-B14F-4D97-AF65-F5344CB8AC3E}">
        <p14:creationId xmlns:p14="http://schemas.microsoft.com/office/powerpoint/2010/main" val="2261868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Mon 1</a:t>
            </a:r>
            <a:r>
              <a:rPr lang="en-US" sz="2800" b="1" baseline="30000" dirty="0">
                <a:solidFill>
                  <a:schemeClr val="accent2">
                    <a:lumMod val="75000"/>
                  </a:schemeClr>
                </a:solidFill>
                <a:latin typeface="+mn-lt"/>
                <a:cs typeface="+mj-cs"/>
              </a:rPr>
              <a:t>st</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3D7B74B7-D9DD-943B-7557-F84CF520CD5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6CE3361D-C73D-72C6-CB58-88ED5AFDC50F}"/>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pic>
        <p:nvPicPr>
          <p:cNvPr id="5" name="Picture 4">
            <a:extLst>
              <a:ext uri="{FF2B5EF4-FFF2-40B4-BE49-F238E27FC236}">
                <a16:creationId xmlns:a16="http://schemas.microsoft.com/office/drawing/2014/main" id="{A3902452-ED4E-B7DD-60B2-4D9BE8C06331}"/>
              </a:ext>
            </a:extLst>
          </p:cNvPr>
          <p:cNvPicPr>
            <a:picLocks noChangeAspect="1"/>
          </p:cNvPicPr>
          <p:nvPr/>
        </p:nvPicPr>
        <p:blipFill>
          <a:blip r:embed="rId5"/>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19518811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640079" y="493532"/>
            <a:ext cx="6023480" cy="1956841"/>
          </a:xfrm>
        </p:spPr>
        <p:txBody>
          <a:bodyPr vert="horz" lIns="91440" tIns="45720" rIns="91440" bIns="45720" rtlCol="0" anchor="b">
            <a:normAutofit fontScale="90000"/>
          </a:bodyPr>
          <a:lstStyle/>
          <a:p>
            <a:pPr defTabSz="914400" fontAlgn="t">
              <a:spcAft>
                <a:spcPts val="600"/>
              </a:spcAft>
            </a:pPr>
            <a:r>
              <a:rPr lang="en-US" sz="3900" b="1" u="sng" dirty="0">
                <a:solidFill>
                  <a:srgbClr val="002060"/>
                </a:solidFill>
                <a:latin typeface="+mn-lt"/>
                <a:cs typeface="+mj-cs"/>
              </a:rPr>
              <a:t>Assessment 2</a:t>
            </a:r>
            <a:br>
              <a:rPr lang="en-US" sz="3000" b="1" u="sng" dirty="0">
                <a:solidFill>
                  <a:srgbClr val="002060"/>
                </a:solidFill>
                <a:latin typeface="+mn-lt"/>
                <a:cs typeface="+mj-cs"/>
              </a:rPr>
            </a:br>
            <a:br>
              <a:rPr lang="en-US" sz="3000" b="1" dirty="0">
                <a:solidFill>
                  <a:srgbClr val="002060"/>
                </a:solidFill>
                <a:latin typeface="+mn-lt"/>
                <a:cs typeface="+mj-cs"/>
              </a:rPr>
            </a:br>
            <a:r>
              <a:rPr lang="en-US" sz="2700" b="1" dirty="0">
                <a:solidFill>
                  <a:schemeClr val="accent2">
                    <a:lumMod val="75000"/>
                  </a:schemeClr>
                </a:solidFill>
                <a:latin typeface="+mn-lt"/>
                <a:cs typeface="+mj-cs"/>
              </a:rPr>
              <a:t>DEADLINE: </a:t>
            </a:r>
            <a:br>
              <a:rPr lang="en-US" sz="2700" b="1" dirty="0">
                <a:solidFill>
                  <a:schemeClr val="accent2">
                    <a:lumMod val="75000"/>
                  </a:schemeClr>
                </a:solidFill>
                <a:latin typeface="+mn-lt"/>
                <a:cs typeface="+mj-cs"/>
              </a:rPr>
            </a:br>
            <a:r>
              <a:rPr lang="en-US" sz="2700" b="1" dirty="0">
                <a:solidFill>
                  <a:schemeClr val="accent2">
                    <a:lumMod val="75000"/>
                  </a:schemeClr>
                </a:solidFill>
                <a:latin typeface="+mn-lt"/>
                <a:cs typeface="+mj-cs"/>
              </a:rPr>
              <a:t>- Tuesday 13</a:t>
            </a:r>
            <a:r>
              <a:rPr lang="en-US" sz="2700" b="1" baseline="30000" dirty="0">
                <a:solidFill>
                  <a:schemeClr val="accent2">
                    <a:lumMod val="75000"/>
                  </a:schemeClr>
                </a:solidFill>
                <a:latin typeface="+mn-lt"/>
                <a:cs typeface="+mj-cs"/>
              </a:rPr>
              <a:t>th</a:t>
            </a:r>
            <a:r>
              <a:rPr lang="en-US" sz="2700" b="1" dirty="0">
                <a:solidFill>
                  <a:schemeClr val="accent2">
                    <a:lumMod val="75000"/>
                  </a:schemeClr>
                </a:solidFill>
                <a:latin typeface="+mn-lt"/>
                <a:cs typeface="+mj-cs"/>
              </a:rPr>
              <a:t> January 2026 (BMIH5012D) </a:t>
            </a:r>
            <a:br>
              <a:rPr lang="en-US" sz="2700" b="1" dirty="0">
                <a:solidFill>
                  <a:schemeClr val="accent2">
                    <a:lumMod val="75000"/>
                  </a:schemeClr>
                </a:solidFill>
                <a:latin typeface="+mn-lt"/>
                <a:cs typeface="+mj-cs"/>
              </a:rPr>
            </a:br>
            <a:r>
              <a:rPr lang="en-US" sz="2700" b="1" dirty="0">
                <a:solidFill>
                  <a:schemeClr val="accent2">
                    <a:lumMod val="75000"/>
                  </a:schemeClr>
                </a:solidFill>
                <a:latin typeface="+mn-lt"/>
                <a:cs typeface="+mj-cs"/>
              </a:rPr>
              <a:t>- Wednesday 14</a:t>
            </a:r>
            <a:r>
              <a:rPr lang="en-US" sz="2700" b="1" baseline="30000" dirty="0">
                <a:solidFill>
                  <a:schemeClr val="accent2">
                    <a:lumMod val="75000"/>
                  </a:schemeClr>
                </a:solidFill>
                <a:latin typeface="+mn-lt"/>
                <a:cs typeface="+mj-cs"/>
              </a:rPr>
              <a:t>th</a:t>
            </a:r>
            <a:r>
              <a:rPr lang="en-US" sz="2700" b="1" dirty="0">
                <a:solidFill>
                  <a:schemeClr val="accent2">
                    <a:lumMod val="75000"/>
                  </a:schemeClr>
                </a:solidFill>
                <a:latin typeface="+mn-lt"/>
                <a:cs typeface="+mj-cs"/>
              </a:rPr>
              <a:t> January 2026 (BMIH5012) </a:t>
            </a:r>
            <a:br>
              <a:rPr lang="en-US" sz="2700" b="1" dirty="0">
                <a:solidFill>
                  <a:schemeClr val="accent2">
                    <a:lumMod val="75000"/>
                  </a:schemeClr>
                </a:solidFill>
                <a:latin typeface="+mn-lt"/>
                <a:cs typeface="+mj-cs"/>
              </a:rPr>
            </a:br>
            <a:r>
              <a:rPr lang="en-US" sz="2700" b="1" dirty="0">
                <a:solidFill>
                  <a:srgbClr val="002060"/>
                </a:solidFill>
                <a:latin typeface="+mn-lt"/>
                <a:cs typeface="+mj-cs"/>
              </a:rPr>
              <a:t>10-min presentation / 5-min Q&amp;A</a:t>
            </a:r>
            <a:endParaRPr lang="en-US" sz="2700" dirty="0">
              <a:solidFill>
                <a:srgbClr val="002060"/>
              </a:solidFill>
              <a:latin typeface="+mn-lt"/>
              <a:cs typeface="+mj-cs"/>
            </a:endParaRPr>
          </a:p>
        </p:txBody>
      </p:sp>
      <p:sp>
        <p:nvSpPr>
          <p:cNvPr id="3" name="Title 1">
            <a:extLst>
              <a:ext uri="{FF2B5EF4-FFF2-40B4-BE49-F238E27FC236}">
                <a16:creationId xmlns:a16="http://schemas.microsoft.com/office/drawing/2014/main" id="{850F911F-1399-41F7-907D-8829EA992A7C}"/>
              </a:ext>
            </a:extLst>
          </p:cNvPr>
          <p:cNvSpPr txBox="1">
            <a:spLocks/>
          </p:cNvSpPr>
          <p:nvPr/>
        </p:nvSpPr>
        <p:spPr>
          <a:xfrm>
            <a:off x="640079" y="3016469"/>
            <a:ext cx="5077432" cy="2911768"/>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indent="-228600" fontAlgn="t">
              <a:spcBef>
                <a:spcPts val="600"/>
              </a:spcBef>
              <a:spcAft>
                <a:spcPts val="600"/>
              </a:spcAft>
              <a:buFont typeface="Arial" panose="020B0604020202020204" pitchFamily="34" charset="0"/>
              <a:buChar char="•"/>
            </a:pPr>
            <a:r>
              <a:rPr lang="en-GB" sz="2000" dirty="0">
                <a:solidFill>
                  <a:srgbClr val="002060"/>
                </a:solidFill>
              </a:rPr>
              <a:t>To support your written business plan, you are required to share the overall concept, analysis and highlights in a 10-minute formal, ‘business pitch’ style, presentation. </a:t>
            </a:r>
          </a:p>
          <a:p>
            <a:pPr indent="-228600" fontAlgn="t">
              <a:spcBef>
                <a:spcPts val="600"/>
              </a:spcBef>
              <a:spcAft>
                <a:spcPts val="600"/>
              </a:spcAft>
              <a:buFont typeface="Arial" panose="020B0604020202020204" pitchFamily="34" charset="0"/>
              <a:buChar char="•"/>
            </a:pPr>
            <a:r>
              <a:rPr lang="en-GB" sz="2000" dirty="0">
                <a:solidFill>
                  <a:srgbClr val="002060"/>
                </a:solidFill>
              </a:rPr>
              <a:t>Following your presentation there will be a 5-minute Q&amp;A session with the panel to further explore your business idea. </a:t>
            </a:r>
            <a:endParaRPr lang="en-US" sz="2000" dirty="0">
              <a:solidFill>
                <a:srgbClr val="002060"/>
              </a:solidFill>
            </a:endParaRPr>
          </a:p>
        </p:txBody>
      </p:sp>
      <p:pic>
        <p:nvPicPr>
          <p:cNvPr id="5" name="Picture 4" descr="People in office">
            <a:extLst>
              <a:ext uri="{FF2B5EF4-FFF2-40B4-BE49-F238E27FC236}">
                <a16:creationId xmlns:a16="http://schemas.microsoft.com/office/drawing/2014/main" id="{54D8D9F2-FBAC-C0BC-248E-92BB659F2691}"/>
              </a:ext>
            </a:extLst>
          </p:cNvPr>
          <p:cNvPicPr>
            <a:picLocks noChangeAspect="1"/>
          </p:cNvPicPr>
          <p:nvPr/>
        </p:nvPicPr>
        <p:blipFill rotWithShape="1">
          <a:blip r:embed="rId2"/>
          <a:srcRect l="17829" r="15218" b="-1"/>
          <a:stretch/>
        </p:blipFill>
        <p:spPr>
          <a:xfrm>
            <a:off x="6345231" y="10"/>
            <a:ext cx="5845246" cy="58275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98568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2286</Words>
  <Application>Microsoft Office PowerPoint</Application>
  <PresentationFormat>Widescreen</PresentationFormat>
  <Paragraphs>265</Paragraphs>
  <Slides>51</Slides>
  <Notes>6</Notes>
  <HiddenSlides>0</HiddenSlides>
  <MMClips>5</MMClips>
  <ScaleCrop>false</ScaleCrop>
  <HeadingPairs>
    <vt:vector size="6" baseType="variant">
      <vt:variant>
        <vt:lpstr>Fonts Used</vt:lpstr>
      </vt:variant>
      <vt:variant>
        <vt:i4>10</vt:i4>
      </vt:variant>
      <vt:variant>
        <vt:lpstr>Theme</vt:lpstr>
      </vt:variant>
      <vt:variant>
        <vt:i4>6</vt:i4>
      </vt:variant>
      <vt:variant>
        <vt:lpstr>Slide Titles</vt:lpstr>
      </vt:variant>
      <vt:variant>
        <vt:i4>51</vt:i4>
      </vt:variant>
    </vt:vector>
  </HeadingPairs>
  <TitlesOfParts>
    <vt:vector size="67" baseType="lpstr">
      <vt:lpstr>Arial</vt:lpstr>
      <vt:lpstr>Bradley Hand ITC</vt:lpstr>
      <vt:lpstr>Calibri</vt:lpstr>
      <vt:lpstr>Calibri Light</vt:lpstr>
      <vt:lpstr>Century Gothic</vt:lpstr>
      <vt:lpstr>Snap ITC</vt:lpstr>
      <vt:lpstr>Tahoma</vt:lpstr>
      <vt:lpstr>Times</vt:lpstr>
      <vt:lpstr>Times New Roman</vt:lpstr>
      <vt:lpstr>Wingdings</vt:lpstr>
      <vt:lpstr>10_Office Theme</vt:lpstr>
      <vt:lpstr>Office Theme</vt:lpstr>
      <vt:lpstr>Text Break / Info Slide 1</vt:lpstr>
      <vt:lpstr>Text 1</vt:lpstr>
      <vt:lpstr>Title Slide 1</vt:lpstr>
      <vt:lpstr>Sub Title 2</vt:lpstr>
      <vt:lpstr>PowerPoint Presentation</vt:lpstr>
      <vt:lpstr>ACTIVITY:</vt:lpstr>
      <vt:lpstr>We have spent time discussing what makes an entrepreneur…  …but what does an entrepreneur need to make to become an entrepreneur?</vt:lpstr>
      <vt:lpstr>A business idea… a venture, a project, a change!</vt:lpstr>
      <vt:lpstr>Running a business – what do I need to know?</vt:lpstr>
      <vt:lpstr>PowerPoint Presentation</vt:lpstr>
      <vt:lpstr>PowerPoint Presentation</vt:lpstr>
      <vt:lpstr>PowerPoint Presentation</vt:lpstr>
      <vt:lpstr>What legal business structures are there in the UK?</vt:lpstr>
      <vt:lpstr>DISCUSSION:</vt:lpstr>
      <vt:lpstr>PowerPoint Presentation</vt:lpstr>
      <vt:lpstr>PowerPoint Presentation</vt:lpstr>
      <vt:lpstr>PowerPoint Presentation</vt:lpstr>
      <vt:lpstr>PowerPoint Presentation</vt:lpstr>
      <vt:lpstr>PowerPoint Presentation</vt:lpstr>
      <vt:lpstr>Social enterprises, and in particular Community Interest Companies (CIC’s), are a special type of limited company which exists to benefit the community rather than private shareholders. </vt:lpstr>
      <vt:lpstr>PowerPoint Presentation</vt:lpstr>
      <vt:lpstr>ACTIVITY</vt:lpstr>
      <vt:lpstr>PowerPoint Presentation</vt:lpstr>
      <vt:lpstr>PowerPoint Presentation</vt:lpstr>
      <vt:lpstr>Registering for Self-Assessment</vt:lpstr>
      <vt:lpstr>PowerPoint Presentation</vt:lpstr>
      <vt:lpstr>Which Business Structure?  </vt:lpstr>
      <vt:lpstr>Let’s take a break! </vt:lpstr>
      <vt:lpstr>PowerPoint Presentation</vt:lpstr>
      <vt:lpstr>DISCUSSION:</vt:lpstr>
      <vt:lpstr>PowerPoint Presentation</vt:lpstr>
      <vt:lpstr>ACTIVITY</vt:lpstr>
      <vt:lpstr>PowerPoint Presentation</vt:lpstr>
      <vt:lpstr>A business plan will help you by aiming to pass three critical tests:</vt:lpstr>
      <vt:lpstr>ACTIVITY</vt:lpstr>
      <vt:lpstr>WHO READS IT?</vt:lpstr>
      <vt:lpstr>WHO READS IT?</vt:lpstr>
      <vt:lpstr>Types of Business Plans</vt:lpstr>
      <vt:lpstr>The tried and tested traditional approach…</vt:lpstr>
      <vt:lpstr>BMC – Business Model Canvas</vt:lpstr>
      <vt:lpstr>PowerPoint Presentation</vt:lpstr>
      <vt:lpstr>The creative approach to planning…</vt:lpstr>
      <vt:lpstr>An Example:  The Concept Canvas</vt:lpstr>
      <vt:lpstr>IN SUMMARY:  How does business planning help?</vt:lpstr>
      <vt:lpstr>Taking the plunge!</vt:lpstr>
      <vt:lpstr>Clarify the Idea</vt:lpstr>
      <vt:lpstr>Assessment 1   DEADLINE: Mon 1st December (23:59pm) 2000 word report </vt:lpstr>
      <vt:lpstr>For Assessment 1</vt:lpstr>
      <vt:lpstr>Next week…</vt:lpstr>
      <vt:lpstr>PowerPoint Presentation</vt:lpstr>
      <vt:lpstr>PowerPoint Presentation</vt:lpstr>
      <vt:lpstr>ACTIVITY: Let’s be creative/innovative!</vt:lpstr>
      <vt:lpstr>Teaching Plan</vt:lpstr>
      <vt:lpstr>Assessment 1   DEADLINE: Mon 1st December (23:59pm) 2000 word report </vt:lpstr>
      <vt:lpstr>Assessment 2  DEADLINE:  - Tuesday 13th January 2026 (BMIH5012D)  - Wednesday 14th January 2026 (BMIH5012)  10-min presentation / 5-min 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50</cp:revision>
  <dcterms:created xsi:type="dcterms:W3CDTF">2021-03-10T12:10:47Z</dcterms:created>
  <dcterms:modified xsi:type="dcterms:W3CDTF">2025-10-14T08:12:21Z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