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  <p:sldMasterId id="2147483650" r:id="rId2"/>
    <p:sldMasterId id="2147483651" r:id="rId3"/>
  </p:sldMasterIdLst>
  <p:notesMasterIdLst>
    <p:notesMasterId r:id="rId20"/>
  </p:notesMasterIdLst>
  <p:sldIdLst>
    <p:sldId id="621" r:id="rId4"/>
    <p:sldId id="618" r:id="rId5"/>
    <p:sldId id="629" r:id="rId6"/>
    <p:sldId id="634" r:id="rId7"/>
    <p:sldId id="633" r:id="rId8"/>
    <p:sldId id="619" r:id="rId9"/>
    <p:sldId id="285" r:id="rId10"/>
    <p:sldId id="635" r:id="rId11"/>
    <p:sldId id="624" r:id="rId12"/>
    <p:sldId id="638" r:id="rId13"/>
    <p:sldId id="631" r:id="rId14"/>
    <p:sldId id="299" r:id="rId15"/>
    <p:sldId id="632" r:id="rId16"/>
    <p:sldId id="630" r:id="rId17"/>
    <p:sldId id="626" r:id="rId18"/>
    <p:sldId id="347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C26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51332" autoAdjust="0"/>
  </p:normalViewPr>
  <p:slideViewPr>
    <p:cSldViewPr>
      <p:cViewPr varScale="1">
        <p:scale>
          <a:sx n="103" d="100"/>
          <a:sy n="103" d="100"/>
        </p:scale>
        <p:origin x="87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DDDB29-D266-48FC-8465-C8D9DCBE8265}" type="datetimeFigureOut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248F1B4-D8DB-4A55-8E6E-EBADE4857E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3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2165012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4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37890266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Fill in the correct person/role for the cohort.</a:t>
            </a:r>
          </a:p>
          <a:p>
            <a:r>
              <a:rPr lang="en-GB" dirty="0"/>
              <a:t>You can add information here as appropriate to your cohort.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F38699-4B03-4757-A8E8-1F226612475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2309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F38699-4B03-4757-A8E8-1F226612475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2309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pairs or groups, as students to reflect on the above.  What were the experiences, but also WHAT THINGS HELPED OR PREVENTED LEARNING.  </a:t>
            </a:r>
          </a:p>
          <a:p>
            <a:r>
              <a:rPr lang="en-US" dirty="0"/>
              <a:t>Feedback experiences / students could write their results on the board or read them out and the teacher notes down the best / most interesting / most common ideas and experiences. </a:t>
            </a:r>
          </a:p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57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13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4076305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57A9D-AC9B-4E69-A4C8-E529DE123C02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B4994-F2C0-43BA-805D-BAE87E77528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7130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66ECD-46FF-4892-9806-222A0977A9D4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89B4-4D1C-4360-9D7A-FA5B0CE2A4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5525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352F6-B0D5-4708-A681-C79D43E526A8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9F66A-178D-4084-A6A9-FEAAFFD911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0668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37993-CF85-4987-AD7F-5DB8FF13157A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BBD2C-051B-4398-95B1-50D2FAFD910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8145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3C0BB-7F26-4514-BBBF-4EAA337E4C39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91F9F-1113-4BCA-B65B-006455AABD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6231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616C7-AE3A-44A7-9CE5-FEFF4AFE7F41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00A46-C120-4BDD-ACA2-4E4265FEDF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6125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3F0FA-A1E8-46A8-811C-76A604918AE1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7D6E2-092D-41D5-93CC-4BBA81A749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4851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063F9-DF01-41DB-8845-EA1A641D261B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8CEA2-BF5E-4A6C-A8F5-067B479681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58740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3ED04-2E3C-4922-96FF-46FD3E74501B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53968-9A17-4BB3-AE45-988B81F227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03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DF281-FEC4-4C7F-8C01-23106C489533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1247E-6470-41F0-B541-6CCB7AEBA89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367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BAB9D-8793-4F81-9A68-3D1487B2FFD7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73526-81C8-449A-AC37-7F65AE6F295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1420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8C15F-829C-4062-A183-186C72A5B19B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7BACE-7C00-448F-A882-54CC55A78D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5386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0E588-56D1-42A5-A553-950A7497CF5B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782E4-D1C8-4E8E-8306-87AA7AB281B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5110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F4EC3-65E0-4CCF-90E4-DBC732BBFCBC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BF09C-2E25-4F5A-80C2-59841DFEF07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3316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E5ACC-79C4-4BF0-8027-F470ADB41BF0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5340B-8082-4D8A-94A7-B68FAB42E8E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92457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129FB-87AC-494D-95B9-6A84410CA8A5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272C1-85B3-43F9-9F1B-401E6BCA23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71899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8F441-39C6-4306-A42F-42F44D7C97BD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99A1F-28B8-4A72-B67B-BF189B832B6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09360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6826C-58C1-4440-979C-F534CF4CCAE6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68EE4-3C6A-48DA-B6AE-D98E3D87CC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029028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8C9B3-36DE-4D30-AD9C-F5F870B48444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D3381-BD83-4D74-94EA-52991AA1AFD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71162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B4FE9-329F-4A9D-B38A-B7494D2AA5BB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81313-1272-49F1-96EB-FB78CF41E3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5892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FA0EF-A452-4385-9B7B-11D9616E848A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88349-23EE-4BCA-8D17-5D08CE195DA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68981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FAD4A-27DB-465A-8685-31F1AA24435C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2FD09-D6B6-4B82-AF78-B9E9983C59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4182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E7B97-8893-4DF8-94C2-0BDDB4083750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B473A-B5CB-4AEA-A841-E4A1420271F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70720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502AA-C8CB-4132-B592-CA60B7C38ACE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16350-3461-4282-A263-C166126E99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600417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54D1A-4815-47BD-8614-C0B0CB854EB1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69315-487F-456B-9DCF-692949BD7B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66296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DC6A9-A123-4839-B812-2B5358EDB404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3C5AE-BB4B-472B-815B-B9E00B3AC4F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706885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B978A-EA46-472A-9CB9-DD326FDEE697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C18FD-4431-4582-9B98-5DA29A8F2A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36609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62988-4734-49D5-ABC9-1D8830979CA5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B8E70-BA6C-4849-BF8B-0E7C61769D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75372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2784E-0867-4A6F-89D2-D0F62A3AC4E3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B5B61-3075-4C1F-9BB4-EB3E42D1F0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08247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6958D-3A38-440B-B159-47C5695A6FC1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3B1F5-2E66-4BC7-8719-37CD5455B1D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69522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EB3A9-CBB8-438E-B510-1D714DB9C88C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B25A4-F189-4EFD-9B4E-E67BF842DC2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84494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E5589-F089-4F96-BD0C-9C622F2F12A3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6D725-321D-45B2-9009-D4D95961F0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79029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3F43-87EA-41DB-AE77-B4D999651894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CE181-8A3E-4A89-AB55-3F6D08A552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92073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65" y="365126"/>
            <a:ext cx="86113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65" y="1825625"/>
            <a:ext cx="8611385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221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171393-CDAF-464A-BA71-D5C253200948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852EE027-CED7-4AFB-9A56-E1CAAD639C2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97087B-0E3D-42CA-BC5C-84AC4336F180}" type="datetime1">
              <a:rPr lang="en-GB"/>
              <a:pPr>
                <a:defRPr/>
              </a:pPr>
              <a:t>14/06/2024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86D92E20-9FE1-48A8-BFCA-2DD363D318B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C7E419-CA4B-430E-8B6E-28EA8E720B62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0DDF2CF8-DB73-4838-991C-0659C678E5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LondonStudentServices@uwtsd.ac.uk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helpfulprofessor.com/academic-skills-examples/" TargetMode="Externa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922FDDA-0D6E-49AD-AB27-0923E7B95F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340768"/>
            <a:ext cx="6858000" cy="2387600"/>
          </a:xfrm>
        </p:spPr>
        <p:txBody>
          <a:bodyPr/>
          <a:lstStyle/>
          <a:p>
            <a:pPr eaLnBrk="1" hangingPunct="1"/>
            <a:b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 Skills (ACS) </a:t>
            </a:r>
            <a:b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GB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n-GB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 to the module</a:t>
            </a:r>
          </a:p>
          <a:p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9C64A-C95D-40FB-94EC-91D162CC4BE6}" type="datetime1">
              <a:rPr lang="en-GB" smtClean="0"/>
              <a:pPr>
                <a:defRPr/>
              </a:pPr>
              <a:t>14/06/2024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942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11760" y="548680"/>
            <a:ext cx="5326062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800" b="1" dirty="0"/>
              <a:t>WELCOME!!!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6496E4-3263-4B1E-8ED4-B1FA9DCEF0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156" y="1822884"/>
            <a:ext cx="4825688" cy="3212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57200" y="9014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Activity 1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21881" y="1233145"/>
            <a:ext cx="5879946" cy="4176712"/>
          </a:xfrm>
        </p:spPr>
        <p:txBody>
          <a:bodyPr/>
          <a:lstStyle/>
          <a:p>
            <a:pPr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n-GB" altLang="en-US" sz="2400" b="1" dirty="0"/>
              <a:t>Speak to the person next to you and 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n-GB" altLang="en-US" sz="2400" b="1" dirty="0"/>
              <a:t>find out the following: </a:t>
            </a: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/>
              <a:t>their age, profession, background</a:t>
            </a: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/>
              <a:t>why they are on this programme</a:t>
            </a: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/>
              <a:t>their goals for work and study</a:t>
            </a: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/>
              <a:t>two interesting things about them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endParaRPr lang="en-GB" altLang="en-US" sz="2400" b="1" dirty="0"/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n-GB" altLang="en-US" sz="2400" b="1" dirty="0"/>
              <a:t>Take it in turns to introduce your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n-GB" altLang="en-US" sz="2400" b="1" dirty="0"/>
              <a:t>classmate to the whole class 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endParaRPr lang="en-GB" altLang="en-US" sz="2400" b="1" dirty="0"/>
          </a:p>
          <a:p>
            <a:pPr marL="0" indent="0">
              <a:spcAft>
                <a:spcPts val="0"/>
              </a:spcAft>
              <a:buNone/>
            </a:pPr>
            <a:endParaRPr lang="en-GB" sz="2400" dirty="0">
              <a:ea typeface="Calibri" panose="020F0502020204030204" pitchFamily="34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834595" y="6384117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AF49C8-D4EC-4CDF-9D19-8D049255FCFE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 dirty="0"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55" y="1124744"/>
            <a:ext cx="2834930" cy="4258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840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361954" y="4553743"/>
            <a:ext cx="2468166" cy="255647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eaLnBrk="1" hangingPunct="1">
              <a:lnSpc>
                <a:spcPct val="90000"/>
              </a:lnSpc>
            </a:pPr>
            <a:r>
              <a:rPr lang="en-US" altLang="en-US" sz="3600" b="1" dirty="0"/>
              <a:t>Activity 2</a:t>
            </a:r>
            <a:br>
              <a:rPr lang="en-US" altLang="en-US" sz="3100" b="1" dirty="0"/>
            </a:br>
            <a:br>
              <a:rPr lang="en-US" altLang="en-US" sz="3100" b="1" dirty="0"/>
            </a:br>
            <a:br>
              <a:rPr lang="en-US" altLang="en-US" sz="3100" b="1" dirty="0"/>
            </a:br>
            <a:br>
              <a:rPr lang="en-US" altLang="en-US" sz="3100" b="1" dirty="0"/>
            </a:br>
            <a:endParaRPr lang="en-US" altLang="en-US" sz="3100" b="1" dirty="0"/>
          </a:p>
        </p:txBody>
      </p:sp>
      <p:pic>
        <p:nvPicPr>
          <p:cNvPr id="8" name="Picture 7" descr="A person looking at a tablet&#10;&#10;Description automatically generated">
            <a:extLst>
              <a:ext uri="{FF2B5EF4-FFF2-40B4-BE49-F238E27FC236}">
                <a16:creationId xmlns:a16="http://schemas.microsoft.com/office/drawing/2014/main" id="{591E5E84-6682-60CD-4EFA-A4C80F434F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3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418159" y="4005064"/>
            <a:ext cx="6363887" cy="31051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eaLnBrk="1" hangingPunct="1">
              <a:lnSpc>
                <a:spcPct val="90000"/>
              </a:lnSpc>
              <a:spcBef>
                <a:spcPts val="0"/>
              </a:spcBef>
            </a:pPr>
            <a:r>
              <a:rPr lang="en-US" altLang="en-US" sz="2000" b="1" dirty="0"/>
              <a:t>In groups of 3-4 students, discuss the following: </a:t>
            </a:r>
          </a:p>
          <a:p>
            <a:pPr lvl="1"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/>
              <a:t>what would a perfect learning environment look like</a:t>
            </a:r>
          </a:p>
          <a:p>
            <a:pPr lvl="1"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/>
              <a:t>how would you want your classmates to behave to ensure everyone is getting the most out of the university learning </a:t>
            </a:r>
          </a:p>
          <a:p>
            <a:pPr lvl="1"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altLang="en-US" sz="2000" dirty="0"/>
          </a:p>
          <a:p>
            <a:pPr indent="-228600" eaLnBrk="1" hangingPunct="1">
              <a:lnSpc>
                <a:spcPct val="90000"/>
              </a:lnSpc>
              <a:spcBef>
                <a:spcPts val="0"/>
              </a:spcBef>
            </a:pPr>
            <a:r>
              <a:rPr lang="en-US" altLang="en-US" sz="2000" b="1" dirty="0"/>
              <a:t>Share your observations with the rest of the class </a:t>
            </a:r>
          </a:p>
          <a:p>
            <a:pPr indent="-228600" eaLnBrk="1" hangingPunct="1">
              <a:lnSpc>
                <a:spcPct val="90000"/>
              </a:lnSpc>
              <a:spcBef>
                <a:spcPts val="0"/>
              </a:spcBef>
            </a:pPr>
            <a:endParaRPr lang="en-US" altLang="en-US" sz="1600" b="1" dirty="0"/>
          </a:p>
          <a:p>
            <a:pPr marL="0" indent="-228600" eaLnBrk="1" hangingPunct="1">
              <a:lnSpc>
                <a:spcPct val="90000"/>
              </a:lnSpc>
              <a:spcAft>
                <a:spcPts val="0"/>
              </a:spcAft>
            </a:pPr>
            <a:endParaRPr lang="en-US" sz="1600" dirty="0"/>
          </a:p>
          <a:p>
            <a:pPr marL="0" indent="-228600" eaLnBrk="1" hangingPunct="1">
              <a:lnSpc>
                <a:spcPct val="90000"/>
              </a:lnSpc>
              <a:defRPr/>
            </a:pPr>
            <a:endParaRPr lang="en-US" altLang="en-US" sz="1600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648450" y="6356350"/>
            <a:ext cx="2057400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r" fontAlgn="auto">
              <a:spcBef>
                <a:spcPts val="0"/>
              </a:spcBef>
              <a:spcAft>
                <a:spcPts val="600"/>
              </a:spcAft>
              <a:buNone/>
              <a:defRPr/>
            </a:pPr>
            <a:fld id="{4EAF49C8-D4EC-4CDF-9D19-8D049255FCFE}" type="slidenum">
              <a:rPr lang="en-US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/>
                <a:cs typeface="+mn-cs"/>
              </a:rPr>
              <a:pPr algn="r" fontAlgn="auto">
                <a:spcBef>
                  <a:spcPts val="0"/>
                </a:spcBef>
                <a:spcAft>
                  <a:spcPts val="600"/>
                </a:spcAft>
                <a:buNone/>
                <a:defRPr/>
              </a:pPr>
              <a:t>4</a:t>
            </a:fld>
            <a:endParaRPr lang="en-US" altLang="en-US" sz="100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291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02B0F-7DF9-9ED2-C6EE-6C2B19E1F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1916832"/>
            <a:ext cx="8229600" cy="1143000"/>
          </a:xfrm>
        </p:spPr>
        <p:txBody>
          <a:bodyPr/>
          <a:lstStyle/>
          <a:p>
            <a:r>
              <a:rPr lang="en-GB" altLang="en-US" sz="4400" b="1" dirty="0"/>
              <a:t>Rules and General Housekeeping</a:t>
            </a: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3B0E75-E1A4-72C3-D865-30F2EC9AB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3DC6A9-A123-4839-B812-2B5358EDB404}" type="datetime1">
              <a:rPr lang="en-GB" smtClean="0"/>
              <a:pPr>
                <a:defRPr/>
              </a:pPr>
              <a:t>14/06/2024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838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46088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altLang="en-US" sz="3600" b="1" dirty="0"/>
              <a:t>Punctuality and attendance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280400" cy="5040312"/>
          </a:xfrm>
        </p:spPr>
        <p:txBody>
          <a:bodyPr/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altLang="en-US" sz="2400" dirty="0"/>
              <a:t>Coming to the session from the start = full attendance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sz="2400" dirty="0"/>
              <a:t>Coming within 1-10 minutes = marked as PRESENT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sz="2400" dirty="0"/>
              <a:t>Coming 11-40 minutes late = marked as LATE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sz="2400" dirty="0"/>
              <a:t>Coming more than 40 minutes late = allowed to participate but marked as ABSENT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sz="2400" dirty="0"/>
              <a:t>The same rules apply at the end of the class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sz="2400" dirty="0"/>
              <a:t>No authorised absences; if you cannot attend for longer than a week, please get in touch with Student Services who will advise you on your options</a:t>
            </a:r>
            <a:endParaRPr lang="en-GB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21B57-347F-2BA0-7B87-A3E753242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054" y="116632"/>
            <a:ext cx="8907892" cy="99386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Student Engagement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81C95-3768-B8DC-6AAE-F4ACBE892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307" y="1268760"/>
            <a:ext cx="8611385" cy="3575934"/>
          </a:xfr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r>
              <a:rPr lang="en-GB" dirty="0"/>
              <a:t>Engage with all scheduled and asynchronous learning in the programme/module;</a:t>
            </a:r>
          </a:p>
          <a:p>
            <a:r>
              <a:rPr lang="en-GB" dirty="0"/>
              <a:t>Attend punctually and completely all scheduled and timetabled learning and teaching activities;</a:t>
            </a:r>
          </a:p>
          <a:p>
            <a:r>
              <a:rPr lang="en-GB" dirty="0"/>
              <a:t>Inform Student Services team  (</a:t>
            </a:r>
            <a:r>
              <a:rPr lang="en-GB" b="1" dirty="0">
                <a:hlinkClick r:id="rId3"/>
              </a:rPr>
              <a:t>LondonStudentServices@uwtsd.ac.uk</a:t>
            </a:r>
            <a:r>
              <a:rPr lang="en-GB" dirty="0"/>
              <a:t>)</a:t>
            </a:r>
            <a:r>
              <a:rPr lang="en-GB" b="1" dirty="0"/>
              <a:t> </a:t>
            </a:r>
            <a:r>
              <a:rPr lang="en-GB" dirty="0"/>
              <a:t>of any issues that affect or are expected to affect your engagement with your course.</a:t>
            </a:r>
          </a:p>
        </p:txBody>
      </p:sp>
    </p:spTree>
    <p:extLst>
      <p:ext uri="{BB962C8B-B14F-4D97-AF65-F5344CB8AC3E}">
        <p14:creationId xmlns:p14="http://schemas.microsoft.com/office/powerpoint/2010/main" val="3839368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21B57-347F-2BA0-7B87-A3E753242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307" y="116632"/>
            <a:ext cx="8611385" cy="903634"/>
          </a:xfrm>
        </p:spPr>
        <p:txBody>
          <a:bodyPr/>
          <a:lstStyle/>
          <a:p>
            <a:r>
              <a:rPr lang="en-GB" b="1" dirty="0"/>
              <a:t>Student Engagement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81C95-3768-B8DC-6AAE-F4ACBE892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307" y="1124744"/>
            <a:ext cx="8611385" cy="4464496"/>
          </a:xfr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r>
              <a:rPr lang="en-GB" sz="5100" dirty="0"/>
              <a:t>Engagement is measured through class attendance, Moodle engagement, and Teams activity.</a:t>
            </a:r>
          </a:p>
          <a:p>
            <a:r>
              <a:rPr lang="en-GB" sz="5100" dirty="0"/>
              <a:t>If you fall behind, you will be contact by the University to help you to re-engage.</a:t>
            </a:r>
          </a:p>
          <a:p>
            <a:r>
              <a:rPr lang="en-GB" sz="5100" dirty="0"/>
              <a:t>Failure to re-engage could result in being withdrawn from your programme.</a:t>
            </a:r>
          </a:p>
          <a:p>
            <a:r>
              <a:rPr lang="en-GB" sz="5100" dirty="0"/>
              <a:t>It is important that you attend and complete all scheduled and timetabled learning and teaching activities.</a:t>
            </a:r>
          </a:p>
          <a:p>
            <a:r>
              <a:rPr lang="en-GB" sz="5100" dirty="0"/>
              <a:t>The full Student Engagement Policy can be found in the Academic Quality Handbook.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0944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altLang="en-US" sz="3600" b="1" dirty="0"/>
              <a:t>Rules and General Housekeeping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457200" y="908844"/>
            <a:ext cx="8569200" cy="5040312"/>
          </a:xfrm>
        </p:spPr>
        <p:txBody>
          <a:bodyPr/>
          <a:lstStyle/>
          <a:p>
            <a:r>
              <a:rPr lang="en-GB" altLang="en-US" sz="2800" u="sng" dirty="0"/>
              <a:t>Respect the classroom environment</a:t>
            </a:r>
          </a:p>
          <a:p>
            <a:pPr lvl="1"/>
            <a:r>
              <a:rPr lang="en-GB" altLang="en-US" sz="2400" dirty="0"/>
              <a:t>Only one person speaking at a time (lecturer or student, unless it’s pair/group work) </a:t>
            </a:r>
          </a:p>
          <a:p>
            <a:pPr lvl="1"/>
            <a:r>
              <a:rPr lang="en-GB" altLang="en-US" sz="2400" dirty="0"/>
              <a:t>Do not eat in the classroom</a:t>
            </a:r>
          </a:p>
          <a:p>
            <a:pPr lvl="1"/>
            <a:r>
              <a:rPr lang="en-GB" altLang="en-US" sz="2400" dirty="0"/>
              <a:t>Do not leave any rubbish behind</a:t>
            </a:r>
          </a:p>
          <a:p>
            <a:pPr lvl="1"/>
            <a:r>
              <a:rPr lang="en-GB" altLang="en-US" sz="2400" dirty="0"/>
              <a:t>Mobile phone set to silent / switched-off </a:t>
            </a:r>
          </a:p>
          <a:p>
            <a:r>
              <a:rPr lang="en-GB" altLang="en-US" sz="2800" u="sng" dirty="0"/>
              <a:t>Come prepared</a:t>
            </a:r>
          </a:p>
          <a:p>
            <a:pPr lvl="1"/>
            <a:r>
              <a:rPr lang="en-GB" altLang="en-US" sz="2400" dirty="0"/>
              <a:t>Remember to have a pen and some paper to take notes;</a:t>
            </a:r>
          </a:p>
          <a:p>
            <a:pPr lvl="1"/>
            <a:r>
              <a:rPr lang="en-GB" altLang="en-US" sz="2400" dirty="0"/>
              <a:t>If you miss a class, make sure you find out what was covered and try to catch up (lectures will be recorded)</a:t>
            </a:r>
          </a:p>
          <a:p>
            <a:pPr lvl="1"/>
            <a:endParaRPr lang="en-GB" altLang="en-US" sz="2400" dirty="0"/>
          </a:p>
          <a:p>
            <a:pPr lvl="1"/>
            <a:endParaRPr lang="en-GB" altLang="en-US" sz="1800" dirty="0"/>
          </a:p>
          <a:p>
            <a:endParaRPr lang="en-GB" altLang="en-US" sz="1800" dirty="0"/>
          </a:p>
          <a:p>
            <a:endParaRPr lang="en-GB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FB17F-7268-5EEA-F88E-6AC5C52CE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61B8D-38CE-335F-A151-5C179A341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818"/>
            <a:ext cx="8229600" cy="3916363"/>
          </a:xfrm>
        </p:spPr>
        <p:txBody>
          <a:bodyPr/>
          <a:lstStyle/>
          <a:p>
            <a:r>
              <a:rPr lang="en-GB" dirty="0"/>
              <a:t>Individual Written Report – 25%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Group Written Report – 75%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5704C-BB75-7685-FDCC-E2EB28FCE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502AA-C8CB-4132-B592-CA60B7C38ACE}" type="datetime1">
              <a:rPr lang="en-GB" smtClean="0"/>
              <a:pPr>
                <a:defRPr/>
              </a:pPr>
              <a:t>14/06/2024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06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AD433-497E-9A4B-B2B2-7B054B977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en-GB" altLang="en-US" sz="3600" b="1" dirty="0"/>
              <a:t>Activity 3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B9D80-7642-C54A-9DAA-7282D27C6D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0944" y="1916832"/>
            <a:ext cx="4038600" cy="3916363"/>
          </a:xfrm>
        </p:spPr>
        <p:txBody>
          <a:bodyPr>
            <a:normAutofit/>
          </a:bodyPr>
          <a:lstStyle/>
          <a:p>
            <a:r>
              <a:rPr lang="en-US" sz="2800" u="sng" dirty="0"/>
              <a:t>Successful learning experience</a:t>
            </a:r>
          </a:p>
          <a:p>
            <a:r>
              <a:rPr lang="en-US" sz="2000" i="1" dirty="0"/>
              <a:t>Interesting subject?</a:t>
            </a:r>
          </a:p>
          <a:p>
            <a:r>
              <a:rPr lang="en-US" sz="2000" i="1" dirty="0"/>
              <a:t>A good teacher?</a:t>
            </a:r>
          </a:p>
          <a:p>
            <a:r>
              <a:rPr lang="en-US" sz="2000" i="1" dirty="0"/>
              <a:t>Supportive atmosphere?</a:t>
            </a:r>
          </a:p>
          <a:p>
            <a:r>
              <a:rPr lang="en-US" sz="2000" i="1" dirty="0"/>
              <a:t>?</a:t>
            </a:r>
          </a:p>
          <a:p>
            <a:r>
              <a:rPr lang="en-US" sz="2000" i="1" dirty="0"/>
              <a:t>?</a:t>
            </a:r>
          </a:p>
          <a:p>
            <a:r>
              <a:rPr lang="en-US" sz="2000" i="1" dirty="0"/>
              <a:t>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B69B14-7EDA-0546-89ED-187F414369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5854" y="1916832"/>
            <a:ext cx="4038600" cy="3916363"/>
          </a:xfrm>
        </p:spPr>
        <p:txBody>
          <a:bodyPr>
            <a:normAutofit/>
          </a:bodyPr>
          <a:lstStyle/>
          <a:p>
            <a:r>
              <a:rPr lang="en-US" sz="2800" u="sng" dirty="0"/>
              <a:t>Unsuccessful learning experience</a:t>
            </a:r>
          </a:p>
          <a:p>
            <a:r>
              <a:rPr lang="en-US" sz="2000" i="1" dirty="0"/>
              <a:t>Boring subject.</a:t>
            </a:r>
          </a:p>
          <a:p>
            <a:r>
              <a:rPr lang="en-US" sz="2000" i="1" dirty="0"/>
              <a:t>A teacher who talked too fast</a:t>
            </a:r>
          </a:p>
          <a:p>
            <a:r>
              <a:rPr lang="en-US" sz="2000" i="1" dirty="0"/>
              <a:t>A noisy class </a:t>
            </a:r>
          </a:p>
          <a:p>
            <a:r>
              <a:rPr lang="en-US" sz="2000" i="1" dirty="0"/>
              <a:t>?</a:t>
            </a:r>
          </a:p>
          <a:p>
            <a:r>
              <a:rPr lang="en-US" sz="2000" i="1" dirty="0"/>
              <a:t>?</a:t>
            </a:r>
          </a:p>
          <a:p>
            <a:r>
              <a:rPr lang="en-US" sz="2000" i="1" dirty="0"/>
              <a:t>?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035382-926B-3539-6A41-17E9652AC310}"/>
              </a:ext>
            </a:extLst>
          </p:cNvPr>
          <p:cNvSpPr txBox="1"/>
          <p:nvPr/>
        </p:nvSpPr>
        <p:spPr>
          <a:xfrm>
            <a:off x="255712" y="864383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2800" b="1" dirty="0">
                <a:latin typeface="+mn-lt"/>
              </a:rPr>
              <a:t>Discuss your p</a:t>
            </a:r>
            <a:r>
              <a:rPr lang="en-US" sz="2800" b="1" dirty="0" err="1">
                <a:latin typeface="+mn-lt"/>
              </a:rPr>
              <a:t>ast</a:t>
            </a:r>
            <a:r>
              <a:rPr lang="en-US" sz="2800" b="1" dirty="0">
                <a:latin typeface="+mn-lt"/>
              </a:rPr>
              <a:t> learning experiences </a:t>
            </a:r>
            <a:r>
              <a:rPr lang="en-GB" altLang="en-US" sz="2800" b="1" dirty="0">
                <a:latin typeface="+mn-lt"/>
              </a:rPr>
              <a:t>in pairs/threes:</a:t>
            </a:r>
          </a:p>
        </p:txBody>
      </p:sp>
    </p:spTree>
    <p:extLst>
      <p:ext uri="{BB962C8B-B14F-4D97-AF65-F5344CB8AC3E}">
        <p14:creationId xmlns:p14="http://schemas.microsoft.com/office/powerpoint/2010/main" val="1490566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1862C-0468-4AD4-8F9B-4414A2B2B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are academic skills?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A8F78-702F-479A-9404-CB4C5B1458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What is a skill?</a:t>
            </a:r>
          </a:p>
          <a:p>
            <a:pPr marL="0" indent="0">
              <a:buNone/>
            </a:pPr>
            <a:r>
              <a:rPr lang="en-GB" dirty="0"/>
              <a:t>The ability to do something well </a:t>
            </a:r>
            <a:r>
              <a:rPr lang="en-GB" sz="1200" dirty="0"/>
              <a:t>(Oxford Dictionary)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b="1" dirty="0"/>
              <a:t>What are academic skills?</a:t>
            </a:r>
          </a:p>
          <a:p>
            <a:pPr marL="0" indent="0">
              <a:buNone/>
            </a:pPr>
            <a:r>
              <a:rPr lang="en-GB" b="1" dirty="0"/>
              <a:t>​</a:t>
            </a:r>
            <a:r>
              <a:rPr lang="en-GB" dirty="0"/>
              <a:t>’</a:t>
            </a:r>
            <a:r>
              <a:rPr lang="en-US" dirty="0"/>
              <a:t>Academic skills are the skills people need in order to succeed in an educational setting.’</a:t>
            </a:r>
            <a:endParaRPr lang="en-GB" dirty="0"/>
          </a:p>
          <a:p>
            <a:pPr marL="0" indent="0" algn="r">
              <a:buNone/>
            </a:pPr>
            <a:r>
              <a:rPr lang="en-GB" sz="1200" dirty="0"/>
              <a:t>(Drew, 2022)</a:t>
            </a:r>
          </a:p>
        </p:txBody>
      </p:sp>
    </p:spTree>
    <p:extLst>
      <p:ext uri="{BB962C8B-B14F-4D97-AF65-F5344CB8AC3E}">
        <p14:creationId xmlns:p14="http://schemas.microsoft.com/office/powerpoint/2010/main" val="977382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57200" y="9014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Activity 4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49711" y="4121448"/>
            <a:ext cx="8644577" cy="2736552"/>
          </a:xfrm>
        </p:spPr>
        <p:txBody>
          <a:bodyPr/>
          <a:lstStyle/>
          <a:p>
            <a:pPr eaLnBrk="1" hangingPunct="1"/>
            <a:r>
              <a:rPr lang="en-GB" altLang="en-US" sz="2400" dirty="0"/>
              <a:t>What skills do you already have and which do you need to improve?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endParaRPr lang="en-GB" altLang="en-US" sz="2400" b="1" dirty="0"/>
          </a:p>
          <a:p>
            <a:pPr marL="0" indent="0">
              <a:spcAft>
                <a:spcPts val="0"/>
              </a:spcAft>
              <a:buNone/>
            </a:pPr>
            <a:endParaRPr lang="en-GB" sz="2400" dirty="0">
              <a:ea typeface="Calibri" panose="020F0502020204030204" pitchFamily="34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834595" y="6384117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AF49C8-D4EC-4CDF-9D19-8D049255FCFE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400" dirty="0"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21679A-BED3-43A5-96F9-C48293063B9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8" t="1347" r="4723" b="3452"/>
          <a:stretch/>
        </p:blipFill>
        <p:spPr>
          <a:xfrm>
            <a:off x="373295" y="1266485"/>
            <a:ext cx="3647729" cy="2736552"/>
          </a:xfrm>
          <a:prstGeom prst="rect">
            <a:avLst/>
          </a:prstGeom>
          <a:effectLst>
            <a:outerShdw blurRad="50800" dist="50800" dir="5400000" sx="4000" sy="4000" algn="ctr" rotWithShape="0">
              <a:srgbClr val="000000">
                <a:alpha val="43137"/>
              </a:srgbClr>
            </a:outerShdw>
            <a:softEdge rad="762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42A10B-457E-4CA6-A8C2-7537454B09F1}"/>
              </a:ext>
            </a:extLst>
          </p:cNvPr>
          <p:cNvSpPr txBox="1"/>
          <p:nvPr/>
        </p:nvSpPr>
        <p:spPr>
          <a:xfrm>
            <a:off x="4211960" y="1233145"/>
            <a:ext cx="4756235" cy="3631763"/>
          </a:xfrm>
          <a:prstGeom prst="rect">
            <a:avLst/>
          </a:prstGeom>
          <a:noFill/>
          <a:effectLst>
            <a:softEdge rad="31750"/>
          </a:effectLst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+mn-lt"/>
              </a:rPr>
              <a:t>Discuss with a partner before telling the class.</a:t>
            </a:r>
          </a:p>
          <a:p>
            <a:endParaRPr lang="en-GB" sz="1200" b="1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n-lt"/>
              </a:rPr>
              <a:t>What are the skills you need for university?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+mn-lt"/>
              </a:rPr>
              <a:t>What skills are particularly important for being successful on this programme?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80764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853D54D-3D5C-4E98-A15E-3818F4C7E971}" type="datetime1">
              <a:rPr lang="en-GB"/>
              <a:pPr>
                <a:defRPr/>
              </a:pPr>
              <a:t>14/06/2024</a:t>
            </a:fld>
            <a:endParaRPr lang="en-GB"/>
          </a:p>
        </p:txBody>
      </p:sp>
      <p:sp>
        <p:nvSpPr>
          <p:cNvPr id="18435" name="Title 1"/>
          <p:cNvSpPr>
            <a:spLocks noGrp="1"/>
          </p:cNvSpPr>
          <p:nvPr>
            <p:ph type="title" idx="4294967295"/>
          </p:nvPr>
        </p:nvSpPr>
        <p:spPr>
          <a:xfrm>
            <a:off x="428590" y="73274"/>
            <a:ext cx="8229600" cy="1143000"/>
          </a:xfrm>
        </p:spPr>
        <p:txBody>
          <a:bodyPr/>
          <a:lstStyle/>
          <a:p>
            <a:r>
              <a:rPr lang="en-US" altLang="en-US" sz="4000" b="1" dirty="0"/>
              <a:t>K</a:t>
            </a:r>
            <a:r>
              <a:rPr lang="en-GB" altLang="en-US" sz="4000" b="1" dirty="0" err="1"/>
              <a:t>ey</a:t>
            </a:r>
            <a:r>
              <a:rPr lang="en-GB" altLang="en-US" sz="4000" b="1" dirty="0"/>
              <a:t> academic skills</a:t>
            </a:r>
          </a:p>
        </p:txBody>
      </p:sp>
      <p:sp>
        <p:nvSpPr>
          <p:cNvPr id="18436" name="Content Placeholder 2"/>
          <p:cNvSpPr>
            <a:spLocks noGrp="1"/>
          </p:cNvSpPr>
          <p:nvPr>
            <p:ph idx="4294967295"/>
          </p:nvPr>
        </p:nvSpPr>
        <p:spPr>
          <a:xfrm>
            <a:off x="471004" y="1124744"/>
            <a:ext cx="8565491" cy="3916363"/>
          </a:xfrm>
        </p:spPr>
        <p:txBody>
          <a:bodyPr/>
          <a:lstStyle/>
          <a:p>
            <a:pPr eaLnBrk="1" hangingPunct="1"/>
            <a:r>
              <a:rPr lang="en-GB" altLang="en-US" sz="2200" dirty="0"/>
              <a:t>Communication skills: academic writing, delivering a presentation, etc.</a:t>
            </a:r>
          </a:p>
          <a:p>
            <a:pPr eaLnBrk="1" hangingPunct="1"/>
            <a:r>
              <a:rPr lang="en-GB" sz="2200" dirty="0"/>
              <a:t>Research skills</a:t>
            </a:r>
          </a:p>
          <a:p>
            <a:pPr eaLnBrk="1" hangingPunct="1"/>
            <a:r>
              <a:rPr lang="en-GB" altLang="en-US" sz="2200" dirty="0"/>
              <a:t>Study skills: note-taking, summarising, ability to focus</a:t>
            </a:r>
          </a:p>
          <a:p>
            <a:pPr eaLnBrk="1" hangingPunct="1"/>
            <a:r>
              <a:rPr lang="en-US" altLang="en-US" sz="2200" dirty="0"/>
              <a:t>Critical thinking skills: ability to </a:t>
            </a:r>
            <a:r>
              <a:rPr lang="en-US" altLang="en-US" sz="2200" dirty="0" err="1"/>
              <a:t>analyse</a:t>
            </a:r>
            <a:r>
              <a:rPr lang="en-US" altLang="en-US" sz="2200" dirty="0"/>
              <a:t> and evaluate information. </a:t>
            </a:r>
          </a:p>
          <a:p>
            <a:pPr eaLnBrk="1" hangingPunct="1"/>
            <a:r>
              <a:rPr lang="en-US" altLang="en-US" sz="2200" dirty="0"/>
              <a:t>Digital literacy </a:t>
            </a:r>
          </a:p>
          <a:p>
            <a:pPr eaLnBrk="1" hangingPunct="1"/>
            <a:r>
              <a:rPr lang="en-GB" altLang="en-US" sz="2200" dirty="0"/>
              <a:t>Problem-solving skills</a:t>
            </a:r>
          </a:p>
          <a:p>
            <a:pPr eaLnBrk="1" hangingPunct="1"/>
            <a:r>
              <a:rPr lang="en-GB" altLang="en-US" sz="2200" dirty="0"/>
              <a:t>Time management skills</a:t>
            </a:r>
          </a:p>
          <a:p>
            <a:pPr eaLnBrk="1" hangingPunct="1"/>
            <a:r>
              <a:rPr lang="en-GB" altLang="en-US" sz="2200" dirty="0"/>
              <a:t>Stress management skills</a:t>
            </a:r>
          </a:p>
          <a:p>
            <a:pPr eaLnBrk="1" hangingPunct="1"/>
            <a:r>
              <a:rPr lang="en-GB" altLang="en-US" sz="2200" dirty="0"/>
              <a:t>Public speaking skills</a:t>
            </a:r>
          </a:p>
          <a:p>
            <a:pPr eaLnBrk="1" hangingPunct="1"/>
            <a:r>
              <a:rPr lang="en-GB" altLang="en-US" sz="2200" dirty="0"/>
              <a:t>Referencing skills… and many more</a:t>
            </a:r>
          </a:p>
          <a:p>
            <a:pPr marL="0" indent="0" eaLnBrk="1" hangingPunct="1">
              <a:buNone/>
              <a:defRPr/>
            </a:pPr>
            <a:r>
              <a:rPr lang="en-GB" sz="2400" dirty="0"/>
              <a:t>                       </a:t>
            </a:r>
          </a:p>
          <a:p>
            <a:endParaRPr lang="en-US" altLang="en-US" sz="2400" dirty="0"/>
          </a:p>
          <a:p>
            <a:endParaRPr lang="en-GB" altLang="en-US" sz="2000" dirty="0"/>
          </a:p>
          <a:p>
            <a:endParaRPr lang="en-GB" altLang="en-US" sz="2800" dirty="0"/>
          </a:p>
        </p:txBody>
      </p:sp>
      <p:sp>
        <p:nvSpPr>
          <p:cNvPr id="18437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0956A76-57CE-44E2-A046-DB57D4D2CA06}" type="slidenum">
              <a:rPr lang="en-GB" altLang="en-US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6BC1FA-F7B2-4951-AFAA-B53C2FA0D1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0" r="10226"/>
          <a:stretch/>
        </p:blipFill>
        <p:spPr>
          <a:xfrm>
            <a:off x="5892686" y="3284984"/>
            <a:ext cx="2732724" cy="217895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55850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34280-588E-4BA8-8C9A-7484E12EC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/>
              <a:t>Hopefully this is you in a year’s time!</a:t>
            </a:r>
            <a:endParaRPr lang="en-GB" sz="32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8AE021-2BEB-48D8-ACA2-A8B001BC9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502AA-C8CB-4132-B592-CA60B7C38ACE}" type="datetime1">
              <a:rPr lang="en-GB" smtClean="0"/>
              <a:pPr>
                <a:defRPr/>
              </a:pPr>
              <a:t>14/06/2024</a:t>
            </a:fld>
            <a:endParaRPr lang="en-GB"/>
          </a:p>
        </p:txBody>
      </p:sp>
      <p:pic>
        <p:nvPicPr>
          <p:cNvPr id="5" name="Picture 2" descr="E:\WORK\01 - TSD\ads\photos of students\8616251744_1708243a8b_z.jpg">
            <a:extLst>
              <a:ext uri="{FF2B5EF4-FFF2-40B4-BE49-F238E27FC236}">
                <a16:creationId xmlns:a16="http://schemas.microsoft.com/office/drawing/2014/main" id="{AD46D274-CCB8-49C3-B534-345180045F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7638"/>
            <a:ext cx="5869958" cy="39163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545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77564-23A8-4DAB-A0FF-691CEAEC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78098"/>
          </a:xfrm>
        </p:spPr>
        <p:txBody>
          <a:bodyPr/>
          <a:lstStyle/>
          <a:p>
            <a:r>
              <a:rPr lang="en-GB" sz="3600" b="1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7E0CE-8F37-40AE-82FE-3D69732F2D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894730"/>
            <a:ext cx="7848872" cy="460851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900" dirty="0">
                <a:solidFill>
                  <a:srgbClr val="3A3A3A"/>
                </a:solidFill>
              </a:rPr>
              <a:t>Drew, C. (2022). </a:t>
            </a:r>
            <a:r>
              <a:rPr lang="en-GB" sz="1900" i="1" dirty="0">
                <a:solidFill>
                  <a:srgbClr val="3A3A3A"/>
                </a:solidFill>
              </a:rPr>
              <a:t>106 Academic Skills Examples</a:t>
            </a:r>
            <a:r>
              <a:rPr lang="en-GB" sz="1900" dirty="0">
                <a:solidFill>
                  <a:srgbClr val="3A3A3A"/>
                </a:solidFill>
              </a:rPr>
              <a:t>. Helpful Professor. </a:t>
            </a:r>
            <a:r>
              <a:rPr lang="en-GB" sz="1900" dirty="0">
                <a:solidFill>
                  <a:srgbClr val="2E38F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https://helpfulprofessor.com/academic-skills-examples/</a:t>
            </a:r>
            <a:r>
              <a:rPr lang="en-GB" sz="1900" dirty="0">
                <a:solidFill>
                  <a:srgbClr val="2E38FF"/>
                </a:solidFill>
              </a:rPr>
              <a:t> </a:t>
            </a:r>
            <a:r>
              <a:rPr lang="en-GB" sz="1900" dirty="0">
                <a:ea typeface="Calibri" panose="020F0502020204030204" pitchFamily="34" charset="0"/>
                <a:cs typeface="Arial" panose="020B0604020202020204" pitchFamily="34" charset="0"/>
              </a:rPr>
              <a:t>(Accessed 09.10.2022)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19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900" dirty="0">
                <a:cs typeface="Arial" panose="020B0604020202020204" pitchFamily="34" charset="0"/>
              </a:rPr>
              <a:t>Moore, S., Colin, N., Murphy, M., and Connolly, C (2010) </a:t>
            </a:r>
            <a:r>
              <a:rPr lang="en-GB" sz="1900" i="1" dirty="0">
                <a:cs typeface="Arial" panose="020B0604020202020204" pitchFamily="34" charset="0"/>
              </a:rPr>
              <a:t>The Ultimate Study Skills Handbook</a:t>
            </a:r>
            <a:r>
              <a:rPr lang="en-GB" sz="1900" dirty="0">
                <a:cs typeface="Arial" panose="020B0604020202020204" pitchFamily="34" charset="0"/>
              </a:rPr>
              <a:t>, Maidenhead: Open University Press. 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895752"/>
      </p:ext>
    </p:extLst>
  </p:cSld>
  <p:clrMapOvr>
    <a:masterClrMapping/>
  </p:clrMapOvr>
</p:sld>
</file>

<file path=ppt/theme/theme1.xml><?xml version="1.0" encoding="utf-8"?>
<a:theme xmlns:a="http://schemas.openxmlformats.org/drawingml/2006/main" name="1_20140311PresentationUWTSDTemplate">
  <a:themeElements>
    <a:clrScheme name="1_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1_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1_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20140311PresentationUWTSDTemplate">
  <a:themeElements>
    <a:clrScheme name="2_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2_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2_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801</Words>
  <Application>Microsoft Office PowerPoint</Application>
  <PresentationFormat>On-screen Show (4:3)</PresentationFormat>
  <Paragraphs>124</Paragraphs>
  <Slides>16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Myriad Pro</vt:lpstr>
      <vt:lpstr>Arial</vt:lpstr>
      <vt:lpstr>Calibri</vt:lpstr>
      <vt:lpstr>Wingdings</vt:lpstr>
      <vt:lpstr>1_20140311PresentationUWTSDTemplate</vt:lpstr>
      <vt:lpstr>20140311PresentationUWTSDTemplate</vt:lpstr>
      <vt:lpstr>2_20140311PresentationUWTSDTemplate</vt:lpstr>
      <vt:lpstr>  Academic Skills (ACS)  </vt:lpstr>
      <vt:lpstr>PowerPoint Presentation</vt:lpstr>
      <vt:lpstr>Activity 1</vt:lpstr>
      <vt:lpstr>Activity 2    </vt:lpstr>
      <vt:lpstr>Rules and General Housekeeping</vt:lpstr>
      <vt:lpstr>Punctuality and attendance</vt:lpstr>
      <vt:lpstr>Student Engagement Requirements</vt:lpstr>
      <vt:lpstr>Student Engagement Policy</vt:lpstr>
      <vt:lpstr>Rules and General Housekeeping</vt:lpstr>
      <vt:lpstr>Assignments</vt:lpstr>
      <vt:lpstr>Activity 3</vt:lpstr>
      <vt:lpstr>What are academic skills?</vt:lpstr>
      <vt:lpstr>Activity 4</vt:lpstr>
      <vt:lpstr>Key academic skills</vt:lpstr>
      <vt:lpstr>Hopefully this is you in a year’s time!</vt:lpstr>
      <vt:lpstr>References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Employability Session 1</dc:title>
  <dc:creator>Bob Wilson</dc:creator>
  <cp:lastModifiedBy>Lizeta Demetriou</cp:lastModifiedBy>
  <cp:revision>390</cp:revision>
  <dcterms:created xsi:type="dcterms:W3CDTF">2012-10-20T16:04:33Z</dcterms:created>
  <dcterms:modified xsi:type="dcterms:W3CDTF">2024-06-14T17:25:22Z</dcterms:modified>
</cp:coreProperties>
</file>