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9"/>
  </p:notesMasterIdLst>
  <p:handoutMasterIdLst>
    <p:handoutMasterId r:id="rId50"/>
  </p:handoutMasterIdLst>
  <p:sldIdLst>
    <p:sldId id="282" r:id="rId2"/>
    <p:sldId id="283" r:id="rId3"/>
    <p:sldId id="284" r:id="rId4"/>
    <p:sldId id="310" r:id="rId5"/>
    <p:sldId id="305" r:id="rId6"/>
    <p:sldId id="307" r:id="rId7"/>
    <p:sldId id="306" r:id="rId8"/>
    <p:sldId id="304" r:id="rId9"/>
    <p:sldId id="300" r:id="rId10"/>
    <p:sldId id="298" r:id="rId11"/>
    <p:sldId id="301" r:id="rId12"/>
    <p:sldId id="308" r:id="rId13"/>
    <p:sldId id="309" r:id="rId14"/>
    <p:sldId id="287" r:id="rId15"/>
    <p:sldId id="286" r:id="rId16"/>
    <p:sldId id="285" r:id="rId17"/>
    <p:sldId id="272" r:id="rId18"/>
    <p:sldId id="260" r:id="rId19"/>
    <p:sldId id="259" r:id="rId20"/>
    <p:sldId id="261" r:id="rId21"/>
    <p:sldId id="257" r:id="rId22"/>
    <p:sldId id="266" r:id="rId23"/>
    <p:sldId id="265" r:id="rId24"/>
    <p:sldId id="270" r:id="rId25"/>
    <p:sldId id="267" r:id="rId26"/>
    <p:sldId id="269" r:id="rId27"/>
    <p:sldId id="281" r:id="rId28"/>
    <p:sldId id="268" r:id="rId29"/>
    <p:sldId id="262" r:id="rId30"/>
    <p:sldId id="275" r:id="rId31"/>
    <p:sldId id="276" r:id="rId32"/>
    <p:sldId id="280" r:id="rId33"/>
    <p:sldId id="279" r:id="rId34"/>
    <p:sldId id="299" r:id="rId35"/>
    <p:sldId id="277" r:id="rId36"/>
    <p:sldId id="295" r:id="rId37"/>
    <p:sldId id="297" r:id="rId38"/>
    <p:sldId id="296" r:id="rId39"/>
    <p:sldId id="293" r:id="rId40"/>
    <p:sldId id="294" r:id="rId41"/>
    <p:sldId id="291" r:id="rId42"/>
    <p:sldId id="292" r:id="rId43"/>
    <p:sldId id="302" r:id="rId44"/>
    <p:sldId id="303" r:id="rId45"/>
    <p:sldId id="288" r:id="rId46"/>
    <p:sldId id="290" r:id="rId47"/>
    <p:sldId id="289" r:id="rId48"/>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6" d="100"/>
          <a:sy n="56" d="100"/>
        </p:scale>
        <p:origin x="-96" y="-72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4E4AD37-97DC-4E14-B50C-ADD826AA4111}" type="datetimeFigureOut">
              <a:rPr lang="en-GB" smtClean="0"/>
              <a:pPr/>
              <a:t>28/04/2015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5D53EB3E-3AB1-466C-A0F1-7626AEB259EF}" type="slidenum">
              <a:rPr lang="en-GB" smtClean="0"/>
              <a:pPr/>
              <a:t>‹#›</a:t>
            </a:fld>
            <a:endParaRPr lang="en-GB"/>
          </a:p>
        </p:txBody>
      </p:sp>
    </p:spTree>
    <p:extLst>
      <p:ext uri="{BB962C8B-B14F-4D97-AF65-F5344CB8AC3E}">
        <p14:creationId xmlns:p14="http://schemas.microsoft.com/office/powerpoint/2010/main" val="27216004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21E9884-DF56-CF4F-BC54-E78592243107}" type="datetimeFigureOut">
              <a:rPr lang="en-US" smtClean="0"/>
              <a:pPr/>
              <a:t>4/28/2015</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4994B31-0A40-0143-AAF7-15715AD591EB}" type="slidenum">
              <a:rPr lang="en-US" smtClean="0"/>
              <a:pPr/>
              <a:t>‹#›</a:t>
            </a:fld>
            <a:endParaRPr lang="en-US"/>
          </a:p>
        </p:txBody>
      </p:sp>
    </p:spTree>
    <p:extLst>
      <p:ext uri="{BB962C8B-B14F-4D97-AF65-F5344CB8AC3E}">
        <p14:creationId xmlns:p14="http://schemas.microsoft.com/office/powerpoint/2010/main" val="134415315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4994B31-0A40-0143-AAF7-15715AD591EB}" type="slidenum">
              <a:rPr lang="en-US" smtClean="0"/>
              <a:pPr/>
              <a:t>20</a:t>
            </a:fld>
            <a:endParaRPr lang="en-US"/>
          </a:p>
        </p:txBody>
      </p:sp>
    </p:spTree>
    <p:extLst>
      <p:ext uri="{BB962C8B-B14F-4D97-AF65-F5344CB8AC3E}">
        <p14:creationId xmlns:p14="http://schemas.microsoft.com/office/powerpoint/2010/main" val="18911544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4001F1F8-EB7A-5641-B3C9-F92C39823FCF}" type="datetimeFigureOut">
              <a:rPr lang="en-US" smtClean="0"/>
              <a:pPr/>
              <a:t>4/28/2015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001F1F8-EB7A-5641-B3C9-F92C39823FCF}" type="datetimeFigureOut">
              <a:rPr lang="en-US" smtClean="0"/>
              <a:pPr/>
              <a:t>4/28/2015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001F1F8-EB7A-5641-B3C9-F92C39823FCF}" type="datetimeFigureOut">
              <a:rPr lang="en-US" smtClean="0"/>
              <a:pPr/>
              <a:t>4/28/2015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4001F1F8-EB7A-5641-B3C9-F92C39823FCF}" type="datetimeFigureOut">
              <a:rPr lang="en-US" smtClean="0"/>
              <a:pPr/>
              <a:t>4/28/2015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4001F1F8-EB7A-5641-B3C9-F92C39823FCF}" type="datetimeFigureOut">
              <a:rPr lang="en-US" smtClean="0"/>
              <a:pPr/>
              <a:t>4/28/2015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4001F1F8-EB7A-5641-B3C9-F92C39823FCF}" type="datetimeFigureOut">
              <a:rPr lang="en-US" smtClean="0"/>
              <a:pPr/>
              <a:t>4/28/2015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01F1F8-EB7A-5641-B3C9-F92C39823FCF}" type="datetimeFigureOut">
              <a:rPr lang="en-US" smtClean="0"/>
              <a:pPr/>
              <a:t>4/28/2015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001F1F8-EB7A-5641-B3C9-F92C39823FCF}" type="datetimeFigureOut">
              <a:rPr lang="en-US" smtClean="0"/>
              <a:pPr/>
              <a:t>4/28/2015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001F1F8-EB7A-5641-B3C9-F92C39823FCF}" type="datetimeFigureOut">
              <a:rPr lang="en-US" smtClean="0"/>
              <a:pPr/>
              <a:t>4/28/2015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001F1F8-EB7A-5641-B3C9-F92C39823FCF}" type="datetimeFigureOut">
              <a:rPr lang="en-US" smtClean="0"/>
              <a:pPr/>
              <a:t>4/28/2015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001F1F8-EB7A-5641-B3C9-F92C39823FCF}" type="datetimeFigureOut">
              <a:rPr lang="en-US" smtClean="0"/>
              <a:pPr/>
              <a:t>4/28/2015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01F1F8-EB7A-5641-B3C9-F92C39823FCF}" type="datetimeFigureOut">
              <a:rPr lang="en-US" smtClean="0"/>
              <a:pPr/>
              <a:t>4/28/2015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B13ACF-4115-6D42-8645-706E0337B5B7}" type="slidenum">
              <a:rPr lang="en-US" smtClean="0"/>
              <a:pPr/>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www.tedmed.com/talks/show?id=54794" TargetMode="External"/><Relationship Id="rId1" Type="http://schemas.openxmlformats.org/officeDocument/2006/relationships/slideLayout" Target="../slideLayouts/slideLayout4.xml"/><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www.businessweek.com/articles/2013-03-21/a-slaughterhouse-for-horse-meat-waits-in-new-mexico"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www.sodahead.com/entertainment/victorias-secret-opens-first-store-in-london-which-angel-has-the-hottest-bod/question-2832263/"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hyperlink" Target="https://www.youtube.com/watch?t=44&amp;v=GKSO7m3-MH8" TargetMode="External"/><Relationship Id="rId1" Type="http://schemas.openxmlformats.org/officeDocument/2006/relationships/slideLayout" Target="../slideLayouts/slideLayout4.xml"/><Relationship Id="rId4" Type="http://schemas.openxmlformats.org/officeDocument/2006/relationships/image" Target="../media/image35.jpeg"/></Relationships>
</file>

<file path=ppt/slides/_rels/slide3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hyperlink" Target="javascript:__doLinkPostBack('','mdb~~rlh||jdb~~rlhjnh||ss~~JN%20%22Commonweal%22||sl~~jh','');"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amp;url=http://www.startrek.com/database_article/heart-of-glory&amp;ei=H8E4VYr2KYfbaPDDgdgK&amp;bvm=bv.91427555,d.d2s&amp;psig=AFQjCNGTP9S6RERFTduwrG970kNMuirQ1w&amp;ust=1429869216351272" TargetMode="External"/><Relationship Id="rId2" Type="http://schemas.openxmlformats.org/officeDocument/2006/relationships/image" Target="../media/image46.jpg"/><Relationship Id="rId1" Type="http://schemas.openxmlformats.org/officeDocument/2006/relationships/slideLayout" Target="../slideLayouts/slideLayout4.xml"/><Relationship Id="rId5" Type="http://schemas.openxmlformats.org/officeDocument/2006/relationships/image" Target="../media/image48.jpg"/><Relationship Id="rId4" Type="http://schemas.openxmlformats.org/officeDocument/2006/relationships/image" Target="../media/image47.jp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Negotiating death</a:t>
            </a:r>
            <a:endParaRPr lang="en-US" dirty="0"/>
          </a:p>
        </p:txBody>
      </p:sp>
      <p:sp>
        <p:nvSpPr>
          <p:cNvPr id="3" name="Subtitle 2"/>
          <p:cNvSpPr>
            <a:spLocks noGrp="1"/>
          </p:cNvSpPr>
          <p:nvPr>
            <p:ph type="subTitle" idx="1"/>
          </p:nvPr>
        </p:nvSpPr>
        <p:spPr/>
        <p:txBody>
          <a:bodyPr/>
          <a:lstStyle/>
          <a:p>
            <a:r>
              <a:rPr lang="en-US" dirty="0" smtClean="0"/>
              <a:t>Death rituals around the world</a:t>
            </a:r>
            <a:endParaRPr lang="en-US" dirty="0"/>
          </a:p>
        </p:txBody>
      </p:sp>
    </p:spTree>
    <p:extLst>
      <p:ext uri="{BB962C8B-B14F-4D97-AF65-F5344CB8AC3E}">
        <p14:creationId xmlns:p14="http://schemas.microsoft.com/office/powerpoint/2010/main" val="13922909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Rituals are</a:t>
            </a:r>
            <a:endParaRPr lang="en-US" dirty="0"/>
          </a:p>
        </p:txBody>
      </p:sp>
      <p:sp>
        <p:nvSpPr>
          <p:cNvPr id="3" name="Content Placeholder 2"/>
          <p:cNvSpPr>
            <a:spLocks noGrp="1"/>
          </p:cNvSpPr>
          <p:nvPr>
            <p:ph sz="half" idx="1"/>
          </p:nvPr>
        </p:nvSpPr>
        <p:spPr/>
        <p:txBody>
          <a:bodyPr/>
          <a:lstStyle/>
          <a:p>
            <a:r>
              <a:rPr lang="en-US" dirty="0" smtClean="0"/>
              <a:t>(Socially sanctioned) repeated and structured actions associated with life events</a:t>
            </a:r>
          </a:p>
          <a:p>
            <a:r>
              <a:rPr lang="en-US" dirty="0" smtClean="0"/>
              <a:t>Deconstruct:</a:t>
            </a:r>
          </a:p>
          <a:p>
            <a:pPr lvl="1"/>
            <a:r>
              <a:rPr lang="en-US" dirty="0" smtClean="0"/>
              <a:t>Socially sanctioned</a:t>
            </a:r>
          </a:p>
          <a:p>
            <a:pPr lvl="1"/>
            <a:r>
              <a:rPr lang="en-US" dirty="0" smtClean="0"/>
              <a:t>Repeated</a:t>
            </a:r>
          </a:p>
          <a:p>
            <a:pPr lvl="1"/>
            <a:r>
              <a:rPr lang="en-US" dirty="0" smtClean="0"/>
              <a:t>Structured actions</a:t>
            </a:r>
          </a:p>
          <a:p>
            <a:pPr lvl="1"/>
            <a:r>
              <a:rPr lang="en-US" dirty="0" smtClean="0"/>
              <a:t>Live events</a:t>
            </a:r>
            <a:endParaRPr lang="en-US" dirty="0"/>
          </a:p>
        </p:txBody>
      </p:sp>
      <p:pic>
        <p:nvPicPr>
          <p:cNvPr id="5" name="Content Placeholder 4" descr="323316-pagan_sanctuary_place_religious_rituals.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1121673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Rituals</a:t>
            </a:r>
            <a:endParaRPr lang="en-US" dirty="0"/>
          </a:p>
        </p:txBody>
      </p:sp>
      <p:sp>
        <p:nvSpPr>
          <p:cNvPr id="3" name="Content Placeholder 2"/>
          <p:cNvSpPr>
            <a:spLocks noGrp="1"/>
          </p:cNvSpPr>
          <p:nvPr>
            <p:ph sz="half" idx="1"/>
          </p:nvPr>
        </p:nvSpPr>
        <p:spPr/>
        <p:txBody>
          <a:bodyPr>
            <a:normAutofit fontScale="92500" lnSpcReduction="20000"/>
          </a:bodyPr>
          <a:lstStyle/>
          <a:p>
            <a:pPr lvl="1"/>
            <a:r>
              <a:rPr lang="en-US" dirty="0"/>
              <a:t>Socially </a:t>
            </a:r>
            <a:r>
              <a:rPr lang="en-US" dirty="0" smtClean="0"/>
              <a:t>sanctioned</a:t>
            </a:r>
          </a:p>
          <a:p>
            <a:pPr lvl="2"/>
            <a:r>
              <a:rPr lang="en-US" dirty="0" smtClean="0"/>
              <a:t>Agreed by the group/culture</a:t>
            </a:r>
            <a:endParaRPr lang="en-US" dirty="0"/>
          </a:p>
          <a:p>
            <a:pPr lvl="1"/>
            <a:r>
              <a:rPr lang="en-US" dirty="0" smtClean="0"/>
              <a:t>Repeated</a:t>
            </a:r>
          </a:p>
          <a:p>
            <a:pPr lvl="2"/>
            <a:r>
              <a:rPr lang="en-US" dirty="0" smtClean="0"/>
              <a:t>Repetition creates traditions (the right way = the way we always do it)</a:t>
            </a:r>
            <a:endParaRPr lang="en-US" dirty="0"/>
          </a:p>
          <a:p>
            <a:pPr lvl="1"/>
            <a:r>
              <a:rPr lang="en-US" dirty="0"/>
              <a:t>Structured </a:t>
            </a:r>
            <a:r>
              <a:rPr lang="en-US" dirty="0" smtClean="0"/>
              <a:t>actions</a:t>
            </a:r>
          </a:p>
          <a:p>
            <a:pPr lvl="2"/>
            <a:r>
              <a:rPr lang="en-US" dirty="0" err="1" smtClean="0"/>
              <a:t>Organised</a:t>
            </a:r>
            <a:r>
              <a:rPr lang="en-US" dirty="0" smtClean="0"/>
              <a:t> </a:t>
            </a:r>
            <a:r>
              <a:rPr lang="en-US" dirty="0" err="1" smtClean="0"/>
              <a:t>behaviour</a:t>
            </a:r>
            <a:endParaRPr lang="en-US" dirty="0" smtClean="0"/>
          </a:p>
          <a:p>
            <a:pPr lvl="2"/>
            <a:r>
              <a:rPr lang="en-US" dirty="0" smtClean="0"/>
              <a:t>Specific actions</a:t>
            </a:r>
            <a:endParaRPr lang="en-US" dirty="0"/>
          </a:p>
          <a:p>
            <a:pPr lvl="1"/>
            <a:r>
              <a:rPr lang="en-US" dirty="0" smtClean="0"/>
              <a:t>Life events</a:t>
            </a:r>
          </a:p>
          <a:p>
            <a:pPr lvl="2"/>
            <a:r>
              <a:rPr lang="en-US" dirty="0" smtClean="0"/>
              <a:t>Birthdays, </a:t>
            </a:r>
            <a:r>
              <a:rPr lang="en-US" dirty="0"/>
              <a:t>C</a:t>
            </a:r>
            <a:r>
              <a:rPr lang="en-US" dirty="0" smtClean="0"/>
              <a:t>hristmas </a:t>
            </a:r>
            <a:r>
              <a:rPr lang="en-US" dirty="0" err="1" smtClean="0"/>
              <a:t>etc</a:t>
            </a:r>
            <a:endParaRPr lang="en-US" dirty="0" smtClean="0"/>
          </a:p>
          <a:p>
            <a:pPr lvl="2"/>
            <a:r>
              <a:rPr lang="en-US" dirty="0" smtClean="0"/>
              <a:t>Religious ceremonies, dealing with the bank manager</a:t>
            </a:r>
            <a:endParaRPr lang="en-US" dirty="0"/>
          </a:p>
          <a:p>
            <a:endParaRPr lang="en-US" dirty="0"/>
          </a:p>
        </p:txBody>
      </p:sp>
      <p:pic>
        <p:nvPicPr>
          <p:cNvPr id="7" name="Content Placeholder 6" descr="608303.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92812927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social problem of death</a:t>
            </a: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66707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Maurice Bloch’s contribution</a:t>
            </a:r>
            <a:br>
              <a:rPr lang="en-US" dirty="0" smtClean="0"/>
            </a:br>
            <a:r>
              <a:rPr lang="en-US" sz="2200" dirty="0" smtClean="0"/>
              <a:t>(1992, </a:t>
            </a:r>
            <a:r>
              <a:rPr lang="en-US" sz="2200" i="1" dirty="0" smtClean="0"/>
              <a:t>Prey to hunter</a:t>
            </a:r>
            <a:r>
              <a:rPr lang="en-US" sz="2200" dirty="0" smtClean="0"/>
              <a:t>. Cambridge: CUP</a:t>
            </a:r>
            <a:r>
              <a:rPr lang="en-US" dirty="0" smtClean="0"/>
              <a:t>)</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Changing identities is an existential event</a:t>
            </a:r>
          </a:p>
          <a:p>
            <a:r>
              <a:rPr lang="en-US" dirty="0" err="1" smtClean="0"/>
              <a:t>Emphasised</a:t>
            </a:r>
            <a:r>
              <a:rPr lang="en-US" dirty="0" smtClean="0"/>
              <a:t>  </a:t>
            </a:r>
            <a:r>
              <a:rPr lang="en-US" dirty="0"/>
              <a:t>the </a:t>
            </a:r>
            <a:r>
              <a:rPr lang="en-US" dirty="0" smtClean="0"/>
              <a:t>emotional content of rituals saying people actually change – not just their social status</a:t>
            </a:r>
          </a:p>
          <a:p>
            <a:r>
              <a:rPr lang="en-US" dirty="0" smtClean="0"/>
              <a:t>All rites make a death occur because this is the only certainty of being alive (a natural idiom)</a:t>
            </a:r>
            <a:endParaRPr lang="en-US" dirty="0"/>
          </a:p>
          <a:p>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794001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Grief and new identity</a:t>
            </a:r>
            <a:endParaRPr lang="en-US" dirty="0"/>
          </a:p>
        </p:txBody>
      </p:sp>
      <p:sp>
        <p:nvSpPr>
          <p:cNvPr id="3" name="Content Placeholder 2"/>
          <p:cNvSpPr>
            <a:spLocks noGrp="1"/>
          </p:cNvSpPr>
          <p:nvPr>
            <p:ph sz="half" idx="1"/>
          </p:nvPr>
        </p:nvSpPr>
        <p:spPr/>
        <p:txBody>
          <a:bodyPr>
            <a:normAutofit fontScale="85000" lnSpcReduction="10000"/>
          </a:bodyPr>
          <a:lstStyle/>
          <a:p>
            <a:r>
              <a:rPr lang="en-US" dirty="0" smtClean="0"/>
              <a:t>As the body decays or is destroyed the person grieves</a:t>
            </a:r>
          </a:p>
          <a:p>
            <a:r>
              <a:rPr lang="en-US" dirty="0" smtClean="0"/>
              <a:t>The path of detaching occurs with grieving and involves both adopting a new status and psychological changes too</a:t>
            </a:r>
          </a:p>
          <a:p>
            <a:r>
              <a:rPr lang="en-US" dirty="0" smtClean="0"/>
              <a:t>The dead person is sometimes seen as ‘dangerous’ needing assistance to fully die (take on new identity as ancestor)</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a:xfrm>
            <a:off x="4648200" y="1619738"/>
            <a:ext cx="4038600" cy="4525963"/>
          </a:xfrm>
        </p:spPr>
      </p:pic>
    </p:spTree>
    <p:extLst>
      <p:ext uri="{BB962C8B-B14F-4D97-AF65-F5344CB8AC3E}">
        <p14:creationId xmlns:p14="http://schemas.microsoft.com/office/powerpoint/2010/main" val="3275478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death and dying </a:t>
            </a:r>
            <a:endParaRPr lang="en-GB" dirty="0"/>
          </a:p>
        </p:txBody>
      </p:sp>
      <p:sp>
        <p:nvSpPr>
          <p:cNvPr id="3" name="Content Placeholder 2"/>
          <p:cNvSpPr>
            <a:spLocks noGrp="1"/>
          </p:cNvSpPr>
          <p:nvPr>
            <p:ph sz="half" idx="1"/>
          </p:nvPr>
        </p:nvSpPr>
        <p:spPr>
          <a:xfrm>
            <a:off x="457200" y="1600200"/>
            <a:ext cx="4038600" cy="4945185"/>
          </a:xfrm>
        </p:spPr>
        <p:txBody>
          <a:bodyPr>
            <a:normAutofit lnSpcReduction="10000"/>
          </a:bodyPr>
          <a:lstStyle/>
          <a:p>
            <a:r>
              <a:rPr lang="en-GB" dirty="0" smtClean="0"/>
              <a:t>The dead separate but are not fully gone</a:t>
            </a:r>
          </a:p>
          <a:p>
            <a:r>
              <a:rPr lang="en-GB" dirty="0" smtClean="0"/>
              <a:t>Funeral ceremony is the ritual rite of passage</a:t>
            </a:r>
          </a:p>
          <a:p>
            <a:r>
              <a:rPr lang="en-GB" dirty="0" smtClean="0"/>
              <a:t>During the ritual the grieving are enabled to make the transition to living without the dead person and the deceased it guided/assisted to another place</a:t>
            </a:r>
          </a:p>
        </p:txBody>
      </p:sp>
      <p:pic>
        <p:nvPicPr>
          <p:cNvPr id="6" name="Content Placeholder 5"/>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8851855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power of performing ideas </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Visual display</a:t>
            </a:r>
          </a:p>
          <a:p>
            <a:r>
              <a:rPr lang="en-GB" dirty="0" smtClean="0"/>
              <a:t>Symbols – multi vocal </a:t>
            </a:r>
          </a:p>
          <a:p>
            <a:r>
              <a:rPr lang="en-GB" dirty="0" smtClean="0"/>
              <a:t>Group action</a:t>
            </a:r>
          </a:p>
          <a:p>
            <a:r>
              <a:rPr lang="en-GB" dirty="0" smtClean="0"/>
              <a:t>Altered time</a:t>
            </a:r>
          </a:p>
          <a:p>
            <a:r>
              <a:rPr lang="en-GB" dirty="0" smtClean="0"/>
              <a:t>Repetition/education/tradition</a:t>
            </a:r>
          </a:p>
          <a:p>
            <a:r>
              <a:rPr lang="en-GB" dirty="0" smtClean="0"/>
              <a:t>Shared structures</a:t>
            </a:r>
          </a:p>
          <a:p>
            <a:r>
              <a:rPr lang="en-GB" dirty="0" smtClean="0"/>
              <a:t>Emotional catharsis</a:t>
            </a:r>
          </a:p>
          <a:p>
            <a:r>
              <a:rPr lang="en-GB" dirty="0" smtClean="0"/>
              <a:t>Public reintegration  </a:t>
            </a:r>
          </a:p>
          <a:p>
            <a:pPr algn="r"/>
            <a:endParaRPr lang="en-GB"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948504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34052" y="5241328"/>
            <a:ext cx="5945553" cy="584775"/>
          </a:xfrm>
          <a:prstGeom prst="rect">
            <a:avLst/>
          </a:prstGeom>
          <a:noFill/>
        </p:spPr>
        <p:txBody>
          <a:bodyPr wrap="square" rtlCol="0">
            <a:spAutoFit/>
          </a:bodyPr>
          <a:lstStyle/>
          <a:p>
            <a:r>
              <a:rPr lang="en-US" sz="3200" dirty="0" smtClean="0"/>
              <a:t>    Disturbing image coming up</a:t>
            </a:r>
            <a:endParaRPr lang="en-US" sz="3200" dirty="0"/>
          </a:p>
        </p:txBody>
      </p:sp>
      <p:pic>
        <p:nvPicPr>
          <p:cNvPr id="7" name="Picture 6"/>
          <p:cNvPicPr>
            <a:picLocks noChangeAspect="1"/>
          </p:cNvPicPr>
          <p:nvPr/>
        </p:nvPicPr>
        <p:blipFill>
          <a:blip r:embed="rId2" cstate="email"/>
          <a:stretch>
            <a:fillRect/>
          </a:stretch>
        </p:blipFill>
        <p:spPr>
          <a:xfrm>
            <a:off x="2640110" y="1175215"/>
            <a:ext cx="3762926" cy="3762926"/>
          </a:xfrm>
          <a:prstGeom prst="rect">
            <a:avLst/>
          </a:prstGeom>
        </p:spPr>
      </p:pic>
    </p:spTree>
    <p:extLst>
      <p:ext uri="{BB962C8B-B14F-4D97-AF65-F5344CB8AC3E}">
        <p14:creationId xmlns:p14="http://schemas.microsoft.com/office/powerpoint/2010/main" val="33299879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Cultural variations: dealing with death</a:t>
            </a:r>
            <a:endParaRPr lang="en-US" dirty="0"/>
          </a:p>
        </p:txBody>
      </p:sp>
      <p:sp>
        <p:nvSpPr>
          <p:cNvPr id="8" name="Text Placeholder 7"/>
          <p:cNvSpPr>
            <a:spLocks noGrp="1"/>
          </p:cNvSpPr>
          <p:nvPr>
            <p:ph type="body" idx="1"/>
          </p:nvPr>
        </p:nvSpPr>
        <p:spPr/>
        <p:txBody>
          <a:bodyPr/>
          <a:lstStyle/>
          <a:p>
            <a:r>
              <a:rPr lang="en-US" dirty="0" smtClean="0"/>
              <a:t>AMERICAN FUNERAL</a:t>
            </a:r>
            <a:endParaRPr lang="en-US" dirty="0"/>
          </a:p>
        </p:txBody>
      </p:sp>
      <p:pic>
        <p:nvPicPr>
          <p:cNvPr id="6" name="Content Placeholder 5" descr="Funeral.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
        <p:nvSpPr>
          <p:cNvPr id="9" name="Text Placeholder 8"/>
          <p:cNvSpPr>
            <a:spLocks noGrp="1"/>
          </p:cNvSpPr>
          <p:nvPr>
            <p:ph type="body" sz="quarter" idx="3"/>
          </p:nvPr>
        </p:nvSpPr>
        <p:spPr/>
        <p:txBody>
          <a:bodyPr/>
          <a:lstStyle/>
          <a:p>
            <a:r>
              <a:rPr lang="en-US" dirty="0" smtClean="0"/>
              <a:t>TIBETAN SKY BURIAL</a:t>
            </a:r>
            <a:endParaRPr lang="en-US" dirty="0"/>
          </a:p>
        </p:txBody>
      </p:sp>
      <p:pic>
        <p:nvPicPr>
          <p:cNvPr id="11" name="Content Placeholder 10" descr="Sky-Burial-04(2).JPG"/>
          <p:cNvPicPr>
            <a:picLocks noGrp="1" noChangeAspect="1"/>
          </p:cNvPicPr>
          <p:nvPr>
            <p:ph sz="quarter" idx="4"/>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5747580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Dealing with death</a:t>
            </a:r>
            <a:endParaRPr lang="en-US" dirty="0"/>
          </a:p>
        </p:txBody>
      </p:sp>
      <p:sp>
        <p:nvSpPr>
          <p:cNvPr id="3" name="Text Placeholder 2"/>
          <p:cNvSpPr>
            <a:spLocks noGrp="1"/>
          </p:cNvSpPr>
          <p:nvPr>
            <p:ph type="body" idx="1"/>
          </p:nvPr>
        </p:nvSpPr>
        <p:spPr/>
        <p:txBody>
          <a:bodyPr/>
          <a:lstStyle/>
          <a:p>
            <a:r>
              <a:rPr lang="en-US" dirty="0" smtClean="0"/>
              <a:t>HINDU FUNERAL PYRE</a:t>
            </a:r>
            <a:endParaRPr lang="en-US" dirty="0"/>
          </a:p>
        </p:txBody>
      </p:sp>
      <p:pic>
        <p:nvPicPr>
          <p:cNvPr id="7" name="Content Placeholder 6" descr="url.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
        <p:nvSpPr>
          <p:cNvPr id="5" name="Text Placeholder 4"/>
          <p:cNvSpPr>
            <a:spLocks noGrp="1"/>
          </p:cNvSpPr>
          <p:nvPr>
            <p:ph type="body" sz="quarter" idx="3"/>
          </p:nvPr>
        </p:nvSpPr>
        <p:spPr/>
        <p:txBody>
          <a:bodyPr/>
          <a:lstStyle/>
          <a:p>
            <a:r>
              <a:rPr lang="en-US" dirty="0" smtClean="0"/>
              <a:t>GIRIAMA, KENYA</a:t>
            </a:r>
            <a:endParaRPr lang="en-US" dirty="0"/>
          </a:p>
        </p:txBody>
      </p:sp>
      <p:pic>
        <p:nvPicPr>
          <p:cNvPr id="8" name="Content Placeholder 7" descr="ef31c83f3172bd42e5edb91b006f7702.jpg"/>
          <p:cNvPicPr>
            <a:picLocks noGrp="1" noChangeAspect="1"/>
          </p:cNvPicPr>
          <p:nvPr>
            <p:ph sz="quarter" idx="4"/>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83626994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Ethnographic example: The </a:t>
            </a:r>
            <a:r>
              <a:rPr lang="en-US" dirty="0" err="1" smtClean="0"/>
              <a:t>Giriama</a:t>
            </a:r>
            <a:r>
              <a:rPr lang="en-US" dirty="0" smtClean="0"/>
              <a:t>, Kenya, Africa</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The </a:t>
            </a:r>
            <a:r>
              <a:rPr lang="en-US" dirty="0" err="1"/>
              <a:t>G</a:t>
            </a:r>
            <a:r>
              <a:rPr lang="en-US" dirty="0" err="1" smtClean="0"/>
              <a:t>irama</a:t>
            </a:r>
            <a:r>
              <a:rPr lang="en-US" dirty="0" smtClean="0"/>
              <a:t> don’t use grave yards (migrant people, herders)</a:t>
            </a:r>
          </a:p>
          <a:p>
            <a:r>
              <a:rPr lang="en-US" dirty="0" smtClean="0"/>
              <a:t>4/5 day party (5 day for men)</a:t>
            </a:r>
          </a:p>
          <a:p>
            <a:r>
              <a:rPr lang="en-US" dirty="0" smtClean="0"/>
              <a:t>Lewd songs and palm alcohol consumed</a:t>
            </a:r>
          </a:p>
          <a:p>
            <a:r>
              <a:rPr lang="en-US" dirty="0" smtClean="0"/>
              <a:t>At the end you are expected to forget – ‘change your mind’</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5788951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Dreams of the dead</a:t>
            </a:r>
            <a:endParaRPr lang="en-US" dirty="0"/>
          </a:p>
        </p:txBody>
      </p:sp>
      <p:sp>
        <p:nvSpPr>
          <p:cNvPr id="3" name="Content Placeholder 2"/>
          <p:cNvSpPr>
            <a:spLocks noGrp="1"/>
          </p:cNvSpPr>
          <p:nvPr>
            <p:ph sz="half" idx="1"/>
          </p:nvPr>
        </p:nvSpPr>
        <p:spPr/>
        <p:txBody>
          <a:bodyPr/>
          <a:lstStyle/>
          <a:p>
            <a:r>
              <a:rPr lang="en-US" dirty="0" smtClean="0"/>
              <a:t>Dreaming is a sign you need to help the dead to settle</a:t>
            </a:r>
          </a:p>
          <a:p>
            <a:r>
              <a:rPr lang="en-US" dirty="0" smtClean="0"/>
              <a:t>Create a wooden idol of the person to make the transition from material to spiritual plane</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547199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Living with the dead</a:t>
            </a:r>
            <a:endParaRPr lang="en-US" dirty="0"/>
          </a:p>
        </p:txBody>
      </p:sp>
      <p:pic>
        <p:nvPicPr>
          <p:cNvPr id="5" name="Content Placeholder 4" descr="maxresdefault.jpg">
            <a:hlinkClick r:id="rId2"/>
          </p:cNvPr>
          <p:cNvPicPr>
            <a:picLocks noGrp="1" noChangeAspect="1"/>
          </p:cNvPicPr>
          <p:nvPr>
            <p:ph sz="half" idx="1"/>
          </p:nvPr>
        </p:nvPicPr>
        <p:blipFill>
          <a:blip r:embed="rId3" cstate="screen">
            <a:extLst>
              <a:ext uri="{28A0092B-C50C-407E-A947-70E740481C1C}">
                <a14:useLocalDpi xmlns:a14="http://schemas.microsoft.com/office/drawing/2010/main"/>
              </a:ext>
            </a:extLst>
          </a:blip>
          <a:srcRect/>
          <a:stretch>
            <a:fillRect/>
          </a:stretch>
        </p:blipFill>
        <p:spPr/>
      </p:pic>
      <p:pic>
        <p:nvPicPr>
          <p:cNvPr id="7" name="Content Placeholder 6" descr="1345869044hetlainnn-torrr.jpg"/>
          <p:cNvPicPr>
            <a:picLocks noGrp="1" noChangeAspect="1"/>
          </p:cNvPicPr>
          <p:nvPr>
            <p:ph sz="half" idx="2"/>
          </p:nvPr>
        </p:nvPicPr>
        <p:blipFill>
          <a:blip r:embed="rId4"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01766954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http://</a:t>
            </a:r>
            <a:r>
              <a:rPr lang="en-US" dirty="0" err="1"/>
              <a:t>www.inktalks.com</a:t>
            </a:r>
            <a:r>
              <a:rPr lang="en-US" dirty="0"/>
              <a:t>/discover/685/</a:t>
            </a:r>
            <a:r>
              <a:rPr lang="en-US" dirty="0" err="1"/>
              <a:t>kelli</a:t>
            </a:r>
            <a:r>
              <a:rPr lang="en-US" dirty="0"/>
              <a:t>-</a:t>
            </a:r>
            <a:r>
              <a:rPr lang="en-US" dirty="0" err="1"/>
              <a:t>swazey</a:t>
            </a:r>
            <a:r>
              <a:rPr lang="en-US" dirty="0"/>
              <a:t>-living-with-the-dead-in-</a:t>
            </a:r>
            <a:r>
              <a:rPr lang="en-US" dirty="0" err="1"/>
              <a:t>tana</a:t>
            </a:r>
            <a:r>
              <a:rPr lang="en-US" dirty="0"/>
              <a:t>-</a:t>
            </a:r>
            <a:r>
              <a:rPr lang="en-US" dirty="0" err="1"/>
              <a:t>toraja</a:t>
            </a:r>
            <a:endParaRPr lang="en-US" dirty="0"/>
          </a:p>
        </p:txBody>
      </p:sp>
      <p:sp>
        <p:nvSpPr>
          <p:cNvPr id="5" name="Subtitle 4"/>
          <p:cNvSpPr>
            <a:spLocks noGrp="1"/>
          </p:cNvSpPr>
          <p:nvPr>
            <p:ph type="subTitle" idx="1"/>
          </p:nvPr>
        </p:nvSpPr>
        <p:spPr/>
        <p:txBody>
          <a:bodyPr/>
          <a:lstStyle/>
          <a:p>
            <a:endParaRPr lang="en-US"/>
          </a:p>
        </p:txBody>
      </p:sp>
    </p:spTree>
    <p:extLst>
      <p:ext uri="{BB962C8B-B14F-4D97-AF65-F5344CB8AC3E}">
        <p14:creationId xmlns:p14="http://schemas.microsoft.com/office/powerpoint/2010/main" val="215770039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dirty="0" smtClean="0"/>
              <a:t>Food and death</a:t>
            </a:r>
            <a:endParaRPr lang="en-US" dirty="0"/>
          </a:p>
        </p:txBody>
      </p:sp>
      <p:sp>
        <p:nvSpPr>
          <p:cNvPr id="6" name="Subtitle 5"/>
          <p:cNvSpPr>
            <a:spLocks noGrp="1"/>
          </p:cNvSpPr>
          <p:nvPr>
            <p:ph type="subTitle" idx="1"/>
          </p:nvPr>
        </p:nvSpPr>
        <p:spPr/>
        <p:txBody>
          <a:bodyPr/>
          <a:lstStyle/>
          <a:p>
            <a:r>
              <a:rPr lang="en-US" dirty="0" smtClean="0"/>
              <a:t>Eating death</a:t>
            </a:r>
            <a:endParaRPr lang="en-US" dirty="0"/>
          </a:p>
        </p:txBody>
      </p:sp>
    </p:spTree>
    <p:extLst>
      <p:ext uri="{BB962C8B-B14F-4D97-AF65-F5344CB8AC3E}">
        <p14:creationId xmlns:p14="http://schemas.microsoft.com/office/powerpoint/2010/main" val="359235079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http://madamebonbon.com.au/blog/wp-content/uploads/2010/05/Image_thehillsarealive.jpg"/>
          <p:cNvPicPr>
            <a:picLocks noChangeAspect="1" noChangeArrowheads="1"/>
          </p:cNvPicPr>
          <p:nvPr/>
        </p:nvPicPr>
        <p:blipFill>
          <a:blip r:embed="rId2" cstate="email"/>
          <a:srcRect/>
          <a:stretch>
            <a:fillRect/>
          </a:stretch>
        </p:blipFill>
        <p:spPr bwMode="auto">
          <a:xfrm>
            <a:off x="4381500" y="2318534"/>
            <a:ext cx="4762500" cy="3371851"/>
          </a:xfrm>
          <a:prstGeom prst="rect">
            <a:avLst/>
          </a:prstGeom>
          <a:noFill/>
        </p:spPr>
      </p:pic>
      <p:sp>
        <p:nvSpPr>
          <p:cNvPr id="2" name="Title 1"/>
          <p:cNvSpPr>
            <a:spLocks noGrp="1"/>
          </p:cNvSpPr>
          <p:nvPr>
            <p:ph type="title"/>
          </p:nvPr>
        </p:nvSpPr>
        <p:spPr/>
        <p:txBody>
          <a:bodyPr/>
          <a:lstStyle/>
          <a:p>
            <a:r>
              <a:rPr lang="en-GB" dirty="0" smtClean="0"/>
              <a:t>Food is more than eating</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Eating is a key social activity. </a:t>
            </a:r>
          </a:p>
          <a:p>
            <a:r>
              <a:rPr lang="en-GB" dirty="0" smtClean="0"/>
              <a:t>It</a:t>
            </a:r>
          </a:p>
          <a:p>
            <a:pPr lvl="1"/>
            <a:r>
              <a:rPr lang="en-GB" dirty="0" smtClean="0"/>
              <a:t>Punctuates our time</a:t>
            </a:r>
          </a:p>
          <a:p>
            <a:pPr lvl="1"/>
            <a:r>
              <a:rPr lang="en-GB" dirty="0" smtClean="0"/>
              <a:t>Is formed into meals</a:t>
            </a:r>
          </a:p>
          <a:p>
            <a:pPr lvl="1"/>
            <a:r>
              <a:rPr lang="en-GB" dirty="0" smtClean="0"/>
              <a:t>Has associated behavioural expectations </a:t>
            </a:r>
          </a:p>
          <a:p>
            <a:pPr lvl="1"/>
            <a:r>
              <a:rPr lang="en-GB" dirty="0" smtClean="0"/>
              <a:t>Has tools associated with it</a:t>
            </a:r>
          </a:p>
          <a:p>
            <a:pPr lvl="1"/>
            <a:r>
              <a:rPr lang="en-GB" dirty="0" smtClean="0"/>
              <a:t>Tells others who we are</a:t>
            </a:r>
          </a:p>
          <a:p>
            <a:pPr lvl="1"/>
            <a:r>
              <a:rPr lang="en-GB" dirty="0" smtClean="0"/>
              <a:t>Creates bonds</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Food cultures</a:t>
            </a:r>
            <a:endParaRPr lang="en-US" dirty="0"/>
          </a:p>
        </p:txBody>
      </p:sp>
      <p:sp>
        <p:nvSpPr>
          <p:cNvPr id="3" name="Content Placeholder 2"/>
          <p:cNvSpPr>
            <a:spLocks noGrp="1"/>
          </p:cNvSpPr>
          <p:nvPr>
            <p:ph sz="half" idx="1"/>
          </p:nvPr>
        </p:nvSpPr>
        <p:spPr/>
        <p:txBody>
          <a:bodyPr/>
          <a:lstStyle/>
          <a:p>
            <a:r>
              <a:rPr lang="en-US" dirty="0" smtClean="0"/>
              <a:t>Eating the same dishes creates and joins identities</a:t>
            </a:r>
          </a:p>
          <a:p>
            <a:r>
              <a:rPr lang="en-US" dirty="0" smtClean="0"/>
              <a:t>What we eat defines us</a:t>
            </a:r>
          </a:p>
          <a:p>
            <a:endParaRPr lang="en-US" dirty="0"/>
          </a:p>
          <a:p>
            <a:endParaRPr lang="en-US" dirty="0" smtClean="0"/>
          </a:p>
          <a:p>
            <a:endParaRPr lang="en-US" dirty="0"/>
          </a:p>
          <a:p>
            <a:r>
              <a:rPr lang="en-US" dirty="0" smtClean="0"/>
              <a:t>But what about what we won’t/don’t eat?</a:t>
            </a:r>
            <a:endParaRPr lang="en-US" dirty="0"/>
          </a:p>
        </p:txBody>
      </p:sp>
      <p:pic>
        <p:nvPicPr>
          <p:cNvPr id="5" name="Content Placeholder 4"/>
          <p:cNvPicPr>
            <a:picLocks noGrp="1" noChangeAspect="1"/>
          </p:cNvPicPr>
          <p:nvPr>
            <p:ph sz="half" idx="2"/>
          </p:nvPr>
        </p:nvPicPr>
        <p:blipFill>
          <a:blip r:embed="rId2" cstate="email">
            <a:extLst>
              <a:ext uri="{28A0092B-C50C-407E-A947-70E740481C1C}">
                <a14:useLocalDpi xmlns:a14="http://schemas.microsoft.com/office/drawing/2010/main"/>
              </a:ext>
            </a:extLst>
          </a:blip>
          <a:srcRect/>
          <a:stretch>
            <a:fillRect/>
          </a:stretch>
        </p:blipFill>
        <p:spPr>
          <a:xfrm>
            <a:off x="4648200" y="1501047"/>
            <a:ext cx="4038600" cy="4525963"/>
          </a:xfrm>
        </p:spPr>
      </p:pic>
    </p:spTree>
    <p:extLst>
      <p:ext uri="{BB962C8B-B14F-4D97-AF65-F5344CB8AC3E}">
        <p14:creationId xmlns:p14="http://schemas.microsoft.com/office/powerpoint/2010/main" val="88570535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85800" y="1958975"/>
            <a:ext cx="7772400" cy="1470025"/>
          </a:xfrm>
        </p:spPr>
        <p:txBody>
          <a:bodyPr/>
          <a:lstStyle/>
          <a:p>
            <a:pPr algn="l"/>
            <a:r>
              <a:rPr lang="en-US" dirty="0"/>
              <a:t>All </a:t>
            </a:r>
            <a:r>
              <a:rPr lang="en-US" dirty="0" smtClean="0"/>
              <a:t>cultures </a:t>
            </a:r>
            <a:r>
              <a:rPr lang="en-US" dirty="0"/>
              <a:t>claim certain items unfit for consumption</a:t>
            </a:r>
          </a:p>
        </p:txBody>
      </p:sp>
      <p:sp>
        <p:nvSpPr>
          <p:cNvPr id="5" name="Subtitle 4"/>
          <p:cNvSpPr>
            <a:spLocks noGrp="1"/>
          </p:cNvSpPr>
          <p:nvPr>
            <p:ph type="subTitle" idx="1"/>
          </p:nvPr>
        </p:nvSpPr>
        <p:spPr>
          <a:xfrm>
            <a:off x="831773" y="3429000"/>
            <a:ext cx="6400800" cy="1752600"/>
          </a:xfrm>
        </p:spPr>
        <p:txBody>
          <a:bodyPr/>
          <a:lstStyle/>
          <a:p>
            <a:pPr algn="l"/>
            <a:r>
              <a:rPr lang="en-US" dirty="0" smtClean="0"/>
              <a:t>Why?</a:t>
            </a:r>
            <a:endParaRPr lang="en-US" dirty="0"/>
          </a:p>
        </p:txBody>
      </p:sp>
      <p:pic>
        <p:nvPicPr>
          <p:cNvPr id="6" name="Picture 5" descr="sdei.gif"/>
          <p:cNvPicPr>
            <a:picLocks noChangeAspect="1"/>
          </p:cNvPicPr>
          <p:nvPr/>
        </p:nvPicPr>
        <p:blipFill>
          <a:blip r:embed="rId2" cstate="email"/>
          <a:stretch>
            <a:fillRect/>
          </a:stretch>
        </p:blipFill>
        <p:spPr>
          <a:xfrm>
            <a:off x="4905549" y="3429000"/>
            <a:ext cx="4048125" cy="3314700"/>
          </a:xfrm>
          <a:prstGeom prst="rect">
            <a:avLst/>
          </a:prstGeom>
        </p:spPr>
      </p:pic>
    </p:spTree>
    <p:extLst>
      <p:ext uri="{BB962C8B-B14F-4D97-AF65-F5344CB8AC3E}">
        <p14:creationId xmlns:p14="http://schemas.microsoft.com/office/powerpoint/2010/main" val="204083173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Food avoidance</a:t>
            </a:r>
            <a:endParaRPr lang="en-US" dirty="0"/>
          </a:p>
        </p:txBody>
      </p:sp>
      <p:sp>
        <p:nvSpPr>
          <p:cNvPr id="3" name="Content Placeholder 2"/>
          <p:cNvSpPr>
            <a:spLocks noGrp="1"/>
          </p:cNvSpPr>
          <p:nvPr>
            <p:ph sz="half" idx="1"/>
          </p:nvPr>
        </p:nvSpPr>
        <p:spPr>
          <a:xfrm>
            <a:off x="457200" y="1417638"/>
            <a:ext cx="4038600" cy="4708525"/>
          </a:xfrm>
        </p:spPr>
        <p:txBody>
          <a:bodyPr>
            <a:normAutofit fontScale="92500" lnSpcReduction="20000"/>
          </a:bodyPr>
          <a:lstStyle/>
          <a:p>
            <a:r>
              <a:rPr lang="en-US" dirty="0" smtClean="0"/>
              <a:t>Some materials are simply not eaten – not thought of as ‘food’</a:t>
            </a:r>
          </a:p>
          <a:p>
            <a:r>
              <a:rPr lang="en-US" dirty="0" smtClean="0"/>
              <a:t>Others are actively avoided and considered taboo</a:t>
            </a:r>
          </a:p>
          <a:p>
            <a:pPr lvl="1"/>
            <a:r>
              <a:rPr lang="en-US" dirty="0" smtClean="0"/>
              <a:t>Meat is most commonly avoided</a:t>
            </a:r>
          </a:p>
          <a:p>
            <a:pPr lvl="1"/>
            <a:r>
              <a:rPr lang="en-US" dirty="0" smtClean="0"/>
              <a:t>Religions often assert certain foods are restricted</a:t>
            </a:r>
          </a:p>
          <a:p>
            <a:pPr lvl="2"/>
            <a:r>
              <a:rPr lang="en-US" dirty="0" smtClean="0"/>
              <a:t>This can be enforced at certain times – pregnancy or  special event – or on certain people (status related)</a:t>
            </a:r>
            <a:endParaRPr lang="en-US" dirty="0"/>
          </a:p>
        </p:txBody>
      </p:sp>
      <p:pic>
        <p:nvPicPr>
          <p:cNvPr id="5" name="Content Placeholder 4"/>
          <p:cNvPicPr>
            <a:picLocks noGrp="1" noChangeAspect="1"/>
          </p:cNvPicPr>
          <p:nvPr>
            <p:ph sz="half" idx="2"/>
          </p:nvPr>
        </p:nvPicPr>
        <p:blipFill>
          <a:blip r:embed="rId3" cstate="email">
            <a:extLst>
              <a:ext uri="{28A0092B-C50C-407E-A947-70E740481C1C}">
                <a14:useLocalDpi xmlns:a14="http://schemas.microsoft.com/office/drawing/2010/main"/>
              </a:ext>
            </a:extLst>
          </a:blip>
          <a:srcRect/>
          <a:stretch>
            <a:fillRect/>
          </a:stretch>
        </p:blipFill>
        <p:spPr>
          <a:xfrm>
            <a:off x="4648200" y="1417638"/>
            <a:ext cx="4038600" cy="4598355"/>
          </a:xfrm>
        </p:spPr>
      </p:pic>
    </p:spTree>
    <p:extLst>
      <p:ext uri="{BB962C8B-B14F-4D97-AF65-F5344CB8AC3E}">
        <p14:creationId xmlns:p14="http://schemas.microsoft.com/office/powerpoint/2010/main" val="390290113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Socio-psychology: risk and trust</a:t>
            </a:r>
            <a:endParaRPr lang="en-US" dirty="0"/>
          </a:p>
        </p:txBody>
      </p:sp>
      <p:sp>
        <p:nvSpPr>
          <p:cNvPr id="3" name="Content Placeholder 2"/>
          <p:cNvSpPr>
            <a:spLocks noGrp="1"/>
          </p:cNvSpPr>
          <p:nvPr>
            <p:ph sz="half" idx="1"/>
          </p:nvPr>
        </p:nvSpPr>
        <p:spPr/>
        <p:txBody>
          <a:bodyPr/>
          <a:lstStyle/>
          <a:p>
            <a:r>
              <a:rPr lang="en-US" dirty="0" smtClean="0"/>
              <a:t>All actions come with risks but eating something (allowing something to become your body) demands a particular type of trust – a trust that is sanctioned by ‘the group’</a:t>
            </a:r>
            <a:endParaRPr lang="en-US" dirty="0"/>
          </a:p>
        </p:txBody>
      </p:sp>
      <p:pic>
        <p:nvPicPr>
          <p:cNvPr id="5" name="Content Placeholder 4"/>
          <p:cNvPicPr>
            <a:picLocks noGrp="1" noChangeAspect="1"/>
          </p:cNvPicPr>
          <p:nvPr>
            <p:ph sz="half" idx="2"/>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46049346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horsemeat example</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Reasons for social outrage:</a:t>
            </a:r>
          </a:p>
          <a:p>
            <a:pPr lvl="1"/>
            <a:r>
              <a:rPr lang="en-GB" dirty="0" smtClean="0"/>
              <a:t>Identity</a:t>
            </a:r>
          </a:p>
          <a:p>
            <a:pPr lvl="2"/>
            <a:r>
              <a:rPr lang="en-GB" dirty="0" smtClean="0"/>
              <a:t>Not British</a:t>
            </a:r>
          </a:p>
          <a:p>
            <a:pPr lvl="2"/>
            <a:r>
              <a:rPr lang="en-GB" dirty="0" smtClean="0"/>
              <a:t>Not what we do, what others do – culture and class</a:t>
            </a:r>
          </a:p>
          <a:p>
            <a:pPr lvl="2"/>
            <a:r>
              <a:rPr lang="en-GB" dirty="0" smtClean="0"/>
              <a:t>Too close</a:t>
            </a:r>
          </a:p>
          <a:p>
            <a:pPr lvl="1"/>
            <a:r>
              <a:rPr lang="en-GB" dirty="0" smtClean="0"/>
              <a:t>Risk, safety</a:t>
            </a:r>
          </a:p>
          <a:p>
            <a:pPr lvl="2"/>
            <a:r>
              <a:rPr lang="en-GB" dirty="0" smtClean="0"/>
              <a:t>Regulations, role of the government</a:t>
            </a:r>
          </a:p>
          <a:p>
            <a:pPr lvl="2"/>
            <a:r>
              <a:rPr lang="en-GB" dirty="0" smtClean="0"/>
              <a:t>Value, economics</a:t>
            </a:r>
          </a:p>
          <a:p>
            <a:pPr lvl="2"/>
            <a:r>
              <a:rPr lang="en-GB" dirty="0" smtClean="0"/>
              <a:t>Not healthy</a:t>
            </a:r>
          </a:p>
          <a:p>
            <a:pPr lvl="3"/>
            <a:r>
              <a:rPr lang="en-GB" dirty="0" smtClean="0"/>
              <a:t>Medicines? Body </a:t>
            </a:r>
            <a:endParaRPr lang="en-GB" dirty="0"/>
          </a:p>
        </p:txBody>
      </p:sp>
      <p:pic>
        <p:nvPicPr>
          <p:cNvPr id="25602" name="Picture 2" descr="A Slaughterhouse for Horse Meat Waits in New Mexico">
            <a:hlinkClick r:id="rId2"/>
          </p:cNvPr>
          <p:cNvPicPr>
            <a:picLocks noChangeAspect="1" noChangeArrowheads="1"/>
          </p:cNvPicPr>
          <p:nvPr/>
        </p:nvPicPr>
        <p:blipFill>
          <a:blip r:embed="rId3" cstate="email"/>
          <a:srcRect/>
          <a:stretch>
            <a:fillRect/>
          </a:stretch>
        </p:blipFill>
        <p:spPr bwMode="auto">
          <a:xfrm>
            <a:off x="4242440" y="2435359"/>
            <a:ext cx="4692237" cy="3128159"/>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would you eat?</a:t>
            </a:r>
            <a:endParaRPr lang="en-GB" dirty="0"/>
          </a:p>
        </p:txBody>
      </p:sp>
      <p:pic>
        <p:nvPicPr>
          <p:cNvPr id="1030" name="Picture 6" descr="http://www.thebureauinvestigates.com/wp-content/uploads/2012/07/shutterstock_84505975-630x400.jpg"/>
          <p:cNvPicPr>
            <a:picLocks noChangeAspect="1" noChangeArrowheads="1"/>
          </p:cNvPicPr>
          <p:nvPr/>
        </p:nvPicPr>
        <p:blipFill>
          <a:blip r:embed="rId2" cstate="email"/>
          <a:srcRect/>
          <a:stretch>
            <a:fillRect/>
          </a:stretch>
        </p:blipFill>
        <p:spPr bwMode="auto">
          <a:xfrm>
            <a:off x="981648" y="1600200"/>
            <a:ext cx="7196562" cy="4569246"/>
          </a:xfrm>
          <a:prstGeom prst="rect">
            <a:avLst/>
          </a:prstGeo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http://media.tumblr.com/tumblr_m0apa70Mhh1qjd1l3.jpg">
            <a:hlinkClick r:id="rId2"/>
          </p:cNvPr>
          <p:cNvPicPr>
            <a:picLocks noChangeAspect="1" noChangeArrowheads="1"/>
          </p:cNvPicPr>
          <p:nvPr/>
        </p:nvPicPr>
        <p:blipFill>
          <a:blip r:embed="rId3" cstate="email"/>
          <a:srcRect/>
          <a:stretch>
            <a:fillRect/>
          </a:stretch>
        </p:blipFill>
        <p:spPr bwMode="auto">
          <a:xfrm>
            <a:off x="2314882" y="434382"/>
            <a:ext cx="4714875" cy="6096001"/>
          </a:xfrm>
          <a:prstGeom prst="rect">
            <a:avLst/>
          </a:prstGeom>
          <a:noFill/>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http://cdn.c.photoshelter.com/img-get/I0000iXlJbHlaj20/s/750/750/CHI-meb-51-xxs.jpg"/>
          <p:cNvPicPr>
            <a:picLocks noChangeAspect="1" noChangeArrowheads="1"/>
          </p:cNvPicPr>
          <p:nvPr/>
        </p:nvPicPr>
        <p:blipFill>
          <a:blip r:embed="rId2" cstate="email"/>
          <a:srcRect/>
          <a:stretch>
            <a:fillRect/>
          </a:stretch>
        </p:blipFill>
        <p:spPr bwMode="auto">
          <a:xfrm>
            <a:off x="1064466" y="1302748"/>
            <a:ext cx="7167467" cy="4580263"/>
          </a:xfrm>
          <a:prstGeom prst="rect">
            <a:avLst/>
          </a:prstGeom>
          <a:noFill/>
        </p:spPr>
      </p:pic>
      <p:pic>
        <p:nvPicPr>
          <p:cNvPr id="26628" name="Picture 4" descr="http://menzelphoto.photoshelter.com/img/pixel.gif"/>
          <p:cNvPicPr>
            <a:picLocks noChangeAspect="1" noChangeArrowheads="1"/>
          </p:cNvPicPr>
          <p:nvPr/>
        </p:nvPicPr>
        <p:blipFill>
          <a:blip r:embed="rId3"/>
          <a:srcRect/>
          <a:stretch>
            <a:fillRect/>
          </a:stretch>
        </p:blipFill>
        <p:spPr bwMode="auto">
          <a:xfrm>
            <a:off x="95250" y="-188913"/>
            <a:ext cx="9525" cy="9525"/>
          </a:xfrm>
          <a:prstGeom prst="rect">
            <a:avLst/>
          </a:prstGeom>
          <a:noFill/>
        </p:spPr>
      </p:pic>
      <p:pic>
        <p:nvPicPr>
          <p:cNvPr id="26630" name="Picture 6" descr="http://menzelphoto.photoshelter.com/img/pixel.gif"/>
          <p:cNvPicPr>
            <a:picLocks noChangeAspect="1" noChangeArrowheads="1"/>
          </p:cNvPicPr>
          <p:nvPr/>
        </p:nvPicPr>
        <p:blipFill>
          <a:blip r:embed="rId3"/>
          <a:srcRect/>
          <a:stretch>
            <a:fillRect/>
          </a:stretch>
        </p:blipFill>
        <p:spPr bwMode="auto">
          <a:xfrm>
            <a:off x="95250" y="-188913"/>
            <a:ext cx="9525" cy="9525"/>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8" descr="http://media.npr.org/assets/img/2011/10/27/2617139-e7cd0118a7ee490135b929747a98186f93a85060-s6-c30.jpg"/>
          <p:cNvPicPr>
            <a:picLocks noChangeAspect="1" noChangeArrowheads="1"/>
          </p:cNvPicPr>
          <p:nvPr/>
        </p:nvPicPr>
        <p:blipFill>
          <a:blip r:embed="rId2" cstate="email"/>
          <a:srcRect/>
          <a:stretch>
            <a:fillRect/>
          </a:stretch>
        </p:blipFill>
        <p:spPr bwMode="auto">
          <a:xfrm>
            <a:off x="783538" y="487720"/>
            <a:ext cx="7644367" cy="5733275"/>
          </a:xfrm>
          <a:prstGeom prst="rect">
            <a:avLst/>
          </a:prstGeom>
          <a:noFill/>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Picture"/>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4165" y="3006169"/>
            <a:ext cx="3981654" cy="3295880"/>
          </a:xfrm>
          <a:prstGeom prst="rect">
            <a:avLst/>
          </a:prstGeom>
          <a:noFill/>
        </p:spPr>
      </p:pic>
      <p:pic>
        <p:nvPicPr>
          <p:cNvPr id="39940" name="Picture 4" descr="Picture"/>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742752" y="3006169"/>
            <a:ext cx="5267325" cy="3295880"/>
          </a:xfrm>
          <a:prstGeom prst="rect">
            <a:avLst/>
          </a:prstGeom>
          <a:noFill/>
        </p:spPr>
      </p:pic>
      <p:sp>
        <p:nvSpPr>
          <p:cNvPr id="5" name="Title 4"/>
          <p:cNvSpPr>
            <a:spLocks noGrp="1"/>
          </p:cNvSpPr>
          <p:nvPr>
            <p:ph type="title"/>
          </p:nvPr>
        </p:nvSpPr>
        <p:spPr/>
        <p:txBody>
          <a:bodyPr/>
          <a:lstStyle/>
          <a:p>
            <a:r>
              <a:rPr lang="en-GB" dirty="0" smtClean="0"/>
              <a:t>Insects </a:t>
            </a:r>
            <a:endParaRPr lang="en-GB" dirty="0"/>
          </a:p>
        </p:txBody>
      </p:sp>
      <p:sp>
        <p:nvSpPr>
          <p:cNvPr id="6" name="Content Placeholder 5"/>
          <p:cNvSpPr>
            <a:spLocks noGrp="1"/>
          </p:cNvSpPr>
          <p:nvPr>
            <p:ph idx="1"/>
          </p:nvPr>
        </p:nvSpPr>
        <p:spPr/>
        <p:txBody>
          <a:bodyPr/>
          <a:lstStyle/>
          <a:p>
            <a:r>
              <a:rPr lang="en-GB" dirty="0" smtClean="0"/>
              <a:t>Superior and sustainable food (</a:t>
            </a:r>
            <a:r>
              <a:rPr lang="en-GB" dirty="0" err="1" smtClean="0"/>
              <a:t>Dicke</a:t>
            </a:r>
            <a:r>
              <a:rPr lang="en-GB" dirty="0" smtClean="0"/>
              <a:t>, 2010)</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http://spydersden.files.wordpress.com/2011/01/monkeys-brains.jpg"/>
          <p:cNvPicPr>
            <a:picLocks noChangeAspect="1" noChangeArrowheads="1"/>
          </p:cNvPicPr>
          <p:nvPr/>
        </p:nvPicPr>
        <p:blipFill>
          <a:blip r:embed="rId2" cstate="email"/>
          <a:srcRect/>
          <a:stretch>
            <a:fillRect/>
          </a:stretch>
        </p:blipFill>
        <p:spPr bwMode="auto">
          <a:xfrm>
            <a:off x="537116" y="1211855"/>
            <a:ext cx="8100111" cy="4505899"/>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Members of PETA (People for The Ethical Treatment of Animals) participate in a protest, against the eating of dog meat, in front of the government complex on July 20, 2006 in Seoul, South Korea. Today is the day on which South Koreans eat dog meat in the belief it will help them endure the heat of the summer months."/>
          <p:cNvPicPr>
            <a:picLocks noChangeAspect="1" noChangeArrowheads="1"/>
          </p:cNvPicPr>
          <p:nvPr/>
        </p:nvPicPr>
        <p:blipFill>
          <a:blip r:embed="rId2" cstate="email"/>
          <a:srcRect/>
          <a:stretch>
            <a:fillRect/>
          </a:stretch>
        </p:blipFill>
        <p:spPr bwMode="auto">
          <a:xfrm>
            <a:off x="289627" y="903382"/>
            <a:ext cx="8424718" cy="5616480"/>
          </a:xfrm>
          <a:prstGeom prst="rect">
            <a:avLst/>
          </a:prstGeom>
          <a:noFill/>
        </p:spPr>
      </p:pic>
    </p:spTree>
    <p:extLst>
      <p:ext uri="{BB962C8B-B14F-4D97-AF65-F5344CB8AC3E}">
        <p14:creationId xmlns:p14="http://schemas.microsoft.com/office/powerpoint/2010/main" val="230920044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34052" y="5241328"/>
            <a:ext cx="5945553" cy="584775"/>
          </a:xfrm>
          <a:prstGeom prst="rect">
            <a:avLst/>
          </a:prstGeom>
          <a:noFill/>
        </p:spPr>
        <p:txBody>
          <a:bodyPr wrap="square" rtlCol="0">
            <a:spAutoFit/>
          </a:bodyPr>
          <a:lstStyle/>
          <a:p>
            <a:r>
              <a:rPr lang="en-US" sz="3200" dirty="0" smtClean="0"/>
              <a:t>VERY disturbing image coming up</a:t>
            </a:r>
            <a:endParaRPr lang="en-US" sz="3200" dirty="0"/>
          </a:p>
        </p:txBody>
      </p:sp>
      <p:pic>
        <p:nvPicPr>
          <p:cNvPr id="7" name="Picture 6"/>
          <p:cNvPicPr>
            <a:picLocks noChangeAspect="1"/>
          </p:cNvPicPr>
          <p:nvPr/>
        </p:nvPicPr>
        <p:blipFill>
          <a:blip r:embed="rId2" cstate="email"/>
          <a:stretch>
            <a:fillRect/>
          </a:stretch>
        </p:blipFill>
        <p:spPr>
          <a:xfrm>
            <a:off x="2640110" y="1175215"/>
            <a:ext cx="3762926" cy="3762926"/>
          </a:xfrm>
          <a:prstGeom prst="rect">
            <a:avLst/>
          </a:prstGeom>
        </p:spPr>
      </p:pic>
    </p:spTree>
    <p:extLst>
      <p:ext uri="{BB962C8B-B14F-4D97-AF65-F5344CB8AC3E}">
        <p14:creationId xmlns:p14="http://schemas.microsoft.com/office/powerpoint/2010/main" val="240299818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Cannibalism – just meat?</a:t>
            </a:r>
            <a:endParaRPr lang="en-US" dirty="0"/>
          </a:p>
        </p:txBody>
      </p:sp>
      <p:sp>
        <p:nvSpPr>
          <p:cNvPr id="3" name="Content Placeholder 2"/>
          <p:cNvSpPr>
            <a:spLocks noGrp="1"/>
          </p:cNvSpPr>
          <p:nvPr>
            <p:ph sz="half" idx="1"/>
          </p:nvPr>
        </p:nvSpPr>
        <p:spPr/>
        <p:txBody>
          <a:bodyPr/>
          <a:lstStyle/>
          <a:p>
            <a:pPr marL="0" indent="0">
              <a:buNone/>
            </a:pPr>
            <a:r>
              <a:rPr lang="en-US" i="1" dirty="0" smtClean="0"/>
              <a:t>‘Nothing more strongly arouses our disgust than cannibalism, yet we make the same impression on Buddhists and vegetarians, for we feed on babies, though not our own’</a:t>
            </a:r>
          </a:p>
          <a:p>
            <a:pPr marL="0" indent="0">
              <a:buNone/>
            </a:pPr>
            <a:r>
              <a:rPr lang="en-US" dirty="0" smtClean="0"/>
              <a:t>Robert Louis Stevenson</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84638697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34052" y="5241328"/>
            <a:ext cx="6345781" cy="584776"/>
          </a:xfrm>
          <a:prstGeom prst="rect">
            <a:avLst/>
          </a:prstGeom>
          <a:noFill/>
        </p:spPr>
        <p:txBody>
          <a:bodyPr wrap="square" rtlCol="0">
            <a:spAutoFit/>
          </a:bodyPr>
          <a:lstStyle/>
          <a:p>
            <a:r>
              <a:rPr lang="en-US" sz="3200" dirty="0" smtClean="0"/>
              <a:t>VERY disturbing images coming next</a:t>
            </a:r>
            <a:endParaRPr lang="en-US" sz="3200" dirty="0"/>
          </a:p>
        </p:txBody>
      </p:sp>
      <p:pic>
        <p:nvPicPr>
          <p:cNvPr id="7" name="Picture 6"/>
          <p:cNvPicPr>
            <a:picLocks noChangeAspect="1"/>
          </p:cNvPicPr>
          <p:nvPr/>
        </p:nvPicPr>
        <p:blipFill>
          <a:blip r:embed="rId2" cstate="email"/>
          <a:stretch>
            <a:fillRect/>
          </a:stretch>
        </p:blipFill>
        <p:spPr>
          <a:xfrm>
            <a:off x="2640110" y="1175215"/>
            <a:ext cx="3762926" cy="3762926"/>
          </a:xfrm>
          <a:prstGeom prst="rect">
            <a:avLst/>
          </a:prstGeom>
        </p:spPr>
      </p:pic>
    </p:spTree>
    <p:extLst>
      <p:ext uri="{BB962C8B-B14F-4D97-AF65-F5344CB8AC3E}">
        <p14:creationId xmlns:p14="http://schemas.microsoft.com/office/powerpoint/2010/main" val="56190460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does the act of eating human flesh mean?</a:t>
            </a:r>
            <a:endParaRPr lang="en-GB" dirty="0"/>
          </a:p>
        </p:txBody>
      </p:sp>
      <p:sp>
        <p:nvSpPr>
          <p:cNvPr id="3" name="Content Placeholder 2"/>
          <p:cNvSpPr>
            <a:spLocks noGrp="1"/>
          </p:cNvSpPr>
          <p:nvPr>
            <p:ph sz="half" idx="1"/>
          </p:nvPr>
        </p:nvSpPr>
        <p:spPr>
          <a:xfrm>
            <a:off x="457200" y="1600200"/>
            <a:ext cx="4038600" cy="4844667"/>
          </a:xfrm>
        </p:spPr>
        <p:txBody>
          <a:bodyPr>
            <a:normAutofit fontScale="92500" lnSpcReduction="20000"/>
          </a:bodyPr>
          <a:lstStyle/>
          <a:p>
            <a:r>
              <a:rPr lang="en-GB" dirty="0" smtClean="0"/>
              <a:t>2009 </a:t>
            </a:r>
            <a:r>
              <a:rPr lang="en-GB" i="1" dirty="0" smtClean="0"/>
              <a:t>Seoul Times </a:t>
            </a:r>
            <a:r>
              <a:rPr lang="en-GB" dirty="0" smtClean="0"/>
              <a:t>ran a story about cooking foetuses. Modern version of a blood libel?</a:t>
            </a:r>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Zhu </a:t>
            </a:r>
            <a:r>
              <a:rPr lang="en-GB" dirty="0" err="1" smtClean="0"/>
              <a:t>Hu</a:t>
            </a:r>
            <a:r>
              <a:rPr lang="en-GB" dirty="0" smtClean="0"/>
              <a:t> performance artist – doll parts and meat</a:t>
            </a:r>
            <a:endParaRPr lang="en-GB" dirty="0"/>
          </a:p>
        </p:txBody>
      </p:sp>
      <p:pic>
        <p:nvPicPr>
          <p:cNvPr id="37890" name="Picture 2" descr="http://nerdygaga.com/wp-content/uploads/2010/08/Baby-Lying-on-the-chopping-board-the-Seoul-Times.jpg"/>
          <p:cNvPicPr>
            <a:picLocks noChangeAspect="1" noChangeArrowheads="1"/>
          </p:cNvPicPr>
          <p:nvPr/>
        </p:nvPicPr>
        <p:blipFill>
          <a:blip r:embed="rId2" cstate="email"/>
          <a:srcRect/>
          <a:stretch>
            <a:fillRect/>
          </a:stretch>
        </p:blipFill>
        <p:spPr bwMode="auto">
          <a:xfrm>
            <a:off x="1134402" y="2952865"/>
            <a:ext cx="3121819" cy="2180997"/>
          </a:xfrm>
          <a:prstGeom prst="rect">
            <a:avLst/>
          </a:prstGeom>
          <a:noFill/>
        </p:spPr>
      </p:pic>
      <p:pic>
        <p:nvPicPr>
          <p:cNvPr id="37892" name="Picture 4" descr="http://0.tqn.com/d/urbanlegends/1/0/w/7/eating_babies2.jpg"/>
          <p:cNvPicPr>
            <a:picLocks noChangeAspect="1" noChangeArrowheads="1"/>
          </p:cNvPicPr>
          <p:nvPr/>
        </p:nvPicPr>
        <p:blipFill>
          <a:blip r:embed="rId3" cstate="email"/>
          <a:srcRect/>
          <a:stretch>
            <a:fillRect/>
          </a:stretch>
        </p:blipFill>
        <p:spPr bwMode="auto">
          <a:xfrm>
            <a:off x="4876800" y="1600200"/>
            <a:ext cx="3810000" cy="5086350"/>
          </a:xfrm>
          <a:prstGeom prst="rect">
            <a:avLst/>
          </a:prstGeom>
          <a:noFill/>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a:t>
            </a:r>
            <a:r>
              <a:rPr lang="en-US" dirty="0"/>
              <a:t>“corpse bread”. </a:t>
            </a:r>
            <a:r>
              <a:rPr lang="en-US" dirty="0" err="1"/>
              <a:t>Kittiwat</a:t>
            </a:r>
            <a:r>
              <a:rPr lang="en-US" dirty="0"/>
              <a:t> </a:t>
            </a:r>
            <a:r>
              <a:rPr lang="en-US" dirty="0" err="1"/>
              <a:t>Unarrom</a:t>
            </a:r>
            <a:r>
              <a:rPr lang="en-US" dirty="0"/>
              <a:t>, an artist from </a:t>
            </a:r>
            <a:r>
              <a:rPr lang="en-US" dirty="0" smtClean="0"/>
              <a:t>Thailand</a:t>
            </a:r>
            <a:endParaRPr lang="en-US" dirty="0"/>
          </a:p>
        </p:txBody>
      </p:sp>
      <p:pic>
        <p:nvPicPr>
          <p:cNvPr id="6" name="Content Placeholder 5" descr="bread6.jpg">
            <a:hlinkClick r:id="rId2"/>
          </p:cNvPr>
          <p:cNvPicPr>
            <a:picLocks noGrp="1" noChangeAspect="1"/>
          </p:cNvPicPr>
          <p:nvPr>
            <p:ph sz="half" idx="1"/>
          </p:nvPr>
        </p:nvPicPr>
        <p:blipFill>
          <a:blip r:embed="rId3" cstate="screen">
            <a:extLst>
              <a:ext uri="{28A0092B-C50C-407E-A947-70E740481C1C}">
                <a14:useLocalDpi xmlns:a14="http://schemas.microsoft.com/office/drawing/2010/main"/>
              </a:ext>
            </a:extLst>
          </a:blip>
          <a:srcRect/>
          <a:stretch>
            <a:fillRect/>
          </a:stretch>
        </p:blipFill>
        <p:spPr/>
      </p:pic>
      <p:pic>
        <p:nvPicPr>
          <p:cNvPr id="5" name="Content Placeholder 4" descr="image4-225x300.jpg"/>
          <p:cNvPicPr>
            <a:picLocks noGrp="1" noChangeAspect="1"/>
          </p:cNvPicPr>
          <p:nvPr>
            <p:ph sz="half" idx="2"/>
          </p:nvPr>
        </p:nvPicPr>
        <p:blipFill>
          <a:blip r:embed="rId4"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96454994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Beth Conklin, </a:t>
            </a:r>
            <a:r>
              <a:rPr lang="en-US" i="1" dirty="0" smtClean="0"/>
              <a:t>Consuming Grief</a:t>
            </a:r>
            <a:endParaRPr lang="en-US" i="1" dirty="0"/>
          </a:p>
        </p:txBody>
      </p:sp>
      <p:sp>
        <p:nvSpPr>
          <p:cNvPr id="3" name="Content Placeholder 2"/>
          <p:cNvSpPr>
            <a:spLocks noGrp="1"/>
          </p:cNvSpPr>
          <p:nvPr>
            <p:ph sz="half" idx="1"/>
          </p:nvPr>
        </p:nvSpPr>
        <p:spPr/>
        <p:txBody>
          <a:bodyPr/>
          <a:lstStyle/>
          <a:p>
            <a:r>
              <a:rPr lang="en-US" dirty="0" smtClean="0"/>
              <a:t>The </a:t>
            </a:r>
            <a:r>
              <a:rPr lang="en-US" i="1" dirty="0" err="1" smtClean="0"/>
              <a:t>Wari</a:t>
            </a:r>
            <a:r>
              <a:rPr lang="en-US" dirty="0" smtClean="0"/>
              <a:t> cook and eat their dead</a:t>
            </a:r>
          </a:p>
          <a:p>
            <a:r>
              <a:rPr lang="en-US" dirty="0" smtClean="0"/>
              <a:t>Why?</a:t>
            </a:r>
          </a:p>
          <a:p>
            <a:pPr lvl="1"/>
            <a:r>
              <a:rPr lang="en-US" dirty="0" smtClean="0"/>
              <a:t>To facilitate grieving; to </a:t>
            </a:r>
            <a:r>
              <a:rPr lang="en-US" dirty="0" err="1" smtClean="0"/>
              <a:t>honour</a:t>
            </a:r>
            <a:r>
              <a:rPr lang="en-US" dirty="0" smtClean="0"/>
              <a:t> and keep the dead close</a:t>
            </a:r>
          </a:p>
          <a:p>
            <a:pPr lvl="1"/>
            <a:r>
              <a:rPr lang="en-US" dirty="0" smtClean="0"/>
              <a:t>Because being left in the cold, dark earth is thought cruel and abhorrent</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pic>
        <p:nvPicPr>
          <p:cNvPr id="34818" name="Picture 2" descr="http://www.precolumbianart4sale.com/publish/worksimages/m7046_web1_LG.jpg"/>
          <p:cNvPicPr>
            <a:picLocks noChangeAspect="1" noChangeArrowheads="1"/>
          </p:cNvPicPr>
          <p:nvPr/>
        </p:nvPicPr>
        <p:blipFill>
          <a:blip r:embed="rId3" cstate="screen"/>
          <a:srcRect/>
          <a:stretch>
            <a:fillRect/>
          </a:stretch>
        </p:blipFill>
        <p:spPr bwMode="auto">
          <a:xfrm>
            <a:off x="6989283" y="3983795"/>
            <a:ext cx="1598364" cy="1999148"/>
          </a:xfrm>
          <a:prstGeom prst="rect">
            <a:avLst/>
          </a:prstGeom>
          <a:noFill/>
        </p:spPr>
      </p:pic>
    </p:spTree>
    <p:extLst>
      <p:ext uri="{BB962C8B-B14F-4D97-AF65-F5344CB8AC3E}">
        <p14:creationId xmlns:p14="http://schemas.microsoft.com/office/powerpoint/2010/main" val="231167283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Eating around the dead</a:t>
            </a:r>
            <a:endParaRPr lang="en-US" dirty="0"/>
          </a:p>
        </p:txBody>
      </p:sp>
      <p:sp>
        <p:nvSpPr>
          <p:cNvPr id="3" name="Content Placeholder 2"/>
          <p:cNvSpPr>
            <a:spLocks noGrp="1"/>
          </p:cNvSpPr>
          <p:nvPr>
            <p:ph sz="half" idx="1"/>
          </p:nvPr>
        </p:nvSpPr>
        <p:spPr/>
        <p:txBody>
          <a:bodyPr/>
          <a:lstStyle/>
          <a:p>
            <a:r>
              <a:rPr lang="en-US" dirty="0" smtClean="0"/>
              <a:t>The dead and food are linked in many cultures</a:t>
            </a:r>
          </a:p>
          <a:p>
            <a:r>
              <a:rPr lang="en-US" dirty="0" smtClean="0"/>
              <a:t>Nearly all funeral rites share food – either with kin or with the dead</a:t>
            </a:r>
          </a:p>
          <a:p>
            <a:r>
              <a:rPr lang="en-US" dirty="0" smtClean="0"/>
              <a:t>Food is often shared next to (Wake) or even over the corpse</a:t>
            </a:r>
            <a:endParaRPr lang="en-US" dirty="0"/>
          </a:p>
        </p:txBody>
      </p:sp>
      <p:pic>
        <p:nvPicPr>
          <p:cNvPr id="5" name="Content Placeholder 4" descr="day-of-the-dead-sugar-skulls-1.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59655934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5" name="Content Placeholder 4" descr="c79bac103560a0a9ec4046e9eb129331.jpg"/>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6" name="Content Placeholder 5" descr="burgerking28n-2-web.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64440728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Funerals – Tuvalu and Lesotho</a:t>
            </a:r>
            <a:endParaRPr lang="en-US" dirty="0"/>
          </a:p>
        </p:txBody>
      </p:sp>
      <p:pic>
        <p:nvPicPr>
          <p:cNvPr id="6" name="Content Placeholder 5" descr="tuvalu-funeral_L.jpg"/>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5" name="Content Placeholder 4" descr="funeral food prep 1.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39075136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Sin eating</a:t>
            </a:r>
            <a:endParaRPr lang="en-US" dirty="0"/>
          </a:p>
        </p:txBody>
      </p:sp>
      <p:sp>
        <p:nvSpPr>
          <p:cNvPr id="3" name="Content Placeholder 2"/>
          <p:cNvSpPr>
            <a:spLocks noGrp="1"/>
          </p:cNvSpPr>
          <p:nvPr>
            <p:ph sz="half" idx="1"/>
          </p:nvPr>
        </p:nvSpPr>
        <p:spPr/>
        <p:txBody>
          <a:bodyPr/>
          <a:lstStyle/>
          <a:p>
            <a:r>
              <a:rPr lang="en-US" dirty="0" smtClean="0"/>
              <a:t>A pagan practice that was used by Christians until recently</a:t>
            </a:r>
          </a:p>
          <a:p>
            <a:r>
              <a:rPr lang="en-US" dirty="0" smtClean="0"/>
              <a:t>Assuming that sin is held in the flesh food was used to soak up sin thereby allowing the deceased easy passage to heaven</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21496688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err="1" smtClean="0"/>
              <a:t>Sinne</a:t>
            </a:r>
            <a:r>
              <a:rPr lang="en-US" i="1" dirty="0" smtClean="0"/>
              <a:t> eaters </a:t>
            </a:r>
            <a:r>
              <a:rPr lang="en-US" dirty="0" smtClean="0"/>
              <a:t>in Wales (Hartland 1892)</a:t>
            </a:r>
            <a:endParaRPr lang="en-US" dirty="0"/>
          </a:p>
        </p:txBody>
      </p:sp>
      <p:sp>
        <p:nvSpPr>
          <p:cNvPr id="3" name="Content Placeholder 2"/>
          <p:cNvSpPr>
            <a:spLocks noGrp="1"/>
          </p:cNvSpPr>
          <p:nvPr>
            <p:ph sz="half" idx="1"/>
          </p:nvPr>
        </p:nvSpPr>
        <p:spPr/>
        <p:txBody>
          <a:bodyPr>
            <a:normAutofit fontScale="85000" lnSpcReduction="10000"/>
          </a:bodyPr>
          <a:lstStyle/>
          <a:p>
            <a:r>
              <a:rPr lang="en-US" dirty="0"/>
              <a:t>"The corpse being taken out of the house, and laid on a bier, a loaf of bread was given to the sin-eater over the corpse, also a </a:t>
            </a:r>
            <a:r>
              <a:rPr lang="en-US" dirty="0" err="1"/>
              <a:t>maga</a:t>
            </a:r>
            <a:r>
              <a:rPr lang="en-US" dirty="0"/>
              <a:t>-bowl of maple, full of beer. These consumed, a fee of sixpence was given him for the consideration of his taking upon himself the sins of the deceased, who, thus freed, would not walk after death." </a:t>
            </a:r>
          </a:p>
        </p:txBody>
      </p:sp>
      <p:pic>
        <p:nvPicPr>
          <p:cNvPr id="5" name="Content Placeholder 4" descr="hillmoncase_corpse11.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20534236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i="1" dirty="0" smtClean="0"/>
              <a:t>The sin eater </a:t>
            </a:r>
            <a:r>
              <a:rPr lang="en-US" dirty="0" smtClean="0"/>
              <a:t>(Lynch 2011)</a:t>
            </a:r>
            <a:endParaRPr lang="en-US" dirty="0"/>
          </a:p>
        </p:txBody>
      </p:sp>
      <p:sp>
        <p:nvSpPr>
          <p:cNvPr id="3" name="Content Placeholder 2"/>
          <p:cNvSpPr>
            <a:spLocks noGrp="1"/>
          </p:cNvSpPr>
          <p:nvPr>
            <p:ph sz="half" idx="1"/>
          </p:nvPr>
        </p:nvSpPr>
        <p:spPr>
          <a:xfrm>
            <a:off x="457200" y="1600200"/>
            <a:ext cx="4038600" cy="4964013"/>
          </a:xfrm>
        </p:spPr>
        <p:txBody>
          <a:bodyPr>
            <a:noAutofit/>
          </a:bodyPr>
          <a:lstStyle/>
          <a:p>
            <a:pPr marL="0" indent="0">
              <a:buNone/>
            </a:pPr>
            <a:r>
              <a:rPr lang="en-US" sz="1600" dirty="0" smtClean="0"/>
              <a:t>‘Argyle </a:t>
            </a:r>
            <a:r>
              <a:rPr lang="en-US" sz="1600" dirty="0"/>
              <a:t>the sin-eater came the day after— a narrow, hungry man whose laughter</a:t>
            </a:r>
            <a:br>
              <a:rPr lang="en-US" sz="1600" dirty="0"/>
            </a:br>
            <a:r>
              <a:rPr lang="en-US" sz="1600" dirty="0"/>
              <a:t>and the wicked upturn of his one eyebrow put the local folks in mind of trouble. </a:t>
            </a:r>
            <a:endParaRPr lang="en-US" sz="1600" dirty="0" smtClean="0"/>
          </a:p>
          <a:p>
            <a:pPr marL="0" indent="0">
              <a:buNone/>
            </a:pPr>
            <a:endParaRPr lang="en-US" sz="1600" dirty="0"/>
          </a:p>
          <a:p>
            <a:pPr marL="0" indent="0">
              <a:buNone/>
            </a:pPr>
            <a:r>
              <a:rPr lang="en-US" sz="1600" dirty="0"/>
              <a:t>But still they sent for him and sat him down amid their whispering </a:t>
            </a:r>
            <a:r>
              <a:rPr lang="en-US" sz="1600" dirty="0" err="1"/>
              <a:t>contempts</a:t>
            </a:r>
            <a:r>
              <a:rPr lang="en-US" sz="1600" dirty="0"/>
              <a:t> to make</a:t>
            </a:r>
            <a:br>
              <a:rPr lang="en-US" sz="1600" dirty="0"/>
            </a:br>
            <a:r>
              <a:rPr lang="en-US" sz="1600" dirty="0"/>
              <a:t>his table near the dead man’s middle,</a:t>
            </a:r>
            <a:br>
              <a:rPr lang="en-US" sz="1600" dirty="0"/>
            </a:br>
            <a:r>
              <a:rPr lang="en-US" sz="1600" dirty="0"/>
              <a:t>and brought him soda bread and bowls of beer and candles, which he lit against the reek that rose off that impenitent cadaver </a:t>
            </a:r>
          </a:p>
          <a:p>
            <a:pPr marL="0" indent="0">
              <a:buNone/>
            </a:pPr>
            <a:r>
              <a:rPr lang="en-US" sz="1600" dirty="0"/>
              <a:t>though bound in skins and soaked in rosewater. Argyle eased the warm loaf right and </a:t>
            </a:r>
            <a:r>
              <a:rPr lang="en-US" sz="1600" dirty="0" smtClean="0"/>
              <a:t>left and </a:t>
            </a:r>
            <a:r>
              <a:rPr lang="en-US" sz="1600" dirty="0"/>
              <a:t>downed swift gulps of beer and venial sin then lit into the bread now leavened with </a:t>
            </a:r>
            <a:r>
              <a:rPr lang="en-US" sz="1600" dirty="0" smtClean="0"/>
              <a:t>the </a:t>
            </a:r>
            <a:r>
              <a:rPr lang="en-US" sz="1600" dirty="0"/>
              <a:t>corpse’s cardinal mischiefs, then he </a:t>
            </a:r>
            <a:r>
              <a:rPr lang="en-US" sz="1600" dirty="0" smtClean="0"/>
              <a:t>said “</a:t>
            </a:r>
            <a:r>
              <a:rPr lang="en-US" sz="1600" dirty="0"/>
              <a:t>Six pence, I’m sorry.” And the widow paid </a:t>
            </a:r>
            <a:r>
              <a:rPr lang="en-US" sz="1600" dirty="0" smtClean="0"/>
              <a:t>him’  (Lynch 2011: 16).</a:t>
            </a:r>
            <a:endParaRPr lang="en-US" sz="1600" dirty="0"/>
          </a:p>
        </p:txBody>
      </p:sp>
      <p:pic>
        <p:nvPicPr>
          <p:cNvPr id="5" name="Content Placeholder 4" descr="images-2.jpe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53479479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But sin eating upset Christian order/control</a:t>
            </a:r>
            <a:endParaRPr lang="en-US" dirty="0"/>
          </a:p>
        </p:txBody>
      </p:sp>
      <p:sp>
        <p:nvSpPr>
          <p:cNvPr id="3" name="Content Placeholder 2"/>
          <p:cNvSpPr>
            <a:spLocks noGrp="1"/>
          </p:cNvSpPr>
          <p:nvPr>
            <p:ph idx="1"/>
          </p:nvPr>
        </p:nvSpPr>
        <p:spPr/>
        <p:txBody>
          <a:bodyPr>
            <a:normAutofit fontScale="70000" lnSpcReduction="20000"/>
          </a:bodyPr>
          <a:lstStyle/>
          <a:p>
            <a:pPr marL="0" indent="0">
              <a:buNone/>
            </a:pPr>
            <a:r>
              <a:rPr lang="en-US" dirty="0" smtClean="0"/>
              <a:t>‘Argyle </a:t>
            </a:r>
            <a:r>
              <a:rPr lang="en-US" dirty="0"/>
              <a:t>comes by his irreverence honestly. The animus borne against Argyle by the families of the dead--the "whispering </a:t>
            </a:r>
            <a:r>
              <a:rPr lang="en-US" dirty="0" err="1"/>
              <a:t>contempts</a:t>
            </a:r>
            <a:r>
              <a:rPr lang="en-US" dirty="0"/>
              <a:t>" amid which he performs his hungry offices--are replicated by the reverend clergy who regard him as an upstart and forger, a pretender to the throne of their authority. As purveyors of moral order and religious practice, churchmen quite rightly see sin-eating as unholy competition. What need has the sinner of the sacraments, if forgiveness can be so cheaply purchased? What need of tithing, if sin-eating can be got for a "pay as you go" stipendium of bread and beer and sixpence? Because both commoners and clergy hold him in low esteem, Argyle is banished to the hinterlands of the social and moral </a:t>
            </a:r>
            <a:r>
              <a:rPr lang="en-US" dirty="0" smtClean="0"/>
              <a:t>order’.</a:t>
            </a:r>
          </a:p>
          <a:p>
            <a:pPr marL="0" indent="0">
              <a:buNone/>
            </a:pPr>
            <a:endParaRPr lang="en-US" dirty="0" smtClean="0"/>
          </a:p>
          <a:p>
            <a:pPr marL="0" indent="0">
              <a:buNone/>
            </a:pPr>
            <a:r>
              <a:rPr lang="en-US" dirty="0" smtClean="0"/>
              <a:t>Lynch, T. 2011 Channeling the Sin Eater: an undertaker’s calling. </a:t>
            </a:r>
            <a:r>
              <a:rPr lang="en-US" i="1" u="sng" dirty="0" smtClean="0">
                <a:solidFill>
                  <a:srgbClr val="FFFFFF"/>
                </a:solidFill>
                <a:hlinkClick r:id="rId2"/>
              </a:rPr>
              <a:t>Commonweal </a:t>
            </a:r>
            <a:r>
              <a:rPr lang="en-US" u="sng" dirty="0" smtClean="0">
                <a:solidFill>
                  <a:srgbClr val="FFFFFF"/>
                </a:solidFill>
                <a:hlinkClick r:id="rId2"/>
              </a:rPr>
              <a:t>Vol</a:t>
            </a:r>
            <a:r>
              <a:rPr lang="en-US" u="sng" dirty="0">
                <a:solidFill>
                  <a:srgbClr val="FFFFFF"/>
                </a:solidFill>
                <a:hlinkClick r:id="rId2"/>
              </a:rPr>
              <a:t>. 138 Issue 14, p14-18</a:t>
            </a:r>
            <a:endParaRPr lang="en-US" u="sng" dirty="0">
              <a:solidFill>
                <a:srgbClr val="FFFFFF"/>
              </a:solidFill>
            </a:endParaRPr>
          </a:p>
        </p:txBody>
      </p:sp>
    </p:spTree>
    <p:extLst>
      <p:ext uri="{BB962C8B-B14F-4D97-AF65-F5344CB8AC3E}">
        <p14:creationId xmlns:p14="http://schemas.microsoft.com/office/powerpoint/2010/main" val="62224008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As a significant social moment death is ritualised in all cultures.</a:t>
            </a:r>
          </a:p>
          <a:p>
            <a:r>
              <a:rPr lang="en-GB" dirty="0" smtClean="0"/>
              <a:t>Ritual practices vary dramatically but all serve the same purpose – to maintain social structure and stability.</a:t>
            </a:r>
          </a:p>
          <a:p>
            <a:r>
              <a:rPr lang="en-GB" dirty="0" smtClean="0"/>
              <a:t>Death and food are culturally linked – perhaps as an affirmation of life continuing for the living</a:t>
            </a:r>
            <a:endParaRPr lang="en-GB" dirty="0"/>
          </a:p>
        </p:txBody>
      </p:sp>
    </p:spTree>
    <p:extLst>
      <p:ext uri="{BB962C8B-B14F-4D97-AF65-F5344CB8AC3E}">
        <p14:creationId xmlns:p14="http://schemas.microsoft.com/office/powerpoint/2010/main" val="24426034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task</a:t>
            </a:r>
            <a:endParaRPr lang="en-GB" dirty="0"/>
          </a:p>
        </p:txBody>
      </p:sp>
      <p:sp>
        <p:nvSpPr>
          <p:cNvPr id="3" name="Content Placeholder 2"/>
          <p:cNvSpPr>
            <a:spLocks noGrp="1"/>
          </p:cNvSpPr>
          <p:nvPr>
            <p:ph sz="half" idx="1"/>
          </p:nvPr>
        </p:nvSpPr>
        <p:spPr/>
        <p:txBody>
          <a:bodyPr/>
          <a:lstStyle/>
          <a:p>
            <a:r>
              <a:rPr lang="en-GB" dirty="0" smtClean="0">
                <a:solidFill>
                  <a:srgbClr val="FFC000"/>
                </a:solidFill>
              </a:rPr>
              <a:t>Compare</a:t>
            </a:r>
            <a:r>
              <a:rPr lang="en-GB" dirty="0" smtClean="0"/>
              <a:t> </a:t>
            </a:r>
            <a:r>
              <a:rPr lang="en-GB" i="1" dirty="0" smtClean="0">
                <a:solidFill>
                  <a:schemeClr val="bg2">
                    <a:lumMod val="60000"/>
                    <a:lumOff val="40000"/>
                  </a:schemeClr>
                </a:solidFill>
              </a:rPr>
              <a:t>and</a:t>
            </a:r>
            <a:r>
              <a:rPr lang="en-GB" dirty="0" smtClean="0"/>
              <a:t> </a:t>
            </a:r>
            <a:r>
              <a:rPr lang="en-GB" dirty="0" smtClean="0">
                <a:solidFill>
                  <a:srgbClr val="92D050"/>
                </a:solidFill>
              </a:rPr>
              <a:t>contrast</a:t>
            </a:r>
            <a:r>
              <a:rPr lang="en-GB" dirty="0" smtClean="0"/>
              <a:t> two rituals associated with death</a:t>
            </a:r>
            <a:r>
              <a:rPr lang="en-GB" dirty="0"/>
              <a:t> </a:t>
            </a:r>
            <a:r>
              <a:rPr lang="en-GB" dirty="0" smtClean="0"/>
              <a:t>and/or dying.</a:t>
            </a: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437415" y="1189038"/>
            <a:ext cx="3249385" cy="2437039"/>
          </a:xfrm>
        </p:spPr>
      </p:pic>
      <p:sp>
        <p:nvSpPr>
          <p:cNvPr id="5" name="AutoShape 2" descr="https://encrypted-tbn3.gstatic.com/images?q=tbn:ANd9GcTReFPrwOq3B_IKVkJ57cSOaT0HSe2bPKzSApV3BfU0GydH7XFz">
            <a:hlinkClick r:id="rId3"/>
          </p:cNvPr>
          <p:cNvSpPr>
            <a:spLocks noChangeAspect="1" noChangeArrowheads="1"/>
          </p:cNvSpPr>
          <p:nvPr/>
        </p:nvSpPr>
        <p:spPr bwMode="auto">
          <a:xfrm>
            <a:off x="50800" y="-1096963"/>
            <a:ext cx="3048000" cy="22860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37956" y="3626077"/>
            <a:ext cx="4348844" cy="2899229"/>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4249" y="3612243"/>
            <a:ext cx="4351551" cy="2886529"/>
          </a:xfrm>
          <a:prstGeom prst="rect">
            <a:avLst/>
          </a:prstGeom>
        </p:spPr>
      </p:pic>
      <p:sp>
        <p:nvSpPr>
          <p:cNvPr id="9" name="TextBox 8"/>
          <p:cNvSpPr txBox="1"/>
          <p:nvPr/>
        </p:nvSpPr>
        <p:spPr>
          <a:xfrm>
            <a:off x="7205817" y="819706"/>
            <a:ext cx="1480983" cy="369332"/>
          </a:xfrm>
          <a:prstGeom prst="rect">
            <a:avLst/>
          </a:prstGeom>
          <a:noFill/>
        </p:spPr>
        <p:txBody>
          <a:bodyPr wrap="none" rtlCol="0">
            <a:spAutoFit/>
          </a:bodyPr>
          <a:lstStyle/>
          <a:p>
            <a:r>
              <a:rPr lang="en-GB" dirty="0" smtClean="0"/>
              <a:t>Klingon death</a:t>
            </a:r>
            <a:endParaRPr lang="en-GB" dirty="0"/>
          </a:p>
        </p:txBody>
      </p:sp>
      <p:sp>
        <p:nvSpPr>
          <p:cNvPr id="10" name="TextBox 9"/>
          <p:cNvSpPr txBox="1"/>
          <p:nvPr/>
        </p:nvSpPr>
        <p:spPr>
          <a:xfrm>
            <a:off x="457200" y="6487886"/>
            <a:ext cx="1926553" cy="369332"/>
          </a:xfrm>
          <a:prstGeom prst="rect">
            <a:avLst/>
          </a:prstGeom>
          <a:noFill/>
        </p:spPr>
        <p:txBody>
          <a:bodyPr wrap="none" rtlCol="0">
            <a:spAutoFit/>
          </a:bodyPr>
          <a:lstStyle/>
          <a:p>
            <a:r>
              <a:rPr lang="en-GB" dirty="0" smtClean="0"/>
              <a:t>Indian dead eaters</a:t>
            </a:r>
            <a:endParaRPr lang="en-GB" dirty="0"/>
          </a:p>
        </p:txBody>
      </p:sp>
      <p:sp>
        <p:nvSpPr>
          <p:cNvPr id="11" name="TextBox 10"/>
          <p:cNvSpPr txBox="1"/>
          <p:nvPr/>
        </p:nvSpPr>
        <p:spPr>
          <a:xfrm>
            <a:off x="5974070" y="6487886"/>
            <a:ext cx="2712730" cy="369332"/>
          </a:xfrm>
          <a:prstGeom prst="rect">
            <a:avLst/>
          </a:prstGeom>
          <a:noFill/>
        </p:spPr>
        <p:txBody>
          <a:bodyPr wrap="none" rtlCol="0">
            <a:spAutoFit/>
          </a:bodyPr>
          <a:lstStyle/>
          <a:p>
            <a:r>
              <a:rPr lang="en-GB" dirty="0" smtClean="0"/>
              <a:t>Madagascan death walkers</a:t>
            </a:r>
            <a:endParaRPr lang="en-GB" dirty="0"/>
          </a:p>
        </p:txBody>
      </p:sp>
    </p:spTree>
    <p:extLst>
      <p:ext uri="{BB962C8B-B14F-4D97-AF65-F5344CB8AC3E}">
        <p14:creationId xmlns:p14="http://schemas.microsoft.com/office/powerpoint/2010/main" val="4778233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01782" y="1423587"/>
            <a:ext cx="8854680" cy="2585323"/>
          </a:xfrm>
          <a:prstGeom prst="rect">
            <a:avLst/>
          </a:prstGeom>
        </p:spPr>
        <p:txBody>
          <a:bodyPr wrap="square">
            <a:spAutoFit/>
          </a:bodyPr>
          <a:lstStyle/>
          <a:p>
            <a:r>
              <a:rPr lang="en-US" dirty="0" smtClean="0"/>
              <a:t>Professor </a:t>
            </a:r>
            <a:r>
              <a:rPr lang="en-US" dirty="0"/>
              <a:t>Evans of the Presbyterian College, Carmarthen, actually saw a sin-eater about the year 1825, who was then living near </a:t>
            </a:r>
            <a:r>
              <a:rPr lang="en-US" dirty="0" err="1"/>
              <a:t>Llanwenog</a:t>
            </a:r>
            <a:r>
              <a:rPr lang="en-US" dirty="0"/>
              <a:t>, Cardiganshire. Abhorred by the superstitious villagers as a thing unclean, the sin-eater cut himself off from all social intercourse with his fellow creatures by reason of the life he had chosen; he lived as a rule in a remote place by himself, and those who chanced to meet him avoided him as they would a leper. This unfortunate was held to be the associate of evil spirits, and given to witchcraft, incantations and unholy practices; only when a death took place did they seek him out, and when his purpose was accomplished they burned the wooden bowl and platter from which he had eaten the food handed across, or placed on the corpse for his consumption</a:t>
            </a:r>
            <a:r>
              <a:rPr lang="en-US" dirty="0" smtClean="0"/>
              <a:t>.</a:t>
            </a:r>
          </a:p>
        </p:txBody>
      </p:sp>
      <p:sp>
        <p:nvSpPr>
          <p:cNvPr id="6" name="Title 5"/>
          <p:cNvSpPr>
            <a:spLocks noGrp="1"/>
          </p:cNvSpPr>
          <p:nvPr>
            <p:ph type="title" idx="4294967295"/>
          </p:nvPr>
        </p:nvSpPr>
        <p:spPr>
          <a:xfrm>
            <a:off x="0" y="274638"/>
            <a:ext cx="8229600" cy="1143000"/>
          </a:xfrm>
        </p:spPr>
        <p:txBody>
          <a:bodyPr/>
          <a:lstStyle/>
          <a:p>
            <a:r>
              <a:rPr lang="en-US" dirty="0" smtClean="0"/>
              <a:t>Sin eating, Wales</a:t>
            </a:r>
            <a:endParaRPr lang="en-US" dirty="0"/>
          </a:p>
        </p:txBody>
      </p:sp>
    </p:spTree>
    <p:extLst>
      <p:ext uri="{BB962C8B-B14F-4D97-AF65-F5344CB8AC3E}">
        <p14:creationId xmlns:p14="http://schemas.microsoft.com/office/powerpoint/2010/main" val="20589537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62500" lnSpcReduction="20000"/>
          </a:bodyPr>
          <a:lstStyle/>
          <a:p>
            <a:r>
              <a:rPr lang="en-US" dirty="0"/>
              <a:t>In some part of Wales a very extraordinary rite was observed. "When a person died, the friends sent for the sin-eater of the district, who on his arrival places a piece of salt on the breast of the defunct, and upon the salt a piece of bread. He then muttered an incantation over the bread, which he finally ate; thereby eating up all the sins of the deceased. This done, he received the fee of two shillings and sixpence, and vanished as quickly as possible from the general gaze; for as it was believed that he really appropriated to his own use and </a:t>
            </a:r>
            <a:r>
              <a:rPr lang="en-US" dirty="0" err="1"/>
              <a:t>behoof</a:t>
            </a:r>
            <a:r>
              <a:rPr lang="en-US" dirty="0"/>
              <a:t> the sins of all those over whom he performed the above ceremony, he was utterly detested in the </a:t>
            </a:r>
            <a:r>
              <a:rPr lang="en-US" dirty="0" err="1"/>
              <a:t>neighbourhood</a:t>
            </a:r>
            <a:r>
              <a:rPr lang="en-US" dirty="0"/>
              <a:t> -- regarded as a mere Pariah -- as one irremediably lost."</a:t>
            </a:r>
          </a:p>
          <a:p>
            <a:r>
              <a:rPr lang="en-US" dirty="0"/>
              <a:t>Sin-eating was not a </a:t>
            </a:r>
            <a:r>
              <a:rPr lang="en-US" dirty="0" err="1"/>
              <a:t>Bardic</a:t>
            </a:r>
            <a:r>
              <a:rPr lang="en-US" dirty="0"/>
              <a:t> idea, it seems to have been a perverted and perverse tradition, probably reaching Wales by an oriental channel, in which the Jewish scape-goat and Christian Eucharistic Sacrifice are blended in disguise and distortion. "The popular notion in </a:t>
            </a:r>
            <a:r>
              <a:rPr lang="en-US" dirty="0" err="1"/>
              <a:t>Pembrokeshire</a:t>
            </a:r>
            <a:r>
              <a:rPr lang="en-US" dirty="0"/>
              <a:t>, with reference to the placing of salt on the bodies of the dead, was that it kept away the evil spirit."</a:t>
            </a:r>
          </a:p>
          <a:p>
            <a:r>
              <a:rPr lang="en-US" dirty="0"/>
              <a:t>-- From </a:t>
            </a:r>
            <a:r>
              <a:rPr lang="en-US" i="1" dirty="0"/>
              <a:t>Welsh sketches</a:t>
            </a:r>
            <a:r>
              <a:rPr lang="en-US" dirty="0"/>
              <a:t>, by Ernest Silvanus </a:t>
            </a:r>
            <a:r>
              <a:rPr lang="en-US" dirty="0" err="1"/>
              <a:t>Appleyard</a:t>
            </a:r>
            <a:endParaRPr lang="en-US" dirty="0"/>
          </a:p>
        </p:txBody>
      </p:sp>
    </p:spTree>
    <p:extLst>
      <p:ext uri="{BB962C8B-B14F-4D97-AF65-F5344CB8AC3E}">
        <p14:creationId xmlns:p14="http://schemas.microsoft.com/office/powerpoint/2010/main" val="247395840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1781" y="1680994"/>
            <a:ext cx="9049044" cy="4247317"/>
          </a:xfrm>
          <a:prstGeom prst="rect">
            <a:avLst/>
          </a:prstGeom>
        </p:spPr>
        <p:txBody>
          <a:bodyPr wrap="square">
            <a:spAutoFit/>
          </a:bodyPr>
          <a:lstStyle/>
          <a:p>
            <a:r>
              <a:rPr lang="en-US" dirty="0"/>
              <a:t>"In the county of Hereford was an old custom at funerals to hire poor people, who were to take upon them all the sins of the party deceased, and were called sin-eaters. One of them, I remember, lived in a cottage on Ross high-way. The manner was thus: when the corpse was brought out of the house, and laid on the bier, a loaf of bread was delivered to the sin-eater over the corpse, as also a </a:t>
            </a:r>
            <a:r>
              <a:rPr lang="en-US" dirty="0" err="1"/>
              <a:t>mazar</a:t>
            </a:r>
            <a:r>
              <a:rPr lang="en-US" dirty="0"/>
              <a:t>-bowl (a gossip's bowl of maple) full of beer, which he was to drink up, and sixpence in money; in consequence whereof, he took upon him, ipso facto, all the sins of the defunct, and freed him or her from walking after they were dead. In North Wales, the sin-eaters are frequently made use of; but there, instead of a bowl of beer, they have a bowl of milk. This custom was by some people observed, even in the strictest time of the Presbyterian government. And at </a:t>
            </a:r>
            <a:r>
              <a:rPr lang="en-US" dirty="0" err="1"/>
              <a:t>Dyndar</a:t>
            </a:r>
            <a:r>
              <a:rPr lang="en-US" dirty="0"/>
              <a:t>, </a:t>
            </a:r>
            <a:r>
              <a:rPr lang="en-US" dirty="0" err="1"/>
              <a:t>volens</a:t>
            </a:r>
            <a:r>
              <a:rPr lang="en-US" dirty="0"/>
              <a:t> </a:t>
            </a:r>
            <a:r>
              <a:rPr lang="en-US" dirty="0" err="1"/>
              <a:t>nolens</a:t>
            </a:r>
            <a:r>
              <a:rPr lang="en-US" dirty="0"/>
              <a:t> the parson of the parish, the relations of a woman deceased there had this ceremony punctually performed according to her will. The like was done in the city of Hereford in those times, where a woman kept many years before her death, a </a:t>
            </a:r>
            <a:r>
              <a:rPr lang="en-US" dirty="0" err="1"/>
              <a:t>mazar</a:t>
            </a:r>
            <a:r>
              <a:rPr lang="en-US" dirty="0"/>
              <a:t> bowl for the sin-eater, and in other places in this county, as also at </a:t>
            </a:r>
            <a:r>
              <a:rPr lang="en-US" dirty="0" err="1"/>
              <a:t>Brecon</a:t>
            </a:r>
            <a:r>
              <a:rPr lang="en-US" dirty="0"/>
              <a:t>, at </a:t>
            </a:r>
            <a:r>
              <a:rPr lang="en-US" dirty="0" err="1"/>
              <a:t>Llangore</a:t>
            </a:r>
            <a:r>
              <a:rPr lang="en-US" dirty="0"/>
              <a:t>, where Mr. </a:t>
            </a:r>
            <a:r>
              <a:rPr lang="en-US" dirty="0" err="1"/>
              <a:t>Gwin</a:t>
            </a:r>
            <a:r>
              <a:rPr lang="en-US" dirty="0"/>
              <a:t>, the minister, about 1640, could not hinder this superstition."</a:t>
            </a:r>
          </a:p>
          <a:p>
            <a:r>
              <a:rPr lang="en-US" dirty="0"/>
              <a:t>-- </a:t>
            </a:r>
            <a:r>
              <a:rPr lang="en-US" i="1" dirty="0"/>
              <a:t>Aubrey of </a:t>
            </a:r>
            <a:r>
              <a:rPr lang="en-US" i="1" dirty="0" err="1"/>
              <a:t>Gentilisme</a:t>
            </a:r>
            <a:r>
              <a:rPr lang="en-US" dirty="0"/>
              <a:t>, MS. quoted in Kennett's </a:t>
            </a:r>
            <a:r>
              <a:rPr lang="en-US" i="1" dirty="0"/>
              <a:t>Par. Ant</a:t>
            </a:r>
            <a:r>
              <a:rPr lang="en-US" dirty="0"/>
              <a:t>. vol. 2, p. 276.</a:t>
            </a:r>
          </a:p>
        </p:txBody>
      </p:sp>
    </p:spTree>
    <p:extLst>
      <p:ext uri="{BB962C8B-B14F-4D97-AF65-F5344CB8AC3E}">
        <p14:creationId xmlns:p14="http://schemas.microsoft.com/office/powerpoint/2010/main" val="1076980780"/>
      </p:ext>
    </p:extLst>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6195</TotalTime>
  <Words>1837</Words>
  <Application>Microsoft Office PowerPoint</Application>
  <PresentationFormat>On-screen Show (4:3)</PresentationFormat>
  <Paragraphs>157</Paragraphs>
  <Slides>47</Slides>
  <Notes>1</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Black</vt:lpstr>
      <vt:lpstr>Negotiating death</vt:lpstr>
      <vt:lpstr>Rituals are</vt:lpstr>
      <vt:lpstr>Rituals</vt:lpstr>
      <vt:lpstr>The social problem of death</vt:lpstr>
      <vt:lpstr>Maurice Bloch’s contribution (1992, Prey to hunter. Cambridge: CUP)</vt:lpstr>
      <vt:lpstr>Grief and new identity</vt:lpstr>
      <vt:lpstr>Example: death and dying </vt:lpstr>
      <vt:lpstr>The power of performing ideas </vt:lpstr>
      <vt:lpstr>PowerPoint Presentation</vt:lpstr>
      <vt:lpstr>Cultural variations: dealing with death</vt:lpstr>
      <vt:lpstr>Dealing with death</vt:lpstr>
      <vt:lpstr>Ethnographic example: The Giriama, Kenya, Africa</vt:lpstr>
      <vt:lpstr>Dreams of the dead</vt:lpstr>
      <vt:lpstr>Living with the dead</vt:lpstr>
      <vt:lpstr>http://www.inktalks.com/discover/685/kelli-swazey-living-with-the-dead-in-tana-toraja</vt:lpstr>
      <vt:lpstr>Food and death</vt:lpstr>
      <vt:lpstr>Food is more than eating</vt:lpstr>
      <vt:lpstr>Food cultures</vt:lpstr>
      <vt:lpstr>All cultures claim certain items unfit for consumption</vt:lpstr>
      <vt:lpstr>Food avoidance</vt:lpstr>
      <vt:lpstr>Socio-psychology: risk and trust</vt:lpstr>
      <vt:lpstr>The horsemeat example</vt:lpstr>
      <vt:lpstr>What would you eat?</vt:lpstr>
      <vt:lpstr>PowerPoint Presentation</vt:lpstr>
      <vt:lpstr>PowerPoint Presentation</vt:lpstr>
      <vt:lpstr>PowerPoint Presentation</vt:lpstr>
      <vt:lpstr>Insects </vt:lpstr>
      <vt:lpstr>PowerPoint Presentation</vt:lpstr>
      <vt:lpstr>PowerPoint Presentation</vt:lpstr>
      <vt:lpstr>PowerPoint Presentation</vt:lpstr>
      <vt:lpstr>Cannibalism – just meat?</vt:lpstr>
      <vt:lpstr>PowerPoint Presentation</vt:lpstr>
      <vt:lpstr>What does the act of eating human flesh mean?</vt:lpstr>
      <vt:lpstr>The “corpse bread”. Kittiwat Unarrom, an artist from Thailand</vt:lpstr>
      <vt:lpstr>Beth Conklin, Consuming Grief</vt:lpstr>
      <vt:lpstr>Eating around the dead</vt:lpstr>
      <vt:lpstr>PowerPoint Presentation</vt:lpstr>
      <vt:lpstr>Funerals – Tuvalu and Lesotho</vt:lpstr>
      <vt:lpstr>Sin eating</vt:lpstr>
      <vt:lpstr>Sinne eaters in Wales (Hartland 1892)</vt:lpstr>
      <vt:lpstr>The sin eater (Lynch 2011)</vt:lpstr>
      <vt:lpstr>But sin eating upset Christian order/control</vt:lpstr>
      <vt:lpstr>Summary</vt:lpstr>
      <vt:lpstr>Assessment task</vt:lpstr>
      <vt:lpstr>Sin eating, Wales</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Food taboos</dc:title>
  <dc:creator>Luci Attala</dc:creator>
  <cp:lastModifiedBy>Administrator</cp:lastModifiedBy>
  <cp:revision>88</cp:revision>
  <cp:lastPrinted>2015-04-28T08:34:40Z</cp:lastPrinted>
  <dcterms:created xsi:type="dcterms:W3CDTF">2013-06-20T16:47:33Z</dcterms:created>
  <dcterms:modified xsi:type="dcterms:W3CDTF">2015-04-28T12:24:48Z</dcterms:modified>
</cp:coreProperties>
</file>