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6" r:id="rId5"/>
    <p:sldId id="262" r:id="rId6"/>
    <p:sldId id="263" r:id="rId7"/>
    <p:sldId id="264" r:id="rId8"/>
    <p:sldId id="258" r:id="rId9"/>
    <p:sldId id="266" r:id="rId10"/>
    <p:sldId id="267" r:id="rId11"/>
    <p:sldId id="268" r:id="rId12"/>
    <p:sldId id="259" r:id="rId13"/>
    <p:sldId id="265" r:id="rId14"/>
    <p:sldId id="26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6C0BBF-9C7E-CE59-2C4A-FCE302C6BFA8}" v="268" dt="2025-11-05T17:13:19.886"/>
    <p1510:client id="{661DBAF0-5498-C575-6762-5F778C3B6AD1}" v="10" dt="2025-11-05T15:52:15.718"/>
    <p1510:client id="{B54DF0E9-3337-49D5-9F03-E71513B23A15}" v="19" dt="2025-11-05T17:13:56.4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5" d="100"/>
          <a:sy n="55" d="100"/>
        </p:scale>
        <p:origin x="1096" y="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57D6DA-7DDB-4422-A0B0-EB6AB266943A}" type="datetimeFigureOut">
              <a:rPr lang="en-GB" smtClean="0"/>
              <a:t>05/11/2025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4D9539-17B0-4F32-A612-FF7EE108094A}" type="slidenum">
              <a:rPr lang="en-GB" smtClean="0"/>
              <a:t>‹#›</a:t>
            </a:fld>
            <a:endParaRPr lang="en-GB"/>
          </a:p>
        </p:txBody>
      </p:sp>
    </p:spTree>
    <p:extLst>
      <p:ext uri="{BB962C8B-B14F-4D97-AF65-F5344CB8AC3E}">
        <p14:creationId xmlns:p14="http://schemas.microsoft.com/office/powerpoint/2010/main" val="40914612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More people want convenient services delivered to their homes, which suits the mobile business model. </a:t>
            </a:r>
          </a:p>
          <a:p>
            <a:r>
              <a:rPr lang="en-GB" sz="1200" b="0" i="0" kern="1200" dirty="0">
                <a:solidFill>
                  <a:schemeClr val="tx1"/>
                </a:solidFill>
                <a:effectLst/>
                <a:latin typeface="+mn-lt"/>
                <a:ea typeface="+mn-ea"/>
                <a:cs typeface="+mn-cs"/>
              </a:rPr>
              <a:t>The government has extended e-scooter trials until May 2026, showing they want to support this industry. </a:t>
            </a:r>
          </a:p>
          <a:p>
            <a:r>
              <a:rPr lang="en-GB" sz="1200" b="0" i="0" kern="1200" dirty="0">
                <a:solidFill>
                  <a:schemeClr val="tx1"/>
                </a:solidFill>
                <a:effectLst/>
                <a:latin typeface="+mn-lt"/>
                <a:ea typeface="+mn-ea"/>
                <a:cs typeface="+mn-cs"/>
              </a:rPr>
              <a:t>People are also more environmentally conscious and want sustainable transport options </a:t>
            </a:r>
          </a:p>
          <a:p>
            <a:r>
              <a:rPr lang="en-GB" sz="1200" b="0" i="0" kern="1200" dirty="0">
                <a:solidFill>
                  <a:schemeClr val="tx1"/>
                </a:solidFill>
                <a:effectLst/>
                <a:latin typeface="+mn-lt"/>
                <a:ea typeface="+mn-ea"/>
                <a:cs typeface="+mn-cs"/>
              </a:rPr>
              <a:t>The government's commitment to reach net-zero emissions by 2050 supports e-scooter adoption.</a:t>
            </a:r>
            <a:endParaRPr lang="en-GB" dirty="0"/>
          </a:p>
        </p:txBody>
      </p:sp>
      <p:sp>
        <p:nvSpPr>
          <p:cNvPr id="4" name="Slide Number Placeholder 3"/>
          <p:cNvSpPr>
            <a:spLocks noGrp="1"/>
          </p:cNvSpPr>
          <p:nvPr>
            <p:ph type="sldNum" sz="quarter" idx="5"/>
          </p:nvPr>
        </p:nvSpPr>
        <p:spPr/>
        <p:txBody>
          <a:bodyPr/>
          <a:lstStyle/>
          <a:p>
            <a:fld id="{1B4D9539-17B0-4F32-A612-FF7EE108094A}" type="slidenum">
              <a:rPr lang="en-GB" smtClean="0"/>
              <a:t>5</a:t>
            </a:fld>
            <a:endParaRPr lang="en-GB"/>
          </a:p>
        </p:txBody>
      </p:sp>
    </p:spTree>
    <p:extLst>
      <p:ext uri="{BB962C8B-B14F-4D97-AF65-F5344CB8AC3E}">
        <p14:creationId xmlns:p14="http://schemas.microsoft.com/office/powerpoint/2010/main" val="237221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Capitalising on these emerging opportunities is particularly advantageous in the present landscape, where young urban consumers demonstrate increased awareness of environmental issues and sustainable mobility options. By offering a fast and efficient service tailored to the needs of this demographic—alongside incentives such as exclusive offers, loyalty programmes, and added-value perks—the business can significantly enhance its market appeal and customer engagement. Such a strategic approach not only builds consumer trust and brand reliability, but also fosters repeat business and positions the company to secure numerous contracts with both individual clients and corporate partners. The alignment of service excellence with the environmental concerns of contemporary consumers strengthens the company’s competitive advantage and drives sustainable business growth.</a:t>
            </a:r>
          </a:p>
          <a:p>
            <a:endParaRPr lang="en-GB" dirty="0"/>
          </a:p>
        </p:txBody>
      </p:sp>
      <p:sp>
        <p:nvSpPr>
          <p:cNvPr id="4" name="Slide Number Placeholder 3"/>
          <p:cNvSpPr>
            <a:spLocks noGrp="1"/>
          </p:cNvSpPr>
          <p:nvPr>
            <p:ph type="sldNum" sz="quarter" idx="5"/>
          </p:nvPr>
        </p:nvSpPr>
        <p:spPr/>
        <p:txBody>
          <a:bodyPr/>
          <a:lstStyle/>
          <a:p>
            <a:fld id="{1B4D9539-17B0-4F32-A612-FF7EE108094A}" type="slidenum">
              <a:rPr lang="en-GB" smtClean="0"/>
              <a:t>9</a:t>
            </a:fld>
            <a:endParaRPr lang="en-GB"/>
          </a:p>
        </p:txBody>
      </p:sp>
    </p:spTree>
    <p:extLst>
      <p:ext uri="{BB962C8B-B14F-4D97-AF65-F5344CB8AC3E}">
        <p14:creationId xmlns:p14="http://schemas.microsoft.com/office/powerpoint/2010/main" val="736421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1C7B0-D458-C7E5-7F45-471A18FF15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4D19463-1507-6A6E-216B-B2B64D46147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DA0533A-D004-25D9-6C9D-B82F2ABFCFD0}"/>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5" name="Footer Placeholder 4">
            <a:extLst>
              <a:ext uri="{FF2B5EF4-FFF2-40B4-BE49-F238E27FC236}">
                <a16:creationId xmlns:a16="http://schemas.microsoft.com/office/drawing/2014/main" id="{B49C925C-4D6B-2E29-19B3-87CEF3C2E3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D442E2-94F4-3EAB-CAD6-BF717575A214}"/>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2578384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74491-E535-D24A-2631-59704F2C02F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6B25513-0D10-1EB7-00AF-DF5B7A29DF5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357B1B1-7512-E15A-2E70-6F179C50CAB9}"/>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5" name="Footer Placeholder 4">
            <a:extLst>
              <a:ext uri="{FF2B5EF4-FFF2-40B4-BE49-F238E27FC236}">
                <a16:creationId xmlns:a16="http://schemas.microsoft.com/office/drawing/2014/main" id="{367C768F-2088-1679-FAD9-2816D28004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37A693-B2F4-1A0F-F2FA-64B123373525}"/>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4244671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1C4A3-6DF3-D428-A207-42DD199F45E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1B2F586-9575-3896-0A29-787103D93BC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812B065-4D03-C9C8-2158-01D157B20D53}"/>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5" name="Footer Placeholder 4">
            <a:extLst>
              <a:ext uri="{FF2B5EF4-FFF2-40B4-BE49-F238E27FC236}">
                <a16:creationId xmlns:a16="http://schemas.microsoft.com/office/drawing/2014/main" id="{819E20C5-DD28-7294-B663-F0B5E078DE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39C879-1A4C-758C-916F-2077AB38038E}"/>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3033426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6DC25-23B3-FD8A-B3B9-CE2EDC480A9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168F899-BFD4-F81E-487D-1779DBBC42D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2897ACB-C07B-A533-8E6D-304FFFB8A29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2F37107-828F-0BDB-3709-31DEC0714F73}"/>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6" name="Footer Placeholder 5">
            <a:extLst>
              <a:ext uri="{FF2B5EF4-FFF2-40B4-BE49-F238E27FC236}">
                <a16:creationId xmlns:a16="http://schemas.microsoft.com/office/drawing/2014/main" id="{EC2A687D-6397-974A-6081-173641CAF1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3555B5-8420-E79B-61C2-223709F08B26}"/>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2165234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6372E-5C4D-10EF-98BB-A9B13A4991F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0B86B41-F777-F2E2-EB03-63C23930922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5534D31-94F2-6DA6-0998-9381EF61FDC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86922F5-D214-8E64-CA5A-8BF65BD7D2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3479C26-9A45-B7BE-3B0F-5F9C4FA4300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2F1FE82-CC83-E238-3E7D-BE674B693E51}"/>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8" name="Footer Placeholder 7">
            <a:extLst>
              <a:ext uri="{FF2B5EF4-FFF2-40B4-BE49-F238E27FC236}">
                <a16:creationId xmlns:a16="http://schemas.microsoft.com/office/drawing/2014/main" id="{8452D835-F9BB-EBE1-BF9C-14FC7231941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2B77C5-A26A-A9DA-5C39-D92EC2265E20}"/>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1238464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1ECEF-F5C1-9885-0903-AA8F8CE2EE3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2C1014F-CF07-F2E8-E81E-CF58553F8EC5}"/>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4" name="Footer Placeholder 3">
            <a:extLst>
              <a:ext uri="{FF2B5EF4-FFF2-40B4-BE49-F238E27FC236}">
                <a16:creationId xmlns:a16="http://schemas.microsoft.com/office/drawing/2014/main" id="{8C0762BA-1BD3-2D0C-EAE8-A306625749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4A08AB5-8560-8259-E889-3E6794275851}"/>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3214151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202996-0A9F-6B7B-5238-5D6C643458C7}"/>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3" name="Footer Placeholder 2">
            <a:extLst>
              <a:ext uri="{FF2B5EF4-FFF2-40B4-BE49-F238E27FC236}">
                <a16:creationId xmlns:a16="http://schemas.microsoft.com/office/drawing/2014/main" id="{A6E2FEE8-5339-4E6F-5765-B075A6038CD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82C07E-9714-6C76-C3AD-1F0C066A78DB}"/>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1674564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5366F-A44E-7063-7D68-302D0B5F2D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B5DA62D-B5F3-D69C-13AA-D28AF43B19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DB3836D-0BCB-A8AB-1AC7-4563247B72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8E51E6-D864-775F-4267-66E302E7913E}"/>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6" name="Footer Placeholder 5">
            <a:extLst>
              <a:ext uri="{FF2B5EF4-FFF2-40B4-BE49-F238E27FC236}">
                <a16:creationId xmlns:a16="http://schemas.microsoft.com/office/drawing/2014/main" id="{9DE8EAFA-24B5-629C-CF22-23D60D2D43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E42886-6C3D-7972-1DFA-0C74D8CFC63E}"/>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2917715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8715F-1A7A-96D5-24FF-C6F8FC283BA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54DF395-B72C-7FE0-D79C-49A451E3B7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CB1FF90-6279-376F-CFB8-ED9FFC687F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46C9FA-F87B-D607-A632-C9EBCE0D2E53}"/>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6" name="Footer Placeholder 5">
            <a:extLst>
              <a:ext uri="{FF2B5EF4-FFF2-40B4-BE49-F238E27FC236}">
                <a16:creationId xmlns:a16="http://schemas.microsoft.com/office/drawing/2014/main" id="{120A0857-5B46-9260-26CA-E5DC18504A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A98F1D-6473-07D9-41D7-8A12005D8AE6}"/>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4076624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C0920-26C6-1A2B-65FA-FE0302164D2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2E18293-8C0D-6A5C-F91C-5E0A9BFDCB7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526FA1C-16AA-026F-8E3E-960661222AF7}"/>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5" name="Footer Placeholder 4">
            <a:extLst>
              <a:ext uri="{FF2B5EF4-FFF2-40B4-BE49-F238E27FC236}">
                <a16:creationId xmlns:a16="http://schemas.microsoft.com/office/drawing/2014/main" id="{689340FC-01AF-22E9-CDA6-FFCCAC7304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835274-292F-BFD4-FAE1-B3553B091B99}"/>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2246219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683F5D9-B2B2-6B6F-F6A1-742251E0F43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3F4C09E-6F9A-B9FA-0DB0-E057074D815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D7BB9B7-26F5-E34D-E068-4EE44F83AD24}"/>
              </a:ext>
            </a:extLst>
          </p:cNvPr>
          <p:cNvSpPr>
            <a:spLocks noGrp="1"/>
          </p:cNvSpPr>
          <p:nvPr>
            <p:ph type="dt" sz="half" idx="10"/>
          </p:nvPr>
        </p:nvSpPr>
        <p:spPr/>
        <p:txBody>
          <a:bodyPr/>
          <a:lstStyle/>
          <a:p>
            <a:fld id="{DBDD5190-A4B6-4B24-8C9E-F5030379847D}" type="datetimeFigureOut">
              <a:rPr lang="en-GB" smtClean="0"/>
              <a:t>05/11/2025</a:t>
            </a:fld>
            <a:endParaRPr lang="en-GB"/>
          </a:p>
        </p:txBody>
      </p:sp>
      <p:sp>
        <p:nvSpPr>
          <p:cNvPr id="5" name="Footer Placeholder 4">
            <a:extLst>
              <a:ext uri="{FF2B5EF4-FFF2-40B4-BE49-F238E27FC236}">
                <a16:creationId xmlns:a16="http://schemas.microsoft.com/office/drawing/2014/main" id="{0BB9B8C4-18FB-909A-2F00-528BB56B7F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14F39D-777E-ABD3-8BBF-679FB7C892CD}"/>
              </a:ext>
            </a:extLst>
          </p:cNvPr>
          <p:cNvSpPr>
            <a:spLocks noGrp="1"/>
          </p:cNvSpPr>
          <p:nvPr>
            <p:ph type="sldNum" sz="quarter" idx="12"/>
          </p:nvPr>
        </p:nvSpPr>
        <p:spPr/>
        <p:txBody>
          <a:bodyPr/>
          <a:lstStyle/>
          <a:p>
            <a:fld id="{351729EC-C769-4631-8DB8-88339171B417}" type="slidenum">
              <a:rPr lang="en-GB" smtClean="0"/>
              <a:t>‹#›</a:t>
            </a:fld>
            <a:endParaRPr lang="en-GB"/>
          </a:p>
        </p:txBody>
      </p:sp>
    </p:spTree>
    <p:extLst>
      <p:ext uri="{BB962C8B-B14F-4D97-AF65-F5344CB8AC3E}">
        <p14:creationId xmlns:p14="http://schemas.microsoft.com/office/powerpoint/2010/main" val="3121232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1A62D2-C0C2-ECD6-B9C4-56200B8921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F1B7167-66CB-F60B-5A03-189B4853FE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9BD83FF-07F9-4E1F-6AB6-335540CA93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BDD5190-A4B6-4B24-8C9E-F5030379847D}" type="datetimeFigureOut">
              <a:rPr lang="en-GB" smtClean="0"/>
              <a:t>05/11/2025</a:t>
            </a:fld>
            <a:endParaRPr lang="en-GB"/>
          </a:p>
        </p:txBody>
      </p:sp>
      <p:sp>
        <p:nvSpPr>
          <p:cNvPr id="5" name="Footer Placeholder 4">
            <a:extLst>
              <a:ext uri="{FF2B5EF4-FFF2-40B4-BE49-F238E27FC236}">
                <a16:creationId xmlns:a16="http://schemas.microsoft.com/office/drawing/2014/main" id="{A0E8B058-1110-601D-8C81-B153F8BB44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E478547-AB1A-4BC9-F631-DF7A970DF1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51729EC-C769-4631-8DB8-88339171B417}" type="slidenum">
              <a:rPr lang="en-GB" smtClean="0"/>
              <a:t>‹#›</a:t>
            </a:fld>
            <a:endParaRPr lang="en-GB"/>
          </a:p>
        </p:txBody>
      </p:sp>
    </p:spTree>
    <p:extLst>
      <p:ext uri="{BB962C8B-B14F-4D97-AF65-F5344CB8AC3E}">
        <p14:creationId xmlns:p14="http://schemas.microsoft.com/office/powerpoint/2010/main" val="41719295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ixabay.com/ja/%E4%BA%8B%E6%A5%AD%E8%A8%88%E7%94%BB-%E3%83%93%E3%82%B8%E3%83%8D%E3%82%B9%E3%83%BB%E3%83%97%E3%83%A9%E3%83%B3%E3%83%8B%E3%83%B3%E3%82%B0-%E6%88%A6%E7%95%A5-%E8%A8%88%E7%94%BB-%E3%83%95%E3%82%A1%E3%82%A4%E3%83%8A%E3%83%B3%E3%82%B9-2061633/"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openxmlformats.org/officeDocument/2006/relationships/hyperlink" Target="https://www.squillion.tech/must-know-costs-launching-scooter-sharing-company/" TargetMode="External"/><Relationship Id="rId3" Type="http://schemas.openxmlformats.org/officeDocument/2006/relationships/hyperlink" Target="https://coredevsltd.com/articles/how-to-start-scooter-business/" TargetMode="External"/><Relationship Id="rId7" Type="http://schemas.openxmlformats.org/officeDocument/2006/relationships/hyperlink" Target="https://cdn.pixabay.com/photo/2017/02/13/02/17/business-plan-2061633_960_720.jpg" TargetMode="External"/><Relationship Id="rId2" Type="http://schemas.openxmlformats.org/officeDocument/2006/relationships/hyperlink" Target="https://www.checkatrade.com/blog/trade/start-business/start-mobility-scooter-repair-business/" TargetMode="External"/><Relationship Id="rId1" Type="http://schemas.openxmlformats.org/officeDocument/2006/relationships/slideLayout" Target="../slideLayouts/slideLayout4.xml"/><Relationship Id="rId6" Type="http://schemas.openxmlformats.org/officeDocument/2006/relationships/hyperlink" Target="https://peterboroughcyclehub.co.uk/pages/e-scooter-servicing" TargetMode="External"/><Relationship Id="rId5" Type="http://schemas.openxmlformats.org/officeDocument/2006/relationships/hyperlink" Target="https://www.haveignition.com/industry-guides/go-to-market-strategy-for-electric-scooters" TargetMode="External"/><Relationship Id="rId4" Type="http://schemas.openxmlformats.org/officeDocument/2006/relationships/hyperlink" Target="https://www.cyclefixlondon.co.uk/e-scooter/" TargetMode="External"/><Relationship Id="rId9" Type="http://schemas.openxmlformats.org/officeDocument/2006/relationships/hyperlink" Target="https://klexikon.zum.de/images/thumb/c/c2/HappyHayk1516.jpg/300px-HappyHayk1516.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8BD0C7A-31A0-265C-510B-047D891C73E2}"/>
              </a:ext>
            </a:extLst>
          </p:cNvPr>
          <p:cNvSpPr>
            <a:spLocks noGrp="1"/>
          </p:cNvSpPr>
          <p:nvPr>
            <p:ph type="ctrTitle"/>
          </p:nvPr>
        </p:nvSpPr>
        <p:spPr>
          <a:xfrm>
            <a:off x="643468" y="643467"/>
            <a:ext cx="4620584" cy="4567137"/>
          </a:xfrm>
        </p:spPr>
        <p:txBody>
          <a:bodyPr>
            <a:normAutofit/>
          </a:bodyPr>
          <a:lstStyle/>
          <a:p>
            <a:pPr algn="l"/>
            <a:r>
              <a:rPr lang="en-GB" sz="4400"/>
              <a:t>Winston Hall </a:t>
            </a:r>
            <a:br>
              <a:rPr lang="en-GB" sz="4400"/>
            </a:br>
            <a:r>
              <a:rPr lang="en-GB" sz="4400"/>
              <a:t>2422871</a:t>
            </a:r>
          </a:p>
        </p:txBody>
      </p:sp>
      <p:sp>
        <p:nvSpPr>
          <p:cNvPr id="3" name="Subtitle 2">
            <a:extLst>
              <a:ext uri="{FF2B5EF4-FFF2-40B4-BE49-F238E27FC236}">
                <a16:creationId xmlns:a16="http://schemas.microsoft.com/office/drawing/2014/main" id="{D2147AE9-D45A-87E5-88C8-39884A64B28E}"/>
              </a:ext>
            </a:extLst>
          </p:cNvPr>
          <p:cNvSpPr>
            <a:spLocks noGrp="1"/>
          </p:cNvSpPr>
          <p:nvPr>
            <p:ph type="subTitle" idx="1"/>
          </p:nvPr>
        </p:nvSpPr>
        <p:spPr>
          <a:xfrm>
            <a:off x="663787" y="5277684"/>
            <a:ext cx="4620584" cy="775494"/>
          </a:xfrm>
        </p:spPr>
        <p:txBody>
          <a:bodyPr vert="horz" lIns="91440" tIns="45720" rIns="91440" bIns="45720" rtlCol="0" anchor="t">
            <a:noAutofit/>
          </a:bodyPr>
          <a:lstStyle/>
          <a:p>
            <a:pPr algn="l"/>
            <a:r>
              <a:rPr lang="en-GB" sz="1200" dirty="0"/>
              <a:t>LCLM4006 </a:t>
            </a:r>
          </a:p>
          <a:p>
            <a:pPr algn="l"/>
            <a:r>
              <a:rPr lang="en-GB" sz="1200" dirty="0"/>
              <a:t>Enterprise and Entrepreneurship </a:t>
            </a:r>
          </a:p>
          <a:p>
            <a:pPr algn="l"/>
            <a:r>
              <a:rPr lang="en-GB" sz="1200" dirty="0"/>
              <a:t>Business plan presentation</a:t>
            </a:r>
            <a:endParaRPr lang="en-GB" sz="1200"/>
          </a:p>
          <a:p>
            <a:pPr algn="l"/>
            <a:endParaRPr lang="en-GB"/>
          </a:p>
        </p:txBody>
      </p:sp>
      <p:pic>
        <p:nvPicPr>
          <p:cNvPr id="5" name="Picture 4" descr="A hand writing a diagram of business plan&#10;&#10;AI-generated content may be incorrect.">
            <a:extLst>
              <a:ext uri="{FF2B5EF4-FFF2-40B4-BE49-F238E27FC236}">
                <a16:creationId xmlns:a16="http://schemas.microsoft.com/office/drawing/2014/main" id="{82D1CCEC-19C8-517C-7443-324C32D270A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64051" y="804822"/>
            <a:ext cx="6284482" cy="4713362"/>
          </a:xfrm>
          <a:prstGeom prst="rect">
            <a:avLst/>
          </a:prstGeom>
        </p:spPr>
      </p:pic>
    </p:spTree>
    <p:extLst>
      <p:ext uri="{BB962C8B-B14F-4D97-AF65-F5344CB8AC3E}">
        <p14:creationId xmlns:p14="http://schemas.microsoft.com/office/powerpoint/2010/main" val="1443618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697AF-DFF6-9A63-DB4D-40BAD38FC240}"/>
              </a:ext>
            </a:extLst>
          </p:cNvPr>
          <p:cNvSpPr>
            <a:spLocks noGrp="1"/>
          </p:cNvSpPr>
          <p:nvPr>
            <p:ph type="title"/>
          </p:nvPr>
        </p:nvSpPr>
        <p:spPr>
          <a:xfrm>
            <a:off x="838200" y="365125"/>
            <a:ext cx="10515600" cy="858203"/>
          </a:xfrm>
        </p:spPr>
        <p:txBody>
          <a:bodyPr/>
          <a:lstStyle/>
          <a:p>
            <a:r>
              <a:rPr lang="en-GB" sz="4000" b="1" u="sng">
                <a:solidFill>
                  <a:srgbClr val="FF0000"/>
                </a:solidFill>
              </a:rPr>
              <a:t>Overview &amp; Idea</a:t>
            </a:r>
            <a:endParaRPr lang="en-US"/>
          </a:p>
        </p:txBody>
      </p:sp>
      <p:sp>
        <p:nvSpPr>
          <p:cNvPr id="3" name="Content Placeholder 2">
            <a:extLst>
              <a:ext uri="{FF2B5EF4-FFF2-40B4-BE49-F238E27FC236}">
                <a16:creationId xmlns:a16="http://schemas.microsoft.com/office/drawing/2014/main" id="{DABC5B5A-509F-CD64-8C68-9F44A48179E1}"/>
              </a:ext>
            </a:extLst>
          </p:cNvPr>
          <p:cNvSpPr>
            <a:spLocks noGrp="1"/>
          </p:cNvSpPr>
          <p:nvPr>
            <p:ph idx="1"/>
          </p:nvPr>
        </p:nvSpPr>
        <p:spPr>
          <a:xfrm>
            <a:off x="838200" y="1216025"/>
            <a:ext cx="10515600" cy="5204778"/>
          </a:xfrm>
        </p:spPr>
        <p:txBody>
          <a:bodyPr vert="horz" lIns="91440" tIns="45720" rIns="91440" bIns="45720" rtlCol="0" anchor="t">
            <a:normAutofit/>
          </a:bodyPr>
          <a:lstStyle/>
          <a:p>
            <a:pPr marL="0" indent="0">
              <a:buNone/>
            </a:pPr>
            <a:r>
              <a:rPr lang="en-US" sz="1800" b="1">
                <a:latin typeface="Arial"/>
                <a:cs typeface="Arial"/>
              </a:rPr>
              <a:t>I</a:t>
            </a:r>
            <a:r>
              <a:rPr lang="en-US" sz="1800" b="1">
                <a:latin typeface="Arial"/>
                <a:ea typeface="Calibri"/>
                <a:cs typeface="Calibri"/>
              </a:rPr>
              <a:t>deas &amp; Goals</a:t>
            </a:r>
            <a:endParaRPr lang="en-US" sz="1800">
              <a:solidFill>
                <a:srgbClr val="444444"/>
              </a:solidFill>
              <a:latin typeface="Arial"/>
              <a:ea typeface="Calibri"/>
              <a:cs typeface="Calibri"/>
            </a:endParaRPr>
          </a:p>
          <a:p>
            <a:pPr marL="285750" indent="-285750" algn="just"/>
            <a:r>
              <a:rPr lang="en-GB" sz="1800">
                <a:solidFill>
                  <a:srgbClr val="444444"/>
                </a:solidFill>
                <a:latin typeface="Arial"/>
                <a:ea typeface="Calibri"/>
                <a:cs typeface="Calibri"/>
              </a:rPr>
              <a:t>Mobile electric scooter maintenance service delivering comprehensive repair, servicing, and compliance solutions directly to customers' locations across Birmingham and the West Midlands</a:t>
            </a:r>
            <a:endParaRPr lang="en-US" sz="1800">
              <a:solidFill>
                <a:srgbClr val="444444"/>
              </a:solidFill>
              <a:latin typeface="Arial"/>
              <a:ea typeface="Calibri"/>
              <a:cs typeface="Calibri"/>
            </a:endParaRPr>
          </a:p>
          <a:p>
            <a:pPr marL="285750" indent="-285750" algn="just"/>
            <a:r>
              <a:rPr lang="en-GB" sz="1800">
                <a:solidFill>
                  <a:srgbClr val="444444"/>
                </a:solidFill>
                <a:latin typeface="Arial"/>
                <a:ea typeface="Calibri"/>
                <a:cs typeface="Calibri"/>
              </a:rPr>
              <a:t>Convenience-focused model eliminating the hassle of transporting heavy or non-functional scooters to traditional repair shops by bringing professional technicians and equipment to homes and workplaces</a:t>
            </a:r>
            <a:endParaRPr lang="en-US" sz="1800">
              <a:solidFill>
                <a:srgbClr val="444444"/>
              </a:solidFill>
              <a:latin typeface="Arial"/>
              <a:ea typeface="Calibri"/>
              <a:cs typeface="Calibri"/>
            </a:endParaRPr>
          </a:p>
          <a:p>
            <a:pPr marL="285750" indent="-285750" algn="just"/>
            <a:r>
              <a:rPr lang="en-GB" sz="1800">
                <a:solidFill>
                  <a:srgbClr val="444444"/>
                </a:solidFill>
                <a:latin typeface="Arial"/>
                <a:ea typeface="Calibri"/>
                <a:cs typeface="Calibri"/>
              </a:rPr>
              <a:t>Specialized expertise in battery diagnostics, motor repair, safety inspections, and WEEE-compliant hazardous waste disposal - services that require professional certification and specialized equipment</a:t>
            </a:r>
            <a:endParaRPr lang="en-US" sz="1800">
              <a:solidFill>
                <a:srgbClr val="000000"/>
              </a:solidFill>
              <a:latin typeface="Arial"/>
              <a:ea typeface="Calibri"/>
              <a:cs typeface="Calibri"/>
            </a:endParaRPr>
          </a:p>
          <a:p>
            <a:pPr marL="285750" indent="-285750" algn="just"/>
            <a:r>
              <a:rPr lang="en-GB" sz="1800">
                <a:solidFill>
                  <a:srgbClr val="444444"/>
                </a:solidFill>
                <a:latin typeface="Arial"/>
                <a:ea typeface="Calibri"/>
                <a:cs typeface="Calibri"/>
              </a:rPr>
              <a:t>Market timing advantage positioned to capitalize on the UK's £1.52 billion e-scooter market growth and anticipated private e-scooter legalization in 2025</a:t>
            </a:r>
            <a:endParaRPr lang="en-US" sz="1800">
              <a:solidFill>
                <a:srgbClr val="444444"/>
              </a:solidFill>
              <a:latin typeface="Arial"/>
              <a:ea typeface="Calibri"/>
              <a:cs typeface="Calibri"/>
            </a:endParaRPr>
          </a:p>
          <a:p>
            <a:pPr marL="285750" indent="-285750" algn="just"/>
            <a:r>
              <a:rPr lang="en-GB" sz="1800">
                <a:solidFill>
                  <a:srgbClr val="444444"/>
                </a:solidFill>
                <a:latin typeface="Arial"/>
                <a:ea typeface="Calibri"/>
                <a:cs typeface="Calibri"/>
              </a:rPr>
              <a:t>Premium service positioning targeting quality-conscious customers willing to pay £100+ for convenient, professional mobile maintenance versus £25-65 for basic fixed-location services</a:t>
            </a:r>
            <a:endParaRPr lang="en-US" sz="1800">
              <a:solidFill>
                <a:srgbClr val="444444"/>
              </a:solidFill>
              <a:latin typeface="Arial"/>
              <a:ea typeface="Calibri"/>
              <a:cs typeface="Calibri"/>
            </a:endParaRPr>
          </a:p>
          <a:p>
            <a:pPr marL="971550" lvl="1" indent="-285750" algn="just">
              <a:lnSpc>
                <a:spcPct val="150000"/>
              </a:lnSpc>
              <a:spcBef>
                <a:spcPts val="0"/>
              </a:spcBef>
              <a:buFont typeface="Arial"/>
              <a:buChar char="•"/>
            </a:pPr>
            <a:endParaRPr lang="en-GB" sz="1100">
              <a:solidFill>
                <a:srgbClr val="444444"/>
              </a:solidFill>
              <a:latin typeface="Calibri"/>
              <a:ea typeface="Calibri"/>
              <a:cs typeface="Calibri"/>
            </a:endParaRPr>
          </a:p>
          <a:p>
            <a:pPr marL="0" indent="0">
              <a:buNone/>
            </a:pPr>
            <a:endParaRPr lang="en-US"/>
          </a:p>
          <a:p>
            <a:endParaRPr lang="en-US" sz="1800">
              <a:latin typeface="Arial"/>
              <a:ea typeface="Calibri"/>
              <a:cs typeface="Calibri"/>
            </a:endParaRPr>
          </a:p>
          <a:p>
            <a:endParaRPr lang="en-US" sz="1800">
              <a:latin typeface="Arial"/>
              <a:cs typeface="Arial"/>
            </a:endParaRPr>
          </a:p>
        </p:txBody>
      </p:sp>
    </p:spTree>
    <p:extLst>
      <p:ext uri="{BB962C8B-B14F-4D97-AF65-F5344CB8AC3E}">
        <p14:creationId xmlns:p14="http://schemas.microsoft.com/office/powerpoint/2010/main" val="4191736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987ED-2F44-DD0A-B4EC-A8C9AD8F0E42}"/>
              </a:ext>
            </a:extLst>
          </p:cNvPr>
          <p:cNvSpPr>
            <a:spLocks noGrp="1"/>
          </p:cNvSpPr>
          <p:nvPr>
            <p:ph type="title"/>
          </p:nvPr>
        </p:nvSpPr>
        <p:spPr/>
        <p:txBody>
          <a:bodyPr/>
          <a:lstStyle/>
          <a:p>
            <a:pPr algn="ctr"/>
            <a:r>
              <a:rPr lang="en-US" b="1"/>
              <a:t>Services</a:t>
            </a:r>
            <a:endParaRPr lang="en-US"/>
          </a:p>
        </p:txBody>
      </p:sp>
      <p:sp>
        <p:nvSpPr>
          <p:cNvPr id="3" name="Content Placeholder 2">
            <a:extLst>
              <a:ext uri="{FF2B5EF4-FFF2-40B4-BE49-F238E27FC236}">
                <a16:creationId xmlns:a16="http://schemas.microsoft.com/office/drawing/2014/main" id="{A6E3A771-4DEA-55C6-951E-B6AEAA22FB33}"/>
              </a:ext>
            </a:extLst>
          </p:cNvPr>
          <p:cNvSpPr>
            <a:spLocks noGrp="1"/>
          </p:cNvSpPr>
          <p:nvPr>
            <p:ph idx="1"/>
          </p:nvPr>
        </p:nvSpPr>
        <p:spPr>
          <a:xfrm>
            <a:off x="106680" y="1022985"/>
            <a:ext cx="10515600" cy="4351338"/>
          </a:xfrm>
        </p:spPr>
        <p:txBody>
          <a:bodyPr vert="horz" lIns="91440" tIns="45720" rIns="91440" bIns="45720" rtlCol="0" anchor="t">
            <a:noAutofit/>
          </a:bodyPr>
          <a:lstStyle/>
          <a:p>
            <a:pPr marL="0" indent="0">
              <a:lnSpc>
                <a:spcPct val="100000"/>
              </a:lnSpc>
              <a:spcBef>
                <a:spcPts val="0"/>
              </a:spcBef>
              <a:buNone/>
            </a:pPr>
            <a:endParaRPr lang="en-US" sz="1800">
              <a:solidFill>
                <a:srgbClr val="444444"/>
              </a:solidFill>
              <a:latin typeface="Arial"/>
              <a:ea typeface="Calibri"/>
              <a:cs typeface="Calibri"/>
            </a:endParaRPr>
          </a:p>
          <a:p>
            <a:pPr marL="971550" lvl="1" indent="-285750" algn="just">
              <a:lnSpc>
                <a:spcPct val="150000"/>
              </a:lnSpc>
              <a:spcBef>
                <a:spcPts val="0"/>
              </a:spcBef>
              <a:buFont typeface="Arial"/>
            </a:pPr>
            <a:r>
              <a:rPr lang="en-GB" sz="1800">
                <a:solidFill>
                  <a:srgbClr val="444444"/>
                </a:solidFill>
                <a:latin typeface="Arial"/>
                <a:ea typeface="Calibri"/>
                <a:cs typeface="Calibri"/>
              </a:rPr>
              <a:t>Battery diagnostics, replacement and refurbishment</a:t>
            </a:r>
            <a:endParaRPr lang="en-US" sz="1800">
              <a:solidFill>
                <a:srgbClr val="444444"/>
              </a:solidFill>
              <a:latin typeface="Arial"/>
              <a:ea typeface="Calibri"/>
              <a:cs typeface="Calibri"/>
            </a:endParaRPr>
          </a:p>
          <a:p>
            <a:pPr marL="971550" lvl="1" indent="-285750" algn="just">
              <a:lnSpc>
                <a:spcPct val="150000"/>
              </a:lnSpc>
              <a:spcBef>
                <a:spcPts val="0"/>
              </a:spcBef>
              <a:buFont typeface="Arial"/>
            </a:pPr>
            <a:r>
              <a:rPr lang="en-GB" sz="1800">
                <a:solidFill>
                  <a:srgbClr val="444444"/>
                </a:solidFill>
                <a:latin typeface="Arial"/>
                <a:ea typeface="Calibri"/>
                <a:cs typeface="Calibri"/>
              </a:rPr>
              <a:t>Motor repair and performance optimization</a:t>
            </a:r>
            <a:endParaRPr lang="en-US" sz="1800">
              <a:solidFill>
                <a:srgbClr val="444444"/>
              </a:solidFill>
              <a:latin typeface="Arial"/>
              <a:ea typeface="Calibri"/>
              <a:cs typeface="Calibri"/>
            </a:endParaRPr>
          </a:p>
          <a:p>
            <a:pPr marL="971550" lvl="1" indent="-285750" algn="just">
              <a:lnSpc>
                <a:spcPct val="150000"/>
              </a:lnSpc>
              <a:spcBef>
                <a:spcPts val="0"/>
              </a:spcBef>
              <a:buFont typeface="Arial"/>
            </a:pPr>
            <a:r>
              <a:rPr lang="en-GB" sz="1800">
                <a:solidFill>
                  <a:srgbClr val="444444"/>
                </a:solidFill>
                <a:latin typeface="Arial"/>
                <a:ea typeface="Calibri"/>
                <a:cs typeface="Calibri"/>
              </a:rPr>
              <a:t>Brake system maintenance and adjustment</a:t>
            </a:r>
            <a:endParaRPr lang="en-US" sz="1800">
              <a:solidFill>
                <a:srgbClr val="444444"/>
              </a:solidFill>
              <a:latin typeface="Arial"/>
              <a:ea typeface="Calibri"/>
              <a:cs typeface="Calibri"/>
            </a:endParaRPr>
          </a:p>
          <a:p>
            <a:pPr marL="971550" lvl="1" indent="-285750" algn="just">
              <a:lnSpc>
                <a:spcPct val="150000"/>
              </a:lnSpc>
              <a:spcBef>
                <a:spcPts val="0"/>
              </a:spcBef>
              <a:buFont typeface="Arial"/>
            </a:pPr>
            <a:r>
              <a:rPr lang="en-GB" sz="1800">
                <a:solidFill>
                  <a:srgbClr val="444444"/>
                </a:solidFill>
                <a:latin typeface="Arial"/>
                <a:ea typeface="Calibri"/>
                <a:cs typeface="Calibri"/>
              </a:rPr>
              <a:t>Electrical system troubleshooting and repair</a:t>
            </a:r>
            <a:endParaRPr lang="en-US" sz="1800">
              <a:solidFill>
                <a:srgbClr val="444444"/>
              </a:solidFill>
              <a:latin typeface="Arial"/>
              <a:ea typeface="Calibri"/>
              <a:cs typeface="Calibri"/>
            </a:endParaRPr>
          </a:p>
          <a:p>
            <a:pPr marL="971550" lvl="1" indent="-285750" algn="just">
              <a:lnSpc>
                <a:spcPct val="150000"/>
              </a:lnSpc>
              <a:spcBef>
                <a:spcPts val="0"/>
              </a:spcBef>
              <a:buFont typeface="Arial"/>
            </a:pPr>
            <a:r>
              <a:rPr lang="en-GB" sz="1800">
                <a:solidFill>
                  <a:srgbClr val="444444"/>
                </a:solidFill>
                <a:latin typeface="Arial"/>
                <a:ea typeface="Calibri"/>
                <a:cs typeface="Calibri"/>
              </a:rPr>
              <a:t>Tire replacement and wheel alignment</a:t>
            </a:r>
            <a:endParaRPr lang="en-US" sz="1800">
              <a:solidFill>
                <a:srgbClr val="444444"/>
              </a:solidFill>
              <a:latin typeface="Arial"/>
              <a:ea typeface="Calibri"/>
              <a:cs typeface="Calibri"/>
            </a:endParaRPr>
          </a:p>
          <a:p>
            <a:pPr marL="971550" lvl="1" indent="-285750" algn="just">
              <a:lnSpc>
                <a:spcPct val="150000"/>
              </a:lnSpc>
              <a:spcBef>
                <a:spcPts val="0"/>
              </a:spcBef>
              <a:buFont typeface="Arial"/>
            </a:pPr>
            <a:r>
              <a:rPr lang="en-GB" sz="1800">
                <a:solidFill>
                  <a:srgbClr val="444444"/>
                </a:solidFill>
                <a:latin typeface="Arial"/>
                <a:ea typeface="Calibri"/>
                <a:cs typeface="Calibri"/>
              </a:rPr>
              <a:t>Software updates and system calibration</a:t>
            </a:r>
            <a:endParaRPr lang="en-US" sz="1800">
              <a:solidFill>
                <a:srgbClr val="444444"/>
              </a:solidFill>
              <a:latin typeface="Arial"/>
              <a:ea typeface="Calibri"/>
              <a:cs typeface="Calibri"/>
            </a:endParaRPr>
          </a:p>
          <a:p>
            <a:pPr marL="971550" lvl="1" indent="-285750" algn="just">
              <a:lnSpc>
                <a:spcPct val="150000"/>
              </a:lnSpc>
              <a:spcBef>
                <a:spcPts val="0"/>
              </a:spcBef>
              <a:buFont typeface="Arial"/>
            </a:pPr>
            <a:r>
              <a:rPr lang="en-GB" sz="1800">
                <a:solidFill>
                  <a:srgbClr val="444444"/>
                </a:solidFill>
                <a:latin typeface="Arial"/>
                <a:ea typeface="Calibri"/>
                <a:cs typeface="Calibri"/>
              </a:rPr>
              <a:t>Preventive maintenance programs</a:t>
            </a:r>
            <a:endParaRPr lang="en-US" sz="1800">
              <a:solidFill>
                <a:srgbClr val="444444"/>
              </a:solidFill>
              <a:latin typeface="Arial"/>
              <a:ea typeface="Calibri"/>
              <a:cs typeface="Calibri"/>
            </a:endParaRPr>
          </a:p>
          <a:p>
            <a:pPr marL="971550" lvl="1" indent="-285750" algn="just">
              <a:lnSpc>
                <a:spcPct val="150000"/>
              </a:lnSpc>
              <a:spcBef>
                <a:spcPts val="0"/>
              </a:spcBef>
              <a:buFont typeface="Arial"/>
            </a:pPr>
            <a:r>
              <a:rPr lang="en-GB" sz="1800">
                <a:solidFill>
                  <a:srgbClr val="444444"/>
                </a:solidFill>
                <a:latin typeface="Arial"/>
                <a:ea typeface="Calibri"/>
                <a:cs typeface="Calibri"/>
              </a:rPr>
              <a:t>Extended warranty packages</a:t>
            </a:r>
            <a:endParaRPr lang="en-US" sz="1800">
              <a:solidFill>
                <a:srgbClr val="444444"/>
              </a:solidFill>
              <a:latin typeface="Arial"/>
              <a:ea typeface="Calibri"/>
              <a:cs typeface="Calibri"/>
            </a:endParaRPr>
          </a:p>
          <a:p>
            <a:pPr marL="971550" lvl="1" indent="-285750" algn="just">
              <a:lnSpc>
                <a:spcPct val="150000"/>
              </a:lnSpc>
              <a:spcBef>
                <a:spcPts val="0"/>
              </a:spcBef>
              <a:buFont typeface="Arial"/>
            </a:pPr>
            <a:r>
              <a:rPr lang="en-GB" sz="1800">
                <a:solidFill>
                  <a:srgbClr val="444444"/>
                </a:solidFill>
                <a:latin typeface="Arial"/>
                <a:ea typeface="Calibri"/>
                <a:cs typeface="Calibri"/>
              </a:rPr>
              <a:t>Seasonal preparation services (winter/summer)</a:t>
            </a:r>
            <a:endParaRPr lang="en-US" sz="1800">
              <a:solidFill>
                <a:srgbClr val="444444"/>
              </a:solidFill>
              <a:latin typeface="Arial"/>
              <a:ea typeface="Calibri"/>
              <a:cs typeface="Calibri"/>
            </a:endParaRPr>
          </a:p>
          <a:p>
            <a:pPr marL="971550" lvl="1" indent="-285750" algn="just">
              <a:lnSpc>
                <a:spcPct val="150000"/>
              </a:lnSpc>
              <a:spcBef>
                <a:spcPts val="0"/>
              </a:spcBef>
              <a:buFont typeface="Arial"/>
            </a:pPr>
            <a:r>
              <a:rPr lang="en-GB" sz="1800">
                <a:solidFill>
                  <a:srgbClr val="444444"/>
                </a:solidFill>
                <a:latin typeface="Arial"/>
                <a:ea typeface="Calibri"/>
                <a:cs typeface="Calibri"/>
              </a:rPr>
              <a:t>Performance upgrade consultations</a:t>
            </a:r>
            <a:endParaRPr lang="en-US" sz="1800">
              <a:solidFill>
                <a:srgbClr val="444444"/>
              </a:solidFill>
              <a:latin typeface="Arial"/>
              <a:ea typeface="Calibri"/>
              <a:cs typeface="Calibri"/>
            </a:endParaRPr>
          </a:p>
          <a:p>
            <a:pPr marL="971550" lvl="1" indent="-285750" algn="just">
              <a:lnSpc>
                <a:spcPct val="150000"/>
              </a:lnSpc>
              <a:spcBef>
                <a:spcPts val="0"/>
              </a:spcBef>
              <a:buFont typeface="Arial"/>
            </a:pPr>
            <a:r>
              <a:rPr lang="en-GB" sz="1800">
                <a:solidFill>
                  <a:srgbClr val="444444"/>
                </a:solidFill>
                <a:latin typeface="Arial"/>
                <a:ea typeface="Calibri"/>
                <a:cs typeface="Calibri"/>
              </a:rPr>
              <a:t>Insurance assessment reports</a:t>
            </a:r>
            <a:endParaRPr lang="en-US" sz="1800">
              <a:solidFill>
                <a:srgbClr val="444444"/>
              </a:solidFill>
              <a:latin typeface="Arial"/>
              <a:ea typeface="Calibri"/>
              <a:cs typeface="Calibri"/>
            </a:endParaRPr>
          </a:p>
          <a:p>
            <a:pPr marL="971550" lvl="1" indent="-285750" algn="just">
              <a:lnSpc>
                <a:spcPct val="150000"/>
              </a:lnSpc>
              <a:spcBef>
                <a:spcPts val="0"/>
              </a:spcBef>
              <a:buFont typeface="Arial"/>
            </a:pPr>
            <a:r>
              <a:rPr lang="en-GB" sz="1800">
                <a:solidFill>
                  <a:srgbClr val="444444"/>
                </a:solidFill>
                <a:latin typeface="Arial"/>
                <a:ea typeface="Calibri"/>
                <a:cs typeface="Calibri"/>
              </a:rPr>
              <a:t>Training on proper scooter maintenance</a:t>
            </a:r>
            <a:endParaRPr lang="en-US" sz="1800">
              <a:solidFill>
                <a:srgbClr val="444444"/>
              </a:solidFill>
              <a:latin typeface="Arial"/>
              <a:ea typeface="Calibri"/>
              <a:cs typeface="Calibri"/>
            </a:endParaRPr>
          </a:p>
          <a:p>
            <a:pPr marL="0" indent="0">
              <a:buNone/>
            </a:pPr>
            <a:endParaRPr lang="en-US" sz="1800">
              <a:latin typeface="Arial"/>
              <a:cs typeface="Arial"/>
            </a:endParaRPr>
          </a:p>
        </p:txBody>
      </p:sp>
    </p:spTree>
    <p:extLst>
      <p:ext uri="{BB962C8B-B14F-4D97-AF65-F5344CB8AC3E}">
        <p14:creationId xmlns:p14="http://schemas.microsoft.com/office/powerpoint/2010/main" val="1400756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1584-D912-D90A-6960-2461E1A6DC59}"/>
              </a:ext>
            </a:extLst>
          </p:cNvPr>
          <p:cNvSpPr>
            <a:spLocks noGrp="1"/>
          </p:cNvSpPr>
          <p:nvPr>
            <p:ph type="title"/>
          </p:nvPr>
        </p:nvSpPr>
        <p:spPr/>
        <p:txBody>
          <a:bodyPr/>
          <a:lstStyle/>
          <a:p>
            <a:pPr algn="ctr"/>
            <a:r>
              <a:rPr lang="en-US" b="1"/>
              <a:t>Legal Format</a:t>
            </a:r>
            <a:endParaRPr lang="en-US"/>
          </a:p>
        </p:txBody>
      </p:sp>
      <p:sp>
        <p:nvSpPr>
          <p:cNvPr id="3" name="Content Placeholder 2">
            <a:extLst>
              <a:ext uri="{FF2B5EF4-FFF2-40B4-BE49-F238E27FC236}">
                <a16:creationId xmlns:a16="http://schemas.microsoft.com/office/drawing/2014/main" id="{F888D53D-546F-B7F0-201A-71023BCAF6FE}"/>
              </a:ext>
            </a:extLst>
          </p:cNvPr>
          <p:cNvSpPr>
            <a:spLocks noGrp="1"/>
          </p:cNvSpPr>
          <p:nvPr>
            <p:ph idx="1"/>
          </p:nvPr>
        </p:nvSpPr>
        <p:spPr/>
        <p:txBody>
          <a:bodyPr vert="horz" lIns="91440" tIns="45720" rIns="91440" bIns="45720" rtlCol="0" anchor="t">
            <a:normAutofit/>
          </a:bodyPr>
          <a:lstStyle/>
          <a:p>
            <a:pPr lvl="1" algn="just">
              <a:lnSpc>
                <a:spcPct val="150000"/>
              </a:lnSpc>
              <a:spcBef>
                <a:spcPts val="0"/>
              </a:spcBef>
            </a:pPr>
            <a:r>
              <a:rPr lang="en-GB" sz="1800">
                <a:solidFill>
                  <a:srgbClr val="444444"/>
                </a:solidFill>
                <a:latin typeface="Arial"/>
                <a:ea typeface="Calibri"/>
                <a:cs typeface="Calibri"/>
              </a:rPr>
              <a:t>Recommended for E scooter Mobile</a:t>
            </a:r>
            <a:endParaRPr lang="en-US" sz="1800">
              <a:solidFill>
                <a:srgbClr val="444444"/>
              </a:solidFill>
              <a:latin typeface="Arial"/>
              <a:ea typeface="Calibri"/>
              <a:cs typeface="Calibri"/>
            </a:endParaRPr>
          </a:p>
          <a:p>
            <a:pPr lvl="1" algn="just">
              <a:lnSpc>
                <a:spcPct val="150000"/>
              </a:lnSpc>
              <a:spcBef>
                <a:spcPts val="0"/>
              </a:spcBef>
            </a:pPr>
            <a:r>
              <a:rPr lang="en-GB" sz="1800">
                <a:solidFill>
                  <a:srgbClr val="444444"/>
                </a:solidFill>
                <a:latin typeface="Arial"/>
                <a:ea typeface="Calibri"/>
                <a:cs typeface="Calibri"/>
              </a:rPr>
              <a:t>Limited liability protection for personal assets</a:t>
            </a:r>
            <a:endParaRPr lang="en-US" sz="1800">
              <a:solidFill>
                <a:srgbClr val="444444"/>
              </a:solidFill>
              <a:latin typeface="Arial"/>
              <a:ea typeface="Calibri"/>
              <a:cs typeface="Calibri"/>
            </a:endParaRPr>
          </a:p>
          <a:p>
            <a:pPr lvl="1" algn="just">
              <a:lnSpc>
                <a:spcPct val="150000"/>
              </a:lnSpc>
              <a:spcBef>
                <a:spcPts val="0"/>
              </a:spcBef>
            </a:pPr>
            <a:r>
              <a:rPr lang="en-GB" sz="1800">
                <a:solidFill>
                  <a:srgbClr val="444444"/>
                </a:solidFill>
                <a:latin typeface="Arial"/>
                <a:ea typeface="Calibri"/>
                <a:cs typeface="Calibri"/>
              </a:rPr>
              <a:t>Company pays corporation tax (lower rates)</a:t>
            </a:r>
            <a:endParaRPr lang="en-US" sz="1800">
              <a:solidFill>
                <a:srgbClr val="444444"/>
              </a:solidFill>
              <a:latin typeface="Arial"/>
              <a:ea typeface="Calibri"/>
              <a:cs typeface="Calibri"/>
            </a:endParaRPr>
          </a:p>
          <a:p>
            <a:pPr lvl="1" algn="just">
              <a:lnSpc>
                <a:spcPct val="150000"/>
              </a:lnSpc>
              <a:spcBef>
                <a:spcPts val="0"/>
              </a:spcBef>
            </a:pPr>
            <a:r>
              <a:rPr lang="en-GB" sz="1800">
                <a:solidFill>
                  <a:srgbClr val="444444"/>
                </a:solidFill>
                <a:latin typeface="Arial"/>
                <a:ea typeface="Calibri"/>
                <a:cs typeface="Calibri"/>
              </a:rPr>
              <a:t>Professional credibility with customers and suppliers</a:t>
            </a:r>
            <a:endParaRPr lang="en-US" sz="1800">
              <a:solidFill>
                <a:srgbClr val="444444"/>
              </a:solidFill>
              <a:latin typeface="Arial"/>
              <a:ea typeface="Calibri"/>
              <a:cs typeface="Calibri"/>
            </a:endParaRPr>
          </a:p>
          <a:p>
            <a:pPr lvl="1" algn="just">
              <a:lnSpc>
                <a:spcPct val="150000"/>
              </a:lnSpc>
              <a:spcBef>
                <a:spcPts val="0"/>
              </a:spcBef>
            </a:pPr>
            <a:r>
              <a:rPr lang="en-GB" sz="1800">
                <a:solidFill>
                  <a:srgbClr val="444444"/>
                </a:solidFill>
                <a:latin typeface="Arial"/>
                <a:ea typeface="Calibri"/>
                <a:cs typeface="Calibri"/>
              </a:rPr>
              <a:t>Can issue shares to raise investment capital</a:t>
            </a:r>
            <a:endParaRPr lang="en-US" sz="1800">
              <a:solidFill>
                <a:srgbClr val="444444"/>
              </a:solidFill>
              <a:latin typeface="Arial"/>
              <a:ea typeface="Calibri"/>
              <a:cs typeface="Calibri"/>
            </a:endParaRPr>
          </a:p>
          <a:p>
            <a:pPr lvl="1" algn="just">
              <a:lnSpc>
                <a:spcPct val="150000"/>
              </a:lnSpc>
              <a:spcBef>
                <a:spcPts val="0"/>
              </a:spcBef>
            </a:pPr>
            <a:r>
              <a:rPr lang="en-GB" sz="1800">
                <a:solidFill>
                  <a:srgbClr val="444444"/>
                </a:solidFill>
                <a:latin typeface="Arial"/>
                <a:ea typeface="Calibri"/>
                <a:cs typeface="Calibri"/>
              </a:rPr>
              <a:t>More paperwork but better legal protection</a:t>
            </a:r>
            <a:endParaRPr lang="en-US" sz="1800">
              <a:solidFill>
                <a:srgbClr val="444444"/>
              </a:solidFill>
              <a:latin typeface="Arial"/>
              <a:ea typeface="Calibri"/>
              <a:cs typeface="Calibri"/>
            </a:endParaRPr>
          </a:p>
          <a:p>
            <a:pPr lvl="1" algn="just">
              <a:lnSpc>
                <a:spcPct val="150000"/>
              </a:lnSpc>
              <a:spcBef>
                <a:spcPts val="0"/>
              </a:spcBef>
              <a:buFont typeface="Arial,Sans-Serif" panose="020B0604020202020204" pitchFamily="34" charset="0"/>
            </a:pPr>
            <a:r>
              <a:rPr lang="en-GB" sz="1800">
                <a:solidFill>
                  <a:srgbClr val="444444"/>
                </a:solidFill>
                <a:latin typeface="Arial"/>
                <a:ea typeface="Calibri"/>
                <a:cs typeface="Calibri"/>
              </a:rPr>
              <a:t>Private Limited Company is optimal for E scooter Mobile due to liability protection, professional credibility, and ability to attract investment while maintaining operational flexibility</a:t>
            </a:r>
            <a:endParaRPr lang="en-US" sz="1800">
              <a:solidFill>
                <a:srgbClr val="444444"/>
              </a:solidFill>
              <a:latin typeface="Arial"/>
              <a:ea typeface="Calibri"/>
              <a:cs typeface="Calibri"/>
            </a:endParaRPr>
          </a:p>
          <a:p>
            <a:endParaRPr lang="en-US"/>
          </a:p>
        </p:txBody>
      </p:sp>
    </p:spTree>
    <p:extLst>
      <p:ext uri="{BB962C8B-B14F-4D97-AF65-F5344CB8AC3E}">
        <p14:creationId xmlns:p14="http://schemas.microsoft.com/office/powerpoint/2010/main" val="3524328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CE5F82-1AF7-5B5D-C6BF-ED651FE5CE6C}"/>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u="sng" kern="1200">
                <a:solidFill>
                  <a:srgbClr val="FFFFFF"/>
                </a:solidFill>
                <a:latin typeface="+mj-lt"/>
                <a:ea typeface="+mj-ea"/>
                <a:cs typeface="+mj-cs"/>
              </a:rPr>
              <a:t>PESTEL Analysis </a:t>
            </a:r>
          </a:p>
        </p:txBody>
      </p:sp>
      <p:pic>
        <p:nvPicPr>
          <p:cNvPr id="4" name="Picture 3" descr="A screenshot of a computer&#10;&#10;AI-generated content may be incorrect.">
            <a:extLst>
              <a:ext uri="{FF2B5EF4-FFF2-40B4-BE49-F238E27FC236}">
                <a16:creationId xmlns:a16="http://schemas.microsoft.com/office/drawing/2014/main" id="{3F003A9E-59D8-3DAF-A6E1-B195E70B78FB}"/>
              </a:ext>
            </a:extLst>
          </p:cNvPr>
          <p:cNvPicPr>
            <a:picLocks noChangeAspect="1"/>
          </p:cNvPicPr>
          <p:nvPr/>
        </p:nvPicPr>
        <p:blipFill>
          <a:blip r:embed="rId3">
            <a:extLst>
              <a:ext uri="{BEBA8EAE-BF5A-486C-A8C5-ECC9F3942E4B}">
                <a14:imgProps xmlns:a14="http://schemas.microsoft.com/office/drawing/2010/main">
                  <a14:imgLayer r:embed="rId4">
                    <a14:imgEffect>
                      <a14:saturation sat="212000"/>
                    </a14:imgEffect>
                  </a14:imgLayer>
                </a14:imgProps>
              </a:ext>
            </a:extLst>
          </a:blip>
          <a:stretch>
            <a:fillRect/>
          </a:stretch>
        </p:blipFill>
        <p:spPr>
          <a:xfrm>
            <a:off x="3645311" y="585792"/>
            <a:ext cx="8171424" cy="5965702"/>
          </a:xfrm>
          <a:prstGeom prst="rect">
            <a:avLst/>
          </a:prstGeom>
        </p:spPr>
      </p:pic>
    </p:spTree>
    <p:extLst>
      <p:ext uri="{BB962C8B-B14F-4D97-AF65-F5344CB8AC3E}">
        <p14:creationId xmlns:p14="http://schemas.microsoft.com/office/powerpoint/2010/main" val="2419783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196C7-DC52-200C-A9EA-823DC931571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EB3DE42-7598-FD6F-60BB-F8141CE7FC94}"/>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334905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07591-C85C-224C-F35B-C7CCC02B638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927A521-75FB-0A38-FDBC-D5FFD2E2495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624447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54B32-8D7A-1B19-C6E5-56799110684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1A8C921-7FB4-C86A-0AD1-00DC645B323A}"/>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66869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AED189-4815-061B-6D2F-3DC82534408E}"/>
              </a:ext>
            </a:extLst>
          </p:cNvPr>
          <p:cNvSpPr>
            <a:spLocks noGrp="1"/>
          </p:cNvSpPr>
          <p:nvPr>
            <p:ph type="title"/>
          </p:nvPr>
        </p:nvSpPr>
        <p:spPr>
          <a:xfrm>
            <a:off x="686834" y="1153572"/>
            <a:ext cx="3200400" cy="4461163"/>
          </a:xfrm>
        </p:spPr>
        <p:txBody>
          <a:bodyPr>
            <a:normAutofit/>
          </a:bodyPr>
          <a:lstStyle/>
          <a:p>
            <a:r>
              <a:rPr lang="en-GB" b="1" u="sng">
                <a:solidFill>
                  <a:srgbClr val="FFFFFF"/>
                </a:solidFill>
                <a:latin typeface="Arial"/>
                <a:cs typeface="Arial"/>
              </a:rPr>
              <a:t>Marketing Strategy</a:t>
            </a:r>
            <a:endParaRPr lang="en-GB" b="1" u="sng">
              <a:solidFill>
                <a:srgbClr val="FFFFFF"/>
              </a:solidFill>
              <a:latin typeface="Arial" panose="020B0604020202020204" pitchFamily="34" charset="0"/>
              <a:cs typeface="Arial" panose="020B0604020202020204" pitchFamily="34" charset="0"/>
            </a:endParaRPr>
          </a:p>
        </p:txBody>
      </p:sp>
      <p:sp>
        <p:nvSpPr>
          <p:cNvPr id="17" name="Arc 1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780681-3CAA-22E7-B279-6CEF133CCB75}"/>
              </a:ext>
            </a:extLst>
          </p:cNvPr>
          <p:cNvSpPr>
            <a:spLocks noGrp="1"/>
          </p:cNvSpPr>
          <p:nvPr>
            <p:ph idx="1"/>
            <p:extLst>
              <p:ext uri="{E7BDC344-281C-4309-B0C6-D0EE65EED2A8}">
                <p202:designPr xmlns:p202="http://schemas.microsoft.com/office/powerpoint/2020/02/main">
                  <p202:designTagLst>
                    <p202:designTag name="ARCH:1:CLS" val="BulletedText"/>
                  </p202:designTagLst>
                </p202:designPr>
              </p:ext>
            </p:extLst>
          </p:nvPr>
        </p:nvSpPr>
        <p:spPr>
          <a:xfrm>
            <a:off x="4447308" y="591344"/>
            <a:ext cx="6906491" cy="5585619"/>
          </a:xfrm>
        </p:spPr>
        <p:txBody>
          <a:bodyPr anchor="ctr">
            <a:normAutofit/>
          </a:bodyPr>
          <a:lstStyle/>
          <a:p>
            <a:r>
              <a:rPr lang="en-GB" sz="1800">
                <a:latin typeface="Arial"/>
                <a:cs typeface="Arial"/>
              </a:rPr>
              <a:t>Urban Commuters and Students (Ages 18–35)</a:t>
            </a:r>
            <a:br>
              <a:rPr lang="en-GB" sz="1800">
                <a:latin typeface="Arial" panose="020B0604020202020204" pitchFamily="34" charset="0"/>
                <a:cs typeface="Arial" panose="020B0604020202020204" pitchFamily="34" charset="0"/>
              </a:rPr>
            </a:br>
            <a:r>
              <a:rPr lang="en-GB" sz="1800">
                <a:latin typeface="Arial"/>
                <a:cs typeface="Arial"/>
              </a:rPr>
              <a:t>Live, work, or study in city centres; value convenience, sustainability, and cost-effective mobility.</a:t>
            </a:r>
          </a:p>
          <a:p>
            <a:r>
              <a:rPr lang="en-GB" sz="1800">
                <a:latin typeface="Arial"/>
                <a:cs typeface="Arial"/>
              </a:rPr>
              <a:t>Delivery Drivers and Gig-Economy Workers</a:t>
            </a:r>
            <a:br>
              <a:rPr lang="en-GB" sz="1800">
                <a:latin typeface="Arial" panose="020B0604020202020204" pitchFamily="34" charset="0"/>
                <a:cs typeface="Arial" panose="020B0604020202020204" pitchFamily="34" charset="0"/>
              </a:rPr>
            </a:br>
            <a:r>
              <a:rPr lang="en-GB" sz="1800">
                <a:latin typeface="Arial"/>
                <a:cs typeface="Arial"/>
              </a:rPr>
              <a:t>Depend on electric scooters for daily work and require fast, reliable repair services.</a:t>
            </a:r>
          </a:p>
          <a:p>
            <a:r>
              <a:rPr lang="en-GB" sz="1800">
                <a:latin typeface="Arial"/>
                <a:cs typeface="Arial"/>
              </a:rPr>
              <a:t>Corporate &amp; Fleet Managers</a:t>
            </a:r>
            <a:br>
              <a:rPr lang="en-GB" sz="1800">
                <a:latin typeface="Arial" panose="020B0604020202020204" pitchFamily="34" charset="0"/>
                <a:cs typeface="Arial" panose="020B0604020202020204" pitchFamily="34" charset="0"/>
              </a:rPr>
            </a:br>
            <a:r>
              <a:rPr lang="en-GB" sz="1800">
                <a:latin typeface="Arial"/>
                <a:cs typeface="Arial"/>
              </a:rPr>
              <a:t>Run e-scooter fleets for delivery or rental; need regular, compliant maintenance for large numbers of vehicles.</a:t>
            </a:r>
          </a:p>
          <a:p>
            <a:r>
              <a:rPr lang="en-GB" sz="1800">
                <a:latin typeface="Arial"/>
                <a:cs typeface="Arial"/>
              </a:rPr>
              <a:t>Eco-Conscious Residents &amp; Early Adopters</a:t>
            </a:r>
            <a:br>
              <a:rPr lang="en-GB" sz="1800">
                <a:latin typeface="Arial" panose="020B0604020202020204" pitchFamily="34" charset="0"/>
                <a:cs typeface="Arial" panose="020B0604020202020204" pitchFamily="34" charset="0"/>
              </a:rPr>
            </a:br>
            <a:r>
              <a:rPr lang="en-GB" sz="1800">
                <a:latin typeface="Arial"/>
                <a:cs typeface="Arial"/>
              </a:rPr>
              <a:t>Care about sustainability and new technology, willing to invest in premium maintenance for long-term value.</a:t>
            </a:r>
          </a:p>
          <a:p>
            <a:r>
              <a:rPr lang="en-GB" sz="1800">
                <a:latin typeface="Arial"/>
                <a:cs typeface="Arial"/>
              </a:rPr>
              <a:t>University &amp; Corporate Partnerships</a:t>
            </a:r>
            <a:br>
              <a:rPr lang="en-GB" sz="1800">
                <a:latin typeface="Arial" panose="020B0604020202020204" pitchFamily="34" charset="0"/>
                <a:cs typeface="Arial" panose="020B0604020202020204" pitchFamily="34" charset="0"/>
              </a:rPr>
            </a:br>
            <a:r>
              <a:rPr lang="en-GB" sz="1800">
                <a:latin typeface="Arial"/>
                <a:cs typeface="Arial"/>
              </a:rPr>
              <a:t>Offer exclusive discounts and workshops to universities and large employers to access bulk and recurring contracts with student and professional commuters.</a:t>
            </a:r>
          </a:p>
          <a:p>
            <a:pPr marL="0" indent="0">
              <a:buNone/>
            </a:pPr>
            <a:br>
              <a:rPr lang="en-GB" sz="1800" dirty="0"/>
            </a:br>
            <a:endParaRPr lang="en-GB" sz="1800">
              <a:latin typeface="Arial"/>
              <a:cs typeface="Arial"/>
            </a:endParaRPr>
          </a:p>
        </p:txBody>
      </p:sp>
    </p:spTree>
    <p:extLst>
      <p:ext uri="{BB962C8B-B14F-4D97-AF65-F5344CB8AC3E}">
        <p14:creationId xmlns:p14="http://schemas.microsoft.com/office/powerpoint/2010/main" val="1702673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42DF69-0299-AE82-1179-4A1B963D8E96}"/>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Funding and Cash flow</a:t>
            </a:r>
          </a:p>
        </p:txBody>
      </p:sp>
      <p:pic>
        <p:nvPicPr>
          <p:cNvPr id="10" name="Content Placeholder 9" descr="A screenshot of a chart&#10;&#10;AI-generated content may be incorrect.">
            <a:extLst>
              <a:ext uri="{FF2B5EF4-FFF2-40B4-BE49-F238E27FC236}">
                <a16:creationId xmlns:a16="http://schemas.microsoft.com/office/drawing/2014/main" id="{767E7FED-32C5-902E-7AD3-2F90A0AF6FA7}"/>
              </a:ext>
            </a:extLst>
          </p:cNvPr>
          <p:cNvPicPr>
            <a:picLocks noGrp="1" noChangeAspect="1"/>
          </p:cNvPicPr>
          <p:nvPr>
            <p:ph sz="half" idx="2"/>
          </p:nvPr>
        </p:nvPicPr>
        <p:blipFill>
          <a:blip r:embed="rId2"/>
          <a:stretch>
            <a:fillRect/>
          </a:stretch>
        </p:blipFill>
        <p:spPr>
          <a:xfrm>
            <a:off x="5216490" y="3386"/>
            <a:ext cx="6522111" cy="6787939"/>
          </a:xfrm>
          <a:prstGeom prst="rect">
            <a:avLst/>
          </a:prstGeom>
        </p:spPr>
      </p:pic>
    </p:spTree>
    <p:extLst>
      <p:ext uri="{BB962C8B-B14F-4D97-AF65-F5344CB8AC3E}">
        <p14:creationId xmlns:p14="http://schemas.microsoft.com/office/powerpoint/2010/main" val="1351053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0586E9-76E8-7E66-2547-D948E2CE1C52}"/>
              </a:ext>
            </a:extLst>
          </p:cNvPr>
          <p:cNvSpPr>
            <a:spLocks noGrp="1"/>
          </p:cNvSpPr>
          <p:nvPr>
            <p:ph sz="half" idx="1"/>
          </p:nvPr>
        </p:nvSpPr>
        <p:spPr>
          <a:xfrm>
            <a:off x="4447308" y="591344"/>
            <a:ext cx="6906491" cy="5585619"/>
          </a:xfrm>
        </p:spPr>
        <p:txBody>
          <a:bodyPr vert="horz" lIns="91440" tIns="45720" rIns="91440" bIns="45720" rtlCol="0" anchor="ctr">
            <a:normAutofit/>
          </a:bodyPr>
          <a:lstStyle/>
          <a:p>
            <a:endParaRPr lang="en-US" sz="1100"/>
          </a:p>
          <a:p>
            <a:endParaRPr lang="en-US" sz="1100"/>
          </a:p>
          <a:p>
            <a:pPr marL="0" indent="0">
              <a:buNone/>
            </a:pPr>
            <a:r>
              <a:rPr lang="en-US" sz="1100" b="1" u="sng" err="1"/>
              <a:t>Refrences</a:t>
            </a:r>
          </a:p>
          <a:p>
            <a:r>
              <a:rPr lang="en-US" sz="1100"/>
              <a:t>Checkatrade (2025) </a:t>
            </a:r>
            <a:r>
              <a:rPr lang="en-US" sz="1100" i="1"/>
              <a:t>How To Set Up A Mobility Scooter Repair Business</a:t>
            </a:r>
            <a:r>
              <a:rPr lang="en-US" sz="1100"/>
              <a:t>. Available at: </a:t>
            </a:r>
            <a:r>
              <a:rPr lang="en-US" sz="1100" b="1">
                <a:hlinkClick r:id="rId2"/>
              </a:rPr>
              <a:t>https://www.checkatrade.com/blog/trade/start-business/start-mobility-scooter-repair-business/</a:t>
            </a:r>
            <a:r>
              <a:rPr lang="en-US" sz="1100"/>
              <a:t> (Accessed: 16 October 2025).</a:t>
            </a:r>
          </a:p>
          <a:p>
            <a:r>
              <a:rPr lang="en-US" sz="1100" err="1"/>
              <a:t>Coredevsltd</a:t>
            </a:r>
            <a:r>
              <a:rPr lang="en-US" sz="1100"/>
              <a:t> (2023) </a:t>
            </a:r>
            <a:r>
              <a:rPr lang="en-US" sz="1100" i="1"/>
              <a:t>How To Start A Scooter Business in 13 Easy Steps</a:t>
            </a:r>
            <a:r>
              <a:rPr lang="en-US" sz="1100"/>
              <a:t>. Available at: </a:t>
            </a:r>
            <a:r>
              <a:rPr lang="en-US" sz="1100" b="1">
                <a:hlinkClick r:id="rId3"/>
              </a:rPr>
              <a:t>https://coredevsltd.com/articles/how-to-start-scooter-business/</a:t>
            </a:r>
            <a:r>
              <a:rPr lang="en-US" sz="1100"/>
              <a:t> (Accessed: 16 October 2025).</a:t>
            </a:r>
          </a:p>
          <a:p>
            <a:r>
              <a:rPr lang="en-US" sz="1100" err="1"/>
              <a:t>Cyclefix</a:t>
            </a:r>
            <a:r>
              <a:rPr lang="en-US" sz="1100"/>
              <a:t> London (2024) </a:t>
            </a:r>
            <a:r>
              <a:rPr lang="en-US" sz="1100" i="1"/>
              <a:t>Xiaomi Electric Scooter Repair Services</a:t>
            </a:r>
            <a:r>
              <a:rPr lang="en-US" sz="1100"/>
              <a:t>. Available at: </a:t>
            </a:r>
            <a:r>
              <a:rPr lang="en-US" sz="1100" b="1">
                <a:hlinkClick r:id="rId4"/>
              </a:rPr>
              <a:t>https://www.cyclefixlondon.co.uk/e-scooter/</a:t>
            </a:r>
            <a:r>
              <a:rPr lang="en-US" sz="1100"/>
              <a:t> (Accessed: 16 October 2025).</a:t>
            </a:r>
          </a:p>
          <a:p>
            <a:r>
              <a:rPr lang="en-US" sz="1100"/>
              <a:t>Have Ignition (2023) </a:t>
            </a:r>
            <a:r>
              <a:rPr lang="en-US" sz="1100" i="1"/>
              <a:t>Go-to-Market Strategy for electric scooters</a:t>
            </a:r>
            <a:r>
              <a:rPr lang="en-US" sz="1100"/>
              <a:t>. Available at: </a:t>
            </a:r>
            <a:r>
              <a:rPr lang="en-US" sz="1100" b="1">
                <a:hlinkClick r:id="rId5"/>
              </a:rPr>
              <a:t>https://www.haveignition.com/industry-guides/go-to-market-strategy-for-electric-scooters</a:t>
            </a:r>
            <a:r>
              <a:rPr lang="en-US" sz="1100"/>
              <a:t> (Accessed: 16 October 2025).</a:t>
            </a:r>
          </a:p>
          <a:p>
            <a:r>
              <a:rPr lang="en-US" sz="1100"/>
              <a:t>Peterborough Cycle Hub (2022) </a:t>
            </a:r>
            <a:r>
              <a:rPr lang="en-US" sz="1100" i="1"/>
              <a:t>E-Scooter Servicing</a:t>
            </a:r>
            <a:r>
              <a:rPr lang="en-US" sz="1100"/>
              <a:t>. Available at: </a:t>
            </a:r>
            <a:r>
              <a:rPr lang="en-US" sz="1100" b="1">
                <a:hlinkClick r:id="rId6"/>
              </a:rPr>
              <a:t>https://peterboroughcyclehub.co.uk/pages/e-scooter-servicing</a:t>
            </a:r>
            <a:r>
              <a:rPr lang="en-US" sz="1100"/>
              <a:t> (Accessed: 16 October 2025).</a:t>
            </a:r>
          </a:p>
          <a:p>
            <a:r>
              <a:rPr lang="en-US" sz="1100" err="1"/>
              <a:t>Pixabay</a:t>
            </a:r>
            <a:r>
              <a:rPr lang="en-US" sz="1100"/>
              <a:t> (2017) </a:t>
            </a:r>
            <a:r>
              <a:rPr lang="en-US" sz="1100" i="1"/>
              <a:t>Business plan [image]</a:t>
            </a:r>
            <a:r>
              <a:rPr lang="en-US" sz="1100"/>
              <a:t>. Available at: </a:t>
            </a:r>
            <a:r>
              <a:rPr lang="en-US" sz="1100" b="1">
                <a:hlinkClick r:id="rId7"/>
              </a:rPr>
              <a:t>https://cdn.pixabay.com/photo/2017/02/13/02/17/business-plan-2061633_960_720.jpg</a:t>
            </a:r>
            <a:r>
              <a:rPr lang="en-US" sz="1100"/>
              <a:t> (Accessed: 22 October 2025).</a:t>
            </a:r>
          </a:p>
          <a:p>
            <a:r>
              <a:rPr lang="en-US" sz="1100"/>
              <a:t>Squillion Tech (2024) </a:t>
            </a:r>
            <a:r>
              <a:rPr lang="en-US" sz="1100" i="1"/>
              <a:t>Must know the costs before launching your scooter-sharing company</a:t>
            </a:r>
            <a:r>
              <a:rPr lang="en-US" sz="1100"/>
              <a:t>. Available at: </a:t>
            </a:r>
            <a:r>
              <a:rPr lang="en-US" sz="1100" b="1">
                <a:hlinkClick r:id="rId8"/>
              </a:rPr>
              <a:t>https://www.squillion.tech/must-know-costs-launching-scooter-sharing-company/</a:t>
            </a:r>
            <a:r>
              <a:rPr lang="en-US" sz="1100"/>
              <a:t> (Accessed: 16 October 2025).</a:t>
            </a:r>
          </a:p>
          <a:p>
            <a:r>
              <a:rPr lang="en-US" sz="1100">
                <a:hlinkClick r:id="rId9"/>
              </a:rPr>
              <a:t>https://klexikon.zum.de/images/thumb/c/c2/Happy (Hayk1516.jpg/300px-HappyHayk1516.jpg</a:t>
            </a:r>
            <a:r>
              <a:rPr lang="en-US" sz="1100"/>
              <a:t> (Accessed 16 October 2025).</a:t>
            </a:r>
          </a:p>
        </p:txBody>
      </p:sp>
    </p:spTree>
    <p:extLst>
      <p:ext uri="{BB962C8B-B14F-4D97-AF65-F5344CB8AC3E}">
        <p14:creationId xmlns:p14="http://schemas.microsoft.com/office/powerpoint/2010/main" val="11935869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4" ma:contentTypeDescription="Create a new document." ma:contentTypeScope="" ma:versionID="6705523c5431f95c4e334c99d631b3eb">
  <xsd:schema xmlns:xsd="http://www.w3.org/2001/XMLSchema" xmlns:xs="http://www.w3.org/2001/XMLSchema" xmlns:p="http://schemas.microsoft.com/office/2006/metadata/properties" xmlns:ns3="ccfc14db-0f45-423b-b2f5-752f8f8a0ada" targetNamespace="http://schemas.microsoft.com/office/2006/metadata/properties" ma:root="true" ma:fieldsID="d5ab0d5bc667aedbf5266672ce074a36"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D3D4680-C124-4C20-A6DB-2235B619B402}">
  <ds:schemaRefs>
    <ds:schemaRef ds:uri="http://schemas.openxmlformats.org/package/2006/metadata/core-properties"/>
    <ds:schemaRef ds:uri="http://purl.org/dc/elements/1.1/"/>
    <ds:schemaRef ds:uri="http://purl.org/dc/terms/"/>
    <ds:schemaRef ds:uri="http://purl.org/dc/dcmitype/"/>
    <ds:schemaRef ds:uri="ccfc14db-0f45-423b-b2f5-752f8f8a0ada"/>
    <ds:schemaRef ds:uri="http://schemas.microsoft.com/office/2006/documentManagement/types"/>
    <ds:schemaRef ds:uri="http://schemas.microsoft.com/office/infopath/2007/PartnerControl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F5B12078-C74A-4FD5-BE86-AEB34C569830}">
  <ds:schemaRefs>
    <ds:schemaRef ds:uri="http://schemas.microsoft.com/sharepoint/v3/contenttype/forms"/>
  </ds:schemaRefs>
</ds:datastoreItem>
</file>

<file path=customXml/itemProps3.xml><?xml version="1.0" encoding="utf-8"?>
<ds:datastoreItem xmlns:ds="http://schemas.openxmlformats.org/officeDocument/2006/customXml" ds:itemID="{C1AD9738-87A7-4426-9E8E-529121EAF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1540</TotalTime>
  <Words>853</Words>
  <Application>Microsoft Office PowerPoint</Application>
  <PresentationFormat>Widescreen</PresentationFormat>
  <Paragraphs>62</Paragraphs>
  <Slides>11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Arial,Sans-Serif</vt:lpstr>
      <vt:lpstr>Calibri</vt:lpstr>
      <vt:lpstr>Office Theme</vt:lpstr>
      <vt:lpstr>Winston Hall  2422871</vt:lpstr>
      <vt:lpstr>Overview &amp; Idea</vt:lpstr>
      <vt:lpstr>Services</vt:lpstr>
      <vt:lpstr>Legal Format</vt:lpstr>
      <vt:lpstr>PESTEL Analysis </vt:lpstr>
      <vt:lpstr>PowerPoint Presentation</vt:lpstr>
      <vt:lpstr>PowerPoint Presentation</vt:lpstr>
      <vt:lpstr>PowerPoint Presentation</vt:lpstr>
      <vt:lpstr>Marketing Strategy</vt:lpstr>
      <vt:lpstr>Funding and Cash flow</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Winston Hall (2422871)</dc:creator>
  <cp:lastModifiedBy>Winston Hall (2422871)</cp:lastModifiedBy>
  <cp:revision>2</cp:revision>
  <dcterms:created xsi:type="dcterms:W3CDTF">2025-10-15T16:11:17Z</dcterms:created>
  <dcterms:modified xsi:type="dcterms:W3CDTF">2025-11-05T17:13:56Z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