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5"/>
  </p:notesMasterIdLst>
  <p:handoutMasterIdLst>
    <p:handoutMasterId r:id="rId26"/>
  </p:handoutMasterIdLst>
  <p:sldIdLst>
    <p:sldId id="308" r:id="rId2"/>
    <p:sldId id="375" r:id="rId3"/>
    <p:sldId id="366" r:id="rId4"/>
    <p:sldId id="337" r:id="rId5"/>
    <p:sldId id="345" r:id="rId6"/>
    <p:sldId id="259" r:id="rId7"/>
    <p:sldId id="369" r:id="rId8"/>
    <p:sldId id="287" r:id="rId9"/>
    <p:sldId id="355" r:id="rId10"/>
    <p:sldId id="356" r:id="rId11"/>
    <p:sldId id="368" r:id="rId12"/>
    <p:sldId id="370" r:id="rId13"/>
    <p:sldId id="371" r:id="rId14"/>
    <p:sldId id="372" r:id="rId15"/>
    <p:sldId id="358" r:id="rId16"/>
    <p:sldId id="285" r:id="rId17"/>
    <p:sldId id="364" r:id="rId18"/>
    <p:sldId id="360" r:id="rId19"/>
    <p:sldId id="279" r:id="rId20"/>
    <p:sldId id="367" r:id="rId21"/>
    <p:sldId id="353" r:id="rId22"/>
    <p:sldId id="359" r:id="rId23"/>
    <p:sldId id="374" r:id="rId2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420000"/>
    <a:srgbClr val="032B21"/>
    <a:srgbClr val="054333"/>
    <a:srgbClr val="500000"/>
    <a:srgbClr val="663300"/>
    <a:srgbClr val="0029AC"/>
    <a:srgbClr val="0D7AFF"/>
    <a:srgbClr val="000099"/>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305" autoAdjust="0"/>
    <p:restoredTop sz="96357" autoAdjust="0"/>
  </p:normalViewPr>
  <p:slideViewPr>
    <p:cSldViewPr>
      <p:cViewPr varScale="1">
        <p:scale>
          <a:sx n="114" d="100"/>
          <a:sy n="114" d="100"/>
        </p:scale>
        <p:origin x="444" y="96"/>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169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23/11/2020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23/11/2020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9F1D13-A0AF-4F6A-A5B7-176957C9024B}" type="slidenum">
              <a:rPr lang="en-GB" smtClean="0"/>
              <a:t>23</a:t>
            </a:fld>
            <a:endParaRPr lang="en-GB" dirty="0"/>
          </a:p>
        </p:txBody>
      </p:sp>
    </p:spTree>
    <p:extLst>
      <p:ext uri="{BB962C8B-B14F-4D97-AF65-F5344CB8AC3E}">
        <p14:creationId xmlns:p14="http://schemas.microsoft.com/office/powerpoint/2010/main" val="2495706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23/11/2020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23/11/2020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0" y="0"/>
            <a:ext cx="12072664" cy="892175"/>
          </a:xfrm>
        </p:spPr>
        <p:txBody>
          <a:bodyPr>
            <a:noAutofit/>
          </a:bodyPr>
          <a:lstStyle/>
          <a:p>
            <a:pPr marL="118872" algn="ctr"/>
            <a:r>
              <a:rPr lang="en-GB" sz="2800" dirty="0">
                <a:solidFill>
                  <a:srgbClr val="92D050"/>
                </a:solidFill>
                <a:latin typeface="Felix Titling" panose="04060505060202020A04" pitchFamily="82" charset="0"/>
              </a:rPr>
              <a:t> </a:t>
            </a:r>
          </a:p>
        </p:txBody>
      </p:sp>
      <p:pic>
        <p:nvPicPr>
          <p:cNvPr id="2" name="Picture 1">
            <a:extLst>
              <a:ext uri="{FF2B5EF4-FFF2-40B4-BE49-F238E27FC236}">
                <a16:creationId xmlns:a16="http://schemas.microsoft.com/office/drawing/2014/main" id="{CB14D204-C69D-4F59-BFB1-5E337F2E2165}"/>
              </a:ext>
            </a:extLst>
          </p:cNvPr>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saturation sat="200000"/>
                    </a14:imgEffect>
                    <a14:imgEffect>
                      <a14:brightnessContrast bright="-20000" contrast="20000"/>
                    </a14:imgEffect>
                  </a14:imgLayer>
                </a14:imgProps>
              </a:ext>
              <a:ext uri="{28A0092B-C50C-407E-A947-70E740481C1C}">
                <a14:useLocalDpi xmlns:a14="http://schemas.microsoft.com/office/drawing/2010/main"/>
              </a:ext>
            </a:extLst>
          </a:blip>
          <a:srcRect t="902"/>
          <a:stretch/>
        </p:blipFill>
        <p:spPr bwMode="auto">
          <a:xfrm>
            <a:off x="315285" y="1561438"/>
            <a:ext cx="6336027" cy="4680520"/>
          </a:xfrm>
          <a:prstGeom prst="rect">
            <a:avLst/>
          </a:prstGeom>
          <a:ln w="28575">
            <a:solidFill>
              <a:srgbClr val="92D050"/>
            </a:solidFill>
          </a:ln>
          <a:extLst>
            <a:ext uri="{53640926-AAD7-44D8-BBD7-CCE9431645EC}">
              <a14:shadowObscured xmlns:a14="http://schemas.microsoft.com/office/drawing/2010/main"/>
            </a:ext>
          </a:extLst>
        </p:spPr>
      </p:pic>
      <p:sp>
        <p:nvSpPr>
          <p:cNvPr id="9" name="Subtitle 2">
            <a:extLst>
              <a:ext uri="{FF2B5EF4-FFF2-40B4-BE49-F238E27FC236}">
                <a16:creationId xmlns:a16="http://schemas.microsoft.com/office/drawing/2014/main" id="{9D72CC1D-57A9-410A-8AA0-F551F93670EB}"/>
              </a:ext>
            </a:extLst>
          </p:cNvPr>
          <p:cNvSpPr txBox="1">
            <a:spLocks/>
          </p:cNvSpPr>
          <p:nvPr/>
        </p:nvSpPr>
        <p:spPr>
          <a:xfrm>
            <a:off x="6960096" y="1560766"/>
            <a:ext cx="4950806" cy="5297234"/>
          </a:xfrm>
          <a:prstGeom prst="rect">
            <a:avLst/>
          </a:prstGeom>
        </p:spPr>
        <p:txBody>
          <a:bodyPr vert="horz" lIns="54864" tIns="91440" rtlCol="0">
            <a:normAutofit fontScale="85000" lnSpcReduction="10000"/>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lnSpc>
                <a:spcPct val="120000"/>
              </a:lnSpc>
              <a:buNone/>
              <a:defRPr/>
            </a:pPr>
            <a:r>
              <a:rPr lang="en-GB" sz="2400" dirty="0">
                <a:solidFill>
                  <a:schemeClr val="bg1"/>
                </a:solidFill>
              </a:rPr>
              <a:t>Understanding how history is made has been a primary source of emancipatory insight and practical political consciousness, the great variable container for a critical interpretation of social life and practice. ... however, </a:t>
            </a:r>
            <a:r>
              <a:rPr lang="en-GB" sz="2400" dirty="0">
                <a:solidFill>
                  <a:schemeClr val="accent1">
                    <a:lumMod val="20000"/>
                    <a:lumOff val="80000"/>
                  </a:schemeClr>
                </a:solidFill>
              </a:rPr>
              <a:t>it may be space more than time that hides consequences from us, </a:t>
            </a:r>
            <a:r>
              <a:rPr lang="en-GB" sz="2400" dirty="0">
                <a:solidFill>
                  <a:schemeClr val="bg1"/>
                </a:solidFill>
              </a:rPr>
              <a:t>the ‘making of geography’ more than the ‘making of history’ that provides the most revealing tactical and theoretical world</a:t>
            </a:r>
          </a:p>
          <a:p>
            <a:pPr marL="118872" indent="0">
              <a:buNone/>
              <a:defRPr/>
            </a:pPr>
            <a:endParaRPr lang="en-GB" sz="2200" dirty="0">
              <a:solidFill>
                <a:schemeClr val="bg1"/>
              </a:solidFill>
            </a:endParaRPr>
          </a:p>
          <a:p>
            <a:pPr marL="118872" indent="0">
              <a:lnSpc>
                <a:spcPct val="120000"/>
              </a:lnSpc>
              <a:buNone/>
              <a:defRPr/>
            </a:pPr>
            <a:r>
              <a:rPr lang="en-GB" sz="2100" dirty="0">
                <a:solidFill>
                  <a:srgbClr val="92D050"/>
                </a:solidFill>
              </a:rPr>
              <a:t>Edward de Soja, </a:t>
            </a:r>
            <a:r>
              <a:rPr lang="en-GB" sz="2100" i="1" dirty="0">
                <a:solidFill>
                  <a:srgbClr val="92D050"/>
                </a:solidFill>
              </a:rPr>
              <a:t>Postmodern Geographies: the Reassertion of Space in Critical Social Theory, </a:t>
            </a:r>
            <a:r>
              <a:rPr lang="en-GB" sz="2100" dirty="0">
                <a:solidFill>
                  <a:srgbClr val="92D050"/>
                </a:solidFill>
              </a:rPr>
              <a:t>London: Verso, 1989.</a:t>
            </a:r>
          </a:p>
          <a:p>
            <a:pPr>
              <a:defRPr/>
            </a:pPr>
            <a:endParaRPr lang="en-GB" sz="2800" dirty="0"/>
          </a:p>
        </p:txBody>
      </p:sp>
      <p:sp>
        <p:nvSpPr>
          <p:cNvPr id="10" name="TextBox 9">
            <a:extLst>
              <a:ext uri="{FF2B5EF4-FFF2-40B4-BE49-F238E27FC236}">
                <a16:creationId xmlns:a16="http://schemas.microsoft.com/office/drawing/2014/main" id="{40AB9BC7-18F7-48CF-9D8C-53EA0B078215}"/>
              </a:ext>
            </a:extLst>
          </p:cNvPr>
          <p:cNvSpPr txBox="1"/>
          <p:nvPr/>
        </p:nvSpPr>
        <p:spPr>
          <a:xfrm>
            <a:off x="493546" y="283587"/>
            <a:ext cx="11449272" cy="954107"/>
          </a:xfrm>
          <a:prstGeom prst="rect">
            <a:avLst/>
          </a:prstGeom>
          <a:noFill/>
        </p:spPr>
        <p:txBody>
          <a:bodyPr wrap="square">
            <a:spAutoFit/>
          </a:bodyPr>
          <a:lstStyle/>
          <a:p>
            <a:pPr algn="ctr"/>
            <a:r>
              <a:rPr lang="en-GB" dirty="0">
                <a:solidFill>
                  <a:schemeClr val="bg1"/>
                </a:solidFill>
                <a:latin typeface="+mj-lt"/>
              </a:rPr>
              <a:t> </a:t>
            </a:r>
            <a:r>
              <a:rPr lang="en-GB" sz="3200" dirty="0">
                <a:solidFill>
                  <a:schemeClr val="bg1"/>
                </a:solidFill>
                <a:latin typeface="+mj-lt"/>
              </a:rPr>
              <a:t>HPHP4010 Reframing the World: </a:t>
            </a:r>
          </a:p>
          <a:p>
            <a:pPr algn="ctr"/>
            <a:r>
              <a:rPr lang="en-GB" sz="2400" dirty="0">
                <a:solidFill>
                  <a:srgbClr val="92D050"/>
                </a:solidFill>
                <a:latin typeface="+mj-lt"/>
              </a:rPr>
              <a:t>The Emergence &amp; Significance of Global History</a:t>
            </a:r>
            <a:r>
              <a:rPr lang="en-GB" dirty="0">
                <a:solidFill>
                  <a:srgbClr val="92D050"/>
                </a:solidFill>
                <a:latin typeface="+mj-lt"/>
              </a:rPr>
              <a:t>. </a:t>
            </a: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8C1B6-B96F-46F4-B783-3A5123CCEE93}"/>
              </a:ext>
            </a:extLst>
          </p:cNvPr>
          <p:cNvSpPr>
            <a:spLocks noGrp="1"/>
          </p:cNvSpPr>
          <p:nvPr>
            <p:ph type="title"/>
          </p:nvPr>
        </p:nvSpPr>
        <p:spPr>
          <a:xfrm>
            <a:off x="603314" y="0"/>
            <a:ext cx="10972800" cy="980728"/>
          </a:xfrm>
        </p:spPr>
        <p:txBody>
          <a:bodyPr>
            <a:noAutofit/>
          </a:bodyPr>
          <a:lstStyle/>
          <a:p>
            <a:r>
              <a:rPr lang="en-GB" sz="3200" dirty="0">
                <a:solidFill>
                  <a:srgbClr val="92D050"/>
                </a:solidFill>
              </a:rPr>
              <a:t>The birth of English literature as a subject</a:t>
            </a:r>
          </a:p>
        </p:txBody>
      </p:sp>
      <p:sp>
        <p:nvSpPr>
          <p:cNvPr id="3" name="Content Placeholder 2">
            <a:extLst>
              <a:ext uri="{FF2B5EF4-FFF2-40B4-BE49-F238E27FC236}">
                <a16:creationId xmlns:a16="http://schemas.microsoft.com/office/drawing/2014/main" id="{C2D7971A-9DE4-4548-BCBF-72E916F12BA0}"/>
              </a:ext>
            </a:extLst>
          </p:cNvPr>
          <p:cNvSpPr>
            <a:spLocks noGrp="1"/>
          </p:cNvSpPr>
          <p:nvPr>
            <p:ph idx="1"/>
          </p:nvPr>
        </p:nvSpPr>
        <p:spPr>
          <a:xfrm>
            <a:off x="257066" y="836712"/>
            <a:ext cx="11665296" cy="5877272"/>
          </a:xfrm>
        </p:spPr>
        <p:txBody>
          <a:bodyPr>
            <a:normAutofit fontScale="62500" lnSpcReduction="20000"/>
          </a:bodyPr>
          <a:lstStyle/>
          <a:p>
            <a:pPr marL="118872" indent="0">
              <a:lnSpc>
                <a:spcPct val="120000"/>
              </a:lnSpc>
              <a:buNone/>
            </a:pPr>
            <a:r>
              <a:rPr lang="en-GB" sz="3400" dirty="0">
                <a:solidFill>
                  <a:schemeClr val="bg1"/>
                </a:solidFill>
              </a:rPr>
              <a:t>English was to be taught because, as a Victorian handbook for English teachers put it, it helps to promote sympathy and fellow feeling among all classes.  It was thought that it also had the power to elevate the minds of the lower classes.  </a:t>
            </a:r>
            <a:r>
              <a:rPr lang="en-GB" sz="3400" dirty="0">
                <a:solidFill>
                  <a:schemeClr val="accent1">
                    <a:lumMod val="20000"/>
                    <a:lumOff val="80000"/>
                  </a:schemeClr>
                </a:solidFill>
              </a:rPr>
              <a:t>It would communicate to them the moral riches of bourgeois civilisation, impress upon them a reverence for middle-class achievements, and, since reading is an essentially solitary, contemplative activity, curb in them any disruptive tendency to collective political action.</a:t>
            </a:r>
            <a:r>
              <a:rPr lang="en-GB" sz="3400" dirty="0">
                <a:solidFill>
                  <a:schemeClr val="bg1"/>
                </a:solidFill>
              </a:rPr>
              <a:t>  Like religion, literature works primarily by emotion and experience, and so was well-fitted to carry through the ideological task of religion .  The experience of literature is not only the homeland of ideology, but also in its literary form a kind of vicarious self-fulfilment.  If you couldn't experience living on a vast estate with a house full of servants, you could at least read about it.</a:t>
            </a:r>
          </a:p>
          <a:p>
            <a:pPr marL="118872" indent="0">
              <a:lnSpc>
                <a:spcPct val="120000"/>
              </a:lnSpc>
              <a:buNone/>
            </a:pPr>
            <a:endParaRPr lang="en-GB" sz="1300" dirty="0">
              <a:solidFill>
                <a:schemeClr val="bg1"/>
              </a:solidFill>
            </a:endParaRPr>
          </a:p>
          <a:p>
            <a:pPr marL="118872" indent="0">
              <a:lnSpc>
                <a:spcPct val="120000"/>
              </a:lnSpc>
              <a:buNone/>
            </a:pPr>
            <a:r>
              <a:rPr lang="en-GB" sz="3400" dirty="0">
                <a:solidFill>
                  <a:schemeClr val="bg1"/>
                </a:solidFill>
              </a:rPr>
              <a:t>It is for all these reasons </a:t>
            </a:r>
            <a:r>
              <a:rPr lang="en-GB" sz="3400" dirty="0">
                <a:solidFill>
                  <a:schemeClr val="accent1">
                    <a:lumMod val="20000"/>
                    <a:lumOff val="80000"/>
                  </a:schemeClr>
                </a:solidFill>
              </a:rPr>
              <a:t>that English as an academic subject was first institutionalised not in the universities, but in the Mechanics' Institutes and working men's colleges.  English was literally the poor man's Classics, a way of providing an education for those who would never attend public schools and Oxford or Cambridge.  </a:t>
            </a:r>
            <a:r>
              <a:rPr lang="en-GB" sz="3400" dirty="0">
                <a:solidFill>
                  <a:schemeClr val="bg1"/>
                </a:solidFill>
              </a:rPr>
              <a:t>The emphasis within English studies was on solidarity between the social classes, national pride, and moral values.  Note that it was the lower classes who were being instructed in class solidarity, and not those at Oxford and Cambridge.  This was because it was hoped English would prevent any social unrest.</a:t>
            </a:r>
          </a:p>
        </p:txBody>
      </p:sp>
    </p:spTree>
    <p:extLst>
      <p:ext uri="{BB962C8B-B14F-4D97-AF65-F5344CB8AC3E}">
        <p14:creationId xmlns:p14="http://schemas.microsoft.com/office/powerpoint/2010/main" val="107777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6F155-7752-4EB1-AD09-D9E4D8F4E6E2}"/>
              </a:ext>
            </a:extLst>
          </p:cNvPr>
          <p:cNvSpPr>
            <a:spLocks noGrp="1"/>
          </p:cNvSpPr>
          <p:nvPr>
            <p:ph type="title"/>
          </p:nvPr>
        </p:nvSpPr>
        <p:spPr>
          <a:xfrm>
            <a:off x="6364864" y="332656"/>
            <a:ext cx="5625507" cy="1252728"/>
          </a:xfrm>
          <a:solidFill>
            <a:schemeClr val="tx1"/>
          </a:solidFill>
        </p:spPr>
        <p:txBody>
          <a:bodyPr>
            <a:noAutofit/>
          </a:bodyPr>
          <a:lstStyle/>
          <a:p>
            <a:r>
              <a:rPr lang="en-GB" sz="3200" dirty="0">
                <a:solidFill>
                  <a:srgbClr val="FFC000"/>
                </a:solidFill>
              </a:rPr>
              <a:t>HEREFORD MAPPA MUNDI</a:t>
            </a:r>
          </a:p>
        </p:txBody>
      </p:sp>
      <p:pic>
        <p:nvPicPr>
          <p:cNvPr id="6146" name="Picture 2" descr="r/ArtefactPorn - The Hereford Mappa Mundi: the largest medieval map that is still intact, featuring places, biblical stories, animals, 3D scan in comments,ca 1300,England [960 x 860]">
            <a:extLst>
              <a:ext uri="{FF2B5EF4-FFF2-40B4-BE49-F238E27FC236}">
                <a16:creationId xmlns:a16="http://schemas.microsoft.com/office/drawing/2014/main" id="{4409918A-25A2-4C79-A5E8-1F25B911EC9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581680" y="260648"/>
            <a:ext cx="5607703" cy="63367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0EF2753-BFBD-420E-90CD-64C82A9C118D}"/>
              </a:ext>
            </a:extLst>
          </p:cNvPr>
          <p:cNvSpPr txBox="1"/>
          <p:nvPr/>
        </p:nvSpPr>
        <p:spPr>
          <a:xfrm>
            <a:off x="3143672" y="0"/>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E</a:t>
            </a:r>
            <a:endParaRPr lang="en-GB" sz="2400" dirty="0"/>
          </a:p>
        </p:txBody>
      </p:sp>
      <p:sp>
        <p:nvSpPr>
          <p:cNvPr id="5" name="TextBox 4">
            <a:extLst>
              <a:ext uri="{FF2B5EF4-FFF2-40B4-BE49-F238E27FC236}">
                <a16:creationId xmlns:a16="http://schemas.microsoft.com/office/drawing/2014/main" id="{E823823B-AA86-4A6C-93AF-B2EC52ABB77C}"/>
              </a:ext>
            </a:extLst>
          </p:cNvPr>
          <p:cNvSpPr txBox="1"/>
          <p:nvPr/>
        </p:nvSpPr>
        <p:spPr>
          <a:xfrm>
            <a:off x="178673" y="3272406"/>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N</a:t>
            </a:r>
            <a:endParaRPr lang="en-GB" sz="2400" dirty="0"/>
          </a:p>
        </p:txBody>
      </p:sp>
      <p:sp>
        <p:nvSpPr>
          <p:cNvPr id="7" name="TextBox 6">
            <a:extLst>
              <a:ext uri="{FF2B5EF4-FFF2-40B4-BE49-F238E27FC236}">
                <a16:creationId xmlns:a16="http://schemas.microsoft.com/office/drawing/2014/main" id="{FBA41AC1-8003-4413-B917-9B9CD82C1993}"/>
              </a:ext>
            </a:extLst>
          </p:cNvPr>
          <p:cNvSpPr txBox="1"/>
          <p:nvPr/>
        </p:nvSpPr>
        <p:spPr>
          <a:xfrm>
            <a:off x="6233103" y="3545267"/>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S</a:t>
            </a:r>
          </a:p>
        </p:txBody>
      </p:sp>
      <p:sp>
        <p:nvSpPr>
          <p:cNvPr id="9" name="TextBox 8">
            <a:extLst>
              <a:ext uri="{FF2B5EF4-FFF2-40B4-BE49-F238E27FC236}">
                <a16:creationId xmlns:a16="http://schemas.microsoft.com/office/drawing/2014/main" id="{832F7FAF-AB74-4656-A106-599BC60C1396}"/>
              </a:ext>
            </a:extLst>
          </p:cNvPr>
          <p:cNvSpPr txBox="1"/>
          <p:nvPr/>
        </p:nvSpPr>
        <p:spPr>
          <a:xfrm>
            <a:off x="3259536" y="6487765"/>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W</a:t>
            </a:r>
          </a:p>
        </p:txBody>
      </p:sp>
      <p:sp>
        <p:nvSpPr>
          <p:cNvPr id="11" name="TextBox 10">
            <a:extLst>
              <a:ext uri="{FF2B5EF4-FFF2-40B4-BE49-F238E27FC236}">
                <a16:creationId xmlns:a16="http://schemas.microsoft.com/office/drawing/2014/main" id="{6FEC291B-1C4E-4856-BB9A-1D2624CC8648}"/>
              </a:ext>
            </a:extLst>
          </p:cNvPr>
          <p:cNvSpPr txBox="1"/>
          <p:nvPr/>
        </p:nvSpPr>
        <p:spPr>
          <a:xfrm>
            <a:off x="1621983" y="349699"/>
            <a:ext cx="897659" cy="369332"/>
          </a:xfrm>
          <a:prstGeom prst="rect">
            <a:avLst/>
          </a:prstGeom>
          <a:noFill/>
        </p:spPr>
        <p:txBody>
          <a:bodyPr wrap="square">
            <a:spAutoFit/>
          </a:bodyPr>
          <a:lstStyle/>
          <a:p>
            <a:r>
              <a:rPr lang="en-GB" i="1" dirty="0">
                <a:solidFill>
                  <a:schemeClr val="bg1"/>
                </a:solidFill>
              </a:rPr>
              <a:t>Eden</a:t>
            </a:r>
            <a:endParaRPr lang="en-GB" sz="2400" i="1" dirty="0">
              <a:solidFill>
                <a:schemeClr val="bg1"/>
              </a:solidFill>
            </a:endParaRPr>
          </a:p>
        </p:txBody>
      </p:sp>
      <p:sp>
        <p:nvSpPr>
          <p:cNvPr id="15" name="TextBox 14">
            <a:extLst>
              <a:ext uri="{FF2B5EF4-FFF2-40B4-BE49-F238E27FC236}">
                <a16:creationId xmlns:a16="http://schemas.microsoft.com/office/drawing/2014/main" id="{94A13DDE-0D87-4D27-A4CE-0932E0ADA4FD}"/>
              </a:ext>
            </a:extLst>
          </p:cNvPr>
          <p:cNvSpPr txBox="1"/>
          <p:nvPr/>
        </p:nvSpPr>
        <p:spPr>
          <a:xfrm>
            <a:off x="6377938" y="4960847"/>
            <a:ext cx="1329707" cy="369332"/>
          </a:xfrm>
          <a:prstGeom prst="rect">
            <a:avLst/>
          </a:prstGeom>
          <a:noFill/>
        </p:spPr>
        <p:txBody>
          <a:bodyPr wrap="square">
            <a:spAutoFit/>
          </a:bodyPr>
          <a:lstStyle/>
          <a:p>
            <a:r>
              <a:rPr lang="en-GB" sz="1800" i="1" dirty="0">
                <a:solidFill>
                  <a:schemeClr val="bg1"/>
                </a:solidFill>
              </a:rPr>
              <a:t>Jerusalem</a:t>
            </a:r>
            <a:endParaRPr lang="en-GB" i="1" dirty="0"/>
          </a:p>
        </p:txBody>
      </p:sp>
      <p:cxnSp>
        <p:nvCxnSpPr>
          <p:cNvPr id="16" name="Straight Arrow Connector 15">
            <a:extLst>
              <a:ext uri="{FF2B5EF4-FFF2-40B4-BE49-F238E27FC236}">
                <a16:creationId xmlns:a16="http://schemas.microsoft.com/office/drawing/2014/main" id="{4C510FBF-FD55-4243-BEBA-92C6EAEB7700}"/>
              </a:ext>
            </a:extLst>
          </p:cNvPr>
          <p:cNvCxnSpPr>
            <a:cxnSpLocks/>
          </p:cNvCxnSpPr>
          <p:nvPr/>
        </p:nvCxnSpPr>
        <p:spPr>
          <a:xfrm flipH="1" flipV="1">
            <a:off x="3863754" y="4439146"/>
            <a:ext cx="2523095" cy="646038"/>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8144C01-1CF5-4F60-9241-0CF33123B3D8}"/>
              </a:ext>
            </a:extLst>
          </p:cNvPr>
          <p:cNvCxnSpPr/>
          <p:nvPr/>
        </p:nvCxnSpPr>
        <p:spPr>
          <a:xfrm>
            <a:off x="2148039" y="650441"/>
            <a:ext cx="1175276" cy="690327"/>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sp>
        <p:nvSpPr>
          <p:cNvPr id="21" name="TextBox 20">
            <a:extLst>
              <a:ext uri="{FF2B5EF4-FFF2-40B4-BE49-F238E27FC236}">
                <a16:creationId xmlns:a16="http://schemas.microsoft.com/office/drawing/2014/main" id="{47A3A133-2BB3-4FAA-B83F-688B0F391FC7}"/>
              </a:ext>
            </a:extLst>
          </p:cNvPr>
          <p:cNvSpPr txBox="1"/>
          <p:nvPr/>
        </p:nvSpPr>
        <p:spPr>
          <a:xfrm>
            <a:off x="7896200" y="1484784"/>
            <a:ext cx="3960440" cy="1323439"/>
          </a:xfrm>
          <a:prstGeom prst="rect">
            <a:avLst/>
          </a:prstGeom>
          <a:noFill/>
        </p:spPr>
        <p:txBody>
          <a:bodyPr wrap="square">
            <a:spAutoFit/>
          </a:bodyPr>
          <a:lstStyle/>
          <a:p>
            <a:r>
              <a:rPr lang="en-GB" sz="2000" dirty="0">
                <a:solidFill>
                  <a:schemeClr val="bg1"/>
                </a:solidFill>
              </a:rPr>
              <a:t>Not about travel or trade but about the place of power at the centre and orientation towards Christ and ‘fall’ from Eden</a:t>
            </a:r>
            <a:endParaRPr lang="en-GB" sz="2000" dirty="0"/>
          </a:p>
        </p:txBody>
      </p:sp>
    </p:spTree>
    <p:extLst>
      <p:ext uri="{BB962C8B-B14F-4D97-AF65-F5344CB8AC3E}">
        <p14:creationId xmlns:p14="http://schemas.microsoft.com/office/powerpoint/2010/main" val="1262940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89BC-9919-4630-99DF-601F01B4EAC8}"/>
              </a:ext>
            </a:extLst>
          </p:cNvPr>
          <p:cNvSpPr>
            <a:spLocks noGrp="1"/>
          </p:cNvSpPr>
          <p:nvPr>
            <p:ph type="title"/>
          </p:nvPr>
        </p:nvSpPr>
        <p:spPr>
          <a:xfrm>
            <a:off x="335360" y="155448"/>
            <a:ext cx="11247040" cy="1041304"/>
          </a:xfrm>
        </p:spPr>
        <p:txBody>
          <a:bodyPr>
            <a:normAutofit/>
          </a:bodyPr>
          <a:lstStyle/>
          <a:p>
            <a:r>
              <a:rPr lang="en-GB" sz="4900" dirty="0">
                <a:solidFill>
                  <a:schemeClr val="bg2">
                    <a:lumMod val="75000"/>
                  </a:schemeClr>
                </a:solidFill>
              </a:rPr>
              <a:t>  </a:t>
            </a:r>
            <a:r>
              <a:rPr lang="en-GB" sz="4000" dirty="0">
                <a:solidFill>
                  <a:srgbClr val="92D050"/>
                </a:solidFill>
                <a:effectLst>
                  <a:outerShdw blurRad="38100" dist="38100" dir="2700000" algn="tl">
                    <a:srgbClr val="000000">
                      <a:alpha val="43137"/>
                    </a:srgbClr>
                  </a:outerShdw>
                </a:effectLst>
                <a:latin typeface="Felix Titling" panose="04060505060202020A04" pitchFamily="82" charset="0"/>
              </a:rPr>
              <a:t>LEARNING OUTCOMES</a:t>
            </a:r>
            <a:endParaRPr lang="en-GB" dirty="0">
              <a:solidFill>
                <a:schemeClr val="bg2">
                  <a:lumMod val="75000"/>
                </a:schemeClr>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C1D7F14-7C0C-414E-A1C2-4283AB57D665}"/>
              </a:ext>
            </a:extLst>
          </p:cNvPr>
          <p:cNvSpPr>
            <a:spLocks noGrp="1"/>
          </p:cNvSpPr>
          <p:nvPr>
            <p:ph idx="1"/>
          </p:nvPr>
        </p:nvSpPr>
        <p:spPr>
          <a:xfrm>
            <a:off x="609600" y="1556792"/>
            <a:ext cx="10810129" cy="5021152"/>
          </a:xfrm>
        </p:spPr>
        <p:txBody>
          <a:bodyPr>
            <a:normAutofit/>
          </a:bodyPr>
          <a:lstStyle/>
          <a:p>
            <a:pPr marL="633413" indent="-515938">
              <a:lnSpc>
                <a:spcPct val="120000"/>
              </a:lnSpc>
              <a:buNone/>
            </a:pPr>
            <a:r>
              <a:rPr lang="en-GB" sz="2400" i="1" dirty="0">
                <a:solidFill>
                  <a:schemeClr val="bg1"/>
                </a:solidFill>
                <a:latin typeface="Palatino Linotype" panose="02040502050505030304" pitchFamily="18" charset="0"/>
              </a:rPr>
              <a:t>Upon the successful completion of this module, the student should be able to:</a:t>
            </a:r>
          </a:p>
          <a:p>
            <a:pPr marL="633413" indent="-515938">
              <a:lnSpc>
                <a:spcPct val="120000"/>
              </a:lnSpc>
              <a:buNone/>
            </a:pPr>
            <a:endParaRPr lang="en-GB" sz="1600" u="sng" dirty="0">
              <a:solidFill>
                <a:schemeClr val="bg1"/>
              </a:solidFill>
              <a:latin typeface="Palatino Linotype" panose="02040502050505030304" pitchFamily="18" charset="0"/>
            </a:endParaRPr>
          </a:p>
          <a:p>
            <a:pPr marL="633413" indent="-515938">
              <a:lnSpc>
                <a:spcPct val="120000"/>
              </a:lnSpc>
              <a:buNone/>
            </a:pPr>
            <a:r>
              <a:rPr lang="en-GB" sz="2600" dirty="0">
                <a:solidFill>
                  <a:schemeClr val="bg1"/>
                </a:solidFill>
                <a:latin typeface="Palatino Linotype" panose="02040502050505030304" pitchFamily="18" charset="0"/>
              </a:rPr>
              <a:t>•</a:t>
            </a:r>
            <a:r>
              <a:rPr lang="en-GB" sz="2200" dirty="0">
                <a:solidFill>
                  <a:schemeClr val="bg1"/>
                </a:solidFill>
                <a:latin typeface="Palatino Linotype" panose="02040502050505030304" pitchFamily="18" charset="0"/>
              </a:rPr>
              <a:t>	</a:t>
            </a:r>
            <a:r>
              <a:rPr lang="en-GB" sz="2400" dirty="0">
                <a:solidFill>
                  <a:schemeClr val="bg1"/>
                </a:solidFill>
                <a:latin typeface="Palatino Linotype" panose="02040502050505030304" pitchFamily="18" charset="0"/>
              </a:rPr>
              <a:t>Demonstrate a competent and critical understanding of </a:t>
            </a:r>
            <a:r>
              <a:rPr lang="en-GB" sz="2400" dirty="0">
                <a:solidFill>
                  <a:schemeClr val="accent1">
                    <a:lumMod val="40000"/>
                    <a:lumOff val="60000"/>
                  </a:schemeClr>
                </a:solidFill>
                <a:latin typeface="Palatino Linotype" panose="02040502050505030304" pitchFamily="18" charset="0"/>
              </a:rPr>
              <a:t>different approaches to global history</a:t>
            </a:r>
            <a:r>
              <a:rPr lang="en-GB" sz="2400" dirty="0">
                <a:solidFill>
                  <a:schemeClr val="bg1"/>
                </a:solidFill>
                <a:latin typeface="Palatino Linotype" panose="02040502050505030304" pitchFamily="18" charset="0"/>
              </a:rPr>
              <a:t>.</a:t>
            </a:r>
          </a:p>
          <a:p>
            <a:pPr marL="633413" indent="-515938">
              <a:lnSpc>
                <a:spcPct val="120000"/>
              </a:lnSpc>
              <a:buNone/>
            </a:pPr>
            <a:endParaRPr lang="en-GB" sz="2200" dirty="0">
              <a:solidFill>
                <a:schemeClr val="bg1"/>
              </a:solidFill>
              <a:latin typeface="Palatino Linotype" panose="02040502050505030304" pitchFamily="18" charset="0"/>
            </a:endParaRPr>
          </a:p>
          <a:p>
            <a:pPr marL="633413" indent="-515938">
              <a:lnSpc>
                <a:spcPct val="120000"/>
              </a:lnSpc>
              <a:buNone/>
            </a:pPr>
            <a:r>
              <a:rPr lang="en-GB" sz="2200" dirty="0">
                <a:solidFill>
                  <a:schemeClr val="bg1"/>
                </a:solidFill>
                <a:latin typeface="Palatino Linotype" panose="02040502050505030304" pitchFamily="18" charset="0"/>
              </a:rPr>
              <a:t>•	</a:t>
            </a:r>
            <a:r>
              <a:rPr lang="en-GB" sz="2400" dirty="0">
                <a:solidFill>
                  <a:schemeClr val="bg1"/>
                </a:solidFill>
                <a:latin typeface="Palatino Linotype" panose="02040502050505030304" pitchFamily="18" charset="0"/>
              </a:rPr>
              <a:t>Demonstrate a comprehension of the different way that academics have engaged with the concept of globalisation and </a:t>
            </a:r>
            <a:r>
              <a:rPr lang="en-GB" sz="2400" dirty="0" err="1">
                <a:solidFill>
                  <a:schemeClr val="bg1"/>
                </a:solidFill>
                <a:latin typeface="Palatino Linotype" panose="02040502050505030304" pitchFamily="18" charset="0"/>
              </a:rPr>
              <a:t>glocalisation</a:t>
            </a:r>
            <a:r>
              <a:rPr lang="en-GB" sz="2400" dirty="0">
                <a:solidFill>
                  <a:schemeClr val="bg1"/>
                </a:solidFill>
                <a:latin typeface="Palatino Linotype" panose="02040502050505030304" pitchFamily="18" charset="0"/>
              </a:rPr>
              <a:t>. In particular, to be able to </a:t>
            </a:r>
            <a:r>
              <a:rPr lang="en-GB" sz="2400" dirty="0">
                <a:solidFill>
                  <a:schemeClr val="accent1">
                    <a:lumMod val="40000"/>
                    <a:lumOff val="60000"/>
                  </a:schemeClr>
                </a:solidFill>
                <a:latin typeface="Palatino Linotype" panose="02040502050505030304" pitchFamily="18" charset="0"/>
              </a:rPr>
              <a:t>respond </a:t>
            </a:r>
            <a:r>
              <a:rPr lang="en-GB" sz="2400" u="sng" dirty="0">
                <a:solidFill>
                  <a:schemeClr val="accent1">
                    <a:lumMod val="40000"/>
                    <a:lumOff val="60000"/>
                  </a:schemeClr>
                </a:solidFill>
                <a:latin typeface="Palatino Linotype" panose="02040502050505030304" pitchFamily="18" charset="0"/>
              </a:rPr>
              <a:t>critically or creatively </a:t>
            </a:r>
            <a:r>
              <a:rPr lang="en-GB" sz="2400" dirty="0">
                <a:solidFill>
                  <a:schemeClr val="accent1">
                    <a:lumMod val="40000"/>
                    <a:lumOff val="60000"/>
                  </a:schemeClr>
                </a:solidFill>
                <a:latin typeface="Palatino Linotype" panose="02040502050505030304" pitchFamily="18" charset="0"/>
              </a:rPr>
              <a:t>to various archaeological and historical debates and </a:t>
            </a:r>
            <a:r>
              <a:rPr lang="en-GB" sz="2400" u="sng" dirty="0">
                <a:solidFill>
                  <a:schemeClr val="accent1">
                    <a:lumMod val="40000"/>
                    <a:lumOff val="60000"/>
                  </a:schemeClr>
                </a:solidFill>
                <a:latin typeface="Palatino Linotype" panose="02040502050505030304" pitchFamily="18" charset="0"/>
              </a:rPr>
              <a:t>contributions from the world of literature</a:t>
            </a:r>
            <a:r>
              <a:rPr lang="en-GB" sz="2400" dirty="0">
                <a:solidFill>
                  <a:schemeClr val="bg1"/>
                </a:solidFill>
                <a:latin typeface="Palatino Linotype" panose="02040502050505030304" pitchFamily="18" charset="0"/>
              </a:rPr>
              <a:t>.</a:t>
            </a:r>
          </a:p>
          <a:p>
            <a:pPr marL="118872" indent="0">
              <a:buNone/>
            </a:pPr>
            <a:endParaRPr lang="en-GB" dirty="0">
              <a:latin typeface="Palatino Linotype" panose="02040502050505030304" pitchFamily="18" charset="0"/>
            </a:endParaRPr>
          </a:p>
        </p:txBody>
      </p:sp>
    </p:spTree>
    <p:extLst>
      <p:ext uri="{BB962C8B-B14F-4D97-AF65-F5344CB8AC3E}">
        <p14:creationId xmlns:p14="http://schemas.microsoft.com/office/powerpoint/2010/main" val="2153887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6C793-6CE0-41AD-B729-6BBBA8ED4B8A}"/>
              </a:ext>
            </a:extLst>
          </p:cNvPr>
          <p:cNvSpPr>
            <a:spLocks noGrp="1"/>
          </p:cNvSpPr>
          <p:nvPr>
            <p:ph type="title"/>
          </p:nvPr>
        </p:nvSpPr>
        <p:spPr>
          <a:xfrm>
            <a:off x="345054" y="-18326"/>
            <a:ext cx="11247040" cy="825280"/>
          </a:xfrm>
        </p:spPr>
        <p:txBody>
          <a:bodyPr>
            <a:normAutofit fontScale="90000"/>
          </a:bodyPr>
          <a:lstStyle/>
          <a:p>
            <a:r>
              <a:rPr lang="en-GB" sz="3100" dirty="0">
                <a:solidFill>
                  <a:srgbClr val="92D050"/>
                </a:solidFill>
                <a:latin typeface="Felix Titling" panose="04060505060202020A04" pitchFamily="82" charset="0"/>
              </a:rPr>
              <a:t>Literature &amp; history: Theoretical /historical contexts</a:t>
            </a:r>
            <a:endParaRPr lang="en-GB" sz="3200" dirty="0">
              <a:solidFill>
                <a:srgbClr val="92D050"/>
              </a:solidFill>
              <a:latin typeface="Felix Titling" panose="04060505060202020A04" pitchFamily="82" charset="0"/>
            </a:endParaRPr>
          </a:p>
        </p:txBody>
      </p:sp>
      <p:sp>
        <p:nvSpPr>
          <p:cNvPr id="3" name="Content Placeholder 2">
            <a:extLst>
              <a:ext uri="{FF2B5EF4-FFF2-40B4-BE49-F238E27FC236}">
                <a16:creationId xmlns:a16="http://schemas.microsoft.com/office/drawing/2014/main" id="{B1922A11-9593-4ED4-B275-867C8CC36DE1}"/>
              </a:ext>
            </a:extLst>
          </p:cNvPr>
          <p:cNvSpPr>
            <a:spLocks noGrp="1"/>
          </p:cNvSpPr>
          <p:nvPr>
            <p:ph idx="1"/>
          </p:nvPr>
        </p:nvSpPr>
        <p:spPr>
          <a:xfrm>
            <a:off x="482174" y="764704"/>
            <a:ext cx="10972800" cy="5930082"/>
          </a:xfrm>
        </p:spPr>
        <p:txBody>
          <a:bodyPr>
            <a:normAutofit fontScale="92500" lnSpcReduction="20000"/>
          </a:bodyPr>
          <a:lstStyle/>
          <a:p>
            <a:pPr>
              <a:lnSpc>
                <a:spcPct val="120000"/>
              </a:lnSpc>
            </a:pPr>
            <a:r>
              <a:rPr lang="en-GB" sz="2400" dirty="0">
                <a:solidFill>
                  <a:schemeClr val="bg1"/>
                </a:solidFill>
              </a:rPr>
              <a:t>Enlightenment – reason/ self determination (space hidden)</a:t>
            </a:r>
          </a:p>
          <a:p>
            <a:pPr>
              <a:lnSpc>
                <a:spcPct val="120000"/>
              </a:lnSpc>
            </a:pPr>
            <a:r>
              <a:rPr lang="en-GB" sz="2400" dirty="0">
                <a:solidFill>
                  <a:schemeClr val="bg1"/>
                </a:solidFill>
              </a:rPr>
              <a:t>Modes of writing: the </a:t>
            </a:r>
            <a:r>
              <a:rPr lang="en-GB" sz="2400" dirty="0">
                <a:solidFill>
                  <a:schemeClr val="accent1">
                    <a:lumMod val="40000"/>
                    <a:lumOff val="60000"/>
                  </a:schemeClr>
                </a:solidFill>
              </a:rPr>
              <a:t>novel</a:t>
            </a:r>
            <a:r>
              <a:rPr lang="en-GB" sz="2400" dirty="0">
                <a:solidFill>
                  <a:schemeClr val="bg1"/>
                </a:solidFill>
              </a:rPr>
              <a:t> as enlightenment form; </a:t>
            </a:r>
          </a:p>
          <a:p>
            <a:pPr lvl="1">
              <a:lnSpc>
                <a:spcPct val="120000"/>
              </a:lnSpc>
            </a:pPr>
            <a:r>
              <a:rPr lang="en-GB" sz="2100" dirty="0">
                <a:solidFill>
                  <a:schemeClr val="bg1"/>
                </a:solidFill>
              </a:rPr>
              <a:t>Narratives of individual development and success from dependency to independency</a:t>
            </a:r>
          </a:p>
          <a:p>
            <a:pPr>
              <a:lnSpc>
                <a:spcPct val="120000"/>
              </a:lnSpc>
            </a:pPr>
            <a:r>
              <a:rPr lang="en-GB" sz="2400" dirty="0">
                <a:solidFill>
                  <a:schemeClr val="accent1">
                    <a:lumMod val="40000"/>
                    <a:lumOff val="60000"/>
                  </a:schemeClr>
                </a:solidFill>
              </a:rPr>
              <a:t>Nation state – colonial system</a:t>
            </a:r>
          </a:p>
          <a:p>
            <a:pPr>
              <a:lnSpc>
                <a:spcPct val="120000"/>
              </a:lnSpc>
            </a:pPr>
            <a:r>
              <a:rPr lang="en-GB" sz="2400" dirty="0">
                <a:solidFill>
                  <a:schemeClr val="bg1"/>
                </a:solidFill>
              </a:rPr>
              <a:t>Orientalism (Edward Said): the de-rationalising of colonial subjects &amp; their histories</a:t>
            </a:r>
          </a:p>
          <a:p>
            <a:pPr>
              <a:lnSpc>
                <a:spcPct val="120000"/>
              </a:lnSpc>
            </a:pPr>
            <a:r>
              <a:rPr lang="en-GB" sz="2400" dirty="0">
                <a:solidFill>
                  <a:schemeClr val="bg1"/>
                </a:solidFill>
              </a:rPr>
              <a:t>‘English’ literature </a:t>
            </a:r>
          </a:p>
          <a:p>
            <a:pPr marL="118872" indent="0">
              <a:lnSpc>
                <a:spcPct val="120000"/>
              </a:lnSpc>
              <a:buNone/>
            </a:pPr>
            <a:r>
              <a:rPr lang="en-GB" sz="2400" dirty="0">
                <a:solidFill>
                  <a:schemeClr val="bg1"/>
                </a:solidFill>
              </a:rPr>
              <a:t>	a) Denigration of culture in India – Lord Macaulay</a:t>
            </a:r>
          </a:p>
          <a:p>
            <a:pPr marL="118872" indent="0">
              <a:lnSpc>
                <a:spcPct val="120000"/>
              </a:lnSpc>
              <a:buNone/>
            </a:pPr>
            <a:r>
              <a:rPr lang="en-GB" sz="2400" dirty="0">
                <a:solidFill>
                  <a:schemeClr val="bg1"/>
                </a:solidFill>
              </a:rPr>
              <a:t>	b) ‘Lack of any culture in Caribbean’ – James Froude</a:t>
            </a:r>
          </a:p>
          <a:p>
            <a:pPr marL="118872" indent="0">
              <a:lnSpc>
                <a:spcPct val="120000"/>
              </a:lnSpc>
              <a:buNone/>
            </a:pPr>
            <a:endParaRPr lang="en-GB" sz="1300" dirty="0">
              <a:solidFill>
                <a:schemeClr val="accent1">
                  <a:lumMod val="40000"/>
                  <a:lumOff val="60000"/>
                </a:schemeClr>
              </a:solidFill>
            </a:endParaRPr>
          </a:p>
          <a:p>
            <a:pPr marL="118872" indent="0">
              <a:lnSpc>
                <a:spcPct val="120000"/>
              </a:lnSpc>
              <a:buNone/>
            </a:pPr>
            <a:r>
              <a:rPr lang="en-GB" sz="2600" dirty="0">
                <a:solidFill>
                  <a:srgbClr val="92D050"/>
                </a:solidFill>
              </a:rPr>
              <a:t>Language</a:t>
            </a:r>
            <a:endParaRPr lang="en-GB" sz="2200" dirty="0">
              <a:solidFill>
                <a:srgbClr val="92D050"/>
              </a:solidFill>
            </a:endParaRPr>
          </a:p>
          <a:p>
            <a:pPr>
              <a:lnSpc>
                <a:spcPct val="120000"/>
              </a:lnSpc>
            </a:pPr>
            <a:r>
              <a:rPr lang="en-GB" sz="2400" dirty="0">
                <a:solidFill>
                  <a:schemeClr val="bg1"/>
                </a:solidFill>
              </a:rPr>
              <a:t>Standardisation and nation state – use of </a:t>
            </a:r>
            <a:r>
              <a:rPr lang="en-GB" sz="2400" dirty="0">
                <a:solidFill>
                  <a:schemeClr val="accent1">
                    <a:lumMod val="40000"/>
                    <a:lumOff val="60000"/>
                  </a:schemeClr>
                </a:solidFill>
              </a:rPr>
              <a:t>English</a:t>
            </a:r>
            <a:r>
              <a:rPr lang="en-GB" sz="2400" dirty="0">
                <a:solidFill>
                  <a:schemeClr val="bg1"/>
                </a:solidFill>
              </a:rPr>
              <a:t> means focus on postcolonial</a:t>
            </a:r>
          </a:p>
          <a:p>
            <a:pPr>
              <a:lnSpc>
                <a:spcPct val="120000"/>
              </a:lnSpc>
            </a:pPr>
            <a:r>
              <a:rPr lang="en-GB" sz="2400" dirty="0">
                <a:solidFill>
                  <a:schemeClr val="bg1"/>
                </a:solidFill>
              </a:rPr>
              <a:t>Promotion of dominant language and literature (Wales; India, African countries, Caribbean)</a:t>
            </a:r>
          </a:p>
          <a:p>
            <a:pPr marL="118872" indent="0">
              <a:lnSpc>
                <a:spcPct val="120000"/>
              </a:lnSpc>
              <a:buNone/>
            </a:pPr>
            <a:endParaRPr lang="en-GB" sz="1300" dirty="0">
              <a:solidFill>
                <a:srgbClr val="92D050"/>
              </a:solidFill>
            </a:endParaRPr>
          </a:p>
          <a:p>
            <a:pPr marL="118872" indent="0">
              <a:lnSpc>
                <a:spcPct val="120000"/>
              </a:lnSpc>
              <a:buNone/>
            </a:pPr>
            <a:r>
              <a:rPr lang="en-GB" sz="2600" dirty="0">
                <a:solidFill>
                  <a:srgbClr val="92D050"/>
                </a:solidFill>
              </a:rPr>
              <a:t>Issues </a:t>
            </a:r>
          </a:p>
          <a:p>
            <a:r>
              <a:rPr lang="en-GB" sz="2400" dirty="0">
                <a:solidFill>
                  <a:schemeClr val="bg1"/>
                </a:solidFill>
              </a:rPr>
              <a:t>The </a:t>
            </a:r>
            <a:r>
              <a:rPr lang="en-GB" sz="2400" dirty="0">
                <a:solidFill>
                  <a:schemeClr val="accent1">
                    <a:lumMod val="40000"/>
                    <a:lumOff val="60000"/>
                  </a:schemeClr>
                </a:solidFill>
              </a:rPr>
              <a:t>short story </a:t>
            </a:r>
            <a:r>
              <a:rPr lang="en-GB" sz="2400" dirty="0">
                <a:solidFill>
                  <a:schemeClr val="bg1"/>
                </a:solidFill>
              </a:rPr>
              <a:t>haunts the edges of the novel and its assumption of the nation state especially its association with the marginalised or oppressed group</a:t>
            </a:r>
          </a:p>
          <a:p>
            <a:endParaRPr lang="en-GB" sz="1400" dirty="0">
              <a:solidFill>
                <a:schemeClr val="bg1"/>
              </a:solidFill>
            </a:endParaRPr>
          </a:p>
          <a:p>
            <a:r>
              <a:rPr lang="en-GB" sz="2400" dirty="0">
                <a:solidFill>
                  <a:schemeClr val="bg1"/>
                </a:solidFill>
              </a:rPr>
              <a:t>Use of English: </a:t>
            </a:r>
            <a:r>
              <a:rPr lang="en-GB" sz="2400" dirty="0">
                <a:solidFill>
                  <a:schemeClr val="accent1">
                    <a:lumMod val="40000"/>
                    <a:lumOff val="60000"/>
                  </a:schemeClr>
                </a:solidFill>
              </a:rPr>
              <a:t>Cultural appropriation or cultural oppression</a:t>
            </a:r>
            <a:r>
              <a:rPr lang="en-GB" sz="2400" dirty="0">
                <a:solidFill>
                  <a:schemeClr val="bg1"/>
                </a:solidFill>
              </a:rPr>
              <a:t>? </a:t>
            </a:r>
          </a:p>
          <a:p>
            <a:endParaRPr lang="en-GB" sz="2200" dirty="0">
              <a:solidFill>
                <a:schemeClr val="bg1"/>
              </a:solidFill>
            </a:endParaRPr>
          </a:p>
          <a:p>
            <a:pPr marL="118872" indent="0">
              <a:buNone/>
            </a:pPr>
            <a:endParaRPr lang="en-GB" sz="2200" dirty="0">
              <a:solidFill>
                <a:schemeClr val="bg1"/>
              </a:solidFill>
            </a:endParaRPr>
          </a:p>
        </p:txBody>
      </p:sp>
    </p:spTree>
    <p:extLst>
      <p:ext uri="{BB962C8B-B14F-4D97-AF65-F5344CB8AC3E}">
        <p14:creationId xmlns:p14="http://schemas.microsoft.com/office/powerpoint/2010/main" val="2054046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4" end="1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18205DCE-E200-4408-AAAB-D2040B86D3A2}"/>
              </a:ext>
            </a:extLst>
          </p:cNvPr>
          <p:cNvSpPr txBox="1">
            <a:spLocks noChangeArrowheads="1"/>
          </p:cNvSpPr>
          <p:nvPr/>
        </p:nvSpPr>
        <p:spPr>
          <a:xfrm>
            <a:off x="227862" y="1268760"/>
            <a:ext cx="11592259" cy="590465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80975" lvl="1" indent="0">
              <a:lnSpc>
                <a:spcPct val="100000"/>
              </a:lnSpc>
              <a:spcBef>
                <a:spcPts val="600"/>
              </a:spcBef>
              <a:buFontTx/>
              <a:buNone/>
              <a:defRPr/>
            </a:pPr>
            <a:r>
              <a:rPr lang="en-GB" altLang="en-US" sz="2100" dirty="0">
                <a:solidFill>
                  <a:schemeClr val="bg1"/>
                </a:solidFill>
                <a:latin typeface="Palatino Linotype" panose="02040502050505030304" pitchFamily="18" charset="0"/>
              </a:rPr>
              <a:t>There are still no wholly satisfactory answers to many of the general questions which anyone interested in the early eighteenth-century novelists and their works is likely to ask: Is the novel a new literary form? And if we assume, as is commonly done, that it is, and that it was begun by Defoe, Richardson and Fielding, </a:t>
            </a:r>
            <a:r>
              <a:rPr lang="en-GB" altLang="en-US" sz="2100" dirty="0">
                <a:solidFill>
                  <a:schemeClr val="accent1">
                    <a:lumMod val="40000"/>
                    <a:lumOff val="60000"/>
                  </a:schemeClr>
                </a:solidFill>
                <a:latin typeface="Palatino Linotype" panose="02040502050505030304" pitchFamily="18" charset="0"/>
              </a:rPr>
              <a:t>how does it differ from the prose fiction of the past, from that of Greece, for example, or that of the Middle Ages, or of seventeenth-century France? And is there any reason why these differences appeared when and where they did? </a:t>
            </a:r>
          </a:p>
          <a:p>
            <a:pPr marL="274320" indent="-274320" algn="r">
              <a:lnSpc>
                <a:spcPct val="100000"/>
              </a:lnSpc>
              <a:spcBef>
                <a:spcPts val="600"/>
              </a:spcBef>
              <a:buClr>
                <a:schemeClr val="accent3"/>
              </a:buClr>
              <a:buFontTx/>
              <a:buNone/>
              <a:defRPr/>
            </a:pPr>
            <a:r>
              <a:rPr lang="en-GB" altLang="en-US" sz="1800" dirty="0">
                <a:solidFill>
                  <a:schemeClr val="bg1"/>
                </a:solidFill>
                <a:latin typeface="Palatino Linotype" panose="02040502050505030304" pitchFamily="18" charset="0"/>
              </a:rPr>
              <a:t>Ian Watt, </a:t>
            </a:r>
            <a:r>
              <a:rPr lang="en-GB" altLang="en-US" sz="1800" i="1" dirty="0">
                <a:solidFill>
                  <a:schemeClr val="bg1"/>
                </a:solidFill>
                <a:latin typeface="Palatino Linotype" panose="02040502050505030304" pitchFamily="18" charset="0"/>
              </a:rPr>
              <a:t>The Rise of the Novel</a:t>
            </a:r>
            <a:r>
              <a:rPr lang="en-GB" altLang="en-US" sz="1800" dirty="0">
                <a:solidFill>
                  <a:schemeClr val="bg1"/>
                </a:solidFill>
                <a:latin typeface="Palatino Linotype" panose="02040502050505030304" pitchFamily="18" charset="0"/>
              </a:rPr>
              <a:t>, 1957 p.3.</a:t>
            </a:r>
          </a:p>
          <a:p>
            <a:pPr marL="274320" indent="-274320">
              <a:lnSpc>
                <a:spcPct val="100000"/>
              </a:lnSpc>
              <a:spcBef>
                <a:spcPts val="600"/>
              </a:spcBef>
              <a:buClr>
                <a:schemeClr val="accent3"/>
              </a:buClr>
              <a:buFontTx/>
              <a:buNone/>
              <a:defRPr/>
            </a:pPr>
            <a:endParaRPr lang="en-GB" altLang="en-US" sz="900" dirty="0">
              <a:solidFill>
                <a:schemeClr val="bg1"/>
              </a:solidFill>
              <a:latin typeface="Palatino Linotype" panose="02040502050505030304" pitchFamily="18" charset="0"/>
            </a:endParaRPr>
          </a:p>
          <a:p>
            <a:pPr marL="274320" indent="-274320">
              <a:lnSpc>
                <a:spcPct val="100000"/>
              </a:lnSpc>
              <a:spcBef>
                <a:spcPts val="600"/>
              </a:spcBef>
              <a:buClr>
                <a:schemeClr val="accent3"/>
              </a:buClr>
              <a:buFontTx/>
              <a:buNone/>
              <a:defRPr/>
            </a:pPr>
            <a:endParaRPr lang="en-GB" altLang="en-US" sz="900" dirty="0">
              <a:solidFill>
                <a:schemeClr val="bg1"/>
              </a:solidFill>
              <a:latin typeface="Palatino Linotype" panose="02040502050505030304" pitchFamily="18" charset="0"/>
            </a:endParaRPr>
          </a:p>
          <a:p>
            <a:pPr marL="180975" indent="0">
              <a:lnSpc>
                <a:spcPct val="100000"/>
              </a:lnSpc>
              <a:spcBef>
                <a:spcPts val="600"/>
              </a:spcBef>
              <a:buClr>
                <a:schemeClr val="accent3"/>
              </a:buClr>
              <a:buFontTx/>
              <a:buNone/>
              <a:defRPr/>
            </a:pPr>
            <a:r>
              <a:rPr lang="en-AU" altLang="en-US" sz="2100" dirty="0">
                <a:solidFill>
                  <a:schemeClr val="bg1"/>
                </a:solidFill>
                <a:latin typeface="Palatino Linotype" panose="02040502050505030304" pitchFamily="18" charset="0"/>
              </a:rPr>
              <a:t>The "new" novel of the earlier eighteenth century may be described an institution of the Enlightenment [it partook ] in what Webster‘s dictionary calls </a:t>
            </a:r>
            <a:r>
              <a:rPr lang="en-AU" altLang="en-US" sz="2100" dirty="0">
                <a:solidFill>
                  <a:srgbClr val="92D050"/>
                </a:solidFill>
                <a:latin typeface="Palatino Linotype" panose="02040502050505030304" pitchFamily="18" charset="0"/>
              </a:rPr>
              <a:t>"a philosophic movement … marked by questioning of traditional doctrines and values, a tendency toward individualism, and an emphasis on the idea of universal human progress, the empirical method in science, and the free use of reason"</a:t>
            </a:r>
            <a:r>
              <a:rPr lang="en-AU" altLang="en-US" sz="2100" dirty="0">
                <a:solidFill>
                  <a:schemeClr val="accent1">
                    <a:lumMod val="40000"/>
                    <a:lumOff val="60000"/>
                  </a:schemeClr>
                </a:solidFill>
                <a:latin typeface="Palatino Linotype" panose="02040502050505030304" pitchFamily="18" charset="0"/>
              </a:rPr>
              <a:t> </a:t>
            </a:r>
            <a:r>
              <a:rPr lang="en-AU" altLang="en-US" sz="2100" dirty="0">
                <a:solidFill>
                  <a:schemeClr val="bg1"/>
                </a:solidFill>
                <a:latin typeface="Palatino Linotype" panose="02040502050505030304" pitchFamily="18" charset="0"/>
              </a:rPr>
              <a:t> [and] operated within the Enlightenment model of critical communication.</a:t>
            </a:r>
          </a:p>
          <a:p>
            <a:pPr marL="180975" lvl="1" indent="0" algn="r">
              <a:lnSpc>
                <a:spcPct val="100000"/>
              </a:lnSpc>
              <a:spcBef>
                <a:spcPts val="600"/>
              </a:spcBef>
              <a:buFontTx/>
              <a:buNone/>
              <a:defRPr/>
            </a:pPr>
            <a:r>
              <a:rPr lang="en-AU" altLang="en-US" sz="1800" dirty="0">
                <a:solidFill>
                  <a:schemeClr val="accent1">
                    <a:lumMod val="40000"/>
                    <a:lumOff val="60000"/>
                  </a:schemeClr>
                </a:solidFill>
                <a:latin typeface="Palatino Linotype" panose="02040502050505030304" pitchFamily="18" charset="0"/>
              </a:rPr>
              <a:t>John Bender, ‘Enlightenment Fiction and the Scientific Hypothesis’,  </a:t>
            </a:r>
            <a:r>
              <a:rPr lang="en-AU" altLang="en-US" sz="1800" i="1" dirty="0">
                <a:solidFill>
                  <a:schemeClr val="accent1">
                    <a:lumMod val="40000"/>
                    <a:lumOff val="60000"/>
                  </a:schemeClr>
                </a:solidFill>
                <a:latin typeface="Palatino Linotype" panose="02040502050505030304" pitchFamily="18" charset="0"/>
              </a:rPr>
              <a:t>Representations</a:t>
            </a:r>
            <a:r>
              <a:rPr lang="en-AU" altLang="en-US" sz="1800" dirty="0">
                <a:solidFill>
                  <a:schemeClr val="accent1">
                    <a:lumMod val="40000"/>
                    <a:lumOff val="60000"/>
                  </a:schemeClr>
                </a:solidFill>
                <a:latin typeface="Palatino Linotype" panose="02040502050505030304" pitchFamily="18" charset="0"/>
              </a:rPr>
              <a:t> Vol. 60 (Winter 1997): 1-23</a:t>
            </a:r>
            <a:endParaRPr lang="en-GB" altLang="en-US" sz="1600" dirty="0">
              <a:solidFill>
                <a:schemeClr val="bg1"/>
              </a:solidFill>
              <a:latin typeface="Palatino Linotype" panose="02040502050505030304" pitchFamily="18" charset="0"/>
            </a:endParaRPr>
          </a:p>
        </p:txBody>
      </p:sp>
      <p:sp>
        <p:nvSpPr>
          <p:cNvPr id="7" name="TextBox 6">
            <a:extLst>
              <a:ext uri="{FF2B5EF4-FFF2-40B4-BE49-F238E27FC236}">
                <a16:creationId xmlns:a16="http://schemas.microsoft.com/office/drawing/2014/main" id="{3E032D05-EDF6-4329-BDDD-491A2A222B90}"/>
              </a:ext>
            </a:extLst>
          </p:cNvPr>
          <p:cNvSpPr txBox="1"/>
          <p:nvPr/>
        </p:nvSpPr>
        <p:spPr>
          <a:xfrm>
            <a:off x="1487488" y="116632"/>
            <a:ext cx="9073008" cy="584775"/>
          </a:xfrm>
          <a:prstGeom prst="rect">
            <a:avLst/>
          </a:prstGeom>
          <a:noFill/>
        </p:spPr>
        <p:txBody>
          <a:bodyPr wrap="square">
            <a:spAutoFit/>
          </a:bodyPr>
          <a:lstStyle/>
          <a:p>
            <a:r>
              <a:rPr lang="en-GB" altLang="en-US" sz="3200" dirty="0">
                <a:solidFill>
                  <a:srgbClr val="92D050"/>
                </a:solidFill>
                <a:latin typeface="Felix Titling" panose="04060505060202020A04" pitchFamily="82" charset="0"/>
              </a:rPr>
              <a:t>The novel &amp; the enlightenment </a:t>
            </a:r>
            <a:endParaRPr lang="en-GB" sz="3200" dirty="0">
              <a:solidFill>
                <a:srgbClr val="92D050"/>
              </a:solidFill>
              <a:latin typeface="Felix Titling" panose="04060505060202020A04" pitchFamily="82"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1B45AC-0E78-4B1B-9576-6D0D41E5B418}"/>
              </a:ext>
            </a:extLst>
          </p:cNvPr>
          <p:cNvSpPr txBox="1"/>
          <p:nvPr/>
        </p:nvSpPr>
        <p:spPr>
          <a:xfrm>
            <a:off x="407368" y="692696"/>
            <a:ext cx="11305256" cy="6048672"/>
          </a:xfrm>
          <a:prstGeom prst="rect">
            <a:avLst/>
          </a:prstGeom>
          <a:noFill/>
        </p:spPr>
        <p:txBody>
          <a:bodyPr wrap="square">
            <a:spAutoFit/>
          </a:bodyPr>
          <a:lstStyle/>
          <a:p>
            <a:r>
              <a:rPr lang="en-GB" sz="2000" b="0" i="0" dirty="0">
                <a:solidFill>
                  <a:schemeClr val="bg1"/>
                </a:solidFill>
                <a:effectLst/>
                <a:latin typeface="Palatino Linotype" panose="02040502050505030304" pitchFamily="18" charset="0"/>
              </a:rPr>
              <a:t>About thirty years ago </a:t>
            </a:r>
            <a:r>
              <a:rPr lang="en-GB" sz="2000" b="0" i="0" dirty="0">
                <a:solidFill>
                  <a:schemeClr val="accent1">
                    <a:lumMod val="20000"/>
                    <a:lumOff val="80000"/>
                  </a:schemeClr>
                </a:solidFill>
                <a:effectLst/>
                <a:latin typeface="Palatino Linotype" panose="02040502050505030304" pitchFamily="18" charset="0"/>
              </a:rPr>
              <a:t>Miss Maria Ward, of Huntingdon, with only seven thousand pounds</a:t>
            </a:r>
            <a:r>
              <a:rPr lang="en-GB" sz="2000" b="0" i="0" dirty="0">
                <a:solidFill>
                  <a:schemeClr val="bg1"/>
                </a:solidFill>
                <a:effectLst/>
                <a:latin typeface="Palatino Linotype" panose="02040502050505030304" pitchFamily="18" charset="0"/>
              </a:rPr>
              <a:t>, </a:t>
            </a:r>
            <a:r>
              <a:rPr lang="en-GB" sz="2000" b="0" i="0" dirty="0">
                <a:solidFill>
                  <a:schemeClr val="accent1">
                    <a:lumMod val="20000"/>
                    <a:lumOff val="80000"/>
                  </a:schemeClr>
                </a:solidFill>
                <a:effectLst/>
                <a:latin typeface="Palatino Linotype" panose="02040502050505030304" pitchFamily="18" charset="0"/>
              </a:rPr>
              <a:t>had the good luck to captivate Sir Thomas Bertram, of Mansfield Park, in the county of Northampton, and to be thereby raised to the rank of a baronet's lady, with all the comforts and consequences of an handsome house and large income. </a:t>
            </a:r>
            <a:r>
              <a:rPr lang="en-GB" sz="2000" b="0" i="0" dirty="0">
                <a:solidFill>
                  <a:schemeClr val="bg1"/>
                </a:solidFill>
                <a:effectLst/>
                <a:latin typeface="Palatino Linotype" panose="02040502050505030304" pitchFamily="18" charset="0"/>
              </a:rPr>
              <a:t>All Huntingdon exclaimed on the greatness of the match, and her uncle, the lawyer, himself, allowed her to be </a:t>
            </a:r>
            <a:r>
              <a:rPr lang="en-GB" sz="2000" b="0" i="0" dirty="0">
                <a:solidFill>
                  <a:schemeClr val="accent1">
                    <a:lumMod val="20000"/>
                    <a:lumOff val="80000"/>
                  </a:schemeClr>
                </a:solidFill>
                <a:effectLst/>
                <a:latin typeface="Palatino Linotype" panose="02040502050505030304" pitchFamily="18" charset="0"/>
              </a:rPr>
              <a:t>at least three thousand pounds short of any equitable claim to it</a:t>
            </a:r>
            <a:r>
              <a:rPr lang="en-GB" sz="2000" b="0" i="0" dirty="0">
                <a:solidFill>
                  <a:schemeClr val="bg1"/>
                </a:solidFill>
                <a:effectLst/>
                <a:latin typeface="Palatino Linotype" panose="02040502050505030304" pitchFamily="18" charset="0"/>
              </a:rPr>
              <a:t>. She had two sisters to be benefited by her elevation; and such of their acquaintance as thought Miss Ward and Miss Frances quite as handsome as Miss Maria, did not scruple to predict their marrying with almost equal advantage. But there certainly are </a:t>
            </a:r>
            <a:r>
              <a:rPr lang="en-GB" sz="2000" b="0" i="0" dirty="0">
                <a:solidFill>
                  <a:schemeClr val="accent1">
                    <a:lumMod val="20000"/>
                    <a:lumOff val="80000"/>
                  </a:schemeClr>
                </a:solidFill>
                <a:effectLst/>
                <a:latin typeface="Palatino Linotype" panose="02040502050505030304" pitchFamily="18" charset="0"/>
              </a:rPr>
              <a:t>not so many men of large fortune in the world as there are pretty women to deserve them. </a:t>
            </a:r>
            <a:r>
              <a:rPr lang="en-GB" sz="2000" b="0" i="0" dirty="0">
                <a:solidFill>
                  <a:schemeClr val="bg1"/>
                </a:solidFill>
                <a:effectLst/>
                <a:latin typeface="Palatino Linotype" panose="02040502050505030304" pitchFamily="18" charset="0"/>
              </a:rPr>
              <a:t>Miss Ward, at the end of half a dozen years, found herself obliged to be attached to the Rev. Mr. Norris, a friend of her brother-in-law, with scarcely any private fortune</a:t>
            </a:r>
            <a:r>
              <a:rPr lang="en-GB" sz="2000" dirty="0">
                <a:solidFill>
                  <a:schemeClr val="bg1"/>
                </a:solidFill>
                <a:latin typeface="Palatino Linotype" panose="02040502050505030304" pitchFamily="18" charset="0"/>
              </a:rPr>
              <a:t> </a:t>
            </a:r>
            <a:r>
              <a:rPr lang="en-GB" sz="2000" b="0" i="0" dirty="0">
                <a:solidFill>
                  <a:schemeClr val="bg1"/>
                </a:solidFill>
                <a:effectLst/>
                <a:latin typeface="Palatino Linotype" panose="02040502050505030304" pitchFamily="18" charset="0"/>
              </a:rPr>
              <a:t>… Miss Frances married, in the common phrase, to disoblige her family, and by fixing on a lieutenant of marines, without education, fortune, or connexions, did it very thoroughly. She could hardly have made a more untoward choice. ….. To save herself from useless remonstrance, Mrs. Price never wrote to her family on the subject till actually married. </a:t>
            </a:r>
            <a:r>
              <a:rPr lang="en-GB" sz="2000" b="0" i="0" dirty="0">
                <a:solidFill>
                  <a:schemeClr val="accent1">
                    <a:lumMod val="20000"/>
                    <a:lumOff val="80000"/>
                  </a:schemeClr>
                </a:solidFill>
                <a:effectLst/>
                <a:latin typeface="Palatino Linotype" panose="02040502050505030304" pitchFamily="18" charset="0"/>
              </a:rPr>
              <a:t>Lady Bertram, who was a woman of very tranquil feelings, and a temper remarkably easy and indolent, would have contented herself with merely giving up her sister, and thinking no more of the matter; but Mrs. Norris had a spirit of activity, which could not be satisfied till she had written a long and angry letter to Fanny, to point out the folly of her conduct</a:t>
            </a:r>
            <a:r>
              <a:rPr lang="en-GB" sz="2000" b="0" i="0" dirty="0">
                <a:solidFill>
                  <a:schemeClr val="bg1"/>
                </a:solidFill>
                <a:effectLst/>
                <a:latin typeface="Palatino Linotype" panose="02040502050505030304" pitchFamily="18" charset="0"/>
              </a:rPr>
              <a:t>...  </a:t>
            </a:r>
            <a:endParaRPr lang="en-GB" sz="2000" dirty="0">
              <a:solidFill>
                <a:schemeClr val="bg1"/>
              </a:solidFill>
            </a:endParaRPr>
          </a:p>
        </p:txBody>
      </p:sp>
      <p:sp>
        <p:nvSpPr>
          <p:cNvPr id="5" name="TextBox 4">
            <a:extLst>
              <a:ext uri="{FF2B5EF4-FFF2-40B4-BE49-F238E27FC236}">
                <a16:creationId xmlns:a16="http://schemas.microsoft.com/office/drawing/2014/main" id="{6598D669-5DB6-4EDB-94F9-DFF9EC1AD103}"/>
              </a:ext>
            </a:extLst>
          </p:cNvPr>
          <p:cNvSpPr txBox="1"/>
          <p:nvPr/>
        </p:nvSpPr>
        <p:spPr>
          <a:xfrm>
            <a:off x="203684" y="116632"/>
            <a:ext cx="11784632" cy="461665"/>
          </a:xfrm>
          <a:prstGeom prst="rect">
            <a:avLst/>
          </a:prstGeom>
          <a:noFill/>
        </p:spPr>
        <p:txBody>
          <a:bodyPr wrap="square">
            <a:spAutoFit/>
          </a:bodyPr>
          <a:lstStyle/>
          <a:p>
            <a:r>
              <a:rPr lang="en-GB" sz="2400" b="0" i="0" dirty="0">
                <a:solidFill>
                  <a:srgbClr val="FFC000"/>
                </a:solidFill>
                <a:effectLst/>
                <a:latin typeface="+mj-lt"/>
              </a:rPr>
              <a:t>The novel – property, self </a:t>
            </a:r>
            <a:r>
              <a:rPr lang="en-GB" sz="2400" dirty="0">
                <a:solidFill>
                  <a:srgbClr val="FFC000"/>
                </a:solidFill>
                <a:latin typeface="+mj-lt"/>
              </a:rPr>
              <a:t>determination &amp; women as commodities</a:t>
            </a:r>
          </a:p>
        </p:txBody>
      </p:sp>
      <p:sp>
        <p:nvSpPr>
          <p:cNvPr id="7" name="TextBox 6">
            <a:extLst>
              <a:ext uri="{FF2B5EF4-FFF2-40B4-BE49-F238E27FC236}">
                <a16:creationId xmlns:a16="http://schemas.microsoft.com/office/drawing/2014/main" id="{C6181FA1-0695-4647-A8ED-A35F0446E141}"/>
              </a:ext>
            </a:extLst>
          </p:cNvPr>
          <p:cNvSpPr txBox="1"/>
          <p:nvPr/>
        </p:nvSpPr>
        <p:spPr>
          <a:xfrm>
            <a:off x="6528048" y="6372036"/>
            <a:ext cx="4896544" cy="400110"/>
          </a:xfrm>
          <a:prstGeom prst="rect">
            <a:avLst/>
          </a:prstGeom>
          <a:noFill/>
        </p:spPr>
        <p:txBody>
          <a:bodyPr wrap="square">
            <a:spAutoFit/>
          </a:bodyPr>
          <a:lstStyle/>
          <a:p>
            <a:r>
              <a:rPr lang="en-GB" sz="2000" b="0" i="0" dirty="0">
                <a:solidFill>
                  <a:srgbClr val="FFC000"/>
                </a:solidFill>
                <a:effectLst/>
                <a:latin typeface="Palatino Linotype" panose="02040502050505030304" pitchFamily="18" charset="0"/>
              </a:rPr>
              <a:t>Jane Austen, </a:t>
            </a:r>
            <a:r>
              <a:rPr lang="en-GB" sz="2000" b="0" i="1" dirty="0">
                <a:solidFill>
                  <a:srgbClr val="FFC000"/>
                </a:solidFill>
                <a:effectLst/>
                <a:latin typeface="Palatino Linotype" panose="02040502050505030304" pitchFamily="18" charset="0"/>
              </a:rPr>
              <a:t>Mansfield Park, </a:t>
            </a:r>
            <a:r>
              <a:rPr lang="en-GB" sz="2000" b="0" i="0" dirty="0">
                <a:solidFill>
                  <a:srgbClr val="FFC000"/>
                </a:solidFill>
                <a:effectLst/>
                <a:latin typeface="Palatino Linotype" panose="02040502050505030304" pitchFamily="18" charset="0"/>
              </a:rPr>
              <a:t>1814</a:t>
            </a:r>
            <a:endParaRPr lang="en-GB" sz="2000" dirty="0">
              <a:solidFill>
                <a:srgbClr val="FFC000"/>
              </a:solidFill>
            </a:endParaRPr>
          </a:p>
        </p:txBody>
      </p:sp>
    </p:spTree>
    <p:extLst>
      <p:ext uri="{BB962C8B-B14F-4D97-AF65-F5344CB8AC3E}">
        <p14:creationId xmlns:p14="http://schemas.microsoft.com/office/powerpoint/2010/main" val="630297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715A515-1AFB-4E00-B076-C77BF3150FF4}"/>
              </a:ext>
            </a:extLst>
          </p:cNvPr>
          <p:cNvSpPr txBox="1"/>
          <p:nvPr/>
        </p:nvSpPr>
        <p:spPr>
          <a:xfrm>
            <a:off x="623392" y="2060848"/>
            <a:ext cx="10945216" cy="4039567"/>
          </a:xfrm>
          <a:prstGeom prst="rect">
            <a:avLst/>
          </a:prstGeom>
          <a:noFill/>
        </p:spPr>
        <p:txBody>
          <a:bodyPr wrap="square">
            <a:spAutoFit/>
          </a:bodyPr>
          <a:lstStyle/>
          <a:p>
            <a:pPr eaLnBrk="1" hangingPunct="1">
              <a:defRPr/>
            </a:pPr>
            <a:r>
              <a:rPr lang="en-GB" altLang="en-US" sz="2400" dirty="0">
                <a:solidFill>
                  <a:schemeClr val="accent1">
                    <a:lumMod val="40000"/>
                    <a:lumOff val="60000"/>
                  </a:schemeClr>
                </a:solidFill>
                <a:latin typeface="Palatino Linotype" panose="02040502050505030304" pitchFamily="18" charset="0"/>
              </a:rPr>
              <a:t>Defoe and Richardson are the first great writers in our literature </a:t>
            </a:r>
            <a:r>
              <a:rPr lang="en-GB" altLang="en-US" sz="2400" u="sng" dirty="0">
                <a:solidFill>
                  <a:schemeClr val="accent1">
                    <a:lumMod val="40000"/>
                    <a:lumOff val="60000"/>
                  </a:schemeClr>
                </a:solidFill>
                <a:latin typeface="Palatino Linotype" panose="02040502050505030304" pitchFamily="18" charset="0"/>
              </a:rPr>
              <a:t>who did not </a:t>
            </a:r>
            <a:r>
              <a:rPr lang="en-GB" altLang="en-US" sz="2400" dirty="0">
                <a:solidFill>
                  <a:schemeClr val="accent1">
                    <a:lumMod val="40000"/>
                    <a:lumOff val="60000"/>
                  </a:schemeClr>
                </a:solidFill>
                <a:latin typeface="Palatino Linotype" panose="02040502050505030304" pitchFamily="18" charset="0"/>
              </a:rPr>
              <a:t>take plots  from mythology, history, legend or previous literature. </a:t>
            </a:r>
            <a:r>
              <a:rPr lang="en-GB" altLang="en-US" sz="2400" dirty="0">
                <a:solidFill>
                  <a:schemeClr val="bg1"/>
                </a:solidFill>
                <a:latin typeface="Palatino Linotype" panose="02040502050505030304" pitchFamily="18" charset="0"/>
              </a:rPr>
              <a:t>In this they differ from Chaucer, Spenser, Shakespeare and Milton, for instance, who, like the writers of Greece and Rome, habitually used </a:t>
            </a:r>
            <a:r>
              <a:rPr lang="en-GB" altLang="en-US" sz="2400" dirty="0">
                <a:solidFill>
                  <a:schemeClr val="accent1">
                    <a:lumMod val="40000"/>
                    <a:lumOff val="60000"/>
                  </a:schemeClr>
                </a:solidFill>
                <a:latin typeface="Palatino Linotype" panose="02040502050505030304" pitchFamily="18" charset="0"/>
              </a:rPr>
              <a:t>traditional plots</a:t>
            </a:r>
            <a:r>
              <a:rPr lang="en-GB" altLang="en-US" sz="2400" dirty="0">
                <a:solidFill>
                  <a:schemeClr val="bg1"/>
                </a:solidFill>
                <a:latin typeface="Palatino Linotype" panose="02040502050505030304" pitchFamily="18" charset="0"/>
              </a:rPr>
              <a:t>; and who did so, in the last analysis, because they accepted the general premise of their times ... </a:t>
            </a:r>
          </a:p>
          <a:p>
            <a:pPr eaLnBrk="1" hangingPunct="1">
              <a:defRPr/>
            </a:pPr>
            <a:endParaRPr lang="en-GB" altLang="en-US" sz="1050" dirty="0">
              <a:solidFill>
                <a:schemeClr val="bg1"/>
              </a:solidFill>
              <a:latin typeface="Palatino Linotype" panose="02040502050505030304" pitchFamily="18" charset="0"/>
            </a:endParaRPr>
          </a:p>
          <a:p>
            <a:pPr eaLnBrk="1" hangingPunct="1">
              <a:defRPr/>
            </a:pPr>
            <a:r>
              <a:rPr lang="en-GB" altLang="en-US" sz="2400" dirty="0">
                <a:solidFill>
                  <a:schemeClr val="bg1"/>
                </a:solidFill>
                <a:latin typeface="Palatino Linotype" panose="02040502050505030304" pitchFamily="18" charset="0"/>
              </a:rPr>
              <a:t>After Defoe, Richardson and Fielding in their very different ways continued what was to become the novel's usual practice, </a:t>
            </a:r>
            <a:r>
              <a:rPr lang="en-GB" altLang="en-US" sz="2400" dirty="0">
                <a:solidFill>
                  <a:schemeClr val="accent1">
                    <a:lumMod val="40000"/>
                    <a:lumOff val="60000"/>
                  </a:schemeClr>
                </a:solidFill>
                <a:latin typeface="Palatino Linotype" panose="02040502050505030304" pitchFamily="18" charset="0"/>
              </a:rPr>
              <a:t>the use of non-traditional plots, either wholly invented or based in part on a contemporary incident. </a:t>
            </a:r>
            <a:r>
              <a:rPr lang="en-GB" altLang="en-US" sz="2400" dirty="0">
                <a:solidFill>
                  <a:schemeClr val="bg1"/>
                </a:solidFill>
                <a:latin typeface="Palatino Linotype" panose="02040502050505030304" pitchFamily="18" charset="0"/>
              </a:rPr>
              <a:t>. . . </a:t>
            </a:r>
          </a:p>
          <a:p>
            <a:pPr eaLnBrk="1" hangingPunct="1">
              <a:defRPr/>
            </a:pPr>
            <a:endParaRPr lang="en-GB" altLang="en-US" sz="1000" dirty="0">
              <a:solidFill>
                <a:schemeClr val="bg1"/>
              </a:solidFill>
              <a:latin typeface="Palatino Linotype" panose="02040502050505030304" pitchFamily="18" charset="0"/>
            </a:endParaRPr>
          </a:p>
          <a:p>
            <a:pPr marL="269875" eaLnBrk="1" hangingPunct="1">
              <a:defRPr/>
            </a:pPr>
            <a:r>
              <a:rPr lang="en-GB" altLang="en-US" sz="2000" dirty="0">
                <a:solidFill>
                  <a:schemeClr val="bg1"/>
                </a:solidFill>
                <a:latin typeface="Palatino Linotype" panose="02040502050505030304" pitchFamily="18" charset="0"/>
              </a:rPr>
              <a:t>				Ian Watt (1957)  </a:t>
            </a:r>
            <a:r>
              <a:rPr lang="en-GB" altLang="en-US" sz="2000" i="1" dirty="0">
                <a:solidFill>
                  <a:schemeClr val="bg1"/>
                </a:solidFill>
                <a:latin typeface="Palatino Linotype" panose="02040502050505030304" pitchFamily="18" charset="0"/>
              </a:rPr>
              <a:t>The Rise of the Novel</a:t>
            </a:r>
            <a:r>
              <a:rPr lang="en-GB" altLang="en-US" sz="2000" dirty="0">
                <a:solidFill>
                  <a:schemeClr val="bg1"/>
                </a:solidFill>
                <a:latin typeface="Palatino Linotype" panose="02040502050505030304" pitchFamily="18" charset="0"/>
              </a:rPr>
              <a:t> (</a:t>
            </a:r>
            <a:r>
              <a:rPr lang="en-GB" altLang="en-US" sz="2000" dirty="0" err="1">
                <a:solidFill>
                  <a:schemeClr val="bg1"/>
                </a:solidFill>
                <a:latin typeface="Palatino Linotype" panose="02040502050505030304" pitchFamily="18" charset="0"/>
              </a:rPr>
              <a:t>Chatto</a:t>
            </a:r>
            <a:r>
              <a:rPr lang="en-GB" altLang="en-US" sz="2000" dirty="0">
                <a:solidFill>
                  <a:schemeClr val="bg1"/>
                </a:solidFill>
                <a:latin typeface="Palatino Linotype" panose="02040502050505030304" pitchFamily="18" charset="0"/>
              </a:rPr>
              <a:t> 1963) pp.14-15</a:t>
            </a:r>
          </a:p>
        </p:txBody>
      </p:sp>
      <p:sp>
        <p:nvSpPr>
          <p:cNvPr id="7" name="TextBox 6">
            <a:extLst>
              <a:ext uri="{FF2B5EF4-FFF2-40B4-BE49-F238E27FC236}">
                <a16:creationId xmlns:a16="http://schemas.microsoft.com/office/drawing/2014/main" id="{984F8EAE-2E8F-4952-9F96-A36E03E22E29}"/>
              </a:ext>
            </a:extLst>
          </p:cNvPr>
          <p:cNvSpPr txBox="1"/>
          <p:nvPr/>
        </p:nvSpPr>
        <p:spPr>
          <a:xfrm>
            <a:off x="551384" y="476672"/>
            <a:ext cx="10729192" cy="954107"/>
          </a:xfrm>
          <a:prstGeom prst="rect">
            <a:avLst/>
          </a:prstGeom>
          <a:noFill/>
        </p:spPr>
        <p:txBody>
          <a:bodyPr wrap="square">
            <a:spAutoFit/>
          </a:bodyPr>
          <a:lstStyle/>
          <a:p>
            <a:r>
              <a:rPr lang="en-GB" altLang="en-US" sz="2800" dirty="0">
                <a:solidFill>
                  <a:srgbClr val="92D050"/>
                </a:solidFill>
                <a:latin typeface="Felix Titling" panose="04060505060202020A04" pitchFamily="82" charset="0"/>
              </a:rPr>
              <a:t>The </a:t>
            </a:r>
            <a:r>
              <a:rPr lang="en-GB" altLang="en-US" sz="2800" dirty="0">
                <a:solidFill>
                  <a:schemeClr val="accent1">
                    <a:lumMod val="40000"/>
                    <a:lumOff val="60000"/>
                  </a:schemeClr>
                </a:solidFill>
                <a:latin typeface="Felix Titling" panose="04060505060202020A04" pitchFamily="82" charset="0"/>
              </a:rPr>
              <a:t>novel</a:t>
            </a:r>
            <a:r>
              <a:rPr lang="en-GB" altLang="en-US" sz="2800" dirty="0">
                <a:solidFill>
                  <a:srgbClr val="92D050"/>
                </a:solidFill>
                <a:latin typeface="Felix Titling" panose="04060505060202020A04" pitchFamily="82" charset="0"/>
              </a:rPr>
              <a:t> &amp; the new: individual plots to mirror the self-determining individual</a:t>
            </a:r>
            <a:endParaRPr lang="en-GB" sz="2800" dirty="0">
              <a:solidFill>
                <a:srgbClr val="92D050"/>
              </a:solidFill>
              <a:latin typeface="Felix Titling" panose="04060505060202020A04" pitchFamily="82" charset="0"/>
            </a:endParaRPr>
          </a:p>
        </p:txBody>
      </p:sp>
    </p:spTree>
    <p:extLst>
      <p:ext uri="{BB962C8B-B14F-4D97-AF65-F5344CB8AC3E}">
        <p14:creationId xmlns:p14="http://schemas.microsoft.com/office/powerpoint/2010/main" val="2891030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ADC8FA-6126-40C7-9CE9-1E2046279C63}"/>
              </a:ext>
            </a:extLst>
          </p:cNvPr>
          <p:cNvSpPr>
            <a:spLocks noGrp="1"/>
          </p:cNvSpPr>
          <p:nvPr>
            <p:ph idx="1"/>
          </p:nvPr>
        </p:nvSpPr>
        <p:spPr>
          <a:xfrm>
            <a:off x="191344" y="980728"/>
            <a:ext cx="11809312" cy="5760640"/>
          </a:xfrm>
        </p:spPr>
        <p:txBody>
          <a:bodyPr>
            <a:normAutofit fontScale="92500" lnSpcReduction="10000"/>
          </a:bodyPr>
          <a:lstStyle/>
          <a:p>
            <a:pPr marL="118872" indent="0">
              <a:lnSpc>
                <a:spcPct val="120000"/>
              </a:lnSpc>
              <a:buNone/>
            </a:pPr>
            <a:r>
              <a:rPr lang="en-GB" sz="2200" dirty="0">
                <a:solidFill>
                  <a:srgbClr val="92D050"/>
                </a:solidFill>
              </a:rPr>
              <a:t>"</a:t>
            </a:r>
            <a:r>
              <a:rPr lang="en-GB" sz="3000" dirty="0">
                <a:solidFill>
                  <a:srgbClr val="92D050"/>
                </a:solidFill>
              </a:rPr>
              <a:t>In an anthropological spirit, then, I propose the following definition of the nation: it is an imagined political community - and imagined as both </a:t>
            </a:r>
            <a:r>
              <a:rPr lang="en-GB" sz="3000" u="sng" dirty="0">
                <a:solidFill>
                  <a:srgbClr val="92D050"/>
                </a:solidFill>
              </a:rPr>
              <a:t>inherently limited </a:t>
            </a:r>
            <a:r>
              <a:rPr lang="en-GB" sz="3000" dirty="0">
                <a:solidFill>
                  <a:srgbClr val="92D050"/>
                </a:solidFill>
              </a:rPr>
              <a:t>and </a:t>
            </a:r>
            <a:r>
              <a:rPr lang="en-GB" sz="3000" u="sng" dirty="0">
                <a:solidFill>
                  <a:srgbClr val="92D050"/>
                </a:solidFill>
              </a:rPr>
              <a:t>sovereign</a:t>
            </a:r>
            <a:r>
              <a:rPr lang="en-GB" sz="3000" dirty="0">
                <a:solidFill>
                  <a:srgbClr val="92D050"/>
                </a:solidFill>
              </a:rPr>
              <a:t>.</a:t>
            </a:r>
          </a:p>
          <a:p>
            <a:pPr marL="118872" indent="0">
              <a:lnSpc>
                <a:spcPct val="120000"/>
              </a:lnSpc>
              <a:buNone/>
            </a:pPr>
            <a:endParaRPr lang="en-GB" sz="900" dirty="0">
              <a:solidFill>
                <a:schemeClr val="bg1"/>
              </a:solidFill>
            </a:endParaRPr>
          </a:p>
          <a:p>
            <a:pPr marL="118872" indent="0">
              <a:lnSpc>
                <a:spcPct val="120000"/>
              </a:lnSpc>
              <a:buNone/>
            </a:pPr>
            <a:r>
              <a:rPr lang="en-GB" sz="2300" dirty="0">
                <a:solidFill>
                  <a:schemeClr val="accent1">
                    <a:lumMod val="40000"/>
                    <a:lumOff val="60000"/>
                  </a:schemeClr>
                </a:solidFill>
              </a:rPr>
              <a:t>It is imagined because the members of even the smallest nation will never know most of their fellow-members, meet them, or even hear of them, yet in the minds of each lives the image of their communion</a:t>
            </a:r>
            <a:r>
              <a:rPr lang="en-GB" sz="2300" dirty="0">
                <a:solidFill>
                  <a:schemeClr val="bg1"/>
                </a:solidFill>
              </a:rPr>
              <a:t>. … [</a:t>
            </a:r>
            <a:r>
              <a:rPr lang="en-GB" sz="2200" dirty="0">
                <a:solidFill>
                  <a:schemeClr val="bg1"/>
                </a:solidFill>
              </a:rPr>
              <a:t>…]</a:t>
            </a:r>
          </a:p>
          <a:p>
            <a:pPr marL="118872" indent="0">
              <a:lnSpc>
                <a:spcPct val="120000"/>
              </a:lnSpc>
              <a:buNone/>
            </a:pPr>
            <a:endParaRPr lang="en-GB" sz="900" dirty="0">
              <a:solidFill>
                <a:schemeClr val="bg1"/>
              </a:solidFill>
            </a:endParaRPr>
          </a:p>
          <a:p>
            <a:pPr marL="118872" indent="0">
              <a:lnSpc>
                <a:spcPct val="120000"/>
              </a:lnSpc>
              <a:buNone/>
            </a:pPr>
            <a:r>
              <a:rPr lang="en-GB" sz="2400" dirty="0">
                <a:solidFill>
                  <a:schemeClr val="bg1"/>
                </a:solidFill>
              </a:rPr>
              <a:t>It is imagined as sovereign because </a:t>
            </a:r>
            <a:r>
              <a:rPr lang="en-GB" sz="2400" dirty="0">
                <a:solidFill>
                  <a:schemeClr val="accent1">
                    <a:lumMod val="20000"/>
                    <a:lumOff val="80000"/>
                  </a:schemeClr>
                </a:solidFill>
              </a:rPr>
              <a:t>the concept was born in an age in which Enlightenment and Revolution were destroying the legitimacy of the divinely-ordained, hierarchical dynastic realm. </a:t>
            </a:r>
            <a:r>
              <a:rPr lang="en-GB" sz="2400" dirty="0">
                <a:solidFill>
                  <a:schemeClr val="bg1"/>
                </a:solidFill>
              </a:rPr>
              <a:t>Coming to maturity at a stage of human history when even the most devout adherents of any universal religion were inescapably confronted with the living pluralism of such religions, and the </a:t>
            </a:r>
            <a:r>
              <a:rPr lang="en-GB" sz="2400" dirty="0" err="1">
                <a:solidFill>
                  <a:schemeClr val="bg1"/>
                </a:solidFill>
              </a:rPr>
              <a:t>allomorphism</a:t>
            </a:r>
            <a:r>
              <a:rPr lang="en-GB" sz="2400" dirty="0">
                <a:solidFill>
                  <a:schemeClr val="bg1"/>
                </a:solidFill>
              </a:rPr>
              <a:t> between each faith's ontological claims and territorial stretch, nations dream of being free, and, if under God, directly so. </a:t>
            </a:r>
            <a:r>
              <a:rPr lang="en-GB" sz="2400" dirty="0">
                <a:solidFill>
                  <a:srgbClr val="92D050"/>
                </a:solidFill>
              </a:rPr>
              <a:t>The gage and emblem of this freedom is the sovereign state.</a:t>
            </a:r>
            <a:endParaRPr lang="en-GB" sz="2200" dirty="0">
              <a:solidFill>
                <a:schemeClr val="bg1"/>
              </a:solidFill>
            </a:endParaRPr>
          </a:p>
        </p:txBody>
      </p:sp>
      <p:sp>
        <p:nvSpPr>
          <p:cNvPr id="7" name="TextBox 6">
            <a:extLst>
              <a:ext uri="{FF2B5EF4-FFF2-40B4-BE49-F238E27FC236}">
                <a16:creationId xmlns:a16="http://schemas.microsoft.com/office/drawing/2014/main" id="{6149EDC4-DCA3-4216-BF5A-B06B577CF825}"/>
              </a:ext>
            </a:extLst>
          </p:cNvPr>
          <p:cNvSpPr txBox="1"/>
          <p:nvPr/>
        </p:nvSpPr>
        <p:spPr>
          <a:xfrm>
            <a:off x="623392" y="179348"/>
            <a:ext cx="10081120" cy="523220"/>
          </a:xfrm>
          <a:prstGeom prst="rect">
            <a:avLst/>
          </a:prstGeom>
          <a:noFill/>
        </p:spPr>
        <p:txBody>
          <a:bodyPr wrap="square">
            <a:spAutoFit/>
          </a:bodyPr>
          <a:lstStyle/>
          <a:p>
            <a:r>
              <a:rPr lang="en-GB" sz="2800" dirty="0">
                <a:solidFill>
                  <a:schemeClr val="accent1">
                    <a:lumMod val="40000"/>
                    <a:lumOff val="60000"/>
                  </a:schemeClr>
                </a:solidFill>
                <a:latin typeface="+mj-lt"/>
              </a:rPr>
              <a:t>The development of the nation state (1)</a:t>
            </a:r>
          </a:p>
        </p:txBody>
      </p:sp>
    </p:spTree>
    <p:extLst>
      <p:ext uri="{BB962C8B-B14F-4D97-AF65-F5344CB8AC3E}">
        <p14:creationId xmlns:p14="http://schemas.microsoft.com/office/powerpoint/2010/main" val="2759909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6581F1-F0A6-4B4A-BB44-8ECAD0B62271}"/>
              </a:ext>
            </a:extLst>
          </p:cNvPr>
          <p:cNvSpPr>
            <a:spLocks noGrp="1"/>
          </p:cNvSpPr>
          <p:nvPr>
            <p:ph idx="1"/>
          </p:nvPr>
        </p:nvSpPr>
        <p:spPr>
          <a:xfrm>
            <a:off x="479376" y="1196752"/>
            <a:ext cx="11017224" cy="5040560"/>
          </a:xfrm>
        </p:spPr>
        <p:txBody>
          <a:bodyPr>
            <a:normAutofit fontScale="47500" lnSpcReduction="20000"/>
          </a:bodyPr>
          <a:lstStyle/>
          <a:p>
            <a:pPr marL="118872" indent="0">
              <a:lnSpc>
                <a:spcPct val="120000"/>
              </a:lnSpc>
              <a:buNone/>
            </a:pPr>
            <a:r>
              <a:rPr lang="en-GB" sz="4600" dirty="0">
                <a:solidFill>
                  <a:schemeClr val="bg1"/>
                </a:solidFill>
              </a:rPr>
              <a:t>"</a:t>
            </a:r>
            <a:r>
              <a:rPr lang="en-GB" sz="4600" dirty="0">
                <a:solidFill>
                  <a:schemeClr val="accent1">
                    <a:lumMod val="20000"/>
                    <a:lumOff val="80000"/>
                  </a:schemeClr>
                </a:solidFill>
              </a:rPr>
              <a:t>regardless of the actual inequality and exploitation that may prevail in each, the nation is always conceived as a deep, horizontal comradeship. </a:t>
            </a:r>
            <a:r>
              <a:rPr lang="en-GB" sz="4600" dirty="0">
                <a:solidFill>
                  <a:schemeClr val="bg1"/>
                </a:solidFill>
              </a:rPr>
              <a:t>Ultimately it is this fraternity that makes it possible, over the past two centuries, for so many millions of people, not so much to kill, as willingly to die for such limited imaginings.</a:t>
            </a:r>
          </a:p>
          <a:p>
            <a:pPr marL="118872" indent="0">
              <a:lnSpc>
                <a:spcPct val="120000"/>
              </a:lnSpc>
              <a:buNone/>
            </a:pPr>
            <a:endParaRPr lang="en-GB" sz="2900" dirty="0">
              <a:solidFill>
                <a:schemeClr val="bg1"/>
              </a:solidFill>
            </a:endParaRPr>
          </a:p>
          <a:p>
            <a:pPr marL="118872" indent="0">
              <a:lnSpc>
                <a:spcPct val="120000"/>
              </a:lnSpc>
              <a:buNone/>
            </a:pPr>
            <a:endParaRPr lang="en-GB" sz="2900" dirty="0">
              <a:solidFill>
                <a:schemeClr val="bg1"/>
              </a:solidFill>
            </a:endParaRPr>
          </a:p>
          <a:p>
            <a:pPr marL="118872" indent="0">
              <a:lnSpc>
                <a:spcPct val="120000"/>
              </a:lnSpc>
              <a:buNone/>
            </a:pPr>
            <a:r>
              <a:rPr lang="en-GB" sz="4200" dirty="0">
                <a:solidFill>
                  <a:schemeClr val="bg1"/>
                </a:solidFill>
              </a:rPr>
              <a:t>"</a:t>
            </a:r>
            <a:r>
              <a:rPr lang="en-GB" sz="4600" dirty="0">
                <a:solidFill>
                  <a:schemeClr val="bg1"/>
                </a:solidFill>
              </a:rPr>
              <a:t>These deaths bring us abruptly face to face with the central problem posed by nationalism: </a:t>
            </a:r>
            <a:r>
              <a:rPr lang="en-GB" sz="4600" dirty="0">
                <a:solidFill>
                  <a:schemeClr val="accent1">
                    <a:lumMod val="20000"/>
                    <a:lumOff val="80000"/>
                  </a:schemeClr>
                </a:solidFill>
              </a:rPr>
              <a:t>what makes the shrunken imaginings of recent history (scarcely more than two centuries) generate such colossal sacrifices? </a:t>
            </a:r>
            <a:r>
              <a:rPr lang="en-GB" sz="4600" dirty="0">
                <a:solidFill>
                  <a:schemeClr val="bg1"/>
                </a:solidFill>
              </a:rPr>
              <a:t>I believe that the beginnings of an answer lie in the cultural roots of nationalism.“</a:t>
            </a:r>
          </a:p>
          <a:p>
            <a:pPr marL="118872" indent="0">
              <a:lnSpc>
                <a:spcPct val="120000"/>
              </a:lnSpc>
              <a:buNone/>
            </a:pPr>
            <a:endParaRPr lang="en-GB" sz="4600" dirty="0">
              <a:solidFill>
                <a:schemeClr val="bg1"/>
              </a:solidFill>
            </a:endParaRPr>
          </a:p>
          <a:p>
            <a:pPr marL="411480" lvl="1" indent="0">
              <a:lnSpc>
                <a:spcPct val="120000"/>
              </a:lnSpc>
              <a:buNone/>
            </a:pPr>
            <a:r>
              <a:rPr lang="en-GB" sz="3800" dirty="0">
                <a:solidFill>
                  <a:schemeClr val="accent1">
                    <a:lumMod val="40000"/>
                    <a:lumOff val="60000"/>
                  </a:schemeClr>
                </a:solidFill>
              </a:rPr>
              <a:t>			Benedict Anderson,  </a:t>
            </a:r>
            <a:r>
              <a:rPr lang="en-GB" sz="3800" i="1" dirty="0">
                <a:solidFill>
                  <a:schemeClr val="accent1">
                    <a:lumMod val="40000"/>
                    <a:lumOff val="60000"/>
                  </a:schemeClr>
                </a:solidFill>
              </a:rPr>
              <a:t>Imagined Communities: Reflections on the Origin and Spread of 			Nationalism. </a:t>
            </a:r>
            <a:r>
              <a:rPr lang="en-GB" sz="3800" dirty="0">
                <a:solidFill>
                  <a:schemeClr val="accent1">
                    <a:lumMod val="40000"/>
                    <a:lumOff val="60000"/>
                  </a:schemeClr>
                </a:solidFill>
              </a:rPr>
              <a:t>Rev. </a:t>
            </a:r>
            <a:r>
              <a:rPr lang="en-GB" sz="3800" dirty="0" err="1">
                <a:solidFill>
                  <a:schemeClr val="accent1">
                    <a:lumMod val="40000"/>
                    <a:lumOff val="60000"/>
                  </a:schemeClr>
                </a:solidFill>
              </a:rPr>
              <a:t>Edn</a:t>
            </a:r>
            <a:r>
              <a:rPr lang="en-GB" sz="3800" dirty="0">
                <a:solidFill>
                  <a:schemeClr val="accent1">
                    <a:lumMod val="40000"/>
                    <a:lumOff val="60000"/>
                  </a:schemeClr>
                </a:solidFill>
              </a:rPr>
              <a:t> ed. London and New York: Verso, 1991, pp. 5-7.</a:t>
            </a:r>
          </a:p>
          <a:p>
            <a:pPr marL="411480" lvl="1" indent="0">
              <a:lnSpc>
                <a:spcPct val="120000"/>
              </a:lnSpc>
              <a:buNone/>
            </a:pPr>
            <a:endParaRPr lang="en-GB" sz="3800" dirty="0">
              <a:solidFill>
                <a:schemeClr val="accent1">
                  <a:lumMod val="40000"/>
                  <a:lumOff val="60000"/>
                </a:schemeClr>
              </a:solidFill>
            </a:endParaRPr>
          </a:p>
          <a:p>
            <a:pPr marL="411480" lvl="1" indent="0" algn="r">
              <a:lnSpc>
                <a:spcPct val="120000"/>
              </a:lnSpc>
              <a:buNone/>
            </a:pPr>
            <a:r>
              <a:rPr lang="en-GB" sz="3800" dirty="0">
                <a:solidFill>
                  <a:srgbClr val="FFC000"/>
                </a:solidFill>
              </a:rPr>
              <a:t>(Nationalism feeding empire </a:t>
            </a:r>
            <a:r>
              <a:rPr lang="en-GB" sz="3800" dirty="0" err="1">
                <a:solidFill>
                  <a:srgbClr val="FFC000"/>
                </a:solidFill>
              </a:rPr>
              <a:t>cf</a:t>
            </a:r>
            <a:r>
              <a:rPr lang="en-GB" sz="3800" dirty="0">
                <a:solidFill>
                  <a:srgbClr val="FFC000"/>
                </a:solidFill>
              </a:rPr>
              <a:t> Spivak – next slide)</a:t>
            </a:r>
          </a:p>
          <a:p>
            <a:pPr marL="118872" indent="0">
              <a:lnSpc>
                <a:spcPct val="120000"/>
              </a:lnSpc>
              <a:buNone/>
            </a:pPr>
            <a:endParaRPr lang="en-GB" sz="3800" dirty="0">
              <a:solidFill>
                <a:schemeClr val="bg1"/>
              </a:solidFill>
            </a:endParaRPr>
          </a:p>
        </p:txBody>
      </p:sp>
      <p:sp>
        <p:nvSpPr>
          <p:cNvPr id="2" name="TextBox 1">
            <a:extLst>
              <a:ext uri="{FF2B5EF4-FFF2-40B4-BE49-F238E27FC236}">
                <a16:creationId xmlns:a16="http://schemas.microsoft.com/office/drawing/2014/main" id="{7D70408D-92F9-48C5-BC8D-9755B9B8F933}"/>
              </a:ext>
            </a:extLst>
          </p:cNvPr>
          <p:cNvSpPr txBox="1"/>
          <p:nvPr/>
        </p:nvSpPr>
        <p:spPr>
          <a:xfrm>
            <a:off x="623392" y="179348"/>
            <a:ext cx="10153128" cy="523220"/>
          </a:xfrm>
          <a:prstGeom prst="rect">
            <a:avLst/>
          </a:prstGeom>
          <a:noFill/>
        </p:spPr>
        <p:txBody>
          <a:bodyPr wrap="square">
            <a:spAutoFit/>
          </a:bodyPr>
          <a:lstStyle/>
          <a:p>
            <a:r>
              <a:rPr lang="en-GB" sz="2800" dirty="0">
                <a:solidFill>
                  <a:srgbClr val="92D050"/>
                </a:solidFill>
                <a:latin typeface="+mj-lt"/>
              </a:rPr>
              <a:t>The development of the nation state (2)</a:t>
            </a:r>
          </a:p>
        </p:txBody>
      </p:sp>
    </p:spTree>
    <p:extLst>
      <p:ext uri="{BB962C8B-B14F-4D97-AF65-F5344CB8AC3E}">
        <p14:creationId xmlns:p14="http://schemas.microsoft.com/office/powerpoint/2010/main" val="966391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812AF96-C5AA-44A8-847E-810D91ACA2FE}"/>
              </a:ext>
            </a:extLst>
          </p:cNvPr>
          <p:cNvSpPr txBox="1"/>
          <p:nvPr/>
        </p:nvSpPr>
        <p:spPr>
          <a:xfrm>
            <a:off x="479376" y="1268760"/>
            <a:ext cx="11233248" cy="5447645"/>
          </a:xfrm>
          <a:prstGeom prst="rect">
            <a:avLst/>
          </a:prstGeom>
          <a:noFill/>
        </p:spPr>
        <p:txBody>
          <a:bodyPr wrap="square">
            <a:spAutoFit/>
          </a:bodyPr>
          <a:lstStyle/>
          <a:p>
            <a:r>
              <a:rPr lang="en-GB" sz="2100" dirty="0">
                <a:solidFill>
                  <a:schemeClr val="bg1"/>
                </a:solidFill>
              </a:rPr>
              <a:t>It should not be possible to read nineteenth-century British literature without remembering that </a:t>
            </a:r>
            <a:r>
              <a:rPr lang="en-GB" sz="2100" dirty="0">
                <a:solidFill>
                  <a:schemeClr val="accent1">
                    <a:lumMod val="40000"/>
                    <a:lumOff val="60000"/>
                  </a:schemeClr>
                </a:solidFill>
              </a:rPr>
              <a:t>imperialism, understood as England's social mission, was a crucial part of the cultural representation of England to the English. </a:t>
            </a:r>
            <a:r>
              <a:rPr lang="en-GB" sz="2100" dirty="0">
                <a:solidFill>
                  <a:srgbClr val="92D050"/>
                </a:solidFill>
              </a:rPr>
              <a:t>The role of literature in the production of cultural representation should not be ignored</a:t>
            </a:r>
            <a:r>
              <a:rPr lang="en-GB" sz="2100" dirty="0">
                <a:solidFill>
                  <a:schemeClr val="bg1"/>
                </a:solidFill>
              </a:rPr>
              <a:t>. These two obvious "facts" continue to  be disregarded in the reading of nineteenth-century British literature. This itself attests to the continuing success of the imperialist project, displaced and dispersed into more modern forms. </a:t>
            </a:r>
          </a:p>
          <a:p>
            <a:endParaRPr lang="en-GB" sz="2100" dirty="0">
              <a:solidFill>
                <a:schemeClr val="bg1"/>
              </a:solidFill>
            </a:endParaRPr>
          </a:p>
          <a:p>
            <a:r>
              <a:rPr lang="en-GB" sz="2100" dirty="0">
                <a:solidFill>
                  <a:schemeClr val="bg1"/>
                </a:solidFill>
              </a:rPr>
              <a:t>If these "facts" were remembered, not only in </a:t>
            </a:r>
            <a:r>
              <a:rPr lang="en-GB" sz="2100" dirty="0">
                <a:solidFill>
                  <a:srgbClr val="92D050"/>
                </a:solidFill>
              </a:rPr>
              <a:t>the study of British literature but in the study of the literatures of the European colonizing cultures of the great age of imperialism, we would produce a narrative, in literary history, of the "worlding" of what is now called "the Third World."</a:t>
            </a:r>
            <a:r>
              <a:rPr lang="en-GB" sz="2100" dirty="0">
                <a:solidFill>
                  <a:schemeClr val="bg1"/>
                </a:solidFill>
              </a:rPr>
              <a:t> To consider the Third World as distant cultures, exploited but with rich intact literary heritages waiting to be recovered, interpreted, and </a:t>
            </a:r>
            <a:r>
              <a:rPr lang="en-GB" sz="2100" dirty="0" err="1">
                <a:solidFill>
                  <a:schemeClr val="bg1"/>
                </a:solidFill>
              </a:rPr>
              <a:t>curricularized</a:t>
            </a:r>
            <a:r>
              <a:rPr lang="en-GB" sz="2100" dirty="0">
                <a:solidFill>
                  <a:schemeClr val="bg1"/>
                </a:solidFill>
              </a:rPr>
              <a:t> in English translation </a:t>
            </a:r>
            <a:r>
              <a:rPr lang="en-GB" sz="2100" dirty="0">
                <a:solidFill>
                  <a:schemeClr val="accent1">
                    <a:lumMod val="40000"/>
                    <a:lumOff val="60000"/>
                  </a:schemeClr>
                </a:solidFill>
              </a:rPr>
              <a:t>fosters the emergence of "the Third World" as a signifier that allows us to forget that "worlding," even as it expands the empire of the literary discipline</a:t>
            </a:r>
            <a:r>
              <a:rPr lang="en-GB" sz="2100" dirty="0">
                <a:solidFill>
                  <a:schemeClr val="bg1"/>
                </a:solidFill>
              </a:rPr>
              <a:t>.</a:t>
            </a:r>
          </a:p>
          <a:p>
            <a:r>
              <a:rPr lang="en-GB" dirty="0">
                <a:solidFill>
                  <a:schemeClr val="bg1"/>
                </a:solidFill>
              </a:rPr>
              <a:t>	</a:t>
            </a:r>
          </a:p>
          <a:p>
            <a:r>
              <a:rPr lang="en-GB" dirty="0">
                <a:solidFill>
                  <a:schemeClr val="bg1"/>
                </a:solidFill>
              </a:rPr>
              <a:t>	Gayatri </a:t>
            </a:r>
            <a:r>
              <a:rPr lang="en-GB" dirty="0" err="1">
                <a:solidFill>
                  <a:schemeClr val="bg1"/>
                </a:solidFill>
              </a:rPr>
              <a:t>Chakravorty</a:t>
            </a:r>
            <a:r>
              <a:rPr lang="en-GB" dirty="0">
                <a:solidFill>
                  <a:schemeClr val="bg1"/>
                </a:solidFill>
              </a:rPr>
              <a:t> Spivak, ‘Three Women's Texts and a Critique of Imperialism,’ </a:t>
            </a:r>
            <a:r>
              <a:rPr lang="en-GB" i="1" dirty="0">
                <a:solidFill>
                  <a:schemeClr val="bg1"/>
                </a:solidFill>
              </a:rPr>
              <a:t>Critical Inquiry 	</a:t>
            </a:r>
            <a:r>
              <a:rPr lang="en-GB" dirty="0">
                <a:solidFill>
                  <a:schemeClr val="bg1"/>
                </a:solidFill>
              </a:rPr>
              <a:t>12:1 (Autumn, 1985) </a:t>
            </a:r>
            <a:r>
              <a:rPr lang="en-GB" i="1" dirty="0">
                <a:solidFill>
                  <a:schemeClr val="bg1"/>
                </a:solidFill>
              </a:rPr>
              <a:t>"Race," Writing, and Difference </a:t>
            </a:r>
          </a:p>
        </p:txBody>
      </p:sp>
      <p:sp>
        <p:nvSpPr>
          <p:cNvPr id="5" name="TextBox 4">
            <a:extLst>
              <a:ext uri="{FF2B5EF4-FFF2-40B4-BE49-F238E27FC236}">
                <a16:creationId xmlns:a16="http://schemas.microsoft.com/office/drawing/2014/main" id="{DA39F707-2CC8-4631-AECD-9167DC17DF66}"/>
              </a:ext>
            </a:extLst>
          </p:cNvPr>
          <p:cNvSpPr txBox="1"/>
          <p:nvPr/>
        </p:nvSpPr>
        <p:spPr>
          <a:xfrm>
            <a:off x="191344" y="260648"/>
            <a:ext cx="11377264" cy="523220"/>
          </a:xfrm>
          <a:prstGeom prst="rect">
            <a:avLst/>
          </a:prstGeom>
          <a:noFill/>
        </p:spPr>
        <p:txBody>
          <a:bodyPr wrap="square">
            <a:spAutoFit/>
          </a:bodyPr>
          <a:lstStyle/>
          <a:p>
            <a:r>
              <a:rPr lang="en-GB" sz="2400" dirty="0">
                <a:solidFill>
                  <a:schemeClr val="accent1">
                    <a:lumMod val="40000"/>
                    <a:lumOff val="60000"/>
                  </a:schemeClr>
                </a:solidFill>
                <a:latin typeface="+mj-lt"/>
              </a:rPr>
              <a:t>‘</a:t>
            </a:r>
            <a:r>
              <a:rPr lang="en-GB" sz="2800" dirty="0">
                <a:solidFill>
                  <a:schemeClr val="accent1">
                    <a:lumMod val="40000"/>
                    <a:lumOff val="60000"/>
                  </a:schemeClr>
                </a:solidFill>
                <a:latin typeface="+mj-lt"/>
              </a:rPr>
              <a:t>English Literature’: the empire of the literary discipline</a:t>
            </a:r>
            <a:endParaRPr lang="en-GB" sz="2400" dirty="0">
              <a:solidFill>
                <a:schemeClr val="accent1">
                  <a:lumMod val="40000"/>
                  <a:lumOff val="60000"/>
                </a:schemeClr>
              </a:solidFill>
              <a:latin typeface="+mj-lt"/>
            </a:endParaRPr>
          </a:p>
        </p:txBody>
      </p:sp>
    </p:spTree>
    <p:extLst>
      <p:ext uri="{BB962C8B-B14F-4D97-AF65-F5344CB8AC3E}">
        <p14:creationId xmlns:p14="http://schemas.microsoft.com/office/powerpoint/2010/main" val="1635325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EE35FE-5E37-4E30-9671-5987419EF7C6}"/>
              </a:ext>
            </a:extLst>
          </p:cNvPr>
          <p:cNvSpPr txBox="1"/>
          <p:nvPr/>
        </p:nvSpPr>
        <p:spPr>
          <a:xfrm>
            <a:off x="335360" y="539244"/>
            <a:ext cx="10992544" cy="6201698"/>
          </a:xfrm>
          <a:prstGeom prst="rect">
            <a:avLst/>
          </a:prstGeom>
          <a:noFill/>
        </p:spPr>
        <p:txBody>
          <a:bodyPr wrap="square">
            <a:spAutoFit/>
          </a:bodyPr>
          <a:lstStyle/>
          <a:p>
            <a:pPr algn="just"/>
            <a:r>
              <a:rPr lang="en-GB" b="0" i="0" dirty="0">
                <a:solidFill>
                  <a:schemeClr val="bg1"/>
                </a:solidFill>
                <a:effectLst/>
                <a:latin typeface="Palatino Linotype" panose="02040502050505030304" pitchFamily="18" charset="0"/>
              </a:rPr>
              <a:t>1. </a:t>
            </a:r>
            <a:r>
              <a:rPr lang="en-GB" sz="2000" dirty="0">
                <a:solidFill>
                  <a:schemeClr val="bg1"/>
                </a:solidFill>
                <a:latin typeface="Palatino Linotype" panose="02040502050505030304" pitchFamily="18" charset="0"/>
              </a:rPr>
              <a:t>“</a:t>
            </a:r>
            <a:r>
              <a:rPr lang="en-GB" sz="2100" dirty="0">
                <a:solidFill>
                  <a:schemeClr val="bg1"/>
                </a:solidFill>
                <a:latin typeface="Palatino Linotype" panose="02040502050505030304" pitchFamily="18" charset="0"/>
              </a:rPr>
              <a:t>Why</a:t>
            </a:r>
            <a:r>
              <a:rPr lang="en-GB" sz="2100" b="0" i="0" dirty="0">
                <a:solidFill>
                  <a:schemeClr val="bg1"/>
                </a:solidFill>
                <a:effectLst/>
                <a:latin typeface="Palatino Linotype" panose="02040502050505030304" pitchFamily="18" charset="0"/>
              </a:rPr>
              <a:t>, you know, </a:t>
            </a:r>
            <a:r>
              <a:rPr lang="en-GB" sz="2100" b="0" i="0" dirty="0">
                <a:solidFill>
                  <a:schemeClr val="accent1">
                    <a:lumMod val="20000"/>
                    <a:lumOff val="80000"/>
                  </a:schemeClr>
                </a:solidFill>
                <a:effectLst/>
                <a:latin typeface="Palatino Linotype" panose="02040502050505030304" pitchFamily="18" charset="0"/>
              </a:rPr>
              <a:t>Sir Thomas's means will be rather straitened if the </a:t>
            </a:r>
            <a:r>
              <a:rPr lang="en-GB" sz="2100" b="0" i="0" u="sng" dirty="0">
                <a:solidFill>
                  <a:schemeClr val="accent1">
                    <a:lumMod val="20000"/>
                    <a:lumOff val="80000"/>
                  </a:schemeClr>
                </a:solidFill>
                <a:effectLst/>
                <a:latin typeface="Palatino Linotype" panose="02040502050505030304" pitchFamily="18" charset="0"/>
              </a:rPr>
              <a:t>Antigua</a:t>
            </a:r>
            <a:r>
              <a:rPr lang="en-GB" sz="2100" b="0" i="0" dirty="0">
                <a:solidFill>
                  <a:schemeClr val="accent1">
                    <a:lumMod val="20000"/>
                    <a:lumOff val="80000"/>
                  </a:schemeClr>
                </a:solidFill>
                <a:effectLst/>
                <a:latin typeface="Palatino Linotype" panose="02040502050505030304" pitchFamily="18" charset="0"/>
              </a:rPr>
              <a:t> estate is to make such poor returns.”</a:t>
            </a:r>
          </a:p>
          <a:p>
            <a:pPr algn="just"/>
            <a:r>
              <a:rPr lang="en-GB" sz="2100" b="0" i="0" dirty="0">
                <a:solidFill>
                  <a:schemeClr val="bg1"/>
                </a:solidFill>
                <a:effectLst/>
                <a:latin typeface="Palatino Linotype" panose="02040502050505030304" pitchFamily="18" charset="0"/>
              </a:rPr>
              <a:t>“Oh! </a:t>
            </a:r>
            <a:r>
              <a:rPr lang="en-GB" sz="2100" b="0" i="1" dirty="0">
                <a:solidFill>
                  <a:schemeClr val="bg1"/>
                </a:solidFill>
                <a:effectLst/>
                <a:latin typeface="Palatino Linotype" panose="02040502050505030304" pitchFamily="18" charset="0"/>
              </a:rPr>
              <a:t>that</a:t>
            </a:r>
            <a:r>
              <a:rPr lang="en-GB" sz="2100" b="0" i="0" dirty="0">
                <a:solidFill>
                  <a:schemeClr val="bg1"/>
                </a:solidFill>
                <a:effectLst/>
                <a:latin typeface="Palatino Linotype" panose="02040502050505030304" pitchFamily="18" charset="0"/>
              </a:rPr>
              <a:t> will soon be settled. Sir Thomas has been writing about it, I know.” (Chap 3)</a:t>
            </a:r>
          </a:p>
          <a:p>
            <a:pPr algn="just"/>
            <a:endParaRPr lang="en-GB" sz="1000" dirty="0">
              <a:solidFill>
                <a:schemeClr val="bg1"/>
              </a:solidFill>
              <a:latin typeface="Palatino Linotype" panose="02040502050505030304" pitchFamily="18" charset="0"/>
            </a:endParaRPr>
          </a:p>
          <a:p>
            <a:pPr algn="just"/>
            <a:r>
              <a:rPr lang="en-GB" sz="2100" b="0" i="0" dirty="0">
                <a:solidFill>
                  <a:schemeClr val="accent1">
                    <a:lumMod val="20000"/>
                    <a:lumOff val="80000"/>
                  </a:schemeClr>
                </a:solidFill>
                <a:effectLst/>
                <a:latin typeface="Palatino Linotype" panose="02040502050505030304" pitchFamily="18" charset="0"/>
              </a:rPr>
              <a:t>2. Sir Thomas found it expedient to go to </a:t>
            </a:r>
            <a:r>
              <a:rPr lang="en-GB" sz="2100" b="0" i="0" u="sng" dirty="0">
                <a:solidFill>
                  <a:schemeClr val="accent1">
                    <a:lumMod val="20000"/>
                    <a:lumOff val="80000"/>
                  </a:schemeClr>
                </a:solidFill>
                <a:effectLst/>
                <a:latin typeface="Palatino Linotype" panose="02040502050505030304" pitchFamily="18" charset="0"/>
              </a:rPr>
              <a:t>Antigua</a:t>
            </a:r>
            <a:r>
              <a:rPr lang="en-GB" sz="2100" b="0" i="0" dirty="0">
                <a:solidFill>
                  <a:schemeClr val="accent1">
                    <a:lumMod val="20000"/>
                    <a:lumOff val="80000"/>
                  </a:schemeClr>
                </a:solidFill>
                <a:effectLst/>
                <a:latin typeface="Palatino Linotype" panose="02040502050505030304" pitchFamily="18" charset="0"/>
              </a:rPr>
              <a:t> himself, for the better arrangement of his affairs, </a:t>
            </a:r>
            <a:r>
              <a:rPr lang="en-GB" sz="2100" b="0" i="0" dirty="0">
                <a:solidFill>
                  <a:schemeClr val="bg1"/>
                </a:solidFill>
                <a:effectLst/>
                <a:latin typeface="Palatino Linotype" panose="02040502050505030304" pitchFamily="18" charset="0"/>
              </a:rPr>
              <a:t>and he took his eldest son with him, in the hope of detaching him from some bad connexions at home. </a:t>
            </a:r>
          </a:p>
          <a:p>
            <a:pPr algn="just"/>
            <a:endParaRPr lang="en-GB" sz="1000" dirty="0">
              <a:solidFill>
                <a:schemeClr val="bg1"/>
              </a:solidFill>
              <a:latin typeface="Palatino Linotype" panose="02040502050505030304" pitchFamily="18" charset="0"/>
            </a:endParaRPr>
          </a:p>
          <a:p>
            <a:pPr algn="just"/>
            <a:r>
              <a:rPr lang="en-GB" sz="2100" dirty="0">
                <a:solidFill>
                  <a:schemeClr val="bg1"/>
                </a:solidFill>
                <a:latin typeface="Palatino Linotype" panose="02040502050505030304" pitchFamily="18" charset="0"/>
              </a:rPr>
              <a:t>3. Sir Thomas, however, was truly happy in the prospect of an alliance so unquestionably advantageous …It was a connexion exactly of the right sort—in the same county, and the same interest—and his most hearty concurrence was conveyed as soon as possible. He only conditioned that the marriage should not take place before his return, which he was again looking eagerly forward to. </a:t>
            </a:r>
            <a:r>
              <a:rPr lang="en-GB" sz="2100" dirty="0">
                <a:solidFill>
                  <a:schemeClr val="accent1">
                    <a:lumMod val="20000"/>
                    <a:lumOff val="80000"/>
                  </a:schemeClr>
                </a:solidFill>
                <a:latin typeface="Palatino Linotype" panose="02040502050505030304" pitchFamily="18" charset="0"/>
              </a:rPr>
              <a:t>He wrote in April, and had strong hopes of settling everything to his entire satisfaction, and leaving </a:t>
            </a:r>
            <a:r>
              <a:rPr lang="en-GB" sz="2100" u="sng" dirty="0">
                <a:solidFill>
                  <a:schemeClr val="accent1">
                    <a:lumMod val="20000"/>
                    <a:lumOff val="80000"/>
                  </a:schemeClr>
                </a:solidFill>
                <a:latin typeface="Palatino Linotype" panose="02040502050505030304" pitchFamily="18" charset="0"/>
              </a:rPr>
              <a:t>Antigua</a:t>
            </a:r>
            <a:r>
              <a:rPr lang="en-GB" sz="2100" dirty="0">
                <a:solidFill>
                  <a:schemeClr val="accent1">
                    <a:lumMod val="20000"/>
                    <a:lumOff val="80000"/>
                  </a:schemeClr>
                </a:solidFill>
                <a:latin typeface="Palatino Linotype" panose="02040502050505030304" pitchFamily="18" charset="0"/>
              </a:rPr>
              <a:t> before the end of the summer.</a:t>
            </a:r>
          </a:p>
          <a:p>
            <a:pPr algn="just"/>
            <a:endParaRPr lang="en-GB" sz="1000" dirty="0">
              <a:solidFill>
                <a:schemeClr val="bg1"/>
              </a:solidFill>
              <a:latin typeface="Palatino Linotype" panose="02040502050505030304" pitchFamily="18" charset="0"/>
            </a:endParaRPr>
          </a:p>
          <a:p>
            <a:pPr algn="just"/>
            <a:r>
              <a:rPr lang="en-GB" sz="2000" dirty="0">
                <a:solidFill>
                  <a:schemeClr val="accent1">
                    <a:lumMod val="20000"/>
                    <a:lumOff val="80000"/>
                  </a:schemeClr>
                </a:solidFill>
                <a:latin typeface="Palatino Linotype" panose="02040502050505030304" pitchFamily="18" charset="0"/>
              </a:rPr>
              <a:t>4</a:t>
            </a:r>
            <a:r>
              <a:rPr lang="en-GB" sz="2100" dirty="0">
                <a:solidFill>
                  <a:schemeClr val="accent1">
                    <a:lumMod val="20000"/>
                    <a:lumOff val="80000"/>
                  </a:schemeClr>
                </a:solidFill>
                <a:latin typeface="Palatino Linotype" panose="02040502050505030304" pitchFamily="18" charset="0"/>
              </a:rPr>
              <a:t>. His business in </a:t>
            </a:r>
            <a:r>
              <a:rPr lang="en-GB" sz="2100" u="sng" dirty="0">
                <a:solidFill>
                  <a:schemeClr val="accent1">
                    <a:lumMod val="20000"/>
                    <a:lumOff val="80000"/>
                  </a:schemeClr>
                </a:solidFill>
                <a:latin typeface="Palatino Linotype" panose="02040502050505030304" pitchFamily="18" charset="0"/>
              </a:rPr>
              <a:t>Antigua</a:t>
            </a:r>
            <a:r>
              <a:rPr lang="en-GB" sz="2100" dirty="0">
                <a:solidFill>
                  <a:schemeClr val="accent1">
                    <a:lumMod val="20000"/>
                    <a:lumOff val="80000"/>
                  </a:schemeClr>
                </a:solidFill>
                <a:latin typeface="Palatino Linotype" panose="02040502050505030304" pitchFamily="18" charset="0"/>
              </a:rPr>
              <a:t> had latterly been prosperously rapid, </a:t>
            </a:r>
            <a:r>
              <a:rPr lang="en-GB" sz="2100" dirty="0">
                <a:solidFill>
                  <a:schemeClr val="bg1"/>
                </a:solidFill>
                <a:latin typeface="Palatino Linotype" panose="02040502050505030304" pitchFamily="18" charset="0"/>
              </a:rPr>
              <a:t>and he came directly from Liverpool, having had an opportunity of making his passage thither in a private vessel</a:t>
            </a:r>
          </a:p>
          <a:p>
            <a:pPr algn="just"/>
            <a:endParaRPr lang="en-GB" sz="1000" dirty="0">
              <a:solidFill>
                <a:schemeClr val="bg1"/>
              </a:solidFill>
              <a:latin typeface="Palatino Linotype" panose="02040502050505030304" pitchFamily="18" charset="0"/>
            </a:endParaRPr>
          </a:p>
          <a:p>
            <a:pPr algn="just"/>
            <a:r>
              <a:rPr lang="en-GB" sz="2000" b="0" i="0" dirty="0">
                <a:solidFill>
                  <a:schemeClr val="bg1"/>
                </a:solidFill>
                <a:effectLst/>
                <a:latin typeface="Palatino Linotype" panose="02040502050505030304" pitchFamily="18" charset="0"/>
              </a:rPr>
              <a:t>5. </a:t>
            </a:r>
            <a:r>
              <a:rPr lang="en-GB" sz="2100" b="0" i="0" dirty="0">
                <a:solidFill>
                  <a:schemeClr val="bg1"/>
                </a:solidFill>
                <a:effectLst/>
                <a:latin typeface="Palatino Linotype" panose="02040502050505030304" pitchFamily="18" charset="0"/>
              </a:rPr>
              <a:t>Sir Thomas … prolonged the conversation on dancing in general, and </a:t>
            </a:r>
            <a:r>
              <a:rPr lang="en-GB" sz="2100" b="0" i="0" dirty="0">
                <a:solidFill>
                  <a:schemeClr val="accent1">
                    <a:lumMod val="20000"/>
                    <a:lumOff val="80000"/>
                  </a:schemeClr>
                </a:solidFill>
                <a:effectLst/>
                <a:latin typeface="Palatino Linotype" panose="02040502050505030304" pitchFamily="18" charset="0"/>
              </a:rPr>
              <a:t>was so well engaged in describing the balls of </a:t>
            </a:r>
            <a:r>
              <a:rPr lang="en-GB" sz="2100" b="0" i="0" u="sng" dirty="0">
                <a:solidFill>
                  <a:schemeClr val="accent1">
                    <a:lumMod val="20000"/>
                    <a:lumOff val="80000"/>
                  </a:schemeClr>
                </a:solidFill>
                <a:effectLst/>
                <a:latin typeface="Palatino Linotype" panose="02040502050505030304" pitchFamily="18" charset="0"/>
              </a:rPr>
              <a:t>Antigua</a:t>
            </a:r>
            <a:r>
              <a:rPr lang="en-GB" sz="2100" b="0" i="0" dirty="0">
                <a:solidFill>
                  <a:schemeClr val="accent1">
                    <a:lumMod val="20000"/>
                    <a:lumOff val="80000"/>
                  </a:schemeClr>
                </a:solidFill>
                <a:effectLst/>
                <a:latin typeface="Palatino Linotype" panose="02040502050505030304" pitchFamily="18" charset="0"/>
              </a:rPr>
              <a:t>,</a:t>
            </a:r>
            <a:r>
              <a:rPr lang="en-GB" sz="2100" b="0" i="0" dirty="0">
                <a:solidFill>
                  <a:schemeClr val="bg1"/>
                </a:solidFill>
                <a:effectLst/>
                <a:latin typeface="Palatino Linotype" panose="02040502050505030304" pitchFamily="18" charset="0"/>
              </a:rPr>
              <a:t> and listening to what his nephew could relate of the different modes of dancing</a:t>
            </a:r>
            <a:endParaRPr lang="en-GB" sz="2100" b="0" dirty="0">
              <a:solidFill>
                <a:schemeClr val="bg1"/>
              </a:solidFill>
              <a:effectLst/>
              <a:latin typeface="Palatino Linotype" panose="02040502050505030304" pitchFamily="18" charset="0"/>
            </a:endParaRPr>
          </a:p>
        </p:txBody>
      </p:sp>
      <p:sp>
        <p:nvSpPr>
          <p:cNvPr id="5" name="TextBox 4">
            <a:extLst>
              <a:ext uri="{FF2B5EF4-FFF2-40B4-BE49-F238E27FC236}">
                <a16:creationId xmlns:a16="http://schemas.microsoft.com/office/drawing/2014/main" id="{5E20B7D1-494F-4B7A-BD1C-967AD4757773}"/>
              </a:ext>
            </a:extLst>
          </p:cNvPr>
          <p:cNvSpPr txBox="1"/>
          <p:nvPr/>
        </p:nvSpPr>
        <p:spPr>
          <a:xfrm>
            <a:off x="1343472" y="16024"/>
            <a:ext cx="6097508" cy="523220"/>
          </a:xfrm>
          <a:prstGeom prst="rect">
            <a:avLst/>
          </a:prstGeom>
          <a:noFill/>
        </p:spPr>
        <p:txBody>
          <a:bodyPr wrap="square">
            <a:spAutoFit/>
          </a:bodyPr>
          <a:lstStyle/>
          <a:p>
            <a:r>
              <a:rPr lang="en-GB" sz="2800" dirty="0">
                <a:solidFill>
                  <a:srgbClr val="FFC000"/>
                </a:solidFill>
                <a:latin typeface="+mj-lt"/>
              </a:rPr>
              <a:t>Property &amp; slavery </a:t>
            </a:r>
          </a:p>
        </p:txBody>
      </p:sp>
      <p:sp>
        <p:nvSpPr>
          <p:cNvPr id="7" name="TextBox 6">
            <a:extLst>
              <a:ext uri="{FF2B5EF4-FFF2-40B4-BE49-F238E27FC236}">
                <a16:creationId xmlns:a16="http://schemas.microsoft.com/office/drawing/2014/main" id="{2CFE7490-0414-42D4-A2F9-1D51821E24D3}"/>
              </a:ext>
            </a:extLst>
          </p:cNvPr>
          <p:cNvSpPr txBox="1"/>
          <p:nvPr/>
        </p:nvSpPr>
        <p:spPr>
          <a:xfrm>
            <a:off x="6744072" y="6318756"/>
            <a:ext cx="6097508" cy="369332"/>
          </a:xfrm>
          <a:prstGeom prst="rect">
            <a:avLst/>
          </a:prstGeom>
          <a:noFill/>
        </p:spPr>
        <p:txBody>
          <a:bodyPr wrap="square">
            <a:spAutoFit/>
          </a:bodyPr>
          <a:lstStyle/>
          <a:p>
            <a:r>
              <a:rPr lang="en-GB" sz="1800" b="0" i="0" dirty="0">
                <a:solidFill>
                  <a:srgbClr val="FFC000"/>
                </a:solidFill>
                <a:effectLst/>
                <a:latin typeface="Palatino Linotype" panose="02040502050505030304" pitchFamily="18" charset="0"/>
              </a:rPr>
              <a:t>Jane Austen </a:t>
            </a:r>
            <a:r>
              <a:rPr lang="en-GB" sz="1800" b="0" i="1" dirty="0">
                <a:solidFill>
                  <a:srgbClr val="FFC000"/>
                </a:solidFill>
                <a:effectLst/>
                <a:latin typeface="Palatino Linotype" panose="02040502050505030304" pitchFamily="18" charset="0"/>
              </a:rPr>
              <a:t>Mansfield Park, </a:t>
            </a:r>
            <a:r>
              <a:rPr lang="en-GB" sz="1800" b="0" dirty="0">
                <a:solidFill>
                  <a:srgbClr val="FFC000"/>
                </a:solidFill>
                <a:effectLst/>
                <a:latin typeface="Palatino Linotype" panose="02040502050505030304" pitchFamily="18" charset="0"/>
              </a:rPr>
              <a:t>1814</a:t>
            </a:r>
            <a:endParaRPr lang="en-GB" dirty="0">
              <a:solidFill>
                <a:srgbClr val="FFC000"/>
              </a:solidFill>
            </a:endParaRPr>
          </a:p>
        </p:txBody>
      </p:sp>
    </p:spTree>
    <p:extLst>
      <p:ext uri="{BB962C8B-B14F-4D97-AF65-F5344CB8AC3E}">
        <p14:creationId xmlns:p14="http://schemas.microsoft.com/office/powerpoint/2010/main" val="156767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A17069-C2BE-46BD-A722-9413E9EFB156}"/>
              </a:ext>
            </a:extLst>
          </p:cNvPr>
          <p:cNvSpPr txBox="1"/>
          <p:nvPr/>
        </p:nvSpPr>
        <p:spPr>
          <a:xfrm>
            <a:off x="263352" y="307831"/>
            <a:ext cx="11521280" cy="6555641"/>
          </a:xfrm>
          <a:prstGeom prst="rect">
            <a:avLst/>
          </a:prstGeom>
          <a:noFill/>
        </p:spPr>
        <p:txBody>
          <a:bodyPr wrap="square">
            <a:spAutoFit/>
          </a:bodyPr>
          <a:lstStyle/>
          <a:p>
            <a:pPr algn="l"/>
            <a:r>
              <a:rPr lang="en-GB" sz="2000" i="0" dirty="0">
                <a:solidFill>
                  <a:schemeClr val="bg1"/>
                </a:solidFill>
                <a:effectLst/>
              </a:rPr>
              <a:t> … the staple diet of </a:t>
            </a:r>
            <a:r>
              <a:rPr lang="en-GB" sz="2000" i="0" u="sng" dirty="0">
                <a:solidFill>
                  <a:schemeClr val="bg1"/>
                </a:solidFill>
                <a:effectLst/>
              </a:rPr>
              <a:t>Antigua’s</a:t>
            </a:r>
            <a:r>
              <a:rPr lang="en-GB" sz="2000" i="0" dirty="0">
                <a:solidFill>
                  <a:schemeClr val="bg1"/>
                </a:solidFill>
                <a:effectLst/>
              </a:rPr>
              <a:t> Africans was “loblolly,” a sort of porridge made from pounded maize—and worked six days a week. Given the heat, ceaseless </a:t>
            </a:r>
            <a:r>
              <a:rPr lang="en-GB" sz="2000" i="0" dirty="0" err="1">
                <a:solidFill>
                  <a:schemeClr val="bg1"/>
                </a:solidFill>
                <a:effectLst/>
              </a:rPr>
              <a:t>labor</a:t>
            </a:r>
            <a:r>
              <a:rPr lang="en-GB" sz="2000" i="0" dirty="0">
                <a:solidFill>
                  <a:schemeClr val="bg1"/>
                </a:solidFill>
                <a:effectLst/>
              </a:rPr>
              <a:t> and harsh discipline, it might be thought remarkable that the workers on the plantations did not rise more often than they did. </a:t>
            </a:r>
            <a:r>
              <a:rPr lang="en-GB" sz="2000" i="0" dirty="0">
                <a:solidFill>
                  <a:schemeClr val="accent1">
                    <a:lumMod val="20000"/>
                    <a:lumOff val="80000"/>
                  </a:schemeClr>
                </a:solidFill>
                <a:effectLst/>
              </a:rPr>
              <a:t>Slaves soon made up the majority of </a:t>
            </a:r>
            <a:r>
              <a:rPr lang="en-GB" sz="2000" i="0" u="sng" dirty="0">
                <a:solidFill>
                  <a:schemeClr val="accent1">
                    <a:lumMod val="20000"/>
                    <a:lumOff val="80000"/>
                  </a:schemeClr>
                </a:solidFill>
                <a:effectLst/>
              </a:rPr>
              <a:t>Antiguan</a:t>
            </a:r>
            <a:r>
              <a:rPr lang="en-GB" sz="2000" i="0" dirty="0">
                <a:solidFill>
                  <a:schemeClr val="accent1">
                    <a:lumMod val="20000"/>
                    <a:lumOff val="80000"/>
                  </a:schemeClr>
                </a:solidFill>
                <a:effectLst/>
              </a:rPr>
              <a:t> population—85 percent by 1736, when there were 24,400 of them on the island</a:t>
            </a:r>
            <a:r>
              <a:rPr lang="en-GB" sz="2000" i="0" dirty="0">
                <a:solidFill>
                  <a:schemeClr val="bg1"/>
                </a:solidFill>
                <a:effectLst/>
              </a:rPr>
              <a:t>. But while sheer weight of numbers made rebellion possible, it also made the planters cautious. They formed militias, drilled regularly, and did what they could to prevent their slaves from congregating at dances and markets where talk might turn to revolt. Fear of rebellion also led to near-hysterical brutality. </a:t>
            </a:r>
            <a:r>
              <a:rPr lang="en-GB" sz="2000" i="0" dirty="0">
                <a:solidFill>
                  <a:schemeClr val="accent1">
                    <a:lumMod val="20000"/>
                    <a:lumOff val="80000"/>
                  </a:schemeClr>
                </a:solidFill>
                <a:effectLst/>
              </a:rPr>
              <a:t>The least whisper of rebellion could prompt large-scale roundups, trials and executions, </a:t>
            </a:r>
            <a:r>
              <a:rPr lang="en-GB" sz="2000" dirty="0">
                <a:solidFill>
                  <a:schemeClr val="bg1"/>
                </a:solidFill>
              </a:rPr>
              <a:t>for it was clear that any large-scale revolt could only be fatal for the slaves’ masters.</a:t>
            </a:r>
          </a:p>
          <a:p>
            <a:pPr algn="l"/>
            <a:endParaRPr lang="en-GB" sz="2000" dirty="0">
              <a:solidFill>
                <a:schemeClr val="bg1"/>
              </a:solidFill>
            </a:endParaRPr>
          </a:p>
          <a:p>
            <a:pPr algn="l"/>
            <a:endParaRPr lang="en-GB" sz="800" dirty="0">
              <a:solidFill>
                <a:schemeClr val="bg1"/>
              </a:solidFill>
            </a:endParaRPr>
          </a:p>
          <a:p>
            <a:pPr algn="l"/>
            <a:r>
              <a:rPr lang="en-GB" sz="2000" i="0" dirty="0">
                <a:solidFill>
                  <a:schemeClr val="bg1"/>
                </a:solidFill>
                <a:effectLst/>
              </a:rPr>
              <a:t>… It was against this backdrop that the </a:t>
            </a:r>
            <a:r>
              <a:rPr lang="en-GB" sz="2000" i="0" u="sng" dirty="0">
                <a:solidFill>
                  <a:schemeClr val="bg1"/>
                </a:solidFill>
                <a:effectLst/>
              </a:rPr>
              <a:t>Antiguan</a:t>
            </a:r>
            <a:r>
              <a:rPr lang="en-GB" sz="2000" i="0" dirty="0">
                <a:solidFill>
                  <a:schemeClr val="bg1"/>
                </a:solidFill>
                <a:effectLst/>
              </a:rPr>
              <a:t> slaves found a leader. … His African name seems to have been Kwaku </a:t>
            </a:r>
            <a:r>
              <a:rPr lang="en-GB" sz="2000" i="0" dirty="0" err="1">
                <a:solidFill>
                  <a:schemeClr val="bg1"/>
                </a:solidFill>
                <a:effectLst/>
              </a:rPr>
              <a:t>Takyi</a:t>
            </a:r>
            <a:r>
              <a:rPr lang="en-GB" sz="2000" i="0" dirty="0">
                <a:solidFill>
                  <a:schemeClr val="bg1"/>
                </a:solidFill>
                <a:effectLst/>
              </a:rPr>
              <a:t>. Present-day </a:t>
            </a:r>
            <a:r>
              <a:rPr lang="en-GB" sz="2000" i="0" u="sng" dirty="0">
                <a:solidFill>
                  <a:schemeClr val="bg1"/>
                </a:solidFill>
                <a:effectLst/>
              </a:rPr>
              <a:t>Antiguans</a:t>
            </a:r>
            <a:r>
              <a:rPr lang="en-GB" sz="2000" i="0" dirty="0">
                <a:solidFill>
                  <a:schemeClr val="bg1"/>
                </a:solidFill>
                <a:effectLst/>
              </a:rPr>
              <a:t>, however, know him as </a:t>
            </a:r>
            <a:r>
              <a:rPr lang="en-GB" sz="2000" i="0" dirty="0">
                <a:solidFill>
                  <a:schemeClr val="accent1">
                    <a:lumMod val="40000"/>
                    <a:lumOff val="60000"/>
                  </a:schemeClr>
                </a:solidFill>
                <a:effectLst/>
              </a:rPr>
              <a:t>Prince </a:t>
            </a:r>
            <a:r>
              <a:rPr lang="en-GB" sz="2000" i="0" dirty="0" err="1">
                <a:solidFill>
                  <a:schemeClr val="accent1">
                    <a:lumMod val="40000"/>
                    <a:lumOff val="60000"/>
                  </a:schemeClr>
                </a:solidFill>
                <a:effectLst/>
              </a:rPr>
              <a:t>Klaas</a:t>
            </a:r>
            <a:r>
              <a:rPr lang="en-GB" sz="2000" i="0" dirty="0">
                <a:solidFill>
                  <a:schemeClr val="accent1">
                    <a:lumMod val="40000"/>
                    <a:lumOff val="60000"/>
                  </a:schemeClr>
                </a:solidFill>
                <a:effectLst/>
              </a:rPr>
              <a:t> </a:t>
            </a:r>
            <a:r>
              <a:rPr lang="en-GB" sz="2000" i="0" dirty="0">
                <a:solidFill>
                  <a:schemeClr val="bg1"/>
                </a:solidFill>
                <a:effectLst/>
              </a:rPr>
              <a:t>and consider him a national hero.  According to David Barry Gaspar … </a:t>
            </a:r>
            <a:r>
              <a:rPr lang="en-GB" sz="2000" i="0" dirty="0" err="1">
                <a:solidFill>
                  <a:schemeClr val="accent1">
                    <a:lumMod val="20000"/>
                    <a:lumOff val="80000"/>
                  </a:schemeClr>
                </a:solidFill>
                <a:effectLst/>
              </a:rPr>
              <a:t>Klaas</a:t>
            </a:r>
            <a:r>
              <a:rPr lang="en-GB" sz="2000" i="0" dirty="0">
                <a:solidFill>
                  <a:schemeClr val="accent1">
                    <a:lumMod val="20000"/>
                    <a:lumOff val="80000"/>
                  </a:schemeClr>
                </a:solidFill>
                <a:effectLst/>
              </a:rPr>
              <a:t> was one of the masterminds behind an elaborate plot, hatched late in 1735, to overthrow white rule on </a:t>
            </a:r>
            <a:r>
              <a:rPr lang="en-GB" sz="2000" i="0" u="sng" dirty="0">
                <a:solidFill>
                  <a:schemeClr val="accent1">
                    <a:lumMod val="20000"/>
                    <a:lumOff val="80000"/>
                  </a:schemeClr>
                </a:solidFill>
                <a:effectLst/>
              </a:rPr>
              <a:t>Antigua</a:t>
            </a:r>
            <a:r>
              <a:rPr lang="en-GB" sz="2000" i="0" dirty="0">
                <a:solidFill>
                  <a:schemeClr val="bg1"/>
                </a:solidFill>
                <a:effectLst/>
              </a:rPr>
              <a:t>. The conspiracy allegedly involved slaves on a number of large plantations, and was built around an audacious effort to destroy the island’s planters in a single spectacular explosion. </a:t>
            </a:r>
            <a:r>
              <a:rPr lang="en-GB" sz="2000" i="0" dirty="0">
                <a:solidFill>
                  <a:schemeClr val="accent1">
                    <a:lumMod val="20000"/>
                    <a:lumOff val="80000"/>
                  </a:schemeClr>
                </a:solidFill>
                <a:effectLst/>
              </a:rPr>
              <a:t>Taking advantage of a large ball due to be held in St. John’s in October 1736, the slaves planned to smuggle a 10-gallon barrel of gunpowder into the building and blow it up. </a:t>
            </a:r>
            <a:r>
              <a:rPr lang="en-GB" sz="2000" i="0" dirty="0">
                <a:solidFill>
                  <a:schemeClr val="bg1"/>
                </a:solidFill>
                <a:effectLst/>
              </a:rPr>
              <a:t>The detonation was to be the signal for slaves on the surrounding plantations to rise, murder their masters and march on the capital from four directions. </a:t>
            </a:r>
            <a:endParaRPr lang="en-GB" b="1" i="0" dirty="0">
              <a:solidFill>
                <a:schemeClr val="bg1"/>
              </a:solidFill>
              <a:effectLst/>
              <a:latin typeface="ReithSans"/>
            </a:endParaRPr>
          </a:p>
        </p:txBody>
      </p:sp>
      <p:sp>
        <p:nvSpPr>
          <p:cNvPr id="5" name="TextBox 4">
            <a:extLst>
              <a:ext uri="{FF2B5EF4-FFF2-40B4-BE49-F238E27FC236}">
                <a16:creationId xmlns:a16="http://schemas.microsoft.com/office/drawing/2014/main" id="{B65C7548-EE53-495E-9690-21FDAE4AAE5F}"/>
              </a:ext>
            </a:extLst>
          </p:cNvPr>
          <p:cNvSpPr txBox="1"/>
          <p:nvPr/>
        </p:nvSpPr>
        <p:spPr>
          <a:xfrm>
            <a:off x="2351584" y="3198167"/>
            <a:ext cx="9433048" cy="461665"/>
          </a:xfrm>
          <a:prstGeom prst="rect">
            <a:avLst/>
          </a:prstGeom>
          <a:noFill/>
        </p:spPr>
        <p:txBody>
          <a:bodyPr wrap="square">
            <a:spAutoFit/>
          </a:bodyPr>
          <a:lstStyle/>
          <a:p>
            <a:pPr algn="r"/>
            <a:r>
              <a:rPr lang="en-GB" sz="2400" b="1" dirty="0">
                <a:solidFill>
                  <a:srgbClr val="92D050"/>
                </a:solidFill>
                <a:latin typeface="+mj-lt"/>
              </a:rPr>
              <a:t>conditions of slaves in </a:t>
            </a:r>
            <a:r>
              <a:rPr lang="en-GB" sz="2400" b="1" dirty="0" err="1">
                <a:solidFill>
                  <a:srgbClr val="92D050"/>
                </a:solidFill>
                <a:latin typeface="+mj-lt"/>
              </a:rPr>
              <a:t>antiguan</a:t>
            </a:r>
            <a:r>
              <a:rPr lang="en-GB" sz="2400" b="1" dirty="0">
                <a:solidFill>
                  <a:srgbClr val="92D050"/>
                </a:solidFill>
                <a:latin typeface="+mj-lt"/>
              </a:rPr>
              <a:t> sugar plantations</a:t>
            </a:r>
          </a:p>
        </p:txBody>
      </p:sp>
    </p:spTree>
    <p:extLst>
      <p:ext uri="{BB962C8B-B14F-4D97-AF65-F5344CB8AC3E}">
        <p14:creationId xmlns:p14="http://schemas.microsoft.com/office/powerpoint/2010/main" val="886134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7BCCF6-848C-4D81-B3FE-27B1E3143285}"/>
              </a:ext>
            </a:extLst>
          </p:cNvPr>
          <p:cNvSpPr txBox="1"/>
          <p:nvPr/>
        </p:nvSpPr>
        <p:spPr>
          <a:xfrm>
            <a:off x="6960096" y="283388"/>
            <a:ext cx="4367808" cy="5586145"/>
          </a:xfrm>
          <a:prstGeom prst="rect">
            <a:avLst/>
          </a:prstGeom>
          <a:noFill/>
        </p:spPr>
        <p:txBody>
          <a:bodyPr wrap="square">
            <a:spAutoFit/>
          </a:bodyPr>
          <a:lstStyle/>
          <a:p>
            <a:r>
              <a:rPr lang="en-GB" sz="2100" dirty="0">
                <a:solidFill>
                  <a:schemeClr val="bg1"/>
                </a:solidFill>
              </a:rPr>
              <a:t>Breakin</a:t>
            </a:r>
            <a:r>
              <a:rPr lang="en-GB" sz="2100" b="0" i="0" dirty="0">
                <a:solidFill>
                  <a:schemeClr val="bg1"/>
                </a:solidFill>
                <a:effectLst/>
              </a:rPr>
              <a:t>g on the wheel was the most horrific punishment ever visited on a convicted criminal. It was a form of crucifixion, but with several cruel refinements; in its evolved form, a prisoner was strapped, spreadeagled, to a large cartwheel that was placed axle-first in the earth so that it formed a rotating platform a few feet above the ground. The wheel was then slowly rotated while an executioner methodically crushed the bones in the condemned man’s body, starting with his fingers and toes and working inexorably inward. </a:t>
            </a:r>
            <a:endParaRPr lang="en-GB" sz="2100" dirty="0">
              <a:solidFill>
                <a:schemeClr val="bg1"/>
              </a:solidFill>
            </a:endParaRPr>
          </a:p>
        </p:txBody>
      </p:sp>
      <p:pic>
        <p:nvPicPr>
          <p:cNvPr id="5" name="Picture 4">
            <a:extLst>
              <a:ext uri="{FF2B5EF4-FFF2-40B4-BE49-F238E27FC236}">
                <a16:creationId xmlns:a16="http://schemas.microsoft.com/office/drawing/2014/main" id="{0275B9A1-7C87-46A9-A319-09836ACB7C67}"/>
              </a:ext>
            </a:extLst>
          </p:cNvPr>
          <p:cNvPicPr>
            <a:picLocks noChangeAspect="1"/>
          </p:cNvPicPr>
          <p:nvPr/>
        </p:nvPicPr>
        <p:blipFill>
          <a:blip r:embed="rId2">
            <a:grayscl/>
            <a:extLst>
              <a:ext uri="{BEBA8EAE-BF5A-486C-A8C5-ECC9F3942E4B}">
                <a14:imgProps xmlns:a14="http://schemas.microsoft.com/office/drawing/2010/main">
                  <a14:imgLayer r:embed="rId3">
                    <a14:imgEffect>
                      <a14:sharpenSoften amount="50000"/>
                    </a14:imgEffect>
                    <a14:imgEffect>
                      <a14:brightnessContrast bright="-20000" contrast="20000"/>
                    </a14:imgEffect>
                  </a14:imgLayer>
                </a14:imgProps>
              </a:ext>
            </a:extLst>
          </a:blip>
          <a:stretch>
            <a:fillRect/>
          </a:stretch>
        </p:blipFill>
        <p:spPr>
          <a:xfrm>
            <a:off x="546845" y="188640"/>
            <a:ext cx="5544616" cy="5775642"/>
          </a:xfrm>
          <a:prstGeom prst="rect">
            <a:avLst/>
          </a:prstGeom>
        </p:spPr>
      </p:pic>
      <p:sp>
        <p:nvSpPr>
          <p:cNvPr id="7" name="TextBox 6">
            <a:extLst>
              <a:ext uri="{FF2B5EF4-FFF2-40B4-BE49-F238E27FC236}">
                <a16:creationId xmlns:a16="http://schemas.microsoft.com/office/drawing/2014/main" id="{9316FCC0-AC19-4CD5-B19B-B6CA20EFB8B0}"/>
              </a:ext>
            </a:extLst>
          </p:cNvPr>
          <p:cNvSpPr txBox="1"/>
          <p:nvPr/>
        </p:nvSpPr>
        <p:spPr>
          <a:xfrm>
            <a:off x="407368" y="6023029"/>
            <a:ext cx="6096000" cy="646331"/>
          </a:xfrm>
          <a:prstGeom prst="rect">
            <a:avLst/>
          </a:prstGeom>
          <a:noFill/>
        </p:spPr>
        <p:txBody>
          <a:bodyPr wrap="square">
            <a:spAutoFit/>
          </a:bodyPr>
          <a:lstStyle/>
          <a:p>
            <a:r>
              <a:rPr lang="en-GB" i="0" dirty="0">
                <a:solidFill>
                  <a:srgbClr val="92D050"/>
                </a:solidFill>
                <a:effectLst/>
              </a:rPr>
              <a:t>Prince </a:t>
            </a:r>
            <a:r>
              <a:rPr lang="en-GB" i="0" dirty="0" err="1">
                <a:solidFill>
                  <a:srgbClr val="92D050"/>
                </a:solidFill>
                <a:effectLst/>
              </a:rPr>
              <a:t>Klaas</a:t>
            </a:r>
            <a:r>
              <a:rPr lang="en-GB" i="0" dirty="0">
                <a:solidFill>
                  <a:srgbClr val="92D050"/>
                </a:solidFill>
                <a:effectLst/>
              </a:rPr>
              <a:t>, leader of the supposed slave rebellion on Antigua, on the wheel. (Wikimedia Commons)</a:t>
            </a:r>
            <a:endParaRPr lang="en-GB" dirty="0">
              <a:solidFill>
                <a:srgbClr val="92D050"/>
              </a:solidFill>
            </a:endParaRPr>
          </a:p>
        </p:txBody>
      </p:sp>
      <p:sp>
        <p:nvSpPr>
          <p:cNvPr id="9" name="TextBox 8">
            <a:extLst>
              <a:ext uri="{FF2B5EF4-FFF2-40B4-BE49-F238E27FC236}">
                <a16:creationId xmlns:a16="http://schemas.microsoft.com/office/drawing/2014/main" id="{79F2D533-A3B8-44F7-AF49-24C5CA9ED72F}"/>
              </a:ext>
            </a:extLst>
          </p:cNvPr>
          <p:cNvSpPr txBox="1"/>
          <p:nvPr/>
        </p:nvSpPr>
        <p:spPr>
          <a:xfrm>
            <a:off x="6960096" y="6023029"/>
            <a:ext cx="5012849" cy="646331"/>
          </a:xfrm>
          <a:prstGeom prst="rect">
            <a:avLst/>
          </a:prstGeom>
          <a:noFill/>
        </p:spPr>
        <p:txBody>
          <a:bodyPr wrap="square">
            <a:spAutoFit/>
          </a:bodyPr>
          <a:lstStyle/>
          <a:p>
            <a:pPr algn="r"/>
            <a:r>
              <a:rPr lang="en-GB" i="1" dirty="0">
                <a:solidFill>
                  <a:schemeClr val="accent1">
                    <a:lumMod val="20000"/>
                    <a:lumOff val="80000"/>
                  </a:schemeClr>
                </a:solidFill>
              </a:rPr>
              <a:t>https://www.smithsonianmag.com/history/antiguas-disputed-slave-conspiracy-of-1736-117569/</a:t>
            </a:r>
          </a:p>
        </p:txBody>
      </p:sp>
    </p:spTree>
    <p:extLst>
      <p:ext uri="{BB962C8B-B14F-4D97-AF65-F5344CB8AC3E}">
        <p14:creationId xmlns:p14="http://schemas.microsoft.com/office/powerpoint/2010/main" val="1764586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335360" y="260648"/>
            <a:ext cx="11188824" cy="6336704"/>
          </a:xfrm>
        </p:spPr>
        <p:txBody>
          <a:bodyPr>
            <a:normAutofit fontScale="62500" lnSpcReduction="20000"/>
          </a:bodyPr>
          <a:lstStyle/>
          <a:p>
            <a:pPr marL="118872" indent="0" algn="ctr">
              <a:buNone/>
            </a:pPr>
            <a:r>
              <a:rPr lang="en-GB" sz="5100" dirty="0">
                <a:solidFill>
                  <a:srgbClr val="92D050"/>
                </a:solidFill>
                <a:latin typeface="+mj-lt"/>
              </a:rPr>
              <a:t>Discussion: literature &amp; empire</a:t>
            </a:r>
          </a:p>
          <a:p>
            <a:pPr marL="118872" indent="0">
              <a:buNone/>
            </a:pPr>
            <a:endParaRPr lang="en-GB" dirty="0">
              <a:solidFill>
                <a:schemeClr val="bg1"/>
              </a:solidFill>
            </a:endParaRPr>
          </a:p>
          <a:p>
            <a:pPr marL="118872" indent="0">
              <a:buNone/>
            </a:pPr>
            <a:r>
              <a:rPr lang="en-GB" dirty="0">
                <a:solidFill>
                  <a:srgbClr val="92D050"/>
                </a:solidFill>
              </a:rPr>
              <a:t>The names of </a:t>
            </a:r>
            <a:r>
              <a:rPr lang="en-GB" i="1" dirty="0">
                <a:solidFill>
                  <a:srgbClr val="92D050"/>
                </a:solidFill>
              </a:rPr>
              <a:t>Mansfield Park  </a:t>
            </a:r>
          </a:p>
          <a:p>
            <a:pPr marL="118872" indent="0">
              <a:buNone/>
            </a:pPr>
            <a:endParaRPr lang="en-GB" sz="1300" i="1" dirty="0">
              <a:solidFill>
                <a:srgbClr val="92D050"/>
              </a:solidFill>
            </a:endParaRPr>
          </a:p>
          <a:p>
            <a:pPr>
              <a:spcAft>
                <a:spcPts val="1000"/>
              </a:spcAft>
            </a:pPr>
            <a:r>
              <a:rPr lang="en-GB" dirty="0">
                <a:solidFill>
                  <a:schemeClr val="bg1"/>
                </a:solidFill>
              </a:rPr>
              <a:t>during a Parliamentary investigation, a witness for the slave trade, Robert </a:t>
            </a:r>
            <a:r>
              <a:rPr lang="en-GB" u="sng" dirty="0">
                <a:solidFill>
                  <a:schemeClr val="accent1">
                    <a:lumMod val="40000"/>
                    <a:lumOff val="60000"/>
                  </a:schemeClr>
                </a:solidFill>
              </a:rPr>
              <a:t>NORRIS</a:t>
            </a:r>
            <a:r>
              <a:rPr lang="en-GB" dirty="0">
                <a:solidFill>
                  <a:schemeClr val="accent1">
                    <a:lumMod val="40000"/>
                    <a:lumOff val="60000"/>
                  </a:schemeClr>
                </a:solidFill>
              </a:rPr>
              <a:t>, </a:t>
            </a:r>
            <a:r>
              <a:rPr lang="en-GB" dirty="0">
                <a:solidFill>
                  <a:schemeClr val="bg1"/>
                </a:solidFill>
              </a:rPr>
              <a:t>described how </a:t>
            </a:r>
            <a:r>
              <a:rPr lang="en-GB" dirty="0">
                <a:solidFill>
                  <a:schemeClr val="accent1">
                    <a:lumMod val="20000"/>
                    <a:lumOff val="80000"/>
                  </a:schemeClr>
                </a:solidFill>
              </a:rPr>
              <a:t>‘delightful' the slave ships were. The enslaved people, he suggested, had sufficient room, sufficient air, and sufficient provisions. When upon deck, they made merry and amused themselves with dancing... In short, the voyage from Africa to the West Indies was one of the happiest periods of their life!’                                </a:t>
            </a:r>
            <a:r>
              <a:rPr lang="en-GB" sz="2900" dirty="0">
                <a:solidFill>
                  <a:schemeClr val="bg1"/>
                </a:solidFill>
              </a:rPr>
              <a:t>(</a:t>
            </a:r>
            <a:r>
              <a:rPr lang="en-GB" sz="2900" dirty="0" err="1">
                <a:solidFill>
                  <a:schemeClr val="bg1"/>
                </a:solidFill>
              </a:rPr>
              <a:t>qutd</a:t>
            </a:r>
            <a:r>
              <a:rPr lang="en-GB" sz="2900" dirty="0">
                <a:solidFill>
                  <a:schemeClr val="bg1"/>
                </a:solidFill>
              </a:rPr>
              <a:t>. http://abolition.e2bn.org/slavery_44.html)</a:t>
            </a:r>
          </a:p>
          <a:p>
            <a:pPr>
              <a:spcAft>
                <a:spcPts val="1000"/>
              </a:spcAft>
            </a:pPr>
            <a:r>
              <a:rPr lang="en-GB" dirty="0">
                <a:solidFill>
                  <a:schemeClr val="bg1"/>
                </a:solidFill>
              </a:rPr>
              <a:t>Lord </a:t>
            </a:r>
            <a:r>
              <a:rPr lang="en-GB" u="sng" dirty="0">
                <a:solidFill>
                  <a:schemeClr val="accent1">
                    <a:lumMod val="40000"/>
                    <a:lumOff val="60000"/>
                  </a:schemeClr>
                </a:solidFill>
              </a:rPr>
              <a:t>MANSFIELD</a:t>
            </a:r>
            <a:r>
              <a:rPr lang="en-GB" dirty="0">
                <a:solidFill>
                  <a:schemeClr val="accent1">
                    <a:lumMod val="40000"/>
                    <a:lumOff val="60000"/>
                  </a:schemeClr>
                </a:solidFill>
              </a:rPr>
              <a:t> </a:t>
            </a:r>
            <a:r>
              <a:rPr lang="en-GB" dirty="0">
                <a:solidFill>
                  <a:schemeClr val="bg1"/>
                </a:solidFill>
              </a:rPr>
              <a:t>decided that: The state of slavery is of such a nature that it is incapable of being introduced on any reasons, moral or political, but only by positive law, which preserves its force long after the reasons, occasions, and time itself from whence it was created, is erased from memory. </a:t>
            </a:r>
            <a:r>
              <a:rPr lang="en-GB" dirty="0">
                <a:solidFill>
                  <a:schemeClr val="accent1">
                    <a:lumMod val="20000"/>
                    <a:lumOff val="80000"/>
                  </a:schemeClr>
                </a:solidFill>
              </a:rPr>
              <a:t>It is so odious, that nothing can be suffered to support it, but positive law</a:t>
            </a:r>
            <a:r>
              <a:rPr lang="en-GB" dirty="0">
                <a:solidFill>
                  <a:schemeClr val="bg1"/>
                </a:solidFill>
              </a:rPr>
              <a:t>. </a:t>
            </a:r>
          </a:p>
          <a:p>
            <a:pPr>
              <a:spcAft>
                <a:spcPts val="1000"/>
              </a:spcAft>
            </a:pPr>
            <a:r>
              <a:rPr lang="en-GB" dirty="0">
                <a:solidFill>
                  <a:schemeClr val="bg1"/>
                </a:solidFill>
              </a:rPr>
              <a:t>The significance of Fanny’s second name:  ‘</a:t>
            </a:r>
            <a:r>
              <a:rPr lang="en-GB" u="sng" dirty="0">
                <a:solidFill>
                  <a:schemeClr val="accent1">
                    <a:lumMod val="40000"/>
                    <a:lumOff val="60000"/>
                  </a:schemeClr>
                </a:solidFill>
              </a:rPr>
              <a:t>PRICE</a:t>
            </a:r>
            <a:r>
              <a:rPr lang="en-GB" dirty="0">
                <a:solidFill>
                  <a:schemeClr val="bg1"/>
                </a:solidFill>
              </a:rPr>
              <a:t>’</a:t>
            </a:r>
          </a:p>
          <a:p>
            <a:endParaRPr lang="en-GB" dirty="0">
              <a:solidFill>
                <a:schemeClr val="bg1"/>
              </a:solidFill>
            </a:endParaRPr>
          </a:p>
          <a:p>
            <a:pPr marL="118872" indent="0">
              <a:buNone/>
            </a:pPr>
            <a:r>
              <a:rPr lang="en-GB" dirty="0">
                <a:solidFill>
                  <a:srgbClr val="92D050"/>
                </a:solidFill>
              </a:rPr>
              <a:t>Topics for discussion</a:t>
            </a:r>
          </a:p>
          <a:p>
            <a:pPr marL="118872" indent="0">
              <a:buNone/>
            </a:pPr>
            <a:r>
              <a:rPr lang="en-GB" sz="1300" dirty="0">
                <a:solidFill>
                  <a:srgbClr val="92D050"/>
                </a:solidFill>
              </a:rPr>
              <a:t> </a:t>
            </a:r>
          </a:p>
          <a:p>
            <a:pPr>
              <a:lnSpc>
                <a:spcPct val="120000"/>
              </a:lnSpc>
              <a:spcAft>
                <a:spcPts val="1000"/>
              </a:spcAft>
            </a:pPr>
            <a:r>
              <a:rPr lang="en-GB" sz="3400" dirty="0">
                <a:solidFill>
                  <a:schemeClr val="bg1"/>
                </a:solidFill>
              </a:rPr>
              <a:t>Does the history of the sugar plantations in Antigua affect how we read </a:t>
            </a:r>
            <a:r>
              <a:rPr lang="en-GB" sz="3400" i="1" dirty="0">
                <a:solidFill>
                  <a:schemeClr val="bg1"/>
                </a:solidFill>
              </a:rPr>
              <a:t>Mansfield Park</a:t>
            </a:r>
            <a:r>
              <a:rPr lang="en-GB" sz="3400" dirty="0">
                <a:solidFill>
                  <a:schemeClr val="bg1"/>
                </a:solidFill>
              </a:rPr>
              <a:t> ? </a:t>
            </a:r>
          </a:p>
          <a:p>
            <a:pPr>
              <a:lnSpc>
                <a:spcPct val="120000"/>
              </a:lnSpc>
              <a:spcAft>
                <a:spcPts val="1000"/>
              </a:spcAft>
            </a:pPr>
            <a:r>
              <a:rPr lang="en-GB" sz="3400" dirty="0">
                <a:solidFill>
                  <a:schemeClr val="bg1"/>
                </a:solidFill>
              </a:rPr>
              <a:t>How do we read a story apparently about property in England in this context?</a:t>
            </a:r>
          </a:p>
          <a:p>
            <a:pPr>
              <a:lnSpc>
                <a:spcPct val="120000"/>
              </a:lnSpc>
              <a:spcAft>
                <a:spcPts val="1000"/>
              </a:spcAft>
            </a:pPr>
            <a:r>
              <a:rPr lang="en-GB" sz="3400" dirty="0">
                <a:solidFill>
                  <a:schemeClr val="bg1"/>
                </a:solidFill>
              </a:rPr>
              <a:t>Fanny is taken by Mrs Norris from her family in Portsmouth and transported to a big house where she is exploited</a:t>
            </a:r>
          </a:p>
          <a:p>
            <a:endParaRPr lang="en-GB" dirty="0">
              <a:solidFill>
                <a:schemeClr val="bg1"/>
              </a:solidFill>
            </a:endParaRPr>
          </a:p>
        </p:txBody>
      </p:sp>
    </p:spTree>
    <p:extLst>
      <p:ext uri="{BB962C8B-B14F-4D97-AF65-F5344CB8AC3E}">
        <p14:creationId xmlns:p14="http://schemas.microsoft.com/office/powerpoint/2010/main" val="3284320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150900A-640D-41F2-B3FD-FFF8E150871E}"/>
              </a:ext>
            </a:extLst>
          </p:cNvPr>
          <p:cNvSpPr txBox="1">
            <a:spLocks noChangeArrowheads="1"/>
          </p:cNvSpPr>
          <p:nvPr/>
        </p:nvSpPr>
        <p:spPr>
          <a:xfrm>
            <a:off x="335360" y="1801135"/>
            <a:ext cx="11366623" cy="48682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buFontTx/>
              <a:buNone/>
            </a:pPr>
            <a:r>
              <a:rPr lang="en-AU" altLang="en-US" sz="2400" dirty="0">
                <a:latin typeface="Georgia" panose="02040502050405020303" pitchFamily="18" charset="0"/>
              </a:rPr>
              <a:t>	</a:t>
            </a:r>
            <a:r>
              <a:rPr lang="en-AU" altLang="en-US" sz="2200" dirty="0">
                <a:solidFill>
                  <a:schemeClr val="bg1"/>
                </a:solidFill>
                <a:latin typeface="Palatino Linotype" panose="02040502050505030304" pitchFamily="18" charset="0"/>
              </a:rPr>
              <a:t>The </a:t>
            </a:r>
            <a:r>
              <a:rPr lang="en-AU" altLang="en-US" sz="2200" dirty="0">
                <a:solidFill>
                  <a:schemeClr val="accent1">
                    <a:lumMod val="40000"/>
                    <a:lumOff val="60000"/>
                  </a:schemeClr>
                </a:solidFill>
                <a:latin typeface="Palatino Linotype" panose="02040502050505030304" pitchFamily="18" charset="0"/>
              </a:rPr>
              <a:t>'principle of individuation' accepted by Locke was that of existence at a particular locus in space and time: since</a:t>
            </a:r>
            <a:r>
              <a:rPr lang="en-AU" altLang="en-US" sz="2200" dirty="0">
                <a:solidFill>
                  <a:schemeClr val="bg1"/>
                </a:solidFill>
                <a:latin typeface="Palatino Linotype" panose="02040502050505030304" pitchFamily="18" charset="0"/>
              </a:rPr>
              <a:t>, as he wrote, 'ideas become general by separating from them the circumstances of time and place', so they become particular only when both these circumstances are specified. In the same way the characters of the novel can only be individualized if they are set in a background of particularized time and place. . . .</a:t>
            </a:r>
            <a:r>
              <a:rPr lang="en-GB" altLang="en-US" sz="2200" dirty="0">
                <a:solidFill>
                  <a:schemeClr val="bg1"/>
                </a:solidFill>
                <a:latin typeface="Palatino Linotype" panose="02040502050505030304" pitchFamily="18" charset="0"/>
              </a:rPr>
              <a:t> </a:t>
            </a:r>
          </a:p>
          <a:p>
            <a:pPr>
              <a:spcBef>
                <a:spcPts val="0"/>
              </a:spcBef>
              <a:buFontTx/>
              <a:buNone/>
            </a:pPr>
            <a:endParaRPr lang="en-GB" altLang="en-US" sz="1000" dirty="0">
              <a:solidFill>
                <a:schemeClr val="bg1"/>
              </a:solidFill>
              <a:latin typeface="Palatino Linotype" panose="02040502050505030304" pitchFamily="18" charset="0"/>
            </a:endParaRPr>
          </a:p>
          <a:p>
            <a:pPr>
              <a:spcBef>
                <a:spcPts val="0"/>
              </a:spcBef>
              <a:buFontTx/>
              <a:buNone/>
            </a:pPr>
            <a:r>
              <a:rPr lang="en-GB" altLang="en-US" sz="2400" dirty="0">
                <a:solidFill>
                  <a:schemeClr val="bg1"/>
                </a:solidFill>
                <a:latin typeface="Palatino Linotype" panose="02040502050505030304" pitchFamily="18" charset="0"/>
              </a:rPr>
              <a:t>	</a:t>
            </a:r>
            <a:r>
              <a:rPr lang="en-GB" altLang="en-US" sz="2200" dirty="0">
                <a:solidFill>
                  <a:schemeClr val="bg1"/>
                </a:solidFill>
                <a:latin typeface="Palatino Linotype" panose="02040502050505030304" pitchFamily="18" charset="0"/>
              </a:rPr>
              <a:t>many novelists, from Sterne to Proust, have made their subject the exploration of personality as it is defined in the interpretation of its past and present self-awareness… </a:t>
            </a:r>
            <a:r>
              <a:rPr lang="en-GB" altLang="en-US" sz="2200" dirty="0">
                <a:solidFill>
                  <a:schemeClr val="accent1">
                    <a:lumMod val="40000"/>
                    <a:lumOff val="60000"/>
                  </a:schemeClr>
                </a:solidFill>
                <a:latin typeface="Palatino Linotype" panose="02040502050505030304" pitchFamily="18" charset="0"/>
              </a:rPr>
              <a:t>the novel in general has interested itself much more than any other literary form in the development of its characters in the course of time. </a:t>
            </a:r>
          </a:p>
          <a:p>
            <a:pPr>
              <a:spcBef>
                <a:spcPts val="0"/>
              </a:spcBef>
              <a:buFontTx/>
              <a:buNone/>
            </a:pPr>
            <a:endParaRPr lang="en-GB" altLang="en-US" sz="2200" dirty="0">
              <a:solidFill>
                <a:schemeClr val="bg1"/>
              </a:solidFill>
              <a:latin typeface="Palatino Linotype" panose="02040502050505030304" pitchFamily="18" charset="0"/>
            </a:endParaRPr>
          </a:p>
          <a:p>
            <a:pPr>
              <a:spcBef>
                <a:spcPts val="0"/>
              </a:spcBef>
              <a:buFontTx/>
              <a:buNone/>
            </a:pPr>
            <a:r>
              <a:rPr lang="en-GB" altLang="en-US" sz="2200" dirty="0">
                <a:solidFill>
                  <a:schemeClr val="bg1"/>
                </a:solidFill>
                <a:latin typeface="Palatino Linotype" panose="02040502050505030304" pitchFamily="18" charset="0"/>
              </a:rPr>
              <a:t>							</a:t>
            </a:r>
            <a:r>
              <a:rPr lang="en-GB" altLang="en-US" sz="2200" dirty="0">
                <a:solidFill>
                  <a:srgbClr val="92D050"/>
                </a:solidFill>
                <a:latin typeface="Palatino Linotype" panose="02040502050505030304" pitchFamily="18" charset="0"/>
              </a:rPr>
              <a:t>Ian Watt, </a:t>
            </a:r>
            <a:r>
              <a:rPr lang="en-GB" altLang="en-US" sz="2200" i="1" dirty="0">
                <a:solidFill>
                  <a:srgbClr val="92D050"/>
                </a:solidFill>
                <a:latin typeface="Palatino Linotype" panose="02040502050505030304" pitchFamily="18" charset="0"/>
              </a:rPr>
              <a:t>The Rise of the Novel</a:t>
            </a:r>
            <a:r>
              <a:rPr lang="en-GB" altLang="en-US" sz="2200" dirty="0">
                <a:solidFill>
                  <a:srgbClr val="92D050"/>
                </a:solidFill>
                <a:latin typeface="Palatino Linotype" panose="02040502050505030304" pitchFamily="18" charset="0"/>
              </a:rPr>
              <a:t>, 1957 p. 21</a:t>
            </a:r>
          </a:p>
          <a:p>
            <a:pPr>
              <a:spcBef>
                <a:spcPts val="0"/>
              </a:spcBef>
              <a:buFontTx/>
              <a:buNone/>
            </a:pPr>
            <a:endParaRPr lang="en-GB" altLang="en-US" sz="2200" dirty="0">
              <a:solidFill>
                <a:srgbClr val="92D050"/>
              </a:solidFill>
              <a:latin typeface="Palatino Linotype" panose="02040502050505030304" pitchFamily="18" charset="0"/>
            </a:endParaRPr>
          </a:p>
          <a:p>
            <a:pPr algn="ctr">
              <a:spcBef>
                <a:spcPts val="0"/>
              </a:spcBef>
              <a:buFontTx/>
              <a:buNone/>
            </a:pPr>
            <a:endParaRPr lang="en-GB" altLang="en-US" sz="2200" i="1" dirty="0">
              <a:solidFill>
                <a:srgbClr val="FFC000"/>
              </a:solidFill>
              <a:latin typeface="Palatino Linotype" panose="02040502050505030304" pitchFamily="18" charset="0"/>
            </a:endParaRPr>
          </a:p>
          <a:p>
            <a:pPr algn="r">
              <a:spcBef>
                <a:spcPts val="0"/>
              </a:spcBef>
              <a:buFontTx/>
              <a:buNone/>
            </a:pPr>
            <a:r>
              <a:rPr lang="en-GB" altLang="en-US" sz="2200" i="1" dirty="0">
                <a:solidFill>
                  <a:srgbClr val="FFC000"/>
                </a:solidFill>
                <a:latin typeface="Palatino Linotype" panose="02040502050505030304" pitchFamily="18" charset="0"/>
              </a:rPr>
              <a:t>This 'principle of individuation’ is consistently denied the colonial subject</a:t>
            </a:r>
          </a:p>
        </p:txBody>
      </p:sp>
      <p:sp>
        <p:nvSpPr>
          <p:cNvPr id="4" name="TextBox 3">
            <a:extLst>
              <a:ext uri="{FF2B5EF4-FFF2-40B4-BE49-F238E27FC236}">
                <a16:creationId xmlns:a16="http://schemas.microsoft.com/office/drawing/2014/main" id="{654386C1-5B2C-4D8E-9573-73E7DB4DFAF4}"/>
              </a:ext>
            </a:extLst>
          </p:cNvPr>
          <p:cNvSpPr txBox="1"/>
          <p:nvPr/>
        </p:nvSpPr>
        <p:spPr>
          <a:xfrm>
            <a:off x="695400" y="293030"/>
            <a:ext cx="10513168" cy="954107"/>
          </a:xfrm>
          <a:prstGeom prst="rect">
            <a:avLst/>
          </a:prstGeom>
          <a:noFill/>
        </p:spPr>
        <p:txBody>
          <a:bodyPr wrap="square">
            <a:spAutoFit/>
          </a:bodyPr>
          <a:lstStyle/>
          <a:p>
            <a:pPr algn="ctr"/>
            <a:r>
              <a:rPr lang="en-GB" altLang="en-US" sz="2800" dirty="0">
                <a:solidFill>
                  <a:srgbClr val="92D050"/>
                </a:solidFill>
                <a:latin typeface="Felix Titling" panose="04060505060202020A04" pitchFamily="82" charset="0"/>
              </a:rPr>
              <a:t>The </a:t>
            </a:r>
            <a:r>
              <a:rPr lang="en-GB" altLang="en-US" sz="2800" dirty="0">
                <a:solidFill>
                  <a:schemeClr val="accent1">
                    <a:lumMod val="40000"/>
                    <a:lumOff val="60000"/>
                  </a:schemeClr>
                </a:solidFill>
                <a:latin typeface="Felix Titling" panose="04060505060202020A04" pitchFamily="82" charset="0"/>
              </a:rPr>
              <a:t>novel</a:t>
            </a:r>
            <a:r>
              <a:rPr lang="en-GB" altLang="en-US" sz="2800" dirty="0">
                <a:solidFill>
                  <a:srgbClr val="92D050"/>
                </a:solidFill>
                <a:latin typeface="Felix Titling" panose="04060505060202020A04" pitchFamily="82" charset="0"/>
              </a:rPr>
              <a:t> and the enlightenment </a:t>
            </a:r>
            <a:r>
              <a:rPr lang="en-AU" altLang="en-US" sz="2800" dirty="0">
                <a:solidFill>
                  <a:srgbClr val="92D050"/>
                </a:solidFill>
                <a:latin typeface="Felix Titling" panose="04060505060202020A04" pitchFamily="82" charset="0"/>
              </a:rPr>
              <a:t>principle of individuation</a:t>
            </a:r>
            <a:endParaRPr lang="en-GB" altLang="en-US" sz="2800" dirty="0">
              <a:solidFill>
                <a:srgbClr val="92D050"/>
              </a:solidFill>
              <a:latin typeface="Felix Titling" panose="04060505060202020A04" pitchFamily="82" charset="0"/>
            </a:endParaRPr>
          </a:p>
        </p:txBody>
      </p:sp>
    </p:spTree>
    <p:extLst>
      <p:ext uri="{BB962C8B-B14F-4D97-AF65-F5344CB8AC3E}">
        <p14:creationId xmlns:p14="http://schemas.microsoft.com/office/powerpoint/2010/main" val="4232231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023FD-E5D4-4739-B83A-251D5996B431}"/>
              </a:ext>
            </a:extLst>
          </p:cNvPr>
          <p:cNvSpPr>
            <a:spLocks noGrp="1"/>
          </p:cNvSpPr>
          <p:nvPr>
            <p:ph type="title"/>
          </p:nvPr>
        </p:nvSpPr>
        <p:spPr/>
        <p:txBody>
          <a:bodyPr>
            <a:normAutofit/>
          </a:bodyPr>
          <a:lstStyle/>
          <a:p>
            <a:r>
              <a:rPr lang="en-GB" sz="4000" dirty="0">
                <a:solidFill>
                  <a:srgbClr val="92D050"/>
                </a:solidFill>
              </a:rPr>
              <a:t>Orientalism</a:t>
            </a:r>
          </a:p>
        </p:txBody>
      </p:sp>
      <p:sp>
        <p:nvSpPr>
          <p:cNvPr id="3" name="Content Placeholder 2">
            <a:extLst>
              <a:ext uri="{FF2B5EF4-FFF2-40B4-BE49-F238E27FC236}">
                <a16:creationId xmlns:a16="http://schemas.microsoft.com/office/drawing/2014/main" id="{06513A66-DC42-495B-B7A6-836FE39C4383}"/>
              </a:ext>
            </a:extLst>
          </p:cNvPr>
          <p:cNvSpPr>
            <a:spLocks noGrp="1"/>
          </p:cNvSpPr>
          <p:nvPr>
            <p:ph idx="1"/>
          </p:nvPr>
        </p:nvSpPr>
        <p:spPr/>
        <p:txBody>
          <a:bodyPr/>
          <a:lstStyle/>
          <a:p>
            <a:pPr algn="l"/>
            <a:r>
              <a:rPr lang="en-GB" sz="2200" dirty="0">
                <a:solidFill>
                  <a:schemeClr val="bg1"/>
                </a:solidFill>
                <a:latin typeface="Palatino Linotype" panose="02040502050505030304" pitchFamily="18" charset="0"/>
              </a:rPr>
              <a:t>from 1815 to 1914 European direct colonial dominion expanded from about 35 percent of the Earth’s surface to about 85 percent of it. </a:t>
            </a:r>
          </a:p>
          <a:p>
            <a:pPr algn="l"/>
            <a:endParaRPr lang="en-GB" sz="2200" dirty="0">
              <a:solidFill>
                <a:schemeClr val="bg1"/>
              </a:solidFill>
              <a:latin typeface="Palatino Linotype" panose="02040502050505030304" pitchFamily="18" charset="0"/>
            </a:endParaRPr>
          </a:p>
          <a:p>
            <a:pPr algn="l"/>
            <a:r>
              <a:rPr lang="en-GB" sz="2200" dirty="0">
                <a:solidFill>
                  <a:schemeClr val="bg1"/>
                </a:solidFill>
                <a:latin typeface="Palatino Linotype" panose="02040502050505030304" pitchFamily="18" charset="0"/>
              </a:rPr>
              <a:t>so far as the West was concerned during the nineteenth and twentieth centuries, an assumption had been made that </a:t>
            </a:r>
            <a:r>
              <a:rPr lang="en-GB" sz="2200" dirty="0">
                <a:solidFill>
                  <a:schemeClr val="accent1">
                    <a:lumMod val="40000"/>
                    <a:lumOff val="60000"/>
                  </a:schemeClr>
                </a:solidFill>
                <a:latin typeface="Palatino Linotype" panose="02040502050505030304" pitchFamily="18" charset="0"/>
              </a:rPr>
              <a:t>the Orient and everything in it was, if not patently inferior to, then in need of corrective study by the West. </a:t>
            </a:r>
            <a:r>
              <a:rPr lang="en-GB" sz="2200" dirty="0">
                <a:solidFill>
                  <a:schemeClr val="bg1"/>
                </a:solidFill>
                <a:latin typeface="Palatino Linotype" panose="02040502050505030304" pitchFamily="18" charset="0"/>
              </a:rPr>
              <a:t>The Orient was viewed as if framed by the classroom, the criminal court, the prison, the illustrated manual. Orientalism, then, is knowledge of the Orient that places things Oriental in class, court, prison, or manual for scrutiny, judgment, discipline, or governing. </a:t>
            </a:r>
          </a:p>
          <a:p>
            <a:pPr algn="l"/>
            <a:endParaRPr lang="en-GB" sz="2200" dirty="0">
              <a:solidFill>
                <a:schemeClr val="bg1"/>
              </a:solidFill>
              <a:latin typeface="Palatino Linotype" panose="02040502050505030304" pitchFamily="18" charset="0"/>
            </a:endParaRPr>
          </a:p>
          <a:p>
            <a:pPr marL="118872" indent="0" algn="l">
              <a:buNone/>
            </a:pPr>
            <a:r>
              <a:rPr lang="en-GB" sz="2200" dirty="0">
                <a:solidFill>
                  <a:schemeClr val="bg1"/>
                </a:solidFill>
                <a:latin typeface="Palatino Linotype" panose="02040502050505030304" pitchFamily="18" charset="0"/>
              </a:rPr>
              <a:t>				(Edward Said, </a:t>
            </a:r>
            <a:r>
              <a:rPr lang="en-GB" sz="2200" i="1" dirty="0">
                <a:solidFill>
                  <a:schemeClr val="bg1"/>
                </a:solidFill>
                <a:latin typeface="Palatino Linotype" panose="02040502050505030304" pitchFamily="18" charset="0"/>
              </a:rPr>
              <a:t>Orientalism</a:t>
            </a:r>
            <a:r>
              <a:rPr lang="en-GB" sz="2200" dirty="0">
                <a:solidFill>
                  <a:schemeClr val="bg1"/>
                </a:solidFill>
                <a:latin typeface="Palatino Linotype" panose="02040502050505030304" pitchFamily="18" charset="0"/>
              </a:rPr>
              <a:t> pp.40-41)</a:t>
            </a:r>
            <a:endParaRPr lang="en-GB" dirty="0"/>
          </a:p>
        </p:txBody>
      </p:sp>
    </p:spTree>
    <p:extLst>
      <p:ext uri="{BB962C8B-B14F-4D97-AF65-F5344CB8AC3E}">
        <p14:creationId xmlns:p14="http://schemas.microsoft.com/office/powerpoint/2010/main" val="1419637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29AEB6-1A9B-4138-9FDD-082B1AB343D8}"/>
              </a:ext>
            </a:extLst>
          </p:cNvPr>
          <p:cNvSpPr txBox="1"/>
          <p:nvPr/>
        </p:nvSpPr>
        <p:spPr>
          <a:xfrm>
            <a:off x="554907" y="1124744"/>
            <a:ext cx="10873208" cy="5509200"/>
          </a:xfrm>
          <a:prstGeom prst="rect">
            <a:avLst/>
          </a:prstGeom>
          <a:noFill/>
        </p:spPr>
        <p:txBody>
          <a:bodyPr wrap="square">
            <a:spAutoFit/>
          </a:bodyPr>
          <a:lstStyle/>
          <a:p>
            <a:r>
              <a:rPr lang="en-GB" sz="2200" dirty="0">
                <a:solidFill>
                  <a:schemeClr val="bg1"/>
                </a:solidFill>
              </a:rPr>
              <a:t>Roses do not grow on thorn trees, nor figs on thistles. </a:t>
            </a:r>
            <a:r>
              <a:rPr lang="en-GB" sz="2200" dirty="0">
                <a:solidFill>
                  <a:schemeClr val="accent1">
                    <a:lumMod val="20000"/>
                    <a:lumOff val="80000"/>
                  </a:schemeClr>
                </a:solidFill>
              </a:rPr>
              <a:t>A healthy human civilisation was not perhaps to be looked for in countries which have been alternately the prey of avarice, ambition, and sentimentalism. </a:t>
            </a:r>
            <a:r>
              <a:rPr lang="en-GB" sz="2200" dirty="0">
                <a:solidFill>
                  <a:schemeClr val="bg1"/>
                </a:solidFill>
              </a:rPr>
              <a:t>We visit foreign countries to see varieties of life and character, to learn languages that we may gain an insight into various literatures, to see manners unlike our own springing naturally out of different soils and climates, to see beautiful works of art, to see places associated with great men and great actions, and subsidiary to these, to see lakes and mountains, and strange skies and seas. </a:t>
            </a:r>
            <a:r>
              <a:rPr lang="en-GB" sz="2200" dirty="0">
                <a:solidFill>
                  <a:schemeClr val="accent1">
                    <a:lumMod val="20000"/>
                    <a:lumOff val="80000"/>
                  </a:schemeClr>
                </a:solidFill>
              </a:rPr>
              <a:t>But the localities of great events and the homes of the actors in them are only saddening when the spiritual results are disappointing, and scenery loses its charm unless the grace of humanity is in the heart of it. </a:t>
            </a:r>
            <a:r>
              <a:rPr lang="en-GB" sz="2200" dirty="0">
                <a:solidFill>
                  <a:schemeClr val="bg1"/>
                </a:solidFill>
              </a:rPr>
              <a:t>To the man of science the West Indies may be delightful and instructive. Rocks and trees and flowers remain as they always were, and Nature is constant to herself. </a:t>
            </a:r>
            <a:r>
              <a:rPr lang="en-GB" sz="2200" dirty="0">
                <a:solidFill>
                  <a:schemeClr val="accent1">
                    <a:lumMod val="20000"/>
                    <a:lumOff val="80000"/>
                  </a:schemeClr>
                </a:solidFill>
              </a:rPr>
              <a:t>But the traveller whose heart is with his kind, and who cares only to see his brother mortals making their corner of this planet into an orderly and rational home, </a:t>
            </a:r>
            <a:r>
              <a:rPr lang="en-GB" sz="2200" dirty="0">
                <a:solidFill>
                  <a:schemeClr val="bg1"/>
                </a:solidFill>
              </a:rPr>
              <a:t>had better choose some other object for his pilgrimage.</a:t>
            </a:r>
          </a:p>
          <a:p>
            <a:endParaRPr lang="en-GB" sz="2200" dirty="0">
              <a:solidFill>
                <a:schemeClr val="bg1"/>
              </a:solidFill>
            </a:endParaRPr>
          </a:p>
          <a:p>
            <a:r>
              <a:rPr lang="en-GB" sz="2200" dirty="0">
                <a:solidFill>
                  <a:schemeClr val="bg1"/>
                </a:solidFill>
              </a:rPr>
              <a:t>	</a:t>
            </a:r>
            <a:r>
              <a:rPr lang="en-GB" sz="2000" dirty="0">
                <a:solidFill>
                  <a:schemeClr val="bg1"/>
                </a:solidFill>
                <a:latin typeface="Palatino Linotype" panose="02040502050505030304" pitchFamily="18" charset="0"/>
              </a:rPr>
              <a:t>James Anthony Froude, </a:t>
            </a:r>
            <a:r>
              <a:rPr lang="en-GB" sz="2000" i="1" dirty="0">
                <a:solidFill>
                  <a:schemeClr val="bg1"/>
                </a:solidFill>
                <a:latin typeface="Palatino Linotype" panose="02040502050505030304" pitchFamily="18" charset="0"/>
              </a:rPr>
              <a:t>The English in the West Indies or, The Bow of Ulysses, </a:t>
            </a:r>
            <a:r>
              <a:rPr lang="en-GB" sz="2000" dirty="0">
                <a:solidFill>
                  <a:schemeClr val="bg1"/>
                </a:solidFill>
                <a:latin typeface="Palatino Linotype" panose="02040502050505030304" pitchFamily="18" charset="0"/>
              </a:rPr>
              <a:t>1888; </a:t>
            </a:r>
            <a:r>
              <a:rPr lang="en-GB" sz="2000" dirty="0">
                <a:solidFill>
                  <a:schemeClr val="bg1"/>
                </a:solidFill>
              </a:rPr>
              <a:t>p.307</a:t>
            </a:r>
            <a:endParaRPr lang="en-GB" sz="2200" dirty="0">
              <a:solidFill>
                <a:schemeClr val="bg1"/>
              </a:solidFill>
            </a:endParaRPr>
          </a:p>
        </p:txBody>
      </p:sp>
      <p:sp>
        <p:nvSpPr>
          <p:cNvPr id="5" name="TextBox 4">
            <a:extLst>
              <a:ext uri="{FF2B5EF4-FFF2-40B4-BE49-F238E27FC236}">
                <a16:creationId xmlns:a16="http://schemas.microsoft.com/office/drawing/2014/main" id="{2F203D22-6400-4DA8-8599-23D0A1D76524}"/>
              </a:ext>
            </a:extLst>
          </p:cNvPr>
          <p:cNvSpPr txBox="1"/>
          <p:nvPr/>
        </p:nvSpPr>
        <p:spPr>
          <a:xfrm>
            <a:off x="240562" y="238562"/>
            <a:ext cx="11710875" cy="584775"/>
          </a:xfrm>
          <a:prstGeom prst="rect">
            <a:avLst/>
          </a:prstGeom>
          <a:noFill/>
        </p:spPr>
        <p:txBody>
          <a:bodyPr wrap="square">
            <a:spAutoFit/>
          </a:bodyPr>
          <a:lstStyle/>
          <a:p>
            <a:r>
              <a:rPr lang="en-GB" sz="3200" dirty="0">
                <a:solidFill>
                  <a:srgbClr val="FFC000"/>
                </a:solidFill>
                <a:latin typeface="+mj-lt"/>
              </a:rPr>
              <a:t>The Caribbean: an inadequate &amp; irrational space  </a:t>
            </a:r>
          </a:p>
        </p:txBody>
      </p:sp>
    </p:spTree>
    <p:extLst>
      <p:ext uri="{BB962C8B-B14F-4D97-AF65-F5344CB8AC3E}">
        <p14:creationId xmlns:p14="http://schemas.microsoft.com/office/powerpoint/2010/main" val="347513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2A723-BF22-4B41-A1C9-45ACC6FB1B44}"/>
              </a:ext>
            </a:extLst>
          </p:cNvPr>
          <p:cNvSpPr>
            <a:spLocks noGrp="1"/>
          </p:cNvSpPr>
          <p:nvPr>
            <p:ph type="title"/>
          </p:nvPr>
        </p:nvSpPr>
        <p:spPr>
          <a:xfrm>
            <a:off x="264320" y="67791"/>
            <a:ext cx="11376296" cy="597423"/>
          </a:xfrm>
        </p:spPr>
        <p:txBody>
          <a:bodyPr>
            <a:normAutofit fontScale="90000"/>
          </a:bodyPr>
          <a:lstStyle/>
          <a:p>
            <a:pPr algn="ctr"/>
            <a:r>
              <a:rPr lang="en-GB" sz="3200" dirty="0">
                <a:solidFill>
                  <a:srgbClr val="FFC000"/>
                </a:solidFill>
              </a:rPr>
              <a:t>MINUTE on Indian education T. B. MACAULAY, 2 FEB 1835</a:t>
            </a:r>
          </a:p>
        </p:txBody>
      </p:sp>
      <p:sp>
        <p:nvSpPr>
          <p:cNvPr id="3" name="Content Placeholder 2">
            <a:extLst>
              <a:ext uri="{FF2B5EF4-FFF2-40B4-BE49-F238E27FC236}">
                <a16:creationId xmlns:a16="http://schemas.microsoft.com/office/drawing/2014/main" id="{F2221A6E-A302-4B08-B91B-056616274DEA}"/>
              </a:ext>
            </a:extLst>
          </p:cNvPr>
          <p:cNvSpPr>
            <a:spLocks noGrp="1"/>
          </p:cNvSpPr>
          <p:nvPr>
            <p:ph idx="1"/>
          </p:nvPr>
        </p:nvSpPr>
        <p:spPr>
          <a:xfrm>
            <a:off x="263352" y="609594"/>
            <a:ext cx="11665296" cy="6192688"/>
          </a:xfrm>
        </p:spPr>
        <p:txBody>
          <a:bodyPr>
            <a:normAutofit fontScale="85000" lnSpcReduction="10000"/>
          </a:bodyPr>
          <a:lstStyle/>
          <a:p>
            <a:pPr marL="0" indent="0">
              <a:lnSpc>
                <a:spcPct val="120000"/>
              </a:lnSpc>
              <a:buNone/>
            </a:pPr>
            <a:r>
              <a:rPr lang="en-GB" sz="2400" dirty="0">
                <a:solidFill>
                  <a:schemeClr val="bg1"/>
                </a:solidFill>
              </a:rPr>
              <a:t> [10] I have no knowledge of either </a:t>
            </a:r>
            <a:r>
              <a:rPr lang="en-GB" sz="2400" dirty="0" err="1">
                <a:solidFill>
                  <a:schemeClr val="bg1"/>
                </a:solidFill>
              </a:rPr>
              <a:t>Sanscrit</a:t>
            </a:r>
            <a:r>
              <a:rPr lang="en-GB" sz="2400" dirty="0">
                <a:solidFill>
                  <a:schemeClr val="bg1"/>
                </a:solidFill>
              </a:rPr>
              <a:t> or Arabic. But I have done what I could to form a correct estimate of their value. I have read translations of the most celebrated Arabic and </a:t>
            </a:r>
            <a:r>
              <a:rPr lang="en-GB" sz="2400" dirty="0" err="1">
                <a:solidFill>
                  <a:schemeClr val="bg1"/>
                </a:solidFill>
              </a:rPr>
              <a:t>Sanscrit</a:t>
            </a:r>
            <a:r>
              <a:rPr lang="en-GB" sz="2400" dirty="0">
                <a:solidFill>
                  <a:schemeClr val="bg1"/>
                </a:solidFill>
              </a:rPr>
              <a:t> works. I have conversed, both here and at home, with men distinguished by their proficiency in the Eastern tongues. I am quite ready to take the oriental learning at the valuation of the orientalists themselves</a:t>
            </a:r>
            <a:r>
              <a:rPr lang="en-GB" sz="2400" dirty="0">
                <a:solidFill>
                  <a:schemeClr val="accent1">
                    <a:lumMod val="20000"/>
                    <a:lumOff val="80000"/>
                  </a:schemeClr>
                </a:solidFill>
              </a:rPr>
              <a:t>. I have never found one among them who could deny that a single shelf of a good European library was worth the whole native literature of India and Arabia</a:t>
            </a:r>
            <a:r>
              <a:rPr lang="en-GB" sz="2400" dirty="0">
                <a:solidFill>
                  <a:schemeClr val="accent3">
                    <a:lumMod val="60000"/>
                    <a:lumOff val="40000"/>
                  </a:schemeClr>
                </a:solidFill>
              </a:rPr>
              <a:t>. </a:t>
            </a:r>
            <a:r>
              <a:rPr lang="en-GB" sz="2400" dirty="0">
                <a:solidFill>
                  <a:schemeClr val="bg1"/>
                </a:solidFill>
              </a:rPr>
              <a:t>The intrinsic superiority of the Western literature is indeed fully admitted by those members of the committee who support the oriental plan of education.</a:t>
            </a:r>
          </a:p>
          <a:p>
            <a:pPr marL="0" indent="0">
              <a:lnSpc>
                <a:spcPct val="120000"/>
              </a:lnSpc>
              <a:buNone/>
            </a:pPr>
            <a:endParaRPr lang="en-GB" sz="1400" dirty="0">
              <a:solidFill>
                <a:schemeClr val="bg1"/>
              </a:solidFill>
            </a:endParaRPr>
          </a:p>
          <a:p>
            <a:pPr marL="0" indent="0">
              <a:lnSpc>
                <a:spcPct val="120000"/>
              </a:lnSpc>
              <a:buNone/>
            </a:pPr>
            <a:r>
              <a:rPr lang="en-GB" sz="2400" dirty="0">
                <a:solidFill>
                  <a:schemeClr val="bg1"/>
                </a:solidFill>
              </a:rPr>
              <a:t> [11] It will hardly be disputed, I suppose, that the department of literature in which the Eastern writers stand highest is poetry. And I certainly never met with any orientalist who ventured to maintain that the </a:t>
            </a:r>
            <a:r>
              <a:rPr lang="en-GB" sz="2400" dirty="0">
                <a:solidFill>
                  <a:schemeClr val="accent1">
                    <a:lumMod val="20000"/>
                    <a:lumOff val="80000"/>
                  </a:schemeClr>
                </a:solidFill>
              </a:rPr>
              <a:t>Arabic and </a:t>
            </a:r>
            <a:r>
              <a:rPr lang="en-GB" sz="2400" dirty="0" err="1">
                <a:solidFill>
                  <a:schemeClr val="accent1">
                    <a:lumMod val="20000"/>
                    <a:lumOff val="80000"/>
                  </a:schemeClr>
                </a:solidFill>
              </a:rPr>
              <a:t>Sanscrit</a:t>
            </a:r>
            <a:r>
              <a:rPr lang="en-GB" sz="2400" dirty="0">
                <a:solidFill>
                  <a:schemeClr val="accent1">
                    <a:lumMod val="20000"/>
                    <a:lumOff val="80000"/>
                  </a:schemeClr>
                </a:solidFill>
              </a:rPr>
              <a:t> poetry could be compared to that of the great European nations. But when we pass from works of imagination to works in which facts are recorded and general principles investigated, the superiority of the Europeans becomes absolutely immeasurable</a:t>
            </a:r>
            <a:r>
              <a:rPr lang="en-GB" sz="2400" dirty="0">
                <a:solidFill>
                  <a:schemeClr val="accent3">
                    <a:lumMod val="60000"/>
                    <a:lumOff val="40000"/>
                  </a:schemeClr>
                </a:solidFill>
              </a:rPr>
              <a:t>. </a:t>
            </a:r>
            <a:r>
              <a:rPr lang="en-GB" sz="2400" dirty="0">
                <a:solidFill>
                  <a:schemeClr val="bg1"/>
                </a:solidFill>
              </a:rPr>
              <a:t>It is, I believe, no exaggeration to say that all the historical information which has been collected from all the books written in the </a:t>
            </a:r>
            <a:r>
              <a:rPr lang="en-GB" sz="2400" dirty="0" err="1">
                <a:solidFill>
                  <a:schemeClr val="bg1"/>
                </a:solidFill>
              </a:rPr>
              <a:t>Sanscrit</a:t>
            </a:r>
            <a:r>
              <a:rPr lang="en-GB" sz="2400" dirty="0">
                <a:solidFill>
                  <a:schemeClr val="bg1"/>
                </a:solidFill>
              </a:rPr>
              <a:t> language is less valuable than what may be found in the most paltry abridgments used at preparatory schools in England</a:t>
            </a:r>
            <a:r>
              <a:rPr lang="en-GB" sz="2400" dirty="0">
                <a:solidFill>
                  <a:srgbClr val="92D050"/>
                </a:solidFill>
              </a:rPr>
              <a:t>. </a:t>
            </a:r>
            <a:r>
              <a:rPr lang="en-GB" sz="2400" dirty="0">
                <a:solidFill>
                  <a:schemeClr val="bg1"/>
                </a:solidFill>
              </a:rPr>
              <a:t>In every branch of physical or moral philosophy, the relative position of the two nations is nearly the same.</a:t>
            </a:r>
          </a:p>
        </p:txBody>
      </p:sp>
    </p:spTree>
    <p:extLst>
      <p:ext uri="{BB962C8B-B14F-4D97-AF65-F5344CB8AC3E}">
        <p14:creationId xmlns:p14="http://schemas.microsoft.com/office/powerpoint/2010/main" val="270869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B7A1C-1286-49E4-8336-7D892DCC6790}"/>
              </a:ext>
            </a:extLst>
          </p:cNvPr>
          <p:cNvSpPr>
            <a:spLocks noGrp="1"/>
          </p:cNvSpPr>
          <p:nvPr>
            <p:ph type="title"/>
          </p:nvPr>
        </p:nvSpPr>
        <p:spPr/>
        <p:txBody>
          <a:bodyPr>
            <a:normAutofit/>
          </a:bodyPr>
          <a:lstStyle/>
          <a:p>
            <a:pPr algn="ctr"/>
            <a:r>
              <a:rPr lang="en-GB" sz="3600" dirty="0">
                <a:solidFill>
                  <a:srgbClr val="FFC000"/>
                </a:solidFill>
              </a:rPr>
              <a:t>MINUTE on education 1835</a:t>
            </a:r>
          </a:p>
        </p:txBody>
      </p:sp>
      <p:sp>
        <p:nvSpPr>
          <p:cNvPr id="11" name="Content Placeholder 2">
            <a:extLst>
              <a:ext uri="{FF2B5EF4-FFF2-40B4-BE49-F238E27FC236}">
                <a16:creationId xmlns:a16="http://schemas.microsoft.com/office/drawing/2014/main" id="{C8947362-71D4-4763-A45D-DC2DC1393D85}"/>
              </a:ext>
            </a:extLst>
          </p:cNvPr>
          <p:cNvSpPr>
            <a:spLocks noGrp="1"/>
          </p:cNvSpPr>
          <p:nvPr>
            <p:ph idx="1"/>
          </p:nvPr>
        </p:nvSpPr>
        <p:spPr>
          <a:xfrm>
            <a:off x="609600" y="1628800"/>
            <a:ext cx="11103024" cy="4625975"/>
          </a:xfrm>
        </p:spPr>
        <p:txBody>
          <a:bodyPr/>
          <a:lstStyle/>
          <a:p>
            <a:pPr marL="118872" indent="0">
              <a:buNone/>
            </a:pPr>
            <a:endParaRPr lang="en-GB" sz="2800" b="0" i="0" dirty="0">
              <a:solidFill>
                <a:schemeClr val="bg1"/>
              </a:solidFill>
              <a:effectLst/>
            </a:endParaRPr>
          </a:p>
          <a:p>
            <a:pPr marL="118872" indent="0">
              <a:buNone/>
            </a:pPr>
            <a:r>
              <a:rPr lang="en-GB" sz="2800" b="0" i="0" dirty="0">
                <a:solidFill>
                  <a:schemeClr val="bg1"/>
                </a:solidFill>
                <a:effectLst/>
              </a:rPr>
              <a:t>We must do our best to form a class who may be interpreters between us and the millions whom we govern; </a:t>
            </a:r>
            <a:r>
              <a:rPr lang="en-GB" sz="2800" b="0" i="0" dirty="0">
                <a:solidFill>
                  <a:schemeClr val="accent1">
                    <a:lumMod val="20000"/>
                    <a:lumOff val="80000"/>
                  </a:schemeClr>
                </a:solidFill>
                <a:effectLst/>
              </a:rPr>
              <a:t>a class of persons, Indians in blood and colour, but English in taste, in opinions, in morals and in </a:t>
            </a:r>
            <a:r>
              <a:rPr lang="en-GB" sz="2800" dirty="0">
                <a:solidFill>
                  <a:schemeClr val="accent1">
                    <a:lumMod val="20000"/>
                    <a:lumOff val="80000"/>
                  </a:schemeClr>
                </a:solidFill>
              </a:rPr>
              <a:t>intellect. </a:t>
            </a:r>
          </a:p>
          <a:p>
            <a:pPr marL="118872" indent="0">
              <a:buNone/>
            </a:pPr>
            <a:endParaRPr lang="en-GB" sz="2800" dirty="0">
              <a:solidFill>
                <a:schemeClr val="bg1"/>
              </a:solidFill>
            </a:endParaRPr>
          </a:p>
          <a:p>
            <a:pPr marL="118872" indent="0">
              <a:buNone/>
            </a:pPr>
            <a:r>
              <a:rPr lang="en-GB" sz="2800" dirty="0">
                <a:solidFill>
                  <a:schemeClr val="bg1"/>
                </a:solidFill>
              </a:rPr>
              <a:t>					</a:t>
            </a:r>
            <a:r>
              <a:rPr lang="en-GB" sz="2400" dirty="0">
                <a:solidFill>
                  <a:schemeClr val="bg1"/>
                </a:solidFill>
              </a:rPr>
              <a:t>Lord Macaulay</a:t>
            </a:r>
          </a:p>
          <a:p>
            <a:pPr marL="118872" indent="0">
              <a:buNone/>
            </a:pPr>
            <a:endParaRPr lang="en-GB" sz="2400" i="1" dirty="0">
              <a:solidFill>
                <a:schemeClr val="accent3">
                  <a:lumMod val="40000"/>
                  <a:lumOff val="60000"/>
                </a:schemeClr>
              </a:solidFill>
            </a:endParaRPr>
          </a:p>
          <a:p>
            <a:pPr marL="118872" indent="0">
              <a:buNone/>
            </a:pPr>
            <a:endParaRPr lang="en-GB" sz="2400" i="1" dirty="0">
              <a:solidFill>
                <a:schemeClr val="accent3">
                  <a:lumMod val="40000"/>
                  <a:lumOff val="60000"/>
                </a:schemeClr>
              </a:solidFill>
            </a:endParaRPr>
          </a:p>
          <a:p>
            <a:pPr marL="118872" indent="0">
              <a:buNone/>
            </a:pPr>
            <a:endParaRPr lang="en-GB" sz="2400" i="1" dirty="0">
              <a:solidFill>
                <a:schemeClr val="accent3">
                  <a:lumMod val="40000"/>
                  <a:lumOff val="60000"/>
                </a:schemeClr>
              </a:solidFill>
            </a:endParaRPr>
          </a:p>
          <a:p>
            <a:pPr marL="118872" indent="0">
              <a:buNone/>
            </a:pPr>
            <a:r>
              <a:rPr lang="en-GB" sz="2000" i="1" dirty="0">
                <a:solidFill>
                  <a:srgbClr val="FFC000"/>
                </a:solidFill>
              </a:rPr>
              <a:t>(The classic reason for teaching English, but </a:t>
            </a:r>
            <a:r>
              <a:rPr lang="en-GB" sz="2000" i="1" u="sng" dirty="0">
                <a:solidFill>
                  <a:srgbClr val="FFC000"/>
                </a:solidFill>
              </a:rPr>
              <a:t>only</a:t>
            </a:r>
            <a:r>
              <a:rPr lang="en-GB" sz="2000" i="1" dirty="0">
                <a:solidFill>
                  <a:srgbClr val="FFC000"/>
                </a:solidFill>
              </a:rPr>
              <a:t> to a small minority who can be co-opted)</a:t>
            </a:r>
          </a:p>
          <a:p>
            <a:pPr marL="118872" indent="0">
              <a:buNone/>
            </a:pPr>
            <a:endParaRPr lang="en-GB" dirty="0">
              <a:solidFill>
                <a:schemeClr val="accent3">
                  <a:lumMod val="40000"/>
                  <a:lumOff val="60000"/>
                </a:schemeClr>
              </a:solidFill>
            </a:endParaRPr>
          </a:p>
        </p:txBody>
      </p:sp>
    </p:spTree>
    <p:extLst>
      <p:ext uri="{BB962C8B-B14F-4D97-AF65-F5344CB8AC3E}">
        <p14:creationId xmlns:p14="http://schemas.microsoft.com/office/powerpoint/2010/main" val="24616216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0270DA64-832C-477C-BBBB-5A5539DC272C}"/>
              </a:ext>
            </a:extLst>
          </p:cNvPr>
          <p:cNvSpPr>
            <a:spLocks noGrp="1"/>
          </p:cNvSpPr>
          <p:nvPr>
            <p:ph idx="1"/>
          </p:nvPr>
        </p:nvSpPr>
        <p:spPr>
          <a:xfrm>
            <a:off x="119336" y="178903"/>
            <a:ext cx="5688632" cy="6500193"/>
          </a:xfrm>
        </p:spPr>
        <p:txBody>
          <a:bodyPr>
            <a:normAutofit fontScale="62500" lnSpcReduction="20000"/>
          </a:bodyPr>
          <a:lstStyle/>
          <a:p>
            <a:pPr marL="118872" indent="0">
              <a:buNone/>
            </a:pPr>
            <a:r>
              <a:rPr lang="en-GB" b="1" dirty="0">
                <a:solidFill>
                  <a:srgbClr val="FFC000"/>
                </a:solidFill>
                <a:latin typeface="+mj-lt"/>
              </a:rPr>
              <a:t>A Far Cry from Africa</a:t>
            </a:r>
          </a:p>
          <a:p>
            <a:pPr marL="118872" indent="0">
              <a:buNone/>
            </a:pPr>
            <a:endParaRPr lang="en-GB" dirty="0">
              <a:solidFill>
                <a:schemeClr val="bg1"/>
              </a:solidFill>
            </a:endParaRPr>
          </a:p>
          <a:p>
            <a:pPr marL="118872" indent="0">
              <a:lnSpc>
                <a:spcPct val="120000"/>
              </a:lnSpc>
              <a:buNone/>
            </a:pPr>
            <a:r>
              <a:rPr lang="en-GB" dirty="0">
                <a:solidFill>
                  <a:schemeClr val="bg1"/>
                </a:solidFill>
              </a:rPr>
              <a:t>A wind is ruffling the tawny pelt</a:t>
            </a:r>
          </a:p>
          <a:p>
            <a:pPr marL="118872" indent="0">
              <a:lnSpc>
                <a:spcPct val="120000"/>
              </a:lnSpc>
              <a:buNone/>
            </a:pPr>
            <a:r>
              <a:rPr lang="en-GB" dirty="0">
                <a:solidFill>
                  <a:schemeClr val="bg1"/>
                </a:solidFill>
              </a:rPr>
              <a:t>Of Africa. Kikuyu, quick as flies,</a:t>
            </a:r>
          </a:p>
          <a:p>
            <a:pPr marL="118872" indent="0">
              <a:lnSpc>
                <a:spcPct val="120000"/>
              </a:lnSpc>
              <a:buNone/>
            </a:pPr>
            <a:r>
              <a:rPr lang="en-GB" dirty="0">
                <a:solidFill>
                  <a:schemeClr val="bg1"/>
                </a:solidFill>
              </a:rPr>
              <a:t>Batten upon the bloodstreams of the veldt.</a:t>
            </a:r>
          </a:p>
          <a:p>
            <a:pPr marL="118872" indent="0">
              <a:lnSpc>
                <a:spcPct val="120000"/>
              </a:lnSpc>
              <a:buNone/>
            </a:pPr>
            <a:r>
              <a:rPr lang="en-GB" dirty="0">
                <a:solidFill>
                  <a:schemeClr val="accent1">
                    <a:lumMod val="20000"/>
                    <a:lumOff val="80000"/>
                  </a:schemeClr>
                </a:solidFill>
              </a:rPr>
              <a:t>Corpses are scattered through a paradise.</a:t>
            </a:r>
          </a:p>
          <a:p>
            <a:pPr marL="118872" indent="0">
              <a:lnSpc>
                <a:spcPct val="120000"/>
              </a:lnSpc>
              <a:buNone/>
            </a:pPr>
            <a:r>
              <a:rPr lang="en-GB" dirty="0">
                <a:solidFill>
                  <a:schemeClr val="accent1">
                    <a:lumMod val="20000"/>
                    <a:lumOff val="80000"/>
                  </a:schemeClr>
                </a:solidFill>
              </a:rPr>
              <a:t>Only the worm, colonel of carrion, cries:</a:t>
            </a:r>
          </a:p>
          <a:p>
            <a:pPr marL="118872" indent="0">
              <a:lnSpc>
                <a:spcPct val="120000"/>
              </a:lnSpc>
              <a:buNone/>
            </a:pPr>
            <a:r>
              <a:rPr lang="en-GB" dirty="0">
                <a:solidFill>
                  <a:schemeClr val="accent1">
                    <a:lumMod val="20000"/>
                    <a:lumOff val="80000"/>
                  </a:schemeClr>
                </a:solidFill>
              </a:rPr>
              <a:t>"Waste no compassion on these separate dead!"</a:t>
            </a:r>
          </a:p>
          <a:p>
            <a:pPr marL="118872" indent="0">
              <a:lnSpc>
                <a:spcPct val="120000"/>
              </a:lnSpc>
              <a:buNone/>
            </a:pPr>
            <a:r>
              <a:rPr lang="en-GB" dirty="0">
                <a:solidFill>
                  <a:schemeClr val="bg1"/>
                </a:solidFill>
              </a:rPr>
              <a:t>Statistics justify and scholars seize</a:t>
            </a:r>
          </a:p>
          <a:p>
            <a:pPr marL="118872" indent="0">
              <a:lnSpc>
                <a:spcPct val="120000"/>
              </a:lnSpc>
              <a:buNone/>
            </a:pPr>
            <a:r>
              <a:rPr lang="en-GB" dirty="0">
                <a:solidFill>
                  <a:schemeClr val="bg1"/>
                </a:solidFill>
              </a:rPr>
              <a:t>The </a:t>
            </a:r>
            <a:r>
              <a:rPr lang="en-GB" dirty="0" err="1">
                <a:solidFill>
                  <a:schemeClr val="bg1"/>
                </a:solidFill>
              </a:rPr>
              <a:t>salients</a:t>
            </a:r>
            <a:r>
              <a:rPr lang="en-GB" dirty="0">
                <a:solidFill>
                  <a:schemeClr val="bg1"/>
                </a:solidFill>
              </a:rPr>
              <a:t> of colonial policy.</a:t>
            </a:r>
          </a:p>
          <a:p>
            <a:pPr marL="118872" indent="0">
              <a:lnSpc>
                <a:spcPct val="120000"/>
              </a:lnSpc>
              <a:buNone/>
            </a:pPr>
            <a:r>
              <a:rPr lang="en-GB" dirty="0">
                <a:solidFill>
                  <a:schemeClr val="accent1">
                    <a:lumMod val="20000"/>
                    <a:lumOff val="80000"/>
                  </a:schemeClr>
                </a:solidFill>
              </a:rPr>
              <a:t>What is that to the white child hacked in bed?</a:t>
            </a:r>
          </a:p>
          <a:p>
            <a:pPr marL="118872" indent="0">
              <a:lnSpc>
                <a:spcPct val="120000"/>
              </a:lnSpc>
              <a:buNone/>
            </a:pPr>
            <a:r>
              <a:rPr lang="en-GB" dirty="0">
                <a:solidFill>
                  <a:schemeClr val="accent1">
                    <a:lumMod val="20000"/>
                    <a:lumOff val="80000"/>
                  </a:schemeClr>
                </a:solidFill>
              </a:rPr>
              <a:t>To savages, expendable as Jews?</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Threshed out by beaters, the long rushes break</a:t>
            </a:r>
          </a:p>
          <a:p>
            <a:pPr marL="118872" indent="0">
              <a:lnSpc>
                <a:spcPct val="120000"/>
              </a:lnSpc>
              <a:buNone/>
            </a:pPr>
            <a:r>
              <a:rPr lang="en-GB" dirty="0">
                <a:solidFill>
                  <a:schemeClr val="bg1"/>
                </a:solidFill>
              </a:rPr>
              <a:t>In a white dust of ibises whose cries</a:t>
            </a:r>
          </a:p>
          <a:p>
            <a:pPr marL="118872" indent="0">
              <a:lnSpc>
                <a:spcPct val="120000"/>
              </a:lnSpc>
              <a:buNone/>
            </a:pPr>
            <a:r>
              <a:rPr lang="en-GB" dirty="0">
                <a:solidFill>
                  <a:schemeClr val="bg1"/>
                </a:solidFill>
              </a:rPr>
              <a:t>Have wheeled since civilization's dawn</a:t>
            </a:r>
          </a:p>
          <a:p>
            <a:pPr marL="118872" indent="0">
              <a:lnSpc>
                <a:spcPct val="120000"/>
              </a:lnSpc>
              <a:buNone/>
            </a:pPr>
            <a:r>
              <a:rPr lang="en-GB" dirty="0">
                <a:solidFill>
                  <a:schemeClr val="bg1"/>
                </a:solidFill>
              </a:rPr>
              <a:t>From the parched river or beast-teeming plain.</a:t>
            </a:r>
          </a:p>
          <a:p>
            <a:pPr marL="118872" indent="0">
              <a:lnSpc>
                <a:spcPct val="120000"/>
              </a:lnSpc>
              <a:buNone/>
            </a:pPr>
            <a:r>
              <a:rPr lang="en-GB" dirty="0">
                <a:solidFill>
                  <a:schemeClr val="bg1"/>
                </a:solidFill>
              </a:rPr>
              <a:t>The violence of beast on beast is read</a:t>
            </a:r>
          </a:p>
          <a:p>
            <a:pPr marL="118872" indent="0">
              <a:lnSpc>
                <a:spcPct val="120000"/>
              </a:lnSpc>
              <a:buNone/>
            </a:pPr>
            <a:r>
              <a:rPr lang="en-GB" dirty="0">
                <a:solidFill>
                  <a:schemeClr val="bg1"/>
                </a:solidFill>
              </a:rPr>
              <a:t>As natural law, but upright man</a:t>
            </a:r>
          </a:p>
          <a:p>
            <a:pPr marL="118872" indent="0">
              <a:lnSpc>
                <a:spcPct val="120000"/>
              </a:lnSpc>
              <a:buNone/>
            </a:pPr>
            <a:r>
              <a:rPr lang="en-GB" dirty="0">
                <a:solidFill>
                  <a:schemeClr val="bg1"/>
                </a:solidFill>
              </a:rPr>
              <a:t>Seeks his divinity by inflicting pain.</a:t>
            </a:r>
          </a:p>
          <a:p>
            <a:pPr marL="118872" indent="0">
              <a:lnSpc>
                <a:spcPct val="120000"/>
              </a:lnSpc>
              <a:buNone/>
            </a:pPr>
            <a:endParaRPr lang="en-GB" dirty="0">
              <a:solidFill>
                <a:schemeClr val="bg1"/>
              </a:solidFill>
            </a:endParaRPr>
          </a:p>
          <a:p>
            <a:pPr marL="118872" indent="0">
              <a:buNone/>
            </a:pPr>
            <a:endParaRPr lang="en-GB" dirty="0">
              <a:solidFill>
                <a:schemeClr val="bg1"/>
              </a:solidFill>
            </a:endParaRPr>
          </a:p>
        </p:txBody>
      </p:sp>
      <p:sp>
        <p:nvSpPr>
          <p:cNvPr id="8" name="Content Placeholder 6">
            <a:extLst>
              <a:ext uri="{FF2B5EF4-FFF2-40B4-BE49-F238E27FC236}">
                <a16:creationId xmlns:a16="http://schemas.microsoft.com/office/drawing/2014/main" id="{14A25D64-4944-4D1E-900C-3A1D791D50B2}"/>
              </a:ext>
            </a:extLst>
          </p:cNvPr>
          <p:cNvSpPr txBox="1">
            <a:spLocks/>
          </p:cNvSpPr>
          <p:nvPr/>
        </p:nvSpPr>
        <p:spPr>
          <a:xfrm>
            <a:off x="6086136" y="225510"/>
            <a:ext cx="5760640" cy="6500193"/>
          </a:xfrm>
          <a:prstGeom prst="rect">
            <a:avLst/>
          </a:prstGeom>
        </p:spPr>
        <p:txBody>
          <a:bodyPr vert="horz" lIns="54864" tIns="91440" rtlCol="0">
            <a:normAutofit/>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buFont typeface="Wingdings 2"/>
              <a:buNone/>
            </a:pPr>
            <a:r>
              <a:rPr lang="en-GB" sz="2000" dirty="0">
                <a:solidFill>
                  <a:schemeClr val="bg1"/>
                </a:solidFill>
              </a:rPr>
              <a:t>Delirious as these worried beasts, his wars</a:t>
            </a:r>
          </a:p>
          <a:p>
            <a:pPr marL="118872" indent="0">
              <a:buFont typeface="Wingdings 2"/>
              <a:buNone/>
            </a:pPr>
            <a:r>
              <a:rPr lang="en-GB" sz="2000" dirty="0">
                <a:solidFill>
                  <a:schemeClr val="bg1"/>
                </a:solidFill>
              </a:rPr>
              <a:t>Dance to the tightened carcass of a drum,</a:t>
            </a:r>
          </a:p>
          <a:p>
            <a:pPr marL="118872" indent="0">
              <a:buFont typeface="Wingdings 2"/>
              <a:buNone/>
            </a:pPr>
            <a:r>
              <a:rPr lang="en-GB" sz="2000" dirty="0">
                <a:solidFill>
                  <a:schemeClr val="bg1"/>
                </a:solidFill>
              </a:rPr>
              <a:t>While he calls courage still that native dread</a:t>
            </a:r>
          </a:p>
          <a:p>
            <a:pPr marL="118872" indent="0">
              <a:buFont typeface="Wingdings 2"/>
              <a:buNone/>
            </a:pPr>
            <a:r>
              <a:rPr lang="en-GB" sz="2000" dirty="0">
                <a:solidFill>
                  <a:schemeClr val="bg1"/>
                </a:solidFill>
              </a:rPr>
              <a:t>Of the white peace contracted by the dead.</a:t>
            </a:r>
          </a:p>
          <a:p>
            <a:pPr marL="118872" indent="0">
              <a:buFont typeface="Wingdings 2"/>
              <a:buNone/>
            </a:pPr>
            <a:endParaRPr lang="en-GB" sz="2000" dirty="0">
              <a:solidFill>
                <a:schemeClr val="bg1"/>
              </a:solidFill>
            </a:endParaRPr>
          </a:p>
          <a:p>
            <a:pPr marL="118872" indent="0">
              <a:buFont typeface="Wingdings 2"/>
              <a:buNone/>
            </a:pPr>
            <a:r>
              <a:rPr lang="en-GB" sz="2000" dirty="0">
                <a:solidFill>
                  <a:schemeClr val="bg1"/>
                </a:solidFill>
              </a:rPr>
              <a:t>Again brutish necessity wipes its hands</a:t>
            </a:r>
          </a:p>
          <a:p>
            <a:pPr marL="118872" indent="0">
              <a:buFont typeface="Wingdings 2"/>
              <a:buNone/>
            </a:pPr>
            <a:r>
              <a:rPr lang="en-GB" sz="2000" dirty="0">
                <a:solidFill>
                  <a:schemeClr val="bg1"/>
                </a:solidFill>
              </a:rPr>
              <a:t>Upon the napkin of a dirty cause, again</a:t>
            </a:r>
          </a:p>
          <a:p>
            <a:pPr marL="118872" indent="0">
              <a:buFont typeface="Wingdings 2"/>
              <a:buNone/>
            </a:pPr>
            <a:r>
              <a:rPr lang="en-GB" sz="2000" dirty="0">
                <a:solidFill>
                  <a:schemeClr val="bg1"/>
                </a:solidFill>
              </a:rPr>
              <a:t>A waste of our compassion, as with Spain,</a:t>
            </a:r>
          </a:p>
          <a:p>
            <a:pPr marL="118872" indent="0">
              <a:buFont typeface="Wingdings 2"/>
              <a:buNone/>
            </a:pPr>
            <a:r>
              <a:rPr lang="en-GB" sz="2000" dirty="0">
                <a:solidFill>
                  <a:schemeClr val="bg1"/>
                </a:solidFill>
              </a:rPr>
              <a:t>The gorilla wrestles with the superman.</a:t>
            </a:r>
          </a:p>
          <a:p>
            <a:pPr marL="118872" indent="0">
              <a:buFont typeface="Wingdings 2"/>
              <a:buNone/>
            </a:pPr>
            <a:r>
              <a:rPr lang="en-GB" sz="2000" dirty="0">
                <a:solidFill>
                  <a:schemeClr val="bg1"/>
                </a:solidFill>
              </a:rPr>
              <a:t>I who am poisoned with the blood of both,</a:t>
            </a:r>
          </a:p>
          <a:p>
            <a:pPr marL="118872" indent="0">
              <a:buFont typeface="Wingdings 2"/>
              <a:buNone/>
            </a:pPr>
            <a:r>
              <a:rPr lang="en-GB" sz="2000" dirty="0">
                <a:solidFill>
                  <a:schemeClr val="bg1"/>
                </a:solidFill>
              </a:rPr>
              <a:t>Where shall I turn, divided to the vein?</a:t>
            </a:r>
          </a:p>
          <a:p>
            <a:pPr marL="118872" indent="0">
              <a:buFont typeface="Wingdings 2"/>
              <a:buNone/>
            </a:pPr>
            <a:r>
              <a:rPr lang="en-GB" sz="2000" dirty="0">
                <a:solidFill>
                  <a:schemeClr val="accent1">
                    <a:lumMod val="20000"/>
                    <a:lumOff val="80000"/>
                  </a:schemeClr>
                </a:solidFill>
              </a:rPr>
              <a:t>I who have cursed</a:t>
            </a:r>
          </a:p>
          <a:p>
            <a:pPr marL="118872" indent="0">
              <a:buFont typeface="Wingdings 2"/>
              <a:buNone/>
            </a:pPr>
            <a:r>
              <a:rPr lang="en-GB" sz="2000" dirty="0">
                <a:solidFill>
                  <a:schemeClr val="accent1">
                    <a:lumMod val="20000"/>
                    <a:lumOff val="80000"/>
                  </a:schemeClr>
                </a:solidFill>
              </a:rPr>
              <a:t>The drunken officer of British rule, how choose</a:t>
            </a:r>
          </a:p>
          <a:p>
            <a:pPr marL="118872" indent="0">
              <a:buFont typeface="Wingdings 2"/>
              <a:buNone/>
            </a:pPr>
            <a:r>
              <a:rPr lang="en-GB" sz="2000" dirty="0">
                <a:solidFill>
                  <a:schemeClr val="accent1">
                    <a:lumMod val="20000"/>
                    <a:lumOff val="80000"/>
                  </a:schemeClr>
                </a:solidFill>
              </a:rPr>
              <a:t>Between this Africa and the English tongue I love?</a:t>
            </a:r>
          </a:p>
          <a:p>
            <a:pPr marL="118872" indent="0">
              <a:buFont typeface="Wingdings 2"/>
              <a:buNone/>
            </a:pPr>
            <a:r>
              <a:rPr lang="en-GB" sz="2000" dirty="0">
                <a:solidFill>
                  <a:schemeClr val="accent1">
                    <a:lumMod val="20000"/>
                    <a:lumOff val="80000"/>
                  </a:schemeClr>
                </a:solidFill>
              </a:rPr>
              <a:t>Betray them both, or give back what they give?</a:t>
            </a:r>
          </a:p>
          <a:p>
            <a:pPr marL="118872" indent="0">
              <a:buFont typeface="Wingdings 2"/>
              <a:buNone/>
            </a:pPr>
            <a:r>
              <a:rPr lang="en-GB" sz="2000" dirty="0">
                <a:solidFill>
                  <a:schemeClr val="accent1">
                    <a:lumMod val="20000"/>
                    <a:lumOff val="80000"/>
                  </a:schemeClr>
                </a:solidFill>
              </a:rPr>
              <a:t>How can I face such slaughter and be cool?</a:t>
            </a:r>
          </a:p>
          <a:p>
            <a:pPr marL="118872" indent="0">
              <a:buFont typeface="Wingdings 2"/>
              <a:buNone/>
            </a:pPr>
            <a:r>
              <a:rPr lang="en-GB" sz="2000" dirty="0">
                <a:solidFill>
                  <a:schemeClr val="accent1">
                    <a:lumMod val="20000"/>
                    <a:lumOff val="80000"/>
                  </a:schemeClr>
                </a:solidFill>
              </a:rPr>
              <a:t>How can I turn from Africa and live?</a:t>
            </a:r>
          </a:p>
          <a:p>
            <a:pPr marL="118872" indent="0">
              <a:buFont typeface="Wingdings 2"/>
              <a:buNone/>
            </a:pPr>
            <a:endParaRPr lang="en-GB" sz="1000" dirty="0">
              <a:solidFill>
                <a:schemeClr val="bg1"/>
              </a:solidFill>
            </a:endParaRPr>
          </a:p>
          <a:p>
            <a:pPr marL="118872" indent="0">
              <a:buFont typeface="Wingdings 2"/>
              <a:buNone/>
            </a:pPr>
            <a:endParaRPr lang="en-GB" sz="1000" dirty="0">
              <a:solidFill>
                <a:schemeClr val="bg1"/>
              </a:solidFill>
            </a:endParaRPr>
          </a:p>
          <a:p>
            <a:pPr marL="118872" indent="0" algn="r">
              <a:buNone/>
            </a:pPr>
            <a:r>
              <a:rPr lang="en-GB" sz="2000" dirty="0">
                <a:solidFill>
                  <a:schemeClr val="bg1"/>
                </a:solidFill>
              </a:rPr>
              <a:t>Derek Walcott (1930-2017)</a:t>
            </a:r>
          </a:p>
          <a:p>
            <a:pPr marL="118872" indent="0">
              <a:buFont typeface="Wingdings 2"/>
              <a:buNone/>
            </a:pPr>
            <a:endParaRPr lang="en-GB" dirty="0">
              <a:solidFill>
                <a:schemeClr val="bg1"/>
              </a:solidFill>
            </a:endParaRPr>
          </a:p>
        </p:txBody>
      </p:sp>
    </p:spTree>
    <p:extLst>
      <p:ext uri="{BB962C8B-B14F-4D97-AF65-F5344CB8AC3E}">
        <p14:creationId xmlns:p14="http://schemas.microsoft.com/office/powerpoint/2010/main" val="4041627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discussion</a:t>
            </a:r>
          </a:p>
        </p:txBody>
      </p:sp>
    </p:spTree>
    <p:extLst>
      <p:ext uri="{BB962C8B-B14F-4D97-AF65-F5344CB8AC3E}">
        <p14:creationId xmlns:p14="http://schemas.microsoft.com/office/powerpoint/2010/main" val="35118017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F7C9F-B64C-4B3F-B6D6-C9F56F670257}"/>
              </a:ext>
            </a:extLst>
          </p:cNvPr>
          <p:cNvSpPr>
            <a:spLocks noGrp="1"/>
          </p:cNvSpPr>
          <p:nvPr>
            <p:ph type="title"/>
          </p:nvPr>
        </p:nvSpPr>
        <p:spPr>
          <a:xfrm>
            <a:off x="4666565" y="2060848"/>
            <a:ext cx="7344816" cy="481335"/>
          </a:xfrm>
        </p:spPr>
        <p:txBody>
          <a:bodyPr>
            <a:noAutofit/>
          </a:bodyPr>
          <a:lstStyle/>
          <a:p>
            <a:r>
              <a:rPr lang="en-GB" sz="2800" dirty="0">
                <a:solidFill>
                  <a:srgbClr val="FFC000"/>
                </a:solidFill>
              </a:rPr>
              <a:t>Alternative histories of the world</a:t>
            </a:r>
          </a:p>
        </p:txBody>
      </p:sp>
      <p:sp>
        <p:nvSpPr>
          <p:cNvPr id="3" name="Content Placeholder 2">
            <a:extLst>
              <a:ext uri="{FF2B5EF4-FFF2-40B4-BE49-F238E27FC236}">
                <a16:creationId xmlns:a16="http://schemas.microsoft.com/office/drawing/2014/main" id="{74EFE4F6-A0A0-4626-8AAE-36B3C908228C}"/>
              </a:ext>
            </a:extLst>
          </p:cNvPr>
          <p:cNvSpPr>
            <a:spLocks noGrp="1"/>
          </p:cNvSpPr>
          <p:nvPr>
            <p:ph idx="1"/>
          </p:nvPr>
        </p:nvSpPr>
        <p:spPr>
          <a:xfrm>
            <a:off x="194708" y="77724"/>
            <a:ext cx="11830762" cy="6702552"/>
          </a:xfrm>
        </p:spPr>
        <p:txBody>
          <a:bodyPr>
            <a:normAutofit fontScale="85000" lnSpcReduction="20000"/>
          </a:bodyPr>
          <a:lstStyle/>
          <a:p>
            <a:pPr marL="118872" indent="0">
              <a:lnSpc>
                <a:spcPct val="120000"/>
              </a:lnSpc>
              <a:buNone/>
            </a:pPr>
            <a:r>
              <a:rPr lang="en-GB" sz="2200" dirty="0">
                <a:solidFill>
                  <a:schemeClr val="bg1"/>
                </a:solidFill>
              </a:rPr>
              <a:t> As far as we were concerned the whole business of the Voyage began when we were invited to report to a certain place by a certain time. That was the first we heard of the scheme. We didn’t know anything of the political background. </a:t>
            </a:r>
            <a:r>
              <a:rPr lang="en-GB" sz="2200" dirty="0">
                <a:solidFill>
                  <a:schemeClr val="accent1">
                    <a:lumMod val="20000"/>
                    <a:lumOff val="80000"/>
                  </a:schemeClr>
                </a:solidFill>
              </a:rPr>
              <a:t>God’s wrath with his own creation was news to us; we just got caught up in it willy-nilly. We weren’t in any way to blame (you don’t really believe that story about the serpent, do you?), </a:t>
            </a:r>
            <a:r>
              <a:rPr lang="en-GB" sz="2200" dirty="0">
                <a:solidFill>
                  <a:schemeClr val="bg1"/>
                </a:solidFill>
              </a:rPr>
              <a:t>and yet the consequences for us were equally severe: every species wiped out except for a single breeding pair, and that couple consigned to the high seas under the charge of an old rogue with a drink problem who was already into his seventh century of life. </a:t>
            </a:r>
          </a:p>
          <a:p>
            <a:pPr marL="118872" indent="0">
              <a:lnSpc>
                <a:spcPct val="120000"/>
              </a:lnSpc>
              <a:buNone/>
            </a:pPr>
            <a:endParaRPr lang="en-GB" sz="2200" dirty="0">
              <a:solidFill>
                <a:schemeClr val="bg1"/>
              </a:solidFill>
            </a:endParaRPr>
          </a:p>
          <a:p>
            <a:pPr marL="118872" indent="0">
              <a:lnSpc>
                <a:spcPct val="120000"/>
              </a:lnSpc>
              <a:buNone/>
            </a:pPr>
            <a:r>
              <a:rPr lang="en-GB" sz="1000" dirty="0">
                <a:solidFill>
                  <a:schemeClr val="bg1"/>
                </a:solidFill>
              </a:rPr>
              <a:t> </a:t>
            </a:r>
          </a:p>
          <a:p>
            <a:pPr marL="118872" indent="0">
              <a:lnSpc>
                <a:spcPct val="120000"/>
              </a:lnSpc>
              <a:buNone/>
            </a:pPr>
            <a:r>
              <a:rPr lang="en-GB" sz="2200" dirty="0">
                <a:solidFill>
                  <a:schemeClr val="bg1"/>
                </a:solidFill>
              </a:rPr>
              <a:t> So the word went out; but characteristically they didn’t tell us the truth. Did you imagine that in the vicinity of Noah’s palace (oh, he wasn’t poor, that Noah) there dwelt a convenient example of every species on earth? Come, come. No, they were obliged to advertise, and then select the best pair that presented itself. Since they didn’t want to cause a universal panic, they announced a competition for twosomes – a sort of beauty contest – and told contestants to present themselves at Noah’s gate by a certain month. </a:t>
            </a:r>
            <a:r>
              <a:rPr lang="en-GB" sz="2200" dirty="0">
                <a:solidFill>
                  <a:schemeClr val="accent1">
                    <a:lumMod val="20000"/>
                    <a:lumOff val="80000"/>
                  </a:schemeClr>
                </a:solidFill>
              </a:rPr>
              <a:t>You can imagine the problems. For a start, not everyone has a competitive nature, so perhaps only the grabbiest turned up. Animals who weren’t smart enough to read between the lines felt they simply didn’t need to win a luxury cruise for two, all expenses paid, thank you very much</a:t>
            </a:r>
            <a:r>
              <a:rPr lang="en-GB" sz="2200" dirty="0">
                <a:solidFill>
                  <a:schemeClr val="bg1"/>
                </a:solidFill>
              </a:rPr>
              <a:t>. </a:t>
            </a:r>
            <a:r>
              <a:rPr lang="en-GB" sz="2200" dirty="0">
                <a:solidFill>
                  <a:schemeClr val="accent1">
                    <a:lumMod val="20000"/>
                    <a:lumOff val="80000"/>
                  </a:schemeClr>
                </a:solidFill>
              </a:rPr>
              <a:t>Nor had Noah and his staff allowed for the fact that some species hibernate at a given time of year; let alone the more obvious fact that certain animals travel more slowly than others. </a:t>
            </a:r>
            <a:r>
              <a:rPr lang="en-GB" sz="2200" dirty="0">
                <a:solidFill>
                  <a:schemeClr val="bg1"/>
                </a:solidFill>
              </a:rPr>
              <a:t>There was a particularly relaxed sloth, for instance – an exquisite creature, I can vouch for it personally – which had scarcely got down to the foot of its tree before it was wiped out in the great wash of God’s vengeance. What do you call that – natural selection? I’d call it professional incompetence.  			</a:t>
            </a:r>
            <a:r>
              <a:rPr lang="en-GB" sz="2200" dirty="0">
                <a:solidFill>
                  <a:srgbClr val="FFC000"/>
                </a:solidFill>
              </a:rPr>
              <a:t>Julian Barnes, </a:t>
            </a:r>
            <a:r>
              <a:rPr lang="en-GB" sz="2200" i="1" dirty="0">
                <a:solidFill>
                  <a:srgbClr val="FFC000"/>
                </a:solidFill>
              </a:rPr>
              <a:t>A History of the World in 10½ Chapters</a:t>
            </a:r>
            <a:r>
              <a:rPr lang="en-GB" sz="2200" dirty="0">
                <a:solidFill>
                  <a:srgbClr val="FFC000"/>
                </a:solidFill>
              </a:rPr>
              <a:t>, 1989</a:t>
            </a:r>
          </a:p>
        </p:txBody>
      </p:sp>
      <p:sp>
        <p:nvSpPr>
          <p:cNvPr id="5" name="TextBox 4">
            <a:extLst>
              <a:ext uri="{FF2B5EF4-FFF2-40B4-BE49-F238E27FC236}">
                <a16:creationId xmlns:a16="http://schemas.microsoft.com/office/drawing/2014/main" id="{CCEB84D3-F92B-49A7-B469-256D26812D11}"/>
              </a:ext>
            </a:extLst>
          </p:cNvPr>
          <p:cNvSpPr txBox="1"/>
          <p:nvPr/>
        </p:nvSpPr>
        <p:spPr>
          <a:xfrm>
            <a:off x="5807968" y="6396335"/>
            <a:ext cx="5858220" cy="461665"/>
          </a:xfrm>
          <a:prstGeom prst="rect">
            <a:avLst/>
          </a:prstGeom>
          <a:noFill/>
        </p:spPr>
        <p:txBody>
          <a:bodyPr wrap="square">
            <a:spAutoFit/>
          </a:bodyPr>
          <a:lstStyle/>
          <a:p>
            <a:pPr marL="118872">
              <a:spcAft>
                <a:spcPts val="200"/>
              </a:spcAft>
              <a:buClr>
                <a:schemeClr val="accent1"/>
              </a:buClr>
              <a:buSzPct val="80000"/>
            </a:pPr>
            <a:r>
              <a:rPr lang="en-GB" sz="2400" b="1" dirty="0">
                <a:solidFill>
                  <a:schemeClr val="accent1">
                    <a:lumMod val="40000"/>
                    <a:lumOff val="60000"/>
                  </a:schemeClr>
                </a:solidFill>
                <a:latin typeface="Californian FB" panose="0207040306080B030204" pitchFamily="18" charset="0"/>
              </a:rPr>
              <a:t>’where do we see it from is the question’</a:t>
            </a:r>
          </a:p>
        </p:txBody>
      </p:sp>
    </p:spTree>
    <p:extLst>
      <p:ext uri="{BB962C8B-B14F-4D97-AF65-F5344CB8AC3E}">
        <p14:creationId xmlns:p14="http://schemas.microsoft.com/office/powerpoint/2010/main" val="40095346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6370</TotalTime>
  <Words>4679</Words>
  <Application>Microsoft Office PowerPoint</Application>
  <PresentationFormat>Widescreen</PresentationFormat>
  <Paragraphs>193</Paragraphs>
  <Slides>23</Slides>
  <Notes>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23</vt:i4>
      </vt:variant>
    </vt:vector>
  </HeadingPairs>
  <TitlesOfParts>
    <vt:vector size="36" baseType="lpstr">
      <vt:lpstr>Alegreya Sans</vt:lpstr>
      <vt:lpstr>Arial</vt:lpstr>
      <vt:lpstr>Book Antiqua</vt:lpstr>
      <vt:lpstr>Calibri</vt:lpstr>
      <vt:lpstr>Californian FB</vt:lpstr>
      <vt:lpstr>Felix Titling</vt:lpstr>
      <vt:lpstr>Georgia</vt:lpstr>
      <vt:lpstr>Palatino Linotype</vt:lpstr>
      <vt:lpstr>ReithSans</vt:lpstr>
      <vt:lpstr>Wingdings</vt:lpstr>
      <vt:lpstr>Wingdings 2</vt:lpstr>
      <vt:lpstr>Wingdings 3</vt:lpstr>
      <vt:lpstr>Module</vt:lpstr>
      <vt:lpstr> </vt:lpstr>
      <vt:lpstr>The birth of English literature as a subject</vt:lpstr>
      <vt:lpstr>HEREFORD MAPPA MUNDI</vt:lpstr>
      <vt:lpstr>  LEARNING OUTCOMES</vt:lpstr>
      <vt:lpstr>Literature &amp; history: Theoretical /historical contexts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Orientalism</vt:lpstr>
      <vt:lpstr>PowerPoint Presentation</vt:lpstr>
      <vt:lpstr>MINUTE on Indian education T. B. MACAULAY, 2 FEB 1835</vt:lpstr>
      <vt:lpstr>MINUTE on education 1835</vt:lpstr>
      <vt:lpstr>PowerPoint Presentation</vt:lpstr>
      <vt:lpstr>PowerPoint Presentation</vt:lpstr>
      <vt:lpstr>Alternative histories of the world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174</cp:revision>
  <dcterms:created xsi:type="dcterms:W3CDTF">2013-10-15T14:59:08Z</dcterms:created>
  <dcterms:modified xsi:type="dcterms:W3CDTF">2020-11-23T16:58:25Z</dcterms:modified>
</cp:coreProperties>
</file>