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18288000" cy="10287000"/>
  <p:notesSz cx="6858000" cy="9144000"/>
  <p:embeddedFontLst>
    <p:embeddedFont>
      <p:font typeface="Canva Sans" panose="020B0604020202020204" charset="0"/>
      <p:regular r:id="rId10"/>
    </p:embeddedFont>
    <p:embeddedFont>
      <p:font typeface="Canva Sans Bold" panose="020B0604020202020204" charset="0"/>
      <p:regular r:id="rId11"/>
    </p:embeddedFont>
    <p:embeddedFont>
      <p:font typeface="Canva Sans Italics" panose="020B0604020202020204" charset="0"/>
      <p:regular r:id="rId1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7" d="100"/>
          <a:sy n="57" d="100"/>
        </p:scale>
        <p:origin x="135" y="39"/>
      </p:cViewPr>
      <p:guideLst>
        <p:guide orient="horz" pos="2160"/>
        <p:guide pos="2880"/>
      </p:guideLst>
    </p:cSldViewPr>
  </p:slideViewPr>
  <p:outlineViewPr>
    <p:cViewPr>
      <p:scale>
        <a:sx n="33" d="100"/>
        <a:sy n="33" d="100"/>
      </p:scale>
      <p:origin x="0" y="0"/>
    </p:cViewPr>
  </p:outlineViewPr>
  <p:notesTextViewPr>
    <p:cViewPr>
      <p:scale>
        <a:sx n="100" d="100"/>
        <a:sy n="100" d="100"/>
      </p:scale>
      <p:origin x="0" y="-1035"/>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2.fntdata"/><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01.03.2026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Faith Paulett </a:t>
            </a:r>
          </a:p>
          <a:p>
            <a:r>
              <a:rPr lang="en-US" dirty="0"/>
              <a:t>2322036</a:t>
            </a:r>
          </a:p>
          <a:p>
            <a:endParaRPr lang="en-US" dirty="0"/>
          </a:p>
          <a:p>
            <a:r>
              <a:rPr lang="en-US" dirty="0"/>
              <a:t>We have chosen to focus on Bangladesh and the gender equality in education. We will be explaining how UNICEF helps aid schools in Bangladesh.</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UNICEF (no </a:t>
            </a:r>
            <a:r>
              <a:rPr lang="en-US" dirty="0" err="1"/>
              <a:t>datea</a:t>
            </a:r>
            <a:r>
              <a:rPr lang="en-US" dirty="0"/>
              <a:t>) is the United Nations Children’s Fund. UNICEF works towards protecting every child’s right and that they are safeguarded and their well-being can thrive. There are over 190 countries that align with UNICEFS focus areas, these are protection, education and health (UNICEF, no </a:t>
            </a:r>
            <a:r>
              <a:rPr lang="en-US" dirty="0" err="1"/>
              <a:t>datea</a:t>
            </a:r>
            <a:r>
              <a:rPr lang="en-US" dirty="0"/>
              <a:t>). These areas are to ensure that every child can learn and develop to be happy, healthy and confident, no matter where they live. </a:t>
            </a:r>
          </a:p>
          <a:p>
            <a:endParaRPr lang="en-US" dirty="0"/>
          </a:p>
          <a:p>
            <a:r>
              <a:rPr lang="en-US" dirty="0"/>
              <a:t>A big part of UNICEF is the UNCRC. The UNCRC is the United Nations Conventions on the Rights of the Child. There are 54 Articles in the UNCRC (no date), these help ensure that children have the right to a safe home, education, healthcare and opportunities to thrive. UNICEF’s role is to ensure those rights are respected no matter the child’s economical background or sociocultural background (UNCRC, no date). </a:t>
            </a:r>
          </a:p>
          <a:p>
            <a:endParaRPr lang="en-US" dirty="0"/>
          </a:p>
          <a:p>
            <a:r>
              <a:rPr lang="en-US" dirty="0"/>
              <a:t>As said our focus is going to be gender in education, so why does gender matter? Education is a part of a child’s rights, and it should not be dependent whether that child is a boy or a girl (UNICEF, no </a:t>
            </a:r>
            <a:r>
              <a:rPr lang="en-US" dirty="0" err="1"/>
              <a:t>dateb</a:t>
            </a:r>
            <a:r>
              <a:rPr lang="en-US" dirty="0"/>
              <a:t>). In many societies and countries gender bias and inequality is still impacting opportunities that they receive. There are many factors involved in a child’s education such as social expectations, cultural norms and economical status, which all can affect their access to education (UNICEF, 2025).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country we have chosen is Bangladesh. Bangladesh is located in South Asia, and they share a border with India. The capital of Bangladesh is Dhaka. Bangladesh is a country that is mainly in poverty. It didn’t become an independent country until 1971 after a war with Pakistan (BBC, 2025).  There is a large population in Bangladesh, 176.3 million people. 87.1 million being women and 89.2 million being men, children make up 58 million of the population (Country Meters, 2026). </a:t>
            </a:r>
          </a:p>
          <a:p>
            <a:endParaRPr lang="en-US"/>
          </a:p>
          <a:p>
            <a:endParaRPr lang="en-US"/>
          </a:p>
          <a:p>
            <a:r>
              <a:rPr lang="en-US"/>
              <a:t>Bangladesh has a big divide between their education and gender; there are numerous barriers as to why children are struggling to access a long and meaningful education. Bangladesh has many challenges to education, according to UNICEF (no datec), only 19% of children (3–5-year-olds) attend early education, and even though the number for children enrolled in primary education has increased the percentage drops when it comes to secondary schooling. Only 64% of children move onto secondary school.  </a:t>
            </a:r>
          </a:p>
          <a:p>
            <a:endParaRPr lang="en-US"/>
          </a:p>
          <a:p>
            <a:endParaRPr lang="en-US"/>
          </a:p>
          <a:p>
            <a:r>
              <a:rPr lang="en-US"/>
              <a:t>There are many barriers to education for children in Bangladesh, one of the major barriers for access is poverty. Families are struggling to meet basic needs such as food and shelter. Meaning that children in these families are needed to work to help provide, it also means that parents cannot buy the school supplies needed or transport to get there (Create, 2010).</a:t>
            </a:r>
          </a:p>
          <a:p>
            <a:endParaRPr lang="en-US"/>
          </a:p>
          <a:p>
            <a:r>
              <a:rPr lang="en-US"/>
              <a:t>There is also another barrier that all children face in Bangladesh which is disabilities and learning needs, even though there have been improvements throughout the years there are still a lack of training, resources and inclusive practices that are needed for children with Additional Learning needs and disabilities (UNICEF, no datec).  Most disabled children are excluded from education because of it. </a:t>
            </a:r>
          </a:p>
          <a:p>
            <a:endParaRPr lang="en-US"/>
          </a:p>
          <a:p>
            <a:endParaRPr lang="en-US"/>
          </a:p>
          <a:p>
            <a:r>
              <a:rPr lang="en-US"/>
              <a:t>Finally, school facilities are often not up to standard for the number of children in them leading to overcrowding, and no health and safety regulations meaning that they are often unsafe (UNICEF, no datec). Also as stated previously there are often a lack of resources to help aid learning. </a:t>
            </a:r>
          </a:p>
          <a:p>
            <a:endParaRPr lang="en-US"/>
          </a:p>
          <a:p>
            <a:endParaRPr lang="en-US"/>
          </a:p>
          <a:p>
            <a:r>
              <a:rPr lang="en-US"/>
              <a:t>These barriers affect boys and girls in education, not only in Bangladesh but all over the world, this is why UNICEF is helping every child have a chance to learn.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However, girls face a particular set of struggles in education, and their barriers are often seen as “normal” such as child marriage, in some countries it is normal for girls under the age of 18 to get married meaning they often drop out of education which limits their future opportunities (UNICEF, 2018).</a:t>
            </a:r>
          </a:p>
          <a:p>
            <a:r>
              <a:rPr lang="en-US"/>
              <a:t> </a:t>
            </a:r>
          </a:p>
          <a:p>
            <a:r>
              <a:rPr lang="en-US"/>
              <a:t>Another barrier that only affects girls is the access to hygiene products. Often girls cannot access menstrual products meaning they often miss school every month and over time these absences affect their knowledge, skills and opportunities (Sharma, 2025).</a:t>
            </a:r>
          </a:p>
          <a:p>
            <a:r>
              <a:rPr lang="en-US"/>
              <a:t> </a:t>
            </a:r>
          </a:p>
          <a:p>
            <a:r>
              <a:rPr lang="en-US"/>
              <a:t>Another cultural norm is that girls carry a lot of the household responsibilities such as cleaning, cooking and caring for family members, which often leaves them little time for education and attendance (UN Women, 2024). </a:t>
            </a:r>
          </a:p>
          <a:p>
            <a:endParaRPr lang="en-US"/>
          </a:p>
          <a:p>
            <a:r>
              <a:rPr lang="en-US"/>
              <a:t>Finally social norms are often an overwhelming role in some countries. In Bangladesh educating boys is often seen as the priority and they will become more successful as girls as seen as home makers and stay at home mothers (UN Women, 2024). These gender roles are still seen as the standard which makes the decision on who gets an education and who doesn’t. </a:t>
            </a:r>
          </a:p>
          <a:p>
            <a:endParaRPr lang="en-US"/>
          </a:p>
          <a:p>
            <a:r>
              <a:rPr lang="en-US"/>
              <a:t>UNICEF works towards breaking these barriers. They aim to tackle child marriage and work with government to build stronger and firmer laws and attempt to spread awareness to support girls staying in education longer (UNICEF, 2018). </a:t>
            </a:r>
          </a:p>
          <a:p>
            <a:endParaRPr lang="en-US"/>
          </a:p>
          <a:p>
            <a:r>
              <a:rPr lang="en-US"/>
              <a:t>They also aim to improve menstrual health by helping improve school toilets, donating hygiene products and encourage and aid girls to access school and in a safe, inclusive environment (Sharma, 2025).</a:t>
            </a:r>
          </a:p>
          <a:p>
            <a:endParaRPr lang="en-US"/>
          </a:p>
          <a:p>
            <a:r>
              <a:rPr lang="en-US"/>
              <a:t>UNICEF also works one on one with families to ensure they know how important it is their daughters attend education and helps them lessen the burden of household responsibilities and highlight why long-term education is essential (UN Women, 2024). </a:t>
            </a:r>
          </a:p>
          <a:p>
            <a:endParaRPr lang="en-US"/>
          </a:p>
          <a:p>
            <a:r>
              <a:rPr lang="en-US"/>
              <a:t>Finally, they work towards decreasing the social norms within Bangladesh. This is by promoting campaigns around the world and helping aid teacher training. These strategies together will help aid close the divide between girl’s educations in Bangladesh and allow them more opportunities (UN Women, 2024).</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sv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1.png"/><Relationship Id="rId7"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png"/><Relationship Id="rId10" Type="http://schemas.openxmlformats.org/officeDocument/2006/relationships/image" Target="../media/image17.jpeg"/><Relationship Id="rId4" Type="http://schemas.openxmlformats.org/officeDocument/2006/relationships/image" Target="../media/image12.svg"/><Relationship Id="rId9" Type="http://schemas.openxmlformats.org/officeDocument/2006/relationships/image" Target="../media/image16.png"/></Relationships>
</file>

<file path=ppt/slides/_rels/slide4.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1.png"/><Relationship Id="rId7"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png"/><Relationship Id="rId10" Type="http://schemas.openxmlformats.org/officeDocument/2006/relationships/image" Target="../media/image19.jpeg"/><Relationship Id="rId4" Type="http://schemas.openxmlformats.org/officeDocument/2006/relationships/image" Target="../media/image12.svg"/><Relationship Id="rId9" Type="http://schemas.openxmlformats.org/officeDocument/2006/relationships/image" Target="../media/image18.png"/></Relationships>
</file>

<file path=ppt/slides/_rels/slide5.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1.png"/><Relationship Id="rId7" Type="http://schemas.openxmlformats.org/officeDocument/2006/relationships/image" Target="../media/image20.png"/><Relationship Id="rId12" Type="http://schemas.openxmlformats.org/officeDocument/2006/relationships/image" Target="../media/image23.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3.png"/><Relationship Id="rId11" Type="http://schemas.openxmlformats.org/officeDocument/2006/relationships/image" Target="../media/image22.png"/><Relationship Id="rId5" Type="http://schemas.openxmlformats.org/officeDocument/2006/relationships/image" Target="../media/image1.png"/><Relationship Id="rId10" Type="http://schemas.openxmlformats.org/officeDocument/2006/relationships/image" Target="../media/image15.svg"/><Relationship Id="rId4" Type="http://schemas.openxmlformats.org/officeDocument/2006/relationships/image" Target="../media/image12.svg"/><Relationship Id="rId9" Type="http://schemas.openxmlformats.org/officeDocument/2006/relationships/image" Target="../media/image14.png"/></Relationships>
</file>

<file path=ppt/slides/_rels/slide6.xml.rels><?xml version="1.0" encoding="UTF-8" standalone="yes"?>
<Relationships xmlns="http://schemas.openxmlformats.org/package/2006/relationships"><Relationship Id="rId8" Type="http://schemas.openxmlformats.org/officeDocument/2006/relationships/hyperlink" Target="https://www.unicef.org/bangladesh/en/stories/5-things-unicef-has-been-doing-menstrual-hygiene-management-bangladesh" TargetMode="External"/><Relationship Id="rId3" Type="http://schemas.openxmlformats.org/officeDocument/2006/relationships/image" Target="../media/image12.svg"/><Relationship Id="rId7" Type="http://schemas.openxmlformats.org/officeDocument/2006/relationships/hyperlink" Target="https://flaglane.com/download/bangladesh-flag/" TargetMode="External"/><Relationship Id="rId12" Type="http://schemas.openxmlformats.org/officeDocument/2006/relationships/hyperlink" Target="https://www.worldbank.org/en/country/bangladesh/publication/bangladesh-gender-assessment" TargetMode="External"/><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hyperlink" Target="http://www.create-rpc.org/pdf_documents/Bangladesh_Policy_Brief_2.pdf" TargetMode="External"/><Relationship Id="rId11" Type="http://schemas.openxmlformats.org/officeDocument/2006/relationships/hyperlink" Target="https://www.unicef.org.uk/what-we-do/un-convention-child-rights/" TargetMode="External"/><Relationship Id="rId5" Type="http://schemas.openxmlformats.org/officeDocument/2006/relationships/hyperlink" Target="https://countrymeters.info/en/Bangladesh" TargetMode="External"/><Relationship Id="rId10" Type="http://schemas.openxmlformats.org/officeDocument/2006/relationships/hyperlink" Target="https://asiapacific.unwomen.org/sites/default/files/2024-04/bd-c836-gender-equality-brief_bangladesh_2024.pdf" TargetMode="External"/><Relationship Id="rId4" Type="http://schemas.openxmlformats.org/officeDocument/2006/relationships/hyperlink" Target="https://www.bbc.co.uk/news/world-south-asia-12650940" TargetMode="External"/><Relationship Id="rId9" Type="http://schemas.openxmlformats.org/officeDocument/2006/relationships/hyperlink" Target="https://www.ted.com/playlists/193/the_importance_of_educating_gi"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7.xml"/><Relationship Id="rId4" Type="http://schemas.openxmlformats.org/officeDocument/2006/relationships/hyperlink" Target="https://www.unicef.org/bangladesh/en/educ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991239">
            <a:off x="15914982" y="7393847"/>
            <a:ext cx="1281983" cy="1570358"/>
          </a:xfrm>
          <a:custGeom>
            <a:avLst/>
            <a:gdLst/>
            <a:ahLst/>
            <a:cxnLst/>
            <a:rect l="l" t="t" r="r" b="b"/>
            <a:pathLst>
              <a:path w="1281983" h="1570358">
                <a:moveTo>
                  <a:pt x="0" y="0"/>
                </a:moveTo>
                <a:lnTo>
                  <a:pt x="1281983" y="0"/>
                </a:lnTo>
                <a:lnTo>
                  <a:pt x="1281983" y="1570357"/>
                </a:lnTo>
                <a:lnTo>
                  <a:pt x="0" y="1570357"/>
                </a:lnTo>
                <a:lnTo>
                  <a:pt x="0" y="0"/>
                </a:lnTo>
                <a:close/>
              </a:path>
            </a:pathLst>
          </a:custGeom>
          <a:blipFill>
            <a:blip r:embed="rId3"/>
            <a:stretch>
              <a:fillRect/>
            </a:stretch>
          </a:blipFill>
        </p:spPr>
        <p:txBody>
          <a:bodyPr/>
          <a:lstStyle/>
          <a:p>
            <a:endParaRPr lang="en-GB"/>
          </a:p>
        </p:txBody>
      </p:sp>
      <p:sp>
        <p:nvSpPr>
          <p:cNvPr id="3" name="Freeform 3"/>
          <p:cNvSpPr/>
          <p:nvPr/>
        </p:nvSpPr>
        <p:spPr>
          <a:xfrm>
            <a:off x="164093" y="134170"/>
            <a:ext cx="17796294" cy="9765716"/>
          </a:xfrm>
          <a:custGeom>
            <a:avLst/>
            <a:gdLst/>
            <a:ahLst/>
            <a:cxnLst/>
            <a:rect l="l" t="t" r="r" b="b"/>
            <a:pathLst>
              <a:path w="17796294" h="9765716">
                <a:moveTo>
                  <a:pt x="0" y="0"/>
                </a:moveTo>
                <a:lnTo>
                  <a:pt x="17796294" y="0"/>
                </a:lnTo>
                <a:lnTo>
                  <a:pt x="17796294" y="9765717"/>
                </a:lnTo>
                <a:lnTo>
                  <a:pt x="0" y="976571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rot="8391368">
            <a:off x="966794" y="1256987"/>
            <a:ext cx="1281983" cy="1570358"/>
          </a:xfrm>
          <a:custGeom>
            <a:avLst/>
            <a:gdLst/>
            <a:ahLst/>
            <a:cxnLst/>
            <a:rect l="l" t="t" r="r" b="b"/>
            <a:pathLst>
              <a:path w="1281983" h="1570358">
                <a:moveTo>
                  <a:pt x="0" y="0"/>
                </a:moveTo>
                <a:lnTo>
                  <a:pt x="1281983" y="0"/>
                </a:lnTo>
                <a:lnTo>
                  <a:pt x="1281983" y="1570357"/>
                </a:lnTo>
                <a:lnTo>
                  <a:pt x="0" y="1570357"/>
                </a:lnTo>
                <a:lnTo>
                  <a:pt x="0" y="0"/>
                </a:lnTo>
                <a:close/>
              </a:path>
            </a:pathLst>
          </a:custGeom>
          <a:blipFill>
            <a:blip r:embed="rId3"/>
            <a:stretch>
              <a:fillRect/>
            </a:stretch>
          </a:blipFill>
        </p:spPr>
        <p:txBody>
          <a:bodyPr/>
          <a:lstStyle/>
          <a:p>
            <a:endParaRPr lang="en-GB"/>
          </a:p>
        </p:txBody>
      </p:sp>
      <p:sp>
        <p:nvSpPr>
          <p:cNvPr id="5" name="Freeform 5"/>
          <p:cNvSpPr/>
          <p:nvPr/>
        </p:nvSpPr>
        <p:spPr>
          <a:xfrm>
            <a:off x="238927" y="293716"/>
            <a:ext cx="1579545" cy="1571647"/>
          </a:xfrm>
          <a:custGeom>
            <a:avLst/>
            <a:gdLst/>
            <a:ahLst/>
            <a:cxnLst/>
            <a:rect l="l" t="t" r="r" b="b"/>
            <a:pathLst>
              <a:path w="1579545" h="1571647">
                <a:moveTo>
                  <a:pt x="0" y="0"/>
                </a:moveTo>
                <a:lnTo>
                  <a:pt x="1579546" y="0"/>
                </a:lnTo>
                <a:lnTo>
                  <a:pt x="1579546" y="1571648"/>
                </a:lnTo>
                <a:lnTo>
                  <a:pt x="0" y="1571648"/>
                </a:lnTo>
                <a:lnTo>
                  <a:pt x="0" y="0"/>
                </a:lnTo>
                <a:close/>
              </a:path>
            </a:pathLst>
          </a:custGeom>
          <a:blipFill>
            <a:blip r:embed="rId6"/>
            <a:stretch>
              <a:fillRect/>
            </a:stretch>
          </a:blipFill>
        </p:spPr>
        <p:txBody>
          <a:bodyPr/>
          <a:lstStyle/>
          <a:p>
            <a:endParaRPr lang="en-GB"/>
          </a:p>
        </p:txBody>
      </p:sp>
      <p:sp>
        <p:nvSpPr>
          <p:cNvPr id="6" name="Freeform 6"/>
          <p:cNvSpPr/>
          <p:nvPr/>
        </p:nvSpPr>
        <p:spPr>
          <a:xfrm>
            <a:off x="1574187" y="293716"/>
            <a:ext cx="1029802" cy="1024653"/>
          </a:xfrm>
          <a:custGeom>
            <a:avLst/>
            <a:gdLst/>
            <a:ahLst/>
            <a:cxnLst/>
            <a:rect l="l" t="t" r="r" b="b"/>
            <a:pathLst>
              <a:path w="1029802" h="1024653">
                <a:moveTo>
                  <a:pt x="0" y="0"/>
                </a:moveTo>
                <a:lnTo>
                  <a:pt x="1029802" y="0"/>
                </a:lnTo>
                <a:lnTo>
                  <a:pt x="1029802" y="1024653"/>
                </a:lnTo>
                <a:lnTo>
                  <a:pt x="0" y="1024653"/>
                </a:lnTo>
                <a:lnTo>
                  <a:pt x="0" y="0"/>
                </a:lnTo>
                <a:close/>
              </a:path>
            </a:pathLst>
          </a:custGeom>
          <a:blipFill>
            <a:blip r:embed="rId6"/>
            <a:stretch>
              <a:fillRect/>
            </a:stretch>
          </a:blipFill>
        </p:spPr>
        <p:txBody>
          <a:bodyPr/>
          <a:lstStyle/>
          <a:p>
            <a:endParaRPr lang="en-GB"/>
          </a:p>
        </p:txBody>
      </p:sp>
      <p:sp>
        <p:nvSpPr>
          <p:cNvPr id="7" name="Freeform 7"/>
          <p:cNvSpPr/>
          <p:nvPr/>
        </p:nvSpPr>
        <p:spPr>
          <a:xfrm>
            <a:off x="220328" y="1586025"/>
            <a:ext cx="1029802" cy="1024653"/>
          </a:xfrm>
          <a:custGeom>
            <a:avLst/>
            <a:gdLst/>
            <a:ahLst/>
            <a:cxnLst/>
            <a:rect l="l" t="t" r="r" b="b"/>
            <a:pathLst>
              <a:path w="1029802" h="1024653">
                <a:moveTo>
                  <a:pt x="0" y="0"/>
                </a:moveTo>
                <a:lnTo>
                  <a:pt x="1029802" y="0"/>
                </a:lnTo>
                <a:lnTo>
                  <a:pt x="1029802" y="1024654"/>
                </a:lnTo>
                <a:lnTo>
                  <a:pt x="0" y="1024654"/>
                </a:lnTo>
                <a:lnTo>
                  <a:pt x="0" y="0"/>
                </a:lnTo>
                <a:close/>
              </a:path>
            </a:pathLst>
          </a:custGeom>
          <a:blipFill>
            <a:blip r:embed="rId6"/>
            <a:stretch>
              <a:fillRect/>
            </a:stretch>
          </a:blipFill>
        </p:spPr>
        <p:txBody>
          <a:bodyPr/>
          <a:lstStyle/>
          <a:p>
            <a:endParaRPr lang="en-GB"/>
          </a:p>
        </p:txBody>
      </p:sp>
      <p:sp>
        <p:nvSpPr>
          <p:cNvPr id="8" name="Freeform 8"/>
          <p:cNvSpPr/>
          <p:nvPr/>
        </p:nvSpPr>
        <p:spPr>
          <a:xfrm>
            <a:off x="16380842" y="8328239"/>
            <a:ext cx="1579545" cy="1571647"/>
          </a:xfrm>
          <a:custGeom>
            <a:avLst/>
            <a:gdLst/>
            <a:ahLst/>
            <a:cxnLst/>
            <a:rect l="l" t="t" r="r" b="b"/>
            <a:pathLst>
              <a:path w="1579545" h="1571647">
                <a:moveTo>
                  <a:pt x="0" y="0"/>
                </a:moveTo>
                <a:lnTo>
                  <a:pt x="1579545" y="0"/>
                </a:lnTo>
                <a:lnTo>
                  <a:pt x="1579545" y="1571648"/>
                </a:lnTo>
                <a:lnTo>
                  <a:pt x="0" y="1571648"/>
                </a:lnTo>
                <a:lnTo>
                  <a:pt x="0" y="0"/>
                </a:lnTo>
                <a:close/>
              </a:path>
            </a:pathLst>
          </a:custGeom>
          <a:blipFill>
            <a:blip r:embed="rId6"/>
            <a:stretch>
              <a:fillRect/>
            </a:stretch>
          </a:blipFill>
        </p:spPr>
        <p:txBody>
          <a:bodyPr/>
          <a:lstStyle/>
          <a:p>
            <a:endParaRPr lang="en-GB"/>
          </a:p>
        </p:txBody>
      </p:sp>
      <p:sp>
        <p:nvSpPr>
          <p:cNvPr id="9" name="Freeform 9"/>
          <p:cNvSpPr/>
          <p:nvPr/>
        </p:nvSpPr>
        <p:spPr>
          <a:xfrm>
            <a:off x="16930585" y="7419562"/>
            <a:ext cx="1029802" cy="1024653"/>
          </a:xfrm>
          <a:custGeom>
            <a:avLst/>
            <a:gdLst/>
            <a:ahLst/>
            <a:cxnLst/>
            <a:rect l="l" t="t" r="r" b="b"/>
            <a:pathLst>
              <a:path w="1029802" h="1024653">
                <a:moveTo>
                  <a:pt x="0" y="0"/>
                </a:moveTo>
                <a:lnTo>
                  <a:pt x="1029802" y="0"/>
                </a:lnTo>
                <a:lnTo>
                  <a:pt x="1029802" y="1024654"/>
                </a:lnTo>
                <a:lnTo>
                  <a:pt x="0" y="1024654"/>
                </a:lnTo>
                <a:lnTo>
                  <a:pt x="0" y="0"/>
                </a:lnTo>
                <a:close/>
              </a:path>
            </a:pathLst>
          </a:custGeom>
          <a:blipFill>
            <a:blip r:embed="rId6"/>
            <a:stretch>
              <a:fillRect/>
            </a:stretch>
          </a:blipFill>
        </p:spPr>
        <p:txBody>
          <a:bodyPr/>
          <a:lstStyle/>
          <a:p>
            <a:endParaRPr lang="en-GB"/>
          </a:p>
        </p:txBody>
      </p:sp>
      <p:sp>
        <p:nvSpPr>
          <p:cNvPr id="10" name="Freeform 10"/>
          <p:cNvSpPr/>
          <p:nvPr/>
        </p:nvSpPr>
        <p:spPr>
          <a:xfrm>
            <a:off x="15526172" y="8745973"/>
            <a:ext cx="1029802" cy="1024653"/>
          </a:xfrm>
          <a:custGeom>
            <a:avLst/>
            <a:gdLst/>
            <a:ahLst/>
            <a:cxnLst/>
            <a:rect l="l" t="t" r="r" b="b"/>
            <a:pathLst>
              <a:path w="1029802" h="1024653">
                <a:moveTo>
                  <a:pt x="0" y="0"/>
                </a:moveTo>
                <a:lnTo>
                  <a:pt x="1029802" y="0"/>
                </a:lnTo>
                <a:lnTo>
                  <a:pt x="1029802" y="1024654"/>
                </a:lnTo>
                <a:lnTo>
                  <a:pt x="0" y="1024654"/>
                </a:lnTo>
                <a:lnTo>
                  <a:pt x="0" y="0"/>
                </a:lnTo>
                <a:close/>
              </a:path>
            </a:pathLst>
          </a:custGeom>
          <a:blipFill>
            <a:blip r:embed="rId6"/>
            <a:stretch>
              <a:fillRect/>
            </a:stretch>
          </a:blipFill>
        </p:spPr>
        <p:txBody>
          <a:bodyPr/>
          <a:lstStyle/>
          <a:p>
            <a:endParaRPr lang="en-GB"/>
          </a:p>
        </p:txBody>
      </p:sp>
      <p:grpSp>
        <p:nvGrpSpPr>
          <p:cNvPr id="11" name="Group 11"/>
          <p:cNvGrpSpPr/>
          <p:nvPr/>
        </p:nvGrpSpPr>
        <p:grpSpPr>
          <a:xfrm>
            <a:off x="654794" y="5818429"/>
            <a:ext cx="3291840" cy="3291840"/>
            <a:chOff x="0" y="0"/>
            <a:chExt cx="6350000" cy="6350000"/>
          </a:xfrm>
        </p:grpSpPr>
        <p:sp>
          <p:nvSpPr>
            <p:cNvPr id="12" name="Freeform 12"/>
            <p:cNvSpPr/>
            <p:nvPr/>
          </p:nvSpPr>
          <p:spPr>
            <a:xfrm flipH="1">
              <a:off x="0" y="0"/>
              <a:ext cx="6350000" cy="6350000"/>
            </a:xfrm>
            <a:custGeom>
              <a:avLst/>
              <a:gdLst/>
              <a:ahLst/>
              <a:cxnLst/>
              <a:rect l="l" t="t" r="r" b="b"/>
              <a:pathLst>
                <a:path w="6350000" h="6350000">
                  <a:moveTo>
                    <a:pt x="3175000" y="0"/>
                  </a:moveTo>
                  <a:cubicBezTo>
                    <a:pt x="4928504" y="0"/>
                    <a:pt x="6350000" y="1421496"/>
                    <a:pt x="6350000" y="3175000"/>
                  </a:cubicBezTo>
                  <a:cubicBezTo>
                    <a:pt x="6350000" y="4928504"/>
                    <a:pt x="4928504" y="6350000"/>
                    <a:pt x="3175000" y="6350000"/>
                  </a:cubicBezTo>
                  <a:cubicBezTo>
                    <a:pt x="1421496" y="6350000"/>
                    <a:pt x="0" y="4928504"/>
                    <a:pt x="0" y="3175000"/>
                  </a:cubicBezTo>
                  <a:cubicBezTo>
                    <a:pt x="0" y="1421496"/>
                    <a:pt x="1421496" y="0"/>
                    <a:pt x="3175000" y="0"/>
                  </a:cubicBezTo>
                  <a:close/>
                </a:path>
              </a:pathLst>
            </a:custGeom>
            <a:blipFill>
              <a:blip r:embed="rId7"/>
              <a:stretch>
                <a:fillRect l="-38888" r="-38888"/>
              </a:stretch>
            </a:blipFill>
          </p:spPr>
          <p:txBody>
            <a:bodyPr/>
            <a:lstStyle/>
            <a:p>
              <a:endParaRPr lang="en-GB"/>
            </a:p>
          </p:txBody>
        </p:sp>
      </p:grpSp>
      <p:sp>
        <p:nvSpPr>
          <p:cNvPr id="13" name="TextBox 13"/>
          <p:cNvSpPr txBox="1"/>
          <p:nvPr/>
        </p:nvSpPr>
        <p:spPr>
          <a:xfrm>
            <a:off x="4341213" y="2361446"/>
            <a:ext cx="9605574" cy="1979930"/>
          </a:xfrm>
          <a:prstGeom prst="rect">
            <a:avLst/>
          </a:prstGeom>
        </p:spPr>
        <p:txBody>
          <a:bodyPr lIns="0" tIns="0" rIns="0" bIns="0" rtlCol="0" anchor="t">
            <a:spAutoFit/>
          </a:bodyPr>
          <a:lstStyle/>
          <a:p>
            <a:pPr algn="ctr">
              <a:lnSpc>
                <a:spcPts val="5319"/>
              </a:lnSpc>
            </a:pPr>
            <a:r>
              <a:rPr lang="en-US" sz="3799" b="1">
                <a:solidFill>
                  <a:srgbClr val="CB6CE6"/>
                </a:solidFill>
                <a:latin typeface="Canva Sans Bold"/>
                <a:ea typeface="Canva Sans Bold"/>
                <a:cs typeface="Canva Sans Bold"/>
                <a:sym typeface="Canva Sans Bold"/>
              </a:rPr>
              <a:t>Gender and Education in Bangladesh. </a:t>
            </a:r>
          </a:p>
          <a:p>
            <a:pPr algn="ctr">
              <a:lnSpc>
                <a:spcPts val="5319"/>
              </a:lnSpc>
            </a:pPr>
            <a:r>
              <a:rPr lang="en-US" sz="3799" b="1">
                <a:solidFill>
                  <a:srgbClr val="CB6CE6"/>
                </a:solidFill>
                <a:latin typeface="Canva Sans Bold"/>
                <a:ea typeface="Canva Sans Bold"/>
                <a:cs typeface="Canva Sans Bold"/>
                <a:sym typeface="Canva Sans Bold"/>
              </a:rPr>
              <a:t>How does UNICEF help break the divide?</a:t>
            </a:r>
          </a:p>
          <a:p>
            <a:pPr algn="ctr">
              <a:lnSpc>
                <a:spcPts val="5319"/>
              </a:lnSpc>
              <a:spcBef>
                <a:spcPct val="0"/>
              </a:spcBef>
            </a:pPr>
            <a:endParaRPr lang="en-US" sz="3799" b="1">
              <a:solidFill>
                <a:srgbClr val="CB6CE6"/>
              </a:solidFill>
              <a:latin typeface="Canva Sans Bold"/>
              <a:ea typeface="Canva Sans Bold"/>
              <a:cs typeface="Canva Sans Bold"/>
              <a:sym typeface="Canva Sans Bold"/>
            </a:endParaRPr>
          </a:p>
        </p:txBody>
      </p:sp>
      <p:sp>
        <p:nvSpPr>
          <p:cNvPr id="14" name="TextBox 14"/>
          <p:cNvSpPr txBox="1"/>
          <p:nvPr/>
        </p:nvSpPr>
        <p:spPr>
          <a:xfrm>
            <a:off x="6073251" y="3760986"/>
            <a:ext cx="5977979" cy="580390"/>
          </a:xfrm>
          <a:prstGeom prst="rect">
            <a:avLst/>
          </a:prstGeom>
        </p:spPr>
        <p:txBody>
          <a:bodyPr lIns="0" tIns="0" rIns="0" bIns="0" rtlCol="0" anchor="t">
            <a:spAutoFit/>
          </a:bodyPr>
          <a:lstStyle/>
          <a:p>
            <a:pPr algn="ctr">
              <a:lnSpc>
                <a:spcPts val="4759"/>
              </a:lnSpc>
              <a:spcBef>
                <a:spcPct val="0"/>
              </a:spcBef>
            </a:pPr>
            <a:r>
              <a:rPr lang="en-US" sz="3399">
                <a:solidFill>
                  <a:srgbClr val="000000"/>
                </a:solidFill>
                <a:latin typeface="Canva Sans"/>
                <a:ea typeface="Canva Sans"/>
                <a:cs typeface="Canva Sans"/>
                <a:sym typeface="Canva Sans"/>
              </a:rPr>
              <a:t>By Faith, Kelly, Ieuan and Lily</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71722" y="96215"/>
            <a:ext cx="17915036" cy="9830876"/>
          </a:xfrm>
          <a:custGeom>
            <a:avLst/>
            <a:gdLst/>
            <a:ahLst/>
            <a:cxnLst/>
            <a:rect l="l" t="t" r="r" b="b"/>
            <a:pathLst>
              <a:path w="17915036" h="9830876">
                <a:moveTo>
                  <a:pt x="0" y="0"/>
                </a:moveTo>
                <a:lnTo>
                  <a:pt x="17915036" y="0"/>
                </a:lnTo>
                <a:lnTo>
                  <a:pt x="17915036" y="9830876"/>
                </a:lnTo>
                <a:lnTo>
                  <a:pt x="0" y="983087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2282271">
            <a:off x="15242694" y="7118469"/>
            <a:ext cx="2001942" cy="2452268"/>
          </a:xfrm>
          <a:custGeom>
            <a:avLst/>
            <a:gdLst/>
            <a:ahLst/>
            <a:cxnLst/>
            <a:rect l="l" t="t" r="r" b="b"/>
            <a:pathLst>
              <a:path w="2001942" h="2452268">
                <a:moveTo>
                  <a:pt x="0" y="0"/>
                </a:moveTo>
                <a:lnTo>
                  <a:pt x="2001943" y="0"/>
                </a:lnTo>
                <a:lnTo>
                  <a:pt x="2001943" y="2452268"/>
                </a:lnTo>
                <a:lnTo>
                  <a:pt x="0" y="2452268"/>
                </a:lnTo>
                <a:lnTo>
                  <a:pt x="0" y="0"/>
                </a:lnTo>
                <a:close/>
              </a:path>
            </a:pathLst>
          </a:custGeom>
          <a:blipFill>
            <a:blip r:embed="rId4"/>
            <a:stretch>
              <a:fillRect/>
            </a:stretch>
          </a:blipFill>
        </p:spPr>
        <p:txBody>
          <a:bodyPr/>
          <a:lstStyle/>
          <a:p>
            <a:endParaRPr lang="en-GB"/>
          </a:p>
        </p:txBody>
      </p:sp>
      <p:sp>
        <p:nvSpPr>
          <p:cNvPr id="4" name="Freeform 4"/>
          <p:cNvSpPr/>
          <p:nvPr/>
        </p:nvSpPr>
        <p:spPr>
          <a:xfrm rot="8590393">
            <a:off x="702218" y="665745"/>
            <a:ext cx="2001942" cy="2436574"/>
          </a:xfrm>
          <a:custGeom>
            <a:avLst/>
            <a:gdLst/>
            <a:ahLst/>
            <a:cxnLst/>
            <a:rect l="l" t="t" r="r" b="b"/>
            <a:pathLst>
              <a:path w="2001942" h="2436574">
                <a:moveTo>
                  <a:pt x="0" y="0"/>
                </a:moveTo>
                <a:lnTo>
                  <a:pt x="2001943" y="0"/>
                </a:lnTo>
                <a:lnTo>
                  <a:pt x="2001943" y="2436574"/>
                </a:lnTo>
                <a:lnTo>
                  <a:pt x="0" y="2436574"/>
                </a:lnTo>
                <a:lnTo>
                  <a:pt x="0" y="0"/>
                </a:lnTo>
                <a:close/>
              </a:path>
            </a:pathLst>
          </a:custGeom>
          <a:blipFill>
            <a:blip r:embed="rId4"/>
            <a:stretch>
              <a:fillRect t="-644"/>
            </a:stretch>
          </a:blipFill>
        </p:spPr>
        <p:txBody>
          <a:bodyPr/>
          <a:lstStyle/>
          <a:p>
            <a:endParaRPr lang="en-GB"/>
          </a:p>
        </p:txBody>
      </p:sp>
      <p:sp>
        <p:nvSpPr>
          <p:cNvPr id="5" name="Freeform 5"/>
          <p:cNvSpPr/>
          <p:nvPr/>
        </p:nvSpPr>
        <p:spPr>
          <a:xfrm>
            <a:off x="333746" y="308873"/>
            <a:ext cx="1539225" cy="1488850"/>
          </a:xfrm>
          <a:custGeom>
            <a:avLst/>
            <a:gdLst/>
            <a:ahLst/>
            <a:cxnLst/>
            <a:rect l="l" t="t" r="r" b="b"/>
            <a:pathLst>
              <a:path w="1539225" h="1488850">
                <a:moveTo>
                  <a:pt x="0" y="0"/>
                </a:moveTo>
                <a:lnTo>
                  <a:pt x="1539225" y="0"/>
                </a:lnTo>
                <a:lnTo>
                  <a:pt x="1539225" y="1488851"/>
                </a:lnTo>
                <a:lnTo>
                  <a:pt x="0" y="1488851"/>
                </a:lnTo>
                <a:lnTo>
                  <a:pt x="0" y="0"/>
                </a:lnTo>
                <a:close/>
              </a:path>
            </a:pathLst>
          </a:custGeom>
          <a:blipFill>
            <a:blip r:embed="rId5"/>
            <a:stretch>
              <a:fillRect/>
            </a:stretch>
          </a:blipFill>
        </p:spPr>
        <p:txBody>
          <a:bodyPr/>
          <a:lstStyle/>
          <a:p>
            <a:endParaRPr lang="en-GB"/>
          </a:p>
        </p:txBody>
      </p:sp>
      <p:sp>
        <p:nvSpPr>
          <p:cNvPr id="6" name="Freeform 6"/>
          <p:cNvSpPr/>
          <p:nvPr/>
        </p:nvSpPr>
        <p:spPr>
          <a:xfrm>
            <a:off x="1707893" y="308873"/>
            <a:ext cx="975373" cy="943452"/>
          </a:xfrm>
          <a:custGeom>
            <a:avLst/>
            <a:gdLst/>
            <a:ahLst/>
            <a:cxnLst/>
            <a:rect l="l" t="t" r="r" b="b"/>
            <a:pathLst>
              <a:path w="975373" h="943452">
                <a:moveTo>
                  <a:pt x="0" y="0"/>
                </a:moveTo>
                <a:lnTo>
                  <a:pt x="975373" y="0"/>
                </a:lnTo>
                <a:lnTo>
                  <a:pt x="975373" y="943452"/>
                </a:lnTo>
                <a:lnTo>
                  <a:pt x="0" y="943452"/>
                </a:lnTo>
                <a:lnTo>
                  <a:pt x="0" y="0"/>
                </a:lnTo>
                <a:close/>
              </a:path>
            </a:pathLst>
          </a:custGeom>
          <a:blipFill>
            <a:blip r:embed="rId5"/>
            <a:stretch>
              <a:fillRect/>
            </a:stretch>
          </a:blipFill>
        </p:spPr>
        <p:txBody>
          <a:bodyPr/>
          <a:lstStyle/>
          <a:p>
            <a:endParaRPr lang="en-GB"/>
          </a:p>
        </p:txBody>
      </p:sp>
      <p:sp>
        <p:nvSpPr>
          <p:cNvPr id="7" name="Freeform 7"/>
          <p:cNvSpPr/>
          <p:nvPr/>
        </p:nvSpPr>
        <p:spPr>
          <a:xfrm>
            <a:off x="333746" y="1593566"/>
            <a:ext cx="975373" cy="943452"/>
          </a:xfrm>
          <a:custGeom>
            <a:avLst/>
            <a:gdLst/>
            <a:ahLst/>
            <a:cxnLst/>
            <a:rect l="l" t="t" r="r" b="b"/>
            <a:pathLst>
              <a:path w="975373" h="943452">
                <a:moveTo>
                  <a:pt x="0" y="0"/>
                </a:moveTo>
                <a:lnTo>
                  <a:pt x="975373" y="0"/>
                </a:lnTo>
                <a:lnTo>
                  <a:pt x="975373" y="943452"/>
                </a:lnTo>
                <a:lnTo>
                  <a:pt x="0" y="943452"/>
                </a:lnTo>
                <a:lnTo>
                  <a:pt x="0" y="0"/>
                </a:lnTo>
                <a:close/>
              </a:path>
            </a:pathLst>
          </a:custGeom>
          <a:blipFill>
            <a:blip r:embed="rId5"/>
            <a:stretch>
              <a:fillRect/>
            </a:stretch>
          </a:blipFill>
        </p:spPr>
        <p:txBody>
          <a:bodyPr/>
          <a:lstStyle/>
          <a:p>
            <a:endParaRPr lang="en-GB"/>
          </a:p>
        </p:txBody>
      </p:sp>
      <p:sp>
        <p:nvSpPr>
          <p:cNvPr id="8" name="Freeform 8"/>
          <p:cNvSpPr/>
          <p:nvPr/>
        </p:nvSpPr>
        <p:spPr>
          <a:xfrm>
            <a:off x="16417220" y="8130703"/>
            <a:ext cx="1539225" cy="1488850"/>
          </a:xfrm>
          <a:custGeom>
            <a:avLst/>
            <a:gdLst/>
            <a:ahLst/>
            <a:cxnLst/>
            <a:rect l="l" t="t" r="r" b="b"/>
            <a:pathLst>
              <a:path w="1539225" h="1488850">
                <a:moveTo>
                  <a:pt x="0" y="0"/>
                </a:moveTo>
                <a:lnTo>
                  <a:pt x="1539225" y="0"/>
                </a:lnTo>
                <a:lnTo>
                  <a:pt x="1539225" y="1488850"/>
                </a:lnTo>
                <a:lnTo>
                  <a:pt x="0" y="1488850"/>
                </a:lnTo>
                <a:lnTo>
                  <a:pt x="0" y="0"/>
                </a:lnTo>
                <a:close/>
              </a:path>
            </a:pathLst>
          </a:custGeom>
          <a:blipFill>
            <a:blip r:embed="rId5"/>
            <a:stretch>
              <a:fillRect/>
            </a:stretch>
          </a:blipFill>
        </p:spPr>
        <p:txBody>
          <a:bodyPr/>
          <a:lstStyle/>
          <a:p>
            <a:endParaRPr lang="en-GB"/>
          </a:p>
        </p:txBody>
      </p:sp>
      <p:sp>
        <p:nvSpPr>
          <p:cNvPr id="9" name="Freeform 9"/>
          <p:cNvSpPr/>
          <p:nvPr/>
        </p:nvSpPr>
        <p:spPr>
          <a:xfrm>
            <a:off x="15929534" y="8875128"/>
            <a:ext cx="975373" cy="943452"/>
          </a:xfrm>
          <a:custGeom>
            <a:avLst/>
            <a:gdLst/>
            <a:ahLst/>
            <a:cxnLst/>
            <a:rect l="l" t="t" r="r" b="b"/>
            <a:pathLst>
              <a:path w="975373" h="943452">
                <a:moveTo>
                  <a:pt x="0" y="0"/>
                </a:moveTo>
                <a:lnTo>
                  <a:pt x="975373" y="0"/>
                </a:lnTo>
                <a:lnTo>
                  <a:pt x="975373" y="943452"/>
                </a:lnTo>
                <a:lnTo>
                  <a:pt x="0" y="943452"/>
                </a:lnTo>
                <a:lnTo>
                  <a:pt x="0" y="0"/>
                </a:lnTo>
                <a:close/>
              </a:path>
            </a:pathLst>
          </a:custGeom>
          <a:blipFill>
            <a:blip r:embed="rId5"/>
            <a:stretch>
              <a:fillRect/>
            </a:stretch>
          </a:blipFill>
        </p:spPr>
        <p:txBody>
          <a:bodyPr/>
          <a:lstStyle/>
          <a:p>
            <a:endParaRPr lang="en-GB"/>
          </a:p>
        </p:txBody>
      </p:sp>
      <p:sp>
        <p:nvSpPr>
          <p:cNvPr id="10" name="Freeform 10"/>
          <p:cNvSpPr/>
          <p:nvPr/>
        </p:nvSpPr>
        <p:spPr>
          <a:xfrm>
            <a:off x="16981072" y="7187251"/>
            <a:ext cx="975373" cy="943452"/>
          </a:xfrm>
          <a:custGeom>
            <a:avLst/>
            <a:gdLst/>
            <a:ahLst/>
            <a:cxnLst/>
            <a:rect l="l" t="t" r="r" b="b"/>
            <a:pathLst>
              <a:path w="975373" h="943452">
                <a:moveTo>
                  <a:pt x="0" y="0"/>
                </a:moveTo>
                <a:lnTo>
                  <a:pt x="975373" y="0"/>
                </a:lnTo>
                <a:lnTo>
                  <a:pt x="975373" y="943452"/>
                </a:lnTo>
                <a:lnTo>
                  <a:pt x="0" y="943452"/>
                </a:lnTo>
                <a:lnTo>
                  <a:pt x="0" y="0"/>
                </a:lnTo>
                <a:close/>
              </a:path>
            </a:pathLst>
          </a:custGeom>
          <a:blipFill>
            <a:blip r:embed="rId5"/>
            <a:stretch>
              <a:fillRect/>
            </a:stretch>
          </a:blipFill>
        </p:spPr>
        <p:txBody>
          <a:bodyPr/>
          <a:lstStyle/>
          <a:p>
            <a:endParaRPr lang="en-GB"/>
          </a:p>
        </p:txBody>
      </p:sp>
      <p:sp>
        <p:nvSpPr>
          <p:cNvPr id="11" name="TextBox 11"/>
          <p:cNvSpPr txBox="1"/>
          <p:nvPr/>
        </p:nvSpPr>
        <p:spPr>
          <a:xfrm>
            <a:off x="7437191" y="977098"/>
            <a:ext cx="3415810" cy="646430"/>
          </a:xfrm>
          <a:prstGeom prst="rect">
            <a:avLst/>
          </a:prstGeom>
        </p:spPr>
        <p:txBody>
          <a:bodyPr lIns="0" tIns="0" rIns="0" bIns="0" rtlCol="0" anchor="t">
            <a:spAutoFit/>
          </a:bodyPr>
          <a:lstStyle/>
          <a:p>
            <a:pPr algn="ctr">
              <a:lnSpc>
                <a:spcPts val="5319"/>
              </a:lnSpc>
              <a:spcBef>
                <a:spcPct val="0"/>
              </a:spcBef>
            </a:pPr>
            <a:r>
              <a:rPr lang="en-US" sz="3799" b="1">
                <a:solidFill>
                  <a:srgbClr val="CB6CE6"/>
                </a:solidFill>
                <a:latin typeface="Canva Sans Bold"/>
                <a:ea typeface="Canva Sans Bold"/>
                <a:cs typeface="Canva Sans Bold"/>
                <a:sym typeface="Canva Sans Bold"/>
              </a:rPr>
              <a:t>Contents page</a:t>
            </a:r>
          </a:p>
        </p:txBody>
      </p:sp>
      <p:sp>
        <p:nvSpPr>
          <p:cNvPr id="12" name="TextBox 12"/>
          <p:cNvSpPr txBox="1"/>
          <p:nvPr/>
        </p:nvSpPr>
        <p:spPr>
          <a:xfrm>
            <a:off x="799606" y="1769149"/>
            <a:ext cx="8151763" cy="5788660"/>
          </a:xfrm>
          <a:prstGeom prst="rect">
            <a:avLst/>
          </a:prstGeom>
        </p:spPr>
        <p:txBody>
          <a:bodyPr lIns="0" tIns="0" rIns="0" bIns="0" rtlCol="0" anchor="t">
            <a:spAutoFit/>
          </a:bodyPr>
          <a:lstStyle/>
          <a:p>
            <a:pPr algn="ctr">
              <a:lnSpc>
                <a:spcPts val="2239"/>
              </a:lnSpc>
            </a:pPr>
            <a:r>
              <a:rPr lang="en-US" sz="1599" b="1">
                <a:solidFill>
                  <a:srgbClr val="000000"/>
                </a:solidFill>
                <a:latin typeface="Canva Sans Bold"/>
                <a:ea typeface="Canva Sans Bold"/>
                <a:cs typeface="Canva Sans Bold"/>
                <a:sym typeface="Canva Sans Bold"/>
              </a:rPr>
              <a:t>Page 1- Title Page</a:t>
            </a:r>
          </a:p>
          <a:p>
            <a:pPr algn="ctr">
              <a:lnSpc>
                <a:spcPts val="2239"/>
              </a:lnSpc>
            </a:pPr>
            <a:endParaRPr lang="en-US" sz="1599" b="1">
              <a:solidFill>
                <a:srgbClr val="000000"/>
              </a:solidFill>
              <a:latin typeface="Canva Sans Bold"/>
              <a:ea typeface="Canva Sans Bold"/>
              <a:cs typeface="Canva Sans Bold"/>
              <a:sym typeface="Canva Sans Bold"/>
            </a:endParaRPr>
          </a:p>
          <a:p>
            <a:pPr algn="ctr">
              <a:lnSpc>
                <a:spcPts val="2239"/>
              </a:lnSpc>
            </a:pPr>
            <a:r>
              <a:rPr lang="en-US" sz="1599" b="1">
                <a:solidFill>
                  <a:srgbClr val="000000"/>
                </a:solidFill>
                <a:latin typeface="Canva Sans Bold"/>
                <a:ea typeface="Canva Sans Bold"/>
                <a:cs typeface="Canva Sans Bold"/>
                <a:sym typeface="Canva Sans Bold"/>
              </a:rPr>
              <a:t>Page 2- Contents Page </a:t>
            </a:r>
          </a:p>
          <a:p>
            <a:pPr algn="ctr">
              <a:lnSpc>
                <a:spcPts val="2239"/>
              </a:lnSpc>
            </a:pPr>
            <a:endParaRPr lang="en-US" sz="1599" b="1">
              <a:solidFill>
                <a:srgbClr val="000000"/>
              </a:solidFill>
              <a:latin typeface="Canva Sans Bold"/>
              <a:ea typeface="Canva Sans Bold"/>
              <a:cs typeface="Canva Sans Bold"/>
              <a:sym typeface="Canva Sans Bold"/>
            </a:endParaRPr>
          </a:p>
          <a:p>
            <a:pPr algn="ctr">
              <a:lnSpc>
                <a:spcPts val="2239"/>
              </a:lnSpc>
            </a:pPr>
            <a:r>
              <a:rPr lang="en-US" sz="1599" b="1">
                <a:solidFill>
                  <a:srgbClr val="000000"/>
                </a:solidFill>
                <a:latin typeface="Canva Sans Bold"/>
                <a:ea typeface="Canva Sans Bold"/>
                <a:cs typeface="Canva Sans Bold"/>
                <a:sym typeface="Canva Sans Bold"/>
              </a:rPr>
              <a:t>Page 3- UNICEF and Education </a:t>
            </a:r>
          </a:p>
          <a:p>
            <a:pPr algn="ctr">
              <a:lnSpc>
                <a:spcPts val="2239"/>
              </a:lnSpc>
            </a:pPr>
            <a:endParaRPr lang="en-US" sz="1599" b="1">
              <a:solidFill>
                <a:srgbClr val="000000"/>
              </a:solidFill>
              <a:latin typeface="Canva Sans Bold"/>
              <a:ea typeface="Canva Sans Bold"/>
              <a:cs typeface="Canva Sans Bold"/>
              <a:sym typeface="Canva Sans Bold"/>
            </a:endParaRPr>
          </a:p>
          <a:p>
            <a:pPr algn="ctr">
              <a:lnSpc>
                <a:spcPts val="2239"/>
              </a:lnSpc>
            </a:pPr>
            <a:r>
              <a:rPr lang="en-US" sz="1599" b="1">
                <a:solidFill>
                  <a:srgbClr val="000000"/>
                </a:solidFill>
                <a:latin typeface="Canva Sans Bold"/>
                <a:ea typeface="Canva Sans Bold"/>
                <a:cs typeface="Canva Sans Bold"/>
                <a:sym typeface="Canva Sans Bold"/>
              </a:rPr>
              <a:t>Page 4- Bangladesh and Gender Equality </a:t>
            </a:r>
          </a:p>
          <a:p>
            <a:pPr algn="ctr">
              <a:lnSpc>
                <a:spcPts val="2239"/>
              </a:lnSpc>
            </a:pPr>
            <a:endParaRPr lang="en-US" sz="1599" b="1">
              <a:solidFill>
                <a:srgbClr val="000000"/>
              </a:solidFill>
              <a:latin typeface="Canva Sans Bold"/>
              <a:ea typeface="Canva Sans Bold"/>
              <a:cs typeface="Canva Sans Bold"/>
              <a:sym typeface="Canva Sans Bold"/>
            </a:endParaRPr>
          </a:p>
          <a:p>
            <a:pPr algn="ctr">
              <a:lnSpc>
                <a:spcPts val="2239"/>
              </a:lnSpc>
            </a:pPr>
            <a:r>
              <a:rPr lang="en-US" sz="1599" b="1">
                <a:solidFill>
                  <a:srgbClr val="000000"/>
                </a:solidFill>
                <a:latin typeface="Canva Sans Bold"/>
                <a:ea typeface="Canva Sans Bold"/>
                <a:cs typeface="Canva Sans Bold"/>
                <a:sym typeface="Canva Sans Bold"/>
              </a:rPr>
              <a:t>Page 5- Barriers and Overcoming them</a:t>
            </a:r>
          </a:p>
          <a:p>
            <a:pPr algn="ctr">
              <a:lnSpc>
                <a:spcPts val="2239"/>
              </a:lnSpc>
            </a:pPr>
            <a:endParaRPr lang="en-US" sz="1599" b="1">
              <a:solidFill>
                <a:srgbClr val="000000"/>
              </a:solidFill>
              <a:latin typeface="Canva Sans Bold"/>
              <a:ea typeface="Canva Sans Bold"/>
              <a:cs typeface="Canva Sans Bold"/>
              <a:sym typeface="Canva Sans Bold"/>
            </a:endParaRPr>
          </a:p>
          <a:p>
            <a:pPr algn="ctr">
              <a:lnSpc>
                <a:spcPts val="2239"/>
              </a:lnSpc>
            </a:pPr>
            <a:r>
              <a:rPr lang="en-US" sz="1599" b="1">
                <a:solidFill>
                  <a:srgbClr val="000000"/>
                </a:solidFill>
                <a:latin typeface="Canva Sans Bold"/>
                <a:ea typeface="Canva Sans Bold"/>
                <a:cs typeface="Canva Sans Bold"/>
                <a:sym typeface="Canva Sans Bold"/>
              </a:rPr>
              <a:t>Page 6&amp;7- Refrence page</a:t>
            </a:r>
          </a:p>
          <a:p>
            <a:pPr algn="ctr">
              <a:lnSpc>
                <a:spcPts val="2239"/>
              </a:lnSpc>
            </a:pPr>
            <a:endParaRPr lang="en-US" sz="1599" b="1">
              <a:solidFill>
                <a:srgbClr val="000000"/>
              </a:solidFill>
              <a:latin typeface="Canva Sans Bold"/>
              <a:ea typeface="Canva Sans Bold"/>
              <a:cs typeface="Canva Sans Bold"/>
              <a:sym typeface="Canva Sans Bold"/>
            </a:endParaRPr>
          </a:p>
          <a:p>
            <a:pPr algn="ctr">
              <a:lnSpc>
                <a:spcPts val="2239"/>
              </a:lnSpc>
            </a:pPr>
            <a:r>
              <a:rPr lang="en-US" sz="1599" b="1">
                <a:solidFill>
                  <a:srgbClr val="000000"/>
                </a:solidFill>
                <a:latin typeface="Canva Sans Bold"/>
                <a:ea typeface="Canva Sans Bold"/>
                <a:cs typeface="Canva Sans Bold"/>
                <a:sym typeface="Canva Sans Bold"/>
              </a:rPr>
              <a:t>Page 8- UNICEF and the challenge of Girls’ Education in Banglasesh</a:t>
            </a:r>
          </a:p>
          <a:p>
            <a:pPr algn="ctr">
              <a:lnSpc>
                <a:spcPts val="2239"/>
              </a:lnSpc>
            </a:pPr>
            <a:endParaRPr lang="en-US" sz="1599" b="1">
              <a:solidFill>
                <a:srgbClr val="000000"/>
              </a:solidFill>
              <a:latin typeface="Canva Sans Bold"/>
              <a:ea typeface="Canva Sans Bold"/>
              <a:cs typeface="Canva Sans Bold"/>
              <a:sym typeface="Canva Sans Bold"/>
            </a:endParaRPr>
          </a:p>
          <a:p>
            <a:pPr algn="ctr">
              <a:lnSpc>
                <a:spcPts val="2239"/>
              </a:lnSpc>
            </a:pPr>
            <a:r>
              <a:rPr lang="en-US" sz="1599" b="1">
                <a:solidFill>
                  <a:srgbClr val="000000"/>
                </a:solidFill>
                <a:latin typeface="Canva Sans Bold"/>
                <a:ea typeface="Canva Sans Bold"/>
                <a:cs typeface="Canva Sans Bold"/>
                <a:sym typeface="Canva Sans Bold"/>
              </a:rPr>
              <a:t>Page 9-  UNICEF’s Strategies to Improve Girls’ Secondary Education in Bangladesh </a:t>
            </a:r>
          </a:p>
          <a:p>
            <a:pPr algn="ctr">
              <a:lnSpc>
                <a:spcPts val="2239"/>
              </a:lnSpc>
            </a:pPr>
            <a:endParaRPr lang="en-US" sz="1599" b="1">
              <a:solidFill>
                <a:srgbClr val="000000"/>
              </a:solidFill>
              <a:latin typeface="Canva Sans Bold"/>
              <a:ea typeface="Canva Sans Bold"/>
              <a:cs typeface="Canva Sans Bold"/>
              <a:sym typeface="Canva Sans Bold"/>
            </a:endParaRPr>
          </a:p>
          <a:p>
            <a:pPr algn="ctr">
              <a:lnSpc>
                <a:spcPts val="2239"/>
              </a:lnSpc>
            </a:pPr>
            <a:r>
              <a:rPr lang="en-US" sz="1599" b="1">
                <a:solidFill>
                  <a:srgbClr val="000000"/>
                </a:solidFill>
                <a:latin typeface="Canva Sans Bold"/>
                <a:ea typeface="Canva Sans Bold"/>
                <a:cs typeface="Canva Sans Bold"/>
                <a:sym typeface="Canva Sans Bold"/>
              </a:rPr>
              <a:t>Page 10- UNICEF’s Strategies Vs Persistent Structural Barriers</a:t>
            </a:r>
          </a:p>
          <a:p>
            <a:pPr algn="ctr">
              <a:lnSpc>
                <a:spcPts val="2239"/>
              </a:lnSpc>
            </a:pPr>
            <a:endParaRPr lang="en-US" sz="1599" b="1">
              <a:solidFill>
                <a:srgbClr val="000000"/>
              </a:solidFill>
              <a:latin typeface="Canva Sans Bold"/>
              <a:ea typeface="Canva Sans Bold"/>
              <a:cs typeface="Canva Sans Bold"/>
              <a:sym typeface="Canva Sans Bold"/>
            </a:endParaRPr>
          </a:p>
          <a:p>
            <a:pPr algn="ctr">
              <a:lnSpc>
                <a:spcPts val="2239"/>
              </a:lnSpc>
            </a:pPr>
            <a:r>
              <a:rPr lang="en-US" sz="1599" b="1">
                <a:solidFill>
                  <a:srgbClr val="000000"/>
                </a:solidFill>
                <a:latin typeface="Canva Sans Bold"/>
                <a:ea typeface="Canva Sans Bold"/>
                <a:cs typeface="Canva Sans Bold"/>
                <a:sym typeface="Canva Sans Bold"/>
              </a:rPr>
              <a:t>Page 11- UNICEF Pathways to improving Girls’ Secondary education</a:t>
            </a:r>
          </a:p>
          <a:p>
            <a:pPr algn="ctr">
              <a:lnSpc>
                <a:spcPts val="2239"/>
              </a:lnSpc>
            </a:pPr>
            <a:endParaRPr lang="en-US" sz="1599" b="1">
              <a:solidFill>
                <a:srgbClr val="000000"/>
              </a:solidFill>
              <a:latin typeface="Canva Sans Bold"/>
              <a:ea typeface="Canva Sans Bold"/>
              <a:cs typeface="Canva Sans Bold"/>
              <a:sym typeface="Canva Sans Bold"/>
            </a:endParaRPr>
          </a:p>
          <a:p>
            <a:pPr algn="ctr">
              <a:lnSpc>
                <a:spcPts val="2239"/>
              </a:lnSpc>
            </a:pPr>
            <a:r>
              <a:rPr lang="en-US" sz="1599" b="1">
                <a:solidFill>
                  <a:srgbClr val="000000"/>
                </a:solidFill>
                <a:latin typeface="Canva Sans Bold"/>
                <a:ea typeface="Canva Sans Bold"/>
                <a:cs typeface="Canva Sans Bold"/>
                <a:sym typeface="Canva Sans Bold"/>
              </a:rPr>
              <a:t>Page 12- Key Actions needed.</a:t>
            </a:r>
          </a:p>
        </p:txBody>
      </p:sp>
      <p:sp>
        <p:nvSpPr>
          <p:cNvPr id="13" name="TextBox 13"/>
          <p:cNvSpPr txBox="1"/>
          <p:nvPr/>
        </p:nvSpPr>
        <p:spPr>
          <a:xfrm>
            <a:off x="9644052" y="1769149"/>
            <a:ext cx="6839248" cy="6617335"/>
          </a:xfrm>
          <a:prstGeom prst="rect">
            <a:avLst/>
          </a:prstGeom>
        </p:spPr>
        <p:txBody>
          <a:bodyPr lIns="0" tIns="0" rIns="0" bIns="0" rtlCol="0" anchor="t">
            <a:spAutoFit/>
          </a:bodyPr>
          <a:lstStyle/>
          <a:p>
            <a:pPr algn="ctr">
              <a:lnSpc>
                <a:spcPts val="2239"/>
              </a:lnSpc>
            </a:pPr>
            <a:r>
              <a:rPr lang="en-US" sz="1599" b="1">
                <a:solidFill>
                  <a:srgbClr val="000000"/>
                </a:solidFill>
                <a:latin typeface="Canva Sans Bold"/>
                <a:ea typeface="Canva Sans Bold"/>
                <a:cs typeface="Canva Sans Bold"/>
                <a:sym typeface="Canva Sans Bold"/>
              </a:rPr>
              <a:t>Page 13&amp;14- Refrence Page</a:t>
            </a:r>
          </a:p>
          <a:p>
            <a:pPr algn="ctr">
              <a:lnSpc>
                <a:spcPts val="2239"/>
              </a:lnSpc>
            </a:pPr>
            <a:endParaRPr lang="en-US" sz="1599" b="1">
              <a:solidFill>
                <a:srgbClr val="000000"/>
              </a:solidFill>
              <a:latin typeface="Canva Sans Bold"/>
              <a:ea typeface="Canva Sans Bold"/>
              <a:cs typeface="Canva Sans Bold"/>
              <a:sym typeface="Canva Sans Bold"/>
            </a:endParaRPr>
          </a:p>
          <a:p>
            <a:pPr algn="ctr">
              <a:lnSpc>
                <a:spcPts val="2239"/>
              </a:lnSpc>
              <a:spcBef>
                <a:spcPct val="0"/>
              </a:spcBef>
            </a:pPr>
            <a:r>
              <a:rPr lang="en-US" sz="1599" b="1">
                <a:solidFill>
                  <a:srgbClr val="000000"/>
                </a:solidFill>
                <a:latin typeface="Canva Sans Bold"/>
                <a:ea typeface="Canva Sans Bold"/>
                <a:cs typeface="Canva Sans Bold"/>
                <a:sym typeface="Canva Sans Bold"/>
              </a:rPr>
              <a:t>Page 15- Case Study: Who are the Rohingya?</a:t>
            </a:r>
          </a:p>
          <a:p>
            <a:pPr algn="ctr">
              <a:lnSpc>
                <a:spcPts val="2239"/>
              </a:lnSpc>
              <a:spcBef>
                <a:spcPct val="0"/>
              </a:spcBef>
            </a:pPr>
            <a:endParaRPr lang="en-US" sz="1599" b="1">
              <a:solidFill>
                <a:srgbClr val="000000"/>
              </a:solidFill>
              <a:latin typeface="Canva Sans Bold"/>
              <a:ea typeface="Canva Sans Bold"/>
              <a:cs typeface="Canva Sans Bold"/>
              <a:sym typeface="Canva Sans Bold"/>
            </a:endParaRPr>
          </a:p>
          <a:p>
            <a:pPr algn="ctr">
              <a:lnSpc>
                <a:spcPts val="2239"/>
              </a:lnSpc>
              <a:spcBef>
                <a:spcPct val="0"/>
              </a:spcBef>
            </a:pPr>
            <a:r>
              <a:rPr lang="en-US" sz="1599" b="1">
                <a:solidFill>
                  <a:srgbClr val="000000"/>
                </a:solidFill>
                <a:latin typeface="Canva Sans Bold"/>
                <a:ea typeface="Canva Sans Bold"/>
                <a:cs typeface="Canva Sans Bold"/>
                <a:sym typeface="Canva Sans Bold"/>
              </a:rPr>
              <a:t>Page 16- Case Study: Life for women and girls in the Rohingya Camps.</a:t>
            </a:r>
          </a:p>
          <a:p>
            <a:pPr algn="ctr">
              <a:lnSpc>
                <a:spcPts val="2239"/>
              </a:lnSpc>
              <a:spcBef>
                <a:spcPct val="0"/>
              </a:spcBef>
            </a:pPr>
            <a:endParaRPr lang="en-US" sz="1599" b="1">
              <a:solidFill>
                <a:srgbClr val="000000"/>
              </a:solidFill>
              <a:latin typeface="Canva Sans Bold"/>
              <a:ea typeface="Canva Sans Bold"/>
              <a:cs typeface="Canva Sans Bold"/>
              <a:sym typeface="Canva Sans Bold"/>
            </a:endParaRPr>
          </a:p>
          <a:p>
            <a:pPr algn="ctr">
              <a:lnSpc>
                <a:spcPts val="2239"/>
              </a:lnSpc>
              <a:spcBef>
                <a:spcPct val="0"/>
              </a:spcBef>
            </a:pPr>
            <a:r>
              <a:rPr lang="en-US" sz="1599" b="1">
                <a:solidFill>
                  <a:srgbClr val="000000"/>
                </a:solidFill>
                <a:latin typeface="Canva Sans Bold"/>
                <a:ea typeface="Canva Sans Bold"/>
                <a:cs typeface="Canva Sans Bold"/>
                <a:sym typeface="Canva Sans Bold"/>
              </a:rPr>
              <a:t>Page 17- Case Study: UNICEF’s Gender-Responsive Support .</a:t>
            </a:r>
          </a:p>
          <a:p>
            <a:pPr algn="ctr">
              <a:lnSpc>
                <a:spcPts val="2239"/>
              </a:lnSpc>
              <a:spcBef>
                <a:spcPct val="0"/>
              </a:spcBef>
            </a:pPr>
            <a:endParaRPr lang="en-US" sz="1599" b="1">
              <a:solidFill>
                <a:srgbClr val="000000"/>
              </a:solidFill>
              <a:latin typeface="Canva Sans Bold"/>
              <a:ea typeface="Canva Sans Bold"/>
              <a:cs typeface="Canva Sans Bold"/>
              <a:sym typeface="Canva Sans Bold"/>
            </a:endParaRPr>
          </a:p>
          <a:p>
            <a:pPr algn="ctr">
              <a:lnSpc>
                <a:spcPts val="2239"/>
              </a:lnSpc>
              <a:spcBef>
                <a:spcPct val="0"/>
              </a:spcBef>
            </a:pPr>
            <a:r>
              <a:rPr lang="en-US" sz="1599" b="1">
                <a:solidFill>
                  <a:srgbClr val="000000"/>
                </a:solidFill>
                <a:latin typeface="Canva Sans Bold"/>
                <a:ea typeface="Canva Sans Bold"/>
                <a:cs typeface="Canva Sans Bold"/>
                <a:sym typeface="Canva Sans Bold"/>
              </a:rPr>
              <a:t>Page 18- Are these Changes Sustainable?</a:t>
            </a:r>
          </a:p>
          <a:p>
            <a:pPr algn="ctr">
              <a:lnSpc>
                <a:spcPts val="2239"/>
              </a:lnSpc>
              <a:spcBef>
                <a:spcPct val="0"/>
              </a:spcBef>
            </a:pPr>
            <a:endParaRPr lang="en-US" sz="1599" b="1">
              <a:solidFill>
                <a:srgbClr val="000000"/>
              </a:solidFill>
              <a:latin typeface="Canva Sans Bold"/>
              <a:ea typeface="Canva Sans Bold"/>
              <a:cs typeface="Canva Sans Bold"/>
              <a:sym typeface="Canva Sans Bold"/>
            </a:endParaRPr>
          </a:p>
          <a:p>
            <a:pPr algn="ctr">
              <a:lnSpc>
                <a:spcPts val="2239"/>
              </a:lnSpc>
              <a:spcBef>
                <a:spcPct val="0"/>
              </a:spcBef>
            </a:pPr>
            <a:r>
              <a:rPr lang="en-US" sz="1599" b="1">
                <a:solidFill>
                  <a:srgbClr val="000000"/>
                </a:solidFill>
                <a:latin typeface="Canva Sans Bold"/>
                <a:ea typeface="Canva Sans Bold"/>
                <a:cs typeface="Canva Sans Bold"/>
                <a:sym typeface="Canva Sans Bold"/>
              </a:rPr>
              <a:t>Page 19- Conclusion: What this means for girls</a:t>
            </a:r>
          </a:p>
          <a:p>
            <a:pPr algn="ctr">
              <a:lnSpc>
                <a:spcPts val="2239"/>
              </a:lnSpc>
              <a:spcBef>
                <a:spcPct val="0"/>
              </a:spcBef>
            </a:pPr>
            <a:endParaRPr lang="en-US" sz="1599" b="1">
              <a:solidFill>
                <a:srgbClr val="000000"/>
              </a:solidFill>
              <a:latin typeface="Canva Sans Bold"/>
              <a:ea typeface="Canva Sans Bold"/>
              <a:cs typeface="Canva Sans Bold"/>
              <a:sym typeface="Canva Sans Bold"/>
            </a:endParaRPr>
          </a:p>
          <a:p>
            <a:pPr algn="ctr">
              <a:lnSpc>
                <a:spcPts val="2239"/>
              </a:lnSpc>
              <a:spcBef>
                <a:spcPct val="0"/>
              </a:spcBef>
            </a:pPr>
            <a:r>
              <a:rPr lang="en-US" sz="1599" b="1">
                <a:solidFill>
                  <a:srgbClr val="000000"/>
                </a:solidFill>
                <a:latin typeface="Canva Sans Bold"/>
                <a:ea typeface="Canva Sans Bold"/>
                <a:cs typeface="Canva Sans Bold"/>
                <a:sym typeface="Canva Sans Bold"/>
              </a:rPr>
              <a:t>Page 20&amp;21- Reference list</a:t>
            </a:r>
          </a:p>
          <a:p>
            <a:pPr algn="ctr">
              <a:lnSpc>
                <a:spcPts val="2239"/>
              </a:lnSpc>
              <a:spcBef>
                <a:spcPct val="0"/>
              </a:spcBef>
            </a:pPr>
            <a:endParaRPr lang="en-US" sz="1599" b="1">
              <a:solidFill>
                <a:srgbClr val="000000"/>
              </a:solidFill>
              <a:latin typeface="Canva Sans Bold"/>
              <a:ea typeface="Canva Sans Bold"/>
              <a:cs typeface="Canva Sans Bold"/>
              <a:sym typeface="Canva Sans Bold"/>
            </a:endParaRPr>
          </a:p>
          <a:p>
            <a:pPr algn="ctr">
              <a:lnSpc>
                <a:spcPts val="2239"/>
              </a:lnSpc>
              <a:spcBef>
                <a:spcPct val="0"/>
              </a:spcBef>
            </a:pPr>
            <a:r>
              <a:rPr lang="en-US" sz="1599" b="1">
                <a:solidFill>
                  <a:srgbClr val="000000"/>
                </a:solidFill>
                <a:latin typeface="Canva Sans Bold"/>
                <a:ea typeface="Canva Sans Bold"/>
                <a:cs typeface="Canva Sans Bold"/>
                <a:sym typeface="Canva Sans Bold"/>
              </a:rPr>
              <a:t>Page 22- Bangladesh National Education Policy</a:t>
            </a:r>
          </a:p>
          <a:p>
            <a:pPr algn="ctr">
              <a:lnSpc>
                <a:spcPts val="2239"/>
              </a:lnSpc>
              <a:spcBef>
                <a:spcPct val="0"/>
              </a:spcBef>
            </a:pPr>
            <a:endParaRPr lang="en-US" sz="1599" b="1">
              <a:solidFill>
                <a:srgbClr val="000000"/>
              </a:solidFill>
              <a:latin typeface="Canva Sans Bold"/>
              <a:ea typeface="Canva Sans Bold"/>
              <a:cs typeface="Canva Sans Bold"/>
              <a:sym typeface="Canva Sans Bold"/>
            </a:endParaRPr>
          </a:p>
          <a:p>
            <a:pPr algn="ctr">
              <a:lnSpc>
                <a:spcPts val="2239"/>
              </a:lnSpc>
              <a:spcBef>
                <a:spcPct val="0"/>
              </a:spcBef>
            </a:pPr>
            <a:r>
              <a:rPr lang="en-US" sz="1599" b="1">
                <a:solidFill>
                  <a:srgbClr val="000000"/>
                </a:solidFill>
                <a:latin typeface="Canva Sans Bold"/>
                <a:ea typeface="Canva Sans Bold"/>
                <a:cs typeface="Canva Sans Bold"/>
                <a:sym typeface="Canva Sans Bold"/>
              </a:rPr>
              <a:t>Page 23- Sustainable Development Goal 4 2010</a:t>
            </a:r>
          </a:p>
          <a:p>
            <a:pPr algn="ctr">
              <a:lnSpc>
                <a:spcPts val="2239"/>
              </a:lnSpc>
              <a:spcBef>
                <a:spcPct val="0"/>
              </a:spcBef>
            </a:pPr>
            <a:endParaRPr lang="en-US" sz="1599" b="1">
              <a:solidFill>
                <a:srgbClr val="000000"/>
              </a:solidFill>
              <a:latin typeface="Canva Sans Bold"/>
              <a:ea typeface="Canva Sans Bold"/>
              <a:cs typeface="Canva Sans Bold"/>
              <a:sym typeface="Canva Sans Bold"/>
            </a:endParaRPr>
          </a:p>
          <a:p>
            <a:pPr algn="ctr">
              <a:lnSpc>
                <a:spcPts val="2239"/>
              </a:lnSpc>
              <a:spcBef>
                <a:spcPct val="0"/>
              </a:spcBef>
            </a:pPr>
            <a:r>
              <a:rPr lang="en-US" sz="1599" b="1">
                <a:solidFill>
                  <a:srgbClr val="000000"/>
                </a:solidFill>
                <a:latin typeface="Canva Sans Bold"/>
                <a:ea typeface="Canva Sans Bold"/>
                <a:cs typeface="Canva Sans Bold"/>
                <a:sym typeface="Canva Sans Bold"/>
              </a:rPr>
              <a:t>Page 24- Linking the NEP and the SDG 4 2010</a:t>
            </a:r>
          </a:p>
          <a:p>
            <a:pPr algn="ctr">
              <a:lnSpc>
                <a:spcPts val="2239"/>
              </a:lnSpc>
              <a:spcBef>
                <a:spcPct val="0"/>
              </a:spcBef>
            </a:pPr>
            <a:endParaRPr lang="en-US" sz="1599" b="1">
              <a:solidFill>
                <a:srgbClr val="000000"/>
              </a:solidFill>
              <a:latin typeface="Canva Sans Bold"/>
              <a:ea typeface="Canva Sans Bold"/>
              <a:cs typeface="Canva Sans Bold"/>
              <a:sym typeface="Canva Sans Bold"/>
            </a:endParaRPr>
          </a:p>
          <a:p>
            <a:pPr algn="ctr">
              <a:lnSpc>
                <a:spcPts val="2239"/>
              </a:lnSpc>
              <a:spcBef>
                <a:spcPct val="0"/>
              </a:spcBef>
            </a:pPr>
            <a:r>
              <a:rPr lang="en-US" sz="1599" b="1">
                <a:solidFill>
                  <a:srgbClr val="000000"/>
                </a:solidFill>
                <a:latin typeface="Canva Sans Bold"/>
                <a:ea typeface="Canva Sans Bold"/>
                <a:cs typeface="Canva Sans Bold"/>
                <a:sym typeface="Canva Sans Bold"/>
              </a:rPr>
              <a:t>Page 25- Policy VS Reality</a:t>
            </a:r>
          </a:p>
          <a:p>
            <a:pPr algn="ctr">
              <a:lnSpc>
                <a:spcPts val="2239"/>
              </a:lnSpc>
              <a:spcBef>
                <a:spcPct val="0"/>
              </a:spcBef>
            </a:pPr>
            <a:endParaRPr lang="en-US" sz="1599" b="1">
              <a:solidFill>
                <a:srgbClr val="000000"/>
              </a:solidFill>
              <a:latin typeface="Canva Sans Bold"/>
              <a:ea typeface="Canva Sans Bold"/>
              <a:cs typeface="Canva Sans Bold"/>
              <a:sym typeface="Canva Sans Bold"/>
            </a:endParaRPr>
          </a:p>
          <a:p>
            <a:pPr algn="ctr">
              <a:lnSpc>
                <a:spcPts val="2239"/>
              </a:lnSpc>
              <a:spcBef>
                <a:spcPct val="0"/>
              </a:spcBef>
            </a:pPr>
            <a:r>
              <a:rPr lang="en-US" sz="1599" b="1">
                <a:solidFill>
                  <a:srgbClr val="000000"/>
                </a:solidFill>
                <a:latin typeface="Canva Sans Bold"/>
                <a:ea typeface="Canva Sans Bold"/>
                <a:cs typeface="Canva Sans Bold"/>
                <a:sym typeface="Canva Sans Bold"/>
              </a:rPr>
              <a:t>Page 26&amp;27- Reference list.</a:t>
            </a:r>
          </a:p>
          <a:p>
            <a:pPr algn="ctr">
              <a:lnSpc>
                <a:spcPts val="2239"/>
              </a:lnSpc>
              <a:spcBef>
                <a:spcPct val="0"/>
              </a:spcBef>
            </a:pPr>
            <a:endParaRPr lang="en-US" sz="1599" b="1">
              <a:solidFill>
                <a:srgbClr val="000000"/>
              </a:solidFill>
              <a:latin typeface="Canva Sans Bold"/>
              <a:ea typeface="Canva Sans Bold"/>
              <a:cs typeface="Canva Sans Bold"/>
              <a:sym typeface="Canva Sans Bold"/>
            </a:endParaRPr>
          </a:p>
        </p:txBody>
      </p:sp>
      <p:sp>
        <p:nvSpPr>
          <p:cNvPr id="14" name="Freeform 14"/>
          <p:cNvSpPr/>
          <p:nvPr/>
        </p:nvSpPr>
        <p:spPr>
          <a:xfrm rot="-5400000">
            <a:off x="5453149" y="5362192"/>
            <a:ext cx="7315200" cy="66502"/>
          </a:xfrm>
          <a:custGeom>
            <a:avLst/>
            <a:gdLst/>
            <a:ahLst/>
            <a:cxnLst/>
            <a:rect l="l" t="t" r="r" b="b"/>
            <a:pathLst>
              <a:path w="7315200" h="66502">
                <a:moveTo>
                  <a:pt x="0" y="0"/>
                </a:moveTo>
                <a:lnTo>
                  <a:pt x="7315200" y="0"/>
                </a:lnTo>
                <a:lnTo>
                  <a:pt x="7315200" y="66501"/>
                </a:lnTo>
                <a:lnTo>
                  <a:pt x="0" y="66501"/>
                </a:lnTo>
                <a:lnTo>
                  <a:pt x="0" y="0"/>
                </a:lnTo>
                <a:close/>
              </a:path>
            </a:pathLst>
          </a:custGeom>
          <a:blipFill>
            <a:blip r:embed="rId6">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en-GB"/>
          </a:p>
        </p:txBody>
      </p:sp>
    </p:spTree>
  </p:cSld>
  <p:clrMapOvr>
    <a:masterClrMapping/>
  </p:clrMapOvr>
  <p:transition>
    <p:circl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95712" y="288002"/>
            <a:ext cx="17759687" cy="9745628"/>
          </a:xfrm>
          <a:custGeom>
            <a:avLst/>
            <a:gdLst/>
            <a:ahLst/>
            <a:cxnLst/>
            <a:rect l="l" t="t" r="r" b="b"/>
            <a:pathLst>
              <a:path w="17759687" h="9745628">
                <a:moveTo>
                  <a:pt x="0" y="0"/>
                </a:moveTo>
                <a:lnTo>
                  <a:pt x="17759687" y="0"/>
                </a:lnTo>
                <a:lnTo>
                  <a:pt x="17759687" y="9745628"/>
                </a:lnTo>
                <a:lnTo>
                  <a:pt x="0" y="974562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3" name="Group 3"/>
          <p:cNvGrpSpPr/>
          <p:nvPr/>
        </p:nvGrpSpPr>
        <p:grpSpPr>
          <a:xfrm>
            <a:off x="15589268" y="7391975"/>
            <a:ext cx="2466132" cy="2641656"/>
            <a:chOff x="0" y="0"/>
            <a:chExt cx="3288176" cy="3522208"/>
          </a:xfrm>
        </p:grpSpPr>
        <p:sp>
          <p:nvSpPr>
            <p:cNvPr id="4" name="Freeform 4"/>
            <p:cNvSpPr/>
            <p:nvPr/>
          </p:nvSpPr>
          <p:spPr>
            <a:xfrm rot="-1793249">
              <a:off x="948446" y="209349"/>
              <a:ext cx="1248399" cy="1529220"/>
            </a:xfrm>
            <a:custGeom>
              <a:avLst/>
              <a:gdLst/>
              <a:ahLst/>
              <a:cxnLst/>
              <a:rect l="l" t="t" r="r" b="b"/>
              <a:pathLst>
                <a:path w="1248399" h="1529220">
                  <a:moveTo>
                    <a:pt x="0" y="0"/>
                  </a:moveTo>
                  <a:lnTo>
                    <a:pt x="1248399" y="0"/>
                  </a:lnTo>
                  <a:lnTo>
                    <a:pt x="1248399" y="1529220"/>
                  </a:lnTo>
                  <a:lnTo>
                    <a:pt x="0" y="1529220"/>
                  </a:lnTo>
                  <a:lnTo>
                    <a:pt x="0" y="0"/>
                  </a:lnTo>
                  <a:close/>
                </a:path>
              </a:pathLst>
            </a:custGeom>
            <a:blipFill>
              <a:blip r:embed="rId5"/>
              <a:stretch>
                <a:fillRect/>
              </a:stretch>
            </a:blipFill>
          </p:spPr>
          <p:txBody>
            <a:bodyPr/>
            <a:lstStyle/>
            <a:p>
              <a:endParaRPr lang="en-GB"/>
            </a:p>
          </p:txBody>
        </p:sp>
        <p:sp>
          <p:nvSpPr>
            <p:cNvPr id="5" name="Freeform 5"/>
            <p:cNvSpPr/>
            <p:nvPr/>
          </p:nvSpPr>
          <p:spPr>
            <a:xfrm>
              <a:off x="1053011" y="1275811"/>
              <a:ext cx="2235165" cy="2246397"/>
            </a:xfrm>
            <a:custGeom>
              <a:avLst/>
              <a:gdLst/>
              <a:ahLst/>
              <a:cxnLst/>
              <a:rect l="l" t="t" r="r" b="b"/>
              <a:pathLst>
                <a:path w="2235165" h="2246397">
                  <a:moveTo>
                    <a:pt x="0" y="0"/>
                  </a:moveTo>
                  <a:lnTo>
                    <a:pt x="2235165" y="0"/>
                  </a:lnTo>
                  <a:lnTo>
                    <a:pt x="2235165" y="2246397"/>
                  </a:lnTo>
                  <a:lnTo>
                    <a:pt x="0" y="2246397"/>
                  </a:lnTo>
                  <a:lnTo>
                    <a:pt x="0" y="0"/>
                  </a:lnTo>
                  <a:close/>
                </a:path>
              </a:pathLst>
            </a:custGeom>
            <a:blipFill>
              <a:blip r:embed="rId6"/>
              <a:stretch>
                <a:fillRect/>
              </a:stretch>
            </a:blipFill>
          </p:spPr>
          <p:txBody>
            <a:bodyPr/>
            <a:lstStyle/>
            <a:p>
              <a:endParaRPr lang="en-GB"/>
            </a:p>
          </p:txBody>
        </p:sp>
        <p:sp>
          <p:nvSpPr>
            <p:cNvPr id="6" name="Freeform 6"/>
            <p:cNvSpPr/>
            <p:nvPr/>
          </p:nvSpPr>
          <p:spPr>
            <a:xfrm>
              <a:off x="1987263" y="320233"/>
              <a:ext cx="1300913" cy="1307451"/>
            </a:xfrm>
            <a:custGeom>
              <a:avLst/>
              <a:gdLst/>
              <a:ahLst/>
              <a:cxnLst/>
              <a:rect l="l" t="t" r="r" b="b"/>
              <a:pathLst>
                <a:path w="1300913" h="1307451">
                  <a:moveTo>
                    <a:pt x="0" y="0"/>
                  </a:moveTo>
                  <a:lnTo>
                    <a:pt x="1300913" y="0"/>
                  </a:lnTo>
                  <a:lnTo>
                    <a:pt x="1300913" y="1307451"/>
                  </a:lnTo>
                  <a:lnTo>
                    <a:pt x="0" y="1307451"/>
                  </a:lnTo>
                  <a:lnTo>
                    <a:pt x="0" y="0"/>
                  </a:lnTo>
                  <a:close/>
                </a:path>
              </a:pathLst>
            </a:custGeom>
            <a:blipFill>
              <a:blip r:embed="rId6"/>
              <a:stretch>
                <a:fillRect/>
              </a:stretch>
            </a:blipFill>
          </p:spPr>
          <p:txBody>
            <a:bodyPr/>
            <a:lstStyle/>
            <a:p>
              <a:endParaRPr lang="en-GB"/>
            </a:p>
          </p:txBody>
        </p:sp>
        <p:sp>
          <p:nvSpPr>
            <p:cNvPr id="7" name="Freeform 7"/>
            <p:cNvSpPr/>
            <p:nvPr/>
          </p:nvSpPr>
          <p:spPr>
            <a:xfrm>
              <a:off x="0" y="2214757"/>
              <a:ext cx="1300913" cy="1307451"/>
            </a:xfrm>
            <a:custGeom>
              <a:avLst/>
              <a:gdLst/>
              <a:ahLst/>
              <a:cxnLst/>
              <a:rect l="l" t="t" r="r" b="b"/>
              <a:pathLst>
                <a:path w="1300913" h="1307451">
                  <a:moveTo>
                    <a:pt x="0" y="0"/>
                  </a:moveTo>
                  <a:lnTo>
                    <a:pt x="1300913" y="0"/>
                  </a:lnTo>
                  <a:lnTo>
                    <a:pt x="1300913" y="1307451"/>
                  </a:lnTo>
                  <a:lnTo>
                    <a:pt x="0" y="1307451"/>
                  </a:lnTo>
                  <a:lnTo>
                    <a:pt x="0" y="0"/>
                  </a:lnTo>
                  <a:close/>
                </a:path>
              </a:pathLst>
            </a:custGeom>
            <a:blipFill>
              <a:blip r:embed="rId6"/>
              <a:stretch>
                <a:fillRect/>
              </a:stretch>
            </a:blipFill>
          </p:spPr>
          <p:txBody>
            <a:bodyPr/>
            <a:lstStyle/>
            <a:p>
              <a:endParaRPr lang="en-GB"/>
            </a:p>
          </p:txBody>
        </p:sp>
      </p:grpSp>
      <p:grpSp>
        <p:nvGrpSpPr>
          <p:cNvPr id="8" name="Group 8"/>
          <p:cNvGrpSpPr/>
          <p:nvPr/>
        </p:nvGrpSpPr>
        <p:grpSpPr>
          <a:xfrm>
            <a:off x="295712" y="186301"/>
            <a:ext cx="2412064" cy="2424603"/>
            <a:chOff x="0" y="0"/>
            <a:chExt cx="3216086" cy="3232804"/>
          </a:xfrm>
        </p:grpSpPr>
        <p:sp>
          <p:nvSpPr>
            <p:cNvPr id="9" name="Freeform 9"/>
            <p:cNvSpPr/>
            <p:nvPr/>
          </p:nvSpPr>
          <p:spPr>
            <a:xfrm rot="8323013">
              <a:off x="999792" y="1481787"/>
              <a:ext cx="1248399" cy="1529220"/>
            </a:xfrm>
            <a:custGeom>
              <a:avLst/>
              <a:gdLst/>
              <a:ahLst/>
              <a:cxnLst/>
              <a:rect l="l" t="t" r="r" b="b"/>
              <a:pathLst>
                <a:path w="1248399" h="1529220">
                  <a:moveTo>
                    <a:pt x="0" y="0"/>
                  </a:moveTo>
                  <a:lnTo>
                    <a:pt x="1248399" y="0"/>
                  </a:lnTo>
                  <a:lnTo>
                    <a:pt x="1248399" y="1529220"/>
                  </a:lnTo>
                  <a:lnTo>
                    <a:pt x="0" y="1529220"/>
                  </a:lnTo>
                  <a:lnTo>
                    <a:pt x="0" y="0"/>
                  </a:lnTo>
                  <a:close/>
                </a:path>
              </a:pathLst>
            </a:custGeom>
            <a:blipFill>
              <a:blip r:embed="rId5"/>
              <a:stretch>
                <a:fillRect/>
              </a:stretch>
            </a:blipFill>
          </p:spPr>
          <p:txBody>
            <a:bodyPr/>
            <a:lstStyle/>
            <a:p>
              <a:endParaRPr lang="en-GB"/>
            </a:p>
          </p:txBody>
        </p:sp>
        <p:sp>
          <p:nvSpPr>
            <p:cNvPr id="10" name="Freeform 10"/>
            <p:cNvSpPr/>
            <p:nvPr/>
          </p:nvSpPr>
          <p:spPr>
            <a:xfrm>
              <a:off x="0" y="0"/>
              <a:ext cx="2235165" cy="2246397"/>
            </a:xfrm>
            <a:custGeom>
              <a:avLst/>
              <a:gdLst/>
              <a:ahLst/>
              <a:cxnLst/>
              <a:rect l="l" t="t" r="r" b="b"/>
              <a:pathLst>
                <a:path w="2235165" h="2246397">
                  <a:moveTo>
                    <a:pt x="0" y="0"/>
                  </a:moveTo>
                  <a:lnTo>
                    <a:pt x="2235165" y="0"/>
                  </a:lnTo>
                  <a:lnTo>
                    <a:pt x="2235165" y="2246397"/>
                  </a:lnTo>
                  <a:lnTo>
                    <a:pt x="0" y="2246397"/>
                  </a:lnTo>
                  <a:lnTo>
                    <a:pt x="0" y="0"/>
                  </a:lnTo>
                  <a:close/>
                </a:path>
              </a:pathLst>
            </a:custGeom>
            <a:blipFill>
              <a:blip r:embed="rId6"/>
              <a:stretch>
                <a:fillRect/>
              </a:stretch>
            </a:blipFill>
          </p:spPr>
          <p:txBody>
            <a:bodyPr/>
            <a:lstStyle/>
            <a:p>
              <a:endParaRPr lang="en-GB"/>
            </a:p>
          </p:txBody>
        </p:sp>
        <p:sp>
          <p:nvSpPr>
            <p:cNvPr id="11" name="Freeform 11"/>
            <p:cNvSpPr/>
            <p:nvPr/>
          </p:nvSpPr>
          <p:spPr>
            <a:xfrm>
              <a:off x="1915172" y="135601"/>
              <a:ext cx="1300913" cy="1307451"/>
            </a:xfrm>
            <a:custGeom>
              <a:avLst/>
              <a:gdLst/>
              <a:ahLst/>
              <a:cxnLst/>
              <a:rect l="l" t="t" r="r" b="b"/>
              <a:pathLst>
                <a:path w="1300913" h="1307451">
                  <a:moveTo>
                    <a:pt x="0" y="0"/>
                  </a:moveTo>
                  <a:lnTo>
                    <a:pt x="1300914" y="0"/>
                  </a:lnTo>
                  <a:lnTo>
                    <a:pt x="1300914" y="1307451"/>
                  </a:lnTo>
                  <a:lnTo>
                    <a:pt x="0" y="1307451"/>
                  </a:lnTo>
                  <a:lnTo>
                    <a:pt x="0" y="0"/>
                  </a:lnTo>
                  <a:close/>
                </a:path>
              </a:pathLst>
            </a:custGeom>
            <a:blipFill>
              <a:blip r:embed="rId6"/>
              <a:stretch>
                <a:fillRect/>
              </a:stretch>
            </a:blipFill>
          </p:spPr>
          <p:txBody>
            <a:bodyPr/>
            <a:lstStyle/>
            <a:p>
              <a:endParaRPr lang="en-GB"/>
            </a:p>
          </p:txBody>
        </p:sp>
        <p:sp>
          <p:nvSpPr>
            <p:cNvPr id="12" name="Freeform 12"/>
            <p:cNvSpPr/>
            <p:nvPr/>
          </p:nvSpPr>
          <p:spPr>
            <a:xfrm>
              <a:off x="0" y="1808152"/>
              <a:ext cx="1300913" cy="1307451"/>
            </a:xfrm>
            <a:custGeom>
              <a:avLst/>
              <a:gdLst/>
              <a:ahLst/>
              <a:cxnLst/>
              <a:rect l="l" t="t" r="r" b="b"/>
              <a:pathLst>
                <a:path w="1300913" h="1307451">
                  <a:moveTo>
                    <a:pt x="0" y="0"/>
                  </a:moveTo>
                  <a:lnTo>
                    <a:pt x="1300913" y="0"/>
                  </a:lnTo>
                  <a:lnTo>
                    <a:pt x="1300913" y="1307451"/>
                  </a:lnTo>
                  <a:lnTo>
                    <a:pt x="0" y="1307451"/>
                  </a:lnTo>
                  <a:lnTo>
                    <a:pt x="0" y="0"/>
                  </a:lnTo>
                  <a:close/>
                </a:path>
              </a:pathLst>
            </a:custGeom>
            <a:blipFill>
              <a:blip r:embed="rId6"/>
              <a:stretch>
                <a:fillRect/>
              </a:stretch>
            </a:blipFill>
          </p:spPr>
          <p:txBody>
            <a:bodyPr/>
            <a:lstStyle/>
            <a:p>
              <a:endParaRPr lang="en-GB"/>
            </a:p>
          </p:txBody>
        </p:sp>
      </p:grpSp>
      <p:sp>
        <p:nvSpPr>
          <p:cNvPr id="13" name="Freeform 13"/>
          <p:cNvSpPr/>
          <p:nvPr/>
        </p:nvSpPr>
        <p:spPr>
          <a:xfrm rot="-5400000">
            <a:off x="5453149" y="5362192"/>
            <a:ext cx="7315200" cy="66502"/>
          </a:xfrm>
          <a:custGeom>
            <a:avLst/>
            <a:gdLst/>
            <a:ahLst/>
            <a:cxnLst/>
            <a:rect l="l" t="t" r="r" b="b"/>
            <a:pathLst>
              <a:path w="7315200" h="66502">
                <a:moveTo>
                  <a:pt x="0" y="0"/>
                </a:moveTo>
                <a:lnTo>
                  <a:pt x="7315200" y="0"/>
                </a:lnTo>
                <a:lnTo>
                  <a:pt x="7315200" y="66501"/>
                </a:lnTo>
                <a:lnTo>
                  <a:pt x="0" y="66501"/>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GB"/>
          </a:p>
        </p:txBody>
      </p:sp>
      <p:sp>
        <p:nvSpPr>
          <p:cNvPr id="14" name="Freeform 14"/>
          <p:cNvSpPr/>
          <p:nvPr/>
        </p:nvSpPr>
        <p:spPr>
          <a:xfrm rot="-10800000">
            <a:off x="9944100" y="4778193"/>
            <a:ext cx="7315200" cy="66502"/>
          </a:xfrm>
          <a:custGeom>
            <a:avLst/>
            <a:gdLst/>
            <a:ahLst/>
            <a:cxnLst/>
            <a:rect l="l" t="t" r="r" b="b"/>
            <a:pathLst>
              <a:path w="7315200" h="66502">
                <a:moveTo>
                  <a:pt x="0" y="0"/>
                </a:moveTo>
                <a:lnTo>
                  <a:pt x="7315200" y="0"/>
                </a:lnTo>
                <a:lnTo>
                  <a:pt x="7315200" y="66502"/>
                </a:lnTo>
                <a:lnTo>
                  <a:pt x="0" y="6650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15" name="Group 15"/>
          <p:cNvGrpSpPr/>
          <p:nvPr/>
        </p:nvGrpSpPr>
        <p:grpSpPr>
          <a:xfrm>
            <a:off x="11744711" y="4998554"/>
            <a:ext cx="3713978" cy="4786842"/>
            <a:chOff x="0" y="0"/>
            <a:chExt cx="4951971" cy="6382456"/>
          </a:xfrm>
        </p:grpSpPr>
        <p:grpSp>
          <p:nvGrpSpPr>
            <p:cNvPr id="16" name="Group 16"/>
            <p:cNvGrpSpPr/>
            <p:nvPr/>
          </p:nvGrpSpPr>
          <p:grpSpPr>
            <a:xfrm>
              <a:off x="0" y="0"/>
              <a:ext cx="4951971" cy="6382456"/>
              <a:chOff x="0" y="0"/>
              <a:chExt cx="922294" cy="1188719"/>
            </a:xfrm>
          </p:grpSpPr>
          <p:sp>
            <p:nvSpPr>
              <p:cNvPr id="17" name="Freeform 17"/>
              <p:cNvSpPr/>
              <p:nvPr/>
            </p:nvSpPr>
            <p:spPr>
              <a:xfrm>
                <a:off x="0" y="0"/>
                <a:ext cx="922294" cy="1188719"/>
              </a:xfrm>
              <a:custGeom>
                <a:avLst/>
                <a:gdLst/>
                <a:ahLst/>
                <a:cxnLst/>
                <a:rect l="l" t="t" r="r" b="b"/>
                <a:pathLst>
                  <a:path w="922294" h="1188719">
                    <a:moveTo>
                      <a:pt x="112752" y="0"/>
                    </a:moveTo>
                    <a:lnTo>
                      <a:pt x="809542" y="0"/>
                    </a:lnTo>
                    <a:cubicBezTo>
                      <a:pt x="839446" y="0"/>
                      <a:pt x="868125" y="11879"/>
                      <a:pt x="889270" y="33024"/>
                    </a:cubicBezTo>
                    <a:cubicBezTo>
                      <a:pt x="910415" y="54169"/>
                      <a:pt x="922294" y="82848"/>
                      <a:pt x="922294" y="112752"/>
                    </a:cubicBezTo>
                    <a:lnTo>
                      <a:pt x="922294" y="1075967"/>
                    </a:lnTo>
                    <a:cubicBezTo>
                      <a:pt x="922294" y="1105871"/>
                      <a:pt x="910415" y="1134550"/>
                      <a:pt x="889270" y="1155695"/>
                    </a:cubicBezTo>
                    <a:cubicBezTo>
                      <a:pt x="868125" y="1176840"/>
                      <a:pt x="839446" y="1188719"/>
                      <a:pt x="809542" y="1188719"/>
                    </a:cubicBezTo>
                    <a:lnTo>
                      <a:pt x="112752" y="1188719"/>
                    </a:lnTo>
                    <a:cubicBezTo>
                      <a:pt x="82848" y="1188719"/>
                      <a:pt x="54169" y="1176840"/>
                      <a:pt x="33024" y="1155695"/>
                    </a:cubicBezTo>
                    <a:cubicBezTo>
                      <a:pt x="11879" y="1134550"/>
                      <a:pt x="0" y="1105871"/>
                      <a:pt x="0" y="1075967"/>
                    </a:cubicBezTo>
                    <a:lnTo>
                      <a:pt x="0" y="112752"/>
                    </a:lnTo>
                    <a:cubicBezTo>
                      <a:pt x="0" y="82848"/>
                      <a:pt x="11879" y="54169"/>
                      <a:pt x="33024" y="33024"/>
                    </a:cubicBezTo>
                    <a:cubicBezTo>
                      <a:pt x="54169" y="11879"/>
                      <a:pt x="82848" y="0"/>
                      <a:pt x="112752" y="0"/>
                    </a:cubicBezTo>
                    <a:close/>
                  </a:path>
                </a:pathLst>
              </a:custGeom>
              <a:solidFill>
                <a:srgbClr val="CB6CE6"/>
              </a:solidFill>
            </p:spPr>
            <p:txBody>
              <a:bodyPr/>
              <a:lstStyle/>
              <a:p>
                <a:endParaRPr lang="en-GB"/>
              </a:p>
            </p:txBody>
          </p:sp>
          <p:sp>
            <p:nvSpPr>
              <p:cNvPr id="18" name="TextBox 18"/>
              <p:cNvSpPr txBox="1"/>
              <p:nvPr/>
            </p:nvSpPr>
            <p:spPr>
              <a:xfrm>
                <a:off x="0" y="-28575"/>
                <a:ext cx="922294" cy="1217294"/>
              </a:xfrm>
              <a:prstGeom prst="rect">
                <a:avLst/>
              </a:prstGeom>
            </p:spPr>
            <p:txBody>
              <a:bodyPr lIns="50800" tIns="50800" rIns="50800" bIns="50800" rtlCol="0" anchor="ctr"/>
              <a:lstStyle/>
              <a:p>
                <a:pPr algn="ctr">
                  <a:lnSpc>
                    <a:spcPts val="2240"/>
                  </a:lnSpc>
                </a:pPr>
                <a:endParaRPr/>
              </a:p>
            </p:txBody>
          </p:sp>
        </p:grpSp>
        <p:sp>
          <p:nvSpPr>
            <p:cNvPr id="19" name="Freeform 19"/>
            <p:cNvSpPr/>
            <p:nvPr/>
          </p:nvSpPr>
          <p:spPr>
            <a:xfrm>
              <a:off x="415969" y="159434"/>
              <a:ext cx="4120033" cy="5500456"/>
            </a:xfrm>
            <a:custGeom>
              <a:avLst/>
              <a:gdLst/>
              <a:ahLst/>
              <a:cxnLst/>
              <a:rect l="l" t="t" r="r" b="b"/>
              <a:pathLst>
                <a:path w="4120033" h="5500456">
                  <a:moveTo>
                    <a:pt x="0" y="0"/>
                  </a:moveTo>
                  <a:lnTo>
                    <a:pt x="4120033" y="0"/>
                  </a:lnTo>
                  <a:lnTo>
                    <a:pt x="4120033" y="5500456"/>
                  </a:lnTo>
                  <a:lnTo>
                    <a:pt x="0" y="5500456"/>
                  </a:lnTo>
                  <a:lnTo>
                    <a:pt x="0" y="0"/>
                  </a:lnTo>
                  <a:close/>
                </a:path>
              </a:pathLst>
            </a:custGeom>
            <a:blipFill>
              <a:blip r:embed="rId9"/>
              <a:stretch>
                <a:fillRect/>
              </a:stretch>
            </a:blipFill>
          </p:spPr>
          <p:txBody>
            <a:bodyPr/>
            <a:lstStyle/>
            <a:p>
              <a:endParaRPr lang="en-GB"/>
            </a:p>
          </p:txBody>
        </p:sp>
      </p:grpSp>
      <p:grpSp>
        <p:nvGrpSpPr>
          <p:cNvPr id="20" name="Group 20"/>
          <p:cNvGrpSpPr/>
          <p:nvPr/>
        </p:nvGrpSpPr>
        <p:grpSpPr>
          <a:xfrm>
            <a:off x="9076181" y="4917629"/>
            <a:ext cx="3291840" cy="3291840"/>
            <a:chOff x="0" y="0"/>
            <a:chExt cx="6350000" cy="6350000"/>
          </a:xfrm>
        </p:grpSpPr>
        <p:sp>
          <p:nvSpPr>
            <p:cNvPr id="21" name="Freeform 21"/>
            <p:cNvSpPr/>
            <p:nvPr/>
          </p:nvSpPr>
          <p:spPr>
            <a:xfrm flipH="1">
              <a:off x="0" y="0"/>
              <a:ext cx="6350000" cy="6350000"/>
            </a:xfrm>
            <a:custGeom>
              <a:avLst/>
              <a:gdLst/>
              <a:ahLst/>
              <a:cxnLst/>
              <a:rect l="l" t="t" r="r" b="b"/>
              <a:pathLst>
                <a:path w="6350000" h="6350000">
                  <a:moveTo>
                    <a:pt x="3175000" y="0"/>
                  </a:moveTo>
                  <a:cubicBezTo>
                    <a:pt x="4928504" y="0"/>
                    <a:pt x="6350000" y="1421496"/>
                    <a:pt x="6350000" y="3175000"/>
                  </a:cubicBezTo>
                  <a:cubicBezTo>
                    <a:pt x="6350000" y="4928504"/>
                    <a:pt x="4928504" y="6350000"/>
                    <a:pt x="3175000" y="6350000"/>
                  </a:cubicBezTo>
                  <a:cubicBezTo>
                    <a:pt x="1421496" y="6350000"/>
                    <a:pt x="0" y="4928504"/>
                    <a:pt x="0" y="3175000"/>
                  </a:cubicBezTo>
                  <a:cubicBezTo>
                    <a:pt x="0" y="1421496"/>
                    <a:pt x="1421496" y="0"/>
                    <a:pt x="3175000" y="0"/>
                  </a:cubicBezTo>
                  <a:close/>
                </a:path>
              </a:pathLst>
            </a:custGeom>
            <a:blipFill>
              <a:blip r:embed="rId10"/>
              <a:stretch>
                <a:fillRect l="-38888" r="-38888"/>
              </a:stretch>
            </a:blipFill>
          </p:spPr>
          <p:txBody>
            <a:bodyPr/>
            <a:lstStyle/>
            <a:p>
              <a:endParaRPr lang="en-GB"/>
            </a:p>
          </p:txBody>
        </p:sp>
      </p:grpSp>
      <p:sp>
        <p:nvSpPr>
          <p:cNvPr id="22" name="TextBox 22"/>
          <p:cNvSpPr txBox="1"/>
          <p:nvPr/>
        </p:nvSpPr>
        <p:spPr>
          <a:xfrm>
            <a:off x="6455057" y="622160"/>
            <a:ext cx="5440998" cy="646430"/>
          </a:xfrm>
          <a:prstGeom prst="rect">
            <a:avLst/>
          </a:prstGeom>
        </p:spPr>
        <p:txBody>
          <a:bodyPr lIns="0" tIns="0" rIns="0" bIns="0" rtlCol="0" anchor="t">
            <a:spAutoFit/>
          </a:bodyPr>
          <a:lstStyle/>
          <a:p>
            <a:pPr algn="ctr">
              <a:lnSpc>
                <a:spcPts val="5319"/>
              </a:lnSpc>
              <a:spcBef>
                <a:spcPct val="0"/>
              </a:spcBef>
            </a:pPr>
            <a:r>
              <a:rPr lang="en-US" sz="3799" b="1">
                <a:solidFill>
                  <a:srgbClr val="CB6CE6"/>
                </a:solidFill>
                <a:latin typeface="Canva Sans Bold"/>
                <a:ea typeface="Canva Sans Bold"/>
                <a:cs typeface="Canva Sans Bold"/>
                <a:sym typeface="Canva Sans Bold"/>
              </a:rPr>
              <a:t>UNICEF and Education </a:t>
            </a:r>
          </a:p>
        </p:txBody>
      </p:sp>
      <p:sp>
        <p:nvSpPr>
          <p:cNvPr id="23" name="TextBox 23"/>
          <p:cNvSpPr txBox="1"/>
          <p:nvPr/>
        </p:nvSpPr>
        <p:spPr>
          <a:xfrm>
            <a:off x="2500537" y="1275344"/>
            <a:ext cx="6009207" cy="8677910"/>
          </a:xfrm>
          <a:prstGeom prst="rect">
            <a:avLst/>
          </a:prstGeom>
        </p:spPr>
        <p:txBody>
          <a:bodyPr lIns="0" tIns="0" rIns="0" bIns="0" rtlCol="0" anchor="t">
            <a:spAutoFit/>
          </a:bodyPr>
          <a:lstStyle/>
          <a:p>
            <a:pPr algn="ctr">
              <a:lnSpc>
                <a:spcPts val="3640"/>
              </a:lnSpc>
            </a:pPr>
            <a:r>
              <a:rPr lang="en-US" sz="2600" b="1">
                <a:solidFill>
                  <a:srgbClr val="CB6CE6"/>
                </a:solidFill>
                <a:latin typeface="Canva Sans Bold"/>
                <a:ea typeface="Canva Sans Bold"/>
                <a:cs typeface="Canva Sans Bold"/>
                <a:sym typeface="Canva Sans Bold"/>
              </a:rPr>
              <a:t>What is UNICEF?</a:t>
            </a:r>
          </a:p>
          <a:p>
            <a:pPr marL="561341" lvl="1" indent="-280670" algn="ctr">
              <a:lnSpc>
                <a:spcPts val="3640"/>
              </a:lnSpc>
              <a:buFont typeface="Arial"/>
              <a:buChar char="•"/>
            </a:pPr>
            <a:r>
              <a:rPr lang="en-US" sz="2600">
                <a:solidFill>
                  <a:srgbClr val="000000"/>
                </a:solidFill>
                <a:latin typeface="Canva Sans"/>
                <a:ea typeface="Canva Sans"/>
                <a:cs typeface="Canva Sans"/>
                <a:sym typeface="Canva Sans"/>
              </a:rPr>
              <a:t>There are 190 countries that work with UNICEF</a:t>
            </a:r>
          </a:p>
          <a:p>
            <a:pPr marL="561341" lvl="1" indent="-280670" algn="ctr">
              <a:lnSpc>
                <a:spcPts val="3640"/>
              </a:lnSpc>
              <a:buFont typeface="Arial"/>
              <a:buChar char="•"/>
            </a:pPr>
            <a:r>
              <a:rPr lang="en-US" sz="2600">
                <a:solidFill>
                  <a:srgbClr val="000000"/>
                </a:solidFill>
                <a:latin typeface="Canva Sans"/>
                <a:ea typeface="Canva Sans"/>
                <a:cs typeface="Canva Sans"/>
                <a:sym typeface="Canva Sans"/>
              </a:rPr>
              <a:t>Three key focus areas: protection, education and health (UNICEF, no datea).</a:t>
            </a:r>
          </a:p>
          <a:p>
            <a:pPr algn="ctr">
              <a:lnSpc>
                <a:spcPts val="3640"/>
              </a:lnSpc>
            </a:pPr>
            <a:endParaRPr lang="en-US" sz="2600">
              <a:solidFill>
                <a:srgbClr val="000000"/>
              </a:solidFill>
              <a:latin typeface="Canva Sans"/>
              <a:ea typeface="Canva Sans"/>
              <a:cs typeface="Canva Sans"/>
              <a:sym typeface="Canva Sans"/>
            </a:endParaRPr>
          </a:p>
          <a:p>
            <a:pPr algn="ctr">
              <a:lnSpc>
                <a:spcPts val="3640"/>
              </a:lnSpc>
            </a:pPr>
            <a:r>
              <a:rPr lang="en-US" sz="2600" b="1">
                <a:solidFill>
                  <a:srgbClr val="CB6CE6"/>
                </a:solidFill>
                <a:latin typeface="Canva Sans Bold"/>
                <a:ea typeface="Canva Sans Bold"/>
                <a:cs typeface="Canva Sans Bold"/>
                <a:sym typeface="Canva Sans Bold"/>
              </a:rPr>
              <a:t>Turning rights into reality with the UNCRC:</a:t>
            </a:r>
          </a:p>
          <a:p>
            <a:pPr marL="561341" lvl="1" indent="-280670" algn="ctr">
              <a:lnSpc>
                <a:spcPts val="3640"/>
              </a:lnSpc>
              <a:buFont typeface="Arial"/>
              <a:buChar char="•"/>
            </a:pPr>
            <a:r>
              <a:rPr lang="en-US" sz="2600">
                <a:solidFill>
                  <a:srgbClr val="000000"/>
                </a:solidFill>
                <a:latin typeface="Canva Sans"/>
                <a:ea typeface="Canva Sans"/>
                <a:cs typeface="Canva Sans"/>
                <a:sym typeface="Canva Sans"/>
              </a:rPr>
              <a:t>54 Articles centring child's rights</a:t>
            </a:r>
          </a:p>
          <a:p>
            <a:pPr marL="561341" lvl="1" indent="-280670" algn="ctr">
              <a:lnSpc>
                <a:spcPts val="3640"/>
              </a:lnSpc>
              <a:buFont typeface="Arial"/>
              <a:buChar char="•"/>
            </a:pPr>
            <a:r>
              <a:rPr lang="en-US" sz="2600">
                <a:solidFill>
                  <a:srgbClr val="000000"/>
                </a:solidFill>
                <a:latin typeface="Canva Sans"/>
                <a:ea typeface="Canva Sans"/>
                <a:cs typeface="Canva Sans"/>
                <a:sym typeface="Canva Sans"/>
              </a:rPr>
              <a:t>Safe homes: Away from abuse and neglect</a:t>
            </a:r>
          </a:p>
          <a:p>
            <a:pPr marL="561341" lvl="1" indent="-280670" algn="ctr">
              <a:lnSpc>
                <a:spcPts val="3640"/>
              </a:lnSpc>
              <a:buFont typeface="Arial"/>
              <a:buChar char="•"/>
            </a:pPr>
            <a:r>
              <a:rPr lang="en-US" sz="2600">
                <a:solidFill>
                  <a:srgbClr val="000000"/>
                </a:solidFill>
                <a:latin typeface="Canva Sans"/>
                <a:ea typeface="Canva Sans"/>
                <a:cs typeface="Canva Sans"/>
                <a:sym typeface="Canva Sans"/>
              </a:rPr>
              <a:t>Access to education and opportunities</a:t>
            </a:r>
          </a:p>
          <a:p>
            <a:pPr marL="561341" lvl="1" indent="-280670" algn="ctr">
              <a:lnSpc>
                <a:spcPts val="3640"/>
              </a:lnSpc>
              <a:buFont typeface="Arial"/>
              <a:buChar char="•"/>
            </a:pPr>
            <a:r>
              <a:rPr lang="en-US" sz="2600">
                <a:solidFill>
                  <a:srgbClr val="000000"/>
                </a:solidFill>
                <a:latin typeface="Canva Sans"/>
                <a:ea typeface="Canva Sans"/>
                <a:cs typeface="Canva Sans"/>
                <a:sym typeface="Canva Sans"/>
              </a:rPr>
              <a:t>Access to healthcare </a:t>
            </a:r>
          </a:p>
          <a:p>
            <a:pPr marL="561341" lvl="1" indent="-280670" algn="ctr">
              <a:lnSpc>
                <a:spcPts val="3640"/>
              </a:lnSpc>
              <a:buFont typeface="Arial"/>
              <a:buChar char="•"/>
            </a:pPr>
            <a:r>
              <a:rPr lang="en-US" sz="2600">
                <a:solidFill>
                  <a:srgbClr val="000000"/>
                </a:solidFill>
                <a:latin typeface="Canva Sans"/>
                <a:ea typeface="Canva Sans"/>
                <a:cs typeface="Canva Sans"/>
                <a:sym typeface="Canva Sans"/>
              </a:rPr>
              <a:t>Children have access to their rights no matter their background (UNCRC, no date).</a:t>
            </a:r>
          </a:p>
          <a:p>
            <a:pPr algn="ctr">
              <a:lnSpc>
                <a:spcPts val="3640"/>
              </a:lnSpc>
              <a:spcBef>
                <a:spcPct val="0"/>
              </a:spcBef>
            </a:pPr>
            <a:endParaRPr lang="en-US" sz="2600">
              <a:solidFill>
                <a:srgbClr val="000000"/>
              </a:solidFill>
              <a:latin typeface="Canva Sans"/>
              <a:ea typeface="Canva Sans"/>
              <a:cs typeface="Canva Sans"/>
              <a:sym typeface="Canva Sans"/>
            </a:endParaRPr>
          </a:p>
        </p:txBody>
      </p:sp>
      <p:sp>
        <p:nvSpPr>
          <p:cNvPr id="24" name="TextBox 24"/>
          <p:cNvSpPr txBox="1"/>
          <p:nvPr/>
        </p:nvSpPr>
        <p:spPr>
          <a:xfrm>
            <a:off x="9969791" y="1294394"/>
            <a:ext cx="6409235" cy="3329940"/>
          </a:xfrm>
          <a:prstGeom prst="rect">
            <a:avLst/>
          </a:prstGeom>
        </p:spPr>
        <p:txBody>
          <a:bodyPr lIns="0" tIns="0" rIns="0" bIns="0" rtlCol="0" anchor="t">
            <a:spAutoFit/>
          </a:bodyPr>
          <a:lstStyle/>
          <a:p>
            <a:pPr algn="ctr">
              <a:lnSpc>
                <a:spcPts val="3360"/>
              </a:lnSpc>
            </a:pPr>
            <a:r>
              <a:rPr lang="en-US" sz="2400" b="1">
                <a:solidFill>
                  <a:srgbClr val="CB6CE6"/>
                </a:solidFill>
                <a:latin typeface="Canva Sans Bold"/>
                <a:ea typeface="Canva Sans Bold"/>
                <a:cs typeface="Canva Sans Bold"/>
                <a:sym typeface="Canva Sans Bold"/>
              </a:rPr>
              <a:t>Gender and Education</a:t>
            </a:r>
          </a:p>
          <a:p>
            <a:pPr marL="518162" lvl="1" indent="-259081" algn="ctr">
              <a:lnSpc>
                <a:spcPts val="3360"/>
              </a:lnSpc>
              <a:buFont typeface="Arial"/>
              <a:buChar char="•"/>
            </a:pPr>
            <a:r>
              <a:rPr lang="en-US" sz="2400">
                <a:solidFill>
                  <a:srgbClr val="000000"/>
                </a:solidFill>
                <a:latin typeface="Canva Sans"/>
                <a:ea typeface="Canva Sans"/>
                <a:cs typeface="Canva Sans"/>
                <a:sym typeface="Canva Sans"/>
              </a:rPr>
              <a:t>Education is a right.</a:t>
            </a:r>
          </a:p>
          <a:p>
            <a:pPr marL="518162" lvl="1" indent="-259081" algn="ctr">
              <a:lnSpc>
                <a:spcPts val="3360"/>
              </a:lnSpc>
              <a:buFont typeface="Arial"/>
              <a:buChar char="•"/>
            </a:pPr>
            <a:r>
              <a:rPr lang="en-US" sz="2400">
                <a:solidFill>
                  <a:srgbClr val="000000"/>
                </a:solidFill>
                <a:latin typeface="Canva Sans"/>
                <a:ea typeface="Canva Sans"/>
                <a:cs typeface="Canva Sans"/>
                <a:sym typeface="Canva Sans"/>
              </a:rPr>
              <a:t>Gender bias is still prominent (UNICEF, no dateb).</a:t>
            </a:r>
          </a:p>
          <a:p>
            <a:pPr marL="518162" lvl="1" indent="-259081" algn="ctr">
              <a:lnSpc>
                <a:spcPts val="3360"/>
              </a:lnSpc>
              <a:buFont typeface="Arial"/>
              <a:buChar char="•"/>
            </a:pPr>
            <a:r>
              <a:rPr lang="en-US" sz="2400">
                <a:solidFill>
                  <a:srgbClr val="000000"/>
                </a:solidFill>
                <a:latin typeface="Canva Sans"/>
                <a:ea typeface="Canva Sans"/>
                <a:cs typeface="Canva Sans"/>
                <a:sym typeface="Canva Sans"/>
              </a:rPr>
              <a:t>Barriers to education: Social expectations, social norms and economical status.</a:t>
            </a:r>
          </a:p>
          <a:p>
            <a:pPr algn="ctr">
              <a:lnSpc>
                <a:spcPts val="3360"/>
              </a:lnSpc>
            </a:pPr>
            <a:r>
              <a:rPr lang="en-US" sz="2400">
                <a:solidFill>
                  <a:srgbClr val="000000"/>
                </a:solidFill>
                <a:latin typeface="Canva Sans"/>
                <a:ea typeface="Canva Sans"/>
                <a:cs typeface="Canva Sans"/>
                <a:sym typeface="Canva Sans"/>
              </a:rPr>
              <a:t>(UNICEF, 2025).</a:t>
            </a:r>
          </a:p>
        </p:txBody>
      </p:sp>
      <p:sp>
        <p:nvSpPr>
          <p:cNvPr id="25" name="TextBox 25"/>
          <p:cNvSpPr txBox="1"/>
          <p:nvPr/>
        </p:nvSpPr>
        <p:spPr>
          <a:xfrm>
            <a:off x="12523867" y="9220200"/>
            <a:ext cx="2155666" cy="323214"/>
          </a:xfrm>
          <a:prstGeom prst="rect">
            <a:avLst/>
          </a:prstGeom>
        </p:spPr>
        <p:txBody>
          <a:bodyPr lIns="0" tIns="0" rIns="0" bIns="0" rtlCol="0" anchor="t">
            <a:spAutoFit/>
          </a:bodyPr>
          <a:lstStyle/>
          <a:p>
            <a:pPr algn="ctr">
              <a:lnSpc>
                <a:spcPts val="2660"/>
              </a:lnSpc>
              <a:spcBef>
                <a:spcPct val="0"/>
              </a:spcBef>
            </a:pPr>
            <a:r>
              <a:rPr lang="en-US" sz="1900">
                <a:solidFill>
                  <a:srgbClr val="000000"/>
                </a:solidFill>
                <a:latin typeface="Canva Sans"/>
                <a:ea typeface="Canva Sans"/>
                <a:cs typeface="Canva Sans"/>
                <a:sym typeface="Canva Sans"/>
              </a:rPr>
              <a:t>(UNICEF, no datec)</a:t>
            </a:r>
          </a:p>
        </p:txBody>
      </p:sp>
      <p:sp>
        <p:nvSpPr>
          <p:cNvPr id="26" name="TextBox 26"/>
          <p:cNvSpPr txBox="1"/>
          <p:nvPr/>
        </p:nvSpPr>
        <p:spPr>
          <a:xfrm>
            <a:off x="16379026" y="587236"/>
            <a:ext cx="727770" cy="396239"/>
          </a:xfrm>
          <a:prstGeom prst="rect">
            <a:avLst/>
          </a:prstGeom>
        </p:spPr>
        <p:txBody>
          <a:bodyPr lIns="0" tIns="0" rIns="0" bIns="0" rtlCol="0" anchor="t">
            <a:spAutoFit/>
          </a:bodyPr>
          <a:lstStyle/>
          <a:p>
            <a:pPr algn="ctr">
              <a:lnSpc>
                <a:spcPts val="3360"/>
              </a:lnSpc>
              <a:spcBef>
                <a:spcPct val="0"/>
              </a:spcBef>
            </a:pPr>
            <a:r>
              <a:rPr lang="en-US" sz="2400">
                <a:solidFill>
                  <a:srgbClr val="000000"/>
                </a:solidFill>
                <a:latin typeface="Canva Sans"/>
                <a:ea typeface="Canva Sans"/>
                <a:cs typeface="Canva Sans"/>
                <a:sym typeface="Canva Sans"/>
              </a:rPr>
              <a:t>Faith</a:t>
            </a:r>
          </a:p>
        </p:txBody>
      </p:sp>
    </p:spTree>
  </p:cSld>
  <p:clrMapOvr>
    <a:masterClrMapping/>
  </p:clrMapOvr>
  <p:transition>
    <p:circl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95712" y="288002"/>
            <a:ext cx="17759687" cy="9745628"/>
          </a:xfrm>
          <a:custGeom>
            <a:avLst/>
            <a:gdLst/>
            <a:ahLst/>
            <a:cxnLst/>
            <a:rect l="l" t="t" r="r" b="b"/>
            <a:pathLst>
              <a:path w="17759687" h="9745628">
                <a:moveTo>
                  <a:pt x="0" y="0"/>
                </a:moveTo>
                <a:lnTo>
                  <a:pt x="17759687" y="0"/>
                </a:lnTo>
                <a:lnTo>
                  <a:pt x="17759687" y="9745628"/>
                </a:lnTo>
                <a:lnTo>
                  <a:pt x="0" y="974562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3" name="Group 3"/>
          <p:cNvGrpSpPr/>
          <p:nvPr/>
        </p:nvGrpSpPr>
        <p:grpSpPr>
          <a:xfrm>
            <a:off x="15589268" y="7391975"/>
            <a:ext cx="2466132" cy="2641656"/>
            <a:chOff x="0" y="0"/>
            <a:chExt cx="3288176" cy="3522208"/>
          </a:xfrm>
        </p:grpSpPr>
        <p:sp>
          <p:nvSpPr>
            <p:cNvPr id="4" name="Freeform 4"/>
            <p:cNvSpPr/>
            <p:nvPr/>
          </p:nvSpPr>
          <p:spPr>
            <a:xfrm rot="-1793249">
              <a:off x="948446" y="209349"/>
              <a:ext cx="1248399" cy="1529220"/>
            </a:xfrm>
            <a:custGeom>
              <a:avLst/>
              <a:gdLst/>
              <a:ahLst/>
              <a:cxnLst/>
              <a:rect l="l" t="t" r="r" b="b"/>
              <a:pathLst>
                <a:path w="1248399" h="1529220">
                  <a:moveTo>
                    <a:pt x="0" y="0"/>
                  </a:moveTo>
                  <a:lnTo>
                    <a:pt x="1248399" y="0"/>
                  </a:lnTo>
                  <a:lnTo>
                    <a:pt x="1248399" y="1529220"/>
                  </a:lnTo>
                  <a:lnTo>
                    <a:pt x="0" y="1529220"/>
                  </a:lnTo>
                  <a:lnTo>
                    <a:pt x="0" y="0"/>
                  </a:lnTo>
                  <a:close/>
                </a:path>
              </a:pathLst>
            </a:custGeom>
            <a:blipFill>
              <a:blip r:embed="rId5"/>
              <a:stretch>
                <a:fillRect/>
              </a:stretch>
            </a:blipFill>
          </p:spPr>
          <p:txBody>
            <a:bodyPr/>
            <a:lstStyle/>
            <a:p>
              <a:endParaRPr lang="en-GB"/>
            </a:p>
          </p:txBody>
        </p:sp>
        <p:sp>
          <p:nvSpPr>
            <p:cNvPr id="5" name="Freeform 5"/>
            <p:cNvSpPr/>
            <p:nvPr/>
          </p:nvSpPr>
          <p:spPr>
            <a:xfrm>
              <a:off x="1053011" y="1275811"/>
              <a:ext cx="2235165" cy="2246397"/>
            </a:xfrm>
            <a:custGeom>
              <a:avLst/>
              <a:gdLst/>
              <a:ahLst/>
              <a:cxnLst/>
              <a:rect l="l" t="t" r="r" b="b"/>
              <a:pathLst>
                <a:path w="2235165" h="2246397">
                  <a:moveTo>
                    <a:pt x="0" y="0"/>
                  </a:moveTo>
                  <a:lnTo>
                    <a:pt x="2235165" y="0"/>
                  </a:lnTo>
                  <a:lnTo>
                    <a:pt x="2235165" y="2246397"/>
                  </a:lnTo>
                  <a:lnTo>
                    <a:pt x="0" y="2246397"/>
                  </a:lnTo>
                  <a:lnTo>
                    <a:pt x="0" y="0"/>
                  </a:lnTo>
                  <a:close/>
                </a:path>
              </a:pathLst>
            </a:custGeom>
            <a:blipFill>
              <a:blip r:embed="rId6"/>
              <a:stretch>
                <a:fillRect/>
              </a:stretch>
            </a:blipFill>
          </p:spPr>
          <p:txBody>
            <a:bodyPr/>
            <a:lstStyle/>
            <a:p>
              <a:endParaRPr lang="en-GB"/>
            </a:p>
          </p:txBody>
        </p:sp>
        <p:sp>
          <p:nvSpPr>
            <p:cNvPr id="6" name="Freeform 6"/>
            <p:cNvSpPr/>
            <p:nvPr/>
          </p:nvSpPr>
          <p:spPr>
            <a:xfrm>
              <a:off x="1987263" y="320233"/>
              <a:ext cx="1300913" cy="1307451"/>
            </a:xfrm>
            <a:custGeom>
              <a:avLst/>
              <a:gdLst/>
              <a:ahLst/>
              <a:cxnLst/>
              <a:rect l="l" t="t" r="r" b="b"/>
              <a:pathLst>
                <a:path w="1300913" h="1307451">
                  <a:moveTo>
                    <a:pt x="0" y="0"/>
                  </a:moveTo>
                  <a:lnTo>
                    <a:pt x="1300913" y="0"/>
                  </a:lnTo>
                  <a:lnTo>
                    <a:pt x="1300913" y="1307451"/>
                  </a:lnTo>
                  <a:lnTo>
                    <a:pt x="0" y="1307451"/>
                  </a:lnTo>
                  <a:lnTo>
                    <a:pt x="0" y="0"/>
                  </a:lnTo>
                  <a:close/>
                </a:path>
              </a:pathLst>
            </a:custGeom>
            <a:blipFill>
              <a:blip r:embed="rId6"/>
              <a:stretch>
                <a:fillRect/>
              </a:stretch>
            </a:blipFill>
          </p:spPr>
          <p:txBody>
            <a:bodyPr/>
            <a:lstStyle/>
            <a:p>
              <a:endParaRPr lang="en-GB"/>
            </a:p>
          </p:txBody>
        </p:sp>
        <p:sp>
          <p:nvSpPr>
            <p:cNvPr id="7" name="Freeform 7"/>
            <p:cNvSpPr/>
            <p:nvPr/>
          </p:nvSpPr>
          <p:spPr>
            <a:xfrm>
              <a:off x="0" y="2214757"/>
              <a:ext cx="1300913" cy="1307451"/>
            </a:xfrm>
            <a:custGeom>
              <a:avLst/>
              <a:gdLst/>
              <a:ahLst/>
              <a:cxnLst/>
              <a:rect l="l" t="t" r="r" b="b"/>
              <a:pathLst>
                <a:path w="1300913" h="1307451">
                  <a:moveTo>
                    <a:pt x="0" y="0"/>
                  </a:moveTo>
                  <a:lnTo>
                    <a:pt x="1300913" y="0"/>
                  </a:lnTo>
                  <a:lnTo>
                    <a:pt x="1300913" y="1307451"/>
                  </a:lnTo>
                  <a:lnTo>
                    <a:pt x="0" y="1307451"/>
                  </a:lnTo>
                  <a:lnTo>
                    <a:pt x="0" y="0"/>
                  </a:lnTo>
                  <a:close/>
                </a:path>
              </a:pathLst>
            </a:custGeom>
            <a:blipFill>
              <a:blip r:embed="rId6"/>
              <a:stretch>
                <a:fillRect/>
              </a:stretch>
            </a:blipFill>
          </p:spPr>
          <p:txBody>
            <a:bodyPr/>
            <a:lstStyle/>
            <a:p>
              <a:endParaRPr lang="en-GB"/>
            </a:p>
          </p:txBody>
        </p:sp>
      </p:grpSp>
      <p:grpSp>
        <p:nvGrpSpPr>
          <p:cNvPr id="8" name="Group 8"/>
          <p:cNvGrpSpPr/>
          <p:nvPr/>
        </p:nvGrpSpPr>
        <p:grpSpPr>
          <a:xfrm>
            <a:off x="295712" y="186301"/>
            <a:ext cx="2412064" cy="2424603"/>
            <a:chOff x="0" y="0"/>
            <a:chExt cx="3216086" cy="3232804"/>
          </a:xfrm>
        </p:grpSpPr>
        <p:sp>
          <p:nvSpPr>
            <p:cNvPr id="9" name="Freeform 9"/>
            <p:cNvSpPr/>
            <p:nvPr/>
          </p:nvSpPr>
          <p:spPr>
            <a:xfrm rot="8323013">
              <a:off x="999792" y="1481787"/>
              <a:ext cx="1248399" cy="1529220"/>
            </a:xfrm>
            <a:custGeom>
              <a:avLst/>
              <a:gdLst/>
              <a:ahLst/>
              <a:cxnLst/>
              <a:rect l="l" t="t" r="r" b="b"/>
              <a:pathLst>
                <a:path w="1248399" h="1529220">
                  <a:moveTo>
                    <a:pt x="0" y="0"/>
                  </a:moveTo>
                  <a:lnTo>
                    <a:pt x="1248399" y="0"/>
                  </a:lnTo>
                  <a:lnTo>
                    <a:pt x="1248399" y="1529220"/>
                  </a:lnTo>
                  <a:lnTo>
                    <a:pt x="0" y="1529220"/>
                  </a:lnTo>
                  <a:lnTo>
                    <a:pt x="0" y="0"/>
                  </a:lnTo>
                  <a:close/>
                </a:path>
              </a:pathLst>
            </a:custGeom>
            <a:blipFill>
              <a:blip r:embed="rId5"/>
              <a:stretch>
                <a:fillRect/>
              </a:stretch>
            </a:blipFill>
          </p:spPr>
          <p:txBody>
            <a:bodyPr/>
            <a:lstStyle/>
            <a:p>
              <a:endParaRPr lang="en-GB"/>
            </a:p>
          </p:txBody>
        </p:sp>
        <p:sp>
          <p:nvSpPr>
            <p:cNvPr id="10" name="Freeform 10"/>
            <p:cNvSpPr/>
            <p:nvPr/>
          </p:nvSpPr>
          <p:spPr>
            <a:xfrm>
              <a:off x="0" y="0"/>
              <a:ext cx="2235165" cy="2246397"/>
            </a:xfrm>
            <a:custGeom>
              <a:avLst/>
              <a:gdLst/>
              <a:ahLst/>
              <a:cxnLst/>
              <a:rect l="l" t="t" r="r" b="b"/>
              <a:pathLst>
                <a:path w="2235165" h="2246397">
                  <a:moveTo>
                    <a:pt x="0" y="0"/>
                  </a:moveTo>
                  <a:lnTo>
                    <a:pt x="2235165" y="0"/>
                  </a:lnTo>
                  <a:lnTo>
                    <a:pt x="2235165" y="2246397"/>
                  </a:lnTo>
                  <a:lnTo>
                    <a:pt x="0" y="2246397"/>
                  </a:lnTo>
                  <a:lnTo>
                    <a:pt x="0" y="0"/>
                  </a:lnTo>
                  <a:close/>
                </a:path>
              </a:pathLst>
            </a:custGeom>
            <a:blipFill>
              <a:blip r:embed="rId6"/>
              <a:stretch>
                <a:fillRect/>
              </a:stretch>
            </a:blipFill>
          </p:spPr>
          <p:txBody>
            <a:bodyPr/>
            <a:lstStyle/>
            <a:p>
              <a:endParaRPr lang="en-GB"/>
            </a:p>
          </p:txBody>
        </p:sp>
        <p:sp>
          <p:nvSpPr>
            <p:cNvPr id="11" name="Freeform 11"/>
            <p:cNvSpPr/>
            <p:nvPr/>
          </p:nvSpPr>
          <p:spPr>
            <a:xfrm>
              <a:off x="1915172" y="135601"/>
              <a:ext cx="1300913" cy="1307451"/>
            </a:xfrm>
            <a:custGeom>
              <a:avLst/>
              <a:gdLst/>
              <a:ahLst/>
              <a:cxnLst/>
              <a:rect l="l" t="t" r="r" b="b"/>
              <a:pathLst>
                <a:path w="1300913" h="1307451">
                  <a:moveTo>
                    <a:pt x="0" y="0"/>
                  </a:moveTo>
                  <a:lnTo>
                    <a:pt x="1300914" y="0"/>
                  </a:lnTo>
                  <a:lnTo>
                    <a:pt x="1300914" y="1307451"/>
                  </a:lnTo>
                  <a:lnTo>
                    <a:pt x="0" y="1307451"/>
                  </a:lnTo>
                  <a:lnTo>
                    <a:pt x="0" y="0"/>
                  </a:lnTo>
                  <a:close/>
                </a:path>
              </a:pathLst>
            </a:custGeom>
            <a:blipFill>
              <a:blip r:embed="rId6"/>
              <a:stretch>
                <a:fillRect/>
              </a:stretch>
            </a:blipFill>
          </p:spPr>
          <p:txBody>
            <a:bodyPr/>
            <a:lstStyle/>
            <a:p>
              <a:endParaRPr lang="en-GB"/>
            </a:p>
          </p:txBody>
        </p:sp>
        <p:sp>
          <p:nvSpPr>
            <p:cNvPr id="12" name="Freeform 12"/>
            <p:cNvSpPr/>
            <p:nvPr/>
          </p:nvSpPr>
          <p:spPr>
            <a:xfrm>
              <a:off x="0" y="1808152"/>
              <a:ext cx="1300913" cy="1307451"/>
            </a:xfrm>
            <a:custGeom>
              <a:avLst/>
              <a:gdLst/>
              <a:ahLst/>
              <a:cxnLst/>
              <a:rect l="l" t="t" r="r" b="b"/>
              <a:pathLst>
                <a:path w="1300913" h="1307451">
                  <a:moveTo>
                    <a:pt x="0" y="0"/>
                  </a:moveTo>
                  <a:lnTo>
                    <a:pt x="1300913" y="0"/>
                  </a:lnTo>
                  <a:lnTo>
                    <a:pt x="1300913" y="1307451"/>
                  </a:lnTo>
                  <a:lnTo>
                    <a:pt x="0" y="1307451"/>
                  </a:lnTo>
                  <a:lnTo>
                    <a:pt x="0" y="0"/>
                  </a:lnTo>
                  <a:close/>
                </a:path>
              </a:pathLst>
            </a:custGeom>
            <a:blipFill>
              <a:blip r:embed="rId6"/>
              <a:stretch>
                <a:fillRect/>
              </a:stretch>
            </a:blipFill>
          </p:spPr>
          <p:txBody>
            <a:bodyPr/>
            <a:lstStyle/>
            <a:p>
              <a:endParaRPr lang="en-GB"/>
            </a:p>
          </p:txBody>
        </p:sp>
      </p:grpSp>
      <p:sp>
        <p:nvSpPr>
          <p:cNvPr id="13" name="Freeform 13"/>
          <p:cNvSpPr/>
          <p:nvPr/>
        </p:nvSpPr>
        <p:spPr>
          <a:xfrm rot="-5400000">
            <a:off x="5995459" y="5319799"/>
            <a:ext cx="7315200" cy="66502"/>
          </a:xfrm>
          <a:custGeom>
            <a:avLst/>
            <a:gdLst/>
            <a:ahLst/>
            <a:cxnLst/>
            <a:rect l="l" t="t" r="r" b="b"/>
            <a:pathLst>
              <a:path w="7315200" h="66502">
                <a:moveTo>
                  <a:pt x="0" y="0"/>
                </a:moveTo>
                <a:lnTo>
                  <a:pt x="7315200" y="0"/>
                </a:lnTo>
                <a:lnTo>
                  <a:pt x="7315200" y="66502"/>
                </a:lnTo>
                <a:lnTo>
                  <a:pt x="0" y="66502"/>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GB"/>
          </a:p>
        </p:txBody>
      </p:sp>
      <p:sp>
        <p:nvSpPr>
          <p:cNvPr id="14" name="Freeform 14"/>
          <p:cNvSpPr/>
          <p:nvPr/>
        </p:nvSpPr>
        <p:spPr>
          <a:xfrm rot="-10800000">
            <a:off x="10192941" y="6274255"/>
            <a:ext cx="7315200" cy="66502"/>
          </a:xfrm>
          <a:custGeom>
            <a:avLst/>
            <a:gdLst/>
            <a:ahLst/>
            <a:cxnLst/>
            <a:rect l="l" t="t" r="r" b="b"/>
            <a:pathLst>
              <a:path w="7315200" h="66502">
                <a:moveTo>
                  <a:pt x="0" y="0"/>
                </a:moveTo>
                <a:lnTo>
                  <a:pt x="7315200" y="0"/>
                </a:lnTo>
                <a:lnTo>
                  <a:pt x="7315200" y="66502"/>
                </a:lnTo>
                <a:lnTo>
                  <a:pt x="0" y="66502"/>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GB"/>
          </a:p>
        </p:txBody>
      </p:sp>
      <p:grpSp>
        <p:nvGrpSpPr>
          <p:cNvPr id="15" name="Group 15"/>
          <p:cNvGrpSpPr/>
          <p:nvPr/>
        </p:nvGrpSpPr>
        <p:grpSpPr>
          <a:xfrm>
            <a:off x="11012183" y="6531257"/>
            <a:ext cx="4379954" cy="2942849"/>
            <a:chOff x="0" y="0"/>
            <a:chExt cx="1153568" cy="775071"/>
          </a:xfrm>
        </p:grpSpPr>
        <p:sp>
          <p:nvSpPr>
            <p:cNvPr id="16" name="Freeform 16"/>
            <p:cNvSpPr/>
            <p:nvPr/>
          </p:nvSpPr>
          <p:spPr>
            <a:xfrm>
              <a:off x="0" y="0"/>
              <a:ext cx="1153568" cy="775071"/>
            </a:xfrm>
            <a:custGeom>
              <a:avLst/>
              <a:gdLst/>
              <a:ahLst/>
              <a:cxnLst/>
              <a:rect l="l" t="t" r="r" b="b"/>
              <a:pathLst>
                <a:path w="1153568" h="775071">
                  <a:moveTo>
                    <a:pt x="90147" y="0"/>
                  </a:moveTo>
                  <a:lnTo>
                    <a:pt x="1063422" y="0"/>
                  </a:lnTo>
                  <a:cubicBezTo>
                    <a:pt x="1113208" y="0"/>
                    <a:pt x="1153568" y="40360"/>
                    <a:pt x="1153568" y="90147"/>
                  </a:cubicBezTo>
                  <a:lnTo>
                    <a:pt x="1153568" y="684925"/>
                  </a:lnTo>
                  <a:cubicBezTo>
                    <a:pt x="1153568" y="734711"/>
                    <a:pt x="1113208" y="775071"/>
                    <a:pt x="1063422" y="775071"/>
                  </a:cubicBezTo>
                  <a:lnTo>
                    <a:pt x="90147" y="775071"/>
                  </a:lnTo>
                  <a:cubicBezTo>
                    <a:pt x="40360" y="775071"/>
                    <a:pt x="0" y="734711"/>
                    <a:pt x="0" y="684925"/>
                  </a:cubicBezTo>
                  <a:lnTo>
                    <a:pt x="0" y="90147"/>
                  </a:lnTo>
                  <a:cubicBezTo>
                    <a:pt x="0" y="40360"/>
                    <a:pt x="40360" y="0"/>
                    <a:pt x="90147" y="0"/>
                  </a:cubicBezTo>
                  <a:close/>
                </a:path>
              </a:pathLst>
            </a:custGeom>
            <a:solidFill>
              <a:srgbClr val="CB6CE6"/>
            </a:solidFill>
          </p:spPr>
          <p:txBody>
            <a:bodyPr/>
            <a:lstStyle/>
            <a:p>
              <a:endParaRPr lang="en-GB"/>
            </a:p>
          </p:txBody>
        </p:sp>
        <p:sp>
          <p:nvSpPr>
            <p:cNvPr id="17" name="TextBox 17"/>
            <p:cNvSpPr txBox="1"/>
            <p:nvPr/>
          </p:nvSpPr>
          <p:spPr>
            <a:xfrm>
              <a:off x="0" y="-38100"/>
              <a:ext cx="1153568" cy="813171"/>
            </a:xfrm>
            <a:prstGeom prst="rect">
              <a:avLst/>
            </a:prstGeom>
          </p:spPr>
          <p:txBody>
            <a:bodyPr lIns="50800" tIns="50800" rIns="50800" bIns="50800" rtlCol="0" anchor="ctr"/>
            <a:lstStyle/>
            <a:p>
              <a:pPr algn="ctr">
                <a:lnSpc>
                  <a:spcPts val="2660"/>
                </a:lnSpc>
              </a:pPr>
              <a:endParaRPr/>
            </a:p>
          </p:txBody>
        </p:sp>
      </p:grpSp>
      <p:sp>
        <p:nvSpPr>
          <p:cNvPr id="18" name="Freeform 18"/>
          <p:cNvSpPr/>
          <p:nvPr/>
        </p:nvSpPr>
        <p:spPr>
          <a:xfrm>
            <a:off x="11270424" y="6769264"/>
            <a:ext cx="3863472" cy="2241386"/>
          </a:xfrm>
          <a:custGeom>
            <a:avLst/>
            <a:gdLst/>
            <a:ahLst/>
            <a:cxnLst/>
            <a:rect l="l" t="t" r="r" b="b"/>
            <a:pathLst>
              <a:path w="3863472" h="2241386">
                <a:moveTo>
                  <a:pt x="0" y="0"/>
                </a:moveTo>
                <a:lnTo>
                  <a:pt x="3863472" y="0"/>
                </a:lnTo>
                <a:lnTo>
                  <a:pt x="3863472" y="2241386"/>
                </a:lnTo>
                <a:lnTo>
                  <a:pt x="0" y="2241386"/>
                </a:lnTo>
                <a:lnTo>
                  <a:pt x="0" y="0"/>
                </a:lnTo>
                <a:close/>
              </a:path>
            </a:pathLst>
          </a:custGeom>
          <a:blipFill>
            <a:blip r:embed="rId9"/>
            <a:stretch>
              <a:fillRect t="-29747" b="-31131"/>
            </a:stretch>
          </a:blipFill>
        </p:spPr>
        <p:txBody>
          <a:bodyPr/>
          <a:lstStyle/>
          <a:p>
            <a:endParaRPr lang="en-GB"/>
          </a:p>
        </p:txBody>
      </p:sp>
      <p:grpSp>
        <p:nvGrpSpPr>
          <p:cNvPr id="19" name="Group 19"/>
          <p:cNvGrpSpPr/>
          <p:nvPr/>
        </p:nvGrpSpPr>
        <p:grpSpPr>
          <a:xfrm>
            <a:off x="14633800" y="5279989"/>
            <a:ext cx="3291840" cy="3291840"/>
            <a:chOff x="0" y="0"/>
            <a:chExt cx="6350000" cy="6350000"/>
          </a:xfrm>
        </p:grpSpPr>
        <p:sp>
          <p:nvSpPr>
            <p:cNvPr id="20" name="Freeform 20"/>
            <p:cNvSpPr/>
            <p:nvPr/>
          </p:nvSpPr>
          <p:spPr>
            <a:xfrm flipH="1">
              <a:off x="0" y="0"/>
              <a:ext cx="6350000" cy="6350000"/>
            </a:xfrm>
            <a:custGeom>
              <a:avLst/>
              <a:gdLst/>
              <a:ahLst/>
              <a:cxnLst/>
              <a:rect l="l" t="t" r="r" b="b"/>
              <a:pathLst>
                <a:path w="6350000" h="6350000">
                  <a:moveTo>
                    <a:pt x="3175000" y="0"/>
                  </a:moveTo>
                  <a:cubicBezTo>
                    <a:pt x="4928504" y="0"/>
                    <a:pt x="6350000" y="1421496"/>
                    <a:pt x="6350000" y="3175000"/>
                  </a:cubicBezTo>
                  <a:cubicBezTo>
                    <a:pt x="6350000" y="4928504"/>
                    <a:pt x="4928504" y="6350000"/>
                    <a:pt x="3175000" y="6350000"/>
                  </a:cubicBezTo>
                  <a:cubicBezTo>
                    <a:pt x="1421496" y="6350000"/>
                    <a:pt x="0" y="4928504"/>
                    <a:pt x="0" y="3175000"/>
                  </a:cubicBezTo>
                  <a:cubicBezTo>
                    <a:pt x="0" y="1421496"/>
                    <a:pt x="1421496" y="0"/>
                    <a:pt x="3175000" y="0"/>
                  </a:cubicBezTo>
                  <a:close/>
                </a:path>
              </a:pathLst>
            </a:custGeom>
            <a:blipFill>
              <a:blip r:embed="rId10"/>
              <a:stretch>
                <a:fillRect l="-38888" r="-38888"/>
              </a:stretch>
            </a:blipFill>
          </p:spPr>
          <p:txBody>
            <a:bodyPr/>
            <a:lstStyle/>
            <a:p>
              <a:endParaRPr lang="en-GB"/>
            </a:p>
          </p:txBody>
        </p:sp>
      </p:grpSp>
      <p:sp>
        <p:nvSpPr>
          <p:cNvPr id="21" name="TextBox 21"/>
          <p:cNvSpPr txBox="1"/>
          <p:nvPr/>
        </p:nvSpPr>
        <p:spPr>
          <a:xfrm>
            <a:off x="4437618" y="681074"/>
            <a:ext cx="9412764" cy="778511"/>
          </a:xfrm>
          <a:prstGeom prst="rect">
            <a:avLst/>
          </a:prstGeom>
        </p:spPr>
        <p:txBody>
          <a:bodyPr lIns="0" tIns="0" rIns="0" bIns="0" rtlCol="0" anchor="t">
            <a:spAutoFit/>
          </a:bodyPr>
          <a:lstStyle/>
          <a:p>
            <a:pPr algn="ctr">
              <a:lnSpc>
                <a:spcPts val="6439"/>
              </a:lnSpc>
              <a:spcBef>
                <a:spcPct val="0"/>
              </a:spcBef>
            </a:pPr>
            <a:r>
              <a:rPr lang="en-US" sz="4599" b="1" u="sng">
                <a:solidFill>
                  <a:srgbClr val="CB6CE6"/>
                </a:solidFill>
                <a:latin typeface="Canva Sans Bold"/>
                <a:ea typeface="Canva Sans Bold"/>
                <a:cs typeface="Canva Sans Bold"/>
                <a:sym typeface="Canva Sans Bold"/>
              </a:rPr>
              <a:t>Bangladesh and Gender equality </a:t>
            </a:r>
          </a:p>
        </p:txBody>
      </p:sp>
      <p:sp>
        <p:nvSpPr>
          <p:cNvPr id="22" name="TextBox 22"/>
          <p:cNvSpPr txBox="1"/>
          <p:nvPr/>
        </p:nvSpPr>
        <p:spPr>
          <a:xfrm>
            <a:off x="1269923" y="1595120"/>
            <a:ext cx="7874077" cy="8312150"/>
          </a:xfrm>
          <a:prstGeom prst="rect">
            <a:avLst/>
          </a:prstGeom>
        </p:spPr>
        <p:txBody>
          <a:bodyPr lIns="0" tIns="0" rIns="0" bIns="0" rtlCol="0" anchor="t">
            <a:spAutoFit/>
          </a:bodyPr>
          <a:lstStyle/>
          <a:p>
            <a:pPr algn="ctr">
              <a:lnSpc>
                <a:spcPts val="3919"/>
              </a:lnSpc>
            </a:pPr>
            <a:r>
              <a:rPr lang="en-US" sz="2799" b="1">
                <a:solidFill>
                  <a:srgbClr val="CB6CE6"/>
                </a:solidFill>
                <a:latin typeface="Canva Sans Bold"/>
                <a:ea typeface="Canva Sans Bold"/>
                <a:cs typeface="Canva Sans Bold"/>
                <a:sym typeface="Canva Sans Bold"/>
              </a:rPr>
              <a:t>Bangladesh</a:t>
            </a:r>
          </a:p>
          <a:p>
            <a:pPr marL="604519" lvl="1" indent="-302260" algn="ctr">
              <a:lnSpc>
                <a:spcPts val="3919"/>
              </a:lnSpc>
              <a:buFont typeface="Arial"/>
              <a:buChar char="•"/>
            </a:pPr>
            <a:r>
              <a:rPr lang="en-US" sz="2799">
                <a:solidFill>
                  <a:srgbClr val="000000"/>
                </a:solidFill>
                <a:latin typeface="Canva Sans"/>
                <a:ea typeface="Canva Sans"/>
                <a:cs typeface="Canva Sans"/>
                <a:sym typeface="Canva Sans"/>
              </a:rPr>
              <a:t>South Asian country</a:t>
            </a:r>
          </a:p>
          <a:p>
            <a:pPr marL="604519" lvl="1" indent="-302260" algn="ctr">
              <a:lnSpc>
                <a:spcPts val="3919"/>
              </a:lnSpc>
              <a:buFont typeface="Arial"/>
              <a:buChar char="•"/>
            </a:pPr>
            <a:r>
              <a:rPr lang="en-US" sz="2799">
                <a:solidFill>
                  <a:srgbClr val="000000"/>
                </a:solidFill>
                <a:latin typeface="Canva Sans"/>
                <a:ea typeface="Canva Sans"/>
                <a:cs typeface="Canva Sans"/>
                <a:sym typeface="Canva Sans"/>
              </a:rPr>
              <a:t>Neighbouring country is India</a:t>
            </a:r>
          </a:p>
          <a:p>
            <a:pPr marL="604519" lvl="1" indent="-302260" algn="ctr">
              <a:lnSpc>
                <a:spcPts val="3919"/>
              </a:lnSpc>
              <a:buFont typeface="Arial"/>
              <a:buChar char="•"/>
            </a:pPr>
            <a:r>
              <a:rPr lang="en-US" sz="2799">
                <a:solidFill>
                  <a:srgbClr val="000000"/>
                </a:solidFill>
                <a:latin typeface="Canva Sans"/>
                <a:ea typeface="Canva Sans"/>
                <a:cs typeface="Canva Sans"/>
                <a:sym typeface="Canva Sans"/>
              </a:rPr>
              <a:t>Capitial is Dhaka</a:t>
            </a:r>
          </a:p>
          <a:p>
            <a:pPr marL="604519" lvl="1" indent="-302260" algn="ctr">
              <a:lnSpc>
                <a:spcPts val="3919"/>
              </a:lnSpc>
              <a:buFont typeface="Arial"/>
              <a:buChar char="•"/>
            </a:pPr>
            <a:r>
              <a:rPr lang="en-US" sz="2799">
                <a:solidFill>
                  <a:srgbClr val="000000"/>
                </a:solidFill>
                <a:latin typeface="Canva Sans"/>
                <a:ea typeface="Canva Sans"/>
                <a:cs typeface="Canva Sans"/>
                <a:sym typeface="Canva Sans"/>
              </a:rPr>
              <a:t>Country is in poverty</a:t>
            </a:r>
          </a:p>
          <a:p>
            <a:pPr marL="604519" lvl="1" indent="-302260" algn="ctr">
              <a:lnSpc>
                <a:spcPts val="3919"/>
              </a:lnSpc>
              <a:buFont typeface="Arial"/>
              <a:buChar char="•"/>
            </a:pPr>
            <a:r>
              <a:rPr lang="en-US" sz="2799">
                <a:solidFill>
                  <a:srgbClr val="000000"/>
                </a:solidFill>
                <a:latin typeface="Canva Sans"/>
                <a:ea typeface="Canva Sans"/>
                <a:cs typeface="Canva Sans"/>
                <a:sym typeface="Canva Sans"/>
              </a:rPr>
              <a:t>Indepenent country in 1971 </a:t>
            </a:r>
          </a:p>
          <a:p>
            <a:pPr algn="ctr">
              <a:lnSpc>
                <a:spcPts val="3919"/>
              </a:lnSpc>
            </a:pPr>
            <a:r>
              <a:rPr lang="en-US" sz="2799">
                <a:solidFill>
                  <a:srgbClr val="000000"/>
                </a:solidFill>
                <a:latin typeface="Canva Sans"/>
                <a:ea typeface="Canva Sans"/>
                <a:cs typeface="Canva Sans"/>
                <a:sym typeface="Canva Sans"/>
              </a:rPr>
              <a:t>(BBC, 2025).</a:t>
            </a:r>
          </a:p>
          <a:p>
            <a:pPr marL="604519" lvl="1" indent="-302260" algn="ctr">
              <a:lnSpc>
                <a:spcPts val="3919"/>
              </a:lnSpc>
              <a:buFont typeface="Arial"/>
              <a:buChar char="•"/>
            </a:pPr>
            <a:r>
              <a:rPr lang="en-US" sz="2799">
                <a:solidFill>
                  <a:srgbClr val="000000"/>
                </a:solidFill>
                <a:latin typeface="Canva Sans"/>
                <a:ea typeface="Canva Sans"/>
                <a:cs typeface="Canva Sans"/>
                <a:sym typeface="Canva Sans"/>
              </a:rPr>
              <a:t>Population is 176.3 Million. (Women- 87.1 Million, Men- 89.2 Million).</a:t>
            </a:r>
          </a:p>
          <a:p>
            <a:pPr algn="ctr">
              <a:lnSpc>
                <a:spcPts val="3919"/>
              </a:lnSpc>
            </a:pPr>
            <a:r>
              <a:rPr lang="en-US" sz="2799">
                <a:solidFill>
                  <a:srgbClr val="000000"/>
                </a:solidFill>
                <a:latin typeface="Canva Sans"/>
                <a:ea typeface="Canva Sans"/>
                <a:cs typeface="Canva Sans"/>
                <a:sym typeface="Canva Sans"/>
              </a:rPr>
              <a:t>(Country Meters, 2026)</a:t>
            </a:r>
          </a:p>
          <a:p>
            <a:pPr algn="ctr">
              <a:lnSpc>
                <a:spcPts val="3919"/>
              </a:lnSpc>
            </a:pPr>
            <a:r>
              <a:rPr lang="en-US" sz="2799" b="1">
                <a:solidFill>
                  <a:srgbClr val="CB6CE6"/>
                </a:solidFill>
                <a:latin typeface="Canva Sans Bold"/>
                <a:ea typeface="Canva Sans Bold"/>
                <a:cs typeface="Canva Sans Bold"/>
                <a:sym typeface="Canva Sans Bold"/>
              </a:rPr>
              <a:t>Education in Bangladesh.</a:t>
            </a:r>
          </a:p>
          <a:p>
            <a:pPr marL="604519" lvl="1" indent="-302260" algn="ctr">
              <a:lnSpc>
                <a:spcPts val="3919"/>
              </a:lnSpc>
              <a:buFont typeface="Arial"/>
              <a:buChar char="•"/>
            </a:pPr>
            <a:r>
              <a:rPr lang="en-US" sz="2799">
                <a:solidFill>
                  <a:srgbClr val="000000"/>
                </a:solidFill>
                <a:latin typeface="Canva Sans"/>
                <a:ea typeface="Canva Sans"/>
                <a:cs typeface="Canva Sans"/>
                <a:sym typeface="Canva Sans"/>
              </a:rPr>
              <a:t>Barriers to education for all children.</a:t>
            </a:r>
          </a:p>
          <a:p>
            <a:pPr marL="582930" lvl="1" indent="-291465" algn="ctr">
              <a:lnSpc>
                <a:spcPts val="3779"/>
              </a:lnSpc>
              <a:buFont typeface="Arial"/>
              <a:buChar char="•"/>
            </a:pPr>
            <a:r>
              <a:rPr lang="en-US" sz="2700">
                <a:solidFill>
                  <a:srgbClr val="000000"/>
                </a:solidFill>
                <a:latin typeface="Canva Sans"/>
                <a:ea typeface="Canva Sans"/>
                <a:cs typeface="Canva Sans"/>
                <a:sym typeface="Canva Sans"/>
              </a:rPr>
              <a:t>According to UNICEF (no date), 19% (3-5 years old) access early education, increase in primary school education but only 64% of students move onto secondary schooling (UNICEF, no dateb)</a:t>
            </a:r>
          </a:p>
        </p:txBody>
      </p:sp>
      <p:sp>
        <p:nvSpPr>
          <p:cNvPr id="23" name="TextBox 23"/>
          <p:cNvSpPr txBox="1"/>
          <p:nvPr/>
        </p:nvSpPr>
        <p:spPr>
          <a:xfrm>
            <a:off x="10162119" y="1595120"/>
            <a:ext cx="6660215" cy="3798570"/>
          </a:xfrm>
          <a:prstGeom prst="rect">
            <a:avLst/>
          </a:prstGeom>
        </p:spPr>
        <p:txBody>
          <a:bodyPr lIns="0" tIns="0" rIns="0" bIns="0" rtlCol="0" anchor="t">
            <a:spAutoFit/>
          </a:bodyPr>
          <a:lstStyle/>
          <a:p>
            <a:pPr algn="ctr">
              <a:lnSpc>
                <a:spcPts val="3779"/>
              </a:lnSpc>
            </a:pPr>
            <a:r>
              <a:rPr lang="en-US" sz="2700" b="1">
                <a:solidFill>
                  <a:srgbClr val="CB6CE6"/>
                </a:solidFill>
                <a:latin typeface="Canva Sans Bold"/>
                <a:ea typeface="Canva Sans Bold"/>
                <a:cs typeface="Canva Sans Bold"/>
                <a:sym typeface="Canva Sans Bold"/>
              </a:rPr>
              <a:t>Barriers to education.</a:t>
            </a:r>
          </a:p>
          <a:p>
            <a:pPr marL="582930" lvl="1" indent="-291465" algn="ctr">
              <a:lnSpc>
                <a:spcPts val="3779"/>
              </a:lnSpc>
              <a:buFont typeface="Arial"/>
              <a:buChar char="•"/>
            </a:pPr>
            <a:r>
              <a:rPr lang="en-US" sz="2700">
                <a:solidFill>
                  <a:srgbClr val="000000"/>
                </a:solidFill>
                <a:latin typeface="Canva Sans"/>
                <a:ea typeface="Canva Sans"/>
                <a:cs typeface="Canva Sans"/>
                <a:sym typeface="Canva Sans"/>
              </a:rPr>
              <a:t>Poverty,</a:t>
            </a:r>
          </a:p>
          <a:p>
            <a:pPr marL="582930" lvl="1" indent="-291465" algn="ctr">
              <a:lnSpc>
                <a:spcPts val="3779"/>
              </a:lnSpc>
              <a:buFont typeface="Arial"/>
              <a:buChar char="•"/>
            </a:pPr>
            <a:r>
              <a:rPr lang="en-US" sz="2700">
                <a:solidFill>
                  <a:srgbClr val="000000"/>
                </a:solidFill>
                <a:latin typeface="Canva Sans"/>
                <a:ea typeface="Canva Sans"/>
                <a:cs typeface="Canva Sans"/>
                <a:sym typeface="Canva Sans"/>
              </a:rPr>
              <a:t>Lack of school supplies and transport (Create, 2010).</a:t>
            </a:r>
          </a:p>
          <a:p>
            <a:pPr marL="582930" lvl="1" indent="-291465" algn="ctr">
              <a:lnSpc>
                <a:spcPts val="3779"/>
              </a:lnSpc>
              <a:buFont typeface="Arial"/>
              <a:buChar char="•"/>
            </a:pPr>
            <a:r>
              <a:rPr lang="en-US" sz="2700">
                <a:solidFill>
                  <a:srgbClr val="000000"/>
                </a:solidFill>
                <a:latin typeface="Canva Sans"/>
                <a:ea typeface="Canva Sans"/>
                <a:cs typeface="Canva Sans"/>
                <a:sym typeface="Canva Sans"/>
              </a:rPr>
              <a:t>Disailities and Additional Learning Needs (UNICEF, no dateb).</a:t>
            </a:r>
          </a:p>
          <a:p>
            <a:pPr marL="582930" lvl="1" indent="-291465" algn="ctr">
              <a:lnSpc>
                <a:spcPts val="3779"/>
              </a:lnSpc>
              <a:buFont typeface="Arial"/>
              <a:buChar char="•"/>
            </a:pPr>
            <a:r>
              <a:rPr lang="en-US" sz="2700">
                <a:solidFill>
                  <a:srgbClr val="000000"/>
                </a:solidFill>
                <a:latin typeface="Canva Sans"/>
                <a:ea typeface="Canva Sans"/>
                <a:cs typeface="Canva Sans"/>
                <a:sym typeface="Canva Sans"/>
              </a:rPr>
              <a:t>Overcrowding and health and safety (UNICEF, no dateb).</a:t>
            </a:r>
          </a:p>
        </p:txBody>
      </p:sp>
      <p:sp>
        <p:nvSpPr>
          <p:cNvPr id="24" name="TextBox 24"/>
          <p:cNvSpPr txBox="1"/>
          <p:nvPr/>
        </p:nvSpPr>
        <p:spPr>
          <a:xfrm>
            <a:off x="11716816" y="8953500"/>
            <a:ext cx="2970689" cy="431799"/>
          </a:xfrm>
          <a:prstGeom prst="rect">
            <a:avLst/>
          </a:prstGeom>
        </p:spPr>
        <p:txBody>
          <a:bodyPr lIns="0" tIns="0" rIns="0" bIns="0" rtlCol="0" anchor="t">
            <a:spAutoFit/>
          </a:bodyPr>
          <a:lstStyle/>
          <a:p>
            <a:pPr algn="ctr">
              <a:lnSpc>
                <a:spcPts val="3500"/>
              </a:lnSpc>
              <a:spcBef>
                <a:spcPct val="0"/>
              </a:spcBef>
            </a:pPr>
            <a:r>
              <a:rPr lang="en-US" sz="2500">
                <a:solidFill>
                  <a:srgbClr val="000000"/>
                </a:solidFill>
                <a:latin typeface="Canva Sans"/>
                <a:ea typeface="Canva Sans"/>
                <a:cs typeface="Canva Sans"/>
                <a:sym typeface="Canva Sans"/>
              </a:rPr>
              <a:t>(Flag Lane, no date)</a:t>
            </a:r>
          </a:p>
        </p:txBody>
      </p:sp>
      <p:sp>
        <p:nvSpPr>
          <p:cNvPr id="25" name="TextBox 25"/>
          <p:cNvSpPr txBox="1"/>
          <p:nvPr/>
        </p:nvSpPr>
        <p:spPr>
          <a:xfrm>
            <a:off x="16379026" y="587236"/>
            <a:ext cx="727770" cy="396239"/>
          </a:xfrm>
          <a:prstGeom prst="rect">
            <a:avLst/>
          </a:prstGeom>
        </p:spPr>
        <p:txBody>
          <a:bodyPr lIns="0" tIns="0" rIns="0" bIns="0" rtlCol="0" anchor="t">
            <a:spAutoFit/>
          </a:bodyPr>
          <a:lstStyle/>
          <a:p>
            <a:pPr algn="ctr">
              <a:lnSpc>
                <a:spcPts val="3360"/>
              </a:lnSpc>
              <a:spcBef>
                <a:spcPct val="0"/>
              </a:spcBef>
            </a:pPr>
            <a:r>
              <a:rPr lang="en-US" sz="2400">
                <a:solidFill>
                  <a:srgbClr val="000000"/>
                </a:solidFill>
                <a:latin typeface="Canva Sans"/>
                <a:ea typeface="Canva Sans"/>
                <a:cs typeface="Canva Sans"/>
                <a:sym typeface="Canva Sans"/>
              </a:rPr>
              <a:t>Faith</a:t>
            </a:r>
          </a:p>
        </p:txBody>
      </p:sp>
    </p:spTree>
  </p:cSld>
  <p:clrMapOvr>
    <a:masterClrMapping/>
  </p:clrMapOvr>
  <p:transition>
    <p:circl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64156" y="270686"/>
            <a:ext cx="17759687" cy="9745628"/>
          </a:xfrm>
          <a:custGeom>
            <a:avLst/>
            <a:gdLst/>
            <a:ahLst/>
            <a:cxnLst/>
            <a:rect l="l" t="t" r="r" b="b"/>
            <a:pathLst>
              <a:path w="17759687" h="9745628">
                <a:moveTo>
                  <a:pt x="0" y="0"/>
                </a:moveTo>
                <a:lnTo>
                  <a:pt x="17759688" y="0"/>
                </a:lnTo>
                <a:lnTo>
                  <a:pt x="17759688" y="9745628"/>
                </a:lnTo>
                <a:lnTo>
                  <a:pt x="0" y="974562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3" name="Group 3"/>
          <p:cNvGrpSpPr/>
          <p:nvPr/>
        </p:nvGrpSpPr>
        <p:grpSpPr>
          <a:xfrm>
            <a:off x="15589268" y="7391975"/>
            <a:ext cx="2466132" cy="2641656"/>
            <a:chOff x="0" y="0"/>
            <a:chExt cx="3288176" cy="3522208"/>
          </a:xfrm>
        </p:grpSpPr>
        <p:sp>
          <p:nvSpPr>
            <p:cNvPr id="4" name="Freeform 4"/>
            <p:cNvSpPr/>
            <p:nvPr/>
          </p:nvSpPr>
          <p:spPr>
            <a:xfrm rot="-1793249">
              <a:off x="948446" y="209349"/>
              <a:ext cx="1248399" cy="1529220"/>
            </a:xfrm>
            <a:custGeom>
              <a:avLst/>
              <a:gdLst/>
              <a:ahLst/>
              <a:cxnLst/>
              <a:rect l="l" t="t" r="r" b="b"/>
              <a:pathLst>
                <a:path w="1248399" h="1529220">
                  <a:moveTo>
                    <a:pt x="0" y="0"/>
                  </a:moveTo>
                  <a:lnTo>
                    <a:pt x="1248399" y="0"/>
                  </a:lnTo>
                  <a:lnTo>
                    <a:pt x="1248399" y="1529220"/>
                  </a:lnTo>
                  <a:lnTo>
                    <a:pt x="0" y="1529220"/>
                  </a:lnTo>
                  <a:lnTo>
                    <a:pt x="0" y="0"/>
                  </a:lnTo>
                  <a:close/>
                </a:path>
              </a:pathLst>
            </a:custGeom>
            <a:blipFill>
              <a:blip r:embed="rId5"/>
              <a:stretch>
                <a:fillRect/>
              </a:stretch>
            </a:blipFill>
          </p:spPr>
          <p:txBody>
            <a:bodyPr/>
            <a:lstStyle/>
            <a:p>
              <a:endParaRPr lang="en-GB"/>
            </a:p>
          </p:txBody>
        </p:sp>
        <p:sp>
          <p:nvSpPr>
            <p:cNvPr id="5" name="Freeform 5"/>
            <p:cNvSpPr/>
            <p:nvPr/>
          </p:nvSpPr>
          <p:spPr>
            <a:xfrm>
              <a:off x="1053011" y="1275811"/>
              <a:ext cx="2235165" cy="2246397"/>
            </a:xfrm>
            <a:custGeom>
              <a:avLst/>
              <a:gdLst/>
              <a:ahLst/>
              <a:cxnLst/>
              <a:rect l="l" t="t" r="r" b="b"/>
              <a:pathLst>
                <a:path w="2235165" h="2246397">
                  <a:moveTo>
                    <a:pt x="0" y="0"/>
                  </a:moveTo>
                  <a:lnTo>
                    <a:pt x="2235165" y="0"/>
                  </a:lnTo>
                  <a:lnTo>
                    <a:pt x="2235165" y="2246397"/>
                  </a:lnTo>
                  <a:lnTo>
                    <a:pt x="0" y="2246397"/>
                  </a:lnTo>
                  <a:lnTo>
                    <a:pt x="0" y="0"/>
                  </a:lnTo>
                  <a:close/>
                </a:path>
              </a:pathLst>
            </a:custGeom>
            <a:blipFill>
              <a:blip r:embed="rId6"/>
              <a:stretch>
                <a:fillRect/>
              </a:stretch>
            </a:blipFill>
          </p:spPr>
          <p:txBody>
            <a:bodyPr/>
            <a:lstStyle/>
            <a:p>
              <a:endParaRPr lang="en-GB"/>
            </a:p>
          </p:txBody>
        </p:sp>
        <p:sp>
          <p:nvSpPr>
            <p:cNvPr id="6" name="Freeform 6"/>
            <p:cNvSpPr/>
            <p:nvPr/>
          </p:nvSpPr>
          <p:spPr>
            <a:xfrm>
              <a:off x="1987263" y="320233"/>
              <a:ext cx="1300913" cy="1307451"/>
            </a:xfrm>
            <a:custGeom>
              <a:avLst/>
              <a:gdLst/>
              <a:ahLst/>
              <a:cxnLst/>
              <a:rect l="l" t="t" r="r" b="b"/>
              <a:pathLst>
                <a:path w="1300913" h="1307451">
                  <a:moveTo>
                    <a:pt x="0" y="0"/>
                  </a:moveTo>
                  <a:lnTo>
                    <a:pt x="1300913" y="0"/>
                  </a:lnTo>
                  <a:lnTo>
                    <a:pt x="1300913" y="1307451"/>
                  </a:lnTo>
                  <a:lnTo>
                    <a:pt x="0" y="1307451"/>
                  </a:lnTo>
                  <a:lnTo>
                    <a:pt x="0" y="0"/>
                  </a:lnTo>
                  <a:close/>
                </a:path>
              </a:pathLst>
            </a:custGeom>
            <a:blipFill>
              <a:blip r:embed="rId6"/>
              <a:stretch>
                <a:fillRect/>
              </a:stretch>
            </a:blipFill>
          </p:spPr>
          <p:txBody>
            <a:bodyPr/>
            <a:lstStyle/>
            <a:p>
              <a:endParaRPr lang="en-GB"/>
            </a:p>
          </p:txBody>
        </p:sp>
        <p:sp>
          <p:nvSpPr>
            <p:cNvPr id="7" name="Freeform 7"/>
            <p:cNvSpPr/>
            <p:nvPr/>
          </p:nvSpPr>
          <p:spPr>
            <a:xfrm>
              <a:off x="0" y="2214757"/>
              <a:ext cx="1300913" cy="1307451"/>
            </a:xfrm>
            <a:custGeom>
              <a:avLst/>
              <a:gdLst/>
              <a:ahLst/>
              <a:cxnLst/>
              <a:rect l="l" t="t" r="r" b="b"/>
              <a:pathLst>
                <a:path w="1300913" h="1307451">
                  <a:moveTo>
                    <a:pt x="0" y="0"/>
                  </a:moveTo>
                  <a:lnTo>
                    <a:pt x="1300913" y="0"/>
                  </a:lnTo>
                  <a:lnTo>
                    <a:pt x="1300913" y="1307451"/>
                  </a:lnTo>
                  <a:lnTo>
                    <a:pt x="0" y="1307451"/>
                  </a:lnTo>
                  <a:lnTo>
                    <a:pt x="0" y="0"/>
                  </a:lnTo>
                  <a:close/>
                </a:path>
              </a:pathLst>
            </a:custGeom>
            <a:blipFill>
              <a:blip r:embed="rId6"/>
              <a:stretch>
                <a:fillRect/>
              </a:stretch>
            </a:blipFill>
          </p:spPr>
          <p:txBody>
            <a:bodyPr/>
            <a:lstStyle/>
            <a:p>
              <a:endParaRPr lang="en-GB"/>
            </a:p>
          </p:txBody>
        </p:sp>
      </p:grpSp>
      <p:grpSp>
        <p:nvGrpSpPr>
          <p:cNvPr id="8" name="Group 8"/>
          <p:cNvGrpSpPr/>
          <p:nvPr/>
        </p:nvGrpSpPr>
        <p:grpSpPr>
          <a:xfrm>
            <a:off x="295712" y="186301"/>
            <a:ext cx="2412064" cy="2424603"/>
            <a:chOff x="0" y="0"/>
            <a:chExt cx="3216086" cy="3232804"/>
          </a:xfrm>
        </p:grpSpPr>
        <p:sp>
          <p:nvSpPr>
            <p:cNvPr id="9" name="Freeform 9"/>
            <p:cNvSpPr/>
            <p:nvPr/>
          </p:nvSpPr>
          <p:spPr>
            <a:xfrm rot="8323013">
              <a:off x="999792" y="1481787"/>
              <a:ext cx="1248399" cy="1529220"/>
            </a:xfrm>
            <a:custGeom>
              <a:avLst/>
              <a:gdLst/>
              <a:ahLst/>
              <a:cxnLst/>
              <a:rect l="l" t="t" r="r" b="b"/>
              <a:pathLst>
                <a:path w="1248399" h="1529220">
                  <a:moveTo>
                    <a:pt x="0" y="0"/>
                  </a:moveTo>
                  <a:lnTo>
                    <a:pt x="1248399" y="0"/>
                  </a:lnTo>
                  <a:lnTo>
                    <a:pt x="1248399" y="1529220"/>
                  </a:lnTo>
                  <a:lnTo>
                    <a:pt x="0" y="1529220"/>
                  </a:lnTo>
                  <a:lnTo>
                    <a:pt x="0" y="0"/>
                  </a:lnTo>
                  <a:close/>
                </a:path>
              </a:pathLst>
            </a:custGeom>
            <a:blipFill>
              <a:blip r:embed="rId5"/>
              <a:stretch>
                <a:fillRect/>
              </a:stretch>
            </a:blipFill>
          </p:spPr>
          <p:txBody>
            <a:bodyPr/>
            <a:lstStyle/>
            <a:p>
              <a:endParaRPr lang="en-GB"/>
            </a:p>
          </p:txBody>
        </p:sp>
        <p:sp>
          <p:nvSpPr>
            <p:cNvPr id="10" name="Freeform 10"/>
            <p:cNvSpPr/>
            <p:nvPr/>
          </p:nvSpPr>
          <p:spPr>
            <a:xfrm>
              <a:off x="0" y="0"/>
              <a:ext cx="2235165" cy="2246397"/>
            </a:xfrm>
            <a:custGeom>
              <a:avLst/>
              <a:gdLst/>
              <a:ahLst/>
              <a:cxnLst/>
              <a:rect l="l" t="t" r="r" b="b"/>
              <a:pathLst>
                <a:path w="2235165" h="2246397">
                  <a:moveTo>
                    <a:pt x="0" y="0"/>
                  </a:moveTo>
                  <a:lnTo>
                    <a:pt x="2235165" y="0"/>
                  </a:lnTo>
                  <a:lnTo>
                    <a:pt x="2235165" y="2246397"/>
                  </a:lnTo>
                  <a:lnTo>
                    <a:pt x="0" y="2246397"/>
                  </a:lnTo>
                  <a:lnTo>
                    <a:pt x="0" y="0"/>
                  </a:lnTo>
                  <a:close/>
                </a:path>
              </a:pathLst>
            </a:custGeom>
            <a:blipFill>
              <a:blip r:embed="rId6"/>
              <a:stretch>
                <a:fillRect/>
              </a:stretch>
            </a:blipFill>
          </p:spPr>
          <p:txBody>
            <a:bodyPr/>
            <a:lstStyle/>
            <a:p>
              <a:endParaRPr lang="en-GB"/>
            </a:p>
          </p:txBody>
        </p:sp>
        <p:sp>
          <p:nvSpPr>
            <p:cNvPr id="11" name="Freeform 11"/>
            <p:cNvSpPr/>
            <p:nvPr/>
          </p:nvSpPr>
          <p:spPr>
            <a:xfrm>
              <a:off x="1915172" y="135601"/>
              <a:ext cx="1300913" cy="1307451"/>
            </a:xfrm>
            <a:custGeom>
              <a:avLst/>
              <a:gdLst/>
              <a:ahLst/>
              <a:cxnLst/>
              <a:rect l="l" t="t" r="r" b="b"/>
              <a:pathLst>
                <a:path w="1300913" h="1307451">
                  <a:moveTo>
                    <a:pt x="0" y="0"/>
                  </a:moveTo>
                  <a:lnTo>
                    <a:pt x="1300914" y="0"/>
                  </a:lnTo>
                  <a:lnTo>
                    <a:pt x="1300914" y="1307451"/>
                  </a:lnTo>
                  <a:lnTo>
                    <a:pt x="0" y="1307451"/>
                  </a:lnTo>
                  <a:lnTo>
                    <a:pt x="0" y="0"/>
                  </a:lnTo>
                  <a:close/>
                </a:path>
              </a:pathLst>
            </a:custGeom>
            <a:blipFill>
              <a:blip r:embed="rId6"/>
              <a:stretch>
                <a:fillRect/>
              </a:stretch>
            </a:blipFill>
          </p:spPr>
          <p:txBody>
            <a:bodyPr/>
            <a:lstStyle/>
            <a:p>
              <a:endParaRPr lang="en-GB"/>
            </a:p>
          </p:txBody>
        </p:sp>
        <p:sp>
          <p:nvSpPr>
            <p:cNvPr id="12" name="Freeform 12"/>
            <p:cNvSpPr/>
            <p:nvPr/>
          </p:nvSpPr>
          <p:spPr>
            <a:xfrm>
              <a:off x="0" y="1808152"/>
              <a:ext cx="1300913" cy="1307451"/>
            </a:xfrm>
            <a:custGeom>
              <a:avLst/>
              <a:gdLst/>
              <a:ahLst/>
              <a:cxnLst/>
              <a:rect l="l" t="t" r="r" b="b"/>
              <a:pathLst>
                <a:path w="1300913" h="1307451">
                  <a:moveTo>
                    <a:pt x="0" y="0"/>
                  </a:moveTo>
                  <a:lnTo>
                    <a:pt x="1300913" y="0"/>
                  </a:lnTo>
                  <a:lnTo>
                    <a:pt x="1300913" y="1307451"/>
                  </a:lnTo>
                  <a:lnTo>
                    <a:pt x="0" y="1307451"/>
                  </a:lnTo>
                  <a:lnTo>
                    <a:pt x="0" y="0"/>
                  </a:lnTo>
                  <a:close/>
                </a:path>
              </a:pathLst>
            </a:custGeom>
            <a:blipFill>
              <a:blip r:embed="rId6"/>
              <a:stretch>
                <a:fillRect/>
              </a:stretch>
            </a:blipFill>
          </p:spPr>
          <p:txBody>
            <a:bodyPr/>
            <a:lstStyle/>
            <a:p>
              <a:endParaRPr lang="en-GB"/>
            </a:p>
          </p:txBody>
        </p:sp>
      </p:grpSp>
      <p:sp>
        <p:nvSpPr>
          <p:cNvPr id="13" name="Freeform 13"/>
          <p:cNvSpPr/>
          <p:nvPr/>
        </p:nvSpPr>
        <p:spPr>
          <a:xfrm rot="5400000">
            <a:off x="4680314" y="4974749"/>
            <a:ext cx="1125004" cy="337501"/>
          </a:xfrm>
          <a:custGeom>
            <a:avLst/>
            <a:gdLst/>
            <a:ahLst/>
            <a:cxnLst/>
            <a:rect l="l" t="t" r="r" b="b"/>
            <a:pathLst>
              <a:path w="1125004" h="337501">
                <a:moveTo>
                  <a:pt x="0" y="0"/>
                </a:moveTo>
                <a:lnTo>
                  <a:pt x="1125005" y="0"/>
                </a:lnTo>
                <a:lnTo>
                  <a:pt x="1125005" y="337502"/>
                </a:lnTo>
                <a:lnTo>
                  <a:pt x="0" y="33750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4" name="Freeform 14"/>
          <p:cNvSpPr/>
          <p:nvPr/>
        </p:nvSpPr>
        <p:spPr>
          <a:xfrm rot="-5400000">
            <a:off x="4960672" y="5432026"/>
            <a:ext cx="7315200" cy="66502"/>
          </a:xfrm>
          <a:custGeom>
            <a:avLst/>
            <a:gdLst/>
            <a:ahLst/>
            <a:cxnLst/>
            <a:rect l="l" t="t" r="r" b="b"/>
            <a:pathLst>
              <a:path w="7315200" h="66502">
                <a:moveTo>
                  <a:pt x="0" y="0"/>
                </a:moveTo>
                <a:lnTo>
                  <a:pt x="7315200" y="0"/>
                </a:lnTo>
                <a:lnTo>
                  <a:pt x="7315200" y="66502"/>
                </a:lnTo>
                <a:lnTo>
                  <a:pt x="0" y="66502"/>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GB"/>
          </a:p>
        </p:txBody>
      </p:sp>
      <p:grpSp>
        <p:nvGrpSpPr>
          <p:cNvPr id="15" name="Group 15"/>
          <p:cNvGrpSpPr/>
          <p:nvPr/>
        </p:nvGrpSpPr>
        <p:grpSpPr>
          <a:xfrm>
            <a:off x="10190327" y="1651220"/>
            <a:ext cx="5768565" cy="5692646"/>
            <a:chOff x="0" y="0"/>
            <a:chExt cx="1519293" cy="1499298"/>
          </a:xfrm>
        </p:grpSpPr>
        <p:sp>
          <p:nvSpPr>
            <p:cNvPr id="16" name="Freeform 16"/>
            <p:cNvSpPr/>
            <p:nvPr/>
          </p:nvSpPr>
          <p:spPr>
            <a:xfrm>
              <a:off x="0" y="0"/>
              <a:ext cx="1519293" cy="1499298"/>
            </a:xfrm>
            <a:custGeom>
              <a:avLst/>
              <a:gdLst/>
              <a:ahLst/>
              <a:cxnLst/>
              <a:rect l="l" t="t" r="r" b="b"/>
              <a:pathLst>
                <a:path w="1519293" h="1499298">
                  <a:moveTo>
                    <a:pt x="68446" y="0"/>
                  </a:moveTo>
                  <a:lnTo>
                    <a:pt x="1450846" y="0"/>
                  </a:lnTo>
                  <a:cubicBezTo>
                    <a:pt x="1488648" y="0"/>
                    <a:pt x="1519293" y="30645"/>
                    <a:pt x="1519293" y="68446"/>
                  </a:cubicBezTo>
                  <a:lnTo>
                    <a:pt x="1519293" y="1430851"/>
                  </a:lnTo>
                  <a:cubicBezTo>
                    <a:pt x="1519293" y="1468653"/>
                    <a:pt x="1488648" y="1499298"/>
                    <a:pt x="1450846" y="1499298"/>
                  </a:cubicBezTo>
                  <a:lnTo>
                    <a:pt x="68446" y="1499298"/>
                  </a:lnTo>
                  <a:cubicBezTo>
                    <a:pt x="30645" y="1499298"/>
                    <a:pt x="0" y="1468653"/>
                    <a:pt x="0" y="1430851"/>
                  </a:cubicBezTo>
                  <a:lnTo>
                    <a:pt x="0" y="68446"/>
                  </a:lnTo>
                  <a:cubicBezTo>
                    <a:pt x="0" y="30645"/>
                    <a:pt x="30645" y="0"/>
                    <a:pt x="68446" y="0"/>
                  </a:cubicBezTo>
                  <a:close/>
                </a:path>
              </a:pathLst>
            </a:custGeom>
            <a:solidFill>
              <a:srgbClr val="CB6CE6"/>
            </a:solidFill>
          </p:spPr>
          <p:txBody>
            <a:bodyPr/>
            <a:lstStyle/>
            <a:p>
              <a:endParaRPr lang="en-GB"/>
            </a:p>
          </p:txBody>
        </p:sp>
        <p:sp>
          <p:nvSpPr>
            <p:cNvPr id="17" name="TextBox 17"/>
            <p:cNvSpPr txBox="1"/>
            <p:nvPr/>
          </p:nvSpPr>
          <p:spPr>
            <a:xfrm>
              <a:off x="0" y="-38100"/>
              <a:ext cx="1519293" cy="1537398"/>
            </a:xfrm>
            <a:prstGeom prst="rect">
              <a:avLst/>
            </a:prstGeom>
          </p:spPr>
          <p:txBody>
            <a:bodyPr lIns="50800" tIns="50800" rIns="50800" bIns="50800" rtlCol="0" anchor="ctr"/>
            <a:lstStyle/>
            <a:p>
              <a:pPr algn="ctr">
                <a:lnSpc>
                  <a:spcPts val="2660"/>
                </a:lnSpc>
              </a:pPr>
              <a:endParaRPr/>
            </a:p>
          </p:txBody>
        </p:sp>
      </p:grpSp>
      <p:sp>
        <p:nvSpPr>
          <p:cNvPr id="18" name="Freeform 18"/>
          <p:cNvSpPr/>
          <p:nvPr/>
        </p:nvSpPr>
        <p:spPr>
          <a:xfrm>
            <a:off x="10559951" y="1813722"/>
            <a:ext cx="5029317" cy="5029317"/>
          </a:xfrm>
          <a:custGeom>
            <a:avLst/>
            <a:gdLst/>
            <a:ahLst/>
            <a:cxnLst/>
            <a:rect l="l" t="t" r="r" b="b"/>
            <a:pathLst>
              <a:path w="5029317" h="5029317">
                <a:moveTo>
                  <a:pt x="0" y="0"/>
                </a:moveTo>
                <a:lnTo>
                  <a:pt x="5029317" y="0"/>
                </a:lnTo>
                <a:lnTo>
                  <a:pt x="5029317" y="5029317"/>
                </a:lnTo>
                <a:lnTo>
                  <a:pt x="0" y="5029317"/>
                </a:lnTo>
                <a:lnTo>
                  <a:pt x="0" y="0"/>
                </a:lnTo>
                <a:close/>
              </a:path>
            </a:pathLst>
          </a:custGeom>
          <a:blipFill>
            <a:blip r:embed="rId11"/>
            <a:stretch>
              <a:fillRect/>
            </a:stretch>
          </a:blipFill>
        </p:spPr>
        <p:txBody>
          <a:bodyPr/>
          <a:lstStyle/>
          <a:p>
            <a:endParaRPr lang="en-GB"/>
          </a:p>
        </p:txBody>
      </p:sp>
      <p:grpSp>
        <p:nvGrpSpPr>
          <p:cNvPr id="19" name="Group 19"/>
          <p:cNvGrpSpPr/>
          <p:nvPr/>
        </p:nvGrpSpPr>
        <p:grpSpPr>
          <a:xfrm>
            <a:off x="8375618" y="6584485"/>
            <a:ext cx="3291840" cy="3291840"/>
            <a:chOff x="0" y="0"/>
            <a:chExt cx="6350000" cy="6350000"/>
          </a:xfrm>
        </p:grpSpPr>
        <p:sp>
          <p:nvSpPr>
            <p:cNvPr id="20" name="Freeform 20"/>
            <p:cNvSpPr/>
            <p:nvPr/>
          </p:nvSpPr>
          <p:spPr>
            <a:xfrm flipH="1">
              <a:off x="0" y="0"/>
              <a:ext cx="6350000" cy="6350000"/>
            </a:xfrm>
            <a:custGeom>
              <a:avLst/>
              <a:gdLst/>
              <a:ahLst/>
              <a:cxnLst/>
              <a:rect l="l" t="t" r="r" b="b"/>
              <a:pathLst>
                <a:path w="6350000" h="6350000">
                  <a:moveTo>
                    <a:pt x="3175000" y="0"/>
                  </a:moveTo>
                  <a:cubicBezTo>
                    <a:pt x="4928504" y="0"/>
                    <a:pt x="6350000" y="1421496"/>
                    <a:pt x="6350000" y="3175000"/>
                  </a:cubicBezTo>
                  <a:cubicBezTo>
                    <a:pt x="6350000" y="4928504"/>
                    <a:pt x="4928504" y="6350000"/>
                    <a:pt x="3175000" y="6350000"/>
                  </a:cubicBezTo>
                  <a:cubicBezTo>
                    <a:pt x="1421496" y="6350000"/>
                    <a:pt x="0" y="4928504"/>
                    <a:pt x="0" y="3175000"/>
                  </a:cubicBezTo>
                  <a:cubicBezTo>
                    <a:pt x="0" y="1421496"/>
                    <a:pt x="1421496" y="0"/>
                    <a:pt x="3175000" y="0"/>
                  </a:cubicBezTo>
                  <a:close/>
                </a:path>
              </a:pathLst>
            </a:custGeom>
            <a:blipFill>
              <a:blip r:embed="rId12"/>
              <a:stretch>
                <a:fillRect l="-38888" r="-38888"/>
              </a:stretch>
            </a:blipFill>
          </p:spPr>
          <p:txBody>
            <a:bodyPr/>
            <a:lstStyle/>
            <a:p>
              <a:endParaRPr lang="en-GB"/>
            </a:p>
          </p:txBody>
        </p:sp>
      </p:grpSp>
      <p:sp>
        <p:nvSpPr>
          <p:cNvPr id="21" name="TextBox 21"/>
          <p:cNvSpPr txBox="1"/>
          <p:nvPr/>
        </p:nvSpPr>
        <p:spPr>
          <a:xfrm>
            <a:off x="1112981" y="1594070"/>
            <a:ext cx="7164133" cy="2734310"/>
          </a:xfrm>
          <a:prstGeom prst="rect">
            <a:avLst/>
          </a:prstGeom>
        </p:spPr>
        <p:txBody>
          <a:bodyPr lIns="0" tIns="0" rIns="0" bIns="0" rtlCol="0" anchor="t">
            <a:spAutoFit/>
          </a:bodyPr>
          <a:lstStyle/>
          <a:p>
            <a:pPr algn="ctr">
              <a:lnSpc>
                <a:spcPts val="3640"/>
              </a:lnSpc>
              <a:spcBef>
                <a:spcPct val="0"/>
              </a:spcBef>
            </a:pPr>
            <a:r>
              <a:rPr lang="en-US" sz="2600" b="1" u="sng">
                <a:solidFill>
                  <a:srgbClr val="CB6CE6"/>
                </a:solidFill>
                <a:latin typeface="Canva Sans Bold"/>
                <a:ea typeface="Canva Sans Bold"/>
                <a:cs typeface="Canva Sans Bold"/>
                <a:sym typeface="Canva Sans Bold"/>
              </a:rPr>
              <a:t>Barriers to education for girls.</a:t>
            </a:r>
          </a:p>
          <a:p>
            <a:pPr marL="561341" lvl="1" indent="-280670" algn="ctr">
              <a:lnSpc>
                <a:spcPts val="3640"/>
              </a:lnSpc>
              <a:buFont typeface="Arial"/>
              <a:buChar char="•"/>
            </a:pPr>
            <a:r>
              <a:rPr lang="en-US" sz="2600">
                <a:solidFill>
                  <a:srgbClr val="000000"/>
                </a:solidFill>
                <a:latin typeface="Canva Sans"/>
                <a:ea typeface="Canva Sans"/>
                <a:cs typeface="Canva Sans"/>
                <a:sym typeface="Canva Sans"/>
              </a:rPr>
              <a:t>Child marriage (UNICEF, 2018).</a:t>
            </a:r>
          </a:p>
          <a:p>
            <a:pPr marL="561341" lvl="1" indent="-280670" algn="ctr">
              <a:lnSpc>
                <a:spcPts val="3640"/>
              </a:lnSpc>
              <a:buFont typeface="Arial"/>
              <a:buChar char="•"/>
            </a:pPr>
            <a:r>
              <a:rPr lang="en-US" sz="2600">
                <a:solidFill>
                  <a:srgbClr val="000000"/>
                </a:solidFill>
                <a:latin typeface="Canva Sans"/>
                <a:ea typeface="Canva Sans"/>
                <a:cs typeface="Canva Sans"/>
                <a:sym typeface="Canva Sans"/>
              </a:rPr>
              <a:t>Access to hygiene products (Sharma, 2025)..</a:t>
            </a:r>
          </a:p>
          <a:p>
            <a:pPr marL="561341" lvl="1" indent="-280670" algn="ctr">
              <a:lnSpc>
                <a:spcPts val="3640"/>
              </a:lnSpc>
              <a:buFont typeface="Arial"/>
              <a:buChar char="•"/>
            </a:pPr>
            <a:r>
              <a:rPr lang="en-US" sz="2600">
                <a:solidFill>
                  <a:srgbClr val="000000"/>
                </a:solidFill>
                <a:latin typeface="Canva Sans"/>
                <a:ea typeface="Canva Sans"/>
                <a:cs typeface="Canva Sans"/>
                <a:sym typeface="Canva Sans"/>
              </a:rPr>
              <a:t>Cultrual norms </a:t>
            </a:r>
          </a:p>
          <a:p>
            <a:pPr marL="561341" lvl="1" indent="-280670" algn="ctr">
              <a:lnSpc>
                <a:spcPts val="3640"/>
              </a:lnSpc>
              <a:buFont typeface="Arial"/>
              <a:buChar char="•"/>
            </a:pPr>
            <a:r>
              <a:rPr lang="en-US" sz="2600">
                <a:solidFill>
                  <a:srgbClr val="000000"/>
                </a:solidFill>
                <a:latin typeface="Canva Sans"/>
                <a:ea typeface="Canva Sans"/>
                <a:cs typeface="Canva Sans"/>
                <a:sym typeface="Canva Sans"/>
              </a:rPr>
              <a:t>Social norms (UN Women, 2024). </a:t>
            </a:r>
          </a:p>
        </p:txBody>
      </p:sp>
      <p:sp>
        <p:nvSpPr>
          <p:cNvPr id="22" name="TextBox 22"/>
          <p:cNvSpPr txBox="1"/>
          <p:nvPr/>
        </p:nvSpPr>
        <p:spPr>
          <a:xfrm>
            <a:off x="5242816" y="620092"/>
            <a:ext cx="8663464" cy="778511"/>
          </a:xfrm>
          <a:prstGeom prst="rect">
            <a:avLst/>
          </a:prstGeom>
        </p:spPr>
        <p:txBody>
          <a:bodyPr lIns="0" tIns="0" rIns="0" bIns="0" rtlCol="0" anchor="t">
            <a:spAutoFit/>
          </a:bodyPr>
          <a:lstStyle/>
          <a:p>
            <a:pPr algn="l">
              <a:lnSpc>
                <a:spcPts val="6439"/>
              </a:lnSpc>
              <a:spcBef>
                <a:spcPct val="0"/>
              </a:spcBef>
            </a:pPr>
            <a:r>
              <a:rPr lang="en-US" sz="4599" b="1" u="sng">
                <a:solidFill>
                  <a:srgbClr val="CB6CE6"/>
                </a:solidFill>
                <a:latin typeface="Canva Sans Bold"/>
                <a:ea typeface="Canva Sans Bold"/>
                <a:cs typeface="Canva Sans Bold"/>
                <a:sym typeface="Canva Sans Bold"/>
              </a:rPr>
              <a:t>Barriers and overcoming them</a:t>
            </a:r>
          </a:p>
        </p:txBody>
      </p:sp>
      <p:sp>
        <p:nvSpPr>
          <p:cNvPr id="23" name="TextBox 23"/>
          <p:cNvSpPr txBox="1"/>
          <p:nvPr/>
        </p:nvSpPr>
        <p:spPr>
          <a:xfrm>
            <a:off x="613508" y="6058427"/>
            <a:ext cx="7663607" cy="3191510"/>
          </a:xfrm>
          <a:prstGeom prst="rect">
            <a:avLst/>
          </a:prstGeom>
        </p:spPr>
        <p:txBody>
          <a:bodyPr lIns="0" tIns="0" rIns="0" bIns="0" rtlCol="0" anchor="t">
            <a:spAutoFit/>
          </a:bodyPr>
          <a:lstStyle/>
          <a:p>
            <a:pPr algn="ctr">
              <a:lnSpc>
                <a:spcPts val="3640"/>
              </a:lnSpc>
            </a:pPr>
            <a:r>
              <a:rPr lang="en-US" sz="2600" b="1">
                <a:solidFill>
                  <a:srgbClr val="CB6CE6"/>
                </a:solidFill>
                <a:latin typeface="Canva Sans Bold"/>
                <a:ea typeface="Canva Sans Bold"/>
                <a:cs typeface="Canva Sans Bold"/>
                <a:sym typeface="Canva Sans Bold"/>
              </a:rPr>
              <a:t>Breaking the barriers</a:t>
            </a:r>
          </a:p>
          <a:p>
            <a:pPr marL="561341" lvl="1" indent="-280670" algn="ctr">
              <a:lnSpc>
                <a:spcPts val="3640"/>
              </a:lnSpc>
              <a:buFont typeface="Arial"/>
              <a:buChar char="•"/>
            </a:pPr>
            <a:r>
              <a:rPr lang="en-US" sz="2600">
                <a:solidFill>
                  <a:srgbClr val="000000"/>
                </a:solidFill>
                <a:latin typeface="Canva Sans"/>
                <a:ea typeface="Canva Sans"/>
                <a:cs typeface="Canva Sans"/>
                <a:sym typeface="Canva Sans"/>
              </a:rPr>
              <a:t>Stronger and firm laws  (UNICEF, 2018).  </a:t>
            </a:r>
          </a:p>
          <a:p>
            <a:pPr marL="561341" lvl="1" indent="-280670" algn="ctr">
              <a:lnSpc>
                <a:spcPts val="3640"/>
              </a:lnSpc>
              <a:buFont typeface="Arial"/>
              <a:buChar char="•"/>
            </a:pPr>
            <a:r>
              <a:rPr lang="en-US" sz="2600">
                <a:solidFill>
                  <a:srgbClr val="000000"/>
                </a:solidFill>
                <a:latin typeface="Canva Sans"/>
                <a:ea typeface="Canva Sans"/>
                <a:cs typeface="Canva Sans"/>
                <a:sym typeface="Canva Sans"/>
              </a:rPr>
              <a:t>Improved bathroom facilties  (Sharma, 2025)..</a:t>
            </a:r>
          </a:p>
          <a:p>
            <a:pPr marL="561341" lvl="1" indent="-280670" algn="ctr">
              <a:lnSpc>
                <a:spcPts val="3640"/>
              </a:lnSpc>
              <a:buFont typeface="Arial"/>
              <a:buChar char="•"/>
            </a:pPr>
            <a:r>
              <a:rPr lang="en-US" sz="2600">
                <a:solidFill>
                  <a:srgbClr val="000000"/>
                </a:solidFill>
                <a:latin typeface="Canva Sans"/>
                <a:ea typeface="Canva Sans"/>
                <a:cs typeface="Canva Sans"/>
                <a:sym typeface="Canva Sans"/>
              </a:rPr>
              <a:t>Knowledge to families (UN Women, 2024). </a:t>
            </a:r>
          </a:p>
          <a:p>
            <a:pPr marL="561341" lvl="1" indent="-280670" algn="ctr">
              <a:lnSpc>
                <a:spcPts val="3640"/>
              </a:lnSpc>
              <a:buFont typeface="Arial"/>
              <a:buChar char="•"/>
            </a:pPr>
            <a:r>
              <a:rPr lang="en-US" sz="2600">
                <a:solidFill>
                  <a:srgbClr val="000000"/>
                </a:solidFill>
                <a:latin typeface="Canva Sans"/>
                <a:ea typeface="Canva Sans"/>
                <a:cs typeface="Canva Sans"/>
                <a:sym typeface="Canva Sans"/>
              </a:rPr>
              <a:t>Breaking down social norms (UN Women, 2024). </a:t>
            </a:r>
          </a:p>
        </p:txBody>
      </p:sp>
      <p:sp>
        <p:nvSpPr>
          <p:cNvPr id="24" name="TextBox 24"/>
          <p:cNvSpPr txBox="1"/>
          <p:nvPr/>
        </p:nvSpPr>
        <p:spPr>
          <a:xfrm>
            <a:off x="11971297" y="6804939"/>
            <a:ext cx="2206625" cy="323214"/>
          </a:xfrm>
          <a:prstGeom prst="rect">
            <a:avLst/>
          </a:prstGeom>
        </p:spPr>
        <p:txBody>
          <a:bodyPr lIns="0" tIns="0" rIns="0" bIns="0" rtlCol="0" anchor="t">
            <a:spAutoFit/>
          </a:bodyPr>
          <a:lstStyle/>
          <a:p>
            <a:pPr algn="ctr">
              <a:lnSpc>
                <a:spcPts val="2660"/>
              </a:lnSpc>
              <a:spcBef>
                <a:spcPct val="0"/>
              </a:spcBef>
            </a:pPr>
            <a:r>
              <a:rPr lang="en-US" sz="1900">
                <a:solidFill>
                  <a:srgbClr val="000000"/>
                </a:solidFill>
                <a:latin typeface="Canva Sans"/>
                <a:ea typeface="Canva Sans"/>
                <a:cs typeface="Canva Sans"/>
                <a:sym typeface="Canva Sans"/>
              </a:rPr>
              <a:t>(Ted Talks, no date)</a:t>
            </a:r>
          </a:p>
        </p:txBody>
      </p:sp>
      <p:sp>
        <p:nvSpPr>
          <p:cNvPr id="25" name="TextBox 25"/>
          <p:cNvSpPr txBox="1"/>
          <p:nvPr/>
        </p:nvSpPr>
        <p:spPr>
          <a:xfrm>
            <a:off x="16379026" y="587236"/>
            <a:ext cx="727770" cy="396239"/>
          </a:xfrm>
          <a:prstGeom prst="rect">
            <a:avLst/>
          </a:prstGeom>
        </p:spPr>
        <p:txBody>
          <a:bodyPr lIns="0" tIns="0" rIns="0" bIns="0" rtlCol="0" anchor="t">
            <a:spAutoFit/>
          </a:bodyPr>
          <a:lstStyle/>
          <a:p>
            <a:pPr algn="ctr">
              <a:lnSpc>
                <a:spcPts val="3360"/>
              </a:lnSpc>
              <a:spcBef>
                <a:spcPct val="0"/>
              </a:spcBef>
            </a:pPr>
            <a:r>
              <a:rPr lang="en-US" sz="2400">
                <a:solidFill>
                  <a:srgbClr val="000000"/>
                </a:solidFill>
                <a:latin typeface="Canva Sans"/>
                <a:ea typeface="Canva Sans"/>
                <a:cs typeface="Canva Sans"/>
                <a:sym typeface="Canva Sans"/>
              </a:rPr>
              <a:t>Faith</a:t>
            </a:r>
          </a:p>
        </p:txBody>
      </p:sp>
    </p:spTree>
  </p:cSld>
  <p:clrMapOvr>
    <a:masterClrMapping/>
  </p:clrMapOvr>
  <p:transition>
    <p:circl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64156" y="270686"/>
            <a:ext cx="17759687" cy="9745628"/>
          </a:xfrm>
          <a:custGeom>
            <a:avLst/>
            <a:gdLst/>
            <a:ahLst/>
            <a:cxnLst/>
            <a:rect l="l" t="t" r="r" b="b"/>
            <a:pathLst>
              <a:path w="17759687" h="9745628">
                <a:moveTo>
                  <a:pt x="0" y="0"/>
                </a:moveTo>
                <a:lnTo>
                  <a:pt x="17759688" y="0"/>
                </a:lnTo>
                <a:lnTo>
                  <a:pt x="17759688" y="9745628"/>
                </a:lnTo>
                <a:lnTo>
                  <a:pt x="0" y="974562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543652" y="1383318"/>
            <a:ext cx="17200697" cy="8214526"/>
          </a:xfrm>
          <a:prstGeom prst="rect">
            <a:avLst/>
          </a:prstGeom>
        </p:spPr>
        <p:txBody>
          <a:bodyPr lIns="0" tIns="0" rIns="0" bIns="0" rtlCol="0" anchor="t">
            <a:spAutoFit/>
          </a:bodyPr>
          <a:lstStyle/>
          <a:p>
            <a:pPr algn="ctr">
              <a:lnSpc>
                <a:spcPts val="2930"/>
              </a:lnSpc>
            </a:pPr>
            <a:r>
              <a:rPr lang="en-US" sz="2093">
                <a:solidFill>
                  <a:srgbClr val="000000"/>
                </a:solidFill>
                <a:latin typeface="Canva Sans"/>
                <a:ea typeface="Canva Sans"/>
                <a:cs typeface="Canva Sans"/>
                <a:sym typeface="Canva Sans"/>
              </a:rPr>
              <a:t>BBC, (2025) </a:t>
            </a:r>
            <a:r>
              <a:rPr lang="en-US" sz="2093" i="1">
                <a:solidFill>
                  <a:srgbClr val="000000"/>
                </a:solidFill>
                <a:latin typeface="Canva Sans Italics"/>
                <a:ea typeface="Canva Sans Italics"/>
                <a:cs typeface="Canva Sans Italics"/>
                <a:sym typeface="Canva Sans Italics"/>
              </a:rPr>
              <a:t>Bangladesh Country Profile.  </a:t>
            </a:r>
            <a:r>
              <a:rPr lang="en-US" sz="2093">
                <a:solidFill>
                  <a:srgbClr val="000000"/>
                </a:solidFill>
                <a:latin typeface="Canva Sans"/>
                <a:ea typeface="Canva Sans"/>
                <a:cs typeface="Canva Sans"/>
                <a:sym typeface="Canva Sans"/>
              </a:rPr>
              <a:t>Available at: </a:t>
            </a:r>
            <a:r>
              <a:rPr lang="en-US" sz="2093" u="sng">
                <a:solidFill>
                  <a:srgbClr val="000000"/>
                </a:solidFill>
                <a:latin typeface="Canva Sans"/>
                <a:ea typeface="Canva Sans"/>
                <a:cs typeface="Canva Sans"/>
                <a:sym typeface="Canva Sans"/>
                <a:hlinkClick r:id="rId4" tooltip="https://www.bbc.co.uk/news/world-south-asia-12650940"/>
              </a:rPr>
              <a:t>https://www.bbc.co.uk/news/world-south-asia-12650940</a:t>
            </a:r>
            <a:r>
              <a:rPr lang="en-US" sz="2093">
                <a:solidFill>
                  <a:srgbClr val="000000"/>
                </a:solidFill>
                <a:latin typeface="Canva Sans"/>
                <a:ea typeface="Canva Sans"/>
                <a:cs typeface="Canva Sans"/>
                <a:sym typeface="Canva Sans"/>
              </a:rPr>
              <a:t> (Accessed: 17 February 2026).</a:t>
            </a:r>
          </a:p>
          <a:p>
            <a:pPr algn="ctr">
              <a:lnSpc>
                <a:spcPts val="1388"/>
              </a:lnSpc>
            </a:pPr>
            <a:endParaRPr lang="en-US" sz="2093">
              <a:solidFill>
                <a:srgbClr val="000000"/>
              </a:solidFill>
              <a:latin typeface="Canva Sans"/>
              <a:ea typeface="Canva Sans"/>
              <a:cs typeface="Canva Sans"/>
              <a:sym typeface="Canva Sans"/>
            </a:endParaRPr>
          </a:p>
          <a:p>
            <a:pPr algn="ctr">
              <a:lnSpc>
                <a:spcPts val="2930"/>
              </a:lnSpc>
            </a:pPr>
            <a:r>
              <a:rPr lang="en-US" sz="2093">
                <a:solidFill>
                  <a:srgbClr val="000000"/>
                </a:solidFill>
                <a:latin typeface="Canva Sans"/>
                <a:ea typeface="Canva Sans"/>
                <a:cs typeface="Canva Sans"/>
                <a:sym typeface="Canva Sans"/>
              </a:rPr>
              <a:t>Country Meters, (2026)</a:t>
            </a:r>
            <a:r>
              <a:rPr lang="en-US" sz="2093" i="1">
                <a:solidFill>
                  <a:srgbClr val="000000"/>
                </a:solidFill>
                <a:latin typeface="Canva Sans Italics"/>
                <a:ea typeface="Canva Sans Italics"/>
                <a:cs typeface="Canva Sans Italics"/>
                <a:sym typeface="Canva Sans Italics"/>
              </a:rPr>
              <a:t> Bangladesh Population.</a:t>
            </a:r>
            <a:r>
              <a:rPr lang="en-US" sz="2093">
                <a:solidFill>
                  <a:srgbClr val="000000"/>
                </a:solidFill>
                <a:latin typeface="Canva Sans"/>
                <a:ea typeface="Canva Sans"/>
                <a:cs typeface="Canva Sans"/>
                <a:sym typeface="Canva Sans"/>
              </a:rPr>
              <a:t> Available at: </a:t>
            </a:r>
            <a:r>
              <a:rPr lang="en-US" sz="2093" u="sng">
                <a:solidFill>
                  <a:srgbClr val="000000"/>
                </a:solidFill>
                <a:latin typeface="Canva Sans"/>
                <a:ea typeface="Canva Sans"/>
                <a:cs typeface="Canva Sans"/>
                <a:sym typeface="Canva Sans"/>
                <a:hlinkClick r:id="rId5" tooltip="https://countrymeters.info/en/Bangladesh"/>
              </a:rPr>
              <a:t>https://countrymeters.info/en/Bangladesh</a:t>
            </a:r>
            <a:r>
              <a:rPr lang="en-US" sz="2093">
                <a:solidFill>
                  <a:srgbClr val="000000"/>
                </a:solidFill>
                <a:latin typeface="Canva Sans"/>
                <a:ea typeface="Canva Sans"/>
                <a:cs typeface="Canva Sans"/>
                <a:sym typeface="Canva Sans"/>
              </a:rPr>
              <a:t> (Accessed: 17 February 2026).</a:t>
            </a:r>
          </a:p>
          <a:p>
            <a:pPr algn="ctr">
              <a:lnSpc>
                <a:spcPts val="1388"/>
              </a:lnSpc>
            </a:pPr>
            <a:endParaRPr lang="en-US" sz="2093">
              <a:solidFill>
                <a:srgbClr val="000000"/>
              </a:solidFill>
              <a:latin typeface="Canva Sans"/>
              <a:ea typeface="Canva Sans"/>
              <a:cs typeface="Canva Sans"/>
              <a:sym typeface="Canva Sans"/>
            </a:endParaRPr>
          </a:p>
          <a:p>
            <a:pPr algn="ctr">
              <a:lnSpc>
                <a:spcPts val="2930"/>
              </a:lnSpc>
            </a:pPr>
            <a:r>
              <a:rPr lang="en-US" sz="2093">
                <a:solidFill>
                  <a:srgbClr val="000000"/>
                </a:solidFill>
                <a:latin typeface="Canva Sans"/>
                <a:ea typeface="Canva Sans"/>
                <a:cs typeface="Canva Sans"/>
                <a:sym typeface="Canva Sans"/>
              </a:rPr>
              <a:t>Create, (2010) </a:t>
            </a:r>
            <a:r>
              <a:rPr lang="en-US" sz="2093" i="1">
                <a:solidFill>
                  <a:srgbClr val="000000"/>
                </a:solidFill>
                <a:latin typeface="Canva Sans Italics"/>
                <a:ea typeface="Canva Sans Italics"/>
                <a:cs typeface="Canva Sans Italics"/>
                <a:sym typeface="Canva Sans Italics"/>
              </a:rPr>
              <a:t>Equity and Access to Education in Bangladesh. </a:t>
            </a:r>
            <a:r>
              <a:rPr lang="en-US" sz="2093">
                <a:solidFill>
                  <a:srgbClr val="000000"/>
                </a:solidFill>
                <a:latin typeface="Canva Sans"/>
                <a:ea typeface="Canva Sans"/>
                <a:cs typeface="Canva Sans"/>
                <a:sym typeface="Canva Sans"/>
              </a:rPr>
              <a:t>Available at: </a:t>
            </a:r>
            <a:r>
              <a:rPr lang="en-US" sz="2093" u="sng">
                <a:solidFill>
                  <a:srgbClr val="000000"/>
                </a:solidFill>
                <a:latin typeface="Canva Sans"/>
                <a:ea typeface="Canva Sans"/>
                <a:cs typeface="Canva Sans"/>
                <a:sym typeface="Canva Sans"/>
                <a:hlinkClick r:id="rId6" tooltip="http://www.create-rpc.org/pdf_documents/Bangladesh_Policy_Brief_2.pdf"/>
              </a:rPr>
              <a:t>http://www.create-rpc.org/pdf_documents/Bangladesh_Policy_Brief_2.pdf</a:t>
            </a:r>
            <a:r>
              <a:rPr lang="en-US" sz="2093">
                <a:solidFill>
                  <a:srgbClr val="000000"/>
                </a:solidFill>
                <a:latin typeface="Canva Sans"/>
                <a:ea typeface="Canva Sans"/>
                <a:cs typeface="Canva Sans"/>
                <a:sym typeface="Canva Sans"/>
              </a:rPr>
              <a:t> (Accessed: 17 February 2026).</a:t>
            </a:r>
          </a:p>
          <a:p>
            <a:pPr algn="ctr">
              <a:lnSpc>
                <a:spcPts val="1388"/>
              </a:lnSpc>
            </a:pPr>
            <a:endParaRPr lang="en-US" sz="2093">
              <a:solidFill>
                <a:srgbClr val="000000"/>
              </a:solidFill>
              <a:latin typeface="Canva Sans"/>
              <a:ea typeface="Canva Sans"/>
              <a:cs typeface="Canva Sans"/>
              <a:sym typeface="Canva Sans"/>
            </a:endParaRPr>
          </a:p>
          <a:p>
            <a:pPr algn="ctr">
              <a:lnSpc>
                <a:spcPts val="2930"/>
              </a:lnSpc>
            </a:pPr>
            <a:r>
              <a:rPr lang="en-US" sz="2093">
                <a:solidFill>
                  <a:srgbClr val="000000"/>
                </a:solidFill>
                <a:latin typeface="Canva Sans"/>
                <a:ea typeface="Canva Sans"/>
                <a:cs typeface="Canva Sans"/>
                <a:sym typeface="Canva Sans"/>
              </a:rPr>
              <a:t>Flag Lane, (no date) </a:t>
            </a:r>
            <a:r>
              <a:rPr lang="en-US" sz="2093" i="1">
                <a:solidFill>
                  <a:srgbClr val="000000"/>
                </a:solidFill>
                <a:latin typeface="Canva Sans Italics"/>
                <a:ea typeface="Canva Sans Italics"/>
                <a:cs typeface="Canva Sans Italics"/>
                <a:sym typeface="Canva Sans Italics"/>
              </a:rPr>
              <a:t>Bangladesh Flag</a:t>
            </a:r>
            <a:r>
              <a:rPr lang="en-US" sz="2093">
                <a:solidFill>
                  <a:srgbClr val="000000"/>
                </a:solidFill>
                <a:latin typeface="Canva Sans"/>
                <a:ea typeface="Canva Sans"/>
                <a:cs typeface="Canva Sans"/>
                <a:sym typeface="Canva Sans"/>
              </a:rPr>
              <a:t>. Available at: </a:t>
            </a:r>
            <a:r>
              <a:rPr lang="en-US" sz="2093" u="sng">
                <a:solidFill>
                  <a:srgbClr val="000000"/>
                </a:solidFill>
                <a:latin typeface="Canva Sans"/>
                <a:ea typeface="Canva Sans"/>
                <a:cs typeface="Canva Sans"/>
                <a:sym typeface="Canva Sans"/>
                <a:hlinkClick r:id="rId7" tooltip="https://flaglane.com/download/bangladesh-flag/"/>
              </a:rPr>
              <a:t>https://flaglane.com/download/bangladesh-flag/</a:t>
            </a:r>
            <a:r>
              <a:rPr lang="en-US" sz="2093">
                <a:solidFill>
                  <a:srgbClr val="000000"/>
                </a:solidFill>
                <a:latin typeface="Canva Sans"/>
                <a:ea typeface="Canva Sans"/>
                <a:cs typeface="Canva Sans"/>
                <a:sym typeface="Canva Sans"/>
              </a:rPr>
              <a:t> (Accessed: 17 February 2026).</a:t>
            </a:r>
          </a:p>
          <a:p>
            <a:pPr algn="ctr">
              <a:lnSpc>
                <a:spcPts val="1388"/>
              </a:lnSpc>
            </a:pPr>
            <a:endParaRPr lang="en-US" sz="2093">
              <a:solidFill>
                <a:srgbClr val="000000"/>
              </a:solidFill>
              <a:latin typeface="Canva Sans"/>
              <a:ea typeface="Canva Sans"/>
              <a:cs typeface="Canva Sans"/>
              <a:sym typeface="Canva Sans"/>
            </a:endParaRPr>
          </a:p>
          <a:p>
            <a:pPr algn="ctr">
              <a:lnSpc>
                <a:spcPts val="2930"/>
              </a:lnSpc>
            </a:pPr>
            <a:r>
              <a:rPr lang="en-US" sz="2093">
                <a:solidFill>
                  <a:srgbClr val="000000"/>
                </a:solidFill>
                <a:latin typeface="Canva Sans"/>
                <a:ea typeface="Canva Sans"/>
                <a:cs typeface="Canva Sans"/>
                <a:sym typeface="Canva Sans"/>
              </a:rPr>
              <a:t>Sharma, S. (2025) </a:t>
            </a:r>
            <a:r>
              <a:rPr lang="en-US" sz="2093" i="1">
                <a:solidFill>
                  <a:srgbClr val="000000"/>
                </a:solidFill>
                <a:latin typeface="Canva Sans Italics"/>
                <a:ea typeface="Canva Sans Italics"/>
                <a:cs typeface="Canva Sans Italics"/>
                <a:sym typeface="Canva Sans Italics"/>
              </a:rPr>
              <a:t>5 Things UNICEF has been doing on Menstrual Hygiene Management in Bangladesh. </a:t>
            </a:r>
            <a:r>
              <a:rPr lang="en-US" sz="2093">
                <a:solidFill>
                  <a:srgbClr val="000000"/>
                </a:solidFill>
                <a:latin typeface="Canva Sans"/>
                <a:ea typeface="Canva Sans"/>
                <a:cs typeface="Canva Sans"/>
                <a:sym typeface="Canva Sans"/>
              </a:rPr>
              <a:t>Available at: </a:t>
            </a:r>
            <a:r>
              <a:rPr lang="en-US" sz="2093" u="sng">
                <a:solidFill>
                  <a:srgbClr val="000000"/>
                </a:solidFill>
                <a:latin typeface="Canva Sans"/>
                <a:ea typeface="Canva Sans"/>
                <a:cs typeface="Canva Sans"/>
                <a:sym typeface="Canva Sans"/>
                <a:hlinkClick r:id="rId8" tooltip="https://www.unicef.org/bangladesh/en/stories/5-things-unicef-has-been-doing-menstrual-hygiene-management-bangladesh"/>
              </a:rPr>
              <a:t>https://www.unicef.org/bangladesh/en/stories/5-things-unicef-has-been-doing-menstrual-hygiene-management-bangladesh</a:t>
            </a:r>
            <a:r>
              <a:rPr lang="en-US" sz="2093">
                <a:solidFill>
                  <a:srgbClr val="000000"/>
                </a:solidFill>
                <a:latin typeface="Canva Sans"/>
                <a:ea typeface="Canva Sans"/>
                <a:cs typeface="Canva Sans"/>
                <a:sym typeface="Canva Sans"/>
              </a:rPr>
              <a:t> (Accessed: 17 February 2026).</a:t>
            </a:r>
          </a:p>
          <a:p>
            <a:pPr algn="ctr">
              <a:lnSpc>
                <a:spcPts val="1388"/>
              </a:lnSpc>
            </a:pPr>
            <a:endParaRPr lang="en-US" sz="2093">
              <a:solidFill>
                <a:srgbClr val="000000"/>
              </a:solidFill>
              <a:latin typeface="Canva Sans"/>
              <a:ea typeface="Canva Sans"/>
              <a:cs typeface="Canva Sans"/>
              <a:sym typeface="Canva Sans"/>
            </a:endParaRPr>
          </a:p>
          <a:p>
            <a:pPr algn="ctr">
              <a:lnSpc>
                <a:spcPts val="2930"/>
              </a:lnSpc>
            </a:pPr>
            <a:r>
              <a:rPr lang="en-US" sz="2093">
                <a:solidFill>
                  <a:srgbClr val="000000"/>
                </a:solidFill>
                <a:latin typeface="Canva Sans"/>
                <a:ea typeface="Canva Sans"/>
                <a:cs typeface="Canva Sans"/>
                <a:sym typeface="Canva Sans"/>
              </a:rPr>
              <a:t>Ted Talks, (no date) </a:t>
            </a:r>
            <a:r>
              <a:rPr lang="en-US" sz="2093" i="1">
                <a:solidFill>
                  <a:srgbClr val="000000"/>
                </a:solidFill>
                <a:latin typeface="Canva Sans Italics"/>
                <a:ea typeface="Canva Sans Italics"/>
                <a:cs typeface="Canva Sans Italics"/>
                <a:sym typeface="Canva Sans Italics"/>
              </a:rPr>
              <a:t>The Importance of Educating Girls</a:t>
            </a:r>
            <a:r>
              <a:rPr lang="en-US" sz="2093">
                <a:solidFill>
                  <a:srgbClr val="000000"/>
                </a:solidFill>
                <a:latin typeface="Canva Sans"/>
                <a:ea typeface="Canva Sans"/>
                <a:cs typeface="Canva Sans"/>
                <a:sym typeface="Canva Sans"/>
              </a:rPr>
              <a:t>. Available at: </a:t>
            </a:r>
            <a:r>
              <a:rPr lang="en-US" sz="2093" u="sng">
                <a:solidFill>
                  <a:srgbClr val="000000"/>
                </a:solidFill>
                <a:latin typeface="Canva Sans"/>
                <a:ea typeface="Canva Sans"/>
                <a:cs typeface="Canva Sans"/>
                <a:sym typeface="Canva Sans"/>
                <a:hlinkClick r:id="rId9" tooltip="https://www.ted.com/playlists/193/the_importance_of_educating_gi"/>
              </a:rPr>
              <a:t>https://www.ted.com/playlists/193/the_importance_of_educating_gi</a:t>
            </a:r>
            <a:r>
              <a:rPr lang="en-US" sz="2093">
                <a:solidFill>
                  <a:srgbClr val="000000"/>
                </a:solidFill>
                <a:latin typeface="Canva Sans"/>
                <a:ea typeface="Canva Sans"/>
                <a:cs typeface="Canva Sans"/>
                <a:sym typeface="Canva Sans"/>
              </a:rPr>
              <a:t> (Accessed: 17 February 2026).</a:t>
            </a:r>
          </a:p>
          <a:p>
            <a:pPr algn="ctr">
              <a:lnSpc>
                <a:spcPts val="1388"/>
              </a:lnSpc>
            </a:pPr>
            <a:endParaRPr lang="en-US" sz="2093">
              <a:solidFill>
                <a:srgbClr val="000000"/>
              </a:solidFill>
              <a:latin typeface="Canva Sans"/>
              <a:ea typeface="Canva Sans"/>
              <a:cs typeface="Canva Sans"/>
              <a:sym typeface="Canva Sans"/>
            </a:endParaRPr>
          </a:p>
          <a:p>
            <a:pPr algn="ctr">
              <a:lnSpc>
                <a:spcPts val="2930"/>
              </a:lnSpc>
            </a:pPr>
            <a:r>
              <a:rPr lang="en-US" sz="2093">
                <a:solidFill>
                  <a:srgbClr val="000000"/>
                </a:solidFill>
                <a:latin typeface="Canva Sans"/>
                <a:ea typeface="Canva Sans"/>
                <a:cs typeface="Canva Sans"/>
                <a:sym typeface="Canva Sans"/>
              </a:rPr>
              <a:t>UN Women, (2024) </a:t>
            </a:r>
            <a:r>
              <a:rPr lang="en-US" sz="2093" i="1">
                <a:solidFill>
                  <a:srgbClr val="000000"/>
                </a:solidFill>
                <a:latin typeface="Canva Sans Italics"/>
                <a:ea typeface="Canva Sans Italics"/>
                <a:cs typeface="Canva Sans Italics"/>
                <a:sym typeface="Canva Sans Italics"/>
              </a:rPr>
              <a:t>Gender Equality Brief. </a:t>
            </a:r>
            <a:r>
              <a:rPr lang="en-US" sz="2093">
                <a:solidFill>
                  <a:srgbClr val="000000"/>
                </a:solidFill>
                <a:latin typeface="Canva Sans"/>
                <a:ea typeface="Canva Sans"/>
                <a:cs typeface="Canva Sans"/>
                <a:sym typeface="Canva Sans"/>
              </a:rPr>
              <a:t>Available at: </a:t>
            </a:r>
            <a:r>
              <a:rPr lang="en-US" sz="2093" u="sng">
                <a:solidFill>
                  <a:srgbClr val="000000"/>
                </a:solidFill>
                <a:latin typeface="Canva Sans"/>
                <a:ea typeface="Canva Sans"/>
                <a:cs typeface="Canva Sans"/>
                <a:sym typeface="Canva Sans"/>
                <a:hlinkClick r:id="rId10" tooltip="https://asiapacific.unwomen.org/sites/default/files/2024-04/bd-c836-gender-equality-brief_bangladesh_2024.pdf"/>
              </a:rPr>
              <a:t>https://asiapacific.unwomen.org/sites/default/files/2024-04/bd-c836-gender-equality-brief_bangladesh_2024.pdf</a:t>
            </a:r>
            <a:r>
              <a:rPr lang="en-US" sz="2093">
                <a:solidFill>
                  <a:srgbClr val="000000"/>
                </a:solidFill>
                <a:latin typeface="Canva Sans"/>
                <a:ea typeface="Canva Sans"/>
                <a:cs typeface="Canva Sans"/>
                <a:sym typeface="Canva Sans"/>
              </a:rPr>
              <a:t> (Accessed: 17 February 2026).</a:t>
            </a:r>
          </a:p>
          <a:p>
            <a:pPr algn="ctr">
              <a:lnSpc>
                <a:spcPts val="1388"/>
              </a:lnSpc>
            </a:pPr>
            <a:endParaRPr lang="en-US" sz="2093">
              <a:solidFill>
                <a:srgbClr val="000000"/>
              </a:solidFill>
              <a:latin typeface="Canva Sans"/>
              <a:ea typeface="Canva Sans"/>
              <a:cs typeface="Canva Sans"/>
              <a:sym typeface="Canva Sans"/>
            </a:endParaRPr>
          </a:p>
          <a:p>
            <a:pPr algn="ctr">
              <a:lnSpc>
                <a:spcPts val="2930"/>
              </a:lnSpc>
            </a:pPr>
            <a:r>
              <a:rPr lang="en-US" sz="2093">
                <a:solidFill>
                  <a:srgbClr val="000000"/>
                </a:solidFill>
                <a:latin typeface="Canva Sans"/>
                <a:ea typeface="Canva Sans"/>
                <a:cs typeface="Canva Sans"/>
                <a:sym typeface="Canva Sans"/>
              </a:rPr>
              <a:t>UNCRC (no date</a:t>
            </a:r>
            <a:r>
              <a:rPr lang="en-US" sz="2093" i="1">
                <a:solidFill>
                  <a:srgbClr val="000000"/>
                </a:solidFill>
                <a:latin typeface="Canva Sans Italics"/>
                <a:ea typeface="Canva Sans Italics"/>
                <a:cs typeface="Canva Sans Italics"/>
                <a:sym typeface="Canva Sans Italics"/>
              </a:rPr>
              <a:t>) What Is The UNCRC? </a:t>
            </a:r>
            <a:r>
              <a:rPr lang="en-US" sz="2093">
                <a:solidFill>
                  <a:srgbClr val="000000"/>
                </a:solidFill>
                <a:latin typeface="Canva Sans"/>
                <a:ea typeface="Canva Sans"/>
                <a:cs typeface="Canva Sans"/>
                <a:sym typeface="Canva Sans"/>
              </a:rPr>
              <a:t>Available at: </a:t>
            </a:r>
            <a:r>
              <a:rPr lang="en-US" sz="2093" u="sng">
                <a:solidFill>
                  <a:srgbClr val="000000"/>
                </a:solidFill>
                <a:latin typeface="Canva Sans"/>
                <a:ea typeface="Canva Sans"/>
                <a:cs typeface="Canva Sans"/>
                <a:sym typeface="Canva Sans"/>
                <a:hlinkClick r:id="rId11" tooltip="https://www.unicef.org.uk/what-we-do/un-convention-child-rights/"/>
              </a:rPr>
              <a:t>https://www.unicef.org.uk/what-we-do/un-convention-child-rights/</a:t>
            </a:r>
            <a:r>
              <a:rPr lang="en-US" sz="2093">
                <a:solidFill>
                  <a:srgbClr val="000000"/>
                </a:solidFill>
                <a:latin typeface="Canva Sans"/>
                <a:ea typeface="Canva Sans"/>
                <a:cs typeface="Canva Sans"/>
                <a:sym typeface="Canva Sans"/>
              </a:rPr>
              <a:t> (Accessed: 17 February 2026).</a:t>
            </a:r>
          </a:p>
          <a:p>
            <a:pPr algn="ctr">
              <a:lnSpc>
                <a:spcPts val="1388"/>
              </a:lnSpc>
            </a:pPr>
            <a:endParaRPr lang="en-US" sz="2093">
              <a:solidFill>
                <a:srgbClr val="000000"/>
              </a:solidFill>
              <a:latin typeface="Canva Sans"/>
              <a:ea typeface="Canva Sans"/>
              <a:cs typeface="Canva Sans"/>
              <a:sym typeface="Canva Sans"/>
            </a:endParaRPr>
          </a:p>
          <a:p>
            <a:pPr algn="ctr">
              <a:lnSpc>
                <a:spcPts val="2930"/>
              </a:lnSpc>
            </a:pPr>
            <a:r>
              <a:rPr lang="en-US" sz="2093">
                <a:solidFill>
                  <a:srgbClr val="000000"/>
                </a:solidFill>
                <a:latin typeface="Canva Sans"/>
                <a:ea typeface="Canva Sans"/>
                <a:cs typeface="Canva Sans"/>
                <a:sym typeface="Canva Sans"/>
              </a:rPr>
              <a:t>UNICEF, (2018)</a:t>
            </a:r>
            <a:r>
              <a:rPr lang="en-US" sz="2093" i="1">
                <a:solidFill>
                  <a:srgbClr val="000000"/>
                </a:solidFill>
                <a:latin typeface="Canva Sans Italics"/>
                <a:ea typeface="Canva Sans Italics"/>
                <a:cs typeface="Canva Sans Italics"/>
                <a:sym typeface="Canva Sans Italics"/>
              </a:rPr>
              <a:t> A Scoping Analysis of Budget Allocations for Ending Child Marriage in Bangladesh</a:t>
            </a:r>
            <a:r>
              <a:rPr lang="en-US" sz="2093">
                <a:solidFill>
                  <a:srgbClr val="000000"/>
                </a:solidFill>
                <a:latin typeface="Canva Sans"/>
                <a:ea typeface="Canva Sans"/>
                <a:cs typeface="Canva Sans"/>
                <a:sym typeface="Canva Sans"/>
              </a:rPr>
              <a:t>. Available at: </a:t>
            </a:r>
            <a:r>
              <a:rPr lang="en-US" sz="2093" u="sng">
                <a:solidFill>
                  <a:srgbClr val="000000"/>
                </a:solidFill>
                <a:latin typeface="Canva Sans"/>
                <a:ea typeface="Canva Sans"/>
                <a:cs typeface="Canva Sans"/>
                <a:sym typeface="Canva Sans"/>
                <a:hlinkClick r:id="rId12" tooltip="https://www.worldbank.org/en/country/bangladesh/publication/bangladesh-gender-assessment"/>
              </a:rPr>
              <a:t>https://www.worldbank.org/en/country/bangladesh/publication/bangladesh-gender-assessment</a:t>
            </a:r>
            <a:r>
              <a:rPr lang="en-US" sz="2093">
                <a:solidFill>
                  <a:srgbClr val="000000"/>
                </a:solidFill>
                <a:latin typeface="Canva Sans"/>
                <a:ea typeface="Canva Sans"/>
                <a:cs typeface="Canva Sans"/>
                <a:sym typeface="Canva Sans"/>
              </a:rPr>
              <a:t> (Accessed: 17 February 2026).</a:t>
            </a:r>
          </a:p>
          <a:p>
            <a:pPr algn="ctr">
              <a:lnSpc>
                <a:spcPts val="1388"/>
              </a:lnSpc>
            </a:pPr>
            <a:endParaRPr lang="en-US" sz="2093">
              <a:solidFill>
                <a:srgbClr val="000000"/>
              </a:solidFill>
              <a:latin typeface="Canva Sans"/>
              <a:ea typeface="Canva Sans"/>
              <a:cs typeface="Canva Sans"/>
              <a:sym typeface="Canva Sans"/>
            </a:endParaRPr>
          </a:p>
          <a:p>
            <a:pPr algn="ctr">
              <a:lnSpc>
                <a:spcPts val="2930"/>
              </a:lnSpc>
              <a:spcBef>
                <a:spcPct val="0"/>
              </a:spcBef>
            </a:pPr>
            <a:endParaRPr lang="en-US" sz="2093">
              <a:solidFill>
                <a:srgbClr val="000000"/>
              </a:solidFill>
              <a:latin typeface="Canva Sans"/>
              <a:ea typeface="Canva Sans"/>
              <a:cs typeface="Canva Sans"/>
              <a:sym typeface="Canva Sans"/>
            </a:endParaRPr>
          </a:p>
        </p:txBody>
      </p:sp>
      <p:sp>
        <p:nvSpPr>
          <p:cNvPr id="4" name="TextBox 4"/>
          <p:cNvSpPr txBox="1"/>
          <p:nvPr/>
        </p:nvSpPr>
        <p:spPr>
          <a:xfrm>
            <a:off x="7671270" y="514350"/>
            <a:ext cx="2083911" cy="514350"/>
          </a:xfrm>
          <a:prstGeom prst="rect">
            <a:avLst/>
          </a:prstGeom>
        </p:spPr>
        <p:txBody>
          <a:bodyPr lIns="0" tIns="0" rIns="0" bIns="0" rtlCol="0" anchor="t">
            <a:spAutoFit/>
          </a:bodyPr>
          <a:lstStyle/>
          <a:p>
            <a:pPr algn="ctr">
              <a:lnSpc>
                <a:spcPts val="4200"/>
              </a:lnSpc>
              <a:spcBef>
                <a:spcPct val="0"/>
              </a:spcBef>
            </a:pPr>
            <a:r>
              <a:rPr lang="en-US" sz="3000" b="1" u="sng">
                <a:solidFill>
                  <a:srgbClr val="CB6CE6"/>
                </a:solidFill>
                <a:latin typeface="Canva Sans Bold"/>
                <a:ea typeface="Canva Sans Bold"/>
                <a:cs typeface="Canva Sans Bold"/>
                <a:sym typeface="Canva Sans Bold"/>
              </a:rPr>
              <a:t>References</a:t>
            </a:r>
          </a:p>
        </p:txBody>
      </p:sp>
      <p:sp>
        <p:nvSpPr>
          <p:cNvPr id="5" name="TextBox 5"/>
          <p:cNvSpPr txBox="1"/>
          <p:nvPr/>
        </p:nvSpPr>
        <p:spPr>
          <a:xfrm>
            <a:off x="16379026" y="587236"/>
            <a:ext cx="727770" cy="396239"/>
          </a:xfrm>
          <a:prstGeom prst="rect">
            <a:avLst/>
          </a:prstGeom>
        </p:spPr>
        <p:txBody>
          <a:bodyPr lIns="0" tIns="0" rIns="0" bIns="0" rtlCol="0" anchor="t">
            <a:spAutoFit/>
          </a:bodyPr>
          <a:lstStyle/>
          <a:p>
            <a:pPr algn="ctr">
              <a:lnSpc>
                <a:spcPts val="3360"/>
              </a:lnSpc>
              <a:spcBef>
                <a:spcPct val="0"/>
              </a:spcBef>
            </a:pPr>
            <a:r>
              <a:rPr lang="en-US" sz="2400">
                <a:solidFill>
                  <a:srgbClr val="000000"/>
                </a:solidFill>
                <a:latin typeface="Canva Sans"/>
                <a:ea typeface="Canva Sans"/>
                <a:cs typeface="Canva Sans"/>
                <a:sym typeface="Canva Sans"/>
              </a:rPr>
              <a:t>Faith</a:t>
            </a:r>
          </a:p>
        </p:txBody>
      </p:sp>
    </p:spTree>
  </p:cSld>
  <p:clrMapOvr>
    <a:masterClrMapping/>
  </p:clrMapOvr>
  <p:transition>
    <p:circl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64156" y="270686"/>
            <a:ext cx="17759687" cy="9745628"/>
          </a:xfrm>
          <a:custGeom>
            <a:avLst/>
            <a:gdLst/>
            <a:ahLst/>
            <a:cxnLst/>
            <a:rect l="l" t="t" r="r" b="b"/>
            <a:pathLst>
              <a:path w="17759687" h="9745628">
                <a:moveTo>
                  <a:pt x="0" y="0"/>
                </a:moveTo>
                <a:lnTo>
                  <a:pt x="17759688" y="0"/>
                </a:lnTo>
                <a:lnTo>
                  <a:pt x="17759688" y="9745628"/>
                </a:lnTo>
                <a:lnTo>
                  <a:pt x="0" y="974562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1377218" y="1428926"/>
            <a:ext cx="15533565" cy="5557139"/>
          </a:xfrm>
          <a:prstGeom prst="rect">
            <a:avLst/>
          </a:prstGeom>
        </p:spPr>
        <p:txBody>
          <a:bodyPr lIns="0" tIns="0" rIns="0" bIns="0" rtlCol="0" anchor="t">
            <a:spAutoFit/>
          </a:bodyPr>
          <a:lstStyle/>
          <a:p>
            <a:pPr algn="ctr">
              <a:lnSpc>
                <a:spcPts val="2926"/>
              </a:lnSpc>
              <a:spcBef>
                <a:spcPct val="0"/>
              </a:spcBef>
            </a:pPr>
            <a:r>
              <a:rPr lang="en-US" sz="2090">
                <a:solidFill>
                  <a:srgbClr val="000000"/>
                </a:solidFill>
                <a:latin typeface="Canva Sans"/>
                <a:ea typeface="Canva Sans"/>
                <a:cs typeface="Canva Sans"/>
                <a:sym typeface="Canva Sans"/>
              </a:rPr>
              <a:t>UNICEF, (2025) </a:t>
            </a:r>
            <a:r>
              <a:rPr lang="en-US" sz="2090" i="1">
                <a:solidFill>
                  <a:srgbClr val="000000"/>
                </a:solidFill>
                <a:latin typeface="Canva Sans Italics"/>
                <a:ea typeface="Canva Sans Italics"/>
                <a:cs typeface="Canva Sans Italics"/>
                <a:sym typeface="Canva Sans Italics"/>
              </a:rPr>
              <a:t>Gender Equality: Education and Skills. </a:t>
            </a:r>
            <a:r>
              <a:rPr lang="en-US" sz="2090">
                <a:solidFill>
                  <a:srgbClr val="000000"/>
                </a:solidFill>
                <a:latin typeface="Canva Sans"/>
                <a:ea typeface="Canva Sans"/>
                <a:cs typeface="Canva Sans"/>
                <a:sym typeface="Canva Sans"/>
              </a:rPr>
              <a:t>Available at: https://data.unicef.org/topic/gender/gender-disparities-in-education/ (Accessed: 17 February 2026).</a:t>
            </a:r>
          </a:p>
          <a:p>
            <a:pPr algn="ctr">
              <a:lnSpc>
                <a:spcPts val="2926"/>
              </a:lnSpc>
              <a:spcBef>
                <a:spcPct val="0"/>
              </a:spcBef>
            </a:pPr>
            <a:endParaRPr lang="en-US" sz="2090">
              <a:solidFill>
                <a:srgbClr val="000000"/>
              </a:solidFill>
              <a:latin typeface="Canva Sans"/>
              <a:ea typeface="Canva Sans"/>
              <a:cs typeface="Canva Sans"/>
              <a:sym typeface="Canva Sans"/>
            </a:endParaRPr>
          </a:p>
          <a:p>
            <a:pPr algn="ctr">
              <a:lnSpc>
                <a:spcPts val="2926"/>
              </a:lnSpc>
              <a:spcBef>
                <a:spcPct val="0"/>
              </a:spcBef>
            </a:pPr>
            <a:r>
              <a:rPr lang="en-US" sz="2090">
                <a:solidFill>
                  <a:srgbClr val="000000"/>
                </a:solidFill>
                <a:latin typeface="Canva Sans"/>
                <a:ea typeface="Canva Sans"/>
                <a:cs typeface="Canva Sans"/>
                <a:sym typeface="Canva Sans"/>
              </a:rPr>
              <a:t>UNICEF, (no datea) </a:t>
            </a:r>
            <a:r>
              <a:rPr lang="en-US" sz="2090" i="1">
                <a:solidFill>
                  <a:srgbClr val="000000"/>
                </a:solidFill>
                <a:latin typeface="Canva Sans Italics"/>
                <a:ea typeface="Canva Sans Italics"/>
                <a:cs typeface="Canva Sans Italics"/>
                <a:sym typeface="Canva Sans Italics"/>
              </a:rPr>
              <a:t>What We do. </a:t>
            </a:r>
            <a:r>
              <a:rPr lang="en-US" sz="2090">
                <a:solidFill>
                  <a:srgbClr val="000000"/>
                </a:solidFill>
                <a:latin typeface="Canva Sans"/>
                <a:ea typeface="Canva Sans"/>
                <a:cs typeface="Canva Sans"/>
                <a:sym typeface="Canva Sans"/>
              </a:rPr>
              <a:t>Available at: https://www.unicef.org/what-we-do  (Accessed: 17 February 2026).</a:t>
            </a:r>
          </a:p>
          <a:p>
            <a:pPr algn="ctr">
              <a:lnSpc>
                <a:spcPts val="2926"/>
              </a:lnSpc>
              <a:spcBef>
                <a:spcPct val="0"/>
              </a:spcBef>
            </a:pPr>
            <a:endParaRPr lang="en-US" sz="2090">
              <a:solidFill>
                <a:srgbClr val="000000"/>
              </a:solidFill>
              <a:latin typeface="Canva Sans"/>
              <a:ea typeface="Canva Sans"/>
              <a:cs typeface="Canva Sans"/>
              <a:sym typeface="Canva Sans"/>
            </a:endParaRPr>
          </a:p>
          <a:p>
            <a:pPr algn="ctr">
              <a:lnSpc>
                <a:spcPts val="2926"/>
              </a:lnSpc>
              <a:spcBef>
                <a:spcPct val="0"/>
              </a:spcBef>
            </a:pPr>
            <a:r>
              <a:rPr lang="en-US" sz="2090">
                <a:solidFill>
                  <a:srgbClr val="000000"/>
                </a:solidFill>
                <a:latin typeface="Canva Sans"/>
                <a:ea typeface="Canva Sans"/>
                <a:cs typeface="Canva Sans"/>
                <a:sym typeface="Canva Sans"/>
              </a:rPr>
              <a:t>UNICEF, (2021) </a:t>
            </a:r>
            <a:r>
              <a:rPr lang="en-US" sz="2090" i="1">
                <a:solidFill>
                  <a:srgbClr val="000000"/>
                </a:solidFill>
                <a:latin typeface="Canva Sans Italics"/>
                <a:ea typeface="Canva Sans Italics"/>
                <a:cs typeface="Canva Sans Italics"/>
                <a:sym typeface="Canva Sans Italics"/>
              </a:rPr>
              <a:t>Gender Transformative Education. </a:t>
            </a:r>
            <a:r>
              <a:rPr lang="en-US" sz="2090">
                <a:solidFill>
                  <a:srgbClr val="000000"/>
                </a:solidFill>
                <a:latin typeface="Canva Sans"/>
                <a:ea typeface="Canva Sans"/>
                <a:cs typeface="Canva Sans"/>
                <a:sym typeface="Canva Sans"/>
              </a:rPr>
              <a:t>Available at: https://www.unicef.org/media/113166/file/Gender%20Transformative%20Education.pdf (Accessed: 17 February 2026).</a:t>
            </a:r>
          </a:p>
          <a:p>
            <a:pPr algn="ctr">
              <a:lnSpc>
                <a:spcPts val="2926"/>
              </a:lnSpc>
              <a:spcBef>
                <a:spcPct val="0"/>
              </a:spcBef>
            </a:pPr>
            <a:endParaRPr lang="en-US" sz="2090">
              <a:solidFill>
                <a:srgbClr val="000000"/>
              </a:solidFill>
              <a:latin typeface="Canva Sans"/>
              <a:ea typeface="Canva Sans"/>
              <a:cs typeface="Canva Sans"/>
              <a:sym typeface="Canva Sans"/>
            </a:endParaRPr>
          </a:p>
          <a:p>
            <a:pPr algn="ctr">
              <a:lnSpc>
                <a:spcPts val="2926"/>
              </a:lnSpc>
              <a:spcBef>
                <a:spcPct val="0"/>
              </a:spcBef>
            </a:pPr>
            <a:r>
              <a:rPr lang="en-US" sz="2090">
                <a:solidFill>
                  <a:srgbClr val="000000"/>
                </a:solidFill>
                <a:latin typeface="Canva Sans"/>
                <a:ea typeface="Canva Sans"/>
                <a:cs typeface="Canva Sans"/>
                <a:sym typeface="Canva Sans"/>
              </a:rPr>
              <a:t>UNICEF, (no dateb) </a:t>
            </a:r>
            <a:r>
              <a:rPr lang="en-US" sz="2090" i="1">
                <a:solidFill>
                  <a:srgbClr val="000000"/>
                </a:solidFill>
                <a:latin typeface="Canva Sans Italics"/>
                <a:ea typeface="Canva Sans Italics"/>
                <a:cs typeface="Canva Sans Italics"/>
                <a:sym typeface="Canva Sans Italics"/>
              </a:rPr>
              <a:t>Education. </a:t>
            </a:r>
            <a:r>
              <a:rPr lang="en-US" sz="2090">
                <a:solidFill>
                  <a:srgbClr val="000000"/>
                </a:solidFill>
                <a:latin typeface="Canva Sans"/>
                <a:ea typeface="Canva Sans"/>
                <a:cs typeface="Canva Sans"/>
                <a:sym typeface="Canva Sans"/>
              </a:rPr>
              <a:t>Available at:  </a:t>
            </a:r>
            <a:r>
              <a:rPr lang="en-US" sz="2090" u="sng">
                <a:solidFill>
                  <a:srgbClr val="000000"/>
                </a:solidFill>
                <a:latin typeface="Canva Sans"/>
                <a:ea typeface="Canva Sans"/>
                <a:cs typeface="Canva Sans"/>
                <a:sym typeface="Canva Sans"/>
                <a:hlinkClick r:id="rId4" tooltip="https://www.unicef.org/bangladesh/en/education"/>
              </a:rPr>
              <a:t>https://www.unicef.org/bangladesh/en/education</a:t>
            </a:r>
            <a:r>
              <a:rPr lang="en-US" sz="2090">
                <a:solidFill>
                  <a:srgbClr val="000000"/>
                </a:solidFill>
                <a:latin typeface="Canva Sans"/>
                <a:ea typeface="Canva Sans"/>
                <a:cs typeface="Canva Sans"/>
                <a:sym typeface="Canva Sans"/>
              </a:rPr>
              <a:t> (Accessed: 17 February 2026).</a:t>
            </a:r>
          </a:p>
          <a:p>
            <a:pPr algn="ctr">
              <a:lnSpc>
                <a:spcPts val="2926"/>
              </a:lnSpc>
              <a:spcBef>
                <a:spcPct val="0"/>
              </a:spcBef>
            </a:pPr>
            <a:endParaRPr lang="en-US" sz="2090">
              <a:solidFill>
                <a:srgbClr val="000000"/>
              </a:solidFill>
              <a:latin typeface="Canva Sans"/>
              <a:ea typeface="Canva Sans"/>
              <a:cs typeface="Canva Sans"/>
              <a:sym typeface="Canva Sans"/>
            </a:endParaRPr>
          </a:p>
          <a:p>
            <a:pPr algn="ctr">
              <a:lnSpc>
                <a:spcPts val="2926"/>
              </a:lnSpc>
              <a:spcBef>
                <a:spcPct val="0"/>
              </a:spcBef>
            </a:pPr>
            <a:r>
              <a:rPr lang="en-US" sz="2090">
                <a:solidFill>
                  <a:srgbClr val="000000"/>
                </a:solidFill>
                <a:latin typeface="Canva Sans"/>
                <a:ea typeface="Canva Sans"/>
                <a:cs typeface="Canva Sans"/>
                <a:sym typeface="Canva Sans"/>
              </a:rPr>
              <a:t>UNICEF, (no datec) </a:t>
            </a:r>
            <a:r>
              <a:rPr lang="en-US" sz="2090" i="1">
                <a:solidFill>
                  <a:srgbClr val="000000"/>
                </a:solidFill>
                <a:latin typeface="Canva Sans Italics"/>
                <a:ea typeface="Canva Sans Italics"/>
                <a:cs typeface="Canva Sans Italics"/>
                <a:sym typeface="Canva Sans Italics"/>
              </a:rPr>
              <a:t>Child Friendly CRC Text and Icons</a:t>
            </a:r>
            <a:r>
              <a:rPr lang="en-US" sz="2090">
                <a:solidFill>
                  <a:srgbClr val="000000"/>
                </a:solidFill>
                <a:latin typeface="Canva Sans"/>
                <a:ea typeface="Canva Sans"/>
                <a:cs typeface="Canva Sans"/>
                <a:sym typeface="Canva Sans"/>
              </a:rPr>
              <a:t>. Available at: https://www.unicef.org.uk/rights-respecting-schools/resources/teaching-resources/guidance-assemblies-lessons/child-friendly-crc-text-and-icons/un0332751/  (Accessed: 17 February 2026).</a:t>
            </a:r>
          </a:p>
          <a:p>
            <a:pPr algn="ctr">
              <a:lnSpc>
                <a:spcPts val="2926"/>
              </a:lnSpc>
              <a:spcBef>
                <a:spcPct val="0"/>
              </a:spcBef>
            </a:pPr>
            <a:endParaRPr lang="en-US" sz="2090">
              <a:solidFill>
                <a:srgbClr val="000000"/>
              </a:solidFill>
              <a:latin typeface="Canva Sans"/>
              <a:ea typeface="Canva Sans"/>
              <a:cs typeface="Canva Sans"/>
              <a:sym typeface="Canva Sans"/>
            </a:endParaRPr>
          </a:p>
        </p:txBody>
      </p:sp>
      <p:sp>
        <p:nvSpPr>
          <p:cNvPr id="4" name="TextBox 4"/>
          <p:cNvSpPr txBox="1"/>
          <p:nvPr/>
        </p:nvSpPr>
        <p:spPr>
          <a:xfrm>
            <a:off x="7671270" y="514350"/>
            <a:ext cx="2083911" cy="514350"/>
          </a:xfrm>
          <a:prstGeom prst="rect">
            <a:avLst/>
          </a:prstGeom>
        </p:spPr>
        <p:txBody>
          <a:bodyPr lIns="0" tIns="0" rIns="0" bIns="0" rtlCol="0" anchor="t">
            <a:spAutoFit/>
          </a:bodyPr>
          <a:lstStyle/>
          <a:p>
            <a:pPr algn="ctr">
              <a:lnSpc>
                <a:spcPts val="4200"/>
              </a:lnSpc>
              <a:spcBef>
                <a:spcPct val="0"/>
              </a:spcBef>
            </a:pPr>
            <a:r>
              <a:rPr lang="en-US" sz="3000" b="1" u="sng">
                <a:solidFill>
                  <a:srgbClr val="CB6CE6"/>
                </a:solidFill>
                <a:latin typeface="Canva Sans Bold"/>
                <a:ea typeface="Canva Sans Bold"/>
                <a:cs typeface="Canva Sans Bold"/>
                <a:sym typeface="Canva Sans Bold"/>
              </a:rPr>
              <a:t>References</a:t>
            </a:r>
          </a:p>
        </p:txBody>
      </p:sp>
      <p:sp>
        <p:nvSpPr>
          <p:cNvPr id="5" name="TextBox 5"/>
          <p:cNvSpPr txBox="1"/>
          <p:nvPr/>
        </p:nvSpPr>
        <p:spPr>
          <a:xfrm>
            <a:off x="16379026" y="587236"/>
            <a:ext cx="727770" cy="396239"/>
          </a:xfrm>
          <a:prstGeom prst="rect">
            <a:avLst/>
          </a:prstGeom>
        </p:spPr>
        <p:txBody>
          <a:bodyPr lIns="0" tIns="0" rIns="0" bIns="0" rtlCol="0" anchor="t">
            <a:spAutoFit/>
          </a:bodyPr>
          <a:lstStyle/>
          <a:p>
            <a:pPr algn="ctr">
              <a:lnSpc>
                <a:spcPts val="3360"/>
              </a:lnSpc>
              <a:spcBef>
                <a:spcPct val="0"/>
              </a:spcBef>
            </a:pPr>
            <a:r>
              <a:rPr lang="en-US" sz="2400">
                <a:solidFill>
                  <a:srgbClr val="000000"/>
                </a:solidFill>
                <a:latin typeface="Canva Sans"/>
                <a:ea typeface="Canva Sans"/>
                <a:cs typeface="Canva Sans"/>
                <a:sym typeface="Canva Sans"/>
              </a:rPr>
              <a:t>Faith</a:t>
            </a:r>
          </a:p>
        </p:txBody>
      </p:sp>
    </p:spTree>
  </p:cSld>
  <p:clrMapOvr>
    <a:masterClrMapping/>
  </p:clrMapOvr>
  <p:transition>
    <p:circl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2153</Words>
  <Application>Microsoft Office PowerPoint</Application>
  <PresentationFormat>Custom</PresentationFormat>
  <Paragraphs>176</Paragraphs>
  <Slides>7</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Canva Sans Bold</vt:lpstr>
      <vt:lpstr>Canva Sans</vt:lpstr>
      <vt:lpstr>Arial</vt:lpstr>
      <vt:lpstr>Calibri</vt:lpstr>
      <vt:lpstr>Canva Sans Italics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Faith Paulett</dc:creator>
  <cp:lastModifiedBy>Faith Paulett (2322036)</cp:lastModifiedBy>
  <cp:revision>1</cp:revision>
  <dcterms:created xsi:type="dcterms:W3CDTF">2006-08-16T00:00:00Z</dcterms:created>
  <dcterms:modified xsi:type="dcterms:W3CDTF">2026-03-01T21:23:36Z</dcterms:modified>
  <dc:identifier>DAHCdA8fvEA</dc:identifier>
</cp:coreProperties>
</file>