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4"/>
  </p:sldMasterIdLst>
  <p:notesMasterIdLst>
    <p:notesMasterId r:id="rId17"/>
  </p:notesMasterIdLst>
  <p:handoutMasterIdLst>
    <p:handoutMasterId r:id="rId18"/>
  </p:handoutMasterIdLst>
  <p:sldIdLst>
    <p:sldId id="436" r:id="rId5"/>
    <p:sldId id="437" r:id="rId6"/>
    <p:sldId id="438" r:id="rId7"/>
    <p:sldId id="439" r:id="rId8"/>
    <p:sldId id="440" r:id="rId9"/>
    <p:sldId id="443" r:id="rId10"/>
    <p:sldId id="442" r:id="rId11"/>
    <p:sldId id="444" r:id="rId12"/>
    <p:sldId id="445" r:id="rId13"/>
    <p:sldId id="446" r:id="rId14"/>
    <p:sldId id="447" r:id="rId15"/>
    <p:sldId id="43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18187"/>
    <a:srgbClr val="0C404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E3FDE45-AF77-4B5C-9715-49D594BDF05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56" autoAdjust="0"/>
    <p:restoredTop sz="95394" autoAdjust="0"/>
  </p:normalViewPr>
  <p:slideViewPr>
    <p:cSldViewPr snapToGrid="0">
      <p:cViewPr varScale="1">
        <p:scale>
          <a:sx n="87" d="100"/>
          <a:sy n="87" d="100"/>
        </p:scale>
        <p:origin x="60" y="912"/>
      </p:cViewPr>
      <p:guideLst/>
    </p:cSldViewPr>
  </p:slideViewPr>
  <p:outlineViewPr>
    <p:cViewPr>
      <p:scale>
        <a:sx n="33" d="100"/>
        <a:sy n="33" d="100"/>
      </p:scale>
      <p:origin x="0" y="-17146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8717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E4D2272-D660-A337-AEF3-BE066BD5453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FE5A70-71C2-F335-270C-B94537340C5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C5A369-CA0E-4FC6-90EE-5FA969A08EF8}" type="datetimeFigureOut">
              <a:rPr lang="en-US" smtClean="0"/>
              <a:t>7/28/26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1E1B03-0F86-16E7-11BE-81F9F4CD66B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4524B8-3914-99B2-2620-0F2A88D335A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9210F9-8331-407C-A034-F95DCB303EB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10058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4AB06A-EEDC-421C-B5A0-5E9E5241A8E5}" type="datetimeFigureOut">
              <a:rPr lang="en-US" smtClean="0"/>
              <a:t>7/28/26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F9438-3EEF-4192-9815-F6F44770AE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26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90477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46300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19570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098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3770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92660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50027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24127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54830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23848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16551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44697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9960-406F-4187-A0E6-BD19C68403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9326" y="919716"/>
            <a:ext cx="8504275" cy="3551275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27E7FE-647D-4B2F-BA13-AB3ED4C5CF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9326" y="4795284"/>
            <a:ext cx="8504275" cy="1084522"/>
          </a:xfrm>
        </p:spPr>
        <p:txBody>
          <a:bodyPr>
            <a:normAutofit/>
          </a:bodyPr>
          <a:lstStyle>
            <a:lvl1pPr marL="0" indent="0" algn="l">
              <a:lnSpc>
                <a:spcPct val="120000"/>
              </a:lnSpc>
              <a:buNone/>
              <a:defRPr sz="16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5EF785-E0A7-4496-A5BA-49B0156F262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64706" y="6433202"/>
            <a:ext cx="2426446" cy="36784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42C627-38A1-4A14-8822-D8D33751C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EBE346-5F34-48CD-8928-DA8567AED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3203"/>
            <a:ext cx="702781" cy="367842"/>
          </a:xfrm>
        </p:spPr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2363829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9839C-7D7A-49F1-8BFE-85C6C7D78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590668"/>
            <a:ext cx="9914859" cy="1329004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748DC-EBB9-44C6-8566-38F87FF7F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919673"/>
            <a:ext cx="9914860" cy="412331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42198-F50F-4C8A-9BD9-4CC3950F8F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2F5AB-D8C6-4AE1-8FAE-CD0499CB6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3736" y="6437376"/>
            <a:ext cx="3775914" cy="365125"/>
          </a:xfrm>
        </p:spPr>
        <p:txBody>
          <a:bodyPr/>
          <a:lstStyle>
            <a:lvl1pPr algn="l">
              <a:defRPr>
                <a:solidFill>
                  <a:schemeClr val="accent2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C58D8-B582-4DB3-A94D-056240199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093947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8A94B-011C-4B13-8C12-E91BF7A40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20800"/>
            <a:ext cx="9144000" cy="3095813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16D5F3-887C-4A8F-842A-0294A9FB08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3999" y="4589463"/>
            <a:ext cx="914400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94588B-131A-42F3-B76C-62BD65E4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11AB28-20BD-4CD8-9840-985C3EDBA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3C85C-3801-46F0-A100-616F5F2F8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2187021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5CB06-0454-4BF1-8011-F8B1A9595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20A70-D33B-4461-B74C-3F59ADB161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08813" y="2163725"/>
            <a:ext cx="4610986" cy="40132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81BDF9-836E-431C-8EFA-417A9BEE9F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7260" y="2163725"/>
            <a:ext cx="4853763" cy="40132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BD9F59-B591-4E2F-899E-3CA78CE82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6CFD12-B3EC-432C-B264-8AB571CAA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F3CBBA-71B3-4857-80E7-525E89FD9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290508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51886-4F39-4E3E-948D-DBC73F267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2C7B2A-B6BE-46FD-9278-A5246BF7EE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E85295-E4B5-4D75-954F-B07A2F4CAB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35623"/>
            <a:ext cx="5157787" cy="3554039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87ABF0-C78D-4589-8FA5-0D6238B4B0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6A4064-2E0A-4FC3-837B-14EC0EF3A6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35623"/>
            <a:ext cx="5183188" cy="355404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E3C169-8D29-4CC4-9581-748178F3C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4EC709-AAD9-475C-AC6A-943A8E872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0C0E3E-587D-46EB-AAF5-011C137B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2109739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3E062-B7F5-4D30-B416-1BBB4A7D0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BDFF7A-EBD3-4FEB-8451-5D7355069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F54A2D-2C4B-4E1D-AC16-E3B1F1DDB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11F373-DB96-4AEA-8E3E-7EDEA213D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8977107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9427448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09F8C-8071-4BE5-AD6F-C98F481D1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135B3-14BA-4A88-B6B3-88B77B1C63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7C3A4D-5B69-44B4-B17F-770E83F008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F1C41D-2A59-4512-8034-6DB705787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85C494-778C-4EE6-9402-242E1CDD9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5677B9-C338-4033-9AFE-B8B81C5D8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39245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B77DE-4C2E-476F-A419-57470FB66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9FD1A0-93AE-469A-ADDF-2453B64CAA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119C9C-EF97-4910-9419-6D7202609E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A87172-A64E-4C38-82ED-2A7050B0F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0C3E24-28E2-4512-BEA0-DAEC5E8465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F04F0D-DA84-434D-B136-BEE9FD80A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3652689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B05F0-2B44-47BC-86B3-58E2C7080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A5B5DA-7628-4AC1-8EAE-5010C2A981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A4E7C3-7830-49F3-9F45-4B2F2B4CA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45E328-AD12-449C-BE6E-76DF005E8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0F374F-390D-49D8-A7C8-5BEFA3532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9856159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50F530-2925-4F98-89EC-95C2EC4769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A79366-3281-483D-8731-0D01B2B24A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5ED8B2-BE7F-4417-8A8A-A95C8BB70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1A0D96-671F-4A85-89C6-946624CB1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5BA434-2E32-4719-B45C-0490D6852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6110120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45040DA2-B75D-1B49-51F9-967501F7F67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94876" y="887638"/>
            <a:ext cx="10202248" cy="5094496"/>
          </a:xfrm>
        </p:spPr>
        <p:txBody>
          <a:bodyPr/>
          <a:lstStyle>
            <a:lvl1pPr algn="ctr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663CA19-070F-D373-ED8C-B6F895D11B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E93BDAB-CB06-403B-00FD-9D1C2812A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990939" y="2990938"/>
            <a:ext cx="6855801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6FB1FDB-9C8A-890A-5051-8D49E105F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5983104"/>
            <a:ext cx="12192000" cy="87392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reeform 21">
            <a:extLst>
              <a:ext uri="{FF2B5EF4-FFF2-40B4-BE49-F238E27FC236}">
                <a16:creationId xmlns:a16="http://schemas.microsoft.com/office/drawing/2014/main" id="{46056E81-9CB5-42E9-6689-B711F575C8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8981493" y="0"/>
            <a:ext cx="3200357" cy="3200320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Freeform 22">
            <a:extLst>
              <a:ext uri="{FF2B5EF4-FFF2-40B4-BE49-F238E27FC236}">
                <a16:creationId xmlns:a16="http://schemas.microsoft.com/office/drawing/2014/main" id="{3D075254-6FC4-6738-BBBE-1BACB99E4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0" y="-8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62028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Ab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5BA2562-20F9-9DC8-81EB-6ED26B24D7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5983099"/>
            <a:ext cx="12192000" cy="87392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 25">
            <a:extLst>
              <a:ext uri="{FF2B5EF4-FFF2-40B4-BE49-F238E27FC236}">
                <a16:creationId xmlns:a16="http://schemas.microsoft.com/office/drawing/2014/main" id="{369E878B-C75C-98DC-B694-2C40507C4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91644" y="3657675"/>
            <a:ext cx="3200357" cy="3200320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 27">
            <a:extLst>
              <a:ext uri="{FF2B5EF4-FFF2-40B4-BE49-F238E27FC236}">
                <a16:creationId xmlns:a16="http://schemas.microsoft.com/office/drawing/2014/main" id="{DC03A063-67E0-718E-206C-6C807C2002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0" y="-5"/>
            <a:ext cx="2286000" cy="2285973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Freeform 30">
            <a:extLst>
              <a:ext uri="{FF2B5EF4-FFF2-40B4-BE49-F238E27FC236}">
                <a16:creationId xmlns:a16="http://schemas.microsoft.com/office/drawing/2014/main" id="{6D86FEEF-2721-A616-B636-7C6F8B1B5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rot="16200000" flipH="1" flipV="1">
            <a:off x="-433923" y="5546250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Title 17">
            <a:extLst>
              <a:ext uri="{FF2B5EF4-FFF2-40B4-BE49-F238E27FC236}">
                <a16:creationId xmlns:a16="http://schemas.microsoft.com/office/drawing/2014/main" id="{4AC20A76-77DC-62F7-C0E5-66C03853B31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599" y="1478396"/>
            <a:ext cx="3710355" cy="3445297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CF99A149-DEF4-9E0F-D0DE-E859DB6CA539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360465" y="1477963"/>
            <a:ext cx="5536135" cy="3446462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600"/>
            </a:lvl2pPr>
            <a:lvl3pPr marL="914400" indent="0">
              <a:buNone/>
              <a:defRPr sz="1400"/>
            </a:lvl3pPr>
            <a:lvl4pPr marL="1371600" indent="0">
              <a:buNone/>
              <a:defRPr sz="1200"/>
            </a:lvl4pPr>
            <a:lvl5pPr marL="1828800" indent="0">
              <a:buNone/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663CA19-070F-D373-ED8C-B6F895D11B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62458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Section Titl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9">
            <a:extLst>
              <a:ext uri="{FF2B5EF4-FFF2-40B4-BE49-F238E27FC236}">
                <a16:creationId xmlns:a16="http://schemas.microsoft.com/office/drawing/2014/main" id="{A18D9F31-445F-F144-A393-66C1BDE808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4570022" y="3390898"/>
            <a:ext cx="3354778" cy="3467100"/>
          </a:xfrm>
          <a:custGeom>
            <a:avLst/>
            <a:gdLst>
              <a:gd name="connsiteX0" fmla="*/ 0 w 2353172"/>
              <a:gd name="connsiteY0" fmla="*/ 0 h 2431959"/>
              <a:gd name="connsiteX1" fmla="*/ 2353172 w 2353172"/>
              <a:gd name="connsiteY1" fmla="*/ 0 h 2431959"/>
              <a:gd name="connsiteX2" fmla="*/ 2353172 w 2353172"/>
              <a:gd name="connsiteY2" fmla="*/ 2431959 h 2431959"/>
              <a:gd name="connsiteX3" fmla="*/ 2352312 w 2353172"/>
              <a:gd name="connsiteY3" fmla="*/ 2431959 h 2431959"/>
              <a:gd name="connsiteX4" fmla="*/ 2340504 w 2353172"/>
              <a:gd name="connsiteY4" fmla="*/ 2198113 h 2431959"/>
              <a:gd name="connsiteX5" fmla="*/ 134816 w 2353172"/>
              <a:gd name="connsiteY5" fmla="*/ 6383 h 2431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53172" h="2431959">
                <a:moveTo>
                  <a:pt x="0" y="0"/>
                </a:moveTo>
                <a:lnTo>
                  <a:pt x="2353172" y="0"/>
                </a:lnTo>
                <a:lnTo>
                  <a:pt x="2353172" y="2431959"/>
                </a:lnTo>
                <a:lnTo>
                  <a:pt x="2352312" y="2431959"/>
                </a:lnTo>
                <a:lnTo>
                  <a:pt x="2340504" y="2198113"/>
                </a:lnTo>
                <a:cubicBezTo>
                  <a:pt x="2222700" y="1038123"/>
                  <a:pt x="1296917" y="116993"/>
                  <a:pt x="134816" y="6383"/>
                </a:cubicBez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14">
            <a:extLst>
              <a:ext uri="{FF2B5EF4-FFF2-40B4-BE49-F238E27FC236}">
                <a16:creationId xmlns:a16="http://schemas.microsoft.com/office/drawing/2014/main" id="{24F2F994-08EA-D901-82B7-02E175B2F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0" y="0"/>
            <a:ext cx="2286000" cy="2285973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863EE949-1BE5-CFA7-69CC-5235FFE07F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598" y="1415562"/>
            <a:ext cx="5750171" cy="400929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Picture Placeholder 18">
            <a:extLst>
              <a:ext uri="{FF2B5EF4-FFF2-40B4-BE49-F238E27FC236}">
                <a16:creationId xmlns:a16="http://schemas.microsoft.com/office/drawing/2014/main" id="{A2B2C17F-12DD-A683-5602-F16A1C9647F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877908" y="1"/>
            <a:ext cx="4314092" cy="6858000"/>
          </a:xfrm>
          <a:custGeom>
            <a:avLst/>
            <a:gdLst>
              <a:gd name="connsiteX0" fmla="*/ 3466352 w 4267200"/>
              <a:gd name="connsiteY0" fmla="*/ 0 h 6858000"/>
              <a:gd name="connsiteX1" fmla="*/ 4267200 w 4267200"/>
              <a:gd name="connsiteY1" fmla="*/ 0 h 6858000"/>
              <a:gd name="connsiteX2" fmla="*/ 4267200 w 4267200"/>
              <a:gd name="connsiteY2" fmla="*/ 6858000 h 6858000"/>
              <a:gd name="connsiteX3" fmla="*/ 0 w 4267200"/>
              <a:gd name="connsiteY3" fmla="*/ 6858000 h 6858000"/>
              <a:gd name="connsiteX4" fmla="*/ 0 w 4267200"/>
              <a:gd name="connsiteY4" fmla="*/ 3338980 h 6858000"/>
              <a:gd name="connsiteX5" fmla="*/ 8352 w 4267200"/>
              <a:gd name="connsiteY5" fmla="*/ 3162578 h 6858000"/>
              <a:gd name="connsiteX6" fmla="*/ 3132972 w 4267200"/>
              <a:gd name="connsiteY6" fmla="*/ 18059 h 6858000"/>
              <a:gd name="connsiteX7" fmla="*/ 3466352 w 4267200"/>
              <a:gd name="connsiteY7" fmla="*/ 122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67200" h="6858000">
                <a:moveTo>
                  <a:pt x="3466352" y="0"/>
                </a:moveTo>
                <a:lnTo>
                  <a:pt x="4267200" y="0"/>
                </a:lnTo>
                <a:lnTo>
                  <a:pt x="4267200" y="6858000"/>
                </a:lnTo>
                <a:lnTo>
                  <a:pt x="0" y="6858000"/>
                </a:lnTo>
                <a:lnTo>
                  <a:pt x="0" y="3338980"/>
                </a:lnTo>
                <a:lnTo>
                  <a:pt x="8352" y="3162578"/>
                </a:lnTo>
                <a:cubicBezTo>
                  <a:pt x="166042" y="1505839"/>
                  <a:pt x="1479242" y="186005"/>
                  <a:pt x="3132972" y="18059"/>
                </a:cubicBezTo>
                <a:lnTo>
                  <a:pt x="3466352" y="1225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</p:spPr>
        <p:txBody>
          <a:bodyPr wrap="square" lIns="1463040" tIns="822960" rIns="1463040" anchor="t" anchorCtr="0">
            <a:noAutofit/>
          </a:bodyPr>
          <a:lstStyle>
            <a:lvl1pPr marL="0" indent="0" algn="ctr">
              <a:buNone/>
              <a:defRPr sz="1600">
                <a:solidFill>
                  <a:schemeClr val="bg2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663CA19-070F-D373-ED8C-B6F895D11B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04469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Content and Imag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179D789-F69C-8306-0C19-DF73E69167C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76415" y="360485"/>
            <a:ext cx="5032725" cy="3284203"/>
          </a:xfrm>
        </p:spPr>
        <p:txBody>
          <a:bodyPr anchor="b">
            <a:normAutofit/>
          </a:bodyPr>
          <a:lstStyle>
            <a:lvl1pPr>
              <a:defRPr sz="36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A2003524-9DE3-1117-2E91-80A1CB96DE3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4308475" cy="6858000"/>
          </a:xfrm>
          <a:custGeom>
            <a:avLst/>
            <a:gdLst>
              <a:gd name="connsiteX0" fmla="*/ 0 w 4308475"/>
              <a:gd name="connsiteY0" fmla="*/ 0 h 6858000"/>
              <a:gd name="connsiteX1" fmla="*/ 4308475 w 4308475"/>
              <a:gd name="connsiteY1" fmla="*/ 0 h 6858000"/>
              <a:gd name="connsiteX2" fmla="*/ 4308475 w 4308475"/>
              <a:gd name="connsiteY2" fmla="*/ 3390898 h 6858000"/>
              <a:gd name="connsiteX3" fmla="*/ 4307536 w 4308475"/>
              <a:gd name="connsiteY3" fmla="*/ 3390898 h 6858000"/>
              <a:gd name="connsiteX4" fmla="*/ 4290702 w 4308475"/>
              <a:gd name="connsiteY4" fmla="*/ 3724279 h 6858000"/>
              <a:gd name="connsiteX5" fmla="*/ 1146183 w 4308475"/>
              <a:gd name="connsiteY5" fmla="*/ 6848898 h 6858000"/>
              <a:gd name="connsiteX6" fmla="*/ 953984 w 4308475"/>
              <a:gd name="connsiteY6" fmla="*/ 6857998 h 6858000"/>
              <a:gd name="connsiteX7" fmla="*/ 4308475 w 4308475"/>
              <a:gd name="connsiteY7" fmla="*/ 6857998 h 6858000"/>
              <a:gd name="connsiteX8" fmla="*/ 4308475 w 4308475"/>
              <a:gd name="connsiteY8" fmla="*/ 6858000 h 6858000"/>
              <a:gd name="connsiteX9" fmla="*/ 0 w 4308475"/>
              <a:gd name="connsiteY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08475" h="6858000">
                <a:moveTo>
                  <a:pt x="0" y="0"/>
                </a:moveTo>
                <a:lnTo>
                  <a:pt x="4308475" y="0"/>
                </a:lnTo>
                <a:lnTo>
                  <a:pt x="4308475" y="3390898"/>
                </a:lnTo>
                <a:lnTo>
                  <a:pt x="4307536" y="3390898"/>
                </a:lnTo>
                <a:lnTo>
                  <a:pt x="4290702" y="3724279"/>
                </a:lnTo>
                <a:cubicBezTo>
                  <a:pt x="4122756" y="5378008"/>
                  <a:pt x="2802922" y="6691208"/>
                  <a:pt x="1146183" y="6848898"/>
                </a:cubicBezTo>
                <a:lnTo>
                  <a:pt x="953984" y="6857998"/>
                </a:lnTo>
                <a:lnTo>
                  <a:pt x="4308475" y="6857998"/>
                </a:lnTo>
                <a:lnTo>
                  <a:pt x="4308475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>
                <a:solidFill>
                  <a:schemeClr val="bg2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E5C55B8-DD4C-A859-38F5-CC8FE0920B85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676306" y="3846391"/>
            <a:ext cx="5032725" cy="213671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bg2"/>
                </a:solidFill>
              </a:defRPr>
            </a:lvl1pPr>
            <a:lvl2pPr marL="457200" indent="0">
              <a:buNone/>
              <a:defRPr sz="1600">
                <a:solidFill>
                  <a:schemeClr val="bg2"/>
                </a:solidFill>
              </a:defRPr>
            </a:lvl2pPr>
            <a:lvl3pPr marL="914400" indent="0">
              <a:buNone/>
              <a:defRPr sz="1400">
                <a:solidFill>
                  <a:schemeClr val="bg2"/>
                </a:solidFill>
              </a:defRPr>
            </a:lvl3pPr>
            <a:lvl4pPr marL="1371600" indent="0">
              <a:buNone/>
              <a:defRPr sz="1200">
                <a:solidFill>
                  <a:schemeClr val="bg2"/>
                </a:solidFill>
              </a:defRPr>
            </a:lvl4pPr>
            <a:lvl5pPr marL="1828800" indent="0">
              <a:buNone/>
              <a:defRPr sz="12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663CA19-070F-D373-ED8C-B6F895D11B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6DC123BA-30A1-50DE-FC24-33C67A8FA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4308762" y="3390898"/>
            <a:ext cx="3354778" cy="3467100"/>
          </a:xfrm>
          <a:custGeom>
            <a:avLst/>
            <a:gdLst>
              <a:gd name="connsiteX0" fmla="*/ 0 w 2353172"/>
              <a:gd name="connsiteY0" fmla="*/ 0 h 2431959"/>
              <a:gd name="connsiteX1" fmla="*/ 2353172 w 2353172"/>
              <a:gd name="connsiteY1" fmla="*/ 0 h 2431959"/>
              <a:gd name="connsiteX2" fmla="*/ 2353172 w 2353172"/>
              <a:gd name="connsiteY2" fmla="*/ 2431959 h 2431959"/>
              <a:gd name="connsiteX3" fmla="*/ 2352312 w 2353172"/>
              <a:gd name="connsiteY3" fmla="*/ 2431959 h 2431959"/>
              <a:gd name="connsiteX4" fmla="*/ 2340504 w 2353172"/>
              <a:gd name="connsiteY4" fmla="*/ 2198113 h 2431959"/>
              <a:gd name="connsiteX5" fmla="*/ 134816 w 2353172"/>
              <a:gd name="connsiteY5" fmla="*/ 6383 h 2431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53172" h="2431959">
                <a:moveTo>
                  <a:pt x="0" y="0"/>
                </a:moveTo>
                <a:lnTo>
                  <a:pt x="2353172" y="0"/>
                </a:lnTo>
                <a:lnTo>
                  <a:pt x="2353172" y="2431959"/>
                </a:lnTo>
                <a:lnTo>
                  <a:pt x="2352312" y="2431959"/>
                </a:lnTo>
                <a:lnTo>
                  <a:pt x="2340504" y="2198113"/>
                </a:lnTo>
                <a:cubicBezTo>
                  <a:pt x="2222700" y="1038123"/>
                  <a:pt x="1296917" y="116993"/>
                  <a:pt x="134816" y="6383"/>
                </a:cubicBez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38185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610C35C-5361-BD30-EB79-01BD72158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992038" y="2992045"/>
            <a:ext cx="6858000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Freeform 26">
            <a:extLst>
              <a:ext uri="{FF2B5EF4-FFF2-40B4-BE49-F238E27FC236}">
                <a16:creationId xmlns:a16="http://schemas.microsoft.com/office/drawing/2014/main" id="{948A7171-32A3-1CAC-DDFD-7C44DDAF0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1" y="0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Freeform 47">
            <a:extLst>
              <a:ext uri="{FF2B5EF4-FFF2-40B4-BE49-F238E27FC236}">
                <a16:creationId xmlns:a16="http://schemas.microsoft.com/office/drawing/2014/main" id="{06FD5EAC-FAC4-CDB4-6AB8-809E940F0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91644" y="3657688"/>
            <a:ext cx="3200357" cy="3200320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6DA13352-25BC-FD28-A34C-DD204D5BF17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81748" y="246183"/>
            <a:ext cx="9525000" cy="1919521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034108AC-4ED2-99E6-0212-0AC0802C553A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371600" y="2274033"/>
            <a:ext cx="9525000" cy="3317875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663CA19-070F-D373-ED8C-B6F895D11B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5936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16B6590-E6B3-B91C-752E-88256804F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5983104"/>
            <a:ext cx="12192000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reeform 26">
            <a:extLst>
              <a:ext uri="{FF2B5EF4-FFF2-40B4-BE49-F238E27FC236}">
                <a16:creationId xmlns:a16="http://schemas.microsoft.com/office/drawing/2014/main" id="{3A11B3D3-2DE9-50B1-D34F-653D46693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81493" y="3657680"/>
            <a:ext cx="3200357" cy="3200320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Freeform 27">
            <a:extLst>
              <a:ext uri="{FF2B5EF4-FFF2-40B4-BE49-F238E27FC236}">
                <a16:creationId xmlns:a16="http://schemas.microsoft.com/office/drawing/2014/main" id="{5EEBEB28-1DE8-01FC-1208-CE71F445D8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0" y="0"/>
            <a:ext cx="2286000" cy="2285973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Freeform 31">
            <a:extLst>
              <a:ext uri="{FF2B5EF4-FFF2-40B4-BE49-F238E27FC236}">
                <a16:creationId xmlns:a16="http://schemas.microsoft.com/office/drawing/2014/main" id="{836BB78A-11DB-CCF3-7F2E-C0243B4095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rot="16200000" flipH="1" flipV="1">
            <a:off x="-433923" y="5546255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0220F55-A7D0-A330-0E21-94E0D5ECA85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50734" y="835269"/>
            <a:ext cx="8690533" cy="2821183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60B5AC1-38AD-9D8D-25F1-F8E10DE48AD7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745739" y="3858233"/>
            <a:ext cx="8700522" cy="1953481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bg2"/>
                </a:solidFill>
              </a:defRPr>
            </a:lvl1pPr>
            <a:lvl2pPr marL="457200" indent="0" algn="ctr">
              <a:buNone/>
              <a:defRPr sz="1600">
                <a:solidFill>
                  <a:schemeClr val="bg2"/>
                </a:solidFill>
              </a:defRPr>
            </a:lvl2pPr>
            <a:lvl3pPr marL="914400" indent="0" algn="ctr">
              <a:buNone/>
              <a:defRPr sz="1400">
                <a:solidFill>
                  <a:schemeClr val="bg2"/>
                </a:solidFill>
              </a:defRPr>
            </a:lvl3pPr>
            <a:lvl4pPr marL="1371600" indent="0" algn="ctr">
              <a:buNone/>
              <a:defRPr sz="1200">
                <a:solidFill>
                  <a:schemeClr val="bg2"/>
                </a:solidFill>
              </a:defRPr>
            </a:lvl4pPr>
            <a:lvl5pPr marL="1828800" indent="0" algn="ctr">
              <a:buNone/>
              <a:defRPr sz="12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663CA19-070F-D373-ED8C-B6F895D11B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21967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and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3FFEEC7-A0A7-27CB-3F2D-796281DCDC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5983104"/>
            <a:ext cx="12192000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 20">
            <a:extLst>
              <a:ext uri="{FF2B5EF4-FFF2-40B4-BE49-F238E27FC236}">
                <a16:creationId xmlns:a16="http://schemas.microsoft.com/office/drawing/2014/main" id="{2DCCFF86-2471-421E-E5FF-E38943252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0" y="0"/>
            <a:ext cx="2286000" cy="2285973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Freeform 21">
            <a:extLst>
              <a:ext uri="{FF2B5EF4-FFF2-40B4-BE49-F238E27FC236}">
                <a16:creationId xmlns:a16="http://schemas.microsoft.com/office/drawing/2014/main" id="{8300B484-623C-071D-E849-138F76141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rot="16200000" flipH="1" flipV="1">
            <a:off x="-433923" y="5546255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Title 18">
            <a:extLst>
              <a:ext uri="{FF2B5EF4-FFF2-40B4-BE49-F238E27FC236}">
                <a16:creationId xmlns:a16="http://schemas.microsoft.com/office/drawing/2014/main" id="{99A6249F-0E28-0ABF-FE63-7ECC0E10625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62805" y="344399"/>
            <a:ext cx="9599008" cy="1729547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CCC29225-33B5-6D19-F0BA-DE3F864F640A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370867" y="2274034"/>
            <a:ext cx="4643438" cy="3298630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2" name="Content Placeholder 20">
            <a:extLst>
              <a:ext uri="{FF2B5EF4-FFF2-40B4-BE49-F238E27FC236}">
                <a16:creationId xmlns:a16="http://schemas.microsoft.com/office/drawing/2014/main" id="{FB67020D-DF60-17C1-8DEC-EDECF653540F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6318375" y="2274034"/>
            <a:ext cx="4643438" cy="3298630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75812651-A64E-FA0C-7D84-B20BA7C673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7104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and 2 Colum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36">
            <a:extLst>
              <a:ext uri="{FF2B5EF4-FFF2-40B4-BE49-F238E27FC236}">
                <a16:creationId xmlns:a16="http://schemas.microsoft.com/office/drawing/2014/main" id="{F8F589DA-127F-E2E7-6ADA-1D3C04799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91645" y="3657688"/>
            <a:ext cx="3200357" cy="3200320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700FBF0-749D-0FF0-74B6-3565174CA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992038" y="2992045"/>
            <a:ext cx="6858000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0DDA3FAB-74FF-4772-2BA4-B242E12AB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1" y="0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FBE95B3E-84B8-3910-65C9-87914802BE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598" y="369277"/>
            <a:ext cx="9590215" cy="1708514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Content Placeholder 20">
            <a:extLst>
              <a:ext uri="{FF2B5EF4-FFF2-40B4-BE49-F238E27FC236}">
                <a16:creationId xmlns:a16="http://schemas.microsoft.com/office/drawing/2014/main" id="{90BA2746-C141-C524-CDDE-DD672A80A2C8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370867" y="2274033"/>
            <a:ext cx="3347782" cy="3436653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 b="1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 b="1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 b="1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 b="1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 b="1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Content Placeholder 20">
            <a:extLst>
              <a:ext uri="{FF2B5EF4-FFF2-40B4-BE49-F238E27FC236}">
                <a16:creationId xmlns:a16="http://schemas.microsoft.com/office/drawing/2014/main" id="{53421E6F-1A11-40B7-DB53-FC96CE9D787B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4925269" y="2274033"/>
            <a:ext cx="6036544" cy="3436653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078CC75E-2849-6C28-42BF-61EBFD22CD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7961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Content and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8">
            <a:extLst>
              <a:ext uri="{FF2B5EF4-FFF2-40B4-BE49-F238E27FC236}">
                <a16:creationId xmlns:a16="http://schemas.microsoft.com/office/drawing/2014/main" id="{D8A19A74-FE0D-4975-5657-5362CEB4D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6117263" y="5090690"/>
            <a:ext cx="1807536" cy="1777059"/>
          </a:xfrm>
          <a:custGeom>
            <a:avLst/>
            <a:gdLst>
              <a:gd name="connsiteX0" fmla="*/ 0 w 2353172"/>
              <a:gd name="connsiteY0" fmla="*/ 0 h 2431959"/>
              <a:gd name="connsiteX1" fmla="*/ 2353172 w 2353172"/>
              <a:gd name="connsiteY1" fmla="*/ 0 h 2431959"/>
              <a:gd name="connsiteX2" fmla="*/ 2353172 w 2353172"/>
              <a:gd name="connsiteY2" fmla="*/ 2431959 h 2431959"/>
              <a:gd name="connsiteX3" fmla="*/ 2352312 w 2353172"/>
              <a:gd name="connsiteY3" fmla="*/ 2431959 h 2431959"/>
              <a:gd name="connsiteX4" fmla="*/ 2340504 w 2353172"/>
              <a:gd name="connsiteY4" fmla="*/ 2198113 h 2431959"/>
              <a:gd name="connsiteX5" fmla="*/ 134816 w 2353172"/>
              <a:gd name="connsiteY5" fmla="*/ 6383 h 2431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53172" h="2431959">
                <a:moveTo>
                  <a:pt x="0" y="0"/>
                </a:moveTo>
                <a:lnTo>
                  <a:pt x="2353172" y="0"/>
                </a:lnTo>
                <a:lnTo>
                  <a:pt x="2353172" y="2431959"/>
                </a:lnTo>
                <a:lnTo>
                  <a:pt x="2352312" y="2431959"/>
                </a:lnTo>
                <a:lnTo>
                  <a:pt x="2340504" y="2198113"/>
                </a:lnTo>
                <a:cubicBezTo>
                  <a:pt x="2222700" y="1038123"/>
                  <a:pt x="1296917" y="116993"/>
                  <a:pt x="134816" y="6383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E8CCA9-A930-4217-FC4B-419AD08ED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996913" y="2996911"/>
            <a:ext cx="6867747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 25">
            <a:extLst>
              <a:ext uri="{FF2B5EF4-FFF2-40B4-BE49-F238E27FC236}">
                <a16:creationId xmlns:a16="http://schemas.microsoft.com/office/drawing/2014/main" id="{A5202170-963D-8D6D-EF61-11B291827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0" y="-8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6A71B5EB-558B-B072-1FF1-CDA55B10CC6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81757" y="328860"/>
            <a:ext cx="6136643" cy="1777060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Content Placeholder 20">
            <a:extLst>
              <a:ext uri="{FF2B5EF4-FFF2-40B4-BE49-F238E27FC236}">
                <a16:creationId xmlns:a16="http://schemas.microsoft.com/office/drawing/2014/main" id="{B84F4814-519C-86D2-1886-90E0A98968D3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1371204" y="2282999"/>
            <a:ext cx="6136643" cy="3685507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5A36A3E-F1BF-A2FC-E9BF-616718E65B8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924800" y="0"/>
            <a:ext cx="4267200" cy="6858000"/>
          </a:xfrm>
          <a:solidFill>
            <a:schemeClr val="accent2"/>
          </a:solidFill>
        </p:spPr>
        <p:txBody>
          <a:bodyPr/>
          <a:lstStyle>
            <a:lvl1pPr marL="0" indent="0" algn="ctr">
              <a:buNone/>
              <a:defRPr>
                <a:solidFill>
                  <a:schemeClr val="bg2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7769D9C9-E3F7-6719-75F2-AA70DF83E1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464003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Content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19">
            <a:extLst>
              <a:ext uri="{FF2B5EF4-FFF2-40B4-BE49-F238E27FC236}">
                <a16:creationId xmlns:a16="http://schemas.microsoft.com/office/drawing/2014/main" id="{37D82C4C-B372-8DAD-C78B-5A7079992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0" y="0"/>
            <a:ext cx="2286000" cy="2285973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CE543C86-04BB-A7E0-26E4-1A793E98CB9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42052" y="345441"/>
            <a:ext cx="10202248" cy="1766918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20">
            <a:extLst>
              <a:ext uri="{FF2B5EF4-FFF2-40B4-BE49-F238E27FC236}">
                <a16:creationId xmlns:a16="http://schemas.microsoft.com/office/drawing/2014/main" id="{D1D15020-88F7-93D5-282B-0C23CB75788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1371205" y="2282826"/>
            <a:ext cx="3180475" cy="3651250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 b="1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 b="1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 b="1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 b="1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 b="1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Table Placeholder 11">
            <a:extLst>
              <a:ext uri="{FF2B5EF4-FFF2-40B4-BE49-F238E27FC236}">
                <a16:creationId xmlns:a16="http://schemas.microsoft.com/office/drawing/2014/main" id="{675AC522-525C-4C6F-8F28-3B2FC909B3FF}"/>
              </a:ext>
            </a:extLst>
          </p:cNvPr>
          <p:cNvSpPr>
            <a:spLocks noGrp="1"/>
          </p:cNvSpPr>
          <p:nvPr>
            <p:ph type="tbl" sz="quarter" idx="12"/>
          </p:nvPr>
        </p:nvSpPr>
        <p:spPr>
          <a:xfrm>
            <a:off x="4940300" y="2282825"/>
            <a:ext cx="5880100" cy="365125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00D9D4E-52D5-4BAF-8096-D301073D35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2">
                    <a:lumMod val="75000"/>
                  </a:schemeClr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16159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and 2 Colum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36">
            <a:extLst>
              <a:ext uri="{FF2B5EF4-FFF2-40B4-BE49-F238E27FC236}">
                <a16:creationId xmlns:a16="http://schemas.microsoft.com/office/drawing/2014/main" id="{F8F589DA-127F-E2E7-6ADA-1D3C04799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91645" y="3657688"/>
            <a:ext cx="3200357" cy="3200320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700FBF0-749D-0FF0-74B6-3565174CA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992038" y="2992045"/>
            <a:ext cx="6858000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0DDA3FAB-74FF-4772-2BA4-B242E12AB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1" y="0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FBE95B3E-84B8-3910-65C9-87914802BE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598" y="369277"/>
            <a:ext cx="9590215" cy="1708514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Content Placeholder 20">
            <a:extLst>
              <a:ext uri="{FF2B5EF4-FFF2-40B4-BE49-F238E27FC236}">
                <a16:creationId xmlns:a16="http://schemas.microsoft.com/office/drawing/2014/main" id="{53421E6F-1A11-40B7-DB53-FC96CE9D787B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1369269" y="2284193"/>
            <a:ext cx="6036544" cy="3436653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20">
            <a:extLst>
              <a:ext uri="{FF2B5EF4-FFF2-40B4-BE49-F238E27FC236}">
                <a16:creationId xmlns:a16="http://schemas.microsoft.com/office/drawing/2014/main" id="{90BA2746-C141-C524-CDDE-DD672A80A2C8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7708899" y="2284193"/>
            <a:ext cx="3252914" cy="3436653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 b="1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 b="1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 b="1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 b="1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 b="1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078CC75E-2849-6C28-42BF-61EBFD22CD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417119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9">
            <a:extLst>
              <a:ext uri="{FF2B5EF4-FFF2-40B4-BE49-F238E27FC236}">
                <a16:creationId xmlns:a16="http://schemas.microsoft.com/office/drawing/2014/main" id="{BE9B1BD7-8F62-244D-062B-D0A716D1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0" y="0"/>
            <a:ext cx="2286000" cy="2285973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4BAE39C-758E-B299-0906-86DA058BC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5975" y="345440"/>
            <a:ext cx="9448803" cy="174354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able Placeholder 9">
            <a:extLst>
              <a:ext uri="{FF2B5EF4-FFF2-40B4-BE49-F238E27FC236}">
                <a16:creationId xmlns:a16="http://schemas.microsoft.com/office/drawing/2014/main" id="{ED21C7D0-0E84-DFA8-FC77-93D7B17FA7EF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1365250" y="2295525"/>
            <a:ext cx="9448800" cy="365283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44F72DC-A10E-0921-2E94-08CAC9D503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2">
                    <a:lumMod val="75000"/>
                  </a:schemeClr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43501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Closing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B181407F-D7F6-56CB-135C-01868BC1917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597" y="1088211"/>
            <a:ext cx="4602483" cy="4896019"/>
          </a:xfrm>
        </p:spPr>
        <p:txBody>
          <a:bodyPr>
            <a:normAutofit/>
          </a:bodyPr>
          <a:lstStyle>
            <a:lvl1pPr>
              <a:defRPr sz="48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E517585-E867-BB06-B195-272DA0F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8"/>
            <a:ext cx="12192000" cy="87392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92D9EBD-88FB-A2C3-7EC2-46DD7B532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990939" y="2990938"/>
            <a:ext cx="6855801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Freeform 22">
            <a:extLst>
              <a:ext uri="{FF2B5EF4-FFF2-40B4-BE49-F238E27FC236}">
                <a16:creationId xmlns:a16="http://schemas.microsoft.com/office/drawing/2014/main" id="{CB417425-9078-B6E8-97F7-BAA1536BA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0" y="-8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Freeform 4">
            <a:extLst>
              <a:ext uri="{FF2B5EF4-FFF2-40B4-BE49-F238E27FC236}">
                <a16:creationId xmlns:a16="http://schemas.microsoft.com/office/drawing/2014/main" id="{D7F56B38-71B8-A745-8D9C-BBEA278F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9905999" y="4572027"/>
            <a:ext cx="2286000" cy="2285973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45E5C644-63C0-D8A4-7EF1-1681AFB1F4D9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324599" y="1088210"/>
            <a:ext cx="4373564" cy="4894894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 b="1">
                <a:solidFill>
                  <a:schemeClr val="bg2"/>
                </a:solidFill>
              </a:defRPr>
            </a:lvl1pPr>
            <a:lvl2pPr marL="457200" indent="0">
              <a:spcBef>
                <a:spcPts val="0"/>
              </a:spcBef>
              <a:spcAft>
                <a:spcPts val="600"/>
              </a:spcAft>
              <a:buNone/>
              <a:defRPr sz="1600" b="1">
                <a:solidFill>
                  <a:schemeClr val="bg2"/>
                </a:solidFill>
              </a:defRPr>
            </a:lvl2pPr>
            <a:lvl3pPr marL="914400" indent="0">
              <a:spcBef>
                <a:spcPts val="0"/>
              </a:spcBef>
              <a:spcAft>
                <a:spcPts val="600"/>
              </a:spcAft>
              <a:buNone/>
              <a:defRPr sz="1400" b="1">
                <a:solidFill>
                  <a:schemeClr val="bg2"/>
                </a:solidFill>
              </a:defRPr>
            </a:lvl3pPr>
            <a:lvl4pPr marL="1371600" indent="0">
              <a:spcBef>
                <a:spcPts val="0"/>
              </a:spcBef>
              <a:spcAft>
                <a:spcPts val="600"/>
              </a:spcAft>
              <a:buNone/>
              <a:defRPr sz="1200" b="1">
                <a:solidFill>
                  <a:schemeClr val="bg2"/>
                </a:solidFill>
              </a:defRPr>
            </a:lvl4pPr>
            <a:lvl5pPr marL="1828800" indent="0">
              <a:spcBef>
                <a:spcPts val="0"/>
              </a:spcBef>
              <a:spcAft>
                <a:spcPts val="600"/>
              </a:spcAft>
              <a:buNone/>
              <a:defRPr sz="1200" b="1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663CA19-070F-D373-ED8C-B6F895D11B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98281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A08E557-10DB-421A-876E-1AE58F8E07C4}"/>
              </a:ext>
            </a:extLst>
          </p:cNvPr>
          <p:cNvSpPr/>
          <p:nvPr/>
        </p:nvSpPr>
        <p:spPr>
          <a:xfrm>
            <a:off x="8844703" y="373256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2EBCA0-8609-4F35-8CA7-7AD35FDACD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5613" y="6434560"/>
            <a:ext cx="34280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spc="50" baseline="0"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sz="100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DA9639-38D2-4CD4-A861-F6B4C6CB9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8775" y="590372"/>
            <a:ext cx="10202248" cy="13258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AF00B1-16C1-47B3-A7A0-B714683128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8825" y="1916262"/>
            <a:ext cx="10192198" cy="4133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F9501-5B6B-4DAF-B59D-3C129ED805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017000" y="6433202"/>
            <a:ext cx="2374150" cy="3678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spc="50" baseline="0">
                <a:solidFill>
                  <a:srgbClr val="FFFFFF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685DBD-B7AE-41D8-8CF1-B21CD58E1B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1150" y="6433203"/>
            <a:ext cx="693263" cy="3678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0536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  <p:sldLayoutId id="2147483724" r:id="rId12"/>
    <p:sldLayoutId id="2147483725" r:id="rId13"/>
    <p:sldLayoutId id="2147483726" r:id="rId14"/>
    <p:sldLayoutId id="2147483727" r:id="rId15"/>
    <p:sldLayoutId id="2147483728" r:id="rId16"/>
    <p:sldLayoutId id="2147483729" r:id="rId17"/>
    <p:sldLayoutId id="2147483730" r:id="rId18"/>
    <p:sldLayoutId id="2147483731" r:id="rId19"/>
    <p:sldLayoutId id="2147483732" r:id="rId20"/>
    <p:sldLayoutId id="2147483733" r:id="rId21"/>
    <p:sldLayoutId id="2147483734" r:id="rId22"/>
    <p:sldLayoutId id="2147483735" r:id="rId23"/>
    <p:sldLayoutId id="2147483736" r:id="rId2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5"/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736">
          <p15:clr>
            <a:srgbClr val="F26B43"/>
          </p15:clr>
        </p15:guide>
        <p15:guide id="4" orient="horz" pos="3312">
          <p15:clr>
            <a:srgbClr val="F26B43"/>
          </p15:clr>
        </p15:guide>
        <p15:guide id="5" orient="horz" pos="432">
          <p15:clr>
            <a:srgbClr val="F26B43"/>
          </p15:clr>
        </p15:guide>
        <p15:guide id="7" pos="4416">
          <p15:clr>
            <a:srgbClr val="F26B43"/>
          </p15:clr>
        </p15:guide>
        <p15:guide id="8" pos="5568">
          <p15:clr>
            <a:srgbClr val="F26B43"/>
          </p15:clr>
        </p15:guide>
        <p15:guide id="9" pos="7296">
          <p15:clr>
            <a:srgbClr val="F26B43"/>
          </p15:clr>
        </p15:guide>
        <p15:guide id="10" pos="2688">
          <p15:clr>
            <a:srgbClr val="F26B43"/>
          </p15:clr>
        </p15:guide>
        <p15:guide id="11" pos="1536">
          <p15:clr>
            <a:srgbClr val="F26B43"/>
          </p15:clr>
        </p15:guide>
        <p15:guide id="12" pos="384">
          <p15:clr>
            <a:srgbClr val="F26B43"/>
          </p15:clr>
        </p15:guide>
        <p15:guide id="13" pos="2112">
          <p15:clr>
            <a:srgbClr val="F26B43"/>
          </p15:clr>
        </p15:guide>
        <p15:guide id="14" pos="4992">
          <p15:clr>
            <a:srgbClr val="F26B43"/>
          </p15:clr>
        </p15:guide>
        <p15:guide id="15" pos="6720">
          <p15:clr>
            <a:srgbClr val="F26B43"/>
          </p15:clr>
        </p15:guide>
        <p15:guide id="16" pos="960">
          <p15:clr>
            <a:srgbClr val="F26B43"/>
          </p15:clr>
        </p15:guide>
        <p15:guide id="17" pos="3264">
          <p15:clr>
            <a:srgbClr val="F26B43"/>
          </p15:clr>
        </p15:guide>
        <p15:guide id="18" orient="horz" pos="1008">
          <p15:clr>
            <a:srgbClr val="F26B43"/>
          </p15:clr>
        </p15:guide>
        <p15:guide id="19" orient="horz" pos="3888">
          <p15:clr>
            <a:srgbClr val="F26B43"/>
          </p15:clr>
        </p15:guide>
        <p15:guide id="20" pos="6144">
          <p15:clr>
            <a:srgbClr val="F26B43"/>
          </p15:clr>
        </p15:guide>
        <p15:guide id="21" orient="horz" pos="1584">
          <p15:clr>
            <a:srgbClr val="F26B43"/>
          </p15:clr>
        </p15:guide>
        <p15:guide id="22" pos="576">
          <p15:clr>
            <a:srgbClr val="F26B43"/>
          </p15:clr>
        </p15:guide>
        <p15:guide id="23" pos="7104">
          <p15:clr>
            <a:srgbClr val="F26B43"/>
          </p15:clr>
        </p15:guide>
        <p15:guide id="24" pos="768">
          <p15:clr>
            <a:srgbClr val="F26B43"/>
          </p15:clr>
        </p15:guide>
        <p15:guide id="25" pos="691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alford.ac.uk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3.xml"/><Relationship Id="rId4" Type="http://schemas.openxmlformats.org/officeDocument/2006/relationships/hyperlink" Target="https://www.food.gov.uk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0D9AD-F97D-8DCF-97C2-FEE69475C0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Communication Barriers at Flight Foods Ltd</a:t>
            </a: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sz="1200" b="1" dirty="0"/>
              <a:t>Serish Nadeem </a:t>
            </a:r>
            <a:br>
              <a:rPr lang="en-GB" sz="1200" b="1" dirty="0"/>
            </a:br>
            <a:r>
              <a:rPr lang="en-GB" sz="1200" b="1" dirty="0"/>
              <a:t>Student ID;  2432943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D9882FA-049D-25F3-3F24-590E9D0F18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10483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9504103-6319-C1BA-994F-97D3A9F1AA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7927D6-AFA7-348E-8C32-400C1E6F321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755024" y="656303"/>
            <a:ext cx="5536135" cy="5326801"/>
          </a:xfrm>
        </p:spPr>
        <p:txBody>
          <a:bodyPr>
            <a:normAutofit/>
          </a:bodyPr>
          <a:lstStyle/>
          <a:p>
            <a:r>
              <a:rPr lang="en-GB" sz="1900" u="sng" dirty="0"/>
              <a:t>This presentation will cover:</a:t>
            </a:r>
          </a:p>
          <a:p>
            <a:pPr lvl="0"/>
            <a:r>
              <a:rPr lang="en-GB" sz="1600" dirty="0"/>
              <a:t>Introduction to the Flight Foods Ltd case study</a:t>
            </a:r>
          </a:p>
          <a:p>
            <a:pPr lvl="0"/>
            <a:r>
              <a:rPr lang="en-GB" sz="1600" dirty="0"/>
              <a:t>Communication barriers identified in the workplace</a:t>
            </a:r>
          </a:p>
          <a:p>
            <a:pPr lvl="1"/>
            <a:r>
              <a:rPr lang="en-GB" dirty="0"/>
              <a:t>Environmental noise</a:t>
            </a:r>
          </a:p>
          <a:p>
            <a:pPr lvl="1"/>
            <a:r>
              <a:rPr lang="en-GB" dirty="0"/>
              <a:t>Language and communication</a:t>
            </a:r>
          </a:p>
          <a:p>
            <a:pPr lvl="1"/>
            <a:r>
              <a:rPr lang="en-GB" dirty="0"/>
              <a:t>Age/generational differences</a:t>
            </a:r>
          </a:p>
          <a:p>
            <a:pPr lvl="1"/>
            <a:r>
              <a:rPr lang="en-GB" dirty="0"/>
              <a:t>Cultural differences</a:t>
            </a:r>
          </a:p>
          <a:p>
            <a:pPr lvl="1"/>
            <a:r>
              <a:rPr lang="en-GB" dirty="0"/>
              <a:t>Emotional barriers</a:t>
            </a:r>
          </a:p>
          <a:p>
            <a:pPr lvl="0"/>
            <a:r>
              <a:rPr lang="en-GB" sz="1600" dirty="0"/>
              <a:t>Communication theories (Shannon and Weaver, </a:t>
            </a:r>
            <a:r>
              <a:rPr lang="en-GB" sz="1600" dirty="0" err="1"/>
              <a:t>Schramm</a:t>
            </a:r>
            <a:r>
              <a:rPr lang="en-GB" sz="1600" dirty="0"/>
              <a:t> and Berlo)</a:t>
            </a:r>
          </a:p>
          <a:p>
            <a:pPr lvl="0"/>
            <a:r>
              <a:rPr lang="en-GB" sz="1600" dirty="0"/>
              <a:t>Recommendations to overcome the barriers</a:t>
            </a:r>
          </a:p>
          <a:p>
            <a:pPr lvl="0"/>
            <a:r>
              <a:rPr lang="en-GB" sz="1600" dirty="0"/>
              <a:t>Conclusion</a:t>
            </a:r>
          </a:p>
          <a:p>
            <a:pPr lvl="0"/>
            <a:r>
              <a:rPr lang="en-GB" sz="1600" dirty="0"/>
              <a:t>References</a:t>
            </a:r>
          </a:p>
          <a:p>
            <a:endParaRPr lang="en-GB" b="1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91DBFA3-4929-EF34-6EC0-62D2B68178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7017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B282789-4F8B-D647-09EB-50D8FF687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834" y="1228880"/>
            <a:ext cx="6902263" cy="4644699"/>
          </a:xfrm>
        </p:spPr>
        <p:txBody>
          <a:bodyPr>
            <a:norm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br>
              <a:rPr lang="en-GB" sz="1900" b="1" dirty="0"/>
            </a:br>
            <a:br>
              <a:rPr lang="en-GB" sz="1800" dirty="0">
                <a:latin typeface="+mn-lt"/>
              </a:rPr>
            </a:br>
            <a:r>
              <a:rPr lang="en-GB" sz="1800" dirty="0">
                <a:latin typeface="+mn-lt"/>
              </a:rPr>
              <a:t>Flight Foods Ltd is a medium-sized company that manufactures ready meals for airlines.</a:t>
            </a:r>
            <a:br>
              <a:rPr lang="en-GB" sz="1800" dirty="0">
                <a:latin typeface="+mn-lt"/>
              </a:rPr>
            </a:br>
            <a:r>
              <a:rPr lang="en-GB" sz="1800" dirty="0">
                <a:latin typeface="+mn-lt"/>
              </a:rPr>
              <a:t>The company has been losing customers due to repeated complaints about food quality.</a:t>
            </a:r>
            <a:br>
              <a:rPr lang="en-GB" sz="1800" dirty="0">
                <a:latin typeface="+mn-lt"/>
              </a:rPr>
            </a:br>
            <a:br>
              <a:rPr lang="en-GB" sz="1800" dirty="0">
                <a:latin typeface="+mn-lt"/>
              </a:rPr>
            </a:br>
            <a:r>
              <a:rPr lang="en-GB" sz="1800" u="sng" dirty="0">
                <a:latin typeface="+mn-lt"/>
              </a:rPr>
              <a:t>Reported issues include:</a:t>
            </a:r>
            <a:br>
              <a:rPr lang="en-GB" sz="1800" u="sng" dirty="0">
                <a:latin typeface="+mn-lt"/>
              </a:rPr>
            </a:br>
            <a:br>
              <a:rPr lang="en-GB" sz="1800" dirty="0">
                <a:latin typeface="+mn-lt"/>
              </a:rPr>
            </a:br>
            <a:r>
              <a:rPr lang="en-GB" sz="1800" dirty="0">
                <a:latin typeface="+mn-lt"/>
              </a:rPr>
              <a:t>Undercooked food</a:t>
            </a:r>
            <a:br>
              <a:rPr lang="en-GB" sz="1800" dirty="0">
                <a:latin typeface="+mn-lt"/>
              </a:rPr>
            </a:br>
            <a:r>
              <a:rPr lang="en-GB" sz="1800" dirty="0">
                <a:latin typeface="+mn-lt"/>
              </a:rPr>
              <a:t>Poor packaging</a:t>
            </a:r>
            <a:br>
              <a:rPr lang="en-GB" sz="1800" dirty="0">
                <a:latin typeface="+mn-lt"/>
              </a:rPr>
            </a:br>
            <a:r>
              <a:rPr lang="en-GB" sz="1800" dirty="0">
                <a:latin typeface="+mn-lt"/>
              </a:rPr>
              <a:t>Meat found in vegetarian meals</a:t>
            </a:r>
            <a:br>
              <a:rPr lang="en-GB" sz="1800" dirty="0">
                <a:latin typeface="+mn-lt"/>
              </a:rPr>
            </a:br>
            <a:r>
              <a:rPr lang="en-GB" sz="1800" dirty="0">
                <a:latin typeface="+mn-lt"/>
              </a:rPr>
              <a:t>A consultancy investigation found that poor communication in the workplace was a major cause of these problems.</a:t>
            </a:r>
            <a:br>
              <a:rPr lang="en-GB" sz="1800" dirty="0">
                <a:latin typeface="+mn-lt"/>
              </a:rPr>
            </a:br>
            <a:endParaRPr lang="en-US" sz="1800" dirty="0">
              <a:latin typeface="+mn-lt"/>
            </a:endParaRPr>
          </a:p>
        </p:txBody>
      </p:sp>
      <p:pic>
        <p:nvPicPr>
          <p:cNvPr id="6" name="Picture Placeholder 4" descr="Green lights in the sky">
            <a:extLst>
              <a:ext uri="{FF2B5EF4-FFF2-40B4-BE49-F238E27FC236}">
                <a16:creationId xmlns:a16="http://schemas.microsoft.com/office/drawing/2014/main" id="{2EBC5878-1007-0F8E-3940-DE9D1D088BC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8995" r="28995"/>
          <a:stretch/>
        </p:blipFill>
        <p:spPr/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8ECD88-7563-0E2D-38D6-262477CFE5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E1E1B61-7445-BEB0-079B-22957A8207C6}"/>
              </a:ext>
            </a:extLst>
          </p:cNvPr>
          <p:cNvSpPr txBox="1"/>
          <p:nvPr/>
        </p:nvSpPr>
        <p:spPr>
          <a:xfrm>
            <a:off x="830904" y="1175186"/>
            <a:ext cx="6082122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sz="1800" b="1" dirty="0"/>
              <a:t>Introduction to the Case Study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41753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37F92FBB-F1A6-DCA3-4B03-5EA99AE4B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5676" y="401647"/>
            <a:ext cx="6457987" cy="874896"/>
          </a:xfrm>
        </p:spPr>
        <p:txBody>
          <a:bodyPr>
            <a:noAutofit/>
          </a:bodyPr>
          <a:lstStyle/>
          <a:p>
            <a:r>
              <a:rPr lang="en-GB" sz="2300" b="1" dirty="0">
                <a:latin typeface="+mn-lt"/>
              </a:rPr>
              <a:t>Environmental Noise Barrier</a:t>
            </a:r>
            <a:br>
              <a:rPr lang="en-GB" sz="2300" b="1" dirty="0">
                <a:latin typeface="+mn-lt"/>
              </a:rPr>
            </a:br>
            <a:endParaRPr lang="en-US" sz="2300" dirty="0">
              <a:latin typeface="+mn-lt"/>
            </a:endParaRPr>
          </a:p>
        </p:txBody>
      </p:sp>
      <p:pic>
        <p:nvPicPr>
          <p:cNvPr id="24" name="Picture Placeholder 23" descr="Green lights in the sky">
            <a:extLst>
              <a:ext uri="{FF2B5EF4-FFF2-40B4-BE49-F238E27FC236}">
                <a16:creationId xmlns:a16="http://schemas.microsoft.com/office/drawing/2014/main" id="{61357E36-869D-B6D4-3E6E-ED43A227E59C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t="37" b="37"/>
          <a:stretch/>
        </p:blipFill>
        <p:spPr/>
      </p:pic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43E47AC3-3E43-6A30-A709-127578992F3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941683" y="1093231"/>
            <a:ext cx="7607425" cy="5073186"/>
          </a:xfrm>
        </p:spPr>
        <p:txBody>
          <a:bodyPr>
            <a:normAutofit fontScale="40000" lnSpcReduction="20000"/>
          </a:bodyPr>
          <a:lstStyle/>
          <a:p>
            <a:r>
              <a:rPr lang="en-GB" sz="4300" b="1" dirty="0"/>
              <a:t>Barrier</a:t>
            </a:r>
            <a:endParaRPr lang="en-GB" sz="4300" dirty="0"/>
          </a:p>
          <a:p>
            <a:pPr lvl="0"/>
            <a:r>
              <a:rPr lang="en-GB" sz="4300" dirty="0"/>
              <a:t>The factory contains old, noisy machinery.</a:t>
            </a:r>
          </a:p>
          <a:p>
            <a:pPr lvl="0"/>
            <a:r>
              <a:rPr lang="en-GB" sz="4300" dirty="0"/>
              <a:t>Employees may struggle to hear or understand instructions.</a:t>
            </a:r>
          </a:p>
          <a:p>
            <a:pPr lvl="0"/>
            <a:r>
              <a:rPr lang="en-GB" sz="4300" dirty="0"/>
              <a:t>Miscommunication can lead to mistakes during food preparation.</a:t>
            </a:r>
          </a:p>
          <a:p>
            <a:r>
              <a:rPr lang="en-GB" sz="4300" dirty="0"/>
              <a:t>Communication Theory – Claude Shannon and Warren Weaver Model</a:t>
            </a:r>
          </a:p>
          <a:p>
            <a:pPr lvl="0"/>
            <a:r>
              <a:rPr lang="en-GB" sz="4300" dirty="0"/>
              <a:t>“Noise” is anything that interferes with a message.</a:t>
            </a:r>
          </a:p>
          <a:p>
            <a:pPr lvl="0"/>
            <a:r>
              <a:rPr lang="en-GB" sz="4300" dirty="0"/>
              <a:t>In this case, loud machinery disrupts communication between Gary and the employees.</a:t>
            </a:r>
          </a:p>
          <a:p>
            <a:r>
              <a:rPr lang="en-GB" sz="4300" b="1" dirty="0"/>
              <a:t>Recommendations</a:t>
            </a:r>
            <a:endParaRPr lang="en-GB" sz="4300" dirty="0"/>
          </a:p>
          <a:p>
            <a:pPr lvl="0"/>
            <a:r>
              <a:rPr lang="en-GB" sz="4300" dirty="0"/>
              <a:t>Replace or maintain old machinery to reduce noise.</a:t>
            </a:r>
          </a:p>
          <a:p>
            <a:pPr lvl="0"/>
            <a:r>
              <a:rPr lang="en-GB" sz="4300" dirty="0"/>
              <a:t>Hold team briefings before shifts begin.</a:t>
            </a:r>
          </a:p>
          <a:p>
            <a:pPr lvl="0"/>
            <a:r>
              <a:rPr lang="en-GB" sz="4300" dirty="0"/>
              <a:t>Use visual aids, signs and demonstrations alongside verbal instructions.</a:t>
            </a:r>
          </a:p>
          <a:p>
            <a:pPr lvl="0"/>
            <a:r>
              <a:rPr lang="en-GB" sz="4300" dirty="0"/>
              <a:t>Provide communication headsets where appropriate.</a:t>
            </a: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6BE44FC-E43E-3153-168E-0A84BD9E65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17100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60027CB-3C27-FC4C-AEF9-685A21EA1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64767"/>
            <a:ext cx="9656401" cy="1118070"/>
          </a:xfrm>
        </p:spPr>
        <p:txBody>
          <a:bodyPr/>
          <a:lstStyle/>
          <a:p>
            <a:r>
              <a:rPr lang="en-GB" b="1" dirty="0">
                <a:latin typeface="+mn-lt"/>
              </a:rPr>
              <a:t>Language and Communication Barrier</a:t>
            </a:r>
            <a:br>
              <a:rPr lang="en-GB" b="1" dirty="0">
                <a:latin typeface="+mn-lt"/>
              </a:rPr>
            </a:br>
            <a:endParaRPr lang="en-US" dirty="0">
              <a:latin typeface="+mn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25569D-4B51-26CD-C967-65D3F4059DB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371600" y="1596931"/>
            <a:ext cx="9525000" cy="4891386"/>
          </a:xfrm>
        </p:spPr>
        <p:txBody>
          <a:bodyPr>
            <a:normAutofit fontScale="77500" lnSpcReduction="20000"/>
          </a:bodyPr>
          <a:lstStyle/>
          <a:p>
            <a:r>
              <a:rPr lang="en-GB" sz="1900" b="1" u="sng" dirty="0"/>
              <a:t>Barrier</a:t>
            </a:r>
          </a:p>
          <a:p>
            <a:endParaRPr lang="en-GB" sz="1900" u="sng" dirty="0"/>
          </a:p>
          <a:p>
            <a:pPr lvl="0"/>
            <a:r>
              <a:rPr lang="en-GB" sz="1900" dirty="0"/>
              <a:t>Employees come from different countries and speak different languages.</a:t>
            </a:r>
          </a:p>
          <a:p>
            <a:pPr lvl="0"/>
            <a:r>
              <a:rPr lang="en-GB" sz="1900" dirty="0"/>
              <a:t>Many workers have limited English, making it difficult to understand Gary’s instructions.</a:t>
            </a:r>
          </a:p>
          <a:p>
            <a:pPr lvl="0"/>
            <a:r>
              <a:rPr lang="en-GB" sz="1900" dirty="0"/>
              <a:t>Misunderstandings can lead to mistakes in food preparation and hygiene.</a:t>
            </a:r>
          </a:p>
          <a:p>
            <a:r>
              <a:rPr lang="en-GB" sz="1900" dirty="0"/>
              <a:t>Communication Theory – David Berlo SMCR Model</a:t>
            </a:r>
          </a:p>
          <a:p>
            <a:pPr lvl="0"/>
            <a:r>
              <a:rPr lang="en-GB" sz="1900" dirty="0"/>
              <a:t>Effective communication depends on the Sender, Message, Channel and Receiver (SMCR).</a:t>
            </a:r>
          </a:p>
          <a:p>
            <a:pPr lvl="0"/>
            <a:r>
              <a:rPr lang="en-GB" sz="1900" dirty="0"/>
              <a:t>Language differences can prevent the receiver from correctly understanding the message</a:t>
            </a:r>
          </a:p>
          <a:p>
            <a:pPr lvl="0"/>
            <a:endParaRPr lang="en-GB" sz="1900" dirty="0"/>
          </a:p>
          <a:p>
            <a:r>
              <a:rPr lang="en-GB" sz="1900" b="1" dirty="0"/>
              <a:t>Recommendations</a:t>
            </a:r>
          </a:p>
          <a:p>
            <a:endParaRPr lang="en-GB" sz="1900" dirty="0"/>
          </a:p>
          <a:p>
            <a:pPr lvl="0"/>
            <a:r>
              <a:rPr lang="en-GB" sz="1900" dirty="0"/>
              <a:t>Provide food hygiene training in employees’ preferred languages.</a:t>
            </a:r>
          </a:p>
          <a:p>
            <a:pPr lvl="0"/>
            <a:r>
              <a:rPr lang="en-GB" sz="1900" dirty="0"/>
              <a:t>Use pictures, symbols and colour-coded signs.</a:t>
            </a:r>
          </a:p>
          <a:p>
            <a:pPr lvl="0"/>
            <a:r>
              <a:rPr lang="en-GB" sz="1900" dirty="0"/>
              <a:t>Employ bilingual supervisors or interpreters.</a:t>
            </a:r>
          </a:p>
          <a:p>
            <a:pPr lvl="0"/>
            <a:r>
              <a:rPr lang="en-GB" sz="1900" dirty="0"/>
              <a:t>Offer basic English language support for staff.</a:t>
            </a: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16BFA23-AB5B-BA88-E233-DE14DED5A2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7628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1945D54-A284-835B-B949-4F6D36F38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+mn-lt"/>
              </a:rPr>
              <a:t>Age/</a:t>
            </a:r>
            <a:r>
              <a:rPr lang="en-GB" b="1" dirty="0">
                <a:latin typeface="+mn-lt"/>
              </a:rPr>
              <a:t>Generational Barrier</a:t>
            </a:r>
            <a:br>
              <a:rPr lang="en-GB" b="1" dirty="0">
                <a:latin typeface="+mn-lt"/>
              </a:rPr>
            </a:br>
            <a:endParaRPr lang="en-US" dirty="0">
              <a:latin typeface="+mn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D80981-6211-B9EF-9A10-4D4B043758C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105024" y="1602295"/>
            <a:ext cx="5218044" cy="4025736"/>
          </a:xfrm>
        </p:spPr>
        <p:txBody>
          <a:bodyPr>
            <a:normAutofit fontScale="70000" lnSpcReduction="20000"/>
          </a:bodyPr>
          <a:lstStyle/>
          <a:p>
            <a:r>
              <a:rPr lang="en-GB" sz="2300" dirty="0"/>
              <a:t>Barrier</a:t>
            </a:r>
          </a:p>
          <a:p>
            <a:endParaRPr lang="en-GB" dirty="0"/>
          </a:p>
          <a:p>
            <a:pPr lvl="0"/>
            <a:r>
              <a:rPr lang="en-GB" b="0" dirty="0"/>
              <a:t>Employees range from 16 to 60 years old.</a:t>
            </a:r>
          </a:p>
          <a:p>
            <a:pPr lvl="0"/>
            <a:r>
              <a:rPr lang="en-GB" b="0" dirty="0"/>
              <a:t>Younger workers may have less experience and may not always follow instructions correctly.</a:t>
            </a:r>
          </a:p>
          <a:p>
            <a:pPr lvl="0"/>
            <a:r>
              <a:rPr lang="en-GB" b="0" dirty="0"/>
              <a:t>Different age groups can have different learning styles and communication preferences.</a:t>
            </a:r>
          </a:p>
          <a:p>
            <a:pPr lvl="0"/>
            <a:endParaRPr lang="en-GB" b="0" dirty="0"/>
          </a:p>
          <a:p>
            <a:r>
              <a:rPr lang="en-GB" dirty="0"/>
              <a:t>Communication Theory – Wilbur </a:t>
            </a:r>
            <a:r>
              <a:rPr lang="en-GB" dirty="0" err="1"/>
              <a:t>Schramm</a:t>
            </a:r>
            <a:r>
              <a:rPr lang="en-GB" dirty="0"/>
              <a:t> Communication Model</a:t>
            </a:r>
          </a:p>
          <a:p>
            <a:endParaRPr lang="en-GB" dirty="0"/>
          </a:p>
          <a:p>
            <a:pPr lvl="0"/>
            <a:r>
              <a:rPr lang="en-GB" b="0" dirty="0" err="1"/>
              <a:t>Schramm’s</a:t>
            </a:r>
            <a:r>
              <a:rPr lang="en-GB" b="0" dirty="0"/>
              <a:t> model explains that communication is more effective when people share similar experiences and understanding.</a:t>
            </a:r>
          </a:p>
          <a:p>
            <a:pPr lvl="0"/>
            <a:r>
              <a:rPr lang="en-GB" b="0" dirty="0"/>
              <a:t>Differences in age and experience can lead to misunderstandings.</a:t>
            </a:r>
          </a:p>
          <a:p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4041F6D-09FB-DE91-905B-ACA52F64E5B8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6588912" y="2523885"/>
            <a:ext cx="4790792" cy="2182556"/>
          </a:xfrm>
        </p:spPr>
        <p:txBody>
          <a:bodyPr/>
          <a:lstStyle/>
          <a:p>
            <a:r>
              <a:rPr lang="en-GB" b="1" dirty="0"/>
              <a:t>Recommendations</a:t>
            </a:r>
            <a:endParaRPr lang="en-GB" dirty="0"/>
          </a:p>
          <a:p>
            <a:pPr lvl="0"/>
            <a:r>
              <a:rPr lang="en-GB" sz="1300" dirty="0"/>
              <a:t>Provide training that suits different learning styles.</a:t>
            </a:r>
          </a:p>
          <a:p>
            <a:pPr lvl="0"/>
            <a:r>
              <a:rPr lang="en-GB" sz="1300" dirty="0"/>
              <a:t>Pair experienced employees with younger workers for mentoring.</a:t>
            </a:r>
          </a:p>
          <a:p>
            <a:pPr lvl="0"/>
            <a:r>
              <a:rPr lang="en-GB" sz="1300" dirty="0"/>
              <a:t>Give clear instructions and regular feedback.</a:t>
            </a:r>
          </a:p>
          <a:p>
            <a:pPr lvl="0"/>
            <a:r>
              <a:rPr lang="en-GB" sz="1300" dirty="0"/>
              <a:t>Encourage teamwork and open communication.</a:t>
            </a: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1E04509-99F0-B7A3-5C7A-C5A6350461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42493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F465791-02C3-85CB-EC2D-AE1D097AD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8845" y="570737"/>
            <a:ext cx="3830363" cy="95075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Cultural Barrier</a:t>
            </a:r>
            <a:br>
              <a:rPr lang="en-GB" b="1" dirty="0"/>
            </a:b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7CC286-7253-B31F-DFE6-802920A9FC6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043936" y="1779684"/>
            <a:ext cx="5052064" cy="4067345"/>
          </a:xfrm>
        </p:spPr>
        <p:txBody>
          <a:bodyPr>
            <a:normAutofit fontScale="85000" lnSpcReduction="10000"/>
          </a:bodyPr>
          <a:lstStyle/>
          <a:p>
            <a:r>
              <a:rPr lang="en-GB" b="1" dirty="0"/>
              <a:t>Barrier</a:t>
            </a:r>
            <a:endParaRPr lang="en-GB" dirty="0"/>
          </a:p>
          <a:p>
            <a:pPr lvl="0"/>
            <a:r>
              <a:rPr lang="en-GB" dirty="0"/>
              <a:t>Employees come from </a:t>
            </a:r>
            <a:r>
              <a:rPr lang="en-GB" b="1" dirty="0"/>
              <a:t>five different cultural groups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Different cultural backgrounds may influence communication styles, workplace behaviour and food hygiene practices.</a:t>
            </a:r>
          </a:p>
          <a:p>
            <a:pPr lvl="0"/>
            <a:r>
              <a:rPr lang="en-GB" dirty="0"/>
              <a:t>Cultural differences can lead to misunderstandings if expectations are not clearly explained.</a:t>
            </a:r>
          </a:p>
          <a:p>
            <a:pPr lvl="0"/>
            <a:endParaRPr lang="en-GB" dirty="0"/>
          </a:p>
          <a:p>
            <a:r>
              <a:rPr lang="en-GB" b="1" dirty="0"/>
              <a:t>Communication Theory – David Berlo SMCR Model</a:t>
            </a:r>
            <a:endParaRPr lang="en-GB" dirty="0"/>
          </a:p>
          <a:p>
            <a:pPr lvl="0"/>
            <a:r>
              <a:rPr lang="en-GB" dirty="0"/>
              <a:t>Culture affects how messages are sent, received and interpreted.</a:t>
            </a:r>
          </a:p>
          <a:p>
            <a:pPr lvl="0"/>
            <a:r>
              <a:rPr lang="en-GB" dirty="0"/>
              <a:t>Different cultural backgrounds can result in people understanding the same message in different ways.</a:t>
            </a:r>
          </a:p>
          <a:p>
            <a:endParaRPr lang="en-GB" noProof="1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6D75BC5-46CC-A36D-B72E-AE0A832FACB9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7117030" y="2078110"/>
            <a:ext cx="3528086" cy="2374850"/>
          </a:xfrm>
        </p:spPr>
        <p:txBody>
          <a:bodyPr>
            <a:normAutofit/>
          </a:bodyPr>
          <a:lstStyle/>
          <a:p>
            <a:r>
              <a:rPr lang="en-GB" b="1" dirty="0"/>
              <a:t>Recommendations</a:t>
            </a:r>
            <a:endParaRPr lang="en-GB" dirty="0"/>
          </a:p>
          <a:p>
            <a:pPr lvl="0"/>
            <a:r>
              <a:rPr lang="en-GB" sz="1200" dirty="0"/>
              <a:t>Provide cultural awareness training.</a:t>
            </a:r>
          </a:p>
          <a:p>
            <a:pPr lvl="0"/>
            <a:r>
              <a:rPr lang="en-GB" sz="1200" dirty="0"/>
              <a:t>Establish clear food hygiene standards for all employees.</a:t>
            </a:r>
          </a:p>
          <a:p>
            <a:pPr lvl="0"/>
            <a:r>
              <a:rPr lang="en-GB" sz="1200" dirty="0"/>
              <a:t>Encourage teamwork and respect for different cultures.</a:t>
            </a:r>
          </a:p>
          <a:p>
            <a:pPr lvl="0"/>
            <a:r>
              <a:rPr lang="en-GB" sz="1200" dirty="0"/>
              <a:t>Use clear visual instructions that everyone can understand.</a:t>
            </a:r>
          </a:p>
          <a:p>
            <a:endParaRPr lang="en-US" noProof="1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FEF2AD9-EC94-1F3D-3B79-64938E47AD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18648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F3AAEC5E-1903-897F-3899-D104894ED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1757" y="328860"/>
            <a:ext cx="5546659" cy="966289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Emotional Barrier</a:t>
            </a:r>
            <a:br>
              <a:rPr lang="en-GB" b="1" dirty="0"/>
            </a:br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E171ED2-DFD4-666E-F6D1-C672E5CE8649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93977" y="1468949"/>
            <a:ext cx="8499587" cy="4101447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Barrier</a:t>
            </a:r>
            <a:endParaRPr lang="en-GB" dirty="0"/>
          </a:p>
          <a:p>
            <a:pPr lvl="0"/>
            <a:r>
              <a:rPr lang="en-GB" sz="1200" dirty="0"/>
              <a:t>Gary arrives at work feeling tired, stressed and frustrated.</a:t>
            </a:r>
          </a:p>
          <a:p>
            <a:pPr lvl="0"/>
            <a:r>
              <a:rPr lang="en-GB" sz="1200" dirty="0"/>
              <a:t>He shouts at employees, calling them </a:t>
            </a:r>
            <a:r>
              <a:rPr lang="en-GB" sz="1200" b="1" dirty="0"/>
              <a:t>“Idiots!”</a:t>
            </a:r>
            <a:endParaRPr lang="en-GB" sz="1200" dirty="0"/>
          </a:p>
          <a:p>
            <a:pPr lvl="0"/>
            <a:r>
              <a:rPr lang="en-GB" sz="1200" dirty="0"/>
              <a:t>Strong emotions affect how messages are delivered and received.</a:t>
            </a:r>
          </a:p>
          <a:p>
            <a:pPr lvl="0"/>
            <a:r>
              <a:rPr lang="en-GB" sz="1200" dirty="0"/>
              <a:t>Stress can reduce concentration and lead to poor decision-making.</a:t>
            </a:r>
          </a:p>
          <a:p>
            <a:pPr lvl="0"/>
            <a:endParaRPr lang="en-GB" sz="1200" dirty="0"/>
          </a:p>
          <a:p>
            <a:pPr lvl="0"/>
            <a:r>
              <a:rPr lang="en-GB" sz="1200" dirty="0"/>
              <a:t>Communication Theory – Claude Shannon and Warren Weaver Communication Model Emotions can act as </a:t>
            </a:r>
            <a:r>
              <a:rPr lang="en-GB" sz="1200" b="1" dirty="0"/>
              <a:t>psychological noise</a:t>
            </a:r>
            <a:r>
              <a:rPr lang="en-GB" sz="1200" dirty="0"/>
              <a:t>, interfering with effective communication.</a:t>
            </a:r>
          </a:p>
          <a:p>
            <a:pPr lvl="0"/>
            <a:r>
              <a:rPr lang="en-GB" sz="1200" dirty="0"/>
              <a:t>When people are stressed or angry, they may misunderstand or ignore messages.</a:t>
            </a:r>
          </a:p>
          <a:p>
            <a:pPr lvl="0"/>
            <a:endParaRPr lang="en-GB" sz="1200" dirty="0"/>
          </a:p>
          <a:p>
            <a:r>
              <a:rPr lang="en-GB" sz="1200" b="1" dirty="0"/>
              <a:t>Recommendations</a:t>
            </a:r>
            <a:endParaRPr lang="en-GB" sz="1200" dirty="0"/>
          </a:p>
          <a:p>
            <a:pPr lvl="0"/>
            <a:r>
              <a:rPr lang="en-GB" sz="1200" dirty="0"/>
              <a:t>Encourage professional and respectful communication.</a:t>
            </a:r>
          </a:p>
          <a:p>
            <a:pPr lvl="0"/>
            <a:r>
              <a:rPr lang="en-GB" sz="1200" dirty="0"/>
              <a:t>Provide stress management and wellbeing support.</a:t>
            </a:r>
          </a:p>
          <a:p>
            <a:pPr lvl="0"/>
            <a:r>
              <a:rPr lang="en-GB" sz="1200" dirty="0"/>
              <a:t>Promote a positive working environment.</a:t>
            </a:r>
          </a:p>
          <a:p>
            <a:pPr lvl="0"/>
            <a:r>
              <a:rPr lang="en-GB" sz="1200" dirty="0"/>
              <a:t>Ensure managers lead by example and remain calm under pressure.</a:t>
            </a:r>
          </a:p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F270016-E0B6-DAC7-B6DA-CC7F3A15D0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106EB90-37FA-D510-FEAC-B620BC92EC2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9191782" y="0"/>
            <a:ext cx="3000217" cy="6858000"/>
          </a:xfrm>
        </p:spPr>
      </p:sp>
    </p:spTree>
    <p:extLst>
      <p:ext uri="{BB962C8B-B14F-4D97-AF65-F5344CB8AC3E}">
        <p14:creationId xmlns:p14="http://schemas.microsoft.com/office/powerpoint/2010/main" val="2481131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FB8613F-2883-10AE-89EE-754728CFC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2052" y="608867"/>
            <a:ext cx="10202248" cy="1931133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Recommendations</a:t>
            </a:r>
            <a:br>
              <a:rPr lang="en-GB" b="1" dirty="0">
                <a:latin typeface="+mn-lt"/>
              </a:rPr>
            </a:br>
            <a:br>
              <a:rPr lang="en-GB" b="1" dirty="0">
                <a:latin typeface="+mn-lt"/>
              </a:rPr>
            </a:br>
            <a:br>
              <a:rPr lang="en-GB" b="1" dirty="0">
                <a:latin typeface="+mn-lt"/>
              </a:rPr>
            </a:br>
            <a:r>
              <a:rPr lang="en-GB" sz="1900" b="1" dirty="0">
                <a:latin typeface="+mn-lt"/>
              </a:rPr>
              <a:t>Recommendations to improve communication:</a:t>
            </a:r>
            <a:br>
              <a:rPr lang="en-GB" b="1" dirty="0"/>
            </a:b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705B3C4-FE12-5928-4EAA-8598EFD0C581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1371205" y="2301088"/>
            <a:ext cx="8901963" cy="3632987"/>
          </a:xfrm>
        </p:spPr>
        <p:txBody>
          <a:bodyPr>
            <a:normAutofit/>
          </a:bodyPr>
          <a:lstStyle/>
          <a:p>
            <a:pPr lvl="0"/>
            <a:r>
              <a:rPr lang="en-GB" sz="1500" dirty="0"/>
              <a:t>Provide food hygiene training before employees begin work.</a:t>
            </a:r>
          </a:p>
          <a:p>
            <a:pPr lvl="0"/>
            <a:r>
              <a:rPr lang="en-GB" sz="1500" dirty="0"/>
              <a:t>Offer regular refresher training for all staff.</a:t>
            </a:r>
          </a:p>
          <a:p>
            <a:pPr lvl="0"/>
            <a:r>
              <a:rPr lang="en-GB" sz="1500" dirty="0"/>
              <a:t>Use clear signs with pictures and simple language.</a:t>
            </a:r>
          </a:p>
          <a:p>
            <a:pPr lvl="0"/>
            <a:r>
              <a:rPr lang="en-GB" sz="1500" dirty="0"/>
              <a:t>Provide instructions in different languages where needed.</a:t>
            </a:r>
          </a:p>
          <a:p>
            <a:pPr lvl="0"/>
            <a:r>
              <a:rPr lang="en-GB" sz="1500" dirty="0"/>
              <a:t>Reduce noise by maintaining or replacing old machinery.</a:t>
            </a:r>
          </a:p>
          <a:p>
            <a:pPr lvl="0"/>
            <a:r>
              <a:rPr lang="en-GB" sz="1500" dirty="0"/>
              <a:t>Hold short team briefings at the start of each shift.</a:t>
            </a:r>
          </a:p>
          <a:p>
            <a:pPr lvl="0"/>
            <a:r>
              <a:rPr lang="en-GB" sz="1500" dirty="0"/>
              <a:t>Encourage respectful communication and teamwork.</a:t>
            </a:r>
          </a:p>
          <a:p>
            <a:pPr lvl="0"/>
            <a:r>
              <a:rPr lang="en-GB" sz="1500" dirty="0"/>
              <a:t>Carry out regular food safety and quality checks.</a:t>
            </a:r>
          </a:p>
          <a:p>
            <a:endParaRPr lang="en-US" noProof="1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E97A5F-8A74-2493-9B0C-E5376396F1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8240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4D9321D-79AC-AC52-77EE-48647BFA1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>
                <a:latin typeface="+mn-lt"/>
              </a:rPr>
              <a:t>Conclusion</a:t>
            </a:r>
            <a:r>
              <a:rPr lang="en-GB" dirty="0"/>
              <a:t> </a:t>
            </a:r>
            <a:r>
              <a:rPr lang="en-US" dirty="0"/>
              <a:t>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0B8AA87-ACD9-1978-6D0D-24BB242F7712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1371598" y="1710673"/>
            <a:ext cx="6904592" cy="3436653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Communication barriers have contributed to food quality problems at Flight Foods Ltd.</a:t>
            </a:r>
          </a:p>
          <a:p>
            <a:pPr lvl="0"/>
            <a:r>
              <a:rPr lang="en-GB" dirty="0"/>
              <a:t>Environmental, language, age, cultural and emotional barriers all affect effective communication.</a:t>
            </a:r>
          </a:p>
          <a:p>
            <a:pPr lvl="0"/>
            <a:r>
              <a:rPr lang="en-GB" dirty="0"/>
              <a:t>Communication theories help explain why these barriers occur.</a:t>
            </a:r>
          </a:p>
          <a:p>
            <a:pPr lvl="0"/>
            <a:r>
              <a:rPr lang="en-GB" dirty="0"/>
              <a:t>Improving communication, training and leadership can reduce errors and improve food safety.</a:t>
            </a:r>
          </a:p>
          <a:p>
            <a:pPr lvl="0"/>
            <a:r>
              <a:rPr lang="en-GB" dirty="0"/>
              <a:t>Better communication will help increase customer satisfaction and support business success.</a:t>
            </a: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D6EE69C-73C8-9D1D-8226-2035426252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70680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6EC8120-03A6-79A1-60C1-65C1DD2809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+mn-lt"/>
              </a:rPr>
              <a:t>References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42AD04E-B0C3-A19B-5DDC-ECB871A838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46C1A8-A99F-DD32-0E6E-D6EE51BBC0FD}"/>
              </a:ext>
            </a:extLst>
          </p:cNvPr>
          <p:cNvSpPr txBox="1"/>
          <p:nvPr/>
        </p:nvSpPr>
        <p:spPr>
          <a:xfrm>
            <a:off x="1031090" y="1860990"/>
            <a:ext cx="978368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b="1" dirty="0"/>
              <a:t>References</a:t>
            </a:r>
            <a:endParaRPr lang="en-GB" dirty="0"/>
          </a:p>
          <a:p>
            <a:pPr lvl="0"/>
            <a:r>
              <a:rPr lang="en-GB" dirty="0"/>
              <a:t>Berlo, D.K. (1960) </a:t>
            </a:r>
            <a:r>
              <a:rPr lang="en-GB" i="1" dirty="0"/>
              <a:t>The Process of Communication: An Introduction to Theory and Practice</a:t>
            </a:r>
            <a:r>
              <a:rPr lang="en-GB" dirty="0"/>
              <a:t>. New York: Holt, </a:t>
            </a:r>
            <a:r>
              <a:rPr lang="en-GB" dirty="0" err="1"/>
              <a:t>Rinehart</a:t>
            </a:r>
            <a:r>
              <a:rPr lang="en-GB" dirty="0"/>
              <a:t> and Winston.</a:t>
            </a:r>
          </a:p>
          <a:p>
            <a:pPr lvl="0"/>
            <a:r>
              <a:rPr lang="en-GB" dirty="0" err="1"/>
              <a:t>Schramm</a:t>
            </a:r>
            <a:r>
              <a:rPr lang="en-GB" dirty="0"/>
              <a:t>, W. (1954) </a:t>
            </a:r>
            <a:r>
              <a:rPr lang="en-GB" i="1" dirty="0"/>
              <a:t>The Process and Effects of Mass Communication</a:t>
            </a:r>
            <a:r>
              <a:rPr lang="en-GB" dirty="0"/>
              <a:t>. Urbana: University of Illinois Press.</a:t>
            </a:r>
          </a:p>
          <a:p>
            <a:pPr lvl="0"/>
            <a:r>
              <a:rPr lang="en-GB" dirty="0"/>
              <a:t>Shannon, C.E. and Weaver, W. (1949) </a:t>
            </a:r>
            <a:r>
              <a:rPr lang="en-GB" i="1" dirty="0"/>
              <a:t>The Mathematical Theory of Communication</a:t>
            </a:r>
            <a:r>
              <a:rPr lang="en-GB" dirty="0"/>
              <a:t>. Urbana: University of Illinois Press.</a:t>
            </a:r>
          </a:p>
          <a:p>
            <a:pPr lvl="0"/>
            <a:r>
              <a:rPr lang="en-GB" dirty="0"/>
              <a:t>University of Salford (2024) </a:t>
            </a:r>
            <a:r>
              <a:rPr lang="en-GB" i="1" dirty="0"/>
              <a:t>Communication Models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</a:t>
            </a:r>
            <a:r>
              <a:rPr lang="en-GB" dirty="0" err="1">
                <a:hlinkClick r:id="rId3"/>
              </a:rPr>
              <a:t>www.salford.ac.uk</a:t>
            </a:r>
            <a:r>
              <a:rPr lang="en-GB" dirty="0"/>
              <a:t> (Accessed: 28 July 2026).</a:t>
            </a:r>
          </a:p>
          <a:p>
            <a:pPr lvl="0"/>
            <a:r>
              <a:rPr lang="en-GB" dirty="0"/>
              <a:t>Food Standards Agency (2025) </a:t>
            </a:r>
            <a:r>
              <a:rPr lang="en-GB" i="1" dirty="0"/>
              <a:t>Food Hygiene Guidance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https://www.food.gov.uk</a:t>
            </a:r>
            <a:r>
              <a:rPr lang="en-GB" dirty="0"/>
              <a:t> (Accessed: 28 July 2026).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18046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C71D8FC-E122-CABE-6FCE-615B2C341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1088211"/>
            <a:ext cx="9454839" cy="4896019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280806097"/>
      </p:ext>
    </p:extLst>
  </p:cSld>
  <p:clrMapOvr>
    <a:masterClrMapping/>
  </p:clrMapOvr>
</p:sld>
</file>

<file path=ppt/theme/theme1.xml><?xml version="1.0" encoding="utf-8"?>
<a:theme xmlns:a="http://schemas.openxmlformats.org/drawingml/2006/main" name="ModOverlayVTI">
  <a:themeElements>
    <a:clrScheme name="Custom 50">
      <a:dk1>
        <a:sysClr val="windowText" lastClr="000000"/>
      </a:dk1>
      <a:lt1>
        <a:srgbClr val="F4F2EC"/>
      </a:lt1>
      <a:dk2>
        <a:srgbClr val="09283F"/>
      </a:dk2>
      <a:lt2>
        <a:srgbClr val="FFFFFF"/>
      </a:lt2>
      <a:accent1>
        <a:srgbClr val="3C9A8F"/>
      </a:accent1>
      <a:accent2>
        <a:srgbClr val="18818C"/>
      </a:accent2>
      <a:accent3>
        <a:srgbClr val="800A2F"/>
      </a:accent3>
      <a:accent4>
        <a:srgbClr val="F6635C"/>
      </a:accent4>
      <a:accent5>
        <a:srgbClr val="F48E7C"/>
      </a:accent5>
      <a:accent6>
        <a:srgbClr val="DA9D16"/>
      </a:accent6>
      <a:hlink>
        <a:srgbClr val="ED621D"/>
      </a:hlink>
      <a:folHlink>
        <a:srgbClr val="A18A6D"/>
      </a:folHlink>
    </a:clrScheme>
    <a:fontScheme name="Elephant Arial Nova Light">
      <a:majorFont>
        <a:latin typeface="Elephant"/>
        <a:ea typeface=""/>
        <a:cs typeface=""/>
      </a:majorFont>
      <a:minorFont>
        <a:latin typeface="Arial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odOverlayVTI" id="{85202D65-63D3-4793-A090-FA8DF18DC0BE}" vid="{91924FCD-E846-48AE-B233-F25A78D18B8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C5C2001-E626-4890-B405-22B5BD1CB05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0D7C3E5-1734-4636-9EC5-AEB06BF1FB20}">
  <ds:schemaRefs>
    <ds:schemaRef ds:uri="http://schemas.microsoft.com/office/2006/metadata/properties"/>
    <ds:schemaRef ds:uri="http://www.w3.org/2000/xmlns/"/>
    <ds:schemaRef ds:uri="71af3243-3dd4-4a8d-8c0d-dd76da1f02a5"/>
    <ds:schemaRef ds:uri="http://schemas.microsoft.com/sharepoint/v3"/>
    <ds:schemaRef ds:uri="http://www.w3.org/2001/XMLSchema-instance"/>
    <ds:schemaRef ds:uri="http://schemas.microsoft.com/office/infopath/2007/PartnerControl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55453AF4-4FB0-4B39-9296-55DED383E987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</TotalTime>
  <Words>484</Words>
  <Application>Microsoft Office PowerPoint</Application>
  <PresentationFormat>Widescreen</PresentationFormat>
  <Paragraphs>129</Paragraphs>
  <Slides>12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ModOverlayVTI</vt:lpstr>
      <vt:lpstr>Communication Barriers at Flight Foods Ltd   Serish Nadeem  Student ID;  2432943</vt:lpstr>
      <vt:lpstr>Overview </vt:lpstr>
      <vt:lpstr>  Flight Foods Ltd is a medium-sized company that manufactures ready meals for airlines. The company has been losing customers due to repeated complaints about food quality.  Reported issues include:  Undercooked food Poor packaging Meat found in vegetarian meals A consultancy investigation found that poor communication in the workplace was a major cause of these problems. </vt:lpstr>
      <vt:lpstr>Environmental Noise Barrier </vt:lpstr>
      <vt:lpstr>Language and Communication Barrier </vt:lpstr>
      <vt:lpstr>Age/Generational Barrier </vt:lpstr>
      <vt:lpstr>Cultural Barrier </vt:lpstr>
      <vt:lpstr>Emotional Barrier </vt:lpstr>
      <vt:lpstr>Recommendations   Recommendations to improve communication: </vt:lpstr>
      <vt:lpstr>Conclusion  </vt:lpstr>
      <vt:lpstr>References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Pitch deck</dc:title>
  <dc:creator>Serish Nadeem (2432943)</dc:creator>
  <cp:lastModifiedBy>Serish Nadeem (2432943)</cp:lastModifiedBy>
  <cp:revision>2</cp:revision>
  <dcterms:created xsi:type="dcterms:W3CDTF">2026-07-28T00:09:40Z</dcterms:created>
  <dcterms:modified xsi:type="dcterms:W3CDTF">2026-07-28T00:59:06Z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